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86" r:id="rId3"/>
    <p:sldMasterId id="2147483698" r:id="rId4"/>
    <p:sldMasterId id="2147483702" r:id="rId5"/>
  </p:sldMasterIdLst>
  <p:notesMasterIdLst>
    <p:notesMasterId r:id="rId78"/>
  </p:notesMasterIdLst>
  <p:sldIdLst>
    <p:sldId id="257" r:id="rId6"/>
    <p:sldId id="258" r:id="rId7"/>
    <p:sldId id="259" r:id="rId8"/>
    <p:sldId id="260" r:id="rId9"/>
    <p:sldId id="261" r:id="rId10"/>
    <p:sldId id="262" r:id="rId11"/>
    <p:sldId id="263" r:id="rId12"/>
    <p:sldId id="329" r:id="rId13"/>
    <p:sldId id="264" r:id="rId14"/>
    <p:sldId id="265" r:id="rId15"/>
    <p:sldId id="266" r:id="rId16"/>
    <p:sldId id="267" r:id="rId17"/>
    <p:sldId id="268" r:id="rId18"/>
    <p:sldId id="269" r:id="rId19"/>
    <p:sldId id="270" r:id="rId20"/>
    <p:sldId id="271" r:id="rId21"/>
    <p:sldId id="272"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100"/>
    <a:srgbClr val="EEEEEE"/>
    <a:srgbClr val="FFFFEE"/>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9185"/>
    <p:restoredTop sz="96305"/>
  </p:normalViewPr>
  <p:slideViewPr>
    <p:cSldViewPr snapToGrid="0" snapToObjects="1">
      <p:cViewPr>
        <p:scale>
          <a:sx n="85" d="100"/>
          <a:sy n="85" d="100"/>
        </p:scale>
        <p:origin x="2032" y="1400"/>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tableStyles" Target="tableStyle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5DF0FA3-B32E-5849-B310-838C0D9231D4}" type="datetimeFigureOut">
              <a:rPr lang="en-US" smtClean="0"/>
              <a:t>8/20/22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7E14DC5-C9E4-C74B-8BE9-B1EB62D300DC}" type="slidenum">
              <a:rPr lang="en-US" smtClean="0"/>
              <a:t>‹#›</a:t>
            </a:fld>
            <a:endParaRPr lang="en-US"/>
          </a:p>
        </p:txBody>
      </p:sp>
    </p:spTree>
    <p:extLst>
      <p:ext uri="{BB962C8B-B14F-4D97-AF65-F5344CB8AC3E}">
        <p14:creationId xmlns:p14="http://schemas.microsoft.com/office/powerpoint/2010/main" val="189145741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E3276EA5-1170-9F4C-8CB1-600D4EABA202}" type="slidenum">
              <a:rPr lang="en-US" sz="1200" b="0">
                <a:solidFill>
                  <a:prstClr val="black"/>
                </a:solidFill>
                <a:latin typeface="Arial" charset="0"/>
              </a:rPr>
              <a:pPr eaLnBrk="1" hangingPunct="1"/>
              <a:t>1</a:t>
            </a:fld>
            <a:endParaRPr lang="en-US" sz="1200" b="0">
              <a:solidFill>
                <a:prstClr val="black"/>
              </a:solidFill>
              <a:latin typeface="Arial" charset="0"/>
            </a:endParaRPr>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0BAEB73C-EBAF-2647-86B6-6A638257A240}" type="slidenum">
              <a:rPr lang="en-US" sz="1200" b="0">
                <a:solidFill>
                  <a:prstClr val="black"/>
                </a:solidFill>
                <a:latin typeface="Arial" charset="0"/>
              </a:rPr>
              <a:pPr eaLnBrk="1" hangingPunct="1"/>
              <a:t>10</a:t>
            </a:fld>
            <a:endParaRPr lang="en-US" sz="1200" b="0">
              <a:solidFill>
                <a:prstClr val="black"/>
              </a:solidFill>
              <a:latin typeface="Arial" charset="0"/>
            </a:endParaRPr>
          </a:p>
        </p:txBody>
      </p:sp>
      <p:sp>
        <p:nvSpPr>
          <p:cNvPr id="60418" name="Rectangle 2"/>
          <p:cNvSpPr>
            <a:spLocks noGrp="1" noRot="1" noChangeAspect="1" noChangeArrowheads="1"/>
          </p:cNvSpPr>
          <p:nvPr>
            <p:ph type="sldImg"/>
          </p:nvPr>
        </p:nvSpPr>
        <p:spPr>
          <a:solidFill>
            <a:srgbClr val="FFFFFF"/>
          </a:solidFill>
          <a:ln/>
        </p:spPr>
      </p:sp>
      <p:sp>
        <p:nvSpPr>
          <p:cNvPr id="604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96038194-F640-2F41-B6A1-BD5A2B1A3C0F}" type="slidenum">
              <a:rPr lang="en-US" sz="1200" b="0">
                <a:solidFill>
                  <a:prstClr val="black"/>
                </a:solidFill>
                <a:latin typeface="Arial" charset="0"/>
              </a:rPr>
              <a:pPr eaLnBrk="1" hangingPunct="1"/>
              <a:t>11</a:t>
            </a:fld>
            <a:endParaRPr lang="en-US" sz="1200" b="0">
              <a:solidFill>
                <a:prstClr val="black"/>
              </a:solidFill>
              <a:latin typeface="Arial" charset="0"/>
            </a:endParaRPr>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69536482-1E72-0F4F-A8C1-DEEE635D8FB1}" type="slidenum">
              <a:rPr lang="en-US" sz="1200" b="0">
                <a:solidFill>
                  <a:prstClr val="black"/>
                </a:solidFill>
                <a:latin typeface="Arial" charset="0"/>
              </a:rPr>
              <a:pPr eaLnBrk="1" hangingPunct="1"/>
              <a:t>12</a:t>
            </a:fld>
            <a:endParaRPr lang="en-US" sz="1200" b="0">
              <a:solidFill>
                <a:prstClr val="black"/>
              </a:solidFill>
              <a:latin typeface="Arial" charset="0"/>
            </a:endParaRPr>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28DDEE30-DF29-654E-8A4D-44AD89E90516}" type="slidenum">
              <a:rPr lang="en-US" sz="1200" b="0">
                <a:solidFill>
                  <a:prstClr val="black"/>
                </a:solidFill>
                <a:latin typeface="Arial" charset="0"/>
              </a:rPr>
              <a:pPr eaLnBrk="1" hangingPunct="1"/>
              <a:t>13</a:t>
            </a:fld>
            <a:endParaRPr lang="en-US" sz="1200" b="0">
              <a:solidFill>
                <a:prstClr val="black"/>
              </a:solidFill>
              <a:latin typeface="Arial" charset="0"/>
            </a:endParaRPr>
          </a:p>
        </p:txBody>
      </p:sp>
      <p:sp>
        <p:nvSpPr>
          <p:cNvPr id="66562" name="Rectangle 1026"/>
          <p:cNvSpPr>
            <a:spLocks noGrp="1" noRot="1" noChangeAspect="1" noChangeArrowheads="1" noTextEdit="1"/>
          </p:cNvSpPr>
          <p:nvPr>
            <p:ph type="sldImg"/>
          </p:nvPr>
        </p:nvSpPr>
        <p:spPr>
          <a:ln/>
        </p:spPr>
      </p:sp>
      <p:sp>
        <p:nvSpPr>
          <p:cNvPr id="66563"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406190E4-8196-A74F-A25B-9C87BC7F896F}" type="slidenum">
              <a:rPr lang="en-US" sz="1200" b="0">
                <a:solidFill>
                  <a:prstClr val="black"/>
                </a:solidFill>
                <a:latin typeface="Arial" charset="0"/>
              </a:rPr>
              <a:pPr eaLnBrk="1" hangingPunct="1"/>
              <a:t>14</a:t>
            </a:fld>
            <a:endParaRPr lang="en-US" sz="1200" b="0">
              <a:solidFill>
                <a:prstClr val="black"/>
              </a:solidFill>
              <a:latin typeface="Arial" charset="0"/>
            </a:endParaRPr>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6909159A-78EB-6D4A-9A2E-B33F27F4C016}" type="slidenum">
              <a:rPr lang="en-US" sz="1200" b="0">
                <a:solidFill>
                  <a:prstClr val="black"/>
                </a:solidFill>
                <a:latin typeface="Arial" charset="0"/>
              </a:rPr>
              <a:pPr eaLnBrk="1" hangingPunct="1"/>
              <a:t>15</a:t>
            </a:fld>
            <a:endParaRPr lang="en-US" sz="1200" b="0">
              <a:solidFill>
                <a:prstClr val="black"/>
              </a:solidFill>
              <a:latin typeface="Arial" charset="0"/>
            </a:endParaRPr>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469A281A-C03F-BE43-9B38-525FB5F9C9E5}" type="slidenum">
              <a:rPr lang="en-US" sz="1200" b="0">
                <a:solidFill>
                  <a:prstClr val="black"/>
                </a:solidFill>
                <a:latin typeface="Arial" charset="0"/>
              </a:rPr>
              <a:pPr eaLnBrk="1" hangingPunct="1"/>
              <a:t>16</a:t>
            </a:fld>
            <a:endParaRPr lang="en-US" sz="1200" b="0">
              <a:solidFill>
                <a:prstClr val="black"/>
              </a:solidFill>
              <a:latin typeface="Arial" charset="0"/>
            </a:endParaRPr>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91259D4F-891C-3D44-AFE8-5B957A18F068}" type="slidenum">
              <a:rPr lang="en-US" sz="1200" b="0">
                <a:solidFill>
                  <a:prstClr val="black"/>
                </a:solidFill>
                <a:latin typeface="Arial" charset="0"/>
              </a:rPr>
              <a:pPr eaLnBrk="1" hangingPunct="1"/>
              <a:t>17</a:t>
            </a:fld>
            <a:endParaRPr lang="en-US" sz="1200" b="0">
              <a:solidFill>
                <a:prstClr val="black"/>
              </a:solidFill>
              <a:latin typeface="Arial" charset="0"/>
            </a:endParaRPr>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E6487449-3510-AB4E-88D3-9B2C6D4AF380}" type="slidenum">
              <a:rPr lang="en-US" sz="1200" b="0">
                <a:solidFill>
                  <a:prstClr val="black"/>
                </a:solidFill>
                <a:latin typeface="Arial" charset="0"/>
              </a:rPr>
              <a:pPr eaLnBrk="1" hangingPunct="1"/>
              <a:t>18</a:t>
            </a:fld>
            <a:endParaRPr lang="en-US" sz="1200" b="0">
              <a:solidFill>
                <a:prstClr val="black"/>
              </a:solidFill>
              <a:latin typeface="Arial" charset="0"/>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388903EF-69F3-134B-8552-76A5C9D33A6F}" type="slidenum">
              <a:rPr lang="en-US" sz="1200" b="0">
                <a:solidFill>
                  <a:prstClr val="black"/>
                </a:solidFill>
                <a:latin typeface="Arial" charset="0"/>
              </a:rPr>
              <a:pPr eaLnBrk="1" hangingPunct="1"/>
              <a:t>19</a:t>
            </a:fld>
            <a:endParaRPr lang="en-US" sz="1200" b="0">
              <a:solidFill>
                <a:prstClr val="black"/>
              </a:solidFill>
              <a:latin typeface="Arial" charset="0"/>
            </a:endParaRPr>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4F753252-EC3F-DF49-B4D5-824B2FA8C121}" type="slidenum">
              <a:rPr lang="en-US" sz="1200" b="0">
                <a:solidFill>
                  <a:prstClr val="black"/>
                </a:solidFill>
                <a:latin typeface="Arial" charset="0"/>
              </a:rPr>
              <a:pPr eaLnBrk="1" hangingPunct="1"/>
              <a:t>2</a:t>
            </a:fld>
            <a:endParaRPr lang="en-US" sz="1200" b="0">
              <a:solidFill>
                <a:prstClr val="black"/>
              </a:solidFill>
              <a:latin typeface="Arial" charset="0"/>
            </a:endParaRPr>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D1F00B0F-29D4-0847-A36B-1E65842E1585}" type="slidenum">
              <a:rPr lang="en-US" sz="1200" b="0">
                <a:solidFill>
                  <a:prstClr val="black"/>
                </a:solidFill>
                <a:latin typeface="Arial" charset="0"/>
              </a:rPr>
              <a:pPr eaLnBrk="1" hangingPunct="1"/>
              <a:t>20</a:t>
            </a:fld>
            <a:endParaRPr lang="en-US" sz="1200" b="0">
              <a:solidFill>
                <a:prstClr val="black"/>
              </a:solidFill>
              <a:latin typeface="Arial" charset="0"/>
            </a:endParaRPr>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A6C2594D-BCFC-2E4D-A7F6-5EF87E5FD4F9}" type="slidenum">
              <a:rPr lang="en-US" sz="1200" b="0">
                <a:solidFill>
                  <a:prstClr val="black"/>
                </a:solidFill>
                <a:latin typeface="Arial" charset="0"/>
              </a:rPr>
              <a:pPr eaLnBrk="1" hangingPunct="1"/>
              <a:t>21</a:t>
            </a:fld>
            <a:endParaRPr lang="en-US" sz="1200" b="0">
              <a:solidFill>
                <a:prstClr val="black"/>
              </a:solidFill>
              <a:latin typeface="Arial" charset="0"/>
            </a:endParaRPr>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71186035-9477-044E-875E-D5FB4BB29F52}" type="slidenum">
              <a:rPr lang="en-US" sz="1200" b="0">
                <a:solidFill>
                  <a:prstClr val="black"/>
                </a:solidFill>
                <a:latin typeface="Arial" charset="0"/>
              </a:rPr>
              <a:pPr eaLnBrk="1" hangingPunct="1"/>
              <a:t>22</a:t>
            </a:fld>
            <a:endParaRPr lang="en-US" sz="1200" b="0">
              <a:solidFill>
                <a:prstClr val="black"/>
              </a:solidFill>
              <a:latin typeface="Arial" charset="0"/>
            </a:endParaRPr>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978DA105-6D84-CE42-8BED-E928A69E4746}" type="slidenum">
              <a:rPr lang="en-US" sz="1200" b="0">
                <a:solidFill>
                  <a:prstClr val="black"/>
                </a:solidFill>
                <a:latin typeface="Arial" charset="0"/>
              </a:rPr>
              <a:pPr eaLnBrk="1" hangingPunct="1"/>
              <a:t>23</a:t>
            </a:fld>
            <a:endParaRPr lang="en-US" sz="1200" b="0">
              <a:solidFill>
                <a:prstClr val="black"/>
              </a:solidFill>
              <a:latin typeface="Arial" charset="0"/>
            </a:endParaRPr>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EF38FA8D-E8EC-B74A-8DB1-DB571FBF9E24}" type="slidenum">
              <a:rPr lang="en-US" sz="1200" b="0">
                <a:solidFill>
                  <a:prstClr val="black"/>
                </a:solidFill>
                <a:latin typeface="Arial" charset="0"/>
              </a:rPr>
              <a:pPr eaLnBrk="1" hangingPunct="1"/>
              <a:t>24</a:t>
            </a:fld>
            <a:endParaRPr lang="en-US" sz="1200" b="0">
              <a:solidFill>
                <a:prstClr val="black"/>
              </a:solidFill>
              <a:latin typeface="Arial" charset="0"/>
            </a:endParaRPr>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BE4D93CC-B30B-8940-B930-E74880C6C5BD}" type="slidenum">
              <a:rPr lang="en-US" sz="1200" b="0">
                <a:solidFill>
                  <a:prstClr val="black"/>
                </a:solidFill>
                <a:latin typeface="Arial" charset="0"/>
              </a:rPr>
              <a:pPr eaLnBrk="1" hangingPunct="1"/>
              <a:t>25</a:t>
            </a:fld>
            <a:endParaRPr lang="en-US" sz="1200" b="0">
              <a:solidFill>
                <a:prstClr val="black"/>
              </a:solidFill>
              <a:latin typeface="Arial" charset="0"/>
            </a:endParaRPr>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21FAE895-84CF-AB43-9E13-6F44FFC8C7E4}" type="slidenum">
              <a:rPr lang="en-US" sz="1200" b="0">
                <a:solidFill>
                  <a:prstClr val="black"/>
                </a:solidFill>
                <a:latin typeface="Arial" charset="0"/>
              </a:rPr>
              <a:pPr eaLnBrk="1" hangingPunct="1"/>
              <a:t>26</a:t>
            </a:fld>
            <a:endParaRPr lang="en-US" sz="1200" b="0">
              <a:solidFill>
                <a:prstClr val="black"/>
              </a:solidFill>
              <a:latin typeface="Arial" charset="0"/>
            </a:endParaRPr>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9BBC02C0-B28D-0448-9EE1-65DC9020388A}" type="slidenum">
              <a:rPr lang="en-US" sz="1200" b="0">
                <a:solidFill>
                  <a:prstClr val="black"/>
                </a:solidFill>
                <a:latin typeface="Arial" charset="0"/>
              </a:rPr>
              <a:pPr eaLnBrk="1" hangingPunct="1"/>
              <a:t>27</a:t>
            </a:fld>
            <a:endParaRPr lang="en-US" sz="1200" b="0">
              <a:solidFill>
                <a:prstClr val="black"/>
              </a:solidFill>
              <a:latin typeface="Arial" charset="0"/>
            </a:endParaRPr>
          </a:p>
        </p:txBody>
      </p:sp>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1B4419AD-14E1-1844-86B6-07C89EDEC69C}" type="slidenum">
              <a:rPr lang="en-US" sz="1200" b="0">
                <a:solidFill>
                  <a:prstClr val="black"/>
                </a:solidFill>
                <a:latin typeface="Arial" charset="0"/>
              </a:rPr>
              <a:pPr eaLnBrk="1" hangingPunct="1"/>
              <a:t>28</a:t>
            </a:fld>
            <a:endParaRPr lang="en-US" sz="1200" b="0">
              <a:solidFill>
                <a:prstClr val="black"/>
              </a:solidFill>
              <a:latin typeface="Arial" charset="0"/>
            </a:endParaRPr>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71E1044E-11B8-2C4E-9A23-174F62144332}" type="slidenum">
              <a:rPr lang="en-US" sz="1200" b="0">
                <a:solidFill>
                  <a:prstClr val="black"/>
                </a:solidFill>
                <a:latin typeface="Arial" charset="0"/>
              </a:rPr>
              <a:pPr eaLnBrk="1" hangingPunct="1"/>
              <a:t>29</a:t>
            </a:fld>
            <a:endParaRPr lang="en-US" sz="1200" b="0">
              <a:solidFill>
                <a:prstClr val="black"/>
              </a:solidFill>
              <a:latin typeface="Arial" charset="0"/>
            </a:endParaRPr>
          </a:p>
        </p:txBody>
      </p:sp>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91766413-866B-9749-9AF6-E53285DC43DE}" type="slidenum">
              <a:rPr lang="en-US" sz="1200" b="0">
                <a:solidFill>
                  <a:prstClr val="black"/>
                </a:solidFill>
                <a:latin typeface="Arial" charset="0"/>
              </a:rPr>
              <a:pPr eaLnBrk="1" hangingPunct="1"/>
              <a:t>3</a:t>
            </a:fld>
            <a:endParaRPr lang="en-US" sz="1200" b="0">
              <a:solidFill>
                <a:prstClr val="black"/>
              </a:solidFill>
              <a:latin typeface="Arial" charset="0"/>
            </a:endParaRPr>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1FEEC691-BE3D-7440-AAF0-7DCE786032FD}" type="slidenum">
              <a:rPr lang="en-US" sz="1200" b="0">
                <a:solidFill>
                  <a:prstClr val="black"/>
                </a:solidFill>
                <a:latin typeface="Arial" charset="0"/>
              </a:rPr>
              <a:pPr eaLnBrk="1" hangingPunct="1"/>
              <a:t>30</a:t>
            </a:fld>
            <a:endParaRPr lang="en-US" sz="1200" b="0">
              <a:solidFill>
                <a:prstClr val="black"/>
              </a:solidFill>
              <a:latin typeface="Arial" charset="0"/>
            </a:endParaRPr>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4413D634-4AF0-0A4A-B974-16EAC8876AEB}" type="slidenum">
              <a:rPr lang="en-US" sz="1200" b="0">
                <a:solidFill>
                  <a:prstClr val="black"/>
                </a:solidFill>
                <a:latin typeface="Arial" charset="0"/>
              </a:rPr>
              <a:pPr eaLnBrk="1" hangingPunct="1"/>
              <a:t>31</a:t>
            </a:fld>
            <a:endParaRPr lang="en-US" sz="1200" b="0">
              <a:solidFill>
                <a:prstClr val="black"/>
              </a:solidFill>
              <a:latin typeface="Arial" charset="0"/>
            </a:endParaRPr>
          </a:p>
        </p:txBody>
      </p:sp>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003B7254-25F9-EE48-BB39-232A427CB809}" type="slidenum">
              <a:rPr lang="en-US" sz="1200" b="0">
                <a:solidFill>
                  <a:prstClr val="black"/>
                </a:solidFill>
                <a:latin typeface="Arial" charset="0"/>
              </a:rPr>
              <a:pPr eaLnBrk="1" hangingPunct="1"/>
              <a:t>32</a:t>
            </a:fld>
            <a:endParaRPr lang="en-US" sz="1200" b="0">
              <a:solidFill>
                <a:prstClr val="black"/>
              </a:solidFill>
              <a:latin typeface="Arial" charset="0"/>
            </a:endParaRPr>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B35DACE7-6465-454D-AE59-F47C5B7B213E}" type="slidenum">
              <a:rPr lang="en-US" sz="1200" b="0">
                <a:solidFill>
                  <a:prstClr val="black"/>
                </a:solidFill>
                <a:latin typeface="Arial" charset="0"/>
              </a:rPr>
              <a:pPr eaLnBrk="1" hangingPunct="1"/>
              <a:t>33</a:t>
            </a:fld>
            <a:endParaRPr lang="en-US" sz="1200" b="0">
              <a:solidFill>
                <a:prstClr val="black"/>
              </a:solidFill>
              <a:latin typeface="Arial" charset="0"/>
            </a:endParaRPr>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800">
                <a:latin typeface="Times" charset="0"/>
                <a:ea typeface="ＭＳ Ｐゴシック" charset="0"/>
                <a:cs typeface="ＭＳ Ｐゴシック" charset="0"/>
              </a:rPr>
              <a:t>trans. H. Rackham, Loeb Classical Library [London: Heinemann/Cambridge, MA: Harvard Univ. Press, 1969], 5.15, 73</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DA98E42F-69E0-804D-A6B8-8A1F3E3B2F3C}" type="slidenum">
              <a:rPr lang="en-US" sz="1200" b="0">
                <a:solidFill>
                  <a:prstClr val="black"/>
                </a:solidFill>
                <a:latin typeface="Arial" charset="0"/>
              </a:rPr>
              <a:pPr eaLnBrk="1" hangingPunct="1"/>
              <a:t>34</a:t>
            </a:fld>
            <a:endParaRPr lang="en-US" sz="1200" b="0">
              <a:solidFill>
                <a:prstClr val="black"/>
              </a:solidFill>
              <a:latin typeface="Arial" charset="0"/>
            </a:endParaRPr>
          </a:p>
        </p:txBody>
      </p:sp>
      <p:sp>
        <p:nvSpPr>
          <p:cNvPr id="111618" name="Rectangle 2"/>
          <p:cNvSpPr>
            <a:spLocks noGrp="1" noRot="1" noChangeAspect="1" noChangeArrowheads="1"/>
          </p:cNvSpPr>
          <p:nvPr>
            <p:ph type="sldImg"/>
          </p:nvPr>
        </p:nvSpPr>
        <p:spPr>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8DEC69B9-C62B-4F4E-922C-814E576DB476}" type="slidenum">
              <a:rPr lang="en-US" sz="1200" b="0">
                <a:solidFill>
                  <a:prstClr val="black"/>
                </a:solidFill>
                <a:latin typeface="Arial" charset="0"/>
              </a:rPr>
              <a:pPr eaLnBrk="1" hangingPunct="1"/>
              <a:t>35</a:t>
            </a:fld>
            <a:endParaRPr lang="en-US" sz="1200" b="0">
              <a:solidFill>
                <a:prstClr val="black"/>
              </a:solidFill>
              <a:latin typeface="Arial" charset="0"/>
            </a:endParaRPr>
          </a:p>
        </p:txBody>
      </p:sp>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8A17FF64-5A12-8A49-AE61-732FABB3C010}" type="slidenum">
              <a:rPr lang="en-US" sz="1200" b="0">
                <a:solidFill>
                  <a:prstClr val="black"/>
                </a:solidFill>
                <a:latin typeface="Arial" charset="0"/>
              </a:rPr>
              <a:pPr eaLnBrk="1" hangingPunct="1"/>
              <a:t>36</a:t>
            </a:fld>
            <a:endParaRPr lang="en-US" sz="1200" b="0">
              <a:solidFill>
                <a:prstClr val="black"/>
              </a:solidFill>
              <a:latin typeface="Arial" charset="0"/>
            </a:endParaRPr>
          </a:p>
        </p:txBody>
      </p:sp>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18B1C64D-E61A-1B4A-8D1B-4A26EC6492D5}" type="slidenum">
              <a:rPr lang="en-US" sz="1200" b="0">
                <a:solidFill>
                  <a:prstClr val="black"/>
                </a:solidFill>
                <a:latin typeface="Arial" charset="0"/>
              </a:rPr>
              <a:pPr eaLnBrk="1" hangingPunct="1"/>
              <a:t>37</a:t>
            </a:fld>
            <a:endParaRPr lang="en-US" sz="1200" b="0">
              <a:solidFill>
                <a:prstClr val="black"/>
              </a:solidFill>
              <a:latin typeface="Arial" charset="0"/>
            </a:endParaRPr>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87098DED-C90A-1048-A2C3-B23B6AEDC112}" type="slidenum">
              <a:rPr lang="en-US" sz="1200" b="0">
                <a:solidFill>
                  <a:prstClr val="black"/>
                </a:solidFill>
                <a:latin typeface="Arial" charset="0"/>
              </a:rPr>
              <a:pPr eaLnBrk="1" hangingPunct="1"/>
              <a:t>38</a:t>
            </a:fld>
            <a:endParaRPr lang="en-US" sz="1200" b="0">
              <a:solidFill>
                <a:prstClr val="black"/>
              </a:solidFill>
              <a:latin typeface="Arial" charset="0"/>
            </a:endParaRPr>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1FBCFA42-7AFF-4147-9E91-DE5D8F272E24}" type="slidenum">
              <a:rPr lang="en-US" sz="1200" b="0">
                <a:solidFill>
                  <a:prstClr val="black"/>
                </a:solidFill>
                <a:latin typeface="Arial" charset="0"/>
              </a:rPr>
              <a:pPr eaLnBrk="1" hangingPunct="1"/>
              <a:t>39</a:t>
            </a:fld>
            <a:endParaRPr lang="en-US" sz="1200" b="0">
              <a:solidFill>
                <a:prstClr val="black"/>
              </a:solidFill>
              <a:latin typeface="Arial" charset="0"/>
            </a:endParaRPr>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EFCBFF39-A4BD-1840-9D8B-C497067A8772}" type="slidenum">
              <a:rPr lang="en-US" sz="1200" b="0">
                <a:solidFill>
                  <a:prstClr val="black"/>
                </a:solidFill>
                <a:latin typeface="Arial" charset="0"/>
              </a:rPr>
              <a:pPr eaLnBrk="1" hangingPunct="1"/>
              <a:t>4</a:t>
            </a:fld>
            <a:endParaRPr lang="en-US" sz="1200" b="0">
              <a:solidFill>
                <a:prstClr val="black"/>
              </a:solidFill>
              <a:latin typeface="Arial" charset="0"/>
            </a:endParaRPr>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E2CAC183-B1DC-D441-94B1-9964D817EC0E}" type="slidenum">
              <a:rPr lang="en-US" sz="1200" b="0">
                <a:solidFill>
                  <a:prstClr val="black"/>
                </a:solidFill>
                <a:latin typeface="Arial" charset="0"/>
              </a:rPr>
              <a:pPr eaLnBrk="1" hangingPunct="1"/>
              <a:t>40</a:t>
            </a:fld>
            <a:endParaRPr lang="en-US" sz="1200" b="0">
              <a:solidFill>
                <a:prstClr val="black"/>
              </a:solidFill>
              <a:latin typeface="Arial" charset="0"/>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6AB5950D-8A68-BB44-97A8-5E86C8B6E32C}" type="slidenum">
              <a:rPr lang="en-US" sz="1200" b="0">
                <a:solidFill>
                  <a:prstClr val="black"/>
                </a:solidFill>
                <a:latin typeface="Arial" charset="0"/>
              </a:rPr>
              <a:pPr eaLnBrk="1" hangingPunct="1"/>
              <a:t>41</a:t>
            </a:fld>
            <a:endParaRPr lang="en-US" sz="1200" b="0">
              <a:solidFill>
                <a:prstClr val="black"/>
              </a:solidFill>
              <a:latin typeface="Arial" charset="0"/>
            </a:endParaRPr>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FE2C16A1-A920-1843-B1AE-7159681E8A75}" type="slidenum">
              <a:rPr lang="en-US" sz="1200" b="0">
                <a:solidFill>
                  <a:prstClr val="black"/>
                </a:solidFill>
                <a:latin typeface="Arial" charset="0"/>
              </a:rPr>
              <a:pPr eaLnBrk="1" hangingPunct="1"/>
              <a:t>42</a:t>
            </a:fld>
            <a:endParaRPr lang="en-US" sz="1200" b="0">
              <a:solidFill>
                <a:prstClr val="black"/>
              </a:solidFill>
              <a:latin typeface="Arial" charset="0"/>
            </a:endParaRPr>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B0A7E680-8706-8D47-8192-CD8A868C0709}" type="slidenum">
              <a:rPr lang="en-US" sz="1200" b="0">
                <a:solidFill>
                  <a:prstClr val="black"/>
                </a:solidFill>
                <a:latin typeface="Arial" charset="0"/>
              </a:rPr>
              <a:pPr eaLnBrk="1" hangingPunct="1"/>
              <a:t>43</a:t>
            </a:fld>
            <a:endParaRPr lang="en-US" sz="1200" b="0">
              <a:solidFill>
                <a:prstClr val="black"/>
              </a:solidFill>
              <a:latin typeface="Arial" charset="0"/>
            </a:endParaRPr>
          </a:p>
        </p:txBody>
      </p:sp>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A53C18A4-BA04-1E4C-A588-DC685E17B0C6}" type="slidenum">
              <a:rPr lang="en-US" sz="1200" b="0">
                <a:solidFill>
                  <a:prstClr val="black"/>
                </a:solidFill>
                <a:latin typeface="Arial" charset="0"/>
              </a:rPr>
              <a:pPr eaLnBrk="1" hangingPunct="1"/>
              <a:t>44</a:t>
            </a:fld>
            <a:endParaRPr lang="en-US" sz="1200" b="0">
              <a:solidFill>
                <a:prstClr val="black"/>
              </a:solidFill>
              <a:latin typeface="Arial" charset="0"/>
            </a:endParaRPr>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41B4A015-54E3-954C-8E4D-0AE1F3C636BD}" type="slidenum">
              <a:rPr lang="en-US" sz="1200" b="0">
                <a:solidFill>
                  <a:prstClr val="black"/>
                </a:solidFill>
                <a:latin typeface="Arial" charset="0"/>
              </a:rPr>
              <a:pPr eaLnBrk="1" hangingPunct="1"/>
              <a:t>45</a:t>
            </a:fld>
            <a:endParaRPr lang="en-US" sz="1200" b="0">
              <a:solidFill>
                <a:prstClr val="black"/>
              </a:solidFill>
              <a:latin typeface="Arial" charset="0"/>
            </a:endParaRPr>
          </a:p>
        </p:txBody>
      </p:sp>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97665ECE-E413-8F44-BADB-9DDB0FE5A6CC}" type="slidenum">
              <a:rPr lang="en-US" sz="1200" b="0">
                <a:solidFill>
                  <a:prstClr val="black"/>
                </a:solidFill>
                <a:latin typeface="Arial" charset="0"/>
              </a:rPr>
              <a:pPr eaLnBrk="1" hangingPunct="1"/>
              <a:t>46</a:t>
            </a:fld>
            <a:endParaRPr lang="en-US" sz="1200" b="0">
              <a:solidFill>
                <a:prstClr val="black"/>
              </a:solidFill>
              <a:latin typeface="Arial" charset="0"/>
            </a:endParaRPr>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AFB5B599-E2EA-EE4C-A911-B34CF71A4BA2}" type="slidenum">
              <a:rPr lang="en-US" sz="1200" b="0">
                <a:solidFill>
                  <a:prstClr val="black"/>
                </a:solidFill>
                <a:latin typeface="Arial" charset="0"/>
              </a:rPr>
              <a:pPr eaLnBrk="1" hangingPunct="1"/>
              <a:t>47</a:t>
            </a:fld>
            <a:endParaRPr lang="en-US" sz="1200" b="0">
              <a:solidFill>
                <a:prstClr val="black"/>
              </a:solidFill>
              <a:latin typeface="Arial" charset="0"/>
            </a:endParaRPr>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B79B011F-13EA-4641-A53B-9A7127BFFE56}" type="slidenum">
              <a:rPr lang="en-US" sz="1200" b="0">
                <a:solidFill>
                  <a:prstClr val="black"/>
                </a:solidFill>
                <a:latin typeface="Arial" charset="0"/>
              </a:rPr>
              <a:pPr eaLnBrk="1" hangingPunct="1"/>
              <a:t>48</a:t>
            </a:fld>
            <a:endParaRPr lang="en-US" sz="1200" b="0">
              <a:solidFill>
                <a:prstClr val="black"/>
              </a:solidFill>
              <a:latin typeface="Arial" charset="0"/>
            </a:endParaRPr>
          </a:p>
        </p:txBody>
      </p:sp>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CCA48BF9-BFA0-5048-BBDC-1997ED87CC30}" type="slidenum">
              <a:rPr lang="en-US" sz="1200" b="0">
                <a:solidFill>
                  <a:prstClr val="black"/>
                </a:solidFill>
                <a:latin typeface="Arial" charset="0"/>
              </a:rPr>
              <a:pPr eaLnBrk="1" hangingPunct="1"/>
              <a:t>49</a:t>
            </a:fld>
            <a:endParaRPr lang="en-US" sz="1200" b="0">
              <a:solidFill>
                <a:prstClr val="black"/>
              </a:solidFill>
              <a:latin typeface="Arial" charset="0"/>
            </a:endParaRPr>
          </a:p>
        </p:txBody>
      </p:sp>
      <p:sp>
        <p:nvSpPr>
          <p:cNvPr id="142338" name="Rectangle 2"/>
          <p:cNvSpPr>
            <a:spLocks noGrp="1" noRot="1" noChangeAspect="1" noChangeArrowheads="1" noTextEdit="1"/>
          </p:cNvSpPr>
          <p:nvPr>
            <p:ph type="sldImg"/>
          </p:nvPr>
        </p:nvSpPr>
        <p:spPr>
          <a:ln/>
        </p:spPr>
      </p:sp>
      <p:sp>
        <p:nvSpPr>
          <p:cNvPr id="1423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27038076-6734-7340-84F9-C3AA63B020F9}" type="slidenum">
              <a:rPr lang="en-US" sz="1200" b="0">
                <a:solidFill>
                  <a:prstClr val="black"/>
                </a:solidFill>
                <a:latin typeface="Arial" charset="0"/>
              </a:rPr>
              <a:pPr eaLnBrk="1" hangingPunct="1"/>
              <a:t>5</a:t>
            </a:fld>
            <a:endParaRPr lang="en-US" sz="1200" b="0">
              <a:solidFill>
                <a:prstClr val="black"/>
              </a:solidFill>
              <a:latin typeface="Arial" charset="0"/>
            </a:endParaRPr>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364A09AD-DFCC-AF4E-A87B-569DA5BB4655}" type="slidenum">
              <a:rPr lang="en-US" sz="1200" b="0">
                <a:solidFill>
                  <a:prstClr val="black"/>
                </a:solidFill>
                <a:latin typeface="Arial" charset="0"/>
              </a:rPr>
              <a:pPr eaLnBrk="1" hangingPunct="1"/>
              <a:t>50</a:t>
            </a:fld>
            <a:endParaRPr lang="en-US" sz="1200" b="0">
              <a:solidFill>
                <a:prstClr val="black"/>
              </a:solidFill>
              <a:latin typeface="Arial" charset="0"/>
            </a:endParaRPr>
          </a:p>
        </p:txBody>
      </p:sp>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25C1221A-7CDB-7346-B1F2-F5FB2046F88A}" type="slidenum">
              <a:rPr lang="en-US" sz="1200" b="0">
                <a:solidFill>
                  <a:prstClr val="black"/>
                </a:solidFill>
                <a:latin typeface="Arial" charset="0"/>
              </a:rPr>
              <a:pPr eaLnBrk="1" hangingPunct="1"/>
              <a:t>51</a:t>
            </a:fld>
            <a:endParaRPr lang="en-US" sz="1200" b="0">
              <a:solidFill>
                <a:prstClr val="black"/>
              </a:solidFill>
              <a:latin typeface="Arial" charset="0"/>
            </a:endParaRPr>
          </a:p>
        </p:txBody>
      </p:sp>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95475E9B-70A6-114C-9062-115F1C49B428}" type="slidenum">
              <a:rPr lang="en-US" sz="1200" b="0">
                <a:solidFill>
                  <a:prstClr val="black"/>
                </a:solidFill>
                <a:latin typeface="Arial" charset="0"/>
              </a:rPr>
              <a:pPr eaLnBrk="1" hangingPunct="1"/>
              <a:t>52</a:t>
            </a:fld>
            <a:endParaRPr lang="en-US" sz="1200" b="0">
              <a:solidFill>
                <a:prstClr val="black"/>
              </a:solidFill>
              <a:latin typeface="Arial" charset="0"/>
            </a:endParaRPr>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529EB991-63AD-714F-BD13-11130D295CE7}" type="slidenum">
              <a:rPr lang="en-US" sz="1200" b="0">
                <a:solidFill>
                  <a:prstClr val="black"/>
                </a:solidFill>
                <a:latin typeface="Arial" charset="0"/>
              </a:rPr>
              <a:pPr eaLnBrk="1" hangingPunct="1"/>
              <a:t>53</a:t>
            </a:fld>
            <a:endParaRPr lang="en-US" sz="1200" b="0">
              <a:solidFill>
                <a:prstClr val="black"/>
              </a:solidFill>
              <a:latin typeface="Arial" charset="0"/>
            </a:endParaRPr>
          </a:p>
        </p:txBody>
      </p:sp>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943C187F-6D0E-1E4A-89D0-FE9E62C5869A}" type="slidenum">
              <a:rPr lang="en-US" sz="1200" b="0">
                <a:solidFill>
                  <a:prstClr val="black"/>
                </a:solidFill>
                <a:latin typeface="Arial" charset="0"/>
              </a:rPr>
              <a:pPr eaLnBrk="1" hangingPunct="1"/>
              <a:t>54</a:t>
            </a:fld>
            <a:endParaRPr lang="en-US" sz="1200" b="0">
              <a:solidFill>
                <a:prstClr val="black"/>
              </a:solidFill>
              <a:latin typeface="Arial" charset="0"/>
            </a:endParaRPr>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5B844E1C-96BE-8148-B847-6D7FE5F68D91}" type="slidenum">
              <a:rPr lang="en-US" sz="1200" b="0">
                <a:solidFill>
                  <a:prstClr val="black"/>
                </a:solidFill>
                <a:latin typeface="Arial" charset="0"/>
              </a:rPr>
              <a:pPr eaLnBrk="1" hangingPunct="1"/>
              <a:t>55</a:t>
            </a:fld>
            <a:endParaRPr lang="en-US" sz="1200" b="0">
              <a:solidFill>
                <a:prstClr val="black"/>
              </a:solidFill>
              <a:latin typeface="Arial" charset="0"/>
            </a:endParaRPr>
          </a:p>
        </p:txBody>
      </p:sp>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D236974F-0A56-B543-9AED-7B390F41D479}" type="slidenum">
              <a:rPr lang="en-US" sz="1200" b="0">
                <a:solidFill>
                  <a:prstClr val="black"/>
                </a:solidFill>
                <a:latin typeface="Arial" charset="0"/>
              </a:rPr>
              <a:pPr eaLnBrk="1" hangingPunct="1"/>
              <a:t>56</a:t>
            </a:fld>
            <a:endParaRPr lang="en-US" sz="1200" b="0">
              <a:solidFill>
                <a:prstClr val="black"/>
              </a:solidFill>
              <a:latin typeface="Arial" charset="0"/>
            </a:endParaRPr>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DA9D09F5-1FBB-4D4F-80C4-8D1589FB811B}" type="slidenum">
              <a:rPr lang="en-US" sz="1200" b="0">
                <a:solidFill>
                  <a:prstClr val="black"/>
                </a:solidFill>
                <a:latin typeface="Arial" charset="0"/>
              </a:rPr>
              <a:pPr eaLnBrk="1" hangingPunct="1"/>
              <a:t>57</a:t>
            </a:fld>
            <a:endParaRPr lang="en-US" sz="1200" b="0">
              <a:solidFill>
                <a:prstClr val="black"/>
              </a:solidFill>
              <a:latin typeface="Arial" charset="0"/>
            </a:endParaRPr>
          </a:p>
        </p:txBody>
      </p:sp>
      <p:sp>
        <p:nvSpPr>
          <p:cNvPr id="158722" name="Rectangle 2"/>
          <p:cNvSpPr>
            <a:spLocks noGrp="1" noRot="1" noChangeAspect="1" noChangeArrowheads="1"/>
          </p:cNvSpPr>
          <p:nvPr>
            <p:ph type="sldImg"/>
          </p:nvPr>
        </p:nvSpPr>
        <p:spPr>
          <a:solidFill>
            <a:srgbClr val="FFFFFF"/>
          </a:solidFill>
          <a:ln/>
        </p:spPr>
      </p:sp>
      <p:sp>
        <p:nvSpPr>
          <p:cNvPr id="15872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E44A23CC-2A74-D841-A729-6B09EEE2071B}" type="slidenum">
              <a:rPr lang="en-US" sz="1200" b="0">
                <a:solidFill>
                  <a:prstClr val="black"/>
                </a:solidFill>
                <a:latin typeface="Arial" charset="0"/>
              </a:rPr>
              <a:pPr eaLnBrk="1" hangingPunct="1"/>
              <a:t>58</a:t>
            </a:fld>
            <a:endParaRPr lang="en-US" sz="1200" b="0">
              <a:solidFill>
                <a:prstClr val="black"/>
              </a:solidFill>
              <a:latin typeface="Arial" charset="0"/>
            </a:endParaRPr>
          </a:p>
        </p:txBody>
      </p:sp>
      <p:sp>
        <p:nvSpPr>
          <p:cNvPr id="160770" name="Rectangle 2"/>
          <p:cNvSpPr>
            <a:spLocks noGrp="1" noRot="1" noChangeAspect="1" noChangeArrowheads="1"/>
          </p:cNvSpPr>
          <p:nvPr>
            <p:ph type="sldImg"/>
          </p:nvPr>
        </p:nvSpPr>
        <p:spPr>
          <a:solidFill>
            <a:srgbClr val="FFFFFF"/>
          </a:solidFill>
          <a:ln/>
        </p:spPr>
      </p:sp>
      <p:sp>
        <p:nvSpPr>
          <p:cNvPr id="1607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EA3212A0-DD1F-2F4F-A047-FD8433A93FE9}" type="slidenum">
              <a:rPr lang="en-US" sz="1200" b="0">
                <a:solidFill>
                  <a:prstClr val="black"/>
                </a:solidFill>
                <a:latin typeface="Arial" charset="0"/>
              </a:rPr>
              <a:pPr eaLnBrk="1" hangingPunct="1"/>
              <a:t>59</a:t>
            </a:fld>
            <a:endParaRPr lang="en-US" sz="1200" b="0">
              <a:solidFill>
                <a:prstClr val="black"/>
              </a:solidFill>
              <a:latin typeface="Arial" charset="0"/>
            </a:endParaRPr>
          </a:p>
        </p:txBody>
      </p:sp>
      <p:sp>
        <p:nvSpPr>
          <p:cNvPr id="162818" name="Rectangle 2"/>
          <p:cNvSpPr>
            <a:spLocks noGrp="1" noRot="1" noChangeAspect="1" noChangeArrowheads="1" noTextEdit="1"/>
          </p:cNvSpPr>
          <p:nvPr>
            <p:ph type="sldImg"/>
          </p:nvPr>
        </p:nvSpPr>
        <p:spPr>
          <a:ln/>
        </p:spPr>
      </p:sp>
      <p:sp>
        <p:nvSpPr>
          <p:cNvPr id="1628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E4AB9D86-14E2-244C-AC9D-66CBF29A1FFE}" type="slidenum">
              <a:rPr lang="en-US" sz="1200" b="0">
                <a:solidFill>
                  <a:prstClr val="black"/>
                </a:solidFill>
                <a:latin typeface="Arial" charset="0"/>
              </a:rPr>
              <a:pPr eaLnBrk="1" hangingPunct="1"/>
              <a:t>6</a:t>
            </a:fld>
            <a:endParaRPr lang="en-US" sz="1200" b="0">
              <a:solidFill>
                <a:prstClr val="black"/>
              </a:solidFill>
              <a:latin typeface="Arial" charset="0"/>
            </a:endParaRPr>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3E07F54F-93FF-9A49-85D6-661F7298DE98}" type="slidenum">
              <a:rPr lang="en-US" sz="1200" b="0">
                <a:solidFill>
                  <a:prstClr val="black"/>
                </a:solidFill>
                <a:latin typeface="Arial" charset="0"/>
              </a:rPr>
              <a:pPr eaLnBrk="1" hangingPunct="1"/>
              <a:t>60</a:t>
            </a:fld>
            <a:endParaRPr lang="en-US" sz="1200" b="0">
              <a:solidFill>
                <a:prstClr val="black"/>
              </a:solidFill>
              <a:latin typeface="Arial" charset="0"/>
            </a:endParaRPr>
          </a:p>
        </p:txBody>
      </p:sp>
      <p:sp>
        <p:nvSpPr>
          <p:cNvPr id="164866" name="Rectangle 2"/>
          <p:cNvSpPr>
            <a:spLocks noGrp="1" noRot="1" noChangeAspect="1" noChangeArrowheads="1" noTextEdit="1"/>
          </p:cNvSpPr>
          <p:nvPr>
            <p:ph type="sldImg"/>
          </p:nvPr>
        </p:nvSpPr>
        <p:spPr>
          <a:ln/>
        </p:spPr>
      </p:sp>
      <p:sp>
        <p:nvSpPr>
          <p:cNvPr id="1648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BC0BB72C-E357-0D4C-A666-ED3641AC4EBF}" type="slidenum">
              <a:rPr lang="en-US" sz="1200" b="0">
                <a:solidFill>
                  <a:prstClr val="black"/>
                </a:solidFill>
                <a:latin typeface="Arial" charset="0"/>
              </a:rPr>
              <a:pPr eaLnBrk="1" hangingPunct="1"/>
              <a:t>61</a:t>
            </a:fld>
            <a:endParaRPr lang="en-US" sz="1200" b="0">
              <a:solidFill>
                <a:prstClr val="black"/>
              </a:solidFill>
              <a:latin typeface="Arial" charset="0"/>
            </a:endParaRPr>
          </a:p>
        </p:txBody>
      </p:sp>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4C6A334D-C0B2-444C-A9E0-90F8B55E5265}" type="slidenum">
              <a:rPr lang="en-US" sz="1200" b="0">
                <a:solidFill>
                  <a:prstClr val="black"/>
                </a:solidFill>
                <a:latin typeface="Arial" charset="0"/>
              </a:rPr>
              <a:pPr eaLnBrk="1" hangingPunct="1"/>
              <a:t>62</a:t>
            </a:fld>
            <a:endParaRPr lang="en-US" sz="1200" b="0">
              <a:solidFill>
                <a:prstClr val="black"/>
              </a:solidFill>
              <a:latin typeface="Arial" charset="0"/>
            </a:endParaRPr>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8B43A560-7CD1-B645-AE34-F66474421C0C}" type="slidenum">
              <a:rPr lang="en-US" sz="1200" b="0">
                <a:solidFill>
                  <a:prstClr val="black"/>
                </a:solidFill>
                <a:latin typeface="Arial" charset="0"/>
              </a:rPr>
              <a:pPr eaLnBrk="1" hangingPunct="1"/>
              <a:t>63</a:t>
            </a:fld>
            <a:endParaRPr lang="en-US" sz="1200" b="0">
              <a:solidFill>
                <a:prstClr val="black"/>
              </a:solidFill>
              <a:latin typeface="Arial" charset="0"/>
            </a:endParaRPr>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8855866A-08E6-7146-A59E-0D46A70926F7}" type="slidenum">
              <a:rPr lang="en-US" sz="1200" b="0">
                <a:solidFill>
                  <a:srgbClr val="1F497D"/>
                </a:solidFill>
                <a:latin typeface="Arial" charset="0"/>
              </a:rPr>
              <a:pPr eaLnBrk="1" hangingPunct="1"/>
              <a:t>64</a:t>
            </a:fld>
            <a:endParaRPr lang="en-US" sz="1200" b="0">
              <a:solidFill>
                <a:srgbClr val="1F497D"/>
              </a:solidFill>
              <a:latin typeface="Arial" charset="0"/>
            </a:endParaRPr>
          </a:p>
        </p:txBody>
      </p:sp>
      <p:sp>
        <p:nvSpPr>
          <p:cNvPr id="173058" name="Rectangle 2"/>
          <p:cNvSpPr>
            <a:spLocks noGrp="1" noRot="1" noChangeAspect="1" noChangeArrowheads="1"/>
          </p:cNvSpPr>
          <p:nvPr>
            <p:ph type="sldImg"/>
          </p:nvPr>
        </p:nvSpPr>
        <p:spPr>
          <a:solidFill>
            <a:srgbClr val="FFFFFF"/>
          </a:solidFill>
          <a:ln/>
        </p:spPr>
      </p:sp>
      <p:sp>
        <p:nvSpPr>
          <p:cNvPr id="17305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6258" name="Rectangle 7"/>
          <p:cNvSpPr>
            <a:spLocks noGrp="1" noChangeArrowheads="1"/>
          </p:cNvSpPr>
          <p:nvPr>
            <p:ph type="sldNum" sz="quarter" idx="5"/>
          </p:nvPr>
        </p:nvSpPr>
        <p:spPr>
          <a:noFill/>
        </p:spPr>
        <p:txBody>
          <a:bodyPr/>
          <a:lstStyle/>
          <a:p>
            <a:fld id="{A09B229C-59D4-834E-A2B1-0305173EF25D}" type="slidenum">
              <a:rPr lang="en-US">
                <a:solidFill>
                  <a:srgbClr val="1F497D"/>
                </a:solidFill>
                <a:latin typeface="Arial" charset="0"/>
              </a:rPr>
              <a:pPr/>
              <a:t>65</a:t>
            </a:fld>
            <a:endParaRPr lang="en-US">
              <a:solidFill>
                <a:srgbClr val="1F497D"/>
              </a:solidFill>
              <a:latin typeface="Arial" charset="0"/>
            </a:endParaRPr>
          </a:p>
        </p:txBody>
      </p:sp>
      <p:sp>
        <p:nvSpPr>
          <p:cNvPr id="736259" name="Rectangle 2"/>
          <p:cNvSpPr>
            <a:spLocks noGrp="1" noRot="1" noChangeAspect="1" noChangeArrowheads="1"/>
          </p:cNvSpPr>
          <p:nvPr>
            <p:ph type="sldImg"/>
          </p:nvPr>
        </p:nvSpPr>
        <p:spPr>
          <a:solidFill>
            <a:srgbClr val="FFFFFF"/>
          </a:solidFill>
          <a:ln/>
        </p:spPr>
      </p:sp>
      <p:sp>
        <p:nvSpPr>
          <p:cNvPr id="73626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6029EFBF-4172-B64D-A780-AF3E712280A0}" type="slidenum">
              <a:rPr lang="en-US" sz="1200" b="0">
                <a:solidFill>
                  <a:prstClr val="black"/>
                </a:solidFill>
                <a:latin typeface="Arial" charset="0"/>
              </a:rPr>
              <a:pPr eaLnBrk="1" hangingPunct="1"/>
              <a:t>66</a:t>
            </a:fld>
            <a:endParaRPr lang="en-US" sz="1200" b="0">
              <a:solidFill>
                <a:prstClr val="black"/>
              </a:solidFill>
              <a:latin typeface="Arial" charset="0"/>
            </a:endParaRPr>
          </a:p>
        </p:txBody>
      </p:sp>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DD4C2A44-F350-A440-9CB4-05EF9D062ABF}" type="slidenum">
              <a:rPr lang="en-US" sz="1200" b="0">
                <a:solidFill>
                  <a:prstClr val="black"/>
                </a:solidFill>
                <a:latin typeface="Arial" charset="0"/>
              </a:rPr>
              <a:pPr eaLnBrk="1" hangingPunct="1"/>
              <a:t>67</a:t>
            </a:fld>
            <a:endParaRPr lang="en-US" sz="1200" b="0">
              <a:solidFill>
                <a:prstClr val="black"/>
              </a:solidFill>
              <a:latin typeface="Arial" charset="0"/>
            </a:endParaRPr>
          </a:p>
        </p:txBody>
      </p:sp>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F391B361-1172-5A4E-9659-8589AEE258DE}" type="slidenum">
              <a:rPr lang="en-US" sz="1200" b="0">
                <a:solidFill>
                  <a:prstClr val="black"/>
                </a:solidFill>
                <a:latin typeface="Arial" charset="0"/>
              </a:rPr>
              <a:pPr eaLnBrk="1" hangingPunct="1"/>
              <a:t>68</a:t>
            </a:fld>
            <a:endParaRPr lang="en-US" sz="1200" b="0">
              <a:solidFill>
                <a:prstClr val="black"/>
              </a:solidFill>
              <a:latin typeface="Arial" charset="0"/>
            </a:endParaRPr>
          </a:p>
        </p:txBody>
      </p:sp>
      <p:sp>
        <p:nvSpPr>
          <p:cNvPr id="179202"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0F709FD6-92D5-774C-B685-E30EE79267E2}" type="slidenum">
              <a:rPr lang="en-US" sz="1200" b="0">
                <a:solidFill>
                  <a:prstClr val="black"/>
                </a:solidFill>
                <a:latin typeface="Arial" charset="0"/>
              </a:rPr>
              <a:pPr eaLnBrk="1" hangingPunct="1"/>
              <a:t>69</a:t>
            </a:fld>
            <a:endParaRPr lang="en-US" sz="1200" b="0">
              <a:solidFill>
                <a:prstClr val="black"/>
              </a:solidFill>
              <a:latin typeface="Arial" charset="0"/>
            </a:endParaRPr>
          </a:p>
        </p:txBody>
      </p:sp>
      <p:sp>
        <p:nvSpPr>
          <p:cNvPr id="181250" name="Rectangle 2"/>
          <p:cNvSpPr>
            <a:spLocks noGrp="1" noRot="1" noChangeAspect="1" noChangeArrowheads="1" noTextEdit="1"/>
          </p:cNvSpPr>
          <p:nvPr>
            <p:ph type="sldImg"/>
          </p:nvPr>
        </p:nvSpPr>
        <p:spPr>
          <a:ln/>
        </p:spPr>
      </p:sp>
      <p:sp>
        <p:nvSpPr>
          <p:cNvPr id="1812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1BF7D1D9-3508-9C49-BCA4-ECA4CA7692B1}" type="slidenum">
              <a:rPr lang="en-US" sz="1200" b="0">
                <a:solidFill>
                  <a:prstClr val="black"/>
                </a:solidFill>
                <a:latin typeface="Arial" charset="0"/>
              </a:rPr>
              <a:pPr eaLnBrk="1" hangingPunct="1"/>
              <a:t>7</a:t>
            </a:fld>
            <a:endParaRPr lang="en-US" sz="1200" b="0">
              <a:solidFill>
                <a:prstClr val="black"/>
              </a:solidFill>
              <a:latin typeface="Arial" charset="0"/>
            </a:endParaRPr>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FC85C67C-00AF-714F-8597-F8EC5B6C57A4}" type="slidenum">
              <a:rPr lang="en-US" sz="1200" b="0">
                <a:solidFill>
                  <a:prstClr val="black"/>
                </a:solidFill>
                <a:latin typeface="Arial" charset="0"/>
              </a:rPr>
              <a:pPr eaLnBrk="1" hangingPunct="1"/>
              <a:t>70</a:t>
            </a:fld>
            <a:endParaRPr lang="en-US" sz="1200" b="0">
              <a:solidFill>
                <a:prstClr val="black"/>
              </a:solidFill>
              <a:latin typeface="Arial" charset="0"/>
            </a:endParaRPr>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16C5F582-3C34-FF43-A2B8-20BED068F407}" type="slidenum">
              <a:rPr lang="en-US" sz="1200" b="0">
                <a:solidFill>
                  <a:prstClr val="black"/>
                </a:solidFill>
                <a:latin typeface="Arial" charset="0"/>
              </a:rPr>
              <a:pPr eaLnBrk="1" hangingPunct="1"/>
              <a:t>71</a:t>
            </a:fld>
            <a:endParaRPr lang="en-US" sz="1200" b="0">
              <a:solidFill>
                <a:prstClr val="black"/>
              </a:solidFill>
              <a:latin typeface="Arial" charset="0"/>
            </a:endParaRPr>
          </a:p>
        </p:txBody>
      </p:sp>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72</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Bible Study (</a:t>
            </a:r>
            <a:r>
              <a:rPr lang="en-US" dirty="0" err="1">
                <a:latin typeface="Arial" charset="0"/>
                <a:ea typeface="ＭＳ Ｐゴシック" charset="0"/>
                <a:cs typeface="ＭＳ Ｐゴシック" charset="0"/>
              </a:rPr>
              <a:t>bs</a:t>
            </a:r>
            <a:r>
              <a:rPr lang="en-US" dirty="0">
                <a:latin typeface="Arial" charset="0"/>
                <a:ea typeface="ＭＳ Ｐゴシック" charset="0"/>
                <a:cs typeface="ＭＳ Ｐゴシック" charset="0"/>
              </a:rPr>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16C5F582-3C34-FF43-A2B8-20BED068F407}" type="slidenum">
              <a:rPr lang="en-US" sz="1200" b="0">
                <a:solidFill>
                  <a:prstClr val="black"/>
                </a:solidFill>
                <a:latin typeface="Arial" charset="0"/>
              </a:rPr>
              <a:pPr eaLnBrk="1" hangingPunct="1"/>
              <a:t>8</a:t>
            </a:fld>
            <a:endParaRPr lang="en-US" sz="1200" b="0">
              <a:solidFill>
                <a:prstClr val="black"/>
              </a:solidFill>
              <a:latin typeface="Arial" charset="0"/>
            </a:endParaRPr>
          </a:p>
        </p:txBody>
      </p:sp>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9060360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fld id="{E4A1C05B-2EBC-424D-A89F-8A8BCD859044}" type="slidenum">
              <a:rPr lang="en-US" sz="1200" b="0">
                <a:solidFill>
                  <a:prstClr val="black"/>
                </a:solidFill>
                <a:latin typeface="Arial" charset="0"/>
              </a:rPr>
              <a:pPr eaLnBrk="1" hangingPunct="1"/>
              <a:t>9</a:t>
            </a:fld>
            <a:endParaRPr lang="en-US" sz="1200" b="0">
              <a:solidFill>
                <a:prstClr val="black"/>
              </a:solidFill>
              <a:latin typeface="Arial" charset="0"/>
            </a:endParaRPr>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D122F9C8-7249-6741-A1E8-5FF501FBE93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836762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D784C9A2-AB19-C24C-A4A8-EEDA88FB5B1C}"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4933568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EB12C4C2-349C-A349-BBDE-9BA9B1465BC4}"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7068541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7480DC6C-852A-A44A-8E30-4823828E3F85}"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8658206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3"/>
          <p:cNvSpPr>
            <a:spLocks noGrp="1" noChangeArrowheads="1"/>
          </p:cNvSpPr>
          <p:nvPr>
            <p:ph type="sldNum" sz="quarter" idx="11"/>
          </p:nvPr>
        </p:nvSpPr>
        <p:spPr>
          <a:ln/>
        </p:spPr>
        <p:txBody>
          <a:bodyPr/>
          <a:lstStyle>
            <a:lvl1pPr>
              <a:defRPr/>
            </a:lvl1pPr>
          </a:lstStyle>
          <a:p>
            <a:pPr>
              <a:defRPr/>
            </a:pPr>
            <a:fld id="{1BF7D496-A184-B64E-8FE9-22C0485284B0}" type="slidenum">
              <a:rPr lang="en-US">
                <a:solidFill>
                  <a:srgbClr val="FFFFFF"/>
                </a:solidFill>
              </a:rPr>
              <a:pPr>
                <a:defRPr/>
              </a:pPr>
              <a:t>‹#›</a:t>
            </a:fld>
            <a:endParaRPr lang="en-US">
              <a:solidFill>
                <a:srgbClr val="FFFFFF"/>
              </a:solidFill>
            </a:endParaRPr>
          </a:p>
        </p:txBody>
      </p:sp>
      <p:sp>
        <p:nvSpPr>
          <p:cNvPr id="8"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2213692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9627C7EA-9FA8-5643-A785-24A59F9D3C1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57890079"/>
      </p:ext>
    </p:extLst>
  </p:cSld>
  <p:clrMapOvr>
    <a:masterClrMapping/>
  </p:clrMapOvr>
  <p:transition spd="med">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7536C6CB-73B6-9340-B73B-FD461AF6FD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8117015"/>
      </p:ext>
    </p:extLst>
  </p:cSld>
  <p:clrMapOvr>
    <a:masterClrMapping/>
  </p:clrMapOvr>
  <p:transition spd="med">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4A3247A-1B9F-3444-A5F6-04407D193A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34047931"/>
      </p:ext>
    </p:extLst>
  </p:cSld>
  <p:clrMapOvr>
    <a:masterClrMapping/>
  </p:clrMapOvr>
  <p:transition spd="med">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BF63B211-C4F6-A84E-9F0A-2B23E25AC2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0310897"/>
      </p:ext>
    </p:extLst>
  </p:cSld>
  <p:clrMapOvr>
    <a:masterClrMapping/>
  </p:clrMapOvr>
  <p:transition spd="med">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98649D8F-8FCC-904E-B2E0-759953AA5B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1411280"/>
      </p:ext>
    </p:extLst>
  </p:cSld>
  <p:clrMapOvr>
    <a:masterClrMapping/>
  </p:clrMapOvr>
  <p:transition spd="med">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EC07776F-276D-0E43-A665-2D3EB072BB8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9113755"/>
      </p:ext>
    </p:extLst>
  </p:cSld>
  <p:clrMapOvr>
    <a:masterClrMapping/>
  </p:clrMapOvr>
  <p:transition spd="med">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C4AC2D33-AFE0-694E-A7A3-D65CA7A72275}"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6687770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444CC732-0247-F440-A5B6-B2235B6094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66697928"/>
      </p:ext>
    </p:extLst>
  </p:cSld>
  <p:clrMapOvr>
    <a:masterClrMapping/>
  </p:clrMapOvr>
  <p:transition spd="med">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6016A542-366A-D545-A87B-280AF5AD33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1831669"/>
      </p:ext>
    </p:extLst>
  </p:cSld>
  <p:clrMapOvr>
    <a:masterClrMapping/>
  </p:clrMapOvr>
  <p:transition spd="med">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042EF8AA-99DE-8747-AC68-0E43D1EC94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7294649"/>
      </p:ext>
    </p:extLst>
  </p:cSld>
  <p:clrMapOvr>
    <a:masterClrMapping/>
  </p:clrMapOvr>
  <p:transition spd="med">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38945967-BF5E-F545-A013-F94E885EF59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072217"/>
      </p:ext>
    </p:extLst>
  </p:cSld>
  <p:clrMapOvr>
    <a:masterClrMapping/>
  </p:clrMapOvr>
  <p:transition spd="med">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B884D5F2-8DDF-7B4E-A3B4-72D92CD4B4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0112930"/>
      </p:ext>
    </p:extLst>
  </p:cSld>
  <p:clrMapOvr>
    <a:masterClrMapping/>
  </p:clrMapOvr>
  <p:transition spd="med">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70338"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270339"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58DAAC-036A-0F41-AAB4-7F462F43F0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74130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6C020392-1BB5-6D43-B3ED-F46129ECCD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9894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9B5EE312-B8ED-2B4F-AE24-43D4AED749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00555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BC7AF0F9-83A0-5444-8702-A6D8612ADBC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50155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pPr>
              <a:defRPr/>
            </a:pPr>
            <a:fld id="{8F9BBF76-E293-DD40-957F-EAE8144C69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19125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65F1A16C-1EA9-5F4B-8C4A-BD9C13880ECB}"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904754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pPr>
              <a:defRPr/>
            </a:pPr>
            <a:fld id="{8F2FB517-AE44-F84A-BB62-38CD74EDB1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912167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pPr>
              <a:defRPr/>
            </a:pPr>
            <a:fld id="{4720BE04-3CE3-1E49-8AAF-EE98248F53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38262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D75DE1D7-DA3F-E340-BD64-5FA22D24ED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58383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7B714F74-B1F0-B742-8C54-A28C81A61E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79895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3081F6DC-14F3-7040-9B0D-6EE5FFE9D3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84466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4B1837-FB75-9140-AC9F-465BD2F4E1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9170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atin typeface="Times New Roman" pitchFamily="-112" charset="0"/>
              </a:defRPr>
            </a:lvl1pPr>
          </a:lstStyle>
          <a:p>
            <a:pPr>
              <a:defRPr/>
            </a:pPr>
            <a:endParaRPr lang="en-US">
              <a:ea typeface="ＭＳ Ｐゴシック"/>
              <a:cs typeface="ＭＳ Ｐゴシック"/>
            </a:endParaRPr>
          </a:p>
        </p:txBody>
      </p:sp>
      <p:sp>
        <p:nvSpPr>
          <p:cNvPr id="5" name="Rectangle 5"/>
          <p:cNvSpPr>
            <a:spLocks noGrp="1" noChangeArrowheads="1"/>
          </p:cNvSpPr>
          <p:nvPr>
            <p:ph type="ftr" sz="quarter" idx="11"/>
          </p:nvPr>
        </p:nvSpPr>
        <p:spPr/>
        <p:txBody>
          <a:bodyPr/>
          <a:lstStyle>
            <a:lvl1pPr eaLnBrk="1" hangingPunct="1">
              <a:defRPr>
                <a:latin typeface="Times New Roman" pitchFamily="-112" charset="0"/>
              </a:defRPr>
            </a:lvl1pPr>
          </a:lstStyle>
          <a:p>
            <a:pPr>
              <a:defRPr/>
            </a:pPr>
            <a:endParaRPr lang="en-US">
              <a:ea typeface="ＭＳ Ｐゴシック"/>
              <a:cs typeface="ＭＳ Ｐゴシック"/>
            </a:endParaRPr>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8145292F-3874-2548-8070-53032365AD47}" type="slidenum">
              <a:rPr lang="en-US"/>
              <a:pPr>
                <a:defRPr/>
              </a:pPr>
              <a:t>‹#›</a:t>
            </a:fld>
            <a:endParaRPr lang="en-US"/>
          </a:p>
        </p:txBody>
      </p:sp>
    </p:spTree>
    <p:extLst>
      <p:ext uri="{BB962C8B-B14F-4D97-AF65-F5344CB8AC3E}">
        <p14:creationId xmlns:p14="http://schemas.microsoft.com/office/powerpoint/2010/main" val="1445999422"/>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atin typeface="Times New Roman" pitchFamily="-112" charset="0"/>
              </a:defRPr>
            </a:lvl1pPr>
          </a:lstStyle>
          <a:p>
            <a:pPr>
              <a:defRPr/>
            </a:pPr>
            <a:endParaRPr lang="en-US">
              <a:ea typeface="ＭＳ Ｐゴシック"/>
              <a:cs typeface="ＭＳ Ｐゴシック"/>
            </a:endParaRPr>
          </a:p>
        </p:txBody>
      </p:sp>
      <p:sp>
        <p:nvSpPr>
          <p:cNvPr id="5" name="Rectangle 5"/>
          <p:cNvSpPr>
            <a:spLocks noGrp="1" noChangeArrowheads="1"/>
          </p:cNvSpPr>
          <p:nvPr>
            <p:ph type="ftr" sz="quarter" idx="11"/>
          </p:nvPr>
        </p:nvSpPr>
        <p:spPr/>
        <p:txBody>
          <a:bodyPr/>
          <a:lstStyle>
            <a:lvl1pPr eaLnBrk="1" hangingPunct="1">
              <a:defRPr>
                <a:latin typeface="Times New Roman" pitchFamily="-112" charset="0"/>
              </a:defRPr>
            </a:lvl1pPr>
          </a:lstStyle>
          <a:p>
            <a:pPr>
              <a:defRPr/>
            </a:pPr>
            <a:endParaRPr lang="en-US">
              <a:ea typeface="ＭＳ Ｐゴシック"/>
              <a:cs typeface="ＭＳ Ｐゴシック"/>
            </a:endParaRPr>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ED858392-A180-2E42-9539-F9A59E9133F5}" type="slidenum">
              <a:rPr lang="en-US"/>
              <a:pPr>
                <a:defRPr/>
              </a:pPr>
              <a:t>‹#›</a:t>
            </a:fld>
            <a:endParaRPr lang="en-US"/>
          </a:p>
        </p:txBody>
      </p:sp>
    </p:spTree>
    <p:extLst>
      <p:ext uri="{BB962C8B-B14F-4D97-AF65-F5344CB8AC3E}">
        <p14:creationId xmlns:p14="http://schemas.microsoft.com/office/powerpoint/2010/main" val="1576582969"/>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ea typeface="ＭＳ Ｐゴシック"/>
              <a:cs typeface="ＭＳ Ｐゴシック"/>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ea typeface="ＭＳ Ｐゴシック"/>
              <a:cs typeface="ＭＳ Ｐゴシック"/>
            </a:endParaRPr>
          </a:p>
        </p:txBody>
      </p:sp>
      <p:sp>
        <p:nvSpPr>
          <p:cNvPr id="4" name="Rectangle 6"/>
          <p:cNvSpPr>
            <a:spLocks noGrp="1" noChangeArrowheads="1"/>
          </p:cNvSpPr>
          <p:nvPr>
            <p:ph type="sldNum" sz="quarter" idx="12"/>
          </p:nvPr>
        </p:nvSpPr>
        <p:spPr/>
        <p:txBody>
          <a:bodyPr/>
          <a:lstStyle>
            <a:lvl1pPr>
              <a:defRPr/>
            </a:lvl1pPr>
          </a:lstStyle>
          <a:p>
            <a:pPr>
              <a:defRPr/>
            </a:pPr>
            <a:fld id="{A034FEE7-384D-DB4E-8060-22A21686F968}" type="slidenum">
              <a:rPr lang="en-US"/>
              <a:pPr>
                <a:defRPr/>
              </a:pPr>
              <a:t>‹#›</a:t>
            </a:fld>
            <a:endParaRPr lang="en-US"/>
          </a:p>
        </p:txBody>
      </p:sp>
    </p:spTree>
    <p:extLst>
      <p:ext uri="{BB962C8B-B14F-4D97-AF65-F5344CB8AC3E}">
        <p14:creationId xmlns:p14="http://schemas.microsoft.com/office/powerpoint/2010/main" val="4053451909"/>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646746434"/>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C6022A3F-558F-0C42-A698-84BF1DFC831E}"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423734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856950659"/>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175436297"/>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520580321"/>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4235558284"/>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237218511"/>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485901495"/>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338739308"/>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943404810"/>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341786798"/>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3402289942"/>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A84C89ED-4133-2F44-B0B2-596AE9C3F947}"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10963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44603BB3-8A7A-1749-99AC-2C18392983AB}"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1163448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2970FE3D-FA31-4944-8012-5EC295F887CF}"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9925314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A94AB7C7-420E-7349-AF98-E9F395A78566}"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8509387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17EF1AC3-D348-9240-9A26-25E28BFE43BE}"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7823362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slideLayout" Target="../slideLayouts/slideLayout37.xml"/><Relationship Id="rId1" Type="http://schemas.openxmlformats.org/officeDocument/2006/relationships/slideLayout" Target="../slideLayouts/slideLayout36.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a:solidFill>
                  <a:schemeClr val="tx1"/>
                </a:solidFill>
                <a:latin typeface="Arial" pitchFamily="-111"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chemeClr val="tx1"/>
                </a:solidFill>
                <a:latin typeface="Arial" charset="0"/>
              </a:defRPr>
            </a:lvl1pPr>
          </a:lstStyle>
          <a:p>
            <a:pPr defTabSz="914400" fontAlgn="base">
              <a:spcBef>
                <a:spcPct val="0"/>
              </a:spcBef>
              <a:spcAft>
                <a:spcPct val="0"/>
              </a:spcAft>
              <a:defRPr/>
            </a:pPr>
            <a:fld id="{2468BFBC-2051-C045-8CB9-E21D54743C62}"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solidFill>
                  <a:schemeClr val="tx1"/>
                </a:solidFill>
                <a:latin typeface="Arial" pitchFamily="-111" charset="0"/>
                <a:ea typeface="+mn-ea"/>
                <a:cs typeface="+mn-cs"/>
              </a:defRPr>
            </a:lvl1pPr>
          </a:lstStyle>
          <a:p>
            <a:pPr algn="ctr" defTabSz="914400" fontAlgn="base">
              <a:spcBef>
                <a:spcPct val="0"/>
              </a:spcBef>
              <a:spcAft>
                <a:spcPct val="0"/>
              </a:spcAft>
              <a:defRPr/>
            </a:pPr>
            <a:endParaRPr lang="en-US">
              <a:solidFill>
                <a:srgbClr val="FFFFFF"/>
              </a:solidFill>
            </a:endParaRPr>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42073960"/>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2" charset="-128"/>
          <a:cs typeface="Arial"/>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6547" name="Rectangle 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chemeClr val="tx1"/>
                </a:solidFill>
                <a:latin typeface="Times New Roman" pitchFamily="-111"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36548"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chemeClr val="tx1"/>
                </a:solidFill>
                <a:latin typeface="Times New Roman" pitchFamily="-111" charset="0"/>
                <a:ea typeface="+mn-ea"/>
                <a:cs typeface="+mn-cs"/>
              </a:defRPr>
            </a:lvl1pPr>
          </a:lstStyle>
          <a:p>
            <a:pPr algn="ctr" defTabSz="914400" fontAlgn="base">
              <a:spcBef>
                <a:spcPct val="0"/>
              </a:spcBef>
              <a:spcAft>
                <a:spcPct val="0"/>
              </a:spcAft>
              <a:defRPr/>
            </a:pPr>
            <a:endParaRPr lang="en-US">
              <a:solidFill>
                <a:srgbClr val="000000"/>
              </a:solidFill>
            </a:endParaRPr>
          </a:p>
        </p:txBody>
      </p:sp>
      <p:sp>
        <p:nvSpPr>
          <p:cNvPr id="236549" name="Rectangle 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chemeClr val="tx1"/>
                </a:solidFill>
                <a:latin typeface="Times New Roman" charset="0"/>
              </a:defRPr>
            </a:lvl1pPr>
          </a:lstStyle>
          <a:p>
            <a:pPr defTabSz="914400" fontAlgn="base">
              <a:spcBef>
                <a:spcPct val="0"/>
              </a:spcBef>
              <a:spcAft>
                <a:spcPct val="0"/>
              </a:spcAft>
              <a:defRPr/>
            </a:pPr>
            <a:fld id="{693E3B92-7F6B-174B-8898-2A458C24850F}"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77257798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93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solidFill>
                  <a:schemeClr val="tx1"/>
                </a:solidFill>
                <a:latin typeface="Arial" pitchFamily="-111"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2693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solidFill>
                  <a:schemeClr val="tx1"/>
                </a:solidFill>
                <a:latin typeface="Arial" pitchFamily="-111"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2693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solidFill>
                  <a:schemeClr val="tx1"/>
                </a:solidFill>
                <a:latin typeface="Arial" charset="0"/>
                <a:ea typeface="Osaka" charset="0"/>
                <a:cs typeface="Osaka" charset="0"/>
              </a:defRPr>
            </a:lvl1pPr>
          </a:lstStyle>
          <a:p>
            <a:pPr defTabSz="914400" fontAlgn="base">
              <a:spcBef>
                <a:spcPct val="0"/>
              </a:spcBef>
              <a:spcAft>
                <a:spcPct val="0"/>
              </a:spcAft>
              <a:defRPr/>
            </a:pPr>
            <a:fld id="{6F53C39C-C445-C44D-9C89-92FD38CF3524}" type="slidenum">
              <a:rPr lang="en-US">
                <a:solidFill>
                  <a:srgbClr val="000000"/>
                </a:solidFill>
              </a:rPr>
              <a:pPr defTabSz="91440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84162747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966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966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12" charset="0"/>
                <a:ea typeface="+mn-ea"/>
                <a:cs typeface="+mn-cs"/>
              </a:defRPr>
            </a:lvl1pPr>
          </a:lstStyle>
          <a:p>
            <a:pPr defTabSz="914400" fontAlgn="base">
              <a:spcBef>
                <a:spcPct val="0"/>
              </a:spcBef>
              <a:spcAft>
                <a:spcPct val="0"/>
              </a:spcAft>
              <a:defRPr/>
            </a:pPr>
            <a:endParaRPr lang="en-US">
              <a:ea typeface="ＭＳ Ｐゴシック"/>
              <a:cs typeface="ＭＳ Ｐゴシック"/>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mn-ea"/>
                <a:cs typeface="+mn-cs"/>
              </a:defRPr>
            </a:lvl1pPr>
          </a:lstStyle>
          <a:p>
            <a:pPr defTabSz="914400" fontAlgn="base">
              <a:spcBef>
                <a:spcPct val="0"/>
              </a:spcBef>
              <a:spcAft>
                <a:spcPct val="0"/>
              </a:spcAft>
              <a:defRPr/>
            </a:pPr>
            <a:endParaRPr lang="en-US">
              <a:ea typeface="ＭＳ Ｐゴシック"/>
              <a:cs typeface="ＭＳ Ｐゴシック"/>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defTabSz="914400" fontAlgn="base">
              <a:spcBef>
                <a:spcPct val="0"/>
              </a:spcBef>
              <a:spcAft>
                <a:spcPct val="0"/>
              </a:spcAft>
              <a:defRPr/>
            </a:pPr>
            <a:fld id="{433A5C97-87D1-8142-A30F-6E11483766D2}" type="slidenum">
              <a:rPr lang="en-US">
                <a:ea typeface="ＭＳ Ｐゴシック" charset="-128"/>
                <a:cs typeface="ＭＳ Ｐゴシック" charset="-128"/>
              </a:rPr>
              <a:pPr defTabSz="914400" fontAlgn="base">
                <a:spcBef>
                  <a:spcPct val="0"/>
                </a:spcBef>
                <a:spcAft>
                  <a:spcPct val="0"/>
                </a:spcAft>
                <a:defRPr/>
              </a:pPr>
              <a:t>‹#›</a:t>
            </a:fld>
            <a:endParaRPr lang="en-US">
              <a:ea typeface="ＭＳ Ｐゴシック" charset="-128"/>
              <a:cs typeface="ＭＳ Ｐゴシック" charset="-128"/>
            </a:endParaRPr>
          </a:p>
        </p:txBody>
      </p:sp>
    </p:spTree>
    <p:extLst>
      <p:ext uri="{BB962C8B-B14F-4D97-AF65-F5344CB8AC3E}">
        <p14:creationId xmlns:p14="http://schemas.microsoft.com/office/powerpoint/2010/main" val="2976205384"/>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400" fontAlgn="base">
              <a:spcBef>
                <a:spcPct val="0"/>
              </a:spcBef>
              <a:spcAft>
                <a:spcPct val="0"/>
              </a:spcAft>
              <a:defRPr/>
            </a:pPr>
            <a:fld id="{61F442D0-A11F-2640-8129-5D1BEF7A3C1E}"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1033767312"/>
      </p:ext>
    </p:extLst>
  </p:cSld>
  <p:clrMap bg1="dk2" tx1="lt1" bg2="dk1"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png"/><Relationship Id="rId9" Type="http://schemas.openxmlformats.org/officeDocument/2006/relationships/image" Target="../media/image42.emf"/></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2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10" Type="http://schemas.openxmlformats.org/officeDocument/2006/relationships/image" Target="../media/image61.jpeg"/><Relationship Id="rId4" Type="http://schemas.openxmlformats.org/officeDocument/2006/relationships/image" Target="../media/image55.jpeg"/><Relationship Id="rId9" Type="http://schemas.openxmlformats.org/officeDocument/2006/relationships/image" Target="../media/image60.jpeg"/></Relationships>
</file>

<file path=ppt/slides/_rels/slide31.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2.jpeg"/><Relationship Id="rId7" Type="http://schemas.openxmlformats.org/officeDocument/2006/relationships/image" Target="../media/image66.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32.xml.rels><?xml version="1.0" encoding="UTF-8" standalone="yes"?>
<Relationships xmlns="http://schemas.openxmlformats.org/package/2006/relationships"><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3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3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76.jpeg"/><Relationship Id="rId4" Type="http://schemas.openxmlformats.org/officeDocument/2006/relationships/image" Target="../media/image74.jpeg"/></Relationships>
</file>

<file path=ppt/slides/_rels/slide3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79.jpeg"/></Relationships>
</file>

<file path=ppt/slides/_rels/slide3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82.emf"/><Relationship Id="rId4" Type="http://schemas.openxmlformats.org/officeDocument/2006/relationships/image" Target="../media/image81.emf"/></Relationships>
</file>

<file path=ppt/slides/_rels/slide3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86.jpeg"/><Relationship Id="rId4" Type="http://schemas.openxmlformats.org/officeDocument/2006/relationships/image" Target="../media/image85.jpeg"/></Relationships>
</file>

<file path=ppt/slides/_rels/slide4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90.jpeg"/><Relationship Id="rId4" Type="http://schemas.openxmlformats.org/officeDocument/2006/relationships/image" Target="../media/image89.jpeg"/></Relationships>
</file>

<file path=ppt/slides/_rels/slide4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5.xml"/><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46.xml"/><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47.xml"/><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48.xml"/><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49.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7.gif"/></Relationships>
</file>

<file path=ppt/slides/_rels/slide5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50.xml"/><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51.xml"/><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52.xml"/><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53.xml"/><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96.jpeg"/></Relationships>
</file>

<file path=ppt/slides/_rels/slide5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57.xml"/><Relationship Id="rId1" Type="http://schemas.openxmlformats.org/officeDocument/2006/relationships/slideLayout" Target="../slideLayouts/slideLayout31.xml"/></Relationships>
</file>

<file path=ppt/slides/_rels/slide5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61.xml"/><Relationship Id="rId1" Type="http://schemas.openxmlformats.org/officeDocument/2006/relationships/slideLayout" Target="../slideLayouts/slideLayout7.xml"/><Relationship Id="rId5" Type="http://schemas.openxmlformats.org/officeDocument/2006/relationships/image" Target="../media/image2.jpeg"/><Relationship Id="rId4" Type="http://schemas.openxmlformats.org/officeDocument/2006/relationships/image" Target="../media/image102.jpeg"/></Relationships>
</file>

<file path=ppt/slides/_rels/slide6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2.xml"/><Relationship Id="rId1" Type="http://schemas.openxmlformats.org/officeDocument/2006/relationships/slideLayout" Target="../slideLayouts/slideLayout13.xml"/><Relationship Id="rId4" Type="http://schemas.openxmlformats.org/officeDocument/2006/relationships/image" Target="../media/image104.png"/></Relationships>
</file>

<file path=ppt/slides/_rels/slide6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64.xml"/><Relationship Id="rId1" Type="http://schemas.openxmlformats.org/officeDocument/2006/relationships/slideLayout" Target="../slideLayouts/slideLayout31.xml"/></Relationships>
</file>

<file path=ppt/slides/_rels/slide6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65.xml"/><Relationship Id="rId1" Type="http://schemas.openxmlformats.org/officeDocument/2006/relationships/slideLayout" Target="../slideLayouts/slideLayout38.xml"/></Relationships>
</file>

<file path=ppt/slides/_rels/slide66.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68.xml"/><Relationship Id="rId1" Type="http://schemas.openxmlformats.org/officeDocument/2006/relationships/slideLayout" Target="../slideLayouts/slideLayout20.xml"/></Relationships>
</file>

<file path=ppt/slides/_rels/slide6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69.xml"/><Relationship Id="rId1" Type="http://schemas.openxmlformats.org/officeDocument/2006/relationships/slideLayout" Target="../slideLayouts/slideLayout2.xml"/><Relationship Id="rId5" Type="http://schemas.openxmlformats.org/officeDocument/2006/relationships/image" Target="../media/image112.jpeg"/><Relationship Id="rId4" Type="http://schemas.openxmlformats.org/officeDocument/2006/relationships/image" Target="../media/image111.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5.xml"/></Relationships>
</file>

<file path=ppt/slides/_rels/slide7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72.xml"/><Relationship Id="rId1" Type="http://schemas.openxmlformats.org/officeDocument/2006/relationships/slideLayout" Target="../slideLayouts/slideLayout49.xml"/><Relationship Id="rId4" Type="http://schemas.openxmlformats.org/officeDocument/2006/relationships/image" Target="../media/image115.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7" descr="Sal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 y="1600200"/>
            <a:ext cx="4075113" cy="473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0" name="Picture 8" descr="Qumran0001"/>
          <p:cNvPicPr>
            <a:picLocks noChangeAspect="1" noChangeArrowheads="1"/>
          </p:cNvPicPr>
          <p:nvPr/>
        </p:nvPicPr>
        <p:blipFill>
          <a:blip r:embed="rId4" cstate="screen">
            <a:lum bright="-12000"/>
            <a:extLst>
              <a:ext uri="{28A0092B-C50C-407E-A947-70E740481C1C}">
                <a14:useLocalDpi xmlns:a14="http://schemas.microsoft.com/office/drawing/2010/main"/>
              </a:ext>
            </a:extLst>
          </a:blip>
          <a:srcRect/>
          <a:stretch>
            <a:fillRect/>
          </a:stretch>
        </p:blipFill>
        <p:spPr bwMode="auto">
          <a:xfrm>
            <a:off x="3124200" y="76200"/>
            <a:ext cx="6019800" cy="259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7" name="Text Box 9"/>
          <p:cNvSpPr txBox="1">
            <a:spLocks noChangeArrowheads="1"/>
          </p:cNvSpPr>
          <p:nvPr/>
        </p:nvSpPr>
        <p:spPr bwMode="auto">
          <a:xfrm>
            <a:off x="4343400" y="3179383"/>
            <a:ext cx="4800600" cy="2308324"/>
          </a:xfrm>
          <a:prstGeom prst="rect">
            <a:avLst/>
          </a:prstGeom>
          <a:noFill/>
          <a:ln w="9525">
            <a:noFill/>
            <a:miter lim="800000"/>
            <a:headEnd/>
            <a:tailEnd/>
          </a:ln>
          <a:effectLst/>
        </p:spPr>
        <p:txBody>
          <a:bodyPr anchor="ct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3600" i="1" dirty="0">
                <a:solidFill>
                  <a:schemeClr val="tx1"/>
                </a:solidFill>
                <a:effectLst>
                  <a:outerShdw blurRad="38100" dist="38100" dir="2700000" algn="tl">
                    <a:srgbClr val="000000"/>
                  </a:outerShdw>
                </a:effectLst>
                <a:latin typeface="Arial" charset="0"/>
                <a:cs typeface="Arial" charset="0"/>
              </a:rPr>
              <a:t>The most significant literature found in the history of the Church</a:t>
            </a:r>
          </a:p>
        </p:txBody>
      </p:sp>
      <p:sp>
        <p:nvSpPr>
          <p:cNvPr id="119810" name="Rectangle 2"/>
          <p:cNvSpPr>
            <a:spLocks noGrp="1" noRot="1" noChangeArrowheads="1"/>
          </p:cNvSpPr>
          <p:nvPr>
            <p:ph type="title"/>
          </p:nvPr>
        </p:nvSpPr>
        <p:spPr>
          <a:xfrm>
            <a:off x="2743200" y="228600"/>
            <a:ext cx="6781800" cy="2286000"/>
          </a:xfrm>
        </p:spPr>
        <p:txBody>
          <a:bodyPr/>
          <a:lstStyle/>
          <a:p>
            <a:pPr eaLnBrk="1" hangingPunct="1">
              <a:defRPr/>
            </a:pPr>
            <a:r>
              <a:rPr lang="en-US" sz="8000" dirty="0">
                <a:solidFill>
                  <a:schemeClr val="tx1"/>
                </a:solidFill>
                <a:latin typeface="Arial" charset="0"/>
                <a:ea typeface="ＭＳ Ｐゴシック" charset="0"/>
              </a:rPr>
              <a:t>The Dead Sea Scrolls</a:t>
            </a:r>
          </a:p>
        </p:txBody>
      </p:sp>
      <p:sp>
        <p:nvSpPr>
          <p:cNvPr id="8" name="Text Box 5">
            <a:extLst>
              <a:ext uri="{FF2B5EF4-FFF2-40B4-BE49-F238E27FC236}">
                <a16:creationId xmlns:a16="http://schemas.microsoft.com/office/drawing/2014/main" id="{9E032319-21C6-4040-8BB4-9A4995904E49}"/>
              </a:ext>
            </a:extLst>
          </p:cNvPr>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Dr. Rick Griffith • Jordan Evangelical Theological Seminary</a:t>
            </a:r>
          </a:p>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BibleStudyDownloads.org</a:t>
            </a:r>
          </a:p>
        </p:txBody>
      </p:sp>
    </p:spTree>
    <p:extLst>
      <p:ext uri="{BB962C8B-B14F-4D97-AF65-F5344CB8AC3E}">
        <p14:creationId xmlns:p14="http://schemas.microsoft.com/office/powerpoint/2010/main" val="33599119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19817"/>
                                        </p:tgtEl>
                                        <p:attrNameLst>
                                          <p:attrName>style.visibility</p:attrName>
                                        </p:attrNameLst>
                                      </p:cBhvr>
                                      <p:to>
                                        <p:strVal val="visible"/>
                                      </p:to>
                                    </p:set>
                                    <p:animEffect transition="in" filter="box(in)">
                                      <p:cBhvr>
                                        <p:cTn id="7" dur="500"/>
                                        <p:tgtEl>
                                          <p:spTgt spid="1198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2"/>
          <p:cNvSpPr>
            <a:spLocks noChangeArrowheads="1"/>
          </p:cNvSpPr>
          <p:nvPr/>
        </p:nvSpPr>
        <p:spPr bwMode="auto">
          <a:xfrm>
            <a:off x="4594225" y="3222625"/>
            <a:ext cx="184150" cy="641350"/>
          </a:xfrm>
          <a:prstGeom prst="rect">
            <a:avLst/>
          </a:prstGeom>
          <a:solidFill>
            <a:schemeClr val="bg2"/>
          </a:solidFill>
          <a:ln w="9525">
            <a:noFill/>
            <a:miter lim="800000"/>
            <a:headEnd/>
            <a:tailEnd/>
          </a:ln>
          <a:effectLst>
            <a:outerShdw blurRad="63500" dist="38099" dir="2700000" algn="ctr" rotWithShape="0">
              <a:schemeClr val="bg2">
                <a:alpha val="50000"/>
              </a:schemeClr>
            </a:outerShdw>
          </a:effectLst>
        </p:spPr>
        <p:txBody>
          <a:bodyPr wrap="none" anchor="ctr">
            <a:spAutoFit/>
          </a:bodyPr>
          <a:lstStyle/>
          <a:p>
            <a:pPr algn="ctr" defTabSz="914400" eaLnBrk="0" fontAlgn="t" hangingPunct="0">
              <a:spcBef>
                <a:spcPct val="50000"/>
              </a:spcBef>
              <a:spcAft>
                <a:spcPct val="0"/>
              </a:spcAft>
              <a:defRPr/>
            </a:pPr>
            <a:endParaRPr lang="en-US" sz="3600">
              <a:solidFill>
                <a:srgbClr val="FFFF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pic>
        <p:nvPicPr>
          <p:cNvPr id="59394" name="Picture 3" descr="Dead Se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47875" y="1676400"/>
            <a:ext cx="7096125" cy="465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0516" name="Picture 4" descr="Dead Sea"/>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7200" y="4267200"/>
            <a:ext cx="22860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0517" name="Rectangle 5"/>
          <p:cNvSpPr>
            <a:spLocks noRot="1" noChangeArrowheads="1"/>
          </p:cNvSpPr>
          <p:nvPr/>
        </p:nvSpPr>
        <p:spPr bwMode="auto">
          <a:xfrm>
            <a:off x="533400" y="5842795"/>
            <a:ext cx="39624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algn="ctr" fontAlgn="base">
              <a:spcBef>
                <a:spcPct val="0"/>
              </a:spcBef>
              <a:spcAft>
                <a:spcPct val="0"/>
              </a:spcAft>
            </a:pPr>
            <a:r>
              <a:rPr lang="en-US" sz="4400" b="1" dirty="0">
                <a:solidFill>
                  <a:schemeClr val="tx2"/>
                </a:solidFill>
                <a:effectLst>
                  <a:outerShdw blurRad="38100" dist="38100" dir="2700000" algn="tl">
                    <a:srgbClr val="000000"/>
                  </a:outerShdw>
                </a:effectLst>
                <a:latin typeface="Arial" charset="0"/>
                <a:ea typeface="ＭＳ Ｐゴシック" charset="0"/>
              </a:rPr>
              <a:t>The Salt Sea</a:t>
            </a:r>
          </a:p>
        </p:txBody>
      </p:sp>
      <p:pic>
        <p:nvPicPr>
          <p:cNvPr id="320518" name="Picture 6" descr="En Gedi"/>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0"/>
            <a:ext cx="4591050" cy="430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0519" name="Picture 7" descr="nahal"/>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170363" y="0"/>
            <a:ext cx="4973637"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0520" name="Rectangle 8"/>
          <p:cNvSpPr>
            <a:spLocks noGrp="1" noRot="1" noChangeArrowheads="1"/>
          </p:cNvSpPr>
          <p:nvPr>
            <p:ph type="title"/>
          </p:nvPr>
        </p:nvSpPr>
        <p:spPr>
          <a:xfrm>
            <a:off x="457200" y="274638"/>
            <a:ext cx="4038600" cy="715962"/>
          </a:xfrm>
        </p:spPr>
        <p:txBody>
          <a:bodyPr/>
          <a:lstStyle/>
          <a:p>
            <a:pPr eaLnBrk="1" hangingPunct="1">
              <a:defRPr/>
            </a:pPr>
            <a:r>
              <a:rPr lang="en-US" dirty="0">
                <a:latin typeface="Arial" charset="0"/>
                <a:ea typeface="ＭＳ Ｐゴシック" charset="0"/>
                <a:cs typeface="ＭＳ Ｐゴシック" charset="0"/>
              </a:rPr>
              <a:t>En Gedi</a:t>
            </a:r>
          </a:p>
        </p:txBody>
      </p:sp>
    </p:spTree>
    <p:extLst>
      <p:ext uri="{BB962C8B-B14F-4D97-AF65-F5344CB8AC3E}">
        <p14:creationId xmlns:p14="http://schemas.microsoft.com/office/powerpoint/2010/main" val="29755984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nodeType="clickEffect">
                                  <p:stCondLst>
                                    <p:cond delay="0"/>
                                  </p:stCondLst>
                                  <p:childTnLst>
                                    <p:set>
                                      <p:cBhvr>
                                        <p:cTn id="6" dur="1" fill="hold">
                                          <p:stCondLst>
                                            <p:cond delay="0"/>
                                          </p:stCondLst>
                                        </p:cTn>
                                        <p:tgtEl>
                                          <p:spTgt spid="320516"/>
                                        </p:tgtEl>
                                        <p:attrNameLst>
                                          <p:attrName>style.visibility</p:attrName>
                                        </p:attrNameLst>
                                      </p:cBhvr>
                                      <p:to>
                                        <p:strVal val="visible"/>
                                      </p:to>
                                    </p:set>
                                    <p:animEffect transition="in" filter="fade">
                                      <p:cBhvr>
                                        <p:cTn id="7" dur="1000"/>
                                        <p:tgtEl>
                                          <p:spTgt spid="320516"/>
                                        </p:tgtEl>
                                      </p:cBhvr>
                                    </p:animEffect>
                                    <p:anim calcmode="lin" valueType="num">
                                      <p:cBhvr>
                                        <p:cTn id="8" dur="1000" fill="hold"/>
                                        <p:tgtEl>
                                          <p:spTgt spid="320516"/>
                                        </p:tgtEl>
                                        <p:attrNameLst>
                                          <p:attrName>ppt_x</p:attrName>
                                        </p:attrNameLst>
                                      </p:cBhvr>
                                      <p:tavLst>
                                        <p:tav tm="0">
                                          <p:val>
                                            <p:strVal val="#ppt_x"/>
                                          </p:val>
                                        </p:tav>
                                        <p:tav tm="100000">
                                          <p:val>
                                            <p:strVal val="#ppt_x"/>
                                          </p:val>
                                        </p:tav>
                                      </p:tavLst>
                                    </p:anim>
                                    <p:anim calcmode="lin" valueType="num">
                                      <p:cBhvr>
                                        <p:cTn id="9" dur="900" decel="100000" fill="hold"/>
                                        <p:tgtEl>
                                          <p:spTgt spid="32051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20516"/>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320519"/>
                                        </p:tgtEl>
                                        <p:attrNameLst>
                                          <p:attrName>style.visibility</p:attrName>
                                        </p:attrNameLst>
                                      </p:cBhvr>
                                      <p:to>
                                        <p:strVal val="visible"/>
                                      </p:to>
                                    </p:set>
                                    <p:animEffect transition="in" filter="dissolve">
                                      <p:cBhvr>
                                        <p:cTn id="15" dur="500"/>
                                        <p:tgtEl>
                                          <p:spTgt spid="32051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5" presetClass="entr" presetSubtype="0" fill="hold" nodeType="clickEffect">
                                  <p:stCondLst>
                                    <p:cond delay="0"/>
                                  </p:stCondLst>
                                  <p:childTnLst>
                                    <p:set>
                                      <p:cBhvr>
                                        <p:cTn id="19" dur="1" fill="hold">
                                          <p:stCondLst>
                                            <p:cond delay="0"/>
                                          </p:stCondLst>
                                        </p:cTn>
                                        <p:tgtEl>
                                          <p:spTgt spid="320518"/>
                                        </p:tgtEl>
                                        <p:attrNameLst>
                                          <p:attrName>style.visibility</p:attrName>
                                        </p:attrNameLst>
                                      </p:cBhvr>
                                      <p:to>
                                        <p:strVal val="visible"/>
                                      </p:to>
                                    </p:set>
                                    <p:anim calcmode="lin" valueType="num">
                                      <p:cBhvr>
                                        <p:cTn id="20" dur="1000" fill="hold"/>
                                        <p:tgtEl>
                                          <p:spTgt spid="320518"/>
                                        </p:tgtEl>
                                        <p:attrNameLst>
                                          <p:attrName>ppt_w</p:attrName>
                                        </p:attrNameLst>
                                      </p:cBhvr>
                                      <p:tavLst>
                                        <p:tav tm="0">
                                          <p:val>
                                            <p:fltVal val="0"/>
                                          </p:val>
                                        </p:tav>
                                        <p:tav tm="100000">
                                          <p:val>
                                            <p:strVal val="#ppt_w"/>
                                          </p:val>
                                        </p:tav>
                                      </p:tavLst>
                                    </p:anim>
                                    <p:anim calcmode="lin" valueType="num">
                                      <p:cBhvr>
                                        <p:cTn id="21" dur="1000" fill="hold"/>
                                        <p:tgtEl>
                                          <p:spTgt spid="320518"/>
                                        </p:tgtEl>
                                        <p:attrNameLst>
                                          <p:attrName>ppt_h</p:attrName>
                                        </p:attrNameLst>
                                      </p:cBhvr>
                                      <p:tavLst>
                                        <p:tav tm="0">
                                          <p:val>
                                            <p:fltVal val="0"/>
                                          </p:val>
                                        </p:tav>
                                        <p:tav tm="100000">
                                          <p:val>
                                            <p:strVal val="#ppt_h"/>
                                          </p:val>
                                        </p:tav>
                                      </p:tavLst>
                                    </p:anim>
                                    <p:anim calcmode="lin" valueType="num">
                                      <p:cBhvr>
                                        <p:cTn id="22" dur="1000" fill="hold"/>
                                        <p:tgtEl>
                                          <p:spTgt spid="320518"/>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3205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15" presetClass="entr" presetSubtype="0" fill="hold" grpId="0" nodeType="clickEffect">
                                  <p:stCondLst>
                                    <p:cond delay="0"/>
                                  </p:stCondLst>
                                  <p:childTnLst>
                                    <p:set>
                                      <p:cBhvr>
                                        <p:cTn id="27" dur="1" fill="hold">
                                          <p:stCondLst>
                                            <p:cond delay="0"/>
                                          </p:stCondLst>
                                        </p:cTn>
                                        <p:tgtEl>
                                          <p:spTgt spid="320520"/>
                                        </p:tgtEl>
                                        <p:attrNameLst>
                                          <p:attrName>style.visibility</p:attrName>
                                        </p:attrNameLst>
                                      </p:cBhvr>
                                      <p:to>
                                        <p:strVal val="visible"/>
                                      </p:to>
                                    </p:set>
                                    <p:anim calcmode="lin" valueType="num">
                                      <p:cBhvr>
                                        <p:cTn id="28" dur="1000" fill="hold"/>
                                        <p:tgtEl>
                                          <p:spTgt spid="320520"/>
                                        </p:tgtEl>
                                        <p:attrNameLst>
                                          <p:attrName>ppt_w</p:attrName>
                                        </p:attrNameLst>
                                      </p:cBhvr>
                                      <p:tavLst>
                                        <p:tav tm="0">
                                          <p:val>
                                            <p:fltVal val="0"/>
                                          </p:val>
                                        </p:tav>
                                        <p:tav tm="100000">
                                          <p:val>
                                            <p:strVal val="#ppt_w"/>
                                          </p:val>
                                        </p:tav>
                                      </p:tavLst>
                                    </p:anim>
                                    <p:anim calcmode="lin" valueType="num">
                                      <p:cBhvr>
                                        <p:cTn id="29" dur="1000" fill="hold"/>
                                        <p:tgtEl>
                                          <p:spTgt spid="320520"/>
                                        </p:tgtEl>
                                        <p:attrNameLst>
                                          <p:attrName>ppt_h</p:attrName>
                                        </p:attrNameLst>
                                      </p:cBhvr>
                                      <p:tavLst>
                                        <p:tav tm="0">
                                          <p:val>
                                            <p:fltVal val="0"/>
                                          </p:val>
                                        </p:tav>
                                        <p:tav tm="100000">
                                          <p:val>
                                            <p:strVal val="#ppt_h"/>
                                          </p:val>
                                        </p:tav>
                                      </p:tavLst>
                                    </p:anim>
                                    <p:anim calcmode="lin" valueType="num">
                                      <p:cBhvr>
                                        <p:cTn id="30" dur="1000" fill="hold"/>
                                        <p:tgtEl>
                                          <p:spTgt spid="320520"/>
                                        </p:tgtEl>
                                        <p:attrNameLst>
                                          <p:attrName>ppt_x</p:attrName>
                                        </p:attrNameLst>
                                      </p:cBhvr>
                                      <p:tavLst>
                                        <p:tav tm="0" fmla="#ppt_x+(cos(-2*pi*(1-$))*-#ppt_x-sin(-2*pi*(1-$))*(1-#ppt_y))*(1-$)">
                                          <p:val>
                                            <p:fltVal val="0"/>
                                          </p:val>
                                        </p:tav>
                                        <p:tav tm="100000">
                                          <p:val>
                                            <p:fltVal val="1"/>
                                          </p:val>
                                        </p:tav>
                                      </p:tavLst>
                                    </p:anim>
                                    <p:anim calcmode="lin" valueType="num">
                                      <p:cBhvr>
                                        <p:cTn id="31" dur="1000" fill="hold"/>
                                        <p:tgtEl>
                                          <p:spTgt spid="32052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5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4" descr="coastofse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7625"/>
            <a:ext cx="9372600" cy="690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6" name="Rectangle 2" descr="Medium wood"/>
          <p:cNvSpPr>
            <a:spLocks noGrp="1" noRot="1" noChangeArrowheads="1"/>
          </p:cNvSpPr>
          <p:nvPr>
            <p:ph type="title"/>
          </p:nvPr>
        </p:nvSpPr>
        <p:spPr>
          <a:xfrm>
            <a:off x="5105400" y="762000"/>
            <a:ext cx="4114800" cy="685800"/>
          </a:xfrm>
          <a:blipFill dpi="0" rotWithShape="1">
            <a:blip r:embed="rId4"/>
            <a:srcRect/>
            <a:tile tx="0" ty="0" sx="100000" sy="100000" flip="none" algn="tl"/>
          </a:blipFill>
        </p:spPr>
        <p:txBody>
          <a:bodyPr/>
          <a:lstStyle/>
          <a:p>
            <a:pPr eaLnBrk="1" hangingPunct="1">
              <a:defRPr/>
            </a:pPr>
            <a:r>
              <a:rPr lang="en-US" sz="4000">
                <a:effectLst/>
                <a:latin typeface="Arial" charset="0"/>
                <a:ea typeface="ＭＳ Ｐゴシック" charset="0"/>
                <a:cs typeface="ＭＳ Ｐゴシック" charset="0"/>
              </a:rPr>
              <a:t>Resorts of Salt?</a:t>
            </a:r>
          </a:p>
        </p:txBody>
      </p:sp>
    </p:spTree>
    <p:extLst>
      <p:ext uri="{BB962C8B-B14F-4D97-AF65-F5344CB8AC3E}">
        <p14:creationId xmlns:p14="http://schemas.microsoft.com/office/powerpoint/2010/main" val="21831513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4" descr="floatingpeo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3663"/>
            <a:ext cx="9144000" cy="676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2" name="Rectangle 2"/>
          <p:cNvSpPr>
            <a:spLocks noGrp="1" noRot="1" noChangeArrowheads="1"/>
          </p:cNvSpPr>
          <p:nvPr>
            <p:ph type="title"/>
          </p:nvPr>
        </p:nvSpPr>
        <p:spPr>
          <a:xfrm>
            <a:off x="0" y="304800"/>
            <a:ext cx="2971800" cy="1676400"/>
          </a:xfrm>
          <a:solidFill>
            <a:schemeClr val="bg2"/>
          </a:solidFill>
        </p:spPr>
        <p:txBody>
          <a:bodyPr/>
          <a:lstStyle/>
          <a:p>
            <a:pPr eaLnBrk="1" hangingPunct="1">
              <a:defRPr/>
            </a:pPr>
            <a:r>
              <a:rPr lang="en-US" sz="3600">
                <a:latin typeface="Arial" charset="0"/>
                <a:ea typeface="ＭＳ Ｐゴシック" charset="0"/>
                <a:cs typeface="ＭＳ Ｐゴシック" charset="0"/>
              </a:rPr>
              <a:t>The Highest Salt Content on Earth</a:t>
            </a:r>
          </a:p>
        </p:txBody>
      </p:sp>
      <p:sp>
        <p:nvSpPr>
          <p:cNvPr id="133126" name="Text Box 6"/>
          <p:cNvSpPr txBox="1">
            <a:spLocks noChangeArrowheads="1"/>
          </p:cNvSpPr>
          <p:nvPr/>
        </p:nvSpPr>
        <p:spPr bwMode="auto">
          <a:xfrm>
            <a:off x="5638800" y="457200"/>
            <a:ext cx="3200400" cy="5310188"/>
          </a:xfrm>
          <a:prstGeom prst="rect">
            <a:avLst/>
          </a:prstGeom>
          <a:noFill/>
          <a:ln w="9525">
            <a:noFill/>
            <a:miter lim="800000"/>
            <a:headEnd/>
            <a:tailEnd/>
          </a:ln>
          <a:effectLst/>
        </p:spPr>
        <p:txBody>
          <a:bodyPr anchor="ct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50000"/>
              </a:spcBef>
              <a:spcAft>
                <a:spcPct val="0"/>
              </a:spcAft>
              <a:defRPr/>
            </a:pPr>
            <a:r>
              <a:rPr lang="en-US" sz="3600">
                <a:solidFill>
                  <a:srgbClr val="E5E5FF"/>
                </a:solidFill>
                <a:effectLst>
                  <a:outerShdw blurRad="38100" dist="38100" dir="2700000" algn="tl">
                    <a:srgbClr val="000000"/>
                  </a:outerShdw>
                </a:effectLst>
                <a:latin typeface="Arial" charset="0"/>
                <a:cs typeface="Arial" charset="0"/>
              </a:rPr>
              <a:t>6 times the salt content of sea water</a:t>
            </a:r>
          </a:p>
          <a:p>
            <a:pPr algn="ctr" defTabSz="914400" eaLnBrk="1" fontAlgn="base" hangingPunct="1">
              <a:spcBef>
                <a:spcPct val="50000"/>
              </a:spcBef>
              <a:spcAft>
                <a:spcPct val="0"/>
              </a:spcAft>
              <a:defRPr/>
            </a:pPr>
            <a:r>
              <a:rPr lang="en-US" sz="3600">
                <a:solidFill>
                  <a:srgbClr val="E5E5FF"/>
                </a:solidFill>
                <a:effectLst>
                  <a:outerShdw blurRad="38100" dist="38100" dir="2700000" algn="tl">
                    <a:srgbClr val="000000"/>
                  </a:outerShdw>
                </a:effectLst>
                <a:latin typeface="Arial" charset="0"/>
                <a:cs typeface="Arial" charset="0"/>
              </a:rPr>
              <a:t>27% solids with 7% salt</a:t>
            </a:r>
          </a:p>
          <a:p>
            <a:pPr algn="ctr" defTabSz="914400" eaLnBrk="1" fontAlgn="base" hangingPunct="1">
              <a:spcBef>
                <a:spcPct val="50000"/>
              </a:spcBef>
              <a:spcAft>
                <a:spcPct val="0"/>
              </a:spcAft>
              <a:defRPr/>
            </a:pPr>
            <a:r>
              <a:rPr lang="en-US" sz="3600">
                <a:solidFill>
                  <a:srgbClr val="E5E5FF"/>
                </a:solidFill>
                <a:effectLst>
                  <a:outerShdw blurRad="38100" dist="38100" dir="2700000" algn="tl">
                    <a:srgbClr val="000000"/>
                  </a:outerShdw>
                </a:effectLst>
                <a:latin typeface="Arial" charset="0"/>
                <a:cs typeface="Arial" charset="0"/>
              </a:rPr>
              <a:t>Float effortlessly</a:t>
            </a:r>
          </a:p>
          <a:p>
            <a:pPr algn="ctr" defTabSz="914400" eaLnBrk="1" fontAlgn="base" hangingPunct="1">
              <a:spcBef>
                <a:spcPct val="50000"/>
              </a:spcBef>
              <a:spcAft>
                <a:spcPct val="0"/>
              </a:spcAft>
              <a:defRPr/>
            </a:pPr>
            <a:r>
              <a:rPr lang="en-US" sz="3600">
                <a:solidFill>
                  <a:srgbClr val="E5E5FF"/>
                </a:solidFill>
                <a:effectLst>
                  <a:outerShdw blurRad="38100" dist="38100" dir="2700000" algn="tl">
                    <a:srgbClr val="000000"/>
                  </a:outerShdw>
                </a:effectLst>
                <a:latin typeface="Arial" charset="0"/>
                <a:cs typeface="Arial" charset="0"/>
              </a:rPr>
              <a:t>No outlet</a:t>
            </a:r>
          </a:p>
        </p:txBody>
      </p:sp>
    </p:spTree>
    <p:extLst>
      <p:ext uri="{BB962C8B-B14F-4D97-AF65-F5344CB8AC3E}">
        <p14:creationId xmlns:p14="http://schemas.microsoft.com/office/powerpoint/2010/main" val="33672332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133126">
                                            <p:txEl>
                                              <p:pRg st="0" end="0"/>
                                            </p:txEl>
                                          </p:spTgt>
                                        </p:tgtEl>
                                        <p:attrNameLst>
                                          <p:attrName>style.visibility</p:attrName>
                                        </p:attrNameLst>
                                      </p:cBhvr>
                                      <p:to>
                                        <p:strVal val="visible"/>
                                      </p:to>
                                    </p:set>
                                    <p:animEffect transition="in" filter="wipe(down)">
                                      <p:cBhvr>
                                        <p:cTn id="7" dur="580">
                                          <p:stCondLst>
                                            <p:cond delay="0"/>
                                          </p:stCondLst>
                                        </p:cTn>
                                        <p:tgtEl>
                                          <p:spTgt spid="133126">
                                            <p:txEl>
                                              <p:pRg st="0" end="0"/>
                                            </p:txEl>
                                          </p:spTgt>
                                        </p:tgtEl>
                                      </p:cBhvr>
                                    </p:animEffect>
                                    <p:anim calcmode="lin" valueType="num">
                                      <p:cBhvr>
                                        <p:cTn id="8" dur="1822" tmFilter="0,0; 0.14,0.36; 0.43,0.73; 0.71,0.91; 1.0,1.0">
                                          <p:stCondLst>
                                            <p:cond delay="0"/>
                                          </p:stCondLst>
                                        </p:cTn>
                                        <p:tgtEl>
                                          <p:spTgt spid="133126">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3126">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3126">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3126">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3126">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133126">
                                            <p:txEl>
                                              <p:pRg st="0" end="0"/>
                                            </p:txEl>
                                          </p:spTgt>
                                        </p:tgtEl>
                                      </p:cBhvr>
                                      <p:to x="100000" y="60000"/>
                                    </p:animScale>
                                    <p:animScale>
                                      <p:cBhvr>
                                        <p:cTn id="14" dur="166" decel="50000">
                                          <p:stCondLst>
                                            <p:cond delay="676"/>
                                          </p:stCondLst>
                                        </p:cTn>
                                        <p:tgtEl>
                                          <p:spTgt spid="133126">
                                            <p:txEl>
                                              <p:pRg st="0" end="0"/>
                                            </p:txEl>
                                          </p:spTgt>
                                        </p:tgtEl>
                                      </p:cBhvr>
                                      <p:to x="100000" y="100000"/>
                                    </p:animScale>
                                    <p:animScale>
                                      <p:cBhvr>
                                        <p:cTn id="15" dur="26">
                                          <p:stCondLst>
                                            <p:cond delay="1312"/>
                                          </p:stCondLst>
                                        </p:cTn>
                                        <p:tgtEl>
                                          <p:spTgt spid="133126">
                                            <p:txEl>
                                              <p:pRg st="0" end="0"/>
                                            </p:txEl>
                                          </p:spTgt>
                                        </p:tgtEl>
                                      </p:cBhvr>
                                      <p:to x="100000" y="80000"/>
                                    </p:animScale>
                                    <p:animScale>
                                      <p:cBhvr>
                                        <p:cTn id="16" dur="166" decel="50000">
                                          <p:stCondLst>
                                            <p:cond delay="1338"/>
                                          </p:stCondLst>
                                        </p:cTn>
                                        <p:tgtEl>
                                          <p:spTgt spid="133126">
                                            <p:txEl>
                                              <p:pRg st="0" end="0"/>
                                            </p:txEl>
                                          </p:spTgt>
                                        </p:tgtEl>
                                      </p:cBhvr>
                                      <p:to x="100000" y="100000"/>
                                    </p:animScale>
                                    <p:animScale>
                                      <p:cBhvr>
                                        <p:cTn id="17" dur="26">
                                          <p:stCondLst>
                                            <p:cond delay="1642"/>
                                          </p:stCondLst>
                                        </p:cTn>
                                        <p:tgtEl>
                                          <p:spTgt spid="133126">
                                            <p:txEl>
                                              <p:pRg st="0" end="0"/>
                                            </p:txEl>
                                          </p:spTgt>
                                        </p:tgtEl>
                                      </p:cBhvr>
                                      <p:to x="100000" y="90000"/>
                                    </p:animScale>
                                    <p:animScale>
                                      <p:cBhvr>
                                        <p:cTn id="18" dur="166" decel="50000">
                                          <p:stCondLst>
                                            <p:cond delay="1668"/>
                                          </p:stCondLst>
                                        </p:cTn>
                                        <p:tgtEl>
                                          <p:spTgt spid="133126">
                                            <p:txEl>
                                              <p:pRg st="0" end="0"/>
                                            </p:txEl>
                                          </p:spTgt>
                                        </p:tgtEl>
                                      </p:cBhvr>
                                      <p:to x="100000" y="100000"/>
                                    </p:animScale>
                                    <p:animScale>
                                      <p:cBhvr>
                                        <p:cTn id="19" dur="26">
                                          <p:stCondLst>
                                            <p:cond delay="1808"/>
                                          </p:stCondLst>
                                        </p:cTn>
                                        <p:tgtEl>
                                          <p:spTgt spid="133126">
                                            <p:txEl>
                                              <p:pRg st="0" end="0"/>
                                            </p:txEl>
                                          </p:spTgt>
                                        </p:tgtEl>
                                      </p:cBhvr>
                                      <p:to x="100000" y="95000"/>
                                    </p:animScale>
                                    <p:animScale>
                                      <p:cBhvr>
                                        <p:cTn id="20" dur="166" decel="50000">
                                          <p:stCondLst>
                                            <p:cond delay="1834"/>
                                          </p:stCondLst>
                                        </p:cTn>
                                        <p:tgtEl>
                                          <p:spTgt spid="133126">
                                            <p:txEl>
                                              <p:pRg st="0" end="0"/>
                                            </p:txEl>
                                          </p:spTgt>
                                        </p:tgtEl>
                                      </p:cBhvr>
                                      <p:to x="100000" y="100000"/>
                                    </p:animScale>
                                  </p:childTnLst>
                                </p:cTn>
                              </p:par>
                            </p:childTnLst>
                          </p:cTn>
                        </p:par>
                        <p:par>
                          <p:cTn id="21" fill="hold" nodeType="afterGroup">
                            <p:stCondLst>
                              <p:cond delay="2000"/>
                            </p:stCondLst>
                            <p:childTnLst>
                              <p:par>
                                <p:cTn id="22" presetID="26" presetClass="entr" presetSubtype="0" fill="hold" grpId="0" nodeType="afterEffect">
                                  <p:stCondLst>
                                    <p:cond delay="0"/>
                                  </p:stCondLst>
                                  <p:childTnLst>
                                    <p:set>
                                      <p:cBhvr>
                                        <p:cTn id="23" dur="1" fill="hold">
                                          <p:stCondLst>
                                            <p:cond delay="0"/>
                                          </p:stCondLst>
                                        </p:cTn>
                                        <p:tgtEl>
                                          <p:spTgt spid="133126">
                                            <p:txEl>
                                              <p:pRg st="1" end="1"/>
                                            </p:txEl>
                                          </p:spTgt>
                                        </p:tgtEl>
                                        <p:attrNameLst>
                                          <p:attrName>style.visibility</p:attrName>
                                        </p:attrNameLst>
                                      </p:cBhvr>
                                      <p:to>
                                        <p:strVal val="visible"/>
                                      </p:to>
                                    </p:set>
                                    <p:animEffect transition="in" filter="wipe(down)">
                                      <p:cBhvr>
                                        <p:cTn id="24" dur="580">
                                          <p:stCondLst>
                                            <p:cond delay="0"/>
                                          </p:stCondLst>
                                        </p:cTn>
                                        <p:tgtEl>
                                          <p:spTgt spid="133126">
                                            <p:txEl>
                                              <p:pRg st="1" end="1"/>
                                            </p:txEl>
                                          </p:spTgt>
                                        </p:tgtEl>
                                      </p:cBhvr>
                                    </p:animEffect>
                                    <p:anim calcmode="lin" valueType="num">
                                      <p:cBhvr>
                                        <p:cTn id="25" dur="1822" tmFilter="0,0; 0.14,0.36; 0.43,0.73; 0.71,0.91; 1.0,1.0">
                                          <p:stCondLst>
                                            <p:cond delay="0"/>
                                          </p:stCondLst>
                                        </p:cTn>
                                        <p:tgtEl>
                                          <p:spTgt spid="133126">
                                            <p:txEl>
                                              <p:pRg st="1" end="1"/>
                                            </p:txEl>
                                          </p:spTgt>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133126">
                                            <p:txEl>
                                              <p:pRg st="1" end="1"/>
                                            </p:txEl>
                                          </p:spTgt>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133126">
                                            <p:txEl>
                                              <p:pRg st="1" end="1"/>
                                            </p:txEl>
                                          </p:spTgt>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133126">
                                            <p:txEl>
                                              <p:pRg st="1" end="1"/>
                                            </p:txEl>
                                          </p:spTgt>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133126">
                                            <p:txEl>
                                              <p:pRg st="1" end="1"/>
                                            </p:txEl>
                                          </p:spTgt>
                                        </p:tgtEl>
                                        <p:attrNameLst>
                                          <p:attrName>ppt_y</p:attrName>
                                        </p:attrNameLst>
                                      </p:cBhvr>
                                      <p:tavLst>
                                        <p:tav tm="0" fmla="#ppt_y-sin(pi*$)/81">
                                          <p:val>
                                            <p:fltVal val="0"/>
                                          </p:val>
                                        </p:tav>
                                        <p:tav tm="100000">
                                          <p:val>
                                            <p:fltVal val="1"/>
                                          </p:val>
                                        </p:tav>
                                      </p:tavLst>
                                    </p:anim>
                                    <p:animScale>
                                      <p:cBhvr>
                                        <p:cTn id="30" dur="26">
                                          <p:stCondLst>
                                            <p:cond delay="650"/>
                                          </p:stCondLst>
                                        </p:cTn>
                                        <p:tgtEl>
                                          <p:spTgt spid="133126">
                                            <p:txEl>
                                              <p:pRg st="1" end="1"/>
                                            </p:txEl>
                                          </p:spTgt>
                                        </p:tgtEl>
                                      </p:cBhvr>
                                      <p:to x="100000" y="60000"/>
                                    </p:animScale>
                                    <p:animScale>
                                      <p:cBhvr>
                                        <p:cTn id="31" dur="166" decel="50000">
                                          <p:stCondLst>
                                            <p:cond delay="676"/>
                                          </p:stCondLst>
                                        </p:cTn>
                                        <p:tgtEl>
                                          <p:spTgt spid="133126">
                                            <p:txEl>
                                              <p:pRg st="1" end="1"/>
                                            </p:txEl>
                                          </p:spTgt>
                                        </p:tgtEl>
                                      </p:cBhvr>
                                      <p:to x="100000" y="100000"/>
                                    </p:animScale>
                                    <p:animScale>
                                      <p:cBhvr>
                                        <p:cTn id="32" dur="26">
                                          <p:stCondLst>
                                            <p:cond delay="1312"/>
                                          </p:stCondLst>
                                        </p:cTn>
                                        <p:tgtEl>
                                          <p:spTgt spid="133126">
                                            <p:txEl>
                                              <p:pRg st="1" end="1"/>
                                            </p:txEl>
                                          </p:spTgt>
                                        </p:tgtEl>
                                      </p:cBhvr>
                                      <p:to x="100000" y="80000"/>
                                    </p:animScale>
                                    <p:animScale>
                                      <p:cBhvr>
                                        <p:cTn id="33" dur="166" decel="50000">
                                          <p:stCondLst>
                                            <p:cond delay="1338"/>
                                          </p:stCondLst>
                                        </p:cTn>
                                        <p:tgtEl>
                                          <p:spTgt spid="133126">
                                            <p:txEl>
                                              <p:pRg st="1" end="1"/>
                                            </p:txEl>
                                          </p:spTgt>
                                        </p:tgtEl>
                                      </p:cBhvr>
                                      <p:to x="100000" y="100000"/>
                                    </p:animScale>
                                    <p:animScale>
                                      <p:cBhvr>
                                        <p:cTn id="34" dur="26">
                                          <p:stCondLst>
                                            <p:cond delay="1642"/>
                                          </p:stCondLst>
                                        </p:cTn>
                                        <p:tgtEl>
                                          <p:spTgt spid="133126">
                                            <p:txEl>
                                              <p:pRg st="1" end="1"/>
                                            </p:txEl>
                                          </p:spTgt>
                                        </p:tgtEl>
                                      </p:cBhvr>
                                      <p:to x="100000" y="90000"/>
                                    </p:animScale>
                                    <p:animScale>
                                      <p:cBhvr>
                                        <p:cTn id="35" dur="166" decel="50000">
                                          <p:stCondLst>
                                            <p:cond delay="1668"/>
                                          </p:stCondLst>
                                        </p:cTn>
                                        <p:tgtEl>
                                          <p:spTgt spid="133126">
                                            <p:txEl>
                                              <p:pRg st="1" end="1"/>
                                            </p:txEl>
                                          </p:spTgt>
                                        </p:tgtEl>
                                      </p:cBhvr>
                                      <p:to x="100000" y="100000"/>
                                    </p:animScale>
                                    <p:animScale>
                                      <p:cBhvr>
                                        <p:cTn id="36" dur="26">
                                          <p:stCondLst>
                                            <p:cond delay="1808"/>
                                          </p:stCondLst>
                                        </p:cTn>
                                        <p:tgtEl>
                                          <p:spTgt spid="133126">
                                            <p:txEl>
                                              <p:pRg st="1" end="1"/>
                                            </p:txEl>
                                          </p:spTgt>
                                        </p:tgtEl>
                                      </p:cBhvr>
                                      <p:to x="100000" y="95000"/>
                                    </p:animScale>
                                    <p:animScale>
                                      <p:cBhvr>
                                        <p:cTn id="37" dur="166" decel="50000">
                                          <p:stCondLst>
                                            <p:cond delay="1834"/>
                                          </p:stCondLst>
                                        </p:cTn>
                                        <p:tgtEl>
                                          <p:spTgt spid="133126">
                                            <p:txEl>
                                              <p:pRg st="1" end="1"/>
                                            </p:txEl>
                                          </p:spTgt>
                                        </p:tgtEl>
                                      </p:cBhvr>
                                      <p:to x="100000" y="100000"/>
                                    </p:animScale>
                                  </p:childTnLst>
                                </p:cTn>
                              </p:par>
                            </p:childTnLst>
                          </p:cTn>
                        </p:par>
                        <p:par>
                          <p:cTn id="38" fill="hold" nodeType="afterGroup">
                            <p:stCondLst>
                              <p:cond delay="4000"/>
                            </p:stCondLst>
                            <p:childTnLst>
                              <p:par>
                                <p:cTn id="39" presetID="26" presetClass="entr" presetSubtype="0" fill="hold" grpId="0" nodeType="afterEffect">
                                  <p:stCondLst>
                                    <p:cond delay="0"/>
                                  </p:stCondLst>
                                  <p:childTnLst>
                                    <p:set>
                                      <p:cBhvr>
                                        <p:cTn id="40" dur="1" fill="hold">
                                          <p:stCondLst>
                                            <p:cond delay="0"/>
                                          </p:stCondLst>
                                        </p:cTn>
                                        <p:tgtEl>
                                          <p:spTgt spid="133126">
                                            <p:txEl>
                                              <p:pRg st="2" end="2"/>
                                            </p:txEl>
                                          </p:spTgt>
                                        </p:tgtEl>
                                        <p:attrNameLst>
                                          <p:attrName>style.visibility</p:attrName>
                                        </p:attrNameLst>
                                      </p:cBhvr>
                                      <p:to>
                                        <p:strVal val="visible"/>
                                      </p:to>
                                    </p:set>
                                    <p:animEffect transition="in" filter="wipe(down)">
                                      <p:cBhvr>
                                        <p:cTn id="41" dur="580">
                                          <p:stCondLst>
                                            <p:cond delay="0"/>
                                          </p:stCondLst>
                                        </p:cTn>
                                        <p:tgtEl>
                                          <p:spTgt spid="133126">
                                            <p:txEl>
                                              <p:pRg st="2" end="2"/>
                                            </p:txEl>
                                          </p:spTgt>
                                        </p:tgtEl>
                                      </p:cBhvr>
                                    </p:animEffect>
                                    <p:anim calcmode="lin" valueType="num">
                                      <p:cBhvr>
                                        <p:cTn id="42" dur="1822" tmFilter="0,0; 0.14,0.36; 0.43,0.73; 0.71,0.91; 1.0,1.0">
                                          <p:stCondLst>
                                            <p:cond delay="0"/>
                                          </p:stCondLst>
                                        </p:cTn>
                                        <p:tgtEl>
                                          <p:spTgt spid="133126">
                                            <p:txEl>
                                              <p:pRg st="2" end="2"/>
                                            </p:tx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133126">
                                            <p:txEl>
                                              <p:pRg st="2" end="2"/>
                                            </p:tx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133126">
                                            <p:txEl>
                                              <p:pRg st="2" end="2"/>
                                            </p:tx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133126">
                                            <p:txEl>
                                              <p:pRg st="2" end="2"/>
                                            </p:tx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133126">
                                            <p:txEl>
                                              <p:pRg st="2" end="2"/>
                                            </p:tx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133126">
                                            <p:txEl>
                                              <p:pRg st="2" end="2"/>
                                            </p:txEl>
                                          </p:spTgt>
                                        </p:tgtEl>
                                      </p:cBhvr>
                                      <p:to x="100000" y="60000"/>
                                    </p:animScale>
                                    <p:animScale>
                                      <p:cBhvr>
                                        <p:cTn id="48" dur="166" decel="50000">
                                          <p:stCondLst>
                                            <p:cond delay="676"/>
                                          </p:stCondLst>
                                        </p:cTn>
                                        <p:tgtEl>
                                          <p:spTgt spid="133126">
                                            <p:txEl>
                                              <p:pRg st="2" end="2"/>
                                            </p:txEl>
                                          </p:spTgt>
                                        </p:tgtEl>
                                      </p:cBhvr>
                                      <p:to x="100000" y="100000"/>
                                    </p:animScale>
                                    <p:animScale>
                                      <p:cBhvr>
                                        <p:cTn id="49" dur="26">
                                          <p:stCondLst>
                                            <p:cond delay="1312"/>
                                          </p:stCondLst>
                                        </p:cTn>
                                        <p:tgtEl>
                                          <p:spTgt spid="133126">
                                            <p:txEl>
                                              <p:pRg st="2" end="2"/>
                                            </p:txEl>
                                          </p:spTgt>
                                        </p:tgtEl>
                                      </p:cBhvr>
                                      <p:to x="100000" y="80000"/>
                                    </p:animScale>
                                    <p:animScale>
                                      <p:cBhvr>
                                        <p:cTn id="50" dur="166" decel="50000">
                                          <p:stCondLst>
                                            <p:cond delay="1338"/>
                                          </p:stCondLst>
                                        </p:cTn>
                                        <p:tgtEl>
                                          <p:spTgt spid="133126">
                                            <p:txEl>
                                              <p:pRg st="2" end="2"/>
                                            </p:txEl>
                                          </p:spTgt>
                                        </p:tgtEl>
                                      </p:cBhvr>
                                      <p:to x="100000" y="100000"/>
                                    </p:animScale>
                                    <p:animScale>
                                      <p:cBhvr>
                                        <p:cTn id="51" dur="26">
                                          <p:stCondLst>
                                            <p:cond delay="1642"/>
                                          </p:stCondLst>
                                        </p:cTn>
                                        <p:tgtEl>
                                          <p:spTgt spid="133126">
                                            <p:txEl>
                                              <p:pRg st="2" end="2"/>
                                            </p:txEl>
                                          </p:spTgt>
                                        </p:tgtEl>
                                      </p:cBhvr>
                                      <p:to x="100000" y="90000"/>
                                    </p:animScale>
                                    <p:animScale>
                                      <p:cBhvr>
                                        <p:cTn id="52" dur="166" decel="50000">
                                          <p:stCondLst>
                                            <p:cond delay="1668"/>
                                          </p:stCondLst>
                                        </p:cTn>
                                        <p:tgtEl>
                                          <p:spTgt spid="133126">
                                            <p:txEl>
                                              <p:pRg st="2" end="2"/>
                                            </p:txEl>
                                          </p:spTgt>
                                        </p:tgtEl>
                                      </p:cBhvr>
                                      <p:to x="100000" y="100000"/>
                                    </p:animScale>
                                    <p:animScale>
                                      <p:cBhvr>
                                        <p:cTn id="53" dur="26">
                                          <p:stCondLst>
                                            <p:cond delay="1808"/>
                                          </p:stCondLst>
                                        </p:cTn>
                                        <p:tgtEl>
                                          <p:spTgt spid="133126">
                                            <p:txEl>
                                              <p:pRg st="2" end="2"/>
                                            </p:txEl>
                                          </p:spTgt>
                                        </p:tgtEl>
                                      </p:cBhvr>
                                      <p:to x="100000" y="95000"/>
                                    </p:animScale>
                                    <p:animScale>
                                      <p:cBhvr>
                                        <p:cTn id="54" dur="166" decel="50000">
                                          <p:stCondLst>
                                            <p:cond delay="1834"/>
                                          </p:stCondLst>
                                        </p:cTn>
                                        <p:tgtEl>
                                          <p:spTgt spid="133126">
                                            <p:txEl>
                                              <p:pRg st="2" end="2"/>
                                            </p:txEl>
                                          </p:spTgt>
                                        </p:tgtEl>
                                      </p:cBhvr>
                                      <p:to x="100000" y="100000"/>
                                    </p:animScale>
                                  </p:childTnLst>
                                </p:cTn>
                              </p:par>
                            </p:childTnLst>
                          </p:cTn>
                        </p:par>
                        <p:par>
                          <p:cTn id="55" fill="hold" nodeType="afterGroup">
                            <p:stCondLst>
                              <p:cond delay="6000"/>
                            </p:stCondLst>
                            <p:childTnLst>
                              <p:par>
                                <p:cTn id="56" presetID="26" presetClass="entr" presetSubtype="0" fill="hold" grpId="0" nodeType="afterEffect">
                                  <p:stCondLst>
                                    <p:cond delay="0"/>
                                  </p:stCondLst>
                                  <p:childTnLst>
                                    <p:set>
                                      <p:cBhvr>
                                        <p:cTn id="57" dur="1" fill="hold">
                                          <p:stCondLst>
                                            <p:cond delay="0"/>
                                          </p:stCondLst>
                                        </p:cTn>
                                        <p:tgtEl>
                                          <p:spTgt spid="133126">
                                            <p:txEl>
                                              <p:pRg st="3" end="3"/>
                                            </p:txEl>
                                          </p:spTgt>
                                        </p:tgtEl>
                                        <p:attrNameLst>
                                          <p:attrName>style.visibility</p:attrName>
                                        </p:attrNameLst>
                                      </p:cBhvr>
                                      <p:to>
                                        <p:strVal val="visible"/>
                                      </p:to>
                                    </p:set>
                                    <p:animEffect transition="in" filter="wipe(down)">
                                      <p:cBhvr>
                                        <p:cTn id="58" dur="580">
                                          <p:stCondLst>
                                            <p:cond delay="0"/>
                                          </p:stCondLst>
                                        </p:cTn>
                                        <p:tgtEl>
                                          <p:spTgt spid="133126">
                                            <p:txEl>
                                              <p:pRg st="3" end="3"/>
                                            </p:txEl>
                                          </p:spTgt>
                                        </p:tgtEl>
                                      </p:cBhvr>
                                    </p:animEffect>
                                    <p:anim calcmode="lin" valueType="num">
                                      <p:cBhvr>
                                        <p:cTn id="59" dur="1822" tmFilter="0,0; 0.14,0.36; 0.43,0.73; 0.71,0.91; 1.0,1.0">
                                          <p:stCondLst>
                                            <p:cond delay="0"/>
                                          </p:stCondLst>
                                        </p:cTn>
                                        <p:tgtEl>
                                          <p:spTgt spid="133126">
                                            <p:txEl>
                                              <p:pRg st="3" end="3"/>
                                            </p:txEl>
                                          </p:spTgt>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133126">
                                            <p:txEl>
                                              <p:pRg st="3" end="3"/>
                                            </p:txEl>
                                          </p:spTgt>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133126">
                                            <p:txEl>
                                              <p:pRg st="3" end="3"/>
                                            </p:txEl>
                                          </p:spTgt>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133126">
                                            <p:txEl>
                                              <p:pRg st="3" end="3"/>
                                            </p:txEl>
                                          </p:spTgt>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133126">
                                            <p:txEl>
                                              <p:pRg st="3" end="3"/>
                                            </p:txEl>
                                          </p:spTgt>
                                        </p:tgtEl>
                                        <p:attrNameLst>
                                          <p:attrName>ppt_y</p:attrName>
                                        </p:attrNameLst>
                                      </p:cBhvr>
                                      <p:tavLst>
                                        <p:tav tm="0" fmla="#ppt_y-sin(pi*$)/81">
                                          <p:val>
                                            <p:fltVal val="0"/>
                                          </p:val>
                                        </p:tav>
                                        <p:tav tm="100000">
                                          <p:val>
                                            <p:fltVal val="1"/>
                                          </p:val>
                                        </p:tav>
                                      </p:tavLst>
                                    </p:anim>
                                    <p:animScale>
                                      <p:cBhvr>
                                        <p:cTn id="64" dur="26">
                                          <p:stCondLst>
                                            <p:cond delay="650"/>
                                          </p:stCondLst>
                                        </p:cTn>
                                        <p:tgtEl>
                                          <p:spTgt spid="133126">
                                            <p:txEl>
                                              <p:pRg st="3" end="3"/>
                                            </p:txEl>
                                          </p:spTgt>
                                        </p:tgtEl>
                                      </p:cBhvr>
                                      <p:to x="100000" y="60000"/>
                                    </p:animScale>
                                    <p:animScale>
                                      <p:cBhvr>
                                        <p:cTn id="65" dur="166" decel="50000">
                                          <p:stCondLst>
                                            <p:cond delay="676"/>
                                          </p:stCondLst>
                                        </p:cTn>
                                        <p:tgtEl>
                                          <p:spTgt spid="133126">
                                            <p:txEl>
                                              <p:pRg st="3" end="3"/>
                                            </p:txEl>
                                          </p:spTgt>
                                        </p:tgtEl>
                                      </p:cBhvr>
                                      <p:to x="100000" y="100000"/>
                                    </p:animScale>
                                    <p:animScale>
                                      <p:cBhvr>
                                        <p:cTn id="66" dur="26">
                                          <p:stCondLst>
                                            <p:cond delay="1312"/>
                                          </p:stCondLst>
                                        </p:cTn>
                                        <p:tgtEl>
                                          <p:spTgt spid="133126">
                                            <p:txEl>
                                              <p:pRg st="3" end="3"/>
                                            </p:txEl>
                                          </p:spTgt>
                                        </p:tgtEl>
                                      </p:cBhvr>
                                      <p:to x="100000" y="80000"/>
                                    </p:animScale>
                                    <p:animScale>
                                      <p:cBhvr>
                                        <p:cTn id="67" dur="166" decel="50000">
                                          <p:stCondLst>
                                            <p:cond delay="1338"/>
                                          </p:stCondLst>
                                        </p:cTn>
                                        <p:tgtEl>
                                          <p:spTgt spid="133126">
                                            <p:txEl>
                                              <p:pRg st="3" end="3"/>
                                            </p:txEl>
                                          </p:spTgt>
                                        </p:tgtEl>
                                      </p:cBhvr>
                                      <p:to x="100000" y="100000"/>
                                    </p:animScale>
                                    <p:animScale>
                                      <p:cBhvr>
                                        <p:cTn id="68" dur="26">
                                          <p:stCondLst>
                                            <p:cond delay="1642"/>
                                          </p:stCondLst>
                                        </p:cTn>
                                        <p:tgtEl>
                                          <p:spTgt spid="133126">
                                            <p:txEl>
                                              <p:pRg st="3" end="3"/>
                                            </p:txEl>
                                          </p:spTgt>
                                        </p:tgtEl>
                                      </p:cBhvr>
                                      <p:to x="100000" y="90000"/>
                                    </p:animScale>
                                    <p:animScale>
                                      <p:cBhvr>
                                        <p:cTn id="69" dur="166" decel="50000">
                                          <p:stCondLst>
                                            <p:cond delay="1668"/>
                                          </p:stCondLst>
                                        </p:cTn>
                                        <p:tgtEl>
                                          <p:spTgt spid="133126">
                                            <p:txEl>
                                              <p:pRg st="3" end="3"/>
                                            </p:txEl>
                                          </p:spTgt>
                                        </p:tgtEl>
                                      </p:cBhvr>
                                      <p:to x="100000" y="100000"/>
                                    </p:animScale>
                                    <p:animScale>
                                      <p:cBhvr>
                                        <p:cTn id="70" dur="26">
                                          <p:stCondLst>
                                            <p:cond delay="1808"/>
                                          </p:stCondLst>
                                        </p:cTn>
                                        <p:tgtEl>
                                          <p:spTgt spid="133126">
                                            <p:txEl>
                                              <p:pRg st="3" end="3"/>
                                            </p:txEl>
                                          </p:spTgt>
                                        </p:tgtEl>
                                      </p:cBhvr>
                                      <p:to x="100000" y="95000"/>
                                    </p:animScale>
                                    <p:animScale>
                                      <p:cBhvr>
                                        <p:cTn id="71" dur="166" decel="50000">
                                          <p:stCondLst>
                                            <p:cond delay="1834"/>
                                          </p:stCondLst>
                                        </p:cTn>
                                        <p:tgtEl>
                                          <p:spTgt spid="133126">
                                            <p:txEl>
                                              <p:pRg st="3" end="3"/>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6"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1028" descr="DSC0061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0274" name="Rectangle 1026"/>
          <p:cNvSpPr>
            <a:spLocks noGrp="1" noRot="1" noChangeArrowheads="1"/>
          </p:cNvSpPr>
          <p:nvPr>
            <p:ph type="title"/>
          </p:nvPr>
        </p:nvSpPr>
        <p:spPr>
          <a:xfrm>
            <a:off x="457200" y="152400"/>
            <a:ext cx="8229600" cy="1143000"/>
          </a:xfrm>
          <a:effectLst>
            <a:outerShdw blurRad="63500" dist="35921" dir="2700000" algn="ctr" rotWithShape="0">
              <a:schemeClr val="tx1">
                <a:alpha val="74998"/>
              </a:schemeClr>
            </a:outerShdw>
          </a:effectLst>
        </p:spPr>
        <p:txBody>
          <a:bodyPr/>
          <a:lstStyle/>
          <a:p>
            <a:pPr eaLnBrk="1" hangingPunct="1">
              <a:defRPr/>
            </a:pPr>
            <a:r>
              <a:rPr lang="en-US" sz="5400">
                <a:solidFill>
                  <a:schemeClr val="bg2"/>
                </a:solidFill>
                <a:effectLst/>
                <a:latin typeface="Arial" charset="0"/>
                <a:ea typeface="ＭＳ Ｐゴシック" charset="0"/>
                <a:cs typeface="ＭＳ Ｐゴシック" charset="0"/>
              </a:rPr>
              <a:t>I enjoyed it too!</a:t>
            </a:r>
            <a:endParaRPr lang="en-US" sz="5400">
              <a:solidFill>
                <a:schemeClr val="bg2"/>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2468888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rrowheads="1"/>
          </p:cNvSpPr>
          <p:nvPr>
            <p:ph type="title"/>
          </p:nvPr>
        </p:nvSpPr>
        <p:spPr/>
        <p:txBody>
          <a:bodyPr/>
          <a:lstStyle/>
          <a:p>
            <a:pPr eaLnBrk="1" hangingPunct="1">
              <a:defRPr/>
            </a:pPr>
            <a:r>
              <a:rPr lang="en-US">
                <a:latin typeface="Arial" charset="0"/>
                <a:ea typeface="ＭＳ Ｐゴシック" charset="0"/>
                <a:cs typeface="ＭＳ Ｐゴシック" charset="0"/>
              </a:rPr>
              <a:t>Dead Sea Mud</a:t>
            </a:r>
          </a:p>
        </p:txBody>
      </p:sp>
      <p:pic>
        <p:nvPicPr>
          <p:cNvPr id="67586" name="Picture 4" descr="mudmenII"/>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3238" y="1219200"/>
            <a:ext cx="3840162"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5" name="Rectangle 3"/>
          <p:cNvSpPr>
            <a:spLocks noGrp="1" noChangeArrowheads="1"/>
          </p:cNvSpPr>
          <p:nvPr>
            <p:ph type="body" idx="1"/>
          </p:nvPr>
        </p:nvSpPr>
        <p:spPr>
          <a:xfrm>
            <a:off x="0" y="5943600"/>
            <a:ext cx="4953000" cy="685800"/>
          </a:xfrm>
        </p:spPr>
        <p:txBody>
          <a:bodyPr/>
          <a:lstStyle/>
          <a:p>
            <a:pPr eaLnBrk="1" hangingPunct="1">
              <a:defRPr/>
            </a:pPr>
            <a:r>
              <a:rPr lang="en-US" sz="2800">
                <a:latin typeface="Arial" charset="0"/>
                <a:ea typeface="ＭＳ Ｐゴシック" charset="0"/>
                <a:cs typeface="ＭＳ Ｐゴシック" charset="0"/>
              </a:rPr>
              <a:t>Great for the skin (they say)</a:t>
            </a:r>
          </a:p>
        </p:txBody>
      </p:sp>
      <p:pic>
        <p:nvPicPr>
          <p:cNvPr id="131077" name="Picture 5" descr="deadseamudma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34000" y="1295400"/>
            <a:ext cx="3373438" cy="458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8" name="Rectangle 6"/>
          <p:cNvSpPr>
            <a:spLocks noChangeArrowheads="1"/>
          </p:cNvSpPr>
          <p:nvPr/>
        </p:nvSpPr>
        <p:spPr bwMode="auto">
          <a:xfrm>
            <a:off x="4876800" y="5943600"/>
            <a:ext cx="4953000" cy="685800"/>
          </a:xfrm>
          <a:prstGeom prst="rect">
            <a:avLst/>
          </a:prstGeom>
          <a:noFill/>
          <a:ln w="9525">
            <a:noFill/>
            <a:miter lim="800000"/>
            <a:headEnd/>
            <a:tailEnd/>
          </a:ln>
          <a:effectLst/>
        </p:spPr>
        <p:txBody>
          <a:bodyPr/>
          <a:lstStyle/>
          <a:p>
            <a:pPr marL="342900" indent="-342900" defTabSz="914400" fontAlgn="base">
              <a:spcBef>
                <a:spcPct val="20000"/>
              </a:spcBef>
              <a:spcAft>
                <a:spcPct val="0"/>
              </a:spcAft>
              <a:buClr>
                <a:srgbClr val="FFCC00"/>
              </a:buClr>
              <a:buSzPct val="70000"/>
              <a:buFont typeface="Wingdings" charset="0"/>
              <a:buChar char="n"/>
              <a:defRPr/>
            </a:pPr>
            <a:r>
              <a:rPr lang="en-US" sz="2800" dirty="0">
                <a:solidFill>
                  <a:srgbClr val="FFFFFF"/>
                </a:solidFill>
                <a:effectLst>
                  <a:outerShdw blurRad="38100" dist="38100" dir="2700000" algn="tl">
                    <a:srgbClr val="000000"/>
                  </a:outerShdw>
                </a:effectLst>
                <a:latin typeface="Arial" charset="0"/>
                <a:ea typeface="ＭＳ Ｐゴシック" charset="0"/>
                <a:cs typeface="Arial" charset="0"/>
              </a:rPr>
              <a:t>You can</a:t>
            </a:r>
            <a:r>
              <a:rPr lang="fr-FR" altLang="ja-JP" sz="2800"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sz="2800" dirty="0">
                <a:solidFill>
                  <a:srgbClr val="FFFFFF"/>
                </a:solidFill>
                <a:effectLst>
                  <a:outerShdw blurRad="38100" dist="38100" dir="2700000" algn="tl">
                    <a:srgbClr val="000000"/>
                  </a:outerShdw>
                </a:effectLst>
                <a:latin typeface="Arial" charset="0"/>
                <a:ea typeface="ＭＳ Ｐゴシック" charset="0"/>
                <a:cs typeface="Arial" charset="0"/>
              </a:rPr>
              <a:t>t get too much</a:t>
            </a:r>
          </a:p>
        </p:txBody>
      </p:sp>
    </p:spTree>
    <p:extLst>
      <p:ext uri="{BB962C8B-B14F-4D97-AF65-F5344CB8AC3E}">
        <p14:creationId xmlns:p14="http://schemas.microsoft.com/office/powerpoint/2010/main" val="19445349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131077"/>
                                        </p:tgtEl>
                                        <p:attrNameLst>
                                          <p:attrName>style.visibility</p:attrName>
                                        </p:attrNameLst>
                                      </p:cBhvr>
                                      <p:to>
                                        <p:strVal val="visible"/>
                                      </p:to>
                                    </p:set>
                                    <p:anim calcmode="lin" valueType="num">
                                      <p:cBhvr>
                                        <p:cTn id="7" dur="1000" fill="hold"/>
                                        <p:tgtEl>
                                          <p:spTgt spid="131077"/>
                                        </p:tgtEl>
                                        <p:attrNameLst>
                                          <p:attrName>ppt_w</p:attrName>
                                        </p:attrNameLst>
                                      </p:cBhvr>
                                      <p:tavLst>
                                        <p:tav tm="0">
                                          <p:val>
                                            <p:fltVal val="0"/>
                                          </p:val>
                                        </p:tav>
                                        <p:tav tm="100000">
                                          <p:val>
                                            <p:strVal val="#ppt_w"/>
                                          </p:val>
                                        </p:tav>
                                      </p:tavLst>
                                    </p:anim>
                                    <p:anim calcmode="lin" valueType="num">
                                      <p:cBhvr>
                                        <p:cTn id="8" dur="1000" fill="hold"/>
                                        <p:tgtEl>
                                          <p:spTgt spid="131077"/>
                                        </p:tgtEl>
                                        <p:attrNameLst>
                                          <p:attrName>ppt_h</p:attrName>
                                        </p:attrNameLst>
                                      </p:cBhvr>
                                      <p:tavLst>
                                        <p:tav tm="0">
                                          <p:val>
                                            <p:fltVal val="0"/>
                                          </p:val>
                                        </p:tav>
                                        <p:tav tm="100000">
                                          <p:val>
                                            <p:strVal val="#ppt_h"/>
                                          </p:val>
                                        </p:tav>
                                      </p:tavLst>
                                    </p:anim>
                                    <p:anim calcmode="lin" valueType="num">
                                      <p:cBhvr>
                                        <p:cTn id="9" dur="1000" fill="hold"/>
                                        <p:tgtEl>
                                          <p:spTgt spid="131077"/>
                                        </p:tgtEl>
                                        <p:attrNameLst>
                                          <p:attrName>style.rotation</p:attrName>
                                        </p:attrNameLst>
                                      </p:cBhvr>
                                      <p:tavLst>
                                        <p:tav tm="0">
                                          <p:val>
                                            <p:fltVal val="90"/>
                                          </p:val>
                                        </p:tav>
                                        <p:tav tm="100000">
                                          <p:val>
                                            <p:fltVal val="0"/>
                                          </p:val>
                                        </p:tav>
                                      </p:tavLst>
                                    </p:anim>
                                    <p:animEffect transition="in" filter="fade">
                                      <p:cBhvr>
                                        <p:cTn id="10" dur="1000"/>
                                        <p:tgtEl>
                                          <p:spTgt spid="131077"/>
                                        </p:tgtEl>
                                      </p:cBhvr>
                                    </p:animEffect>
                                  </p:childTnLst>
                                </p:cTn>
                              </p:par>
                              <p:par>
                                <p:cTn id="11" presetID="31" presetClass="entr" presetSubtype="0" fill="hold" grpId="0" nodeType="withEffect">
                                  <p:stCondLst>
                                    <p:cond delay="0"/>
                                  </p:stCondLst>
                                  <p:iterate type="lt">
                                    <p:tmPct val="5000"/>
                                  </p:iterate>
                                  <p:childTnLst>
                                    <p:set>
                                      <p:cBhvr>
                                        <p:cTn id="12" dur="1" fill="hold">
                                          <p:stCondLst>
                                            <p:cond delay="0"/>
                                          </p:stCondLst>
                                        </p:cTn>
                                        <p:tgtEl>
                                          <p:spTgt spid="131078"/>
                                        </p:tgtEl>
                                        <p:attrNameLst>
                                          <p:attrName>style.visibility</p:attrName>
                                        </p:attrNameLst>
                                      </p:cBhvr>
                                      <p:to>
                                        <p:strVal val="visible"/>
                                      </p:to>
                                    </p:set>
                                    <p:anim calcmode="lin" valueType="num">
                                      <p:cBhvr>
                                        <p:cTn id="13" dur="1000" fill="hold"/>
                                        <p:tgtEl>
                                          <p:spTgt spid="131078"/>
                                        </p:tgtEl>
                                        <p:attrNameLst>
                                          <p:attrName>ppt_w</p:attrName>
                                        </p:attrNameLst>
                                      </p:cBhvr>
                                      <p:tavLst>
                                        <p:tav tm="0">
                                          <p:val>
                                            <p:fltVal val="0"/>
                                          </p:val>
                                        </p:tav>
                                        <p:tav tm="100000">
                                          <p:val>
                                            <p:strVal val="#ppt_w"/>
                                          </p:val>
                                        </p:tav>
                                      </p:tavLst>
                                    </p:anim>
                                    <p:anim calcmode="lin" valueType="num">
                                      <p:cBhvr>
                                        <p:cTn id="14" dur="1000" fill="hold"/>
                                        <p:tgtEl>
                                          <p:spTgt spid="131078"/>
                                        </p:tgtEl>
                                        <p:attrNameLst>
                                          <p:attrName>ppt_h</p:attrName>
                                        </p:attrNameLst>
                                      </p:cBhvr>
                                      <p:tavLst>
                                        <p:tav tm="0">
                                          <p:val>
                                            <p:fltVal val="0"/>
                                          </p:val>
                                        </p:tav>
                                        <p:tav tm="100000">
                                          <p:val>
                                            <p:strVal val="#ppt_h"/>
                                          </p:val>
                                        </p:tav>
                                      </p:tavLst>
                                    </p:anim>
                                    <p:anim calcmode="lin" valueType="num">
                                      <p:cBhvr>
                                        <p:cTn id="15" dur="1000" fill="hold"/>
                                        <p:tgtEl>
                                          <p:spTgt spid="131078"/>
                                        </p:tgtEl>
                                        <p:attrNameLst>
                                          <p:attrName>style.rotation</p:attrName>
                                        </p:attrNameLst>
                                      </p:cBhvr>
                                      <p:tavLst>
                                        <p:tav tm="0">
                                          <p:val>
                                            <p:fltVal val="90"/>
                                          </p:val>
                                        </p:tav>
                                        <p:tav tm="100000">
                                          <p:val>
                                            <p:fltVal val="0"/>
                                          </p:val>
                                        </p:tav>
                                      </p:tavLst>
                                    </p:anim>
                                    <p:animEffect transition="in" filter="fade">
                                      <p:cBhvr>
                                        <p:cTn id="16" dur="1000"/>
                                        <p:tgtEl>
                                          <p:spTgt spid="131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7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7" descr="DSC0062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3106" name="Rectangle 2"/>
          <p:cNvSpPr>
            <a:spLocks noGrp="1" noRot="1" noChangeArrowheads="1"/>
          </p:cNvSpPr>
          <p:nvPr>
            <p:ph type="title"/>
          </p:nvPr>
        </p:nvSpPr>
        <p:spPr>
          <a:xfrm>
            <a:off x="0" y="3200400"/>
            <a:ext cx="9144000" cy="1143000"/>
          </a:xfrm>
        </p:spPr>
        <p:txBody>
          <a:bodyPr/>
          <a:lstStyle/>
          <a:p>
            <a:pPr eaLnBrk="1" hangingPunct="1">
              <a:defRPr/>
            </a:pPr>
            <a:r>
              <a:rPr lang="en-US">
                <a:latin typeface="Arial" charset="0"/>
                <a:ea typeface="ＭＳ Ｐゴシック" charset="0"/>
                <a:cs typeface="ＭＳ Ｐゴシック" charset="0"/>
              </a:rPr>
              <a:t>Rick, Randall, Tim</a:t>
            </a:r>
          </a:p>
        </p:txBody>
      </p:sp>
    </p:spTree>
    <p:extLst>
      <p:ext uri="{BB962C8B-B14F-4D97-AF65-F5344CB8AC3E}">
        <p14:creationId xmlns:p14="http://schemas.microsoft.com/office/powerpoint/2010/main" val="11722858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5" descr="DSC0062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5155" name="Rectangle 3"/>
          <p:cNvSpPr>
            <a:spLocks noGrp="1" noRot="1" noChangeArrowheads="1"/>
          </p:cNvSpPr>
          <p:nvPr>
            <p:ph type="title"/>
          </p:nvPr>
        </p:nvSpPr>
        <p:spPr>
          <a:xfrm>
            <a:off x="0" y="304800"/>
            <a:ext cx="2971800" cy="2057400"/>
          </a:xfrm>
          <a:solidFill>
            <a:schemeClr val="bg2"/>
          </a:solidFill>
        </p:spPr>
        <p:txBody>
          <a:bodyPr/>
          <a:lstStyle/>
          <a:p>
            <a:pPr eaLnBrk="1" hangingPunct="1">
              <a:defRPr/>
            </a:pPr>
            <a:r>
              <a:rPr lang="en-US" sz="3600">
                <a:latin typeface="Arial" charset="0"/>
                <a:ea typeface="ＭＳ Ｐゴシック" charset="0"/>
                <a:cs typeface="ＭＳ Ｐゴシック" charset="0"/>
              </a:rPr>
              <a:t>Stings the skin but feels great!</a:t>
            </a:r>
          </a:p>
        </p:txBody>
      </p:sp>
    </p:spTree>
    <p:extLst>
      <p:ext uri="{BB962C8B-B14F-4D97-AF65-F5344CB8AC3E}">
        <p14:creationId xmlns:p14="http://schemas.microsoft.com/office/powerpoint/2010/main" val="30461812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4" descr="DSC0062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02" name="Rectangle 2"/>
          <p:cNvSpPr>
            <a:spLocks noGrp="1" noRot="1" noChangeArrowheads="1"/>
          </p:cNvSpPr>
          <p:nvPr>
            <p:ph type="title"/>
          </p:nvPr>
        </p:nvSpPr>
        <p:spPr>
          <a:xfrm>
            <a:off x="228600" y="5410200"/>
            <a:ext cx="4114800" cy="1143000"/>
          </a:xfrm>
        </p:spPr>
        <p:txBody>
          <a:bodyPr/>
          <a:lstStyle/>
          <a:p>
            <a:pPr algn="l" eaLnBrk="1" hangingPunct="1">
              <a:defRPr/>
            </a:pPr>
            <a:r>
              <a:rPr lang="en-US">
                <a:latin typeface="Arial" charset="0"/>
                <a:ea typeface="ＭＳ Ｐゴシック" charset="0"/>
                <a:cs typeface="ＭＳ Ｐゴシック" charset="0"/>
              </a:rPr>
              <a:t>Pure Pleasure!?</a:t>
            </a:r>
          </a:p>
        </p:txBody>
      </p:sp>
    </p:spTree>
    <p:extLst>
      <p:ext uri="{BB962C8B-B14F-4D97-AF65-F5344CB8AC3E}">
        <p14:creationId xmlns:p14="http://schemas.microsoft.com/office/powerpoint/2010/main" val="7125822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Rot="1" noChangeArrowheads="1"/>
          </p:cNvSpPr>
          <p:nvPr>
            <p:ph type="title"/>
          </p:nvPr>
        </p:nvSpPr>
        <p:spPr>
          <a:xfrm>
            <a:off x="4495800" y="274638"/>
            <a:ext cx="4648200" cy="1706562"/>
          </a:xfrm>
        </p:spPr>
        <p:txBody>
          <a:bodyPr/>
          <a:lstStyle/>
          <a:p>
            <a:pPr eaLnBrk="1" hangingPunct="1">
              <a:defRPr/>
            </a:pPr>
            <a:r>
              <a:rPr lang="en-US" sz="4000">
                <a:latin typeface="Arial" charset="0"/>
                <a:ea typeface="ＭＳ Ｐゴシック" charset="0"/>
                <a:cs typeface="ＭＳ Ｐゴシック" charset="0"/>
              </a:rPr>
              <a:t>History of the Dead Sea Scrolls</a:t>
            </a:r>
          </a:p>
        </p:txBody>
      </p:sp>
      <p:pic>
        <p:nvPicPr>
          <p:cNvPr id="77826" name="Picture 4" descr="Community Ru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91075" y="1905000"/>
            <a:ext cx="4352925"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1" name="Text Box 5"/>
          <p:cNvSpPr txBox="1">
            <a:spLocks noChangeArrowheads="1"/>
          </p:cNvSpPr>
          <p:nvPr/>
        </p:nvSpPr>
        <p:spPr bwMode="auto">
          <a:xfrm>
            <a:off x="5435029" y="0"/>
            <a:ext cx="3721671" cy="461665"/>
          </a:xfrm>
          <a:prstGeom prst="rect">
            <a:avLst/>
          </a:prstGeom>
          <a:noFill/>
          <a:ln w="9525">
            <a:noFill/>
            <a:miter lim="800000"/>
            <a:headEnd/>
            <a:tailEnd/>
          </a:ln>
          <a:effectLst/>
        </p:spPr>
        <p:txBody>
          <a:bodyPr wrap="squar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r" defTabSz="914400" eaLnBrk="1" fontAlgn="base" hangingPunct="1">
              <a:spcBef>
                <a:spcPct val="0"/>
              </a:spcBef>
              <a:spcAft>
                <a:spcPct val="0"/>
              </a:spcAft>
              <a:defRPr/>
            </a:pPr>
            <a:r>
              <a:rPr lang="en-US" sz="2400" dirty="0">
                <a:solidFill>
                  <a:srgbClr val="E5E5FF"/>
                </a:solidFill>
                <a:effectLst>
                  <a:outerShdw blurRad="38100" dist="38100" dir="2700000" algn="tl">
                    <a:srgbClr val="000000"/>
                  </a:outerShdw>
                </a:effectLst>
                <a:latin typeface="Arial" charset="0"/>
                <a:cs typeface="Arial" charset="0"/>
              </a:rPr>
              <a:t>OTB413 = NTB174</a:t>
            </a:r>
          </a:p>
        </p:txBody>
      </p:sp>
      <p:grpSp>
        <p:nvGrpSpPr>
          <p:cNvPr id="2" name="Group 9"/>
          <p:cNvGrpSpPr>
            <a:grpSpLocks/>
          </p:cNvGrpSpPr>
          <p:nvPr/>
        </p:nvGrpSpPr>
        <p:grpSpPr bwMode="auto">
          <a:xfrm>
            <a:off x="4343400" y="2590800"/>
            <a:ext cx="3429000" cy="4267200"/>
            <a:chOff x="2736" y="1632"/>
            <a:chExt cx="2160" cy="2688"/>
          </a:xfrm>
        </p:grpSpPr>
        <p:pic>
          <p:nvPicPr>
            <p:cNvPr id="77830" name="Picture 6" descr="Bar Kochba Lette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736" y="1632"/>
              <a:ext cx="1824" cy="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3" name="Line 7"/>
            <p:cNvSpPr>
              <a:spLocks noChangeShapeType="1"/>
            </p:cNvSpPr>
            <p:nvPr/>
          </p:nvSpPr>
          <p:spPr bwMode="auto">
            <a:xfrm>
              <a:off x="4512" y="3408"/>
              <a:ext cx="384" cy="0"/>
            </a:xfrm>
            <a:prstGeom prst="line">
              <a:avLst/>
            </a:prstGeom>
            <a:noFill/>
            <a:ln w="38100">
              <a:solidFill>
                <a:srgbClr val="FF0000"/>
              </a:solidFill>
              <a:round/>
              <a:headEnd/>
              <a:tailEnd type="triangle" w="med" len="med"/>
            </a:ln>
            <a:effectLst/>
          </p:spPr>
          <p:txBody>
            <a:bodyPr anchor="ct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grpSp>
      <p:sp>
        <p:nvSpPr>
          <p:cNvPr id="183306" name="Rectangle 10"/>
          <p:cNvSpPr>
            <a:spLocks noChangeArrowheads="1"/>
          </p:cNvSpPr>
          <p:nvPr/>
        </p:nvSpPr>
        <p:spPr bwMode="auto">
          <a:xfrm>
            <a:off x="0" y="609600"/>
            <a:ext cx="4419600" cy="6248400"/>
          </a:xfrm>
          <a:prstGeom prst="rect">
            <a:avLst/>
          </a:prstGeom>
          <a:noFill/>
          <a:ln w="9525">
            <a:noFill/>
            <a:miter lim="800000"/>
            <a:headEnd/>
            <a:tailEnd/>
          </a:ln>
          <a:effectLst/>
        </p:spPr>
        <p:txBody>
          <a:bodyPr/>
          <a:lstStyle/>
          <a:p>
            <a:pPr marL="342900" indent="-342900" defTabSz="914400" fontAlgn="base">
              <a:spcBef>
                <a:spcPct val="20000"/>
              </a:spcBef>
              <a:spcAft>
                <a:spcPct val="0"/>
              </a:spcAft>
              <a:buClr>
                <a:srgbClr val="FFCC00"/>
              </a:buClr>
              <a:buSzPct val="70000"/>
              <a:buFont typeface="Wingdings" charset="0"/>
              <a:buChar char="n"/>
              <a:defRPr/>
            </a:pPr>
            <a:r>
              <a:rPr lang="en-US" sz="3200" b="1" dirty="0">
                <a:solidFill>
                  <a:srgbClr val="FFFFFF"/>
                </a:solidFill>
                <a:effectLst>
                  <a:outerShdw blurRad="38100" dist="38100" dir="2700000" algn="tl">
                    <a:srgbClr val="000000"/>
                  </a:outerShdw>
                </a:effectLst>
                <a:latin typeface="Arial"/>
                <a:ea typeface="ＭＳ Ｐゴシック" charset="0"/>
                <a:cs typeface="Arial"/>
              </a:rPr>
              <a:t>Seven scrolls were found (1947) and quickly published</a:t>
            </a:r>
          </a:p>
          <a:p>
            <a:pPr marL="342900" indent="-342900" defTabSz="914400" fontAlgn="base">
              <a:spcBef>
                <a:spcPct val="20000"/>
              </a:spcBef>
              <a:spcAft>
                <a:spcPct val="0"/>
              </a:spcAft>
              <a:buClr>
                <a:srgbClr val="FFCC00"/>
              </a:buClr>
              <a:buSzPct val="70000"/>
              <a:buFont typeface="Wingdings" charset="0"/>
              <a:buChar char="n"/>
              <a:defRPr/>
            </a:pPr>
            <a:r>
              <a:rPr lang="en-US" sz="3200" b="1" dirty="0">
                <a:solidFill>
                  <a:srgbClr val="FFFFFF"/>
                </a:solidFill>
                <a:effectLst>
                  <a:outerShdw blurRad="38100" dist="38100" dir="2700000" algn="tl">
                    <a:srgbClr val="000000"/>
                  </a:outerShdw>
                </a:effectLst>
                <a:latin typeface="Arial"/>
                <a:ea typeface="ＭＳ Ｐゴシック" charset="0"/>
                <a:cs typeface="Arial"/>
              </a:rPr>
              <a:t>Bar </a:t>
            </a:r>
            <a:r>
              <a:rPr lang="en-US" sz="3200" b="1" dirty="0" err="1">
                <a:solidFill>
                  <a:srgbClr val="FFFFFF"/>
                </a:solidFill>
                <a:effectLst>
                  <a:outerShdw blurRad="38100" dist="38100" dir="2700000" algn="tl">
                    <a:srgbClr val="000000"/>
                  </a:outerShdw>
                </a:effectLst>
                <a:latin typeface="Arial"/>
                <a:ea typeface="ＭＳ Ｐゴシック" charset="0"/>
                <a:cs typeface="Arial"/>
              </a:rPr>
              <a:t>Kochba</a:t>
            </a:r>
            <a:r>
              <a:rPr lang="en-US" sz="3200" b="1" dirty="0">
                <a:solidFill>
                  <a:srgbClr val="FFFFFF"/>
                </a:solidFill>
                <a:effectLst>
                  <a:outerShdw blurRad="38100" dist="38100" dir="2700000" algn="tl">
                    <a:srgbClr val="000000"/>
                  </a:outerShdw>
                </a:effectLst>
                <a:latin typeface="Arial"/>
                <a:ea typeface="ＭＳ Ｐゴシック" charset="0"/>
                <a:cs typeface="Arial"/>
              </a:rPr>
              <a:t> letters (1952, 1960-61)</a:t>
            </a:r>
          </a:p>
          <a:p>
            <a:pPr marL="342900" indent="-342900" defTabSz="914400" fontAlgn="base">
              <a:spcBef>
                <a:spcPct val="20000"/>
              </a:spcBef>
              <a:spcAft>
                <a:spcPct val="0"/>
              </a:spcAft>
              <a:buClr>
                <a:srgbClr val="FFCC00"/>
              </a:buClr>
              <a:buSzPct val="70000"/>
              <a:buFont typeface="Wingdings" charset="0"/>
              <a:buChar char="n"/>
              <a:defRPr/>
            </a:pPr>
            <a:r>
              <a:rPr lang="en-US" sz="3200" b="1" dirty="0">
                <a:solidFill>
                  <a:srgbClr val="FFFFFF"/>
                </a:solidFill>
                <a:effectLst>
                  <a:outerShdw blurRad="38100" dist="38100" dir="2700000" algn="tl">
                    <a:srgbClr val="000000"/>
                  </a:outerShdw>
                </a:effectLst>
                <a:latin typeface="Arial"/>
                <a:ea typeface="ＭＳ Ｐゴシック" charset="0"/>
                <a:cs typeface="Arial"/>
              </a:rPr>
              <a:t>Hundreds of scrolls and 18,000 fragments followed (1947-1956)</a:t>
            </a:r>
          </a:p>
        </p:txBody>
      </p:sp>
    </p:spTree>
    <p:extLst>
      <p:ext uri="{BB962C8B-B14F-4D97-AF65-F5344CB8AC3E}">
        <p14:creationId xmlns:p14="http://schemas.microsoft.com/office/powerpoint/2010/main" val="3445021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83306">
                                            <p:txEl>
                                              <p:pRg st="0" end="0"/>
                                            </p:txEl>
                                          </p:spTgt>
                                        </p:tgtEl>
                                        <p:attrNameLst>
                                          <p:attrName>style.visibility</p:attrName>
                                        </p:attrNameLst>
                                      </p:cBhvr>
                                      <p:to>
                                        <p:strVal val="visible"/>
                                      </p:to>
                                    </p:set>
                                    <p:anim calcmode="lin" valueType="num">
                                      <p:cBhvr additive="base">
                                        <p:cTn id="7" dur="500" fill="hold"/>
                                        <p:tgtEl>
                                          <p:spTgt spid="18330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330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par>
                                <p:cTn id="14" presetID="15" presetClass="entr" presetSubtype="0" fill="hold" nodeType="withEffect">
                                  <p:stCondLst>
                                    <p:cond delay="0"/>
                                  </p:stCondLst>
                                  <p:childTnLst>
                                    <p:set>
                                      <p:cBhvr>
                                        <p:cTn id="15" dur="1" fill="hold">
                                          <p:stCondLst>
                                            <p:cond delay="0"/>
                                          </p:stCondLst>
                                        </p:cTn>
                                        <p:tgtEl>
                                          <p:spTgt spid="183306">
                                            <p:txEl>
                                              <p:pRg st="1" end="1"/>
                                            </p:txEl>
                                          </p:spTgt>
                                        </p:tgtEl>
                                        <p:attrNameLst>
                                          <p:attrName>style.visibility</p:attrName>
                                        </p:attrNameLst>
                                      </p:cBhvr>
                                      <p:to>
                                        <p:strVal val="visible"/>
                                      </p:to>
                                    </p:set>
                                    <p:anim calcmode="lin" valueType="num">
                                      <p:cBhvr>
                                        <p:cTn id="16" dur="1000" fill="hold"/>
                                        <p:tgtEl>
                                          <p:spTgt spid="183306">
                                            <p:txEl>
                                              <p:pRg st="1" end="1"/>
                                            </p:txEl>
                                          </p:spTgt>
                                        </p:tgtEl>
                                        <p:attrNameLst>
                                          <p:attrName>ppt_w</p:attrName>
                                        </p:attrNameLst>
                                      </p:cBhvr>
                                      <p:tavLst>
                                        <p:tav tm="0">
                                          <p:val>
                                            <p:fltVal val="0"/>
                                          </p:val>
                                        </p:tav>
                                        <p:tav tm="100000">
                                          <p:val>
                                            <p:strVal val="#ppt_w"/>
                                          </p:val>
                                        </p:tav>
                                      </p:tavLst>
                                    </p:anim>
                                    <p:anim calcmode="lin" valueType="num">
                                      <p:cBhvr>
                                        <p:cTn id="17" dur="1000" fill="hold"/>
                                        <p:tgtEl>
                                          <p:spTgt spid="183306">
                                            <p:txEl>
                                              <p:pRg st="1" end="1"/>
                                            </p:txEl>
                                          </p:spTgt>
                                        </p:tgtEl>
                                        <p:attrNameLst>
                                          <p:attrName>ppt_h</p:attrName>
                                        </p:attrNameLst>
                                      </p:cBhvr>
                                      <p:tavLst>
                                        <p:tav tm="0">
                                          <p:val>
                                            <p:fltVal val="0"/>
                                          </p:val>
                                        </p:tav>
                                        <p:tav tm="100000">
                                          <p:val>
                                            <p:strVal val="#ppt_h"/>
                                          </p:val>
                                        </p:tav>
                                      </p:tavLst>
                                    </p:anim>
                                    <p:anim calcmode="lin" valueType="num">
                                      <p:cBhvr>
                                        <p:cTn id="18" dur="1000" fill="hold"/>
                                        <p:tgtEl>
                                          <p:spTgt spid="183306">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9" dur="1000" fill="hold"/>
                                        <p:tgtEl>
                                          <p:spTgt spid="183306">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0" fill="hold">
                      <p:stCondLst>
                        <p:cond delay="indefinite"/>
                      </p:stCondLst>
                      <p:childTnLst>
                        <p:par>
                          <p:cTn id="21" fill="hold">
                            <p:stCondLst>
                              <p:cond delay="0"/>
                            </p:stCondLst>
                            <p:childTnLst>
                              <p:par>
                                <p:cTn id="22" presetID="15" presetClass="entr" presetSubtype="0" fill="hold" nodeType="clickEffect">
                                  <p:stCondLst>
                                    <p:cond delay="0"/>
                                  </p:stCondLst>
                                  <p:childTnLst>
                                    <p:set>
                                      <p:cBhvr>
                                        <p:cTn id="23" dur="1" fill="hold">
                                          <p:stCondLst>
                                            <p:cond delay="0"/>
                                          </p:stCondLst>
                                        </p:cTn>
                                        <p:tgtEl>
                                          <p:spTgt spid="183306">
                                            <p:txEl>
                                              <p:pRg st="2" end="2"/>
                                            </p:txEl>
                                          </p:spTgt>
                                        </p:tgtEl>
                                        <p:attrNameLst>
                                          <p:attrName>style.visibility</p:attrName>
                                        </p:attrNameLst>
                                      </p:cBhvr>
                                      <p:to>
                                        <p:strVal val="visible"/>
                                      </p:to>
                                    </p:set>
                                    <p:anim calcmode="lin" valueType="num">
                                      <p:cBhvr>
                                        <p:cTn id="24" dur="1000" fill="hold"/>
                                        <p:tgtEl>
                                          <p:spTgt spid="183306">
                                            <p:txEl>
                                              <p:pRg st="2" end="2"/>
                                            </p:txEl>
                                          </p:spTgt>
                                        </p:tgtEl>
                                        <p:attrNameLst>
                                          <p:attrName>ppt_w</p:attrName>
                                        </p:attrNameLst>
                                      </p:cBhvr>
                                      <p:tavLst>
                                        <p:tav tm="0">
                                          <p:val>
                                            <p:fltVal val="0"/>
                                          </p:val>
                                        </p:tav>
                                        <p:tav tm="100000">
                                          <p:val>
                                            <p:strVal val="#ppt_w"/>
                                          </p:val>
                                        </p:tav>
                                      </p:tavLst>
                                    </p:anim>
                                    <p:anim calcmode="lin" valueType="num">
                                      <p:cBhvr>
                                        <p:cTn id="25" dur="1000" fill="hold"/>
                                        <p:tgtEl>
                                          <p:spTgt spid="183306">
                                            <p:txEl>
                                              <p:pRg st="2" end="2"/>
                                            </p:txEl>
                                          </p:spTgt>
                                        </p:tgtEl>
                                        <p:attrNameLst>
                                          <p:attrName>ppt_h</p:attrName>
                                        </p:attrNameLst>
                                      </p:cBhvr>
                                      <p:tavLst>
                                        <p:tav tm="0">
                                          <p:val>
                                            <p:fltVal val="0"/>
                                          </p:val>
                                        </p:tav>
                                        <p:tav tm="100000">
                                          <p:val>
                                            <p:strVal val="#ppt_h"/>
                                          </p:val>
                                        </p:tav>
                                      </p:tavLst>
                                    </p:anim>
                                    <p:anim calcmode="lin" valueType="num">
                                      <p:cBhvr>
                                        <p:cTn id="26" dur="1000" fill="hold"/>
                                        <p:tgtEl>
                                          <p:spTgt spid="183306">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7" dur="1000" fill="hold"/>
                                        <p:tgtEl>
                                          <p:spTgt spid="183306">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800" name="Rectangle 8"/>
          <p:cNvSpPr>
            <a:spLocks noGrp="1" noRot="1" noChangeArrowheads="1"/>
          </p:cNvSpPr>
          <p:nvPr>
            <p:ph type="title"/>
          </p:nvPr>
        </p:nvSpPr>
        <p:spPr/>
        <p:txBody>
          <a:bodyPr/>
          <a:lstStyle/>
          <a:p>
            <a:pPr eaLnBrk="1" hangingPunct="1">
              <a:defRPr/>
            </a:pPr>
            <a:r>
              <a:rPr lang="en-US">
                <a:latin typeface="Arial" charset="0"/>
                <a:ea typeface="ＭＳ Ｐゴシック" charset="0"/>
                <a:cs typeface="ＭＳ Ｐゴシック" charset="0"/>
              </a:rPr>
              <a:t>Tough Work!</a:t>
            </a:r>
          </a:p>
        </p:txBody>
      </p:sp>
      <p:pic>
        <p:nvPicPr>
          <p:cNvPr id="79874" name="Picture 6" descr="DSS000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7023100" cy="693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5" name="Rectangle 3"/>
          <p:cNvSpPr>
            <a:spLocks noGrp="1" noChangeArrowheads="1"/>
          </p:cNvSpPr>
          <p:nvPr>
            <p:ph type="body" idx="1"/>
          </p:nvPr>
        </p:nvSpPr>
        <p:spPr>
          <a:xfrm>
            <a:off x="7010400" y="1676400"/>
            <a:ext cx="2133600" cy="5181600"/>
          </a:xfrm>
        </p:spPr>
        <p:txBody>
          <a:bodyPr/>
          <a:lstStyle/>
          <a:p>
            <a:pPr eaLnBrk="1" hangingPunct="1">
              <a:defRPr/>
            </a:pPr>
            <a:r>
              <a:rPr lang="en-US" sz="3600" b="1" dirty="0">
                <a:latin typeface="Arial" charset="0"/>
                <a:ea typeface="ＭＳ Ｐゴシック" charset="0"/>
                <a:cs typeface="ＭＳ Ｐゴシック" charset="0"/>
              </a:rPr>
              <a:t>Often </a:t>
            </a:r>
            <a:r>
              <a:rPr lang="en-US" sz="3600" b="1" dirty="0" err="1">
                <a:latin typeface="Arial" charset="0"/>
                <a:ea typeface="ＭＳ Ｐゴシック" charset="0"/>
                <a:cs typeface="ＭＳ Ｐゴシック" charset="0"/>
              </a:rPr>
              <a:t>gettingscrolls</a:t>
            </a:r>
            <a:r>
              <a:rPr lang="en-US" sz="3600" b="1" dirty="0">
                <a:latin typeface="Arial" charset="0"/>
                <a:ea typeface="ＭＳ Ｐゴシック" charset="0"/>
                <a:cs typeface="ＭＳ Ｐゴシック" charset="0"/>
              </a:rPr>
              <a:t> from the hills </a:t>
            </a:r>
            <a:r>
              <a:rPr lang="en-US" sz="3600" b="1" dirty="0" err="1">
                <a:latin typeface="Arial" charset="0"/>
                <a:ea typeface="ＭＳ Ｐゴシック" charset="0"/>
                <a:cs typeface="ＭＳ Ｐゴシック" charset="0"/>
              </a:rPr>
              <a:t>wasn</a:t>
            </a:r>
            <a:r>
              <a:rPr lang="fr-FR" altLang="ja-JP" sz="3600" b="1" dirty="0">
                <a:latin typeface="Arial" charset="0"/>
                <a:ea typeface="ＭＳ Ｐゴシック" charset="0"/>
                <a:cs typeface="ＭＳ Ｐゴシック" charset="0"/>
              </a:rPr>
              <a:t>'</a:t>
            </a:r>
            <a:r>
              <a:rPr lang="en-US" sz="3600" b="1" dirty="0">
                <a:latin typeface="Arial" charset="0"/>
                <a:ea typeface="ＭＳ Ｐゴシック" charset="0"/>
                <a:cs typeface="ＭＳ Ｐゴシック" charset="0"/>
              </a:rPr>
              <a:t>t easy</a:t>
            </a:r>
          </a:p>
        </p:txBody>
      </p:sp>
    </p:spTree>
    <p:extLst>
      <p:ext uri="{BB962C8B-B14F-4D97-AF65-F5344CB8AC3E}">
        <p14:creationId xmlns:p14="http://schemas.microsoft.com/office/powerpoint/2010/main" val="24782956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296400" cy="6858000"/>
          </a:xfrm>
          <a:noFill/>
          <a:extLst>
            <a:ext uri="{909E8E84-426E-40DD-AFC4-6F175D3DCCD1}">
              <a14:hiddenFill xmlns:a14="http://schemas.microsoft.com/office/drawing/2010/main">
                <a:solidFill>
                  <a:srgbClr val="FFFFFF"/>
                </a:solidFill>
              </a14:hiddenFill>
            </a:ext>
          </a:extLst>
        </p:spPr>
      </p:pic>
      <p:sp>
        <p:nvSpPr>
          <p:cNvPr id="29699" name="Rectangle 3"/>
          <p:cNvSpPr>
            <a:spLocks noGrp="1" noChangeArrowheads="1"/>
          </p:cNvSpPr>
          <p:nvPr>
            <p:ph type="title"/>
          </p:nvPr>
        </p:nvSpPr>
        <p:spPr>
          <a:xfrm>
            <a:off x="457200" y="228600"/>
            <a:ext cx="2895600" cy="1752600"/>
          </a:xfrm>
          <a:solidFill>
            <a:schemeClr val="bg1"/>
          </a:solidFill>
          <a:ln>
            <a:solidFill>
              <a:schemeClr val="bg2"/>
            </a:solidFill>
          </a:ln>
          <a:effectLst>
            <a:outerShdw blurRad="63500" dist="35921" dir="2700000" algn="ctr" rotWithShape="0">
              <a:schemeClr val="bg2">
                <a:alpha val="74998"/>
              </a:schemeClr>
            </a:outerShdw>
          </a:effectLst>
        </p:spPr>
        <p:txBody>
          <a:bodyPr/>
          <a:lstStyle/>
          <a:p>
            <a:pPr eaLnBrk="1" hangingPunct="1">
              <a:defRPr/>
            </a:pPr>
            <a:r>
              <a:rPr lang="en-US" sz="4000" b="0">
                <a:latin typeface="Arial" charset="0"/>
                <a:ea typeface="ＭＳ Ｐゴシック" charset="0"/>
              </a:rPr>
              <a:t>Location of the Dead Sea</a:t>
            </a:r>
          </a:p>
        </p:txBody>
      </p:sp>
      <p:sp>
        <p:nvSpPr>
          <p:cNvPr id="29700" name="Text Box 4"/>
          <p:cNvSpPr txBox="1">
            <a:spLocks noChangeArrowheads="1"/>
          </p:cNvSpPr>
          <p:nvPr/>
        </p:nvSpPr>
        <p:spPr bwMode="auto">
          <a:xfrm>
            <a:off x="0" y="2863850"/>
            <a:ext cx="3159125" cy="579438"/>
          </a:xfrm>
          <a:prstGeom prst="rect">
            <a:avLst/>
          </a:prstGeom>
          <a:solidFill>
            <a:schemeClr val="bg1"/>
          </a:solidFill>
          <a:ln w="9525">
            <a:noFill/>
            <a:miter lim="800000"/>
            <a:headEnd/>
            <a:tailEnd/>
          </a:ln>
          <a:effectLst>
            <a:outerShdw blurRad="63500" dist="38099" dir="2700000" algn="ctr" rotWithShape="0">
              <a:schemeClr val="bg2">
                <a:alpha val="50000"/>
              </a:schemeClr>
            </a:outerShdw>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defTabSz="914400" fontAlgn="t">
              <a:spcBef>
                <a:spcPct val="50000"/>
              </a:spcBef>
              <a:spcAft>
                <a:spcPct val="0"/>
              </a:spcAft>
              <a:defRPr/>
            </a:pPr>
            <a:r>
              <a:rPr lang="en-US" sz="3200" b="0">
                <a:solidFill>
                  <a:srgbClr val="FFFFFF"/>
                </a:solidFill>
                <a:effectLst>
                  <a:outerShdw blurRad="38100" dist="38100" dir="2700000" algn="tl">
                    <a:srgbClr val="000000"/>
                  </a:outerShdw>
                </a:effectLst>
                <a:latin typeface="Arial" charset="0"/>
                <a:cs typeface="Arial" charset="0"/>
              </a:rPr>
              <a:t>The Great Sea</a:t>
            </a:r>
          </a:p>
        </p:txBody>
      </p:sp>
      <p:sp>
        <p:nvSpPr>
          <p:cNvPr id="29701" name="Text Box 5"/>
          <p:cNvSpPr txBox="1">
            <a:spLocks noChangeArrowheads="1"/>
          </p:cNvSpPr>
          <p:nvPr/>
        </p:nvSpPr>
        <p:spPr bwMode="auto">
          <a:xfrm>
            <a:off x="5943600" y="1492250"/>
            <a:ext cx="3575050" cy="579438"/>
          </a:xfrm>
          <a:prstGeom prst="rect">
            <a:avLst/>
          </a:prstGeom>
          <a:solidFill>
            <a:schemeClr val="bg1"/>
          </a:solidFill>
          <a:ln w="9525">
            <a:noFill/>
            <a:miter lim="800000"/>
            <a:headEnd/>
            <a:tailEnd/>
          </a:ln>
          <a:effectLst>
            <a:outerShdw blurRad="63500" dist="38099" dir="2700000" algn="ctr" rotWithShape="0">
              <a:schemeClr val="bg2">
                <a:alpha val="50000"/>
              </a:schemeClr>
            </a:outerShdw>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defTabSz="914400" fontAlgn="t">
              <a:spcBef>
                <a:spcPct val="50000"/>
              </a:spcBef>
              <a:spcAft>
                <a:spcPct val="0"/>
              </a:spcAft>
              <a:defRPr/>
            </a:pPr>
            <a:r>
              <a:rPr lang="en-US" sz="3200" b="0">
                <a:solidFill>
                  <a:srgbClr val="FFFFFF"/>
                </a:solidFill>
                <a:effectLst>
                  <a:outerShdw blurRad="38100" dist="38100" dir="2700000" algn="tl">
                    <a:srgbClr val="000000"/>
                  </a:outerShdw>
                </a:effectLst>
                <a:latin typeface="Arial" charset="0"/>
                <a:cs typeface="Arial" charset="0"/>
              </a:rPr>
              <a:t>Sea of Galilee</a:t>
            </a:r>
          </a:p>
        </p:txBody>
      </p:sp>
      <p:sp>
        <p:nvSpPr>
          <p:cNvPr id="29702" name="Text Box 6"/>
          <p:cNvSpPr txBox="1">
            <a:spLocks noChangeArrowheads="1"/>
          </p:cNvSpPr>
          <p:nvPr/>
        </p:nvSpPr>
        <p:spPr bwMode="auto">
          <a:xfrm>
            <a:off x="5791200" y="3397250"/>
            <a:ext cx="2743200" cy="579438"/>
          </a:xfrm>
          <a:prstGeom prst="rect">
            <a:avLst/>
          </a:prstGeom>
          <a:solidFill>
            <a:schemeClr val="bg1"/>
          </a:solidFill>
          <a:ln w="9525">
            <a:noFill/>
            <a:miter lim="800000"/>
            <a:headEnd/>
            <a:tailEnd/>
          </a:ln>
          <a:effectLst>
            <a:outerShdw blurRad="63500" dist="38099" dir="2700000" algn="ctr" rotWithShape="0">
              <a:schemeClr val="bg2">
                <a:alpha val="50000"/>
              </a:schemeClr>
            </a:outerShdw>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defTabSz="914400" fontAlgn="t">
              <a:spcBef>
                <a:spcPct val="50000"/>
              </a:spcBef>
              <a:spcAft>
                <a:spcPct val="0"/>
              </a:spcAft>
              <a:defRPr/>
            </a:pPr>
            <a:r>
              <a:rPr lang="en-US" sz="3200" b="0" dirty="0">
                <a:solidFill>
                  <a:srgbClr val="FFFFFF"/>
                </a:solidFill>
                <a:effectLst>
                  <a:outerShdw blurRad="38100" dist="38100" dir="2700000" algn="tl">
                    <a:srgbClr val="000000"/>
                  </a:outerShdw>
                </a:effectLst>
                <a:latin typeface="Arial" charset="0"/>
                <a:cs typeface="Arial" charset="0"/>
              </a:rPr>
              <a:t>Jordan River</a:t>
            </a:r>
          </a:p>
        </p:txBody>
      </p:sp>
      <p:sp>
        <p:nvSpPr>
          <p:cNvPr id="29703" name="Text Box 7"/>
          <p:cNvSpPr txBox="1">
            <a:spLocks noChangeArrowheads="1"/>
          </p:cNvSpPr>
          <p:nvPr/>
        </p:nvSpPr>
        <p:spPr bwMode="auto">
          <a:xfrm>
            <a:off x="5943600" y="4921250"/>
            <a:ext cx="1828800" cy="579438"/>
          </a:xfrm>
          <a:prstGeom prst="rect">
            <a:avLst/>
          </a:prstGeom>
          <a:solidFill>
            <a:schemeClr val="bg1"/>
          </a:solidFill>
          <a:ln w="9525">
            <a:noFill/>
            <a:miter lim="800000"/>
            <a:headEnd/>
            <a:tailEnd/>
          </a:ln>
          <a:effectLst>
            <a:outerShdw blurRad="63500" dist="38099" dir="2700000" algn="ctr" rotWithShape="0">
              <a:schemeClr val="bg2">
                <a:alpha val="50000"/>
              </a:schemeClr>
            </a:outerShdw>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defTabSz="914400" fontAlgn="t">
              <a:spcBef>
                <a:spcPct val="50000"/>
              </a:spcBef>
              <a:spcAft>
                <a:spcPct val="0"/>
              </a:spcAft>
              <a:defRPr/>
            </a:pPr>
            <a:r>
              <a:rPr lang="en-US" sz="3200" b="0" dirty="0">
                <a:solidFill>
                  <a:srgbClr val="FFFFFF"/>
                </a:solidFill>
                <a:effectLst>
                  <a:outerShdw blurRad="38100" dist="38100" dir="2700000" algn="tl">
                    <a:srgbClr val="000000"/>
                  </a:outerShdw>
                </a:effectLst>
                <a:latin typeface="Arial" charset="0"/>
                <a:cs typeface="Arial" charset="0"/>
              </a:rPr>
              <a:t>Salt Sea</a:t>
            </a:r>
          </a:p>
        </p:txBody>
      </p:sp>
      <p:sp>
        <p:nvSpPr>
          <p:cNvPr id="29704" name="Freeform 8"/>
          <p:cNvSpPr>
            <a:spLocks/>
          </p:cNvSpPr>
          <p:nvPr/>
        </p:nvSpPr>
        <p:spPr bwMode="auto">
          <a:xfrm>
            <a:off x="5638800" y="1925638"/>
            <a:ext cx="152400" cy="2819400"/>
          </a:xfrm>
          <a:custGeom>
            <a:avLst/>
            <a:gdLst/>
            <a:ahLst/>
            <a:cxnLst>
              <a:cxn ang="0">
                <a:pos x="66" y="0"/>
              </a:cxn>
              <a:cxn ang="0">
                <a:pos x="59" y="294"/>
              </a:cxn>
              <a:cxn ang="0">
                <a:pos x="53" y="505"/>
              </a:cxn>
              <a:cxn ang="0">
                <a:pos x="27" y="563"/>
              </a:cxn>
              <a:cxn ang="0">
                <a:pos x="59" y="780"/>
              </a:cxn>
              <a:cxn ang="0">
                <a:pos x="53" y="985"/>
              </a:cxn>
              <a:cxn ang="0">
                <a:pos x="2" y="1158"/>
              </a:cxn>
              <a:cxn ang="0">
                <a:pos x="8" y="1267"/>
              </a:cxn>
              <a:cxn ang="0">
                <a:pos x="34" y="1305"/>
              </a:cxn>
              <a:cxn ang="0">
                <a:pos x="47" y="1324"/>
              </a:cxn>
              <a:cxn ang="0">
                <a:pos x="34" y="1478"/>
              </a:cxn>
              <a:cxn ang="0">
                <a:pos x="40" y="1529"/>
              </a:cxn>
              <a:cxn ang="0">
                <a:pos x="53" y="1548"/>
              </a:cxn>
              <a:cxn ang="0">
                <a:pos x="59" y="1702"/>
              </a:cxn>
            </a:cxnLst>
            <a:rect l="0" t="0" r="r" b="b"/>
            <a:pathLst>
              <a:path w="94" h="1702">
                <a:moveTo>
                  <a:pt x="66" y="0"/>
                </a:moveTo>
                <a:cubicBezTo>
                  <a:pt x="78" y="98"/>
                  <a:pt x="94" y="198"/>
                  <a:pt x="59" y="294"/>
                </a:cubicBezTo>
                <a:cubicBezTo>
                  <a:pt x="68" y="359"/>
                  <a:pt x="93" y="446"/>
                  <a:pt x="53" y="505"/>
                </a:cubicBezTo>
                <a:cubicBezTo>
                  <a:pt x="38" y="551"/>
                  <a:pt x="48" y="533"/>
                  <a:pt x="27" y="563"/>
                </a:cubicBezTo>
                <a:cubicBezTo>
                  <a:pt x="3" y="639"/>
                  <a:pt x="45" y="707"/>
                  <a:pt x="59" y="780"/>
                </a:cubicBezTo>
                <a:cubicBezTo>
                  <a:pt x="57" y="848"/>
                  <a:pt x="57" y="917"/>
                  <a:pt x="53" y="985"/>
                </a:cubicBezTo>
                <a:cubicBezTo>
                  <a:pt x="50" y="1042"/>
                  <a:pt x="19" y="1104"/>
                  <a:pt x="2" y="1158"/>
                </a:cubicBezTo>
                <a:cubicBezTo>
                  <a:pt x="4" y="1194"/>
                  <a:pt x="0" y="1231"/>
                  <a:pt x="8" y="1267"/>
                </a:cubicBezTo>
                <a:cubicBezTo>
                  <a:pt x="11" y="1282"/>
                  <a:pt x="25" y="1292"/>
                  <a:pt x="34" y="1305"/>
                </a:cubicBezTo>
                <a:cubicBezTo>
                  <a:pt x="38" y="1311"/>
                  <a:pt x="47" y="1324"/>
                  <a:pt x="47" y="1324"/>
                </a:cubicBezTo>
                <a:cubicBezTo>
                  <a:pt x="63" y="1377"/>
                  <a:pt x="50" y="1428"/>
                  <a:pt x="34" y="1478"/>
                </a:cubicBezTo>
                <a:cubicBezTo>
                  <a:pt x="36" y="1495"/>
                  <a:pt x="36" y="1512"/>
                  <a:pt x="40" y="1529"/>
                </a:cubicBezTo>
                <a:cubicBezTo>
                  <a:pt x="42" y="1536"/>
                  <a:pt x="52" y="1540"/>
                  <a:pt x="53" y="1548"/>
                </a:cubicBezTo>
                <a:cubicBezTo>
                  <a:pt x="59" y="1599"/>
                  <a:pt x="59" y="1702"/>
                  <a:pt x="59" y="1702"/>
                </a:cubicBezTo>
              </a:path>
            </a:pathLst>
          </a:custGeom>
          <a:noFill/>
          <a:ln w="57150" cmpd="sng">
            <a:solidFill>
              <a:schemeClr val="accent1"/>
            </a:solidFill>
            <a:round/>
            <a:headEnd/>
            <a:tailEnd/>
          </a:ln>
          <a:effectLst>
            <a:outerShdw blurRad="63500" dist="35921" dir="2700000" algn="ctr" rotWithShape="0">
              <a:schemeClr val="bg2">
                <a:alpha val="74998"/>
              </a:schemeClr>
            </a:outerShdw>
          </a:effectLst>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Arial"/>
              <a:ea typeface="ＭＳ Ｐゴシック" charset="0"/>
              <a:cs typeface="Arial"/>
            </a:endParaRPr>
          </a:p>
        </p:txBody>
      </p:sp>
      <p:sp>
        <p:nvSpPr>
          <p:cNvPr id="29705" name="Freeform 9"/>
          <p:cNvSpPr>
            <a:spLocks/>
          </p:cNvSpPr>
          <p:nvPr/>
        </p:nvSpPr>
        <p:spPr bwMode="auto">
          <a:xfrm>
            <a:off x="5537200" y="1447800"/>
            <a:ext cx="331788" cy="534988"/>
          </a:xfrm>
          <a:custGeom>
            <a:avLst/>
            <a:gdLst/>
            <a:ahLst/>
            <a:cxnLst>
              <a:cxn ang="0">
                <a:pos x="110" y="332"/>
              </a:cxn>
              <a:cxn ang="0">
                <a:pos x="126" y="335"/>
              </a:cxn>
              <a:cxn ang="0">
                <a:pos x="140" y="324"/>
              </a:cxn>
              <a:cxn ang="0">
                <a:pos x="165" y="303"/>
              </a:cxn>
              <a:cxn ang="0">
                <a:pos x="174" y="294"/>
              </a:cxn>
              <a:cxn ang="0">
                <a:pos x="182" y="281"/>
              </a:cxn>
              <a:cxn ang="0">
                <a:pos x="184" y="275"/>
              </a:cxn>
              <a:cxn ang="0">
                <a:pos x="197" y="218"/>
              </a:cxn>
              <a:cxn ang="0">
                <a:pos x="194" y="182"/>
              </a:cxn>
              <a:cxn ang="0">
                <a:pos x="201" y="149"/>
              </a:cxn>
              <a:cxn ang="0">
                <a:pos x="209" y="84"/>
              </a:cxn>
              <a:cxn ang="0">
                <a:pos x="202" y="60"/>
              </a:cxn>
              <a:cxn ang="0">
                <a:pos x="194" y="42"/>
              </a:cxn>
              <a:cxn ang="0">
                <a:pos x="186" y="30"/>
              </a:cxn>
              <a:cxn ang="0">
                <a:pos x="180" y="23"/>
              </a:cxn>
              <a:cxn ang="0">
                <a:pos x="146" y="0"/>
              </a:cxn>
              <a:cxn ang="0">
                <a:pos x="105" y="13"/>
              </a:cxn>
              <a:cxn ang="0">
                <a:pos x="95" y="17"/>
              </a:cxn>
              <a:cxn ang="0">
                <a:pos x="86" y="38"/>
              </a:cxn>
              <a:cxn ang="0">
                <a:pos x="75" y="45"/>
              </a:cxn>
              <a:cxn ang="0">
                <a:pos x="32" y="56"/>
              </a:cxn>
              <a:cxn ang="0">
                <a:pos x="23" y="67"/>
              </a:cxn>
              <a:cxn ang="0">
                <a:pos x="11" y="81"/>
              </a:cxn>
              <a:cxn ang="0">
                <a:pos x="6" y="87"/>
              </a:cxn>
              <a:cxn ang="0">
                <a:pos x="0" y="104"/>
              </a:cxn>
              <a:cxn ang="0">
                <a:pos x="8" y="133"/>
              </a:cxn>
              <a:cxn ang="0">
                <a:pos x="17" y="164"/>
              </a:cxn>
              <a:cxn ang="0">
                <a:pos x="26" y="176"/>
              </a:cxn>
              <a:cxn ang="0">
                <a:pos x="35" y="188"/>
              </a:cxn>
              <a:cxn ang="0">
                <a:pos x="51" y="213"/>
              </a:cxn>
              <a:cxn ang="0">
                <a:pos x="62" y="224"/>
              </a:cxn>
              <a:cxn ang="0">
                <a:pos x="69" y="231"/>
              </a:cxn>
              <a:cxn ang="0">
                <a:pos x="75" y="248"/>
              </a:cxn>
              <a:cxn ang="0">
                <a:pos x="80" y="258"/>
              </a:cxn>
              <a:cxn ang="0">
                <a:pos x="86" y="272"/>
              </a:cxn>
              <a:cxn ang="0">
                <a:pos x="94" y="294"/>
              </a:cxn>
              <a:cxn ang="0">
                <a:pos x="100" y="306"/>
              </a:cxn>
              <a:cxn ang="0">
                <a:pos x="106" y="321"/>
              </a:cxn>
              <a:cxn ang="0">
                <a:pos x="110" y="332"/>
              </a:cxn>
            </a:cxnLst>
            <a:rect l="0" t="0" r="r" b="b"/>
            <a:pathLst>
              <a:path w="209" h="337">
                <a:moveTo>
                  <a:pt x="110" y="332"/>
                </a:moveTo>
                <a:cubicBezTo>
                  <a:pt x="121" y="336"/>
                  <a:pt x="102" y="337"/>
                  <a:pt x="126" y="335"/>
                </a:cubicBezTo>
                <a:cubicBezTo>
                  <a:pt x="142" y="330"/>
                  <a:pt x="130" y="331"/>
                  <a:pt x="140" y="324"/>
                </a:cubicBezTo>
                <a:cubicBezTo>
                  <a:pt x="144" y="313"/>
                  <a:pt x="156" y="309"/>
                  <a:pt x="165" y="303"/>
                </a:cubicBezTo>
                <a:cubicBezTo>
                  <a:pt x="167" y="300"/>
                  <a:pt x="171" y="296"/>
                  <a:pt x="174" y="294"/>
                </a:cubicBezTo>
                <a:cubicBezTo>
                  <a:pt x="177" y="290"/>
                  <a:pt x="180" y="286"/>
                  <a:pt x="182" y="281"/>
                </a:cubicBezTo>
                <a:cubicBezTo>
                  <a:pt x="183" y="279"/>
                  <a:pt x="184" y="275"/>
                  <a:pt x="184" y="275"/>
                </a:cubicBezTo>
                <a:cubicBezTo>
                  <a:pt x="185" y="244"/>
                  <a:pt x="189" y="242"/>
                  <a:pt x="197" y="218"/>
                </a:cubicBezTo>
                <a:cubicBezTo>
                  <a:pt x="196" y="201"/>
                  <a:pt x="196" y="195"/>
                  <a:pt x="194" y="182"/>
                </a:cubicBezTo>
                <a:cubicBezTo>
                  <a:pt x="195" y="160"/>
                  <a:pt x="196" y="164"/>
                  <a:pt x="201" y="149"/>
                </a:cubicBezTo>
                <a:cubicBezTo>
                  <a:pt x="202" y="122"/>
                  <a:pt x="204" y="108"/>
                  <a:pt x="209" y="84"/>
                </a:cubicBezTo>
                <a:cubicBezTo>
                  <a:pt x="208" y="75"/>
                  <a:pt x="207" y="67"/>
                  <a:pt x="202" y="60"/>
                </a:cubicBezTo>
                <a:cubicBezTo>
                  <a:pt x="201" y="53"/>
                  <a:pt x="200" y="46"/>
                  <a:pt x="194" y="42"/>
                </a:cubicBezTo>
                <a:cubicBezTo>
                  <a:pt x="191" y="38"/>
                  <a:pt x="189" y="33"/>
                  <a:pt x="186" y="30"/>
                </a:cubicBezTo>
                <a:cubicBezTo>
                  <a:pt x="185" y="26"/>
                  <a:pt x="184" y="24"/>
                  <a:pt x="180" y="23"/>
                </a:cubicBezTo>
                <a:cubicBezTo>
                  <a:pt x="173" y="13"/>
                  <a:pt x="159" y="3"/>
                  <a:pt x="146" y="0"/>
                </a:cubicBezTo>
                <a:cubicBezTo>
                  <a:pt x="129" y="1"/>
                  <a:pt x="122" y="11"/>
                  <a:pt x="105" y="13"/>
                </a:cubicBezTo>
                <a:cubicBezTo>
                  <a:pt x="101" y="14"/>
                  <a:pt x="98" y="15"/>
                  <a:pt x="95" y="17"/>
                </a:cubicBezTo>
                <a:cubicBezTo>
                  <a:pt x="90" y="24"/>
                  <a:pt x="90" y="31"/>
                  <a:pt x="86" y="38"/>
                </a:cubicBezTo>
                <a:cubicBezTo>
                  <a:pt x="84" y="42"/>
                  <a:pt x="75" y="45"/>
                  <a:pt x="75" y="45"/>
                </a:cubicBezTo>
                <a:cubicBezTo>
                  <a:pt x="65" y="55"/>
                  <a:pt x="45" y="54"/>
                  <a:pt x="32" y="56"/>
                </a:cubicBezTo>
                <a:cubicBezTo>
                  <a:pt x="30" y="61"/>
                  <a:pt x="28" y="65"/>
                  <a:pt x="23" y="67"/>
                </a:cubicBezTo>
                <a:cubicBezTo>
                  <a:pt x="20" y="71"/>
                  <a:pt x="16" y="79"/>
                  <a:pt x="11" y="81"/>
                </a:cubicBezTo>
                <a:cubicBezTo>
                  <a:pt x="8" y="90"/>
                  <a:pt x="13" y="76"/>
                  <a:pt x="6" y="87"/>
                </a:cubicBezTo>
                <a:cubicBezTo>
                  <a:pt x="3" y="92"/>
                  <a:pt x="3" y="99"/>
                  <a:pt x="0" y="104"/>
                </a:cubicBezTo>
                <a:cubicBezTo>
                  <a:pt x="1" y="112"/>
                  <a:pt x="0" y="127"/>
                  <a:pt x="8" y="133"/>
                </a:cubicBezTo>
                <a:cubicBezTo>
                  <a:pt x="9" y="145"/>
                  <a:pt x="8" y="155"/>
                  <a:pt x="17" y="164"/>
                </a:cubicBezTo>
                <a:cubicBezTo>
                  <a:pt x="18" y="168"/>
                  <a:pt x="23" y="173"/>
                  <a:pt x="26" y="176"/>
                </a:cubicBezTo>
                <a:cubicBezTo>
                  <a:pt x="28" y="183"/>
                  <a:pt x="28" y="186"/>
                  <a:pt x="35" y="188"/>
                </a:cubicBezTo>
                <a:cubicBezTo>
                  <a:pt x="36" y="191"/>
                  <a:pt x="47" y="212"/>
                  <a:pt x="51" y="213"/>
                </a:cubicBezTo>
                <a:cubicBezTo>
                  <a:pt x="54" y="217"/>
                  <a:pt x="58" y="221"/>
                  <a:pt x="62" y="224"/>
                </a:cubicBezTo>
                <a:cubicBezTo>
                  <a:pt x="63" y="227"/>
                  <a:pt x="69" y="231"/>
                  <a:pt x="69" y="231"/>
                </a:cubicBezTo>
                <a:cubicBezTo>
                  <a:pt x="71" y="237"/>
                  <a:pt x="73" y="242"/>
                  <a:pt x="75" y="248"/>
                </a:cubicBezTo>
                <a:cubicBezTo>
                  <a:pt x="76" y="252"/>
                  <a:pt x="80" y="258"/>
                  <a:pt x="80" y="258"/>
                </a:cubicBezTo>
                <a:cubicBezTo>
                  <a:pt x="81" y="264"/>
                  <a:pt x="82" y="268"/>
                  <a:pt x="86" y="272"/>
                </a:cubicBezTo>
                <a:cubicBezTo>
                  <a:pt x="89" y="280"/>
                  <a:pt x="92" y="287"/>
                  <a:pt x="94" y="294"/>
                </a:cubicBezTo>
                <a:cubicBezTo>
                  <a:pt x="95" y="298"/>
                  <a:pt x="100" y="306"/>
                  <a:pt x="100" y="306"/>
                </a:cubicBezTo>
                <a:cubicBezTo>
                  <a:pt x="101" y="314"/>
                  <a:pt x="98" y="319"/>
                  <a:pt x="106" y="321"/>
                </a:cubicBezTo>
                <a:cubicBezTo>
                  <a:pt x="107" y="323"/>
                  <a:pt x="110" y="329"/>
                  <a:pt x="110" y="332"/>
                </a:cubicBezTo>
                <a:close/>
              </a:path>
            </a:pathLst>
          </a:custGeom>
          <a:solidFill>
            <a:schemeClr val="accent1"/>
          </a:solidFill>
          <a:ln w="9525">
            <a:solidFill>
              <a:schemeClr val="bg2"/>
            </a:solidFill>
            <a:round/>
            <a:headEnd/>
            <a:tailEnd/>
          </a:ln>
          <a:effectLst>
            <a:outerShdw blurRad="63500" dist="35921" dir="2700000" algn="ctr" rotWithShape="0">
              <a:schemeClr val="bg2">
                <a:alpha val="74998"/>
              </a:schemeClr>
            </a:outerShdw>
          </a:effectLst>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Arial"/>
              <a:ea typeface="ＭＳ Ｐゴシック" charset="0"/>
              <a:cs typeface="Arial"/>
            </a:endParaRPr>
          </a:p>
        </p:txBody>
      </p:sp>
      <p:sp>
        <p:nvSpPr>
          <p:cNvPr id="29706" name="Freeform 10"/>
          <p:cNvSpPr>
            <a:spLocks/>
          </p:cNvSpPr>
          <p:nvPr/>
        </p:nvSpPr>
        <p:spPr bwMode="auto">
          <a:xfrm>
            <a:off x="5176838" y="4702175"/>
            <a:ext cx="652462" cy="2097088"/>
          </a:xfrm>
          <a:custGeom>
            <a:avLst/>
            <a:gdLst/>
            <a:ahLst/>
            <a:cxnLst>
              <a:cxn ang="0">
                <a:pos x="253" y="5"/>
              </a:cxn>
              <a:cxn ang="0">
                <a:pos x="201" y="59"/>
              </a:cxn>
              <a:cxn ang="0">
                <a:pos x="189" y="75"/>
              </a:cxn>
              <a:cxn ang="0">
                <a:pos x="153" y="126"/>
              </a:cxn>
              <a:cxn ang="0">
                <a:pos x="121" y="225"/>
              </a:cxn>
              <a:cxn ang="0">
                <a:pos x="77" y="302"/>
              </a:cxn>
              <a:cxn ang="0">
                <a:pos x="73" y="421"/>
              </a:cxn>
              <a:cxn ang="0">
                <a:pos x="48" y="625"/>
              </a:cxn>
              <a:cxn ang="0">
                <a:pos x="61" y="715"/>
              </a:cxn>
              <a:cxn ang="0">
                <a:pos x="25" y="971"/>
              </a:cxn>
              <a:cxn ang="0">
                <a:pos x="35" y="1109"/>
              </a:cxn>
              <a:cxn ang="0">
                <a:pos x="64" y="1166"/>
              </a:cxn>
              <a:cxn ang="0">
                <a:pos x="93" y="1281"/>
              </a:cxn>
              <a:cxn ang="0">
                <a:pos x="243" y="1317"/>
              </a:cxn>
              <a:cxn ang="0">
                <a:pos x="272" y="1256"/>
              </a:cxn>
              <a:cxn ang="0">
                <a:pos x="288" y="1208"/>
              </a:cxn>
              <a:cxn ang="0">
                <a:pos x="259" y="1185"/>
              </a:cxn>
              <a:cxn ang="0">
                <a:pos x="281" y="1160"/>
              </a:cxn>
              <a:cxn ang="0">
                <a:pos x="297" y="1093"/>
              </a:cxn>
              <a:cxn ang="0">
                <a:pos x="272" y="1077"/>
              </a:cxn>
              <a:cxn ang="0">
                <a:pos x="214" y="1038"/>
              </a:cxn>
              <a:cxn ang="0">
                <a:pos x="160" y="997"/>
              </a:cxn>
              <a:cxn ang="0">
                <a:pos x="131" y="977"/>
              </a:cxn>
              <a:cxn ang="0">
                <a:pos x="185" y="894"/>
              </a:cxn>
              <a:cxn ang="0">
                <a:pos x="227" y="830"/>
              </a:cxn>
              <a:cxn ang="0">
                <a:pos x="253" y="789"/>
              </a:cxn>
              <a:cxn ang="0">
                <a:pos x="249" y="840"/>
              </a:cxn>
              <a:cxn ang="0">
                <a:pos x="275" y="885"/>
              </a:cxn>
              <a:cxn ang="0">
                <a:pos x="320" y="747"/>
              </a:cxn>
              <a:cxn ang="0">
                <a:pos x="371" y="561"/>
              </a:cxn>
              <a:cxn ang="0">
                <a:pos x="326" y="475"/>
              </a:cxn>
              <a:cxn ang="0">
                <a:pos x="361" y="193"/>
              </a:cxn>
              <a:cxn ang="0">
                <a:pos x="393" y="149"/>
              </a:cxn>
              <a:cxn ang="0">
                <a:pos x="342" y="27"/>
              </a:cxn>
              <a:cxn ang="0">
                <a:pos x="317" y="14"/>
              </a:cxn>
            </a:cxnLst>
            <a:rect l="0" t="0" r="r" b="b"/>
            <a:pathLst>
              <a:path w="411" h="1321">
                <a:moveTo>
                  <a:pt x="333" y="8"/>
                </a:moveTo>
                <a:cubicBezTo>
                  <a:pt x="302" y="6"/>
                  <a:pt x="281" y="0"/>
                  <a:pt x="253" y="5"/>
                </a:cubicBezTo>
                <a:cubicBezTo>
                  <a:pt x="238" y="14"/>
                  <a:pt x="228" y="31"/>
                  <a:pt x="214" y="43"/>
                </a:cubicBezTo>
                <a:cubicBezTo>
                  <a:pt x="206" y="76"/>
                  <a:pt x="218" y="42"/>
                  <a:pt x="201" y="59"/>
                </a:cubicBezTo>
                <a:cubicBezTo>
                  <a:pt x="199" y="61"/>
                  <a:pt x="200" y="66"/>
                  <a:pt x="198" y="69"/>
                </a:cubicBezTo>
                <a:cubicBezTo>
                  <a:pt x="196" y="72"/>
                  <a:pt x="192" y="73"/>
                  <a:pt x="189" y="75"/>
                </a:cubicBezTo>
                <a:cubicBezTo>
                  <a:pt x="184" y="87"/>
                  <a:pt x="178" y="89"/>
                  <a:pt x="169" y="97"/>
                </a:cubicBezTo>
                <a:cubicBezTo>
                  <a:pt x="165" y="109"/>
                  <a:pt x="158" y="115"/>
                  <a:pt x="153" y="126"/>
                </a:cubicBezTo>
                <a:cubicBezTo>
                  <a:pt x="152" y="153"/>
                  <a:pt x="160" y="183"/>
                  <a:pt x="147" y="206"/>
                </a:cubicBezTo>
                <a:cubicBezTo>
                  <a:pt x="142" y="215"/>
                  <a:pt x="121" y="225"/>
                  <a:pt x="121" y="225"/>
                </a:cubicBezTo>
                <a:cubicBezTo>
                  <a:pt x="107" y="248"/>
                  <a:pt x="115" y="240"/>
                  <a:pt x="102" y="251"/>
                </a:cubicBezTo>
                <a:cubicBezTo>
                  <a:pt x="98" y="270"/>
                  <a:pt x="83" y="283"/>
                  <a:pt x="77" y="302"/>
                </a:cubicBezTo>
                <a:cubicBezTo>
                  <a:pt x="86" y="348"/>
                  <a:pt x="90" y="302"/>
                  <a:pt x="83" y="389"/>
                </a:cubicBezTo>
                <a:cubicBezTo>
                  <a:pt x="82" y="400"/>
                  <a:pt x="73" y="421"/>
                  <a:pt x="73" y="421"/>
                </a:cubicBezTo>
                <a:cubicBezTo>
                  <a:pt x="71" y="468"/>
                  <a:pt x="71" y="475"/>
                  <a:pt x="64" y="510"/>
                </a:cubicBezTo>
                <a:cubicBezTo>
                  <a:pt x="63" y="542"/>
                  <a:pt x="69" y="594"/>
                  <a:pt x="48" y="625"/>
                </a:cubicBezTo>
                <a:cubicBezTo>
                  <a:pt x="45" y="636"/>
                  <a:pt x="41" y="646"/>
                  <a:pt x="38" y="657"/>
                </a:cubicBezTo>
                <a:cubicBezTo>
                  <a:pt x="41" y="688"/>
                  <a:pt x="40" y="697"/>
                  <a:pt x="61" y="715"/>
                </a:cubicBezTo>
                <a:cubicBezTo>
                  <a:pt x="60" y="779"/>
                  <a:pt x="59" y="843"/>
                  <a:pt x="57" y="907"/>
                </a:cubicBezTo>
                <a:cubicBezTo>
                  <a:pt x="56" y="925"/>
                  <a:pt x="39" y="962"/>
                  <a:pt x="25" y="971"/>
                </a:cubicBezTo>
                <a:cubicBezTo>
                  <a:pt x="22" y="982"/>
                  <a:pt x="16" y="989"/>
                  <a:pt x="13" y="1000"/>
                </a:cubicBezTo>
                <a:cubicBezTo>
                  <a:pt x="16" y="1103"/>
                  <a:pt x="0" y="1068"/>
                  <a:pt x="35" y="1109"/>
                </a:cubicBezTo>
                <a:cubicBezTo>
                  <a:pt x="39" y="1120"/>
                  <a:pt x="39" y="1129"/>
                  <a:pt x="48" y="1137"/>
                </a:cubicBezTo>
                <a:cubicBezTo>
                  <a:pt x="52" y="1149"/>
                  <a:pt x="57" y="1156"/>
                  <a:pt x="64" y="1166"/>
                </a:cubicBezTo>
                <a:cubicBezTo>
                  <a:pt x="69" y="1183"/>
                  <a:pt x="76" y="1200"/>
                  <a:pt x="80" y="1217"/>
                </a:cubicBezTo>
                <a:cubicBezTo>
                  <a:pt x="81" y="1240"/>
                  <a:pt x="75" y="1266"/>
                  <a:pt x="93" y="1281"/>
                </a:cubicBezTo>
                <a:cubicBezTo>
                  <a:pt x="98" y="1299"/>
                  <a:pt x="101" y="1313"/>
                  <a:pt x="121" y="1320"/>
                </a:cubicBezTo>
                <a:cubicBezTo>
                  <a:pt x="162" y="1319"/>
                  <a:pt x="203" y="1321"/>
                  <a:pt x="243" y="1317"/>
                </a:cubicBezTo>
                <a:cubicBezTo>
                  <a:pt x="248" y="1317"/>
                  <a:pt x="245" y="1301"/>
                  <a:pt x="249" y="1275"/>
                </a:cubicBezTo>
                <a:cubicBezTo>
                  <a:pt x="251" y="1262"/>
                  <a:pt x="262" y="1262"/>
                  <a:pt x="272" y="1256"/>
                </a:cubicBezTo>
                <a:cubicBezTo>
                  <a:pt x="280" y="1243"/>
                  <a:pt x="287" y="1247"/>
                  <a:pt x="291" y="1233"/>
                </a:cubicBezTo>
                <a:cubicBezTo>
                  <a:pt x="290" y="1225"/>
                  <a:pt x="294" y="1214"/>
                  <a:pt x="288" y="1208"/>
                </a:cubicBezTo>
                <a:cubicBezTo>
                  <a:pt x="283" y="1202"/>
                  <a:pt x="271" y="1210"/>
                  <a:pt x="265" y="1205"/>
                </a:cubicBezTo>
                <a:cubicBezTo>
                  <a:pt x="260" y="1201"/>
                  <a:pt x="259" y="1185"/>
                  <a:pt x="259" y="1185"/>
                </a:cubicBezTo>
                <a:cubicBezTo>
                  <a:pt x="267" y="1161"/>
                  <a:pt x="253" y="1194"/>
                  <a:pt x="278" y="1173"/>
                </a:cubicBezTo>
                <a:cubicBezTo>
                  <a:pt x="281" y="1170"/>
                  <a:pt x="280" y="1164"/>
                  <a:pt x="281" y="1160"/>
                </a:cubicBezTo>
                <a:cubicBezTo>
                  <a:pt x="285" y="1147"/>
                  <a:pt x="290" y="1141"/>
                  <a:pt x="301" y="1134"/>
                </a:cubicBezTo>
                <a:cubicBezTo>
                  <a:pt x="300" y="1120"/>
                  <a:pt x="302" y="1106"/>
                  <a:pt x="297" y="1093"/>
                </a:cubicBezTo>
                <a:cubicBezTo>
                  <a:pt x="296" y="1089"/>
                  <a:pt x="288" y="1092"/>
                  <a:pt x="285" y="1089"/>
                </a:cubicBezTo>
                <a:cubicBezTo>
                  <a:pt x="264" y="1072"/>
                  <a:pt x="299" y="1086"/>
                  <a:pt x="272" y="1077"/>
                </a:cubicBezTo>
                <a:cubicBezTo>
                  <a:pt x="258" y="1063"/>
                  <a:pt x="254" y="1064"/>
                  <a:pt x="233" y="1061"/>
                </a:cubicBezTo>
                <a:cubicBezTo>
                  <a:pt x="229" y="1049"/>
                  <a:pt x="223" y="1047"/>
                  <a:pt x="214" y="1038"/>
                </a:cubicBezTo>
                <a:cubicBezTo>
                  <a:pt x="208" y="1019"/>
                  <a:pt x="196" y="1016"/>
                  <a:pt x="179" y="1009"/>
                </a:cubicBezTo>
                <a:cubicBezTo>
                  <a:pt x="173" y="1004"/>
                  <a:pt x="164" y="1003"/>
                  <a:pt x="160" y="997"/>
                </a:cubicBezTo>
                <a:cubicBezTo>
                  <a:pt x="157" y="993"/>
                  <a:pt x="160" y="987"/>
                  <a:pt x="157" y="984"/>
                </a:cubicBezTo>
                <a:cubicBezTo>
                  <a:pt x="151" y="977"/>
                  <a:pt x="140" y="979"/>
                  <a:pt x="131" y="977"/>
                </a:cubicBezTo>
                <a:cubicBezTo>
                  <a:pt x="128" y="974"/>
                  <a:pt x="122" y="972"/>
                  <a:pt x="121" y="968"/>
                </a:cubicBezTo>
                <a:cubicBezTo>
                  <a:pt x="115" y="942"/>
                  <a:pt x="164" y="901"/>
                  <a:pt x="185" y="894"/>
                </a:cubicBezTo>
                <a:cubicBezTo>
                  <a:pt x="204" y="877"/>
                  <a:pt x="199" y="858"/>
                  <a:pt x="211" y="843"/>
                </a:cubicBezTo>
                <a:cubicBezTo>
                  <a:pt x="215" y="838"/>
                  <a:pt x="223" y="835"/>
                  <a:pt x="227" y="830"/>
                </a:cubicBezTo>
                <a:cubicBezTo>
                  <a:pt x="231" y="817"/>
                  <a:pt x="237" y="802"/>
                  <a:pt x="249" y="798"/>
                </a:cubicBezTo>
                <a:cubicBezTo>
                  <a:pt x="250" y="795"/>
                  <a:pt x="250" y="790"/>
                  <a:pt x="253" y="789"/>
                </a:cubicBezTo>
                <a:cubicBezTo>
                  <a:pt x="256" y="788"/>
                  <a:pt x="261" y="789"/>
                  <a:pt x="262" y="792"/>
                </a:cubicBezTo>
                <a:cubicBezTo>
                  <a:pt x="265" y="810"/>
                  <a:pt x="261" y="828"/>
                  <a:pt x="249" y="840"/>
                </a:cubicBezTo>
                <a:cubicBezTo>
                  <a:pt x="244" y="854"/>
                  <a:pt x="239" y="865"/>
                  <a:pt x="233" y="878"/>
                </a:cubicBezTo>
                <a:cubicBezTo>
                  <a:pt x="247" y="892"/>
                  <a:pt x="253" y="888"/>
                  <a:pt x="275" y="885"/>
                </a:cubicBezTo>
                <a:cubicBezTo>
                  <a:pt x="277" y="870"/>
                  <a:pt x="276" y="853"/>
                  <a:pt x="288" y="843"/>
                </a:cubicBezTo>
                <a:cubicBezTo>
                  <a:pt x="298" y="811"/>
                  <a:pt x="310" y="779"/>
                  <a:pt x="320" y="747"/>
                </a:cubicBezTo>
                <a:cubicBezTo>
                  <a:pt x="324" y="695"/>
                  <a:pt x="330" y="635"/>
                  <a:pt x="352" y="587"/>
                </a:cubicBezTo>
                <a:cubicBezTo>
                  <a:pt x="357" y="577"/>
                  <a:pt x="365" y="571"/>
                  <a:pt x="371" y="561"/>
                </a:cubicBezTo>
                <a:cubicBezTo>
                  <a:pt x="367" y="526"/>
                  <a:pt x="365" y="533"/>
                  <a:pt x="345" y="513"/>
                </a:cubicBezTo>
                <a:cubicBezTo>
                  <a:pt x="341" y="497"/>
                  <a:pt x="339" y="486"/>
                  <a:pt x="326" y="475"/>
                </a:cubicBezTo>
                <a:cubicBezTo>
                  <a:pt x="312" y="427"/>
                  <a:pt x="295" y="313"/>
                  <a:pt x="355" y="289"/>
                </a:cubicBezTo>
                <a:cubicBezTo>
                  <a:pt x="368" y="251"/>
                  <a:pt x="353" y="296"/>
                  <a:pt x="361" y="193"/>
                </a:cubicBezTo>
                <a:cubicBezTo>
                  <a:pt x="362" y="179"/>
                  <a:pt x="375" y="167"/>
                  <a:pt x="384" y="158"/>
                </a:cubicBezTo>
                <a:cubicBezTo>
                  <a:pt x="387" y="155"/>
                  <a:pt x="393" y="149"/>
                  <a:pt x="393" y="149"/>
                </a:cubicBezTo>
                <a:cubicBezTo>
                  <a:pt x="398" y="136"/>
                  <a:pt x="394" y="133"/>
                  <a:pt x="390" y="120"/>
                </a:cubicBezTo>
                <a:cubicBezTo>
                  <a:pt x="387" y="23"/>
                  <a:pt x="411" y="33"/>
                  <a:pt x="342" y="27"/>
                </a:cubicBezTo>
                <a:cubicBezTo>
                  <a:pt x="318" y="19"/>
                  <a:pt x="347" y="30"/>
                  <a:pt x="326" y="17"/>
                </a:cubicBezTo>
                <a:cubicBezTo>
                  <a:pt x="323" y="15"/>
                  <a:pt x="315" y="16"/>
                  <a:pt x="317" y="14"/>
                </a:cubicBezTo>
                <a:cubicBezTo>
                  <a:pt x="320" y="10"/>
                  <a:pt x="328" y="10"/>
                  <a:pt x="333" y="8"/>
                </a:cubicBezTo>
                <a:close/>
              </a:path>
            </a:pathLst>
          </a:custGeom>
          <a:solidFill>
            <a:schemeClr val="accent1"/>
          </a:solidFill>
          <a:ln w="28575" cmpd="sng">
            <a:solidFill>
              <a:schemeClr val="bg2"/>
            </a:solidFill>
            <a:round/>
            <a:headEnd/>
            <a:tailEnd/>
          </a:ln>
          <a:effectLst>
            <a:outerShdw blurRad="63500" dist="35921" dir="2700000" algn="ctr" rotWithShape="0">
              <a:schemeClr val="bg2">
                <a:alpha val="74998"/>
              </a:schemeClr>
            </a:outerShdw>
          </a:effectLst>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Arial"/>
              <a:ea typeface="ＭＳ Ｐゴシック" charset="0"/>
              <a:cs typeface="Arial"/>
            </a:endParaRPr>
          </a:p>
        </p:txBody>
      </p:sp>
      <p:sp>
        <p:nvSpPr>
          <p:cNvPr id="29711" name="Line 15"/>
          <p:cNvSpPr>
            <a:spLocks noChangeShapeType="1"/>
          </p:cNvSpPr>
          <p:nvPr/>
        </p:nvSpPr>
        <p:spPr bwMode="auto">
          <a:xfrm>
            <a:off x="5562600" y="1981200"/>
            <a:ext cx="0" cy="2819400"/>
          </a:xfrm>
          <a:prstGeom prst="line">
            <a:avLst/>
          </a:prstGeom>
          <a:noFill/>
          <a:ln w="57150">
            <a:solidFill>
              <a:srgbClr val="FF0000"/>
            </a:solidFill>
            <a:round/>
            <a:headEnd type="triangle" w="med" len="med"/>
            <a:tailEnd type="triangle" w="med" len="med"/>
          </a:ln>
          <a:effectLst/>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alpha val="43137"/>
                  </a:srgbClr>
                </a:outerShdw>
              </a:effectLst>
              <a:latin typeface="Arial"/>
              <a:ea typeface="ＭＳ Ｐゴシック" charset="0"/>
              <a:cs typeface="Arial"/>
            </a:endParaRPr>
          </a:p>
        </p:txBody>
      </p:sp>
      <p:sp>
        <p:nvSpPr>
          <p:cNvPr id="29714" name="Text Box 18"/>
          <p:cNvSpPr txBox="1">
            <a:spLocks noChangeArrowheads="1"/>
          </p:cNvSpPr>
          <p:nvPr/>
        </p:nvSpPr>
        <p:spPr bwMode="auto">
          <a:xfrm>
            <a:off x="5562600" y="2895600"/>
            <a:ext cx="3048000" cy="519113"/>
          </a:xfrm>
          <a:prstGeom prst="rect">
            <a:avLst/>
          </a:prstGeom>
          <a:solidFill>
            <a:srgbClr val="FF0000"/>
          </a:solidFill>
          <a:ln w="9525">
            <a:noFill/>
            <a:miter lim="800000"/>
            <a:headEnd/>
            <a:tailEnd/>
          </a:ln>
          <a:effectLst>
            <a:outerShdw blurRad="63500" dist="38099" dir="2700000" algn="ctr" rotWithShape="0">
              <a:schemeClr val="bg2">
                <a:alpha val="50000"/>
              </a:schemeClr>
            </a:outerShdw>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defTabSz="914400" fontAlgn="t">
              <a:spcBef>
                <a:spcPct val="50000"/>
              </a:spcBef>
              <a:spcAft>
                <a:spcPct val="0"/>
              </a:spcAft>
              <a:defRPr/>
            </a:pPr>
            <a:r>
              <a:rPr lang="en-US" sz="2800" b="0">
                <a:solidFill>
                  <a:srgbClr val="FFFFFF"/>
                </a:solidFill>
                <a:effectLst>
                  <a:outerShdw blurRad="38100" dist="38100" dir="2700000" algn="tl">
                    <a:srgbClr val="000000"/>
                  </a:outerShdw>
                </a:effectLst>
                <a:latin typeface="Arial" charset="0"/>
                <a:cs typeface="Arial" charset="0"/>
              </a:rPr>
              <a:t>215 km. (135 mi.)</a:t>
            </a:r>
          </a:p>
        </p:txBody>
      </p:sp>
    </p:spTree>
    <p:extLst>
      <p:ext uri="{BB962C8B-B14F-4D97-AF65-F5344CB8AC3E}">
        <p14:creationId xmlns:p14="http://schemas.microsoft.com/office/powerpoint/2010/main" val="10424660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9701"/>
                                        </p:tgtEl>
                                        <p:attrNameLst>
                                          <p:attrName>style.visibility</p:attrName>
                                        </p:attrNameLst>
                                      </p:cBhvr>
                                      <p:to>
                                        <p:strVal val="visible"/>
                                      </p:to>
                                    </p:set>
                                    <p:anim calcmode="lin" valueType="num">
                                      <p:cBhvr>
                                        <p:cTn id="7" dur="500" fill="hold"/>
                                        <p:tgtEl>
                                          <p:spTgt spid="2970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9701"/>
                                        </p:tgtEl>
                                        <p:attrNameLst>
                                          <p:attrName>ppt_y</p:attrName>
                                        </p:attrNameLst>
                                      </p:cBhvr>
                                      <p:tavLst>
                                        <p:tav tm="0">
                                          <p:val>
                                            <p:strVal val="#ppt_y"/>
                                          </p:val>
                                        </p:tav>
                                        <p:tav tm="100000">
                                          <p:val>
                                            <p:strVal val="#ppt_y"/>
                                          </p:val>
                                        </p:tav>
                                      </p:tavLst>
                                    </p:anim>
                                    <p:anim calcmode="lin" valueType="num">
                                      <p:cBhvr>
                                        <p:cTn id="9" dur="500" fill="hold"/>
                                        <p:tgtEl>
                                          <p:spTgt spid="2970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970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970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29702"/>
                                        </p:tgtEl>
                                        <p:attrNameLst>
                                          <p:attrName>style.visibility</p:attrName>
                                        </p:attrNameLst>
                                      </p:cBhvr>
                                      <p:to>
                                        <p:strVal val="visible"/>
                                      </p:to>
                                    </p:set>
                                    <p:anim calcmode="lin" valueType="num">
                                      <p:cBhvr>
                                        <p:cTn id="16" dur="500" fill="hold"/>
                                        <p:tgtEl>
                                          <p:spTgt spid="29702"/>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29702"/>
                                        </p:tgtEl>
                                        <p:attrNameLst>
                                          <p:attrName>ppt_y</p:attrName>
                                        </p:attrNameLst>
                                      </p:cBhvr>
                                      <p:tavLst>
                                        <p:tav tm="0">
                                          <p:val>
                                            <p:strVal val="#ppt_y"/>
                                          </p:val>
                                        </p:tav>
                                        <p:tav tm="100000">
                                          <p:val>
                                            <p:strVal val="#ppt_y"/>
                                          </p:val>
                                        </p:tav>
                                      </p:tavLst>
                                    </p:anim>
                                    <p:anim calcmode="lin" valueType="num">
                                      <p:cBhvr>
                                        <p:cTn id="18" dur="500" fill="hold"/>
                                        <p:tgtEl>
                                          <p:spTgt spid="29702"/>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29702"/>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29702"/>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29711"/>
                                        </p:tgtEl>
                                        <p:attrNameLst>
                                          <p:attrName>style.visibility</p:attrName>
                                        </p:attrNameLst>
                                      </p:cBhvr>
                                      <p:to>
                                        <p:strVal val="visible"/>
                                      </p:to>
                                    </p:set>
                                    <p:animEffect transition="in" filter="dissolve">
                                      <p:cBhvr>
                                        <p:cTn id="25" dur="500"/>
                                        <p:tgtEl>
                                          <p:spTgt spid="2971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40" presetClass="entr" presetSubtype="0" fill="hold" grpId="0" nodeType="clickEffect">
                                  <p:stCondLst>
                                    <p:cond delay="0"/>
                                  </p:stCondLst>
                                  <p:iterate type="lt">
                                    <p:tmPct val="10000"/>
                                  </p:iterate>
                                  <p:childTnLst>
                                    <p:set>
                                      <p:cBhvr>
                                        <p:cTn id="29" dur="1" fill="hold">
                                          <p:stCondLst>
                                            <p:cond delay="0"/>
                                          </p:stCondLst>
                                        </p:cTn>
                                        <p:tgtEl>
                                          <p:spTgt spid="29714"/>
                                        </p:tgtEl>
                                        <p:attrNameLst>
                                          <p:attrName>style.visibility</p:attrName>
                                        </p:attrNameLst>
                                      </p:cBhvr>
                                      <p:to>
                                        <p:strVal val="visible"/>
                                      </p:to>
                                    </p:set>
                                    <p:animEffect transition="in" filter="fade">
                                      <p:cBhvr>
                                        <p:cTn id="30" dur="1000"/>
                                        <p:tgtEl>
                                          <p:spTgt spid="29714"/>
                                        </p:tgtEl>
                                      </p:cBhvr>
                                    </p:animEffect>
                                    <p:anim calcmode="lin" valueType="num">
                                      <p:cBhvr>
                                        <p:cTn id="31" dur="1000" fill="hold"/>
                                        <p:tgtEl>
                                          <p:spTgt spid="29714"/>
                                        </p:tgtEl>
                                        <p:attrNameLst>
                                          <p:attrName>ppt_x</p:attrName>
                                        </p:attrNameLst>
                                      </p:cBhvr>
                                      <p:tavLst>
                                        <p:tav tm="0">
                                          <p:val>
                                            <p:strVal val="#ppt_x-.1"/>
                                          </p:val>
                                        </p:tav>
                                        <p:tav tm="100000">
                                          <p:val>
                                            <p:strVal val="#ppt_x"/>
                                          </p:val>
                                        </p:tav>
                                      </p:tavLst>
                                    </p:anim>
                                    <p:anim calcmode="lin" valueType="num">
                                      <p:cBhvr>
                                        <p:cTn id="32" dur="1000" fill="hold"/>
                                        <p:tgtEl>
                                          <p:spTgt spid="29714"/>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41" presetClass="entr" presetSubtype="0" fill="hold" grpId="0" nodeType="clickEffect">
                                  <p:stCondLst>
                                    <p:cond delay="0"/>
                                  </p:stCondLst>
                                  <p:iterate type="lt">
                                    <p:tmPct val="10000"/>
                                  </p:iterate>
                                  <p:childTnLst>
                                    <p:set>
                                      <p:cBhvr>
                                        <p:cTn id="36" dur="1" fill="hold">
                                          <p:stCondLst>
                                            <p:cond delay="0"/>
                                          </p:stCondLst>
                                        </p:cTn>
                                        <p:tgtEl>
                                          <p:spTgt spid="29703"/>
                                        </p:tgtEl>
                                        <p:attrNameLst>
                                          <p:attrName>style.visibility</p:attrName>
                                        </p:attrNameLst>
                                      </p:cBhvr>
                                      <p:to>
                                        <p:strVal val="visible"/>
                                      </p:to>
                                    </p:set>
                                    <p:anim calcmode="lin" valueType="num">
                                      <p:cBhvr>
                                        <p:cTn id="37" dur="500" fill="hold"/>
                                        <p:tgtEl>
                                          <p:spTgt spid="29703"/>
                                        </p:tgtEl>
                                        <p:attrNameLst>
                                          <p:attrName>ppt_x</p:attrName>
                                        </p:attrNameLst>
                                      </p:cBhvr>
                                      <p:tavLst>
                                        <p:tav tm="0">
                                          <p:val>
                                            <p:strVal val="#ppt_x"/>
                                          </p:val>
                                        </p:tav>
                                        <p:tav tm="50000">
                                          <p:val>
                                            <p:strVal val="#ppt_x+.1"/>
                                          </p:val>
                                        </p:tav>
                                        <p:tav tm="100000">
                                          <p:val>
                                            <p:strVal val="#ppt_x"/>
                                          </p:val>
                                        </p:tav>
                                      </p:tavLst>
                                    </p:anim>
                                    <p:anim calcmode="lin" valueType="num">
                                      <p:cBhvr>
                                        <p:cTn id="38" dur="500" fill="hold"/>
                                        <p:tgtEl>
                                          <p:spTgt spid="29703"/>
                                        </p:tgtEl>
                                        <p:attrNameLst>
                                          <p:attrName>ppt_y</p:attrName>
                                        </p:attrNameLst>
                                      </p:cBhvr>
                                      <p:tavLst>
                                        <p:tav tm="0">
                                          <p:val>
                                            <p:strVal val="#ppt_y"/>
                                          </p:val>
                                        </p:tav>
                                        <p:tav tm="100000">
                                          <p:val>
                                            <p:strVal val="#ppt_y"/>
                                          </p:val>
                                        </p:tav>
                                      </p:tavLst>
                                    </p:anim>
                                    <p:anim calcmode="lin" valueType="num">
                                      <p:cBhvr>
                                        <p:cTn id="39" dur="500" fill="hold"/>
                                        <p:tgtEl>
                                          <p:spTgt spid="29703"/>
                                        </p:tgtEl>
                                        <p:attrNameLst>
                                          <p:attrName>ppt_h</p:attrName>
                                        </p:attrNameLst>
                                      </p:cBhvr>
                                      <p:tavLst>
                                        <p:tav tm="0">
                                          <p:val>
                                            <p:strVal val="#ppt_h/10"/>
                                          </p:val>
                                        </p:tav>
                                        <p:tav tm="50000">
                                          <p:val>
                                            <p:strVal val="#ppt_h+.01"/>
                                          </p:val>
                                        </p:tav>
                                        <p:tav tm="100000">
                                          <p:val>
                                            <p:strVal val="#ppt_h"/>
                                          </p:val>
                                        </p:tav>
                                      </p:tavLst>
                                    </p:anim>
                                    <p:anim calcmode="lin" valueType="num">
                                      <p:cBhvr>
                                        <p:cTn id="40" dur="500" fill="hold"/>
                                        <p:tgtEl>
                                          <p:spTgt spid="29703"/>
                                        </p:tgtEl>
                                        <p:attrNameLst>
                                          <p:attrName>ppt_w</p:attrName>
                                        </p:attrNameLst>
                                      </p:cBhvr>
                                      <p:tavLst>
                                        <p:tav tm="0">
                                          <p:val>
                                            <p:strVal val="#ppt_w/10"/>
                                          </p:val>
                                        </p:tav>
                                        <p:tav tm="50000">
                                          <p:val>
                                            <p:strVal val="#ppt_w+.01"/>
                                          </p:val>
                                        </p:tav>
                                        <p:tav tm="100000">
                                          <p:val>
                                            <p:strVal val="#ppt_w"/>
                                          </p:val>
                                        </p:tav>
                                      </p:tavLst>
                                    </p:anim>
                                    <p:animEffect transition="in" filter="fade">
                                      <p:cBhvr>
                                        <p:cTn id="41" dur="500" tmFilter="0,0; .5, 1; 1, 1"/>
                                        <p:tgtEl>
                                          <p:spTgt spid="297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1" grpId="0" animBg="1"/>
      <p:bldP spid="29702" grpId="0" animBg="1"/>
      <p:bldP spid="29703" grpId="0" animBg="1"/>
      <p:bldP spid="297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21" name="Rectangle 5"/>
          <p:cNvSpPr>
            <a:spLocks noGrp="1" noRot="1" noChangeArrowheads="1"/>
          </p:cNvSpPr>
          <p:nvPr>
            <p:ph type="title"/>
          </p:nvPr>
        </p:nvSpPr>
        <p:spPr>
          <a:xfrm>
            <a:off x="2438400" y="274638"/>
            <a:ext cx="6629400" cy="1096962"/>
          </a:xfrm>
        </p:spPr>
        <p:txBody>
          <a:bodyPr/>
          <a:lstStyle/>
          <a:p>
            <a:pPr algn="r" eaLnBrk="1" hangingPunct="1">
              <a:defRPr/>
            </a:pPr>
            <a:r>
              <a:rPr lang="en-US" sz="3600">
                <a:latin typeface="Arial" charset="0"/>
                <a:ea typeface="ＭＳ Ｐゴシック" charset="0"/>
                <a:cs typeface="ＭＳ Ｐゴシック" charset="0"/>
              </a:rPr>
              <a:t>Near Impossible Work</a:t>
            </a:r>
          </a:p>
        </p:txBody>
      </p:sp>
      <p:sp>
        <p:nvSpPr>
          <p:cNvPr id="162819" name="Rectangle 3"/>
          <p:cNvSpPr>
            <a:spLocks noGrp="1" noChangeArrowheads="1"/>
          </p:cNvSpPr>
          <p:nvPr>
            <p:ph type="body" idx="1"/>
          </p:nvPr>
        </p:nvSpPr>
        <p:spPr>
          <a:xfrm>
            <a:off x="228600" y="3429000"/>
            <a:ext cx="3733800" cy="3429000"/>
          </a:xfrm>
        </p:spPr>
        <p:txBody>
          <a:bodyPr/>
          <a:lstStyle/>
          <a:p>
            <a:pPr eaLnBrk="1" hangingPunct="1">
              <a:defRPr/>
            </a:pPr>
            <a:r>
              <a:rPr lang="en-US" sz="4000" b="1">
                <a:latin typeface="Arial" charset="0"/>
                <a:ea typeface="ＭＳ Ｐゴシック" charset="0"/>
                <a:cs typeface="ＭＳ Ｐゴシック" charset="0"/>
              </a:rPr>
              <a:t>Sometimes it was near impossible!</a:t>
            </a:r>
          </a:p>
        </p:txBody>
      </p:sp>
      <p:pic>
        <p:nvPicPr>
          <p:cNvPr id="81923" name="Picture 4" descr="DSS00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90988" y="0"/>
            <a:ext cx="50530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26007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8" descr="Young Strugnel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32350" y="0"/>
            <a:ext cx="4311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75" name="Rectangle 3"/>
          <p:cNvSpPr>
            <a:spLocks noGrp="1" noChangeArrowheads="1"/>
          </p:cNvSpPr>
          <p:nvPr>
            <p:ph type="body" idx="1"/>
          </p:nvPr>
        </p:nvSpPr>
        <p:spPr>
          <a:xfrm>
            <a:off x="152400" y="2362200"/>
            <a:ext cx="4419600" cy="4495800"/>
          </a:xfrm>
        </p:spPr>
        <p:txBody>
          <a:bodyPr/>
          <a:lstStyle/>
          <a:p>
            <a:pPr eaLnBrk="1" hangingPunct="1">
              <a:defRPr/>
            </a:pPr>
            <a:r>
              <a:rPr lang="en-US" sz="3600" b="1">
                <a:latin typeface="Arial" charset="0"/>
                <a:ea typeface="ＭＳ Ｐゴシック" charset="0"/>
                <a:cs typeface="ＭＳ Ｐゴシック" charset="0"/>
              </a:rPr>
              <a:t>Fragments were assigned to John Strugnell and his small team of scholars</a:t>
            </a:r>
          </a:p>
        </p:txBody>
      </p:sp>
      <p:sp>
        <p:nvSpPr>
          <p:cNvPr id="83971" name="Text Box 12"/>
          <p:cNvSpPr txBox="1">
            <a:spLocks noChangeArrowheads="1"/>
          </p:cNvSpPr>
          <p:nvPr/>
        </p:nvSpPr>
        <p:spPr bwMode="auto">
          <a:xfrm>
            <a:off x="8458200" y="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pPr>
            <a:r>
              <a:rPr lang="en-US" sz="2400">
                <a:solidFill>
                  <a:srgbClr val="000514"/>
                </a:solidFill>
                <a:latin typeface="Arial" charset="0"/>
                <a:cs typeface="Arial" charset="0"/>
              </a:rPr>
              <a:t>174</a:t>
            </a:r>
          </a:p>
        </p:txBody>
      </p:sp>
      <p:sp>
        <p:nvSpPr>
          <p:cNvPr id="156685" name="Rectangle 13"/>
          <p:cNvSpPr>
            <a:spLocks noGrp="1" noRot="1" noChangeArrowheads="1"/>
          </p:cNvSpPr>
          <p:nvPr>
            <p:ph type="title"/>
          </p:nvPr>
        </p:nvSpPr>
        <p:spPr>
          <a:xfrm>
            <a:off x="0" y="228600"/>
            <a:ext cx="4724400" cy="1752600"/>
          </a:xfrm>
        </p:spPr>
        <p:txBody>
          <a:bodyPr/>
          <a:lstStyle/>
          <a:p>
            <a:pPr eaLnBrk="1" hangingPunct="1">
              <a:defRPr/>
            </a:pPr>
            <a:r>
              <a:rPr lang="en-US">
                <a:latin typeface="Arial" charset="0"/>
                <a:ea typeface="ＭＳ Ｐゴシック" charset="0"/>
                <a:cs typeface="ＭＳ Ｐゴシック" charset="0"/>
              </a:rPr>
              <a:t>Evaluating the Scrolls</a:t>
            </a:r>
          </a:p>
        </p:txBody>
      </p:sp>
    </p:spTree>
    <p:extLst>
      <p:ext uri="{BB962C8B-B14F-4D97-AF65-F5344CB8AC3E}">
        <p14:creationId xmlns:p14="http://schemas.microsoft.com/office/powerpoint/2010/main" val="23478715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7" descr="de Vaux"/>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41775" y="1943100"/>
            <a:ext cx="5102225" cy="781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78" name="Rectangle 2"/>
          <p:cNvSpPr>
            <a:spLocks noGrp="1" noRot="1" noChangeArrowheads="1"/>
          </p:cNvSpPr>
          <p:nvPr>
            <p:ph type="title"/>
          </p:nvPr>
        </p:nvSpPr>
        <p:spPr>
          <a:xfrm>
            <a:off x="4495800" y="152400"/>
            <a:ext cx="4648200" cy="868363"/>
          </a:xfrm>
        </p:spPr>
        <p:txBody>
          <a:bodyPr/>
          <a:lstStyle/>
          <a:p>
            <a:pPr eaLnBrk="1" hangingPunct="1">
              <a:defRPr/>
            </a:pPr>
            <a:r>
              <a:rPr lang="en-US" sz="4000" dirty="0" err="1">
                <a:latin typeface="Arial" charset="0"/>
                <a:ea typeface="ＭＳ Ｐゴシック" charset="0"/>
                <a:cs typeface="ＭＳ Ｐゴシック" charset="0"/>
              </a:rPr>
              <a:t>Strugnells</a:t>
            </a:r>
            <a:r>
              <a:rPr lang="fr-FR" altLang="ja-JP" sz="4000" dirty="0">
                <a:latin typeface="Arial" charset="0"/>
                <a:ea typeface="ＭＳ Ｐゴシック" charset="0"/>
                <a:cs typeface="ＭＳ Ｐゴシック" charset="0"/>
              </a:rPr>
              <a:t>'</a:t>
            </a:r>
            <a:r>
              <a:rPr lang="en-US" sz="4000" dirty="0">
                <a:latin typeface="Arial" charset="0"/>
                <a:ea typeface="ＭＳ Ｐゴシック" charset="0"/>
                <a:cs typeface="ＭＳ Ｐゴシック" charset="0"/>
              </a:rPr>
              <a:t> Team</a:t>
            </a:r>
          </a:p>
        </p:txBody>
      </p:sp>
      <p:sp>
        <p:nvSpPr>
          <p:cNvPr id="152579" name="Rectangle 3"/>
          <p:cNvSpPr>
            <a:spLocks noGrp="1" noChangeArrowheads="1"/>
          </p:cNvSpPr>
          <p:nvPr>
            <p:ph type="body" idx="1"/>
          </p:nvPr>
        </p:nvSpPr>
        <p:spPr>
          <a:xfrm>
            <a:off x="4419600" y="1143000"/>
            <a:ext cx="4724400" cy="762000"/>
          </a:xfrm>
        </p:spPr>
        <p:txBody>
          <a:bodyPr/>
          <a:lstStyle/>
          <a:p>
            <a:pPr eaLnBrk="1" hangingPunct="1">
              <a:lnSpc>
                <a:spcPct val="80000"/>
              </a:lnSpc>
              <a:defRPr/>
            </a:pPr>
            <a:r>
              <a:rPr lang="en-US" sz="2800" b="1">
                <a:latin typeface="Arial" charset="0"/>
                <a:ea typeface="ＭＳ Ｐゴシック" charset="0"/>
                <a:cs typeface="ＭＳ Ｐゴシック" charset="0"/>
              </a:rPr>
              <a:t>They alone could see the fragments</a:t>
            </a:r>
          </a:p>
        </p:txBody>
      </p:sp>
      <p:pic>
        <p:nvPicPr>
          <p:cNvPr id="86020" name="Picture 9" descr="Peusch"/>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0638" y="-1371600"/>
            <a:ext cx="4516438" cy="459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90" name="Text Box 14"/>
          <p:cNvSpPr txBox="1">
            <a:spLocks noChangeArrowheads="1"/>
          </p:cNvSpPr>
          <p:nvPr/>
        </p:nvSpPr>
        <p:spPr bwMode="auto">
          <a:xfrm>
            <a:off x="111125" y="2590800"/>
            <a:ext cx="4254500" cy="519113"/>
          </a:xfrm>
          <a:prstGeom prst="rect">
            <a:avLst/>
          </a:prstGeom>
          <a:solidFill>
            <a:schemeClr val="bg2"/>
          </a:solid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2800">
                <a:solidFill>
                  <a:srgbClr val="E5E5FF"/>
                </a:solidFill>
                <a:effectLst>
                  <a:outerShdw blurRad="38100" dist="38100" dir="2700000" algn="tl">
                    <a:srgbClr val="000000"/>
                  </a:outerShdw>
                </a:effectLst>
              </a:rPr>
              <a:t>Talmon, Puech, Greenfield</a:t>
            </a:r>
          </a:p>
        </p:txBody>
      </p:sp>
      <p:sp>
        <p:nvSpPr>
          <p:cNvPr id="152591" name="Text Box 15"/>
          <p:cNvSpPr txBox="1">
            <a:spLocks noChangeArrowheads="1"/>
          </p:cNvSpPr>
          <p:nvPr/>
        </p:nvSpPr>
        <p:spPr bwMode="auto">
          <a:xfrm>
            <a:off x="4772025" y="6305550"/>
            <a:ext cx="3954463" cy="519113"/>
          </a:xfrm>
          <a:prstGeom prst="rect">
            <a:avLst/>
          </a:prstGeom>
          <a:solidFill>
            <a:schemeClr val="bg2"/>
          </a:solid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2800">
                <a:solidFill>
                  <a:srgbClr val="E5E5FF"/>
                </a:solidFill>
                <a:effectLst>
                  <a:outerShdw blurRad="38100" dist="38100" dir="2700000" algn="tl">
                    <a:srgbClr val="000000"/>
                  </a:outerShdw>
                </a:effectLst>
              </a:rPr>
              <a:t>De Vaux, Milik, Harding</a:t>
            </a:r>
          </a:p>
        </p:txBody>
      </p:sp>
      <p:pic>
        <p:nvPicPr>
          <p:cNvPr id="86023" name="Picture 4" descr="Yadin"/>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3090863"/>
            <a:ext cx="4191000" cy="382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86" name="Text Box 10"/>
          <p:cNvSpPr txBox="1">
            <a:spLocks noChangeArrowheads="1"/>
          </p:cNvSpPr>
          <p:nvPr/>
        </p:nvSpPr>
        <p:spPr bwMode="auto">
          <a:xfrm>
            <a:off x="676275" y="6119813"/>
            <a:ext cx="1958975" cy="519112"/>
          </a:xfrm>
          <a:prstGeom prst="rect">
            <a:avLst/>
          </a:prstGeom>
          <a:solidFill>
            <a:schemeClr val="bg2"/>
          </a:solid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2800">
                <a:solidFill>
                  <a:srgbClr val="E5E5FF"/>
                </a:solidFill>
                <a:effectLst>
                  <a:outerShdw blurRad="38100" dist="38100" dir="2700000" algn="tl">
                    <a:srgbClr val="000000"/>
                  </a:outerShdw>
                </a:effectLst>
              </a:rPr>
              <a:t>Yigal Yadin</a:t>
            </a:r>
          </a:p>
        </p:txBody>
      </p:sp>
    </p:spTree>
    <p:extLst>
      <p:ext uri="{BB962C8B-B14F-4D97-AF65-F5344CB8AC3E}">
        <p14:creationId xmlns:p14="http://schemas.microsoft.com/office/powerpoint/2010/main" val="12468210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2" descr="Young Strugnel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900613" y="0"/>
            <a:ext cx="4243387" cy="674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48" name="Rectangle 4"/>
          <p:cNvSpPr>
            <a:spLocks noGrp="1" noChangeArrowheads="1"/>
          </p:cNvSpPr>
          <p:nvPr>
            <p:ph type="body" idx="1"/>
          </p:nvPr>
        </p:nvSpPr>
        <p:spPr>
          <a:xfrm>
            <a:off x="76200" y="1066800"/>
            <a:ext cx="4267200" cy="3048000"/>
          </a:xfrm>
        </p:spPr>
        <p:txBody>
          <a:bodyPr/>
          <a:lstStyle/>
          <a:p>
            <a:pPr eaLnBrk="1" hangingPunct="1">
              <a:defRPr/>
            </a:pPr>
            <a:r>
              <a:rPr lang="en-US" sz="2800" b="1" dirty="0">
                <a:latin typeface="Arial" charset="0"/>
                <a:ea typeface="ＭＳ Ｐゴシック" charset="0"/>
                <a:cs typeface="ＭＳ Ｐゴシック" charset="0"/>
              </a:rPr>
              <a:t>Fragments were unpublished for almost 40 years by John </a:t>
            </a:r>
            <a:r>
              <a:rPr lang="en-US" sz="2800" b="1" dirty="0" err="1">
                <a:latin typeface="Arial" charset="0"/>
                <a:ea typeface="ＭＳ Ｐゴシック" charset="0"/>
                <a:cs typeface="ＭＳ Ｐゴシック" charset="0"/>
              </a:rPr>
              <a:t>Strugnell</a:t>
            </a:r>
            <a:r>
              <a:rPr lang="fr-FR" altLang="ja-JP" sz="2800" b="1" dirty="0">
                <a:latin typeface="Arial" charset="0"/>
                <a:ea typeface="ＭＳ Ｐゴシック" charset="0"/>
                <a:cs typeface="ＭＳ Ｐゴシック" charset="0"/>
              </a:rPr>
              <a:t>'</a:t>
            </a:r>
            <a:r>
              <a:rPr lang="en-US" sz="2800" b="1" dirty="0">
                <a:latin typeface="Arial" charset="0"/>
                <a:ea typeface="ＭＳ Ｐゴシック" charset="0"/>
                <a:cs typeface="ＭＳ Ｐゴシック" charset="0"/>
              </a:rPr>
              <a:t>s small team of scholars</a:t>
            </a:r>
          </a:p>
        </p:txBody>
      </p:sp>
      <p:pic>
        <p:nvPicPr>
          <p:cNvPr id="159749" name="Picture 5" descr="Strugnell"/>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239000" y="3124200"/>
            <a:ext cx="2103438"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50" name="Picture 6" descr="Strugnell"/>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724400" y="2514600"/>
            <a:ext cx="19050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51" name="Picture 7" descr="Strugnell"/>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334000" y="4800600"/>
            <a:ext cx="19812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0" name="Text Box 9"/>
          <p:cNvSpPr txBox="1">
            <a:spLocks noChangeArrowheads="1"/>
          </p:cNvSpPr>
          <p:nvPr/>
        </p:nvSpPr>
        <p:spPr bwMode="auto">
          <a:xfrm>
            <a:off x="8458200" y="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pPr>
            <a:r>
              <a:rPr lang="en-US" sz="2400">
                <a:solidFill>
                  <a:srgbClr val="000514"/>
                </a:solidFill>
                <a:latin typeface="Arial" charset="0"/>
                <a:cs typeface="Arial" charset="0"/>
              </a:rPr>
              <a:t>174</a:t>
            </a:r>
          </a:p>
        </p:txBody>
      </p:sp>
      <p:sp>
        <p:nvSpPr>
          <p:cNvPr id="159754" name="Rectangle 10"/>
          <p:cNvSpPr>
            <a:spLocks noChangeArrowheads="1"/>
          </p:cNvSpPr>
          <p:nvPr/>
        </p:nvSpPr>
        <p:spPr bwMode="auto">
          <a:xfrm>
            <a:off x="76200" y="4267200"/>
            <a:ext cx="4876800" cy="990600"/>
          </a:xfrm>
          <a:prstGeom prst="rect">
            <a:avLst/>
          </a:prstGeom>
          <a:noFill/>
          <a:ln w="9525">
            <a:noFill/>
            <a:miter lim="800000"/>
            <a:headEnd/>
            <a:tailEnd/>
          </a:ln>
          <a:effectLst/>
        </p:spPr>
        <p:txBody>
          <a:bodyPr/>
          <a:lstStyle/>
          <a:p>
            <a:pPr marL="342900" indent="-342900" defTabSz="914400" fontAlgn="base">
              <a:lnSpc>
                <a:spcPct val="90000"/>
              </a:lnSpc>
              <a:spcBef>
                <a:spcPct val="20000"/>
              </a:spcBef>
              <a:spcAft>
                <a:spcPct val="0"/>
              </a:spcAft>
              <a:buClr>
                <a:srgbClr val="FFCC00"/>
              </a:buClr>
              <a:buSzPct val="70000"/>
              <a:buFont typeface="Wingdings" charset="0"/>
              <a:buChar char="n"/>
              <a:defRPr/>
            </a:pPr>
            <a:r>
              <a:rPr lang="en-US" sz="2800" b="1">
                <a:solidFill>
                  <a:srgbClr val="FFFFFF"/>
                </a:solidFill>
                <a:effectLst>
                  <a:outerShdw blurRad="38100" dist="38100" dir="2700000" algn="tl">
                    <a:srgbClr val="000000"/>
                  </a:outerShdw>
                </a:effectLst>
                <a:latin typeface="Arial" charset="0"/>
                <a:ea typeface="ＭＳ Ｐゴシック" charset="0"/>
                <a:cs typeface="Arial" charset="0"/>
              </a:rPr>
              <a:t>None of his scholars were Jewish</a:t>
            </a:r>
          </a:p>
        </p:txBody>
      </p:sp>
      <p:sp>
        <p:nvSpPr>
          <p:cNvPr id="159755" name="Rectangle 11"/>
          <p:cNvSpPr>
            <a:spLocks noChangeArrowheads="1"/>
          </p:cNvSpPr>
          <p:nvPr/>
        </p:nvSpPr>
        <p:spPr bwMode="auto">
          <a:xfrm>
            <a:off x="76200" y="5638800"/>
            <a:ext cx="4792663" cy="990600"/>
          </a:xfrm>
          <a:prstGeom prst="rect">
            <a:avLst/>
          </a:prstGeom>
          <a:noFill/>
          <a:ln w="9525">
            <a:noFill/>
            <a:miter lim="800000"/>
            <a:headEnd/>
            <a:tailEnd/>
          </a:ln>
          <a:effectLst/>
        </p:spPr>
        <p:txBody>
          <a:bodyPr/>
          <a:lstStyle/>
          <a:p>
            <a:pPr marL="342900" indent="-342900" defTabSz="914400" fontAlgn="base">
              <a:lnSpc>
                <a:spcPct val="90000"/>
              </a:lnSpc>
              <a:spcBef>
                <a:spcPct val="20000"/>
              </a:spcBef>
              <a:spcAft>
                <a:spcPct val="0"/>
              </a:spcAft>
              <a:buClr>
                <a:srgbClr val="FFCC00"/>
              </a:buClr>
              <a:buSzPct val="70000"/>
              <a:buFont typeface="Wingdings" charset="0"/>
              <a:buChar char="n"/>
              <a:defRPr/>
            </a:pPr>
            <a:r>
              <a:rPr lang="en-US" sz="2800" b="1">
                <a:solidFill>
                  <a:srgbClr val="FFFFFF"/>
                </a:solidFill>
                <a:effectLst>
                  <a:outerShdw blurRad="38100" dist="38100" dir="2700000" algn="tl">
                    <a:srgbClr val="000000"/>
                  </a:outerShdw>
                </a:effectLst>
                <a:latin typeface="Arial" charset="0"/>
                <a:ea typeface="ＭＳ Ｐゴシック" charset="0"/>
                <a:cs typeface="Arial" charset="0"/>
              </a:rPr>
              <a:t>Meanwhile, Strugnell aged</a:t>
            </a:r>
          </a:p>
        </p:txBody>
      </p:sp>
      <p:sp>
        <p:nvSpPr>
          <p:cNvPr id="159756" name="Rectangle 12"/>
          <p:cNvSpPr>
            <a:spLocks noGrp="1" noRot="1" noChangeArrowheads="1"/>
          </p:cNvSpPr>
          <p:nvPr>
            <p:ph type="title"/>
          </p:nvPr>
        </p:nvSpPr>
        <p:spPr>
          <a:xfrm>
            <a:off x="0" y="0"/>
            <a:ext cx="5791200" cy="914400"/>
          </a:xfrm>
          <a:solidFill>
            <a:schemeClr val="bg2"/>
          </a:solidFill>
        </p:spPr>
        <p:txBody>
          <a:bodyPr/>
          <a:lstStyle/>
          <a:p>
            <a:pPr algn="l" eaLnBrk="1" hangingPunct="1">
              <a:defRPr/>
            </a:pPr>
            <a:r>
              <a:rPr lang="en-US">
                <a:latin typeface="Arial" charset="0"/>
                <a:ea typeface="ＭＳ Ｐゴシック" charset="0"/>
                <a:cs typeface="ＭＳ Ｐゴシック" charset="0"/>
              </a:rPr>
              <a:t>Ever-so-slow work…</a:t>
            </a:r>
          </a:p>
        </p:txBody>
      </p:sp>
    </p:spTree>
    <p:extLst>
      <p:ext uri="{BB962C8B-B14F-4D97-AF65-F5344CB8AC3E}">
        <p14:creationId xmlns:p14="http://schemas.microsoft.com/office/powerpoint/2010/main" val="32397990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974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4" presetClass="entr" presetSubtype="0" fill="hold" grpId="0" nodeType="clickEffect">
                                  <p:stCondLst>
                                    <p:cond delay="0"/>
                                  </p:stCondLst>
                                  <p:childTnLst>
                                    <p:set>
                                      <p:cBhvr>
                                        <p:cTn id="10" dur="1" fill="hold">
                                          <p:stCondLst>
                                            <p:cond delay="499"/>
                                          </p:stCondLst>
                                        </p:cTn>
                                        <p:tgtEl>
                                          <p:spTgt spid="159754">
                                            <p:txEl>
                                              <p:pRg st="0" end="0"/>
                                            </p:txEl>
                                          </p:spTgt>
                                        </p:tgtEl>
                                        <p:attrNameLst>
                                          <p:attrName>style.visibility</p:attrName>
                                        </p:attrNameLst>
                                      </p:cBhvr>
                                      <p:to>
                                        <p:strVal val="visible"/>
                                      </p:to>
                                    </p:set>
                                    <p:anim to="" calcmode="lin" valueType="num">
                                      <p:cBhvr>
                                        <p:cTn id="11" dur="1" fill="hold"/>
                                        <p:tgtEl>
                                          <p:spTgt spid="159754">
                                            <p:txEl>
                                              <p:pRg st="0" end="0"/>
                                            </p:txEl>
                                          </p:spTgt>
                                        </p:tgtEl>
                                        <p:attrNameLst>
                                          <p:attrName/>
                                        </p:attrNameLst>
                                      </p:cBhvr>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24" presetClass="entr" presetSubtype="0" fill="hold" grpId="0" nodeType="clickEffect">
                                  <p:stCondLst>
                                    <p:cond delay="0"/>
                                  </p:stCondLst>
                                  <p:childTnLst>
                                    <p:set>
                                      <p:cBhvr>
                                        <p:cTn id="15" dur="1" fill="hold">
                                          <p:stCondLst>
                                            <p:cond delay="499"/>
                                          </p:stCondLst>
                                        </p:cTn>
                                        <p:tgtEl>
                                          <p:spTgt spid="159755">
                                            <p:txEl>
                                              <p:pRg st="0" end="0"/>
                                            </p:txEl>
                                          </p:spTgt>
                                        </p:tgtEl>
                                        <p:attrNameLst>
                                          <p:attrName>style.visibility</p:attrName>
                                        </p:attrNameLst>
                                      </p:cBhvr>
                                      <p:to>
                                        <p:strVal val="visible"/>
                                      </p:to>
                                    </p:set>
                                    <p:anim to="" calcmode="lin" valueType="num">
                                      <p:cBhvr>
                                        <p:cTn id="16" dur="1" fill="hold"/>
                                        <p:tgtEl>
                                          <p:spTgt spid="159755">
                                            <p:txEl>
                                              <p:pRg st="0" end="0"/>
                                            </p:txEl>
                                          </p:spTgt>
                                        </p:tgtEl>
                                        <p:attrNameLst>
                                          <p:attrName/>
                                        </p:attrNameLst>
                                      </p:cBhvr>
                                    </p:anim>
                                  </p:childTnLst>
                                </p:cTn>
                              </p:par>
                            </p:childTnLst>
                          </p:cTn>
                        </p:par>
                        <p:par>
                          <p:cTn id="17" fill="hold" nodeType="afterGroup">
                            <p:stCondLst>
                              <p:cond delay="500"/>
                            </p:stCondLst>
                            <p:childTnLst>
                              <p:par>
                                <p:cTn id="18" presetID="9" presetClass="entr" presetSubtype="0" fill="hold" nodeType="afterEffect">
                                  <p:stCondLst>
                                    <p:cond delay="0"/>
                                  </p:stCondLst>
                                  <p:childTnLst>
                                    <p:set>
                                      <p:cBhvr>
                                        <p:cTn id="19" dur="1" fill="hold">
                                          <p:stCondLst>
                                            <p:cond delay="0"/>
                                          </p:stCondLst>
                                        </p:cTn>
                                        <p:tgtEl>
                                          <p:spTgt spid="159750"/>
                                        </p:tgtEl>
                                        <p:attrNameLst>
                                          <p:attrName>style.visibility</p:attrName>
                                        </p:attrNameLst>
                                      </p:cBhvr>
                                      <p:to>
                                        <p:strVal val="visible"/>
                                      </p:to>
                                    </p:set>
                                    <p:animEffect transition="in" filter="dissolve">
                                      <p:cBhvr>
                                        <p:cTn id="20" dur="500"/>
                                        <p:tgtEl>
                                          <p:spTgt spid="159750"/>
                                        </p:tgtEl>
                                      </p:cBhvr>
                                    </p:animEffect>
                                  </p:childTnLst>
                                </p:cTn>
                              </p:par>
                            </p:childTnLst>
                          </p:cTn>
                        </p:par>
                        <p:par>
                          <p:cTn id="21" fill="hold" nodeType="afterGroup">
                            <p:stCondLst>
                              <p:cond delay="1000"/>
                            </p:stCondLst>
                            <p:childTnLst>
                              <p:par>
                                <p:cTn id="22" presetID="9" presetClass="entr" presetSubtype="0" fill="hold" nodeType="afterEffect">
                                  <p:stCondLst>
                                    <p:cond delay="0"/>
                                  </p:stCondLst>
                                  <p:childTnLst>
                                    <p:set>
                                      <p:cBhvr>
                                        <p:cTn id="23" dur="1" fill="hold">
                                          <p:stCondLst>
                                            <p:cond delay="0"/>
                                          </p:stCondLst>
                                        </p:cTn>
                                        <p:tgtEl>
                                          <p:spTgt spid="159749"/>
                                        </p:tgtEl>
                                        <p:attrNameLst>
                                          <p:attrName>style.visibility</p:attrName>
                                        </p:attrNameLst>
                                      </p:cBhvr>
                                      <p:to>
                                        <p:strVal val="visible"/>
                                      </p:to>
                                    </p:set>
                                    <p:animEffect transition="in" filter="dissolve">
                                      <p:cBhvr>
                                        <p:cTn id="24" dur="500"/>
                                        <p:tgtEl>
                                          <p:spTgt spid="159749"/>
                                        </p:tgtEl>
                                      </p:cBhvr>
                                    </p:animEffect>
                                  </p:childTnLst>
                                </p:cTn>
                              </p:par>
                            </p:childTnLst>
                          </p:cTn>
                        </p:par>
                        <p:par>
                          <p:cTn id="25" fill="hold" nodeType="afterGroup">
                            <p:stCondLst>
                              <p:cond delay="1500"/>
                            </p:stCondLst>
                            <p:childTnLst>
                              <p:par>
                                <p:cTn id="26" presetID="9" presetClass="entr" presetSubtype="0" fill="hold" nodeType="afterEffect">
                                  <p:stCondLst>
                                    <p:cond delay="0"/>
                                  </p:stCondLst>
                                  <p:childTnLst>
                                    <p:set>
                                      <p:cBhvr>
                                        <p:cTn id="27" dur="1" fill="hold">
                                          <p:stCondLst>
                                            <p:cond delay="0"/>
                                          </p:stCondLst>
                                        </p:cTn>
                                        <p:tgtEl>
                                          <p:spTgt spid="159751"/>
                                        </p:tgtEl>
                                        <p:attrNameLst>
                                          <p:attrName>style.visibility</p:attrName>
                                        </p:attrNameLst>
                                      </p:cBhvr>
                                      <p:to>
                                        <p:strVal val="visible"/>
                                      </p:to>
                                    </p:set>
                                    <p:animEffect transition="in" filter="dissolve">
                                      <p:cBhvr>
                                        <p:cTn id="28" dur="500"/>
                                        <p:tgtEl>
                                          <p:spTgt spid="1597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48" grpId="0" build="p"/>
      <p:bldP spid="159754" grpId="0" build="p" bldLvl="2" autoUpdateAnimBg="0"/>
      <p:bldP spid="159755" grpId="0" build="p" bldLvl="2"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82" name="Picture 14" descr="DSS0006"/>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457200" y="838200"/>
            <a:ext cx="4286250" cy="6019800"/>
          </a:xfrm>
          <a:noFill/>
          <a:extLst>
            <a:ext uri="{909E8E84-426E-40DD-AFC4-6F175D3DCCD1}">
              <a14:hiddenFill xmlns:a14="http://schemas.microsoft.com/office/drawing/2010/main">
                <a:solidFill>
                  <a:srgbClr val="FFFFFF"/>
                </a:solidFill>
              </a14:hiddenFill>
            </a:ext>
          </a:extLst>
        </p:spPr>
      </p:pic>
      <p:pic>
        <p:nvPicPr>
          <p:cNvPr id="90114" name="148E1A4C.WAV">
            <a:hlinkClick r:id="" action="ppaction://media"/>
          </p:cNvPr>
          <p:cNvPicPr>
            <a:picLocks noRot="1"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467600" y="16764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5" name="65755210.WAV">
            <a:hlinkClick r:id="" action="ppaction://media"/>
          </p:cNvPr>
          <p:cNvPicPr>
            <a:picLocks noRot="1"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391400" y="2362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6" name="Picture 7" descr="Shanks"/>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848475" y="838200"/>
            <a:ext cx="2371725"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2" name="Picture 4" descr="DSS"/>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531857">
            <a:off x="-228600" y="533400"/>
            <a:ext cx="6129338" cy="911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70" name="Rectangle 2"/>
          <p:cNvSpPr>
            <a:spLocks noGrp="1" noRot="1" noChangeArrowheads="1"/>
          </p:cNvSpPr>
          <p:nvPr>
            <p:ph type="title"/>
          </p:nvPr>
        </p:nvSpPr>
        <p:spPr>
          <a:xfrm>
            <a:off x="0" y="0"/>
            <a:ext cx="8686800" cy="868363"/>
          </a:xfrm>
          <a:solidFill>
            <a:schemeClr val="bg2"/>
          </a:solidFill>
        </p:spPr>
        <p:txBody>
          <a:bodyPr/>
          <a:lstStyle/>
          <a:p>
            <a:pPr algn="l" eaLnBrk="1" hangingPunct="1">
              <a:defRPr/>
            </a:pPr>
            <a:r>
              <a:rPr lang="en-US" sz="3600">
                <a:latin typeface="Arial" charset="0"/>
                <a:ea typeface="ＭＳ Ｐゴシック" charset="0"/>
                <a:cs typeface="ＭＳ Ｐゴシック" charset="0"/>
              </a:rPr>
              <a:t>Hershel Shanks Complained in </a:t>
            </a:r>
            <a:r>
              <a:rPr lang="en-US" sz="3600" i="1">
                <a:latin typeface="Arial" charset="0"/>
                <a:ea typeface="ＭＳ Ｐゴシック" charset="0"/>
                <a:cs typeface="ＭＳ Ｐゴシック" charset="0"/>
              </a:rPr>
              <a:t>BAR</a:t>
            </a:r>
            <a:r>
              <a:rPr lang="en-US" sz="3600">
                <a:latin typeface="Arial" charset="0"/>
                <a:ea typeface="ＭＳ Ｐゴシック" charset="0"/>
                <a:cs typeface="ＭＳ Ｐゴシック" charset="0"/>
              </a:rPr>
              <a:t> </a:t>
            </a:r>
          </a:p>
        </p:txBody>
      </p:sp>
      <p:pic>
        <p:nvPicPr>
          <p:cNvPr id="160773" name="Picture 5" descr="DSS000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732088" y="3790950"/>
            <a:ext cx="6411912" cy="878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4" name="Picture 6" descr="DSS0002"/>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114800" y="838200"/>
            <a:ext cx="18161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81" name="Picture 13" descr="j0318444[1]"/>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5562600" y="1676400"/>
            <a:ext cx="1600200" cy="123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84" name="Text Box 16"/>
          <p:cNvSpPr txBox="1">
            <a:spLocks noChangeArrowheads="1"/>
          </p:cNvSpPr>
          <p:nvPr/>
        </p:nvSpPr>
        <p:spPr bwMode="auto">
          <a:xfrm>
            <a:off x="8458200" y="0"/>
            <a:ext cx="698500" cy="461963"/>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2400">
                <a:solidFill>
                  <a:srgbClr val="E5E5FF"/>
                </a:solidFill>
                <a:effectLst>
                  <a:outerShdw blurRad="38100" dist="38100" dir="2700000" algn="tl">
                    <a:srgbClr val="000000"/>
                  </a:outerShdw>
                </a:effectLst>
                <a:latin typeface="Arial" charset="0"/>
                <a:cs typeface="Arial" charset="0"/>
              </a:rPr>
              <a:t>174</a:t>
            </a:r>
          </a:p>
        </p:txBody>
      </p:sp>
    </p:spTree>
    <p:extLst>
      <p:ext uri="{BB962C8B-B14F-4D97-AF65-F5344CB8AC3E}">
        <p14:creationId xmlns:p14="http://schemas.microsoft.com/office/powerpoint/2010/main" val="5671217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0782"/>
                                        </p:tgtEl>
                                        <p:attrNameLst>
                                          <p:attrName>style.visibility</p:attrName>
                                        </p:attrNameLst>
                                      </p:cBhvr>
                                      <p:to>
                                        <p:strVal val="visible"/>
                                      </p:to>
                                    </p:set>
                                    <p:anim calcmode="lin" valueType="num">
                                      <p:cBhvr additive="base">
                                        <p:cTn id="7" dur="500" fill="hold"/>
                                        <p:tgtEl>
                                          <p:spTgt spid="160782"/>
                                        </p:tgtEl>
                                        <p:attrNameLst>
                                          <p:attrName>ppt_x</p:attrName>
                                        </p:attrNameLst>
                                      </p:cBhvr>
                                      <p:tavLst>
                                        <p:tav tm="0">
                                          <p:val>
                                            <p:strVal val="#ppt_x"/>
                                          </p:val>
                                        </p:tav>
                                        <p:tav tm="100000">
                                          <p:val>
                                            <p:strVal val="#ppt_x"/>
                                          </p:val>
                                        </p:tav>
                                      </p:tavLst>
                                    </p:anim>
                                    <p:anim calcmode="lin" valueType="num">
                                      <p:cBhvr additive="base">
                                        <p:cTn id="8" dur="500" fill="hold"/>
                                        <p:tgtEl>
                                          <p:spTgt spid="16078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nodeType="clickEffect">
                                  <p:stCondLst>
                                    <p:cond delay="0"/>
                                  </p:stCondLst>
                                  <p:childTnLst>
                                    <p:set>
                                      <p:cBhvr>
                                        <p:cTn id="12" dur="1" fill="hold">
                                          <p:stCondLst>
                                            <p:cond delay="0"/>
                                          </p:stCondLst>
                                        </p:cTn>
                                        <p:tgtEl>
                                          <p:spTgt spid="160772"/>
                                        </p:tgtEl>
                                        <p:attrNameLst>
                                          <p:attrName>style.visibility</p:attrName>
                                        </p:attrNameLst>
                                      </p:cBhvr>
                                      <p:to>
                                        <p:strVal val="visible"/>
                                      </p:to>
                                    </p:set>
                                    <p:animEffect transition="in" filter="dissolve">
                                      <p:cBhvr>
                                        <p:cTn id="13" dur="500"/>
                                        <p:tgtEl>
                                          <p:spTgt spid="16077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nodeType="clickEffect">
                                  <p:stCondLst>
                                    <p:cond delay="0"/>
                                  </p:stCondLst>
                                  <p:childTnLst>
                                    <p:set>
                                      <p:cBhvr>
                                        <p:cTn id="17" dur="1" fill="hold">
                                          <p:stCondLst>
                                            <p:cond delay="0"/>
                                          </p:stCondLst>
                                        </p:cTn>
                                        <p:tgtEl>
                                          <p:spTgt spid="160774"/>
                                        </p:tgtEl>
                                        <p:attrNameLst>
                                          <p:attrName>style.visibility</p:attrName>
                                        </p:attrNameLst>
                                      </p:cBhvr>
                                      <p:to>
                                        <p:strVal val="visible"/>
                                      </p:to>
                                    </p:set>
                                    <p:animEffect transition="in" filter="dissolve">
                                      <p:cBhvr>
                                        <p:cTn id="18" dur="500"/>
                                        <p:tgtEl>
                                          <p:spTgt spid="16077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nodeType="clickEffect">
                                  <p:stCondLst>
                                    <p:cond delay="0"/>
                                  </p:stCondLst>
                                  <p:childTnLst>
                                    <p:set>
                                      <p:cBhvr>
                                        <p:cTn id="22" dur="1" fill="hold">
                                          <p:stCondLst>
                                            <p:cond delay="0"/>
                                          </p:stCondLst>
                                        </p:cTn>
                                        <p:tgtEl>
                                          <p:spTgt spid="160773"/>
                                        </p:tgtEl>
                                        <p:attrNameLst>
                                          <p:attrName>style.visibility</p:attrName>
                                        </p:attrNameLst>
                                      </p:cBhvr>
                                      <p:to>
                                        <p:strVal val="visible"/>
                                      </p:to>
                                    </p:set>
                                    <p:animEffect transition="in" filter="dissolve">
                                      <p:cBhvr>
                                        <p:cTn id="23" dur="500"/>
                                        <p:tgtEl>
                                          <p:spTgt spid="16077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nodeType="clickEffect">
                                  <p:stCondLst>
                                    <p:cond delay="0"/>
                                  </p:stCondLst>
                                  <p:childTnLst>
                                    <p:set>
                                      <p:cBhvr>
                                        <p:cTn id="27" dur="1" fill="hold">
                                          <p:stCondLst>
                                            <p:cond delay="0"/>
                                          </p:stCondLst>
                                        </p:cTn>
                                        <p:tgtEl>
                                          <p:spTgt spid="160781"/>
                                        </p:tgtEl>
                                        <p:attrNameLst>
                                          <p:attrName>style.visibility</p:attrName>
                                        </p:attrNameLst>
                                      </p:cBhvr>
                                      <p:to>
                                        <p:strVal val="visible"/>
                                      </p:to>
                                    </p:set>
                                    <p:animEffect transition="in" filter="dissolve">
                                      <p:cBhvr>
                                        <p:cTn id="28" dur="500"/>
                                        <p:tgtEl>
                                          <p:spTgt spid="1607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3" name="Rectangle 3"/>
          <p:cNvSpPr>
            <a:spLocks noGrp="1" noRot="1" noChangeArrowheads="1"/>
          </p:cNvSpPr>
          <p:nvPr>
            <p:ph type="title"/>
          </p:nvPr>
        </p:nvSpPr>
        <p:spPr>
          <a:xfrm>
            <a:off x="4724400" y="274638"/>
            <a:ext cx="4419600" cy="1706562"/>
          </a:xfrm>
        </p:spPr>
        <p:txBody>
          <a:bodyPr/>
          <a:lstStyle/>
          <a:p>
            <a:pPr eaLnBrk="1" hangingPunct="1">
              <a:defRPr/>
            </a:pPr>
            <a:r>
              <a:rPr lang="en-US">
                <a:latin typeface="Arial" charset="0"/>
                <a:ea typeface="ＭＳ Ｐゴシック" charset="0"/>
                <a:cs typeface="ＭＳ Ｐゴシック" charset="0"/>
              </a:rPr>
              <a:t>What happened to Strugnell?</a:t>
            </a:r>
          </a:p>
        </p:txBody>
      </p:sp>
      <p:pic>
        <p:nvPicPr>
          <p:cNvPr id="158727" name="Picture 7" descr="Strugnel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19800" y="2667000"/>
            <a:ext cx="19812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8" name="Picture 8" descr="Tov"/>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029200" y="1828800"/>
            <a:ext cx="3440113"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29" name="Text Box 9"/>
          <p:cNvSpPr txBox="1">
            <a:spLocks noChangeArrowheads="1"/>
          </p:cNvSpPr>
          <p:nvPr/>
        </p:nvSpPr>
        <p:spPr bwMode="auto">
          <a:xfrm>
            <a:off x="8458200" y="0"/>
            <a:ext cx="698500" cy="461963"/>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2400">
                <a:solidFill>
                  <a:srgbClr val="E5E5FF"/>
                </a:solidFill>
                <a:effectLst>
                  <a:outerShdw blurRad="38100" dist="38100" dir="2700000" algn="tl">
                    <a:srgbClr val="000000"/>
                  </a:outerShdw>
                </a:effectLst>
                <a:latin typeface="Arial" charset="0"/>
                <a:cs typeface="Arial" charset="0"/>
              </a:rPr>
              <a:t>174</a:t>
            </a:r>
          </a:p>
        </p:txBody>
      </p:sp>
      <p:sp>
        <p:nvSpPr>
          <p:cNvPr id="158730" name="Rectangle 10"/>
          <p:cNvSpPr>
            <a:spLocks noChangeArrowheads="1"/>
          </p:cNvSpPr>
          <p:nvPr/>
        </p:nvSpPr>
        <p:spPr bwMode="auto">
          <a:xfrm>
            <a:off x="0" y="533400"/>
            <a:ext cx="4800600" cy="6248400"/>
          </a:xfrm>
          <a:prstGeom prst="rect">
            <a:avLst/>
          </a:prstGeom>
          <a:noFill/>
          <a:ln w="9525">
            <a:noFill/>
            <a:miter lim="800000"/>
            <a:headEnd/>
            <a:tailEnd/>
          </a:ln>
          <a:effectLst/>
        </p:spPr>
        <p:txBody>
          <a:bodyPr/>
          <a:lstStyle/>
          <a:p>
            <a:pPr marL="342900" indent="-342900" defTabSz="914400" fontAlgn="base">
              <a:spcBef>
                <a:spcPct val="20000"/>
              </a:spcBef>
              <a:spcAft>
                <a:spcPct val="0"/>
              </a:spcAft>
              <a:buClr>
                <a:srgbClr val="FFCC00"/>
              </a:buClr>
              <a:buSzPct val="70000"/>
              <a:buFont typeface="Wingdings" charset="0"/>
              <a:buChar char="n"/>
              <a:defRPr/>
            </a:pPr>
            <a:r>
              <a:rPr lang="en-US" sz="3200" b="1">
                <a:solidFill>
                  <a:srgbClr val="FFFFFF"/>
                </a:solidFill>
                <a:effectLst>
                  <a:outerShdw blurRad="38100" dist="38100" dir="2700000" algn="tl">
                    <a:srgbClr val="000000"/>
                  </a:outerShdw>
                </a:effectLst>
                <a:latin typeface="Arial" charset="0"/>
                <a:ea typeface="ＭＳ Ｐゴシック" charset="0"/>
                <a:cs typeface="Arial" charset="0"/>
              </a:rPr>
              <a:t>Strugnell denounced Israel and was sacked (1990)</a:t>
            </a:r>
          </a:p>
          <a:p>
            <a:pPr marL="342900" indent="-342900" defTabSz="914400" fontAlgn="base">
              <a:spcBef>
                <a:spcPct val="20000"/>
              </a:spcBef>
              <a:spcAft>
                <a:spcPct val="0"/>
              </a:spcAft>
              <a:buClr>
                <a:srgbClr val="FFCC00"/>
              </a:buClr>
              <a:buSzPct val="70000"/>
              <a:buFont typeface="Wingdings" charset="0"/>
              <a:buChar char="n"/>
              <a:defRPr/>
            </a:pPr>
            <a:r>
              <a:rPr lang="en-US" sz="3200" b="1">
                <a:solidFill>
                  <a:srgbClr val="FFFFFF"/>
                </a:solidFill>
                <a:effectLst>
                  <a:outerShdw blurRad="38100" dist="38100" dir="2700000" algn="tl">
                    <a:srgbClr val="000000"/>
                  </a:outerShdw>
                </a:effectLst>
                <a:latin typeface="Arial" charset="0"/>
                <a:ea typeface="ＭＳ Ｐゴシック" charset="0"/>
                <a:cs typeface="Arial" charset="0"/>
              </a:rPr>
              <a:t>Strugnell was replaced by Emmanuel Tov, who expanded the translation team to 70 scholars from 8 countries, including 13 women</a:t>
            </a:r>
          </a:p>
        </p:txBody>
      </p:sp>
    </p:spTree>
    <p:extLst>
      <p:ext uri="{BB962C8B-B14F-4D97-AF65-F5344CB8AC3E}">
        <p14:creationId xmlns:p14="http://schemas.microsoft.com/office/powerpoint/2010/main" val="3714160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xit" presetSubtype="0" fill="hold" nodeType="clickEffect">
                                  <p:stCondLst>
                                    <p:cond delay="0"/>
                                  </p:stCondLst>
                                  <p:childTnLst>
                                    <p:animEffect transition="out" filter="wipe(down)">
                                      <p:cBhvr>
                                        <p:cTn id="6" dur="180" accel="50000">
                                          <p:stCondLst>
                                            <p:cond delay="1820"/>
                                          </p:stCondLst>
                                        </p:cTn>
                                        <p:tgtEl>
                                          <p:spTgt spid="158727"/>
                                        </p:tgtEl>
                                      </p:cBhvr>
                                    </p:animEffect>
                                    <p:anim calcmode="lin" valueType="num">
                                      <p:cBhvr>
                                        <p:cTn id="7" dur="1822" tmFilter="0,0; 0.14,0.31; 0.43,0.73; 0.71,0.91; 1.0,1.0">
                                          <p:stCondLst>
                                            <p:cond delay="0"/>
                                          </p:stCondLst>
                                        </p:cTn>
                                        <p:tgtEl>
                                          <p:spTgt spid="158727"/>
                                        </p:tgtEl>
                                        <p:attrNameLst>
                                          <p:attrName>ppt_x</p:attrName>
                                        </p:attrNameLst>
                                      </p:cBhvr>
                                      <p:tavLst>
                                        <p:tav tm="0">
                                          <p:val>
                                            <p:strVal val="ppt_x"/>
                                          </p:val>
                                        </p:tav>
                                        <p:tav tm="100000">
                                          <p:val>
                                            <p:strVal val="#ppt_x+0.25"/>
                                          </p:val>
                                        </p:tav>
                                      </p:tavLst>
                                    </p:anim>
                                    <p:anim calcmode="lin" valueType="num">
                                      <p:cBhvr>
                                        <p:cTn id="8" dur="178">
                                          <p:stCondLst>
                                            <p:cond delay="1822"/>
                                          </p:stCondLst>
                                        </p:cTn>
                                        <p:tgtEl>
                                          <p:spTgt spid="158727"/>
                                        </p:tgtEl>
                                        <p:attrNameLst>
                                          <p:attrName>ppt_x</p:attrName>
                                        </p:attrNameLst>
                                      </p:cBhvr>
                                      <p:tavLst>
                                        <p:tav tm="0">
                                          <p:val>
                                            <p:strVal val="ppt_x"/>
                                          </p:val>
                                        </p:tav>
                                        <p:tav tm="100000">
                                          <p:val>
                                            <p:strVal val="ppt_x"/>
                                          </p:val>
                                        </p:tav>
                                      </p:tavLst>
                                    </p:anim>
                                    <p:anim calcmode="lin" valueType="num">
                                      <p:cBhvr>
                                        <p:cTn id="9" dur="664" tmFilter="0.0,0.0;0.25,0.07;0.50,0.2;0.75,0.467;1.0,1.0">
                                          <p:stCondLst>
                                            <p:cond delay="0"/>
                                          </p:stCondLst>
                                        </p:cTn>
                                        <p:tgtEl>
                                          <p:spTgt spid="158727"/>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0" dur="664" tmFilter="0, 0; 0.125,0.2665; 0.25,0.4; 0.375,0.465; 0.5,0.5;  0.625,0.535; 0.75,0.6; 0.875,0.7335; 1,1">
                                          <p:stCondLst>
                                            <p:cond delay="664"/>
                                          </p:stCondLst>
                                        </p:cTn>
                                        <p:tgtEl>
                                          <p:spTgt spid="158727"/>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1" dur="332" tmFilter="0, 0; 0.125,0.2665; 0.25,0.4; 0.375,0.465; 0.5,0.5;  0.625,0.535; 0.75,0.6; 0.875,0.7335; 1,1">
                                          <p:stCondLst>
                                            <p:cond delay="1324"/>
                                          </p:stCondLst>
                                        </p:cTn>
                                        <p:tgtEl>
                                          <p:spTgt spid="158727"/>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2" dur="164" tmFilter="0, 0; 0.125,0.2665; 0.25,0.4; 0.375,0.465; 0.5,0.5;  0.625,0.535; 0.75,0.6; 0.875,0.7335; 1,1">
                                          <p:stCondLst>
                                            <p:cond delay="1656"/>
                                          </p:stCondLst>
                                        </p:cTn>
                                        <p:tgtEl>
                                          <p:spTgt spid="158727"/>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3" dur="180" accel="50000">
                                          <p:stCondLst>
                                            <p:cond delay="1820"/>
                                          </p:stCondLst>
                                        </p:cTn>
                                        <p:tgtEl>
                                          <p:spTgt spid="158727"/>
                                        </p:tgtEl>
                                        <p:attrNameLst>
                                          <p:attrName>ppt_y</p:attrName>
                                        </p:attrNameLst>
                                      </p:cBhvr>
                                      <p:tavLst>
                                        <p:tav tm="0">
                                          <p:val>
                                            <p:strVal val="ppt_y"/>
                                          </p:val>
                                        </p:tav>
                                        <p:tav tm="100000">
                                          <p:val>
                                            <p:strVal val="ppt_y+ppt_h"/>
                                          </p:val>
                                        </p:tav>
                                      </p:tavLst>
                                    </p:anim>
                                    <p:animScale>
                                      <p:cBhvr>
                                        <p:cTn id="14" dur="26">
                                          <p:stCondLst>
                                            <p:cond delay="620"/>
                                          </p:stCondLst>
                                        </p:cTn>
                                        <p:tgtEl>
                                          <p:spTgt spid="158727"/>
                                        </p:tgtEl>
                                      </p:cBhvr>
                                      <p:to x="100000" y="60000"/>
                                    </p:animScale>
                                    <p:animScale>
                                      <p:cBhvr>
                                        <p:cTn id="15" dur="166" decel="50000">
                                          <p:stCondLst>
                                            <p:cond delay="646"/>
                                          </p:stCondLst>
                                        </p:cTn>
                                        <p:tgtEl>
                                          <p:spTgt spid="158727"/>
                                        </p:tgtEl>
                                      </p:cBhvr>
                                      <p:to x="100000" y="100000"/>
                                    </p:animScale>
                                    <p:animScale>
                                      <p:cBhvr>
                                        <p:cTn id="16" dur="26">
                                          <p:stCondLst>
                                            <p:cond delay="1312"/>
                                          </p:stCondLst>
                                        </p:cTn>
                                        <p:tgtEl>
                                          <p:spTgt spid="158727"/>
                                        </p:tgtEl>
                                      </p:cBhvr>
                                      <p:to x="100000" y="80000"/>
                                    </p:animScale>
                                    <p:animScale>
                                      <p:cBhvr>
                                        <p:cTn id="17" dur="166" decel="50000">
                                          <p:stCondLst>
                                            <p:cond delay="1338"/>
                                          </p:stCondLst>
                                        </p:cTn>
                                        <p:tgtEl>
                                          <p:spTgt spid="158727"/>
                                        </p:tgtEl>
                                      </p:cBhvr>
                                      <p:to x="100000" y="100000"/>
                                    </p:animScale>
                                    <p:animScale>
                                      <p:cBhvr>
                                        <p:cTn id="18" dur="26">
                                          <p:stCondLst>
                                            <p:cond delay="1642"/>
                                          </p:stCondLst>
                                        </p:cTn>
                                        <p:tgtEl>
                                          <p:spTgt spid="158727"/>
                                        </p:tgtEl>
                                      </p:cBhvr>
                                      <p:to x="100000" y="90000"/>
                                    </p:animScale>
                                    <p:animScale>
                                      <p:cBhvr>
                                        <p:cTn id="19" dur="166" decel="50000">
                                          <p:stCondLst>
                                            <p:cond delay="1668"/>
                                          </p:stCondLst>
                                        </p:cTn>
                                        <p:tgtEl>
                                          <p:spTgt spid="158727"/>
                                        </p:tgtEl>
                                      </p:cBhvr>
                                      <p:to x="100000" y="100000"/>
                                    </p:animScale>
                                    <p:animScale>
                                      <p:cBhvr>
                                        <p:cTn id="20" dur="26">
                                          <p:stCondLst>
                                            <p:cond delay="1808"/>
                                          </p:stCondLst>
                                        </p:cTn>
                                        <p:tgtEl>
                                          <p:spTgt spid="158727"/>
                                        </p:tgtEl>
                                      </p:cBhvr>
                                      <p:to x="100000" y="95000"/>
                                    </p:animScale>
                                    <p:animScale>
                                      <p:cBhvr>
                                        <p:cTn id="21" dur="166" decel="50000">
                                          <p:stCondLst>
                                            <p:cond delay="1834"/>
                                          </p:stCondLst>
                                        </p:cTn>
                                        <p:tgtEl>
                                          <p:spTgt spid="158727"/>
                                        </p:tgtEl>
                                      </p:cBhvr>
                                      <p:to x="100000" y="100000"/>
                                    </p:animScale>
                                    <p:set>
                                      <p:cBhvr>
                                        <p:cTn id="22" dur="1" fill="hold">
                                          <p:stCondLst>
                                            <p:cond delay="1999"/>
                                          </p:stCondLst>
                                        </p:cTn>
                                        <p:tgtEl>
                                          <p:spTgt spid="158727"/>
                                        </p:tgtEl>
                                        <p:attrNameLst>
                                          <p:attrName>style.visibility</p:attrName>
                                        </p:attrNameLst>
                                      </p:cBhvr>
                                      <p:to>
                                        <p:strVal val="hidden"/>
                                      </p:to>
                                    </p:set>
                                  </p:childTnLst>
                                </p:cTn>
                              </p:par>
                            </p:childTnLst>
                          </p:cTn>
                        </p:par>
                        <p:par>
                          <p:cTn id="23" fill="hold" nodeType="afterGroup">
                            <p:stCondLst>
                              <p:cond delay="2000"/>
                            </p:stCondLst>
                            <p:childTnLst>
                              <p:par>
                                <p:cTn id="24" presetID="2" presetClass="entr" presetSubtype="4" fill="hold" nodeType="afterEffect">
                                  <p:stCondLst>
                                    <p:cond delay="0"/>
                                  </p:stCondLst>
                                  <p:childTnLst>
                                    <p:set>
                                      <p:cBhvr>
                                        <p:cTn id="25" dur="1" fill="hold">
                                          <p:stCondLst>
                                            <p:cond delay="0"/>
                                          </p:stCondLst>
                                        </p:cTn>
                                        <p:tgtEl>
                                          <p:spTgt spid="158728"/>
                                        </p:tgtEl>
                                        <p:attrNameLst>
                                          <p:attrName>style.visibility</p:attrName>
                                        </p:attrNameLst>
                                      </p:cBhvr>
                                      <p:to>
                                        <p:strVal val="visible"/>
                                      </p:to>
                                    </p:set>
                                    <p:anim calcmode="lin" valueType="num">
                                      <p:cBhvr additive="base">
                                        <p:cTn id="26" dur="500" fill="hold"/>
                                        <p:tgtEl>
                                          <p:spTgt spid="158728"/>
                                        </p:tgtEl>
                                        <p:attrNameLst>
                                          <p:attrName>ppt_x</p:attrName>
                                        </p:attrNameLst>
                                      </p:cBhvr>
                                      <p:tavLst>
                                        <p:tav tm="0">
                                          <p:val>
                                            <p:strVal val="#ppt_x"/>
                                          </p:val>
                                        </p:tav>
                                        <p:tav tm="100000">
                                          <p:val>
                                            <p:strVal val="#ppt_x"/>
                                          </p:val>
                                        </p:tav>
                                      </p:tavLst>
                                    </p:anim>
                                    <p:anim calcmode="lin" valueType="num">
                                      <p:cBhvr additive="base">
                                        <p:cTn id="27" dur="500" fill="hold"/>
                                        <p:tgtEl>
                                          <p:spTgt spid="158728"/>
                                        </p:tgtEl>
                                        <p:attrNameLst>
                                          <p:attrName>ppt_y</p:attrName>
                                        </p:attrNameLst>
                                      </p:cBhvr>
                                      <p:tavLst>
                                        <p:tav tm="0">
                                          <p:val>
                                            <p:strVal val="1+#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8" presetClass="entr" presetSubtype="16" fill="hold" grpId="0" nodeType="clickEffect">
                                  <p:stCondLst>
                                    <p:cond delay="0"/>
                                  </p:stCondLst>
                                  <p:childTnLst>
                                    <p:set>
                                      <p:cBhvr>
                                        <p:cTn id="31" dur="1" fill="hold">
                                          <p:stCondLst>
                                            <p:cond delay="0"/>
                                          </p:stCondLst>
                                        </p:cTn>
                                        <p:tgtEl>
                                          <p:spTgt spid="158730">
                                            <p:txEl>
                                              <p:pRg st="0" end="0"/>
                                            </p:txEl>
                                          </p:spTgt>
                                        </p:tgtEl>
                                        <p:attrNameLst>
                                          <p:attrName>style.visibility</p:attrName>
                                        </p:attrNameLst>
                                      </p:cBhvr>
                                      <p:to>
                                        <p:strVal val="visible"/>
                                      </p:to>
                                    </p:set>
                                    <p:animEffect transition="in" filter="diamond(in)">
                                      <p:cBhvr>
                                        <p:cTn id="32" dur="2000"/>
                                        <p:tgtEl>
                                          <p:spTgt spid="158730">
                                            <p:txEl>
                                              <p:pRg st="0" end="0"/>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8" presetClass="entr" presetSubtype="16" fill="hold" grpId="0" nodeType="clickEffect">
                                  <p:stCondLst>
                                    <p:cond delay="0"/>
                                  </p:stCondLst>
                                  <p:childTnLst>
                                    <p:set>
                                      <p:cBhvr>
                                        <p:cTn id="36" dur="1" fill="hold">
                                          <p:stCondLst>
                                            <p:cond delay="0"/>
                                          </p:stCondLst>
                                        </p:cTn>
                                        <p:tgtEl>
                                          <p:spTgt spid="158730">
                                            <p:txEl>
                                              <p:pRg st="1" end="1"/>
                                            </p:txEl>
                                          </p:spTgt>
                                        </p:tgtEl>
                                        <p:attrNameLst>
                                          <p:attrName>style.visibility</p:attrName>
                                        </p:attrNameLst>
                                      </p:cBhvr>
                                      <p:to>
                                        <p:strVal val="visible"/>
                                      </p:to>
                                    </p:set>
                                    <p:animEffect transition="in" filter="diamond(in)">
                                      <p:cBhvr>
                                        <p:cTn id="37" dur="2000"/>
                                        <p:tgtEl>
                                          <p:spTgt spid="15873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30"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Rot="1" noChangeArrowheads="1"/>
          </p:cNvSpPr>
          <p:nvPr>
            <p:ph type="title"/>
          </p:nvPr>
        </p:nvSpPr>
        <p:spPr/>
        <p:txBody>
          <a:bodyPr/>
          <a:lstStyle/>
          <a:p>
            <a:pPr eaLnBrk="1" hangingPunct="1">
              <a:defRPr/>
            </a:pPr>
            <a:r>
              <a:rPr lang="en-US">
                <a:latin typeface="Arial" charset="0"/>
                <a:ea typeface="ＭＳ Ｐゴシック" charset="0"/>
                <a:cs typeface="ＭＳ Ｐゴシック" charset="0"/>
              </a:rPr>
              <a:t>Evangelical DSS Scholars</a:t>
            </a:r>
          </a:p>
        </p:txBody>
      </p:sp>
      <p:sp>
        <p:nvSpPr>
          <p:cNvPr id="151555" name="Rectangle 3"/>
          <p:cNvSpPr>
            <a:spLocks noGrp="1" noChangeArrowheads="1"/>
          </p:cNvSpPr>
          <p:nvPr>
            <p:ph type="body" idx="1"/>
          </p:nvPr>
        </p:nvSpPr>
        <p:spPr>
          <a:xfrm>
            <a:off x="2590800" y="1685925"/>
            <a:ext cx="4495800" cy="1371600"/>
          </a:xfrm>
        </p:spPr>
        <p:txBody>
          <a:bodyPr/>
          <a:lstStyle/>
          <a:p>
            <a:pPr eaLnBrk="1" hangingPunct="1">
              <a:defRPr/>
            </a:pPr>
            <a:r>
              <a:rPr lang="en-US" b="1">
                <a:latin typeface="Arial" charset="0"/>
                <a:ea typeface="ＭＳ Ｐゴシック" charset="0"/>
                <a:cs typeface="ＭＳ Ｐゴシック" charset="0"/>
              </a:rPr>
              <a:t>Martin Abegg let the cat out of the bag</a:t>
            </a:r>
          </a:p>
        </p:txBody>
      </p:sp>
      <p:pic>
        <p:nvPicPr>
          <p:cNvPr id="151556" name="Picture 4" descr="Evan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828800"/>
            <a:ext cx="247015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9" name="Rectangle 7"/>
          <p:cNvSpPr>
            <a:spLocks noChangeArrowheads="1"/>
          </p:cNvSpPr>
          <p:nvPr/>
        </p:nvSpPr>
        <p:spPr bwMode="auto">
          <a:xfrm>
            <a:off x="4343400" y="0"/>
            <a:ext cx="914400" cy="914400"/>
          </a:xfrm>
          <a:prstGeom prst="rect">
            <a:avLst/>
          </a:prstGeom>
          <a:noFill/>
          <a:ln w="9525">
            <a:noFill/>
            <a:miter lim="800000"/>
            <a:headEnd/>
            <a:tailEnd/>
          </a:ln>
          <a:effectLst/>
        </p:spPr>
        <p:txBody>
          <a:bodyPr wrap="none" anchor="ct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grpSp>
        <p:nvGrpSpPr>
          <p:cNvPr id="2" name="Group 9"/>
          <p:cNvGrpSpPr>
            <a:grpSpLocks/>
          </p:cNvGrpSpPr>
          <p:nvPr/>
        </p:nvGrpSpPr>
        <p:grpSpPr bwMode="auto">
          <a:xfrm>
            <a:off x="2438400" y="2971800"/>
            <a:ext cx="4681538" cy="3876675"/>
            <a:chOff x="2811" y="0"/>
            <a:chExt cx="2949" cy="2442"/>
          </a:xfrm>
        </p:grpSpPr>
        <p:pic>
          <p:nvPicPr>
            <p:cNvPr id="94216" name="Picture 6" descr="Abeg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11" y="0"/>
              <a:ext cx="2949" cy="2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60" name="Rectangle 8"/>
            <p:cNvSpPr>
              <a:spLocks noChangeArrowheads="1"/>
            </p:cNvSpPr>
            <p:nvPr/>
          </p:nvSpPr>
          <p:spPr bwMode="auto">
            <a:xfrm>
              <a:off x="2832" y="0"/>
              <a:ext cx="1392" cy="1440"/>
            </a:xfrm>
            <a:prstGeom prst="rect">
              <a:avLst/>
            </a:prstGeom>
            <a:solidFill>
              <a:srgbClr val="EAEAEA"/>
            </a:solidFill>
            <a:ln w="9525">
              <a:noFill/>
              <a:miter lim="800000"/>
              <a:headEnd/>
              <a:tailEnd/>
            </a:ln>
            <a:effectLst/>
          </p:spPr>
          <p:txBody>
            <a:bodyPr wrap="none" anchor="ct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grpSp>
      <p:pic>
        <p:nvPicPr>
          <p:cNvPr id="151557" name="Picture 5" descr="Flint"/>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934200" y="2667000"/>
            <a:ext cx="2209800" cy="424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62" name="Text Box 10"/>
          <p:cNvSpPr txBox="1">
            <a:spLocks noChangeArrowheads="1"/>
          </p:cNvSpPr>
          <p:nvPr/>
        </p:nvSpPr>
        <p:spPr bwMode="auto">
          <a:xfrm>
            <a:off x="8445500" y="0"/>
            <a:ext cx="698500" cy="461963"/>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2400">
                <a:solidFill>
                  <a:srgbClr val="E5E5FF"/>
                </a:solidFill>
                <a:effectLst>
                  <a:outerShdw blurRad="38100" dist="38100" dir="2700000" algn="tl">
                    <a:srgbClr val="000000"/>
                  </a:outerShdw>
                </a:effectLst>
                <a:latin typeface="Arial" charset="0"/>
                <a:cs typeface="Arial" charset="0"/>
              </a:rPr>
              <a:t>175</a:t>
            </a:r>
          </a:p>
        </p:txBody>
      </p:sp>
    </p:spTree>
    <p:extLst>
      <p:ext uri="{BB962C8B-B14F-4D97-AF65-F5344CB8AC3E}">
        <p14:creationId xmlns:p14="http://schemas.microsoft.com/office/powerpoint/2010/main" val="42828528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51555">
                                            <p:txEl>
                                              <p:pRg st="0" end="0"/>
                                            </p:txEl>
                                          </p:spTgt>
                                        </p:tgtEl>
                                        <p:attrNameLst>
                                          <p:attrName>style.visibility</p:attrName>
                                        </p:attrNameLst>
                                      </p:cBhvr>
                                      <p:to>
                                        <p:strVal val="visible"/>
                                      </p:to>
                                    </p:set>
                                    <p:animEffect transition="in" filter="checkerboard(across)">
                                      <p:cBhvr>
                                        <p:cTn id="12" dur="500"/>
                                        <p:tgtEl>
                                          <p:spTgt spid="15155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p:cTn id="16" dur="1" fill="hold">
                                          <p:stCondLst>
                                            <p:cond delay="0"/>
                                          </p:stCondLst>
                                        </p:cTn>
                                        <p:tgtEl>
                                          <p:spTgt spid="151556"/>
                                        </p:tgtEl>
                                        <p:attrNameLst>
                                          <p:attrName>style.visibility</p:attrName>
                                        </p:attrNameLst>
                                      </p:cBhvr>
                                      <p:to>
                                        <p:strVal val="visible"/>
                                      </p:to>
                                    </p:set>
                                    <p:animEffect transition="in" filter="checkerboard(across)">
                                      <p:cBhvr>
                                        <p:cTn id="17" dur="500"/>
                                        <p:tgtEl>
                                          <p:spTgt spid="15155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nodeType="clickEffect">
                                  <p:stCondLst>
                                    <p:cond delay="0"/>
                                  </p:stCondLst>
                                  <p:childTnLst>
                                    <p:set>
                                      <p:cBhvr>
                                        <p:cTn id="21" dur="1" fill="hold">
                                          <p:stCondLst>
                                            <p:cond delay="0"/>
                                          </p:stCondLst>
                                        </p:cTn>
                                        <p:tgtEl>
                                          <p:spTgt spid="151557"/>
                                        </p:tgtEl>
                                        <p:attrNameLst>
                                          <p:attrName>style.visibility</p:attrName>
                                        </p:attrNameLst>
                                      </p:cBhvr>
                                      <p:to>
                                        <p:strVal val="visible"/>
                                      </p:to>
                                    </p:set>
                                    <p:animEffect transition="in" filter="checkerboard(across)">
                                      <p:cBhvr>
                                        <p:cTn id="22" dur="500"/>
                                        <p:tgtEl>
                                          <p:spTgt spid="1515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5"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7" name="Picture 4" descr="Qimr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7086600" cy="686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0" name="Rectangle 2"/>
          <p:cNvSpPr>
            <a:spLocks noGrp="1" noRot="1" noChangeArrowheads="1"/>
          </p:cNvSpPr>
          <p:nvPr>
            <p:ph type="title"/>
          </p:nvPr>
        </p:nvSpPr>
        <p:spPr>
          <a:xfrm>
            <a:off x="7239000" y="274638"/>
            <a:ext cx="1981200" cy="1249362"/>
          </a:xfrm>
        </p:spPr>
        <p:txBody>
          <a:bodyPr/>
          <a:lstStyle/>
          <a:p>
            <a:pPr eaLnBrk="1" hangingPunct="1">
              <a:defRPr/>
            </a:pPr>
            <a:r>
              <a:rPr lang="en-US">
                <a:latin typeface="Arial" charset="0"/>
                <a:ea typeface="ＭＳ Ｐゴシック" charset="0"/>
                <a:cs typeface="ＭＳ Ｐゴシック" charset="0"/>
              </a:rPr>
              <a:t>MMT</a:t>
            </a:r>
          </a:p>
        </p:txBody>
      </p:sp>
      <p:sp>
        <p:nvSpPr>
          <p:cNvPr id="150531" name="Rectangle 3"/>
          <p:cNvSpPr>
            <a:spLocks noGrp="1" noChangeArrowheads="1"/>
          </p:cNvSpPr>
          <p:nvPr>
            <p:ph type="body" idx="1"/>
          </p:nvPr>
        </p:nvSpPr>
        <p:spPr>
          <a:xfrm>
            <a:off x="7086600" y="1447800"/>
            <a:ext cx="2057400" cy="1752600"/>
          </a:xfrm>
        </p:spPr>
        <p:txBody>
          <a:bodyPr/>
          <a:lstStyle/>
          <a:p>
            <a:pPr eaLnBrk="1" hangingPunct="1">
              <a:defRPr/>
            </a:pPr>
            <a:r>
              <a:rPr lang="en-US" sz="2800" b="1">
                <a:latin typeface="Arial" charset="0"/>
                <a:ea typeface="ＭＳ Ｐゴシック" charset="0"/>
                <a:cs typeface="ＭＳ Ｐゴシック" charset="0"/>
              </a:rPr>
              <a:t>The only letter in Qumran</a:t>
            </a:r>
          </a:p>
        </p:txBody>
      </p:sp>
      <p:sp>
        <p:nvSpPr>
          <p:cNvPr id="150536" name="Rectangle 8"/>
          <p:cNvSpPr>
            <a:spLocks noChangeArrowheads="1"/>
          </p:cNvSpPr>
          <p:nvPr/>
        </p:nvSpPr>
        <p:spPr bwMode="auto">
          <a:xfrm>
            <a:off x="2438400" y="3276600"/>
            <a:ext cx="6705600" cy="3581400"/>
          </a:xfrm>
          <a:prstGeom prst="rect">
            <a:avLst/>
          </a:prstGeom>
          <a:solidFill>
            <a:schemeClr val="bg2"/>
          </a:solidFill>
          <a:ln w="9525">
            <a:noFill/>
            <a:miter lim="800000"/>
            <a:headEnd/>
            <a:tailEnd/>
          </a:ln>
          <a:effectLst/>
        </p:spPr>
        <p:txBody>
          <a:bodyPr wrap="none" anchor="ct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150534" name="Text Box 6"/>
          <p:cNvSpPr txBox="1">
            <a:spLocks noChangeArrowheads="1"/>
          </p:cNvSpPr>
          <p:nvPr/>
        </p:nvSpPr>
        <p:spPr bwMode="auto">
          <a:xfrm>
            <a:off x="2438400" y="3975100"/>
            <a:ext cx="6781800" cy="2308225"/>
          </a:xfrm>
          <a:prstGeom prst="rect">
            <a:avLst/>
          </a:prstGeom>
          <a:solidFill>
            <a:schemeClr val="bg2"/>
          </a:solidFill>
          <a:ln w="9525">
            <a:noFill/>
            <a:miter lim="800000"/>
            <a:headEnd/>
            <a:tailEnd/>
          </a:ln>
          <a:effectLst/>
        </p:spPr>
        <p:txBody>
          <a:bodyPr>
            <a:spAutoFit/>
          </a:bodyPr>
          <a:lstStyle>
            <a:lvl1pPr marL="293688" indent="-293688"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defTabSz="914400" eaLnBrk="1" fontAlgn="base" hangingPunct="1">
              <a:spcBef>
                <a:spcPct val="0"/>
              </a:spcBef>
              <a:spcAft>
                <a:spcPct val="0"/>
              </a:spcAft>
              <a:buFontTx/>
              <a:buChar char="•"/>
              <a:defRPr/>
            </a:pPr>
            <a:r>
              <a:rPr lang="en-US" altLang="ja-JP" sz="2400" dirty="0">
                <a:solidFill>
                  <a:srgbClr val="E5E5FF"/>
                </a:solidFill>
                <a:effectLst>
                  <a:outerShdw blurRad="38100" dist="38100" dir="2700000" algn="tl">
                    <a:srgbClr val="000000"/>
                  </a:outerShdw>
                </a:effectLst>
                <a:latin typeface="Arial" charset="0"/>
                <a:cs typeface="Arial" charset="0"/>
              </a:rPr>
              <a:t>"</a:t>
            </a:r>
            <a:r>
              <a:rPr lang="en-US" sz="2400" dirty="0">
                <a:solidFill>
                  <a:srgbClr val="E5E5FF"/>
                </a:solidFill>
                <a:effectLst>
                  <a:outerShdw blurRad="38100" dist="38100" dir="2700000" algn="tl">
                    <a:srgbClr val="000000"/>
                  </a:outerShdw>
                </a:effectLst>
                <a:latin typeface="Arial" charset="0"/>
                <a:cs typeface="Arial" charset="0"/>
              </a:rPr>
              <a:t>some precepts of the Torah</a:t>
            </a:r>
            <a:r>
              <a:rPr lang="en-US" altLang="ja-JP" sz="2400" dirty="0">
                <a:solidFill>
                  <a:srgbClr val="E5E5FF"/>
                </a:solidFill>
                <a:effectLst>
                  <a:outerShdw blurRad="38100" dist="38100" dir="2700000" algn="tl">
                    <a:srgbClr val="000000"/>
                  </a:outerShdw>
                </a:effectLst>
                <a:latin typeface="Arial" charset="0"/>
                <a:cs typeface="Arial" charset="0"/>
              </a:rPr>
              <a:t>"</a:t>
            </a:r>
            <a:r>
              <a:rPr lang="en-US" sz="2400" dirty="0">
                <a:solidFill>
                  <a:srgbClr val="E5E5FF"/>
                </a:solidFill>
                <a:effectLst>
                  <a:outerShdw blurRad="38100" dist="38100" dir="2700000" algn="tl">
                    <a:srgbClr val="000000"/>
                  </a:outerShdw>
                </a:effectLst>
                <a:latin typeface="Arial" charset="0"/>
                <a:cs typeface="Arial" charset="0"/>
              </a:rPr>
              <a:t> (</a:t>
            </a:r>
            <a:r>
              <a:rPr lang="en-US" sz="2400" dirty="0" err="1">
                <a:solidFill>
                  <a:srgbClr val="E5E5FF"/>
                </a:solidFill>
                <a:effectLst>
                  <a:outerShdw blurRad="38100" dist="38100" dir="2700000" algn="tl">
                    <a:srgbClr val="000000"/>
                  </a:outerShdw>
                </a:effectLst>
                <a:latin typeface="Arial" charset="0"/>
                <a:cs typeface="Arial" charset="0"/>
              </a:rPr>
              <a:t>Qimron</a:t>
            </a:r>
            <a:r>
              <a:rPr lang="en-US" sz="2400" dirty="0">
                <a:solidFill>
                  <a:srgbClr val="E5E5FF"/>
                </a:solidFill>
                <a:effectLst>
                  <a:outerShdw blurRad="38100" dist="38100" dir="2700000" algn="tl">
                    <a:srgbClr val="000000"/>
                  </a:outerShdw>
                </a:effectLst>
                <a:latin typeface="Arial" charset="0"/>
                <a:cs typeface="Arial" charset="0"/>
              </a:rPr>
              <a:t>)?</a:t>
            </a:r>
          </a:p>
          <a:p>
            <a:pPr defTabSz="914400" eaLnBrk="1" fontAlgn="base" hangingPunct="1">
              <a:spcBef>
                <a:spcPct val="0"/>
              </a:spcBef>
              <a:spcAft>
                <a:spcPct val="0"/>
              </a:spcAft>
              <a:buFontTx/>
              <a:buChar char="•"/>
              <a:defRPr/>
            </a:pPr>
            <a:r>
              <a:rPr lang="en-US" altLang="ja-JP" sz="2400" dirty="0">
                <a:solidFill>
                  <a:srgbClr val="E5E5FF"/>
                </a:solidFill>
                <a:effectLst>
                  <a:outerShdw blurRad="38100" dist="38100" dir="2700000" algn="tl">
                    <a:srgbClr val="000000"/>
                  </a:outerShdw>
                </a:effectLst>
                <a:latin typeface="Arial" charset="0"/>
                <a:cs typeface="Arial" charset="0"/>
              </a:rPr>
              <a:t>"</a:t>
            </a:r>
            <a:r>
              <a:rPr lang="en-US" sz="2400" dirty="0">
                <a:solidFill>
                  <a:srgbClr val="E5E5FF"/>
                </a:solidFill>
                <a:effectLst>
                  <a:outerShdw blurRad="38100" dist="38100" dir="2700000" algn="tl">
                    <a:srgbClr val="000000"/>
                  </a:outerShdw>
                </a:effectLst>
                <a:latin typeface="Arial" charset="0"/>
                <a:cs typeface="Arial" charset="0"/>
              </a:rPr>
              <a:t>some legal rulings of the Torah</a:t>
            </a:r>
            <a:r>
              <a:rPr lang="en-US" altLang="ja-JP" sz="2400" dirty="0">
                <a:solidFill>
                  <a:srgbClr val="E5E5FF"/>
                </a:solidFill>
                <a:effectLst>
                  <a:outerShdw blurRad="38100" dist="38100" dir="2700000" algn="tl">
                    <a:srgbClr val="000000"/>
                  </a:outerShdw>
                </a:effectLst>
                <a:latin typeface="Arial" charset="0"/>
                <a:cs typeface="Arial" charset="0"/>
              </a:rPr>
              <a:t>"</a:t>
            </a:r>
            <a:r>
              <a:rPr lang="en-US" sz="2400" dirty="0">
                <a:solidFill>
                  <a:srgbClr val="E5E5FF"/>
                </a:solidFill>
                <a:effectLst>
                  <a:outerShdw blurRad="38100" dist="38100" dir="2700000" algn="tl">
                    <a:srgbClr val="000000"/>
                  </a:outerShdw>
                </a:effectLst>
                <a:latin typeface="Arial" charset="0"/>
                <a:cs typeface="Arial" charset="0"/>
              </a:rPr>
              <a:t>?</a:t>
            </a:r>
          </a:p>
          <a:p>
            <a:pPr defTabSz="914400" eaLnBrk="1" fontAlgn="base" hangingPunct="1">
              <a:spcBef>
                <a:spcPct val="0"/>
              </a:spcBef>
              <a:spcAft>
                <a:spcPct val="0"/>
              </a:spcAft>
              <a:buFontTx/>
              <a:buChar char="•"/>
              <a:defRPr/>
            </a:pPr>
            <a:r>
              <a:rPr lang="en-US" altLang="ja-JP" sz="2400" dirty="0">
                <a:solidFill>
                  <a:srgbClr val="E5E5FF"/>
                </a:solidFill>
                <a:effectLst>
                  <a:outerShdw blurRad="38100" dist="38100" dir="2700000" algn="tl">
                    <a:srgbClr val="000000"/>
                  </a:outerShdw>
                </a:effectLst>
                <a:latin typeface="Arial" charset="0"/>
                <a:cs typeface="Arial" charset="0"/>
              </a:rPr>
              <a:t>"</a:t>
            </a:r>
            <a:r>
              <a:rPr lang="en-US" sz="2400" dirty="0">
                <a:solidFill>
                  <a:srgbClr val="E5E5FF"/>
                </a:solidFill>
                <a:effectLst>
                  <a:outerShdw blurRad="38100" dist="38100" dir="2700000" algn="tl">
                    <a:srgbClr val="000000"/>
                  </a:outerShdw>
                </a:effectLst>
                <a:latin typeface="Arial" charset="0"/>
                <a:cs typeface="Arial" charset="0"/>
              </a:rPr>
              <a:t>works of the law</a:t>
            </a:r>
            <a:r>
              <a:rPr lang="en-US" altLang="ja-JP" sz="2400" dirty="0">
                <a:solidFill>
                  <a:srgbClr val="E5E5FF"/>
                </a:solidFill>
                <a:effectLst>
                  <a:outerShdw blurRad="38100" dist="38100" dir="2700000" algn="tl">
                    <a:srgbClr val="000000"/>
                  </a:outerShdw>
                </a:effectLst>
                <a:latin typeface="Arial" charset="0"/>
                <a:cs typeface="Arial" charset="0"/>
              </a:rPr>
              <a:t>"</a:t>
            </a:r>
            <a:r>
              <a:rPr lang="en-US" sz="2400" dirty="0">
                <a:solidFill>
                  <a:srgbClr val="E5E5FF"/>
                </a:solidFill>
                <a:effectLst>
                  <a:outerShdw blurRad="38100" dist="38100" dir="2700000" algn="tl">
                    <a:srgbClr val="000000"/>
                  </a:outerShdw>
                </a:effectLst>
                <a:latin typeface="Arial" charset="0"/>
                <a:cs typeface="Arial" charset="0"/>
              </a:rPr>
              <a:t> (</a:t>
            </a:r>
            <a:r>
              <a:rPr lang="en-US" sz="2400" dirty="0" err="1">
                <a:solidFill>
                  <a:srgbClr val="E5E5FF"/>
                </a:solidFill>
                <a:effectLst>
                  <a:outerShdw blurRad="38100" dist="38100" dir="2700000" algn="tl">
                    <a:srgbClr val="000000"/>
                  </a:outerShdw>
                </a:effectLst>
                <a:latin typeface="Arial" charset="0"/>
                <a:cs typeface="Arial" charset="0"/>
              </a:rPr>
              <a:t>Abegg</a:t>
            </a:r>
            <a:r>
              <a:rPr lang="fr-FR" altLang="ja-JP" sz="2400" dirty="0">
                <a:solidFill>
                  <a:srgbClr val="E5E5FF"/>
                </a:solidFill>
                <a:effectLst>
                  <a:outerShdw blurRad="38100" dist="38100" dir="2700000" algn="tl">
                    <a:srgbClr val="000000"/>
                  </a:outerShdw>
                </a:effectLst>
                <a:latin typeface="Arial" charset="0"/>
                <a:cs typeface="Arial" charset="0"/>
              </a:rPr>
              <a:t>'</a:t>
            </a:r>
            <a:r>
              <a:rPr lang="en-US" sz="2400" dirty="0">
                <a:solidFill>
                  <a:srgbClr val="E5E5FF"/>
                </a:solidFill>
                <a:effectLst>
                  <a:outerShdw blurRad="38100" dist="38100" dir="2700000" algn="tl">
                    <a:srgbClr val="000000"/>
                  </a:outerShdw>
                </a:effectLst>
                <a:latin typeface="Arial" charset="0"/>
                <a:cs typeface="Arial" charset="0"/>
              </a:rPr>
              <a:t>s translation shows that this is evidence for rabbinic belief in salvation by works, which Paul argues against in Galatians.)</a:t>
            </a:r>
            <a:endParaRPr lang="en-US" sz="2800" dirty="0">
              <a:solidFill>
                <a:srgbClr val="E5E5FF"/>
              </a:solidFill>
              <a:effectLst>
                <a:outerShdw blurRad="38100" dist="38100" dir="2700000" algn="tl">
                  <a:srgbClr val="000000"/>
                </a:outerShdw>
              </a:effectLst>
              <a:latin typeface="Arial" charset="0"/>
              <a:cs typeface="Arial" charset="0"/>
            </a:endParaRPr>
          </a:p>
        </p:txBody>
      </p:sp>
      <p:sp>
        <p:nvSpPr>
          <p:cNvPr id="150535" name="Text Box 7"/>
          <p:cNvSpPr txBox="1">
            <a:spLocks noChangeArrowheads="1"/>
          </p:cNvSpPr>
          <p:nvPr/>
        </p:nvSpPr>
        <p:spPr bwMode="auto">
          <a:xfrm>
            <a:off x="1588" y="6400800"/>
            <a:ext cx="2417762" cy="519113"/>
          </a:xfrm>
          <a:prstGeom prst="rect">
            <a:avLst/>
          </a:prstGeom>
          <a:solidFill>
            <a:srgbClr val="008000"/>
          </a:solid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2800">
                <a:solidFill>
                  <a:srgbClr val="E5E5FF"/>
                </a:solidFill>
                <a:effectLst>
                  <a:outerShdw blurRad="38100" dist="38100" dir="2700000" algn="tl">
                    <a:srgbClr val="000000"/>
                  </a:outerShdw>
                </a:effectLst>
              </a:rPr>
              <a:t>Elisha Qimron</a:t>
            </a:r>
          </a:p>
        </p:txBody>
      </p:sp>
      <p:sp>
        <p:nvSpPr>
          <p:cNvPr id="150533" name="Text Box 5"/>
          <p:cNvSpPr txBox="1">
            <a:spLocks noChangeArrowheads="1"/>
          </p:cNvSpPr>
          <p:nvPr/>
        </p:nvSpPr>
        <p:spPr bwMode="auto">
          <a:xfrm>
            <a:off x="2874963" y="3333750"/>
            <a:ext cx="5730875" cy="584200"/>
          </a:xfrm>
          <a:prstGeom prst="rect">
            <a:avLst/>
          </a:prstGeom>
          <a:solidFill>
            <a:schemeClr val="bg2"/>
          </a:solid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3200" dirty="0">
                <a:solidFill>
                  <a:srgbClr val="E5E5FF"/>
                </a:solidFill>
                <a:effectLst>
                  <a:outerShdw blurRad="38100" dist="38100" dir="2700000" algn="tl">
                    <a:srgbClr val="000000"/>
                  </a:outerShdw>
                </a:effectLst>
                <a:latin typeface="Arial" charset="0"/>
                <a:cs typeface="Arial" charset="0"/>
              </a:rPr>
              <a:t>MIQSAT MA</a:t>
            </a:r>
            <a:r>
              <a:rPr lang="fr-FR" altLang="ja-JP" sz="3200" dirty="0">
                <a:solidFill>
                  <a:srgbClr val="E5E5FF"/>
                </a:solidFill>
                <a:effectLst>
                  <a:outerShdw blurRad="38100" dist="38100" dir="2700000" algn="tl">
                    <a:srgbClr val="000000"/>
                  </a:outerShdw>
                </a:effectLst>
                <a:latin typeface="Arial" charset="0"/>
                <a:cs typeface="Arial" charset="0"/>
              </a:rPr>
              <a:t>'</a:t>
            </a:r>
            <a:r>
              <a:rPr lang="en-US" sz="3200" dirty="0">
                <a:solidFill>
                  <a:srgbClr val="E5E5FF"/>
                </a:solidFill>
                <a:effectLst>
                  <a:outerShdw blurRad="38100" dist="38100" dir="2700000" algn="tl">
                    <a:srgbClr val="000000"/>
                  </a:outerShdw>
                </a:effectLst>
                <a:latin typeface="Arial" charset="0"/>
                <a:cs typeface="Arial" charset="0"/>
              </a:rPr>
              <a:t>ASE HA-TORAH</a:t>
            </a:r>
          </a:p>
        </p:txBody>
      </p:sp>
      <p:sp>
        <p:nvSpPr>
          <p:cNvPr id="150537" name="Text Box 9"/>
          <p:cNvSpPr txBox="1">
            <a:spLocks noChangeArrowheads="1"/>
          </p:cNvSpPr>
          <p:nvPr/>
        </p:nvSpPr>
        <p:spPr bwMode="auto">
          <a:xfrm>
            <a:off x="8382000" y="0"/>
            <a:ext cx="698500" cy="461963"/>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2400">
                <a:solidFill>
                  <a:srgbClr val="E5E5FF"/>
                </a:solidFill>
                <a:effectLst>
                  <a:outerShdw blurRad="38100" dist="38100" dir="2700000" algn="tl">
                    <a:srgbClr val="000000"/>
                  </a:outerShdw>
                </a:effectLst>
                <a:latin typeface="Arial" charset="0"/>
                <a:cs typeface="Arial" charset="0"/>
              </a:rPr>
              <a:t>175</a:t>
            </a:r>
          </a:p>
        </p:txBody>
      </p:sp>
    </p:spTree>
    <p:extLst>
      <p:ext uri="{BB962C8B-B14F-4D97-AF65-F5344CB8AC3E}">
        <p14:creationId xmlns:p14="http://schemas.microsoft.com/office/powerpoint/2010/main" val="28488035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50533"/>
                                        </p:tgtEl>
                                        <p:attrNameLst>
                                          <p:attrName>style.visibility</p:attrName>
                                        </p:attrNameLst>
                                      </p:cBhvr>
                                      <p:to>
                                        <p:strVal val="visible"/>
                                      </p:to>
                                    </p:set>
                                    <p:animEffect transition="in" filter="checkerboard(across)">
                                      <p:cBhvr>
                                        <p:cTn id="7" dur="500"/>
                                        <p:tgtEl>
                                          <p:spTgt spid="15053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150534">
                                            <p:txEl>
                                              <p:pRg st="0" end="0"/>
                                            </p:txEl>
                                          </p:spTgt>
                                        </p:tgtEl>
                                        <p:attrNameLst>
                                          <p:attrName>style.visibility</p:attrName>
                                        </p:attrNameLst>
                                      </p:cBhvr>
                                      <p:to>
                                        <p:strVal val="visible"/>
                                      </p:to>
                                    </p:set>
                                    <p:animEffect transition="in" filter="box(in)">
                                      <p:cBhvr>
                                        <p:cTn id="12" dur="500"/>
                                        <p:tgtEl>
                                          <p:spTgt spid="150534">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150534">
                                            <p:txEl>
                                              <p:pRg st="1" end="1"/>
                                            </p:txEl>
                                          </p:spTgt>
                                        </p:tgtEl>
                                        <p:attrNameLst>
                                          <p:attrName>style.visibility</p:attrName>
                                        </p:attrNameLst>
                                      </p:cBhvr>
                                      <p:to>
                                        <p:strVal val="visible"/>
                                      </p:to>
                                    </p:set>
                                    <p:animEffect transition="in" filter="box(in)">
                                      <p:cBhvr>
                                        <p:cTn id="17" dur="500"/>
                                        <p:tgtEl>
                                          <p:spTgt spid="150534">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150534">
                                            <p:txEl>
                                              <p:pRg st="2" end="2"/>
                                            </p:txEl>
                                          </p:spTgt>
                                        </p:tgtEl>
                                        <p:attrNameLst>
                                          <p:attrName>style.visibility</p:attrName>
                                        </p:attrNameLst>
                                      </p:cBhvr>
                                      <p:to>
                                        <p:strVal val="visible"/>
                                      </p:to>
                                    </p:set>
                                    <p:animEffect transition="in" filter="box(in)">
                                      <p:cBhvr>
                                        <p:cTn id="22" dur="500"/>
                                        <p:tgtEl>
                                          <p:spTgt spid="15053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Rot="1" noChangeArrowheads="1"/>
          </p:cNvSpPr>
          <p:nvPr>
            <p:ph type="title"/>
          </p:nvPr>
        </p:nvSpPr>
        <p:spPr>
          <a:xfrm>
            <a:off x="25400" y="0"/>
            <a:ext cx="9083675" cy="715963"/>
          </a:xfrm>
        </p:spPr>
        <p:txBody>
          <a:bodyPr/>
          <a:lstStyle/>
          <a:p>
            <a:pPr eaLnBrk="1" hangingPunct="1">
              <a:defRPr/>
            </a:pPr>
            <a:r>
              <a:rPr lang="en-US" sz="4000" dirty="0">
                <a:latin typeface="Arial" charset="0"/>
                <a:ea typeface="ＭＳ Ｐゴシック" charset="0"/>
                <a:cs typeface="ＭＳ Ｐゴシック" charset="0"/>
              </a:rPr>
              <a:t>Shank</a:t>
            </a:r>
            <a:r>
              <a:rPr lang="fr-FR" altLang="ja-JP" sz="4000" dirty="0">
                <a:latin typeface="Arial" charset="0"/>
                <a:ea typeface="ＭＳ Ｐゴシック" charset="0"/>
                <a:cs typeface="ＭＳ Ｐゴシック" charset="0"/>
              </a:rPr>
              <a:t>'</a:t>
            </a:r>
            <a:r>
              <a:rPr lang="en-US" sz="4000" dirty="0">
                <a:latin typeface="Arial" charset="0"/>
                <a:ea typeface="ＭＳ Ｐゴシック" charset="0"/>
                <a:cs typeface="ＭＳ Ｐゴシック" charset="0"/>
              </a:rPr>
              <a:t>s Controversial Reprint</a:t>
            </a:r>
          </a:p>
        </p:txBody>
      </p:sp>
      <p:pic>
        <p:nvPicPr>
          <p:cNvPr id="98306" name="Picture 4" descr="MM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5563" y="685800"/>
            <a:ext cx="4600575"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7" name="Picture 5" descr="MMT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65663" y="685800"/>
            <a:ext cx="4402137"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55133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9" descr="scroll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78050" y="1571625"/>
            <a:ext cx="4791075" cy="371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4" name="Picture 10" descr="Qumra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811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5" name="Rectangle 5" descr="Green marble"/>
          <p:cNvSpPr>
            <a:spLocks noGrp="1" noRot="1" noChangeArrowheads="1"/>
          </p:cNvSpPr>
          <p:nvPr>
            <p:ph type="title"/>
          </p:nvPr>
        </p:nvSpPr>
        <p:spPr>
          <a:xfrm>
            <a:off x="3657600" y="274638"/>
            <a:ext cx="5029200" cy="715962"/>
          </a:xfrm>
          <a:blipFill dpi="0" rotWithShape="1">
            <a:blip r:embed="rId5"/>
            <a:srcRect/>
            <a:tile tx="0" ty="0" sx="100000" sy="100000" flip="none" algn="tl"/>
          </a:blipFill>
        </p:spPr>
        <p:txBody>
          <a:bodyPr/>
          <a:lstStyle/>
          <a:p>
            <a:pPr eaLnBrk="1" hangingPunct="1"/>
            <a:r>
              <a:rPr lang="en-US" sz="4000">
                <a:effectLst/>
                <a:latin typeface="Arial" charset="0"/>
                <a:ea typeface="ＭＳ Ｐゴシック" charset="0"/>
                <a:cs typeface="ＭＳ Ｐゴシック" charset="0"/>
              </a:rPr>
              <a:t>The Qumran Ruins</a:t>
            </a:r>
          </a:p>
        </p:txBody>
      </p:sp>
      <p:grpSp>
        <p:nvGrpSpPr>
          <p:cNvPr id="2" name="Group 14"/>
          <p:cNvGrpSpPr>
            <a:grpSpLocks/>
          </p:cNvGrpSpPr>
          <p:nvPr/>
        </p:nvGrpSpPr>
        <p:grpSpPr bwMode="auto">
          <a:xfrm>
            <a:off x="0" y="2667000"/>
            <a:ext cx="2286000" cy="4191000"/>
            <a:chOff x="0" y="1680"/>
            <a:chExt cx="1440" cy="2640"/>
          </a:xfrm>
        </p:grpSpPr>
        <p:pic>
          <p:nvPicPr>
            <p:cNvPr id="100357" name="Picture 12" descr="de Vaux"/>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1680"/>
              <a:ext cx="1440" cy="2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17" name="Text Box 13"/>
            <p:cNvSpPr txBox="1">
              <a:spLocks noChangeArrowheads="1"/>
            </p:cNvSpPr>
            <p:nvPr/>
          </p:nvSpPr>
          <p:spPr bwMode="auto">
            <a:xfrm>
              <a:off x="263" y="4052"/>
              <a:ext cx="708" cy="250"/>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2000">
                  <a:solidFill>
                    <a:srgbClr val="E5E5FF"/>
                  </a:solidFill>
                  <a:effectLst>
                    <a:outerShdw blurRad="38100" dist="38100" dir="2700000" algn="tl">
                      <a:srgbClr val="000000"/>
                    </a:outerShdw>
                  </a:effectLst>
                </a:rPr>
                <a:t>De Vaux</a:t>
              </a:r>
            </a:p>
          </p:txBody>
        </p:sp>
      </p:grpSp>
    </p:spTree>
    <p:extLst>
      <p:ext uri="{BB962C8B-B14F-4D97-AF65-F5344CB8AC3E}">
        <p14:creationId xmlns:p14="http://schemas.microsoft.com/office/powerpoint/2010/main" val="37494478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296400" cy="7010400"/>
          </a:xfrm>
          <a:noFill/>
          <a:extLst>
            <a:ext uri="{909E8E84-426E-40DD-AFC4-6F175D3DCCD1}">
              <a14:hiddenFill xmlns:a14="http://schemas.microsoft.com/office/drawing/2010/main">
                <a:solidFill>
                  <a:srgbClr val="FFFFFF"/>
                </a:solidFill>
              </a14:hiddenFill>
            </a:ext>
          </a:extLst>
        </p:spPr>
      </p:pic>
      <p:sp>
        <p:nvSpPr>
          <p:cNvPr id="51203" name="Rectangle 3"/>
          <p:cNvSpPr>
            <a:spLocks noGrp="1" noChangeArrowheads="1"/>
          </p:cNvSpPr>
          <p:nvPr>
            <p:ph type="title"/>
          </p:nvPr>
        </p:nvSpPr>
        <p:spPr>
          <a:xfrm>
            <a:off x="457200" y="228600"/>
            <a:ext cx="2895600" cy="1752600"/>
          </a:xfrm>
          <a:solidFill>
            <a:srgbClr val="FF0000"/>
          </a:solidFill>
          <a:ln>
            <a:solidFill>
              <a:schemeClr val="bg2"/>
            </a:solidFill>
          </a:ln>
        </p:spPr>
        <p:txBody>
          <a:bodyPr/>
          <a:lstStyle/>
          <a:p>
            <a:pPr eaLnBrk="1" hangingPunct="1">
              <a:defRPr/>
            </a:pPr>
            <a:r>
              <a:rPr lang="en-US" sz="3600" b="0">
                <a:latin typeface="Arial" charset="0"/>
                <a:ea typeface="ＭＳ Ｐゴシック" charset="0"/>
                <a:cs typeface="ＭＳ Ｐゴシック" charset="0"/>
              </a:rPr>
              <a:t>Elevations in North-South Divisions</a:t>
            </a:r>
          </a:p>
        </p:txBody>
      </p:sp>
      <p:sp>
        <p:nvSpPr>
          <p:cNvPr id="51207" name="Oval 7"/>
          <p:cNvSpPr>
            <a:spLocks noChangeArrowheads="1"/>
          </p:cNvSpPr>
          <p:nvPr/>
        </p:nvSpPr>
        <p:spPr bwMode="auto">
          <a:xfrm rot="368868">
            <a:off x="5332413" y="1527175"/>
            <a:ext cx="685800" cy="5867400"/>
          </a:xfrm>
          <a:prstGeom prst="ellipse">
            <a:avLst/>
          </a:prstGeom>
          <a:noFill/>
          <a:ln w="28575">
            <a:solidFill>
              <a:srgbClr val="FF0000"/>
            </a:solidFill>
            <a:round/>
            <a:headEnd/>
            <a:tailEnd/>
          </a:ln>
          <a:effectLst/>
        </p:spPr>
        <p:txBody>
          <a:bodyPr wrap="none" anchor="ct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51210" name="Text Box 10"/>
          <p:cNvSpPr txBox="1">
            <a:spLocks noChangeArrowheads="1"/>
          </p:cNvSpPr>
          <p:nvPr/>
        </p:nvSpPr>
        <p:spPr bwMode="auto">
          <a:xfrm>
            <a:off x="3200400" y="3657600"/>
            <a:ext cx="2209800" cy="579438"/>
          </a:xfrm>
          <a:prstGeom prst="rect">
            <a:avLst/>
          </a:prstGeom>
          <a:solidFill>
            <a:srgbClr val="0033CC"/>
          </a:solidFill>
          <a:ln w="9525">
            <a:noFill/>
            <a:miter lim="800000"/>
            <a:headEnd/>
            <a:tailEnd/>
          </a:ln>
          <a:effectLst>
            <a:outerShdw blurRad="63500" dist="38099" dir="2700000" algn="ctr" rotWithShape="0">
              <a:schemeClr val="bg2">
                <a:alpha val="50000"/>
              </a:schemeClr>
            </a:outerShdw>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defTabSz="914400" fontAlgn="t">
              <a:spcBef>
                <a:spcPct val="50000"/>
              </a:spcBef>
              <a:spcAft>
                <a:spcPct val="0"/>
              </a:spcAft>
              <a:defRPr/>
            </a:pPr>
            <a:r>
              <a:rPr lang="en-US" sz="3200" b="0" dirty="0">
                <a:solidFill>
                  <a:srgbClr val="FFFFFF"/>
                </a:solidFill>
                <a:effectLst>
                  <a:outerShdw blurRad="38100" dist="38100" dir="2700000" algn="tl">
                    <a:srgbClr val="000000"/>
                  </a:outerShdw>
                </a:effectLst>
                <a:latin typeface="Arial" charset="0"/>
                <a:cs typeface="Arial" charset="0"/>
              </a:rPr>
              <a:t>Jordan Rift</a:t>
            </a:r>
          </a:p>
        </p:txBody>
      </p:sp>
    </p:spTree>
    <p:extLst>
      <p:ext uri="{BB962C8B-B14F-4D97-AF65-F5344CB8AC3E}">
        <p14:creationId xmlns:p14="http://schemas.microsoft.com/office/powerpoint/2010/main" val="13712689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1203"/>
                                        </p:tgtEl>
                                        <p:attrNameLst>
                                          <p:attrName>style.visibility</p:attrName>
                                        </p:attrNameLst>
                                      </p:cBhvr>
                                      <p:to>
                                        <p:strVal val="visible"/>
                                      </p:to>
                                    </p:set>
                                    <p:animEffect transition="in" filter="fade">
                                      <p:cBhvr>
                                        <p:cTn id="7" dur="2000"/>
                                        <p:tgtEl>
                                          <p:spTgt spid="5120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51207"/>
                                        </p:tgtEl>
                                        <p:attrNameLst>
                                          <p:attrName>style.visibility</p:attrName>
                                        </p:attrNameLst>
                                      </p:cBhvr>
                                      <p:to>
                                        <p:strVal val="visible"/>
                                      </p:to>
                                    </p:set>
                                    <p:anim calcmode="lin" valueType="num">
                                      <p:cBhvr>
                                        <p:cTn id="12" dur="500" fill="hold"/>
                                        <p:tgtEl>
                                          <p:spTgt spid="51207"/>
                                        </p:tgtEl>
                                        <p:attrNameLst>
                                          <p:attrName>ppt_w</p:attrName>
                                        </p:attrNameLst>
                                      </p:cBhvr>
                                      <p:tavLst>
                                        <p:tav tm="0">
                                          <p:val>
                                            <p:fltVal val="0"/>
                                          </p:val>
                                        </p:tav>
                                        <p:tav tm="100000">
                                          <p:val>
                                            <p:strVal val="#ppt_w"/>
                                          </p:val>
                                        </p:tav>
                                      </p:tavLst>
                                    </p:anim>
                                    <p:anim calcmode="lin" valueType="num">
                                      <p:cBhvr>
                                        <p:cTn id="13" dur="500" fill="hold"/>
                                        <p:tgtEl>
                                          <p:spTgt spid="51207"/>
                                        </p:tgtEl>
                                        <p:attrNameLst>
                                          <p:attrName>ppt_h</p:attrName>
                                        </p:attrNameLst>
                                      </p:cBhvr>
                                      <p:tavLst>
                                        <p:tav tm="0">
                                          <p:val>
                                            <p:strVal val="#ppt_h"/>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1210"/>
                                        </p:tgtEl>
                                        <p:attrNameLst>
                                          <p:attrName>style.visibility</p:attrName>
                                        </p:attrNameLst>
                                      </p:cBhvr>
                                      <p:to>
                                        <p:strVal val="visible"/>
                                      </p:to>
                                    </p:set>
                                    <p:anim calcmode="lin" valueType="num">
                                      <p:cBhvr additive="base">
                                        <p:cTn id="18" dur="500" fill="hold"/>
                                        <p:tgtEl>
                                          <p:spTgt spid="51210"/>
                                        </p:tgtEl>
                                        <p:attrNameLst>
                                          <p:attrName>ppt_x</p:attrName>
                                        </p:attrNameLst>
                                      </p:cBhvr>
                                      <p:tavLst>
                                        <p:tav tm="0">
                                          <p:val>
                                            <p:strVal val="#ppt_x"/>
                                          </p:val>
                                        </p:tav>
                                        <p:tav tm="100000">
                                          <p:val>
                                            <p:strVal val="#ppt_x"/>
                                          </p:val>
                                        </p:tav>
                                      </p:tavLst>
                                    </p:anim>
                                    <p:anim calcmode="lin" valueType="num">
                                      <p:cBhvr additive="base">
                                        <p:cTn id="19" dur="500" fill="hold"/>
                                        <p:tgtEl>
                                          <p:spTgt spid="512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animBg="1"/>
      <p:bldP spid="51207" grpId="0" animBg="1"/>
      <p:bldP spid="512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Rot="1" noChangeArrowheads="1"/>
          </p:cNvSpPr>
          <p:nvPr>
            <p:ph type="title"/>
          </p:nvPr>
        </p:nvSpPr>
        <p:spPr>
          <a:xfrm>
            <a:off x="5181600" y="274638"/>
            <a:ext cx="3581400" cy="3001962"/>
          </a:xfrm>
        </p:spPr>
        <p:txBody>
          <a:bodyPr/>
          <a:lstStyle/>
          <a:p>
            <a:pPr eaLnBrk="1" hangingPunct="1">
              <a:defRPr/>
            </a:pPr>
            <a:r>
              <a:rPr lang="en-US">
                <a:latin typeface="Arial" charset="0"/>
                <a:ea typeface="ＭＳ Ｐゴシック" charset="0"/>
                <a:cs typeface="ＭＳ Ｐゴシック" charset="0"/>
              </a:rPr>
              <a:t>Map of the Qumran Community</a:t>
            </a:r>
          </a:p>
        </p:txBody>
      </p:sp>
      <p:pic>
        <p:nvPicPr>
          <p:cNvPr id="102402" name="Picture 4" descr="Qumran BAR (Sep94), 3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9974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3" name="Picture 5" descr="Qumran BAR (Sep94), 3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76800" y="3581400"/>
            <a:ext cx="2887663"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4" name="Picture 6" descr="Qumran BAR (Sep94), 30"/>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667000" y="228600"/>
            <a:ext cx="1905000" cy="153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5" name="Picture 7" descr="Qumran BAR (Sep94), 3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57200" y="5638800"/>
            <a:ext cx="1676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8" name="Text Box 8"/>
          <p:cNvSpPr txBox="1">
            <a:spLocks noChangeArrowheads="1"/>
          </p:cNvSpPr>
          <p:nvPr/>
        </p:nvSpPr>
        <p:spPr bwMode="auto">
          <a:xfrm>
            <a:off x="8445500" y="0"/>
            <a:ext cx="698500" cy="461963"/>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2400">
                <a:solidFill>
                  <a:srgbClr val="E5E5FF"/>
                </a:solidFill>
                <a:effectLst>
                  <a:outerShdw blurRad="38100" dist="38100" dir="2700000" algn="tl">
                    <a:srgbClr val="000000"/>
                  </a:outerShdw>
                </a:effectLst>
                <a:latin typeface="Arial" charset="0"/>
                <a:cs typeface="Arial" charset="0"/>
              </a:rPr>
              <a:t>179</a:t>
            </a:r>
          </a:p>
        </p:txBody>
      </p:sp>
      <p:pic>
        <p:nvPicPr>
          <p:cNvPr id="102407" name="Picture 10" descr="Qumran BAR (Sep94), 30"/>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14400" y="914400"/>
            <a:ext cx="228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8" name="Picture 12" descr="Qumran BAR (Sep94), 30"/>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962400" y="5334000"/>
            <a:ext cx="152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9" name="Picture 13" descr="Qumran BAR (Sep94), 30"/>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676400" y="4267200"/>
            <a:ext cx="152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10" name="Picture 14" descr="Qumran BAR (Sep94), 30"/>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295400" y="2667000"/>
            <a:ext cx="152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11" name="Picture 17" descr="Qumran BAR (Sep94), 30"/>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3124200" y="4038600"/>
            <a:ext cx="152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12" name="Picture 18" descr="Qumran BAR (Sep94), 30"/>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3276600" y="4191000"/>
            <a:ext cx="152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13" name="Picture 19" descr="Qumran BAR (Sep94), 30"/>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3429000" y="4343400"/>
            <a:ext cx="152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14" name="Picture 20" descr="Qumran BAR (Sep94), 30"/>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371600" y="2286000"/>
            <a:ext cx="152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15" name="Picture 21" descr="Qumran BAR (Sep94), 30"/>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524000" y="2895600"/>
            <a:ext cx="1524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48966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4" descr="Qumran"/>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7010400" cy="6858000"/>
          </a:xfrm>
          <a:noFill/>
          <a:extLst>
            <a:ext uri="{909E8E84-426E-40DD-AFC4-6F175D3DCCD1}">
              <a14:hiddenFill xmlns:a14="http://schemas.microsoft.com/office/drawing/2010/main">
                <a:solidFill>
                  <a:srgbClr val="FFFFFF"/>
                </a:solidFill>
              </a14:hiddenFill>
            </a:ext>
          </a:extLst>
        </p:spPr>
      </p:pic>
      <p:sp>
        <p:nvSpPr>
          <p:cNvPr id="166914" name="Rectangle 2"/>
          <p:cNvSpPr>
            <a:spLocks noGrp="1" noRot="1" noChangeArrowheads="1"/>
          </p:cNvSpPr>
          <p:nvPr>
            <p:ph type="title"/>
          </p:nvPr>
        </p:nvSpPr>
        <p:spPr>
          <a:xfrm>
            <a:off x="0" y="0"/>
            <a:ext cx="4648200" cy="838200"/>
          </a:xfrm>
          <a:effectLst>
            <a:outerShdw blurRad="63500" dist="107763" dir="8100000" algn="ctr" rotWithShape="0">
              <a:schemeClr val="bg2">
                <a:alpha val="74998"/>
              </a:schemeClr>
            </a:outerShdw>
          </a:effectLst>
        </p:spPr>
        <p:txBody>
          <a:bodyPr/>
          <a:lstStyle/>
          <a:p>
            <a:pPr eaLnBrk="1" hangingPunct="1">
              <a:defRPr/>
            </a:pPr>
            <a:r>
              <a:rPr lang="en-US">
                <a:latin typeface="Arial" charset="0"/>
                <a:ea typeface="ＭＳ Ｐゴシック" charset="0"/>
                <a:cs typeface="ＭＳ Ｐゴシック" charset="0"/>
              </a:rPr>
              <a:t>Finds at Qumran</a:t>
            </a:r>
          </a:p>
        </p:txBody>
      </p:sp>
      <p:pic>
        <p:nvPicPr>
          <p:cNvPr id="166924" name="Picture 12" descr="Inkwell000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429000" y="3657600"/>
            <a:ext cx="5811838" cy="583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25" name="Picture 13" descr="Table"/>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345238" y="0"/>
            <a:ext cx="2798762"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20" name="Picture 8" descr="Qumran"/>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572000" y="0"/>
            <a:ext cx="21336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23" name="Picture 11" descr="Qumran"/>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181600" y="2362200"/>
            <a:ext cx="2133600" cy="193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26" name="Picture 14" descr="Qumran BAR (Sep94), 30"/>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0" y="3276600"/>
            <a:ext cx="3992563" cy="266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25096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166925"/>
                                        </p:tgtEl>
                                        <p:attrNameLst>
                                          <p:attrName>style.visibility</p:attrName>
                                        </p:attrNameLst>
                                      </p:cBhvr>
                                      <p:to>
                                        <p:strVal val="visible"/>
                                      </p:to>
                                    </p:set>
                                    <p:anim calcmode="lin" valueType="num">
                                      <p:cBhvr>
                                        <p:cTn id="7" dur="1000" fill="hold"/>
                                        <p:tgtEl>
                                          <p:spTgt spid="166925"/>
                                        </p:tgtEl>
                                        <p:attrNameLst>
                                          <p:attrName>ppt_w</p:attrName>
                                        </p:attrNameLst>
                                      </p:cBhvr>
                                      <p:tavLst>
                                        <p:tav tm="0">
                                          <p:val>
                                            <p:fltVal val="0"/>
                                          </p:val>
                                        </p:tav>
                                        <p:tav tm="100000">
                                          <p:val>
                                            <p:strVal val="#ppt_w"/>
                                          </p:val>
                                        </p:tav>
                                      </p:tavLst>
                                    </p:anim>
                                    <p:anim calcmode="lin" valueType="num">
                                      <p:cBhvr>
                                        <p:cTn id="8" dur="1000" fill="hold"/>
                                        <p:tgtEl>
                                          <p:spTgt spid="166925"/>
                                        </p:tgtEl>
                                        <p:attrNameLst>
                                          <p:attrName>ppt_h</p:attrName>
                                        </p:attrNameLst>
                                      </p:cBhvr>
                                      <p:tavLst>
                                        <p:tav tm="0">
                                          <p:val>
                                            <p:fltVal val="0"/>
                                          </p:val>
                                        </p:tav>
                                        <p:tav tm="100000">
                                          <p:val>
                                            <p:strVal val="#ppt_h"/>
                                          </p:val>
                                        </p:tav>
                                      </p:tavLst>
                                    </p:anim>
                                    <p:anim calcmode="lin" valueType="num">
                                      <p:cBhvr>
                                        <p:cTn id="9" dur="1000" fill="hold"/>
                                        <p:tgtEl>
                                          <p:spTgt spid="16692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66925"/>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5" presetClass="entr" presetSubtype="0" fill="hold" nodeType="afterEffect">
                                  <p:stCondLst>
                                    <p:cond delay="0"/>
                                  </p:stCondLst>
                                  <p:childTnLst>
                                    <p:set>
                                      <p:cBhvr>
                                        <p:cTn id="13" dur="1" fill="hold">
                                          <p:stCondLst>
                                            <p:cond delay="0"/>
                                          </p:stCondLst>
                                        </p:cTn>
                                        <p:tgtEl>
                                          <p:spTgt spid="166923"/>
                                        </p:tgtEl>
                                        <p:attrNameLst>
                                          <p:attrName>style.visibility</p:attrName>
                                        </p:attrNameLst>
                                      </p:cBhvr>
                                      <p:to>
                                        <p:strVal val="visible"/>
                                      </p:to>
                                    </p:set>
                                    <p:anim calcmode="lin" valueType="num">
                                      <p:cBhvr>
                                        <p:cTn id="14" dur="1000" fill="hold"/>
                                        <p:tgtEl>
                                          <p:spTgt spid="166923"/>
                                        </p:tgtEl>
                                        <p:attrNameLst>
                                          <p:attrName>ppt_w</p:attrName>
                                        </p:attrNameLst>
                                      </p:cBhvr>
                                      <p:tavLst>
                                        <p:tav tm="0">
                                          <p:val>
                                            <p:fltVal val="0"/>
                                          </p:val>
                                        </p:tav>
                                        <p:tav tm="100000">
                                          <p:val>
                                            <p:strVal val="#ppt_w"/>
                                          </p:val>
                                        </p:tav>
                                      </p:tavLst>
                                    </p:anim>
                                    <p:anim calcmode="lin" valueType="num">
                                      <p:cBhvr>
                                        <p:cTn id="15" dur="1000" fill="hold"/>
                                        <p:tgtEl>
                                          <p:spTgt spid="166923"/>
                                        </p:tgtEl>
                                        <p:attrNameLst>
                                          <p:attrName>ppt_h</p:attrName>
                                        </p:attrNameLst>
                                      </p:cBhvr>
                                      <p:tavLst>
                                        <p:tav tm="0">
                                          <p:val>
                                            <p:fltVal val="0"/>
                                          </p:val>
                                        </p:tav>
                                        <p:tav tm="100000">
                                          <p:val>
                                            <p:strVal val="#ppt_h"/>
                                          </p:val>
                                        </p:tav>
                                      </p:tavLst>
                                    </p:anim>
                                    <p:anim calcmode="lin" valueType="num">
                                      <p:cBhvr>
                                        <p:cTn id="16" dur="1000" fill="hold"/>
                                        <p:tgtEl>
                                          <p:spTgt spid="166923"/>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166923"/>
                                        </p:tgtEl>
                                        <p:attrNameLst>
                                          <p:attrName>ppt_y</p:attrName>
                                        </p:attrNameLst>
                                      </p:cBhvr>
                                      <p:tavLst>
                                        <p:tav tm="0" fmla="#ppt_y+(sin(-2*pi*(1-$))*-#ppt_x+cos(-2*pi*(1-$))*(1-#ppt_y))*(1-$)">
                                          <p:val>
                                            <p:fltVal val="0"/>
                                          </p:val>
                                        </p:tav>
                                        <p:tav tm="100000">
                                          <p:val>
                                            <p:fltVal val="1"/>
                                          </p:val>
                                        </p:tav>
                                      </p:tavLst>
                                    </p:anim>
                                  </p:childTnLst>
                                </p:cTn>
                              </p:par>
                            </p:childTnLst>
                          </p:cTn>
                        </p:par>
                        <p:par>
                          <p:cTn id="18" fill="hold" nodeType="afterGroup">
                            <p:stCondLst>
                              <p:cond delay="2000"/>
                            </p:stCondLst>
                            <p:childTnLst>
                              <p:par>
                                <p:cTn id="19" presetID="15" presetClass="entr" presetSubtype="0" fill="hold" nodeType="afterEffect">
                                  <p:stCondLst>
                                    <p:cond delay="0"/>
                                  </p:stCondLst>
                                  <p:childTnLst>
                                    <p:set>
                                      <p:cBhvr>
                                        <p:cTn id="20" dur="1" fill="hold">
                                          <p:stCondLst>
                                            <p:cond delay="0"/>
                                          </p:stCondLst>
                                        </p:cTn>
                                        <p:tgtEl>
                                          <p:spTgt spid="166924"/>
                                        </p:tgtEl>
                                        <p:attrNameLst>
                                          <p:attrName>style.visibility</p:attrName>
                                        </p:attrNameLst>
                                      </p:cBhvr>
                                      <p:to>
                                        <p:strVal val="visible"/>
                                      </p:to>
                                    </p:set>
                                    <p:anim calcmode="lin" valueType="num">
                                      <p:cBhvr>
                                        <p:cTn id="21" dur="1000" fill="hold"/>
                                        <p:tgtEl>
                                          <p:spTgt spid="166924"/>
                                        </p:tgtEl>
                                        <p:attrNameLst>
                                          <p:attrName>ppt_w</p:attrName>
                                        </p:attrNameLst>
                                      </p:cBhvr>
                                      <p:tavLst>
                                        <p:tav tm="0">
                                          <p:val>
                                            <p:fltVal val="0"/>
                                          </p:val>
                                        </p:tav>
                                        <p:tav tm="100000">
                                          <p:val>
                                            <p:strVal val="#ppt_w"/>
                                          </p:val>
                                        </p:tav>
                                      </p:tavLst>
                                    </p:anim>
                                    <p:anim calcmode="lin" valueType="num">
                                      <p:cBhvr>
                                        <p:cTn id="22" dur="1000" fill="hold"/>
                                        <p:tgtEl>
                                          <p:spTgt spid="166924"/>
                                        </p:tgtEl>
                                        <p:attrNameLst>
                                          <p:attrName>ppt_h</p:attrName>
                                        </p:attrNameLst>
                                      </p:cBhvr>
                                      <p:tavLst>
                                        <p:tav tm="0">
                                          <p:val>
                                            <p:fltVal val="0"/>
                                          </p:val>
                                        </p:tav>
                                        <p:tav tm="100000">
                                          <p:val>
                                            <p:strVal val="#ppt_h"/>
                                          </p:val>
                                        </p:tav>
                                      </p:tavLst>
                                    </p:anim>
                                    <p:anim calcmode="lin" valueType="num">
                                      <p:cBhvr>
                                        <p:cTn id="23" dur="1000" fill="hold"/>
                                        <p:tgtEl>
                                          <p:spTgt spid="166924"/>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166924"/>
                                        </p:tgtEl>
                                        <p:attrNameLst>
                                          <p:attrName>ppt_y</p:attrName>
                                        </p:attrNameLst>
                                      </p:cBhvr>
                                      <p:tavLst>
                                        <p:tav tm="0" fmla="#ppt_y+(sin(-2*pi*(1-$))*-#ppt_x+cos(-2*pi*(1-$))*(1-#ppt_y))*(1-$)">
                                          <p:val>
                                            <p:fltVal val="0"/>
                                          </p:val>
                                        </p:tav>
                                        <p:tav tm="100000">
                                          <p:val>
                                            <p:fltVal val="1"/>
                                          </p:val>
                                        </p:tav>
                                      </p:tavLst>
                                    </p:anim>
                                  </p:childTnLst>
                                </p:cTn>
                              </p:par>
                            </p:childTnLst>
                          </p:cTn>
                        </p:par>
                        <p:par>
                          <p:cTn id="25" fill="hold" nodeType="afterGroup">
                            <p:stCondLst>
                              <p:cond delay="3000"/>
                            </p:stCondLst>
                            <p:childTnLst>
                              <p:par>
                                <p:cTn id="26" presetID="15" presetClass="entr" presetSubtype="0" fill="hold" nodeType="afterEffect">
                                  <p:stCondLst>
                                    <p:cond delay="0"/>
                                  </p:stCondLst>
                                  <p:childTnLst>
                                    <p:set>
                                      <p:cBhvr>
                                        <p:cTn id="27" dur="1" fill="hold">
                                          <p:stCondLst>
                                            <p:cond delay="0"/>
                                          </p:stCondLst>
                                        </p:cTn>
                                        <p:tgtEl>
                                          <p:spTgt spid="166920"/>
                                        </p:tgtEl>
                                        <p:attrNameLst>
                                          <p:attrName>style.visibility</p:attrName>
                                        </p:attrNameLst>
                                      </p:cBhvr>
                                      <p:to>
                                        <p:strVal val="visible"/>
                                      </p:to>
                                    </p:set>
                                    <p:anim calcmode="lin" valueType="num">
                                      <p:cBhvr>
                                        <p:cTn id="28" dur="1000" fill="hold"/>
                                        <p:tgtEl>
                                          <p:spTgt spid="166920"/>
                                        </p:tgtEl>
                                        <p:attrNameLst>
                                          <p:attrName>ppt_w</p:attrName>
                                        </p:attrNameLst>
                                      </p:cBhvr>
                                      <p:tavLst>
                                        <p:tav tm="0">
                                          <p:val>
                                            <p:fltVal val="0"/>
                                          </p:val>
                                        </p:tav>
                                        <p:tav tm="100000">
                                          <p:val>
                                            <p:strVal val="#ppt_w"/>
                                          </p:val>
                                        </p:tav>
                                      </p:tavLst>
                                    </p:anim>
                                    <p:anim calcmode="lin" valueType="num">
                                      <p:cBhvr>
                                        <p:cTn id="29" dur="1000" fill="hold"/>
                                        <p:tgtEl>
                                          <p:spTgt spid="166920"/>
                                        </p:tgtEl>
                                        <p:attrNameLst>
                                          <p:attrName>ppt_h</p:attrName>
                                        </p:attrNameLst>
                                      </p:cBhvr>
                                      <p:tavLst>
                                        <p:tav tm="0">
                                          <p:val>
                                            <p:fltVal val="0"/>
                                          </p:val>
                                        </p:tav>
                                        <p:tav tm="100000">
                                          <p:val>
                                            <p:strVal val="#ppt_h"/>
                                          </p:val>
                                        </p:tav>
                                      </p:tavLst>
                                    </p:anim>
                                    <p:anim calcmode="lin" valueType="num">
                                      <p:cBhvr>
                                        <p:cTn id="30" dur="1000" fill="hold"/>
                                        <p:tgtEl>
                                          <p:spTgt spid="166920"/>
                                        </p:tgtEl>
                                        <p:attrNameLst>
                                          <p:attrName>ppt_x</p:attrName>
                                        </p:attrNameLst>
                                      </p:cBhvr>
                                      <p:tavLst>
                                        <p:tav tm="0" fmla="#ppt_x+(cos(-2*pi*(1-$))*-#ppt_x-sin(-2*pi*(1-$))*(1-#ppt_y))*(1-$)">
                                          <p:val>
                                            <p:fltVal val="0"/>
                                          </p:val>
                                        </p:tav>
                                        <p:tav tm="100000">
                                          <p:val>
                                            <p:fltVal val="1"/>
                                          </p:val>
                                        </p:tav>
                                      </p:tavLst>
                                    </p:anim>
                                    <p:anim calcmode="lin" valueType="num">
                                      <p:cBhvr>
                                        <p:cTn id="31" dur="1000" fill="hold"/>
                                        <p:tgtEl>
                                          <p:spTgt spid="166920"/>
                                        </p:tgtEl>
                                        <p:attrNameLst>
                                          <p:attrName>ppt_y</p:attrName>
                                        </p:attrNameLst>
                                      </p:cBhvr>
                                      <p:tavLst>
                                        <p:tav tm="0" fmla="#ppt_y+(sin(-2*pi*(1-$))*-#ppt_x+cos(-2*pi*(1-$))*(1-#ppt_y))*(1-$)">
                                          <p:val>
                                            <p:fltVal val="0"/>
                                          </p:val>
                                        </p:tav>
                                        <p:tav tm="100000">
                                          <p:val>
                                            <p:fltVal val="1"/>
                                          </p:val>
                                        </p:tav>
                                      </p:tavLst>
                                    </p:anim>
                                  </p:childTnLst>
                                </p:cTn>
                              </p:par>
                            </p:childTnLst>
                          </p:cTn>
                        </p:par>
                        <p:par>
                          <p:cTn id="32" fill="hold" nodeType="afterGroup">
                            <p:stCondLst>
                              <p:cond delay="4000"/>
                            </p:stCondLst>
                            <p:childTnLst>
                              <p:par>
                                <p:cTn id="33" presetID="15" presetClass="entr" presetSubtype="0" fill="hold" nodeType="afterEffect">
                                  <p:stCondLst>
                                    <p:cond delay="0"/>
                                  </p:stCondLst>
                                  <p:childTnLst>
                                    <p:set>
                                      <p:cBhvr>
                                        <p:cTn id="34" dur="1" fill="hold">
                                          <p:stCondLst>
                                            <p:cond delay="0"/>
                                          </p:stCondLst>
                                        </p:cTn>
                                        <p:tgtEl>
                                          <p:spTgt spid="166926"/>
                                        </p:tgtEl>
                                        <p:attrNameLst>
                                          <p:attrName>style.visibility</p:attrName>
                                        </p:attrNameLst>
                                      </p:cBhvr>
                                      <p:to>
                                        <p:strVal val="visible"/>
                                      </p:to>
                                    </p:set>
                                    <p:anim calcmode="lin" valueType="num">
                                      <p:cBhvr>
                                        <p:cTn id="35" dur="1000" fill="hold"/>
                                        <p:tgtEl>
                                          <p:spTgt spid="166926"/>
                                        </p:tgtEl>
                                        <p:attrNameLst>
                                          <p:attrName>ppt_w</p:attrName>
                                        </p:attrNameLst>
                                      </p:cBhvr>
                                      <p:tavLst>
                                        <p:tav tm="0">
                                          <p:val>
                                            <p:fltVal val="0"/>
                                          </p:val>
                                        </p:tav>
                                        <p:tav tm="100000">
                                          <p:val>
                                            <p:strVal val="#ppt_w"/>
                                          </p:val>
                                        </p:tav>
                                      </p:tavLst>
                                    </p:anim>
                                    <p:anim calcmode="lin" valueType="num">
                                      <p:cBhvr>
                                        <p:cTn id="36" dur="1000" fill="hold"/>
                                        <p:tgtEl>
                                          <p:spTgt spid="166926"/>
                                        </p:tgtEl>
                                        <p:attrNameLst>
                                          <p:attrName>ppt_h</p:attrName>
                                        </p:attrNameLst>
                                      </p:cBhvr>
                                      <p:tavLst>
                                        <p:tav tm="0">
                                          <p:val>
                                            <p:fltVal val="0"/>
                                          </p:val>
                                        </p:tav>
                                        <p:tav tm="100000">
                                          <p:val>
                                            <p:strVal val="#ppt_h"/>
                                          </p:val>
                                        </p:tav>
                                      </p:tavLst>
                                    </p:anim>
                                    <p:anim calcmode="lin" valueType="num">
                                      <p:cBhvr>
                                        <p:cTn id="37" dur="1000" fill="hold"/>
                                        <p:tgtEl>
                                          <p:spTgt spid="166926"/>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16692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6497" name="Group 7"/>
          <p:cNvGrpSpPr>
            <a:grpSpLocks/>
          </p:cNvGrpSpPr>
          <p:nvPr/>
        </p:nvGrpSpPr>
        <p:grpSpPr bwMode="auto">
          <a:xfrm>
            <a:off x="0" y="1447800"/>
            <a:ext cx="9144000" cy="5059363"/>
            <a:chOff x="0" y="1133"/>
            <a:chExt cx="5760" cy="3187"/>
          </a:xfrm>
        </p:grpSpPr>
        <p:pic>
          <p:nvPicPr>
            <p:cNvPr id="106506" name="Picture 4" descr="Qumr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33"/>
              <a:ext cx="5760" cy="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5" name="Rectangle 5"/>
            <p:cNvSpPr>
              <a:spLocks noChangeArrowheads="1"/>
            </p:cNvSpPr>
            <p:nvPr/>
          </p:nvSpPr>
          <p:spPr bwMode="auto">
            <a:xfrm>
              <a:off x="3024" y="3744"/>
              <a:ext cx="2736" cy="576"/>
            </a:xfrm>
            <a:prstGeom prst="rect">
              <a:avLst/>
            </a:prstGeom>
            <a:solidFill>
              <a:schemeClr val="tx1"/>
            </a:solidFill>
            <a:ln w="9525">
              <a:noFill/>
              <a:miter lim="800000"/>
              <a:headEnd/>
              <a:tailEnd/>
            </a:ln>
            <a:effectLst/>
          </p:spPr>
          <p:txBody>
            <a:bodyPr wrap="none" anchor="ctr"/>
            <a:lstStyle/>
            <a:p>
              <a:pPr algn="ctr" defTabSz="914400" fontAlgn="base">
                <a:spcBef>
                  <a:spcPct val="0"/>
                </a:spcBef>
                <a:spcAft>
                  <a:spcPct val="0"/>
                </a:spcAft>
                <a:defRPr/>
              </a:pPr>
              <a:endParaRPr lang="en-US" sz="4400" b="1">
                <a:solidFill>
                  <a:srgbClr val="E5E5FF"/>
                </a:solidFill>
                <a:effectLst>
                  <a:outerShdw blurRad="38100" dist="38100" dir="2700000" algn="tl">
                    <a:srgbClr val="DDDDDD"/>
                  </a:outerShdw>
                </a:effectLst>
                <a:latin typeface="Garamond" pitchFamily="-111" charset="0"/>
                <a:ea typeface="ＭＳ Ｐゴシック" charset="0"/>
                <a:cs typeface="ＭＳ Ｐゴシック" charset="0"/>
              </a:endParaRPr>
            </a:p>
          </p:txBody>
        </p:sp>
        <p:sp>
          <p:nvSpPr>
            <p:cNvPr id="122886" name="Rectangle 6"/>
            <p:cNvSpPr>
              <a:spLocks noChangeArrowheads="1"/>
            </p:cNvSpPr>
            <p:nvPr/>
          </p:nvSpPr>
          <p:spPr bwMode="auto">
            <a:xfrm>
              <a:off x="0" y="3936"/>
              <a:ext cx="1536" cy="384"/>
            </a:xfrm>
            <a:prstGeom prst="rect">
              <a:avLst/>
            </a:prstGeom>
            <a:solidFill>
              <a:schemeClr val="tx1"/>
            </a:solidFill>
            <a:ln w="9525">
              <a:noFill/>
              <a:miter lim="800000"/>
              <a:headEnd/>
              <a:tailEnd/>
            </a:ln>
            <a:effectLst/>
          </p:spPr>
          <p:txBody>
            <a:bodyPr wrap="none" anchor="ctr"/>
            <a:lstStyle/>
            <a:p>
              <a:pPr algn="ctr" defTabSz="914400" fontAlgn="base">
                <a:spcBef>
                  <a:spcPct val="0"/>
                </a:spcBef>
                <a:spcAft>
                  <a:spcPct val="0"/>
                </a:spcAft>
                <a:defRPr/>
              </a:pPr>
              <a:endParaRPr lang="en-US" sz="4400" b="1">
                <a:solidFill>
                  <a:srgbClr val="E5E5FF"/>
                </a:solidFill>
                <a:effectLst>
                  <a:outerShdw blurRad="38100" dist="38100" dir="2700000" algn="tl">
                    <a:srgbClr val="DDDDDD"/>
                  </a:outerShdw>
                </a:effectLst>
                <a:latin typeface="Garamond" pitchFamily="-111" charset="0"/>
                <a:ea typeface="ＭＳ Ｐゴシック" charset="0"/>
                <a:cs typeface="ＭＳ Ｐゴシック" charset="0"/>
              </a:endParaRPr>
            </a:p>
          </p:txBody>
        </p:sp>
      </p:grpSp>
      <p:pic>
        <p:nvPicPr>
          <p:cNvPr id="122891" name="Picture 11" descr="Qumran0001"/>
          <p:cNvPicPr>
            <a:picLocks noChangeAspect="1" noChangeArrowheads="1"/>
          </p:cNvPicPr>
          <p:nvPr/>
        </p:nvPicPr>
        <p:blipFill>
          <a:blip r:embed="rId4" cstate="screen">
            <a:extLst>
              <a:ext uri="{28A0092B-C50C-407E-A947-70E740481C1C}">
                <a14:useLocalDpi xmlns:a14="http://schemas.microsoft.com/office/drawing/2010/main"/>
              </a:ext>
            </a:extLst>
          </a:blip>
          <a:srcRect b="-14998"/>
          <a:stretch>
            <a:fillRect/>
          </a:stretch>
        </p:blipFill>
        <p:spPr bwMode="auto">
          <a:xfrm>
            <a:off x="2633663" y="6059488"/>
            <a:ext cx="1676400" cy="304800"/>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22882" name="Rectangle 2"/>
          <p:cNvSpPr>
            <a:spLocks noGrp="1" noRot="1" noChangeArrowheads="1"/>
          </p:cNvSpPr>
          <p:nvPr>
            <p:ph type="title"/>
          </p:nvPr>
        </p:nvSpPr>
        <p:spPr>
          <a:xfrm>
            <a:off x="3048000" y="76200"/>
            <a:ext cx="5867400" cy="1295400"/>
          </a:xfrm>
        </p:spPr>
        <p:txBody>
          <a:bodyPr/>
          <a:lstStyle/>
          <a:p>
            <a:pPr eaLnBrk="1" hangingPunct="1">
              <a:defRPr/>
            </a:pPr>
            <a:r>
              <a:rPr lang="en-US" sz="4000">
                <a:latin typeface="Arial" charset="0"/>
                <a:ea typeface="ＭＳ Ｐゴシック" charset="0"/>
                <a:cs typeface="ＭＳ Ｐゴシック" charset="0"/>
              </a:rPr>
              <a:t>The Qumran Community</a:t>
            </a:r>
          </a:p>
        </p:txBody>
      </p:sp>
      <p:sp>
        <p:nvSpPr>
          <p:cNvPr id="122888" name="AutoShape 8"/>
          <p:cNvSpPr>
            <a:spLocks noChangeArrowheads="1"/>
          </p:cNvSpPr>
          <p:nvPr/>
        </p:nvSpPr>
        <p:spPr bwMode="auto">
          <a:xfrm rot="2447679" flipH="1" flipV="1">
            <a:off x="3276600" y="4016375"/>
            <a:ext cx="900113" cy="319088"/>
          </a:xfrm>
          <a:prstGeom prst="parallelogram">
            <a:avLst>
              <a:gd name="adj" fmla="val 70522"/>
            </a:avLst>
          </a:prstGeom>
          <a:noFill/>
          <a:ln w="38100">
            <a:solidFill>
              <a:srgbClr val="FF0000"/>
            </a:solidFill>
            <a:miter lim="800000"/>
            <a:headEnd/>
            <a:tailEnd/>
          </a:ln>
          <a:effectLst/>
        </p:spPr>
        <p:txBody>
          <a:bodyPr wrap="none" anchor="ct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pic>
        <p:nvPicPr>
          <p:cNvPr id="122890" name="Picture 10" descr="Qumran000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419600" y="5145088"/>
            <a:ext cx="1795463" cy="1255712"/>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122892" name="Picture 12" descr="Qumran000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513638" y="4419600"/>
            <a:ext cx="1346200" cy="1981200"/>
          </a:xfrm>
          <a:prstGeom prst="rect">
            <a:avLst/>
          </a:prstGeom>
          <a:noFill/>
          <a:ln w="38100">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122893" name="Picture 13" descr="Qumran0001"/>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66800" y="381000"/>
            <a:ext cx="1163638" cy="2438400"/>
          </a:xfrm>
          <a:prstGeom prst="rect">
            <a:avLst/>
          </a:prstGeom>
          <a:noFill/>
          <a:ln w="381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122894" name="Line 14"/>
          <p:cNvSpPr>
            <a:spLocks noChangeShapeType="1"/>
          </p:cNvSpPr>
          <p:nvPr/>
        </p:nvSpPr>
        <p:spPr bwMode="auto">
          <a:xfrm flipH="1" flipV="1">
            <a:off x="4267200" y="4343400"/>
            <a:ext cx="3352800" cy="914400"/>
          </a:xfrm>
          <a:prstGeom prst="line">
            <a:avLst/>
          </a:prstGeom>
          <a:noFill/>
          <a:ln w="38100">
            <a:solidFill>
              <a:srgbClr val="FF0000"/>
            </a:solidFill>
            <a:round/>
            <a:headEnd/>
            <a:tailEnd type="triangle" w="med" len="med"/>
          </a:ln>
          <a:effectLst/>
        </p:spPr>
        <p:txBody>
          <a:bodyPr anchor="ct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22897" name="Text Box 17"/>
          <p:cNvSpPr txBox="1">
            <a:spLocks noChangeArrowheads="1"/>
          </p:cNvSpPr>
          <p:nvPr/>
        </p:nvSpPr>
        <p:spPr bwMode="auto">
          <a:xfrm>
            <a:off x="8458200" y="0"/>
            <a:ext cx="698500" cy="461963"/>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2400">
                <a:solidFill>
                  <a:srgbClr val="E5E5FF"/>
                </a:solidFill>
                <a:effectLst>
                  <a:outerShdw blurRad="38100" dist="38100" dir="2700000" algn="tl">
                    <a:srgbClr val="000000"/>
                  </a:outerShdw>
                </a:effectLst>
                <a:latin typeface="Arial" charset="0"/>
                <a:cs typeface="Arial" charset="0"/>
              </a:rPr>
              <a:t>179</a:t>
            </a:r>
          </a:p>
        </p:txBody>
      </p:sp>
    </p:spTree>
    <p:extLst>
      <p:ext uri="{BB962C8B-B14F-4D97-AF65-F5344CB8AC3E}">
        <p14:creationId xmlns:p14="http://schemas.microsoft.com/office/powerpoint/2010/main" val="31834824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2888"/>
                                        </p:tgtEl>
                                        <p:attrNameLst>
                                          <p:attrName>style.visibility</p:attrName>
                                        </p:attrNameLst>
                                      </p:cBhvr>
                                      <p:to>
                                        <p:strVal val="visible"/>
                                      </p:to>
                                    </p:set>
                                    <p:animEffect transition="in" filter="dissolve">
                                      <p:cBhvr>
                                        <p:cTn id="7" dur="500"/>
                                        <p:tgtEl>
                                          <p:spTgt spid="12288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22892"/>
                                        </p:tgtEl>
                                        <p:attrNameLst>
                                          <p:attrName>style.visibility</p:attrName>
                                        </p:attrNameLst>
                                      </p:cBhvr>
                                      <p:to>
                                        <p:strVal val="visible"/>
                                      </p:to>
                                    </p:set>
                                    <p:animEffect transition="in" filter="dissolve">
                                      <p:cBhvr>
                                        <p:cTn id="12" dur="500"/>
                                        <p:tgtEl>
                                          <p:spTgt spid="122892"/>
                                        </p:tgtEl>
                                      </p:cBhvr>
                                    </p:animEffect>
                                  </p:childTnLst>
                                </p:cTn>
                              </p:par>
                              <p:par>
                                <p:cTn id="13" presetID="22" presetClass="entr" presetSubtype="4" fill="hold" nodeType="withEffect">
                                  <p:stCondLst>
                                    <p:cond delay="0"/>
                                  </p:stCondLst>
                                  <p:childTnLst>
                                    <p:set>
                                      <p:cBhvr>
                                        <p:cTn id="14" dur="1" fill="hold">
                                          <p:stCondLst>
                                            <p:cond delay="0"/>
                                          </p:stCondLst>
                                        </p:cTn>
                                        <p:tgtEl>
                                          <p:spTgt spid="122894"/>
                                        </p:tgtEl>
                                        <p:attrNameLst>
                                          <p:attrName>style.visibility</p:attrName>
                                        </p:attrNameLst>
                                      </p:cBhvr>
                                      <p:to>
                                        <p:strVal val="visible"/>
                                      </p:to>
                                    </p:set>
                                    <p:animEffect transition="in" filter="wipe(down)">
                                      <p:cBhvr>
                                        <p:cTn id="15" dur="500"/>
                                        <p:tgtEl>
                                          <p:spTgt spid="12289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nodeType="clickEffect">
                                  <p:stCondLst>
                                    <p:cond delay="0"/>
                                  </p:stCondLst>
                                  <p:childTnLst>
                                    <p:set>
                                      <p:cBhvr>
                                        <p:cTn id="19" dur="1" fill="hold">
                                          <p:stCondLst>
                                            <p:cond delay="0"/>
                                          </p:stCondLst>
                                        </p:cTn>
                                        <p:tgtEl>
                                          <p:spTgt spid="122890"/>
                                        </p:tgtEl>
                                        <p:attrNameLst>
                                          <p:attrName>style.visibility</p:attrName>
                                        </p:attrNameLst>
                                      </p:cBhvr>
                                      <p:to>
                                        <p:strVal val="visible"/>
                                      </p:to>
                                    </p:set>
                                    <p:animEffect transition="in" filter="dissolve">
                                      <p:cBhvr>
                                        <p:cTn id="20" dur="500"/>
                                        <p:tgtEl>
                                          <p:spTgt spid="122890"/>
                                        </p:tgtEl>
                                      </p:cBhvr>
                                    </p:animEffect>
                                  </p:childTnLst>
                                </p:cTn>
                              </p:par>
                              <p:par>
                                <p:cTn id="21" presetID="15" presetClass="entr" presetSubtype="0" fill="hold" nodeType="withEffect">
                                  <p:stCondLst>
                                    <p:cond delay="0"/>
                                  </p:stCondLst>
                                  <p:childTnLst>
                                    <p:set>
                                      <p:cBhvr>
                                        <p:cTn id="22" dur="1" fill="hold">
                                          <p:stCondLst>
                                            <p:cond delay="0"/>
                                          </p:stCondLst>
                                        </p:cTn>
                                        <p:tgtEl>
                                          <p:spTgt spid="122891"/>
                                        </p:tgtEl>
                                        <p:attrNameLst>
                                          <p:attrName>style.visibility</p:attrName>
                                        </p:attrNameLst>
                                      </p:cBhvr>
                                      <p:to>
                                        <p:strVal val="visible"/>
                                      </p:to>
                                    </p:set>
                                    <p:anim calcmode="lin" valueType="num">
                                      <p:cBhvr>
                                        <p:cTn id="23" dur="1000" fill="hold"/>
                                        <p:tgtEl>
                                          <p:spTgt spid="122891"/>
                                        </p:tgtEl>
                                        <p:attrNameLst>
                                          <p:attrName>ppt_w</p:attrName>
                                        </p:attrNameLst>
                                      </p:cBhvr>
                                      <p:tavLst>
                                        <p:tav tm="0">
                                          <p:val>
                                            <p:fltVal val="0"/>
                                          </p:val>
                                        </p:tav>
                                        <p:tav tm="100000">
                                          <p:val>
                                            <p:strVal val="#ppt_w"/>
                                          </p:val>
                                        </p:tav>
                                      </p:tavLst>
                                    </p:anim>
                                    <p:anim calcmode="lin" valueType="num">
                                      <p:cBhvr>
                                        <p:cTn id="24" dur="1000" fill="hold"/>
                                        <p:tgtEl>
                                          <p:spTgt spid="122891"/>
                                        </p:tgtEl>
                                        <p:attrNameLst>
                                          <p:attrName>ppt_h</p:attrName>
                                        </p:attrNameLst>
                                      </p:cBhvr>
                                      <p:tavLst>
                                        <p:tav tm="0">
                                          <p:val>
                                            <p:fltVal val="0"/>
                                          </p:val>
                                        </p:tav>
                                        <p:tav tm="100000">
                                          <p:val>
                                            <p:strVal val="#ppt_h"/>
                                          </p:val>
                                        </p:tav>
                                      </p:tavLst>
                                    </p:anim>
                                    <p:anim calcmode="lin" valueType="num">
                                      <p:cBhvr>
                                        <p:cTn id="25" dur="1000" fill="hold"/>
                                        <p:tgtEl>
                                          <p:spTgt spid="122891"/>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2289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nodeType="clickEffect">
                                  <p:stCondLst>
                                    <p:cond delay="0"/>
                                  </p:stCondLst>
                                  <p:childTnLst>
                                    <p:set>
                                      <p:cBhvr>
                                        <p:cTn id="30" dur="1" fill="hold">
                                          <p:stCondLst>
                                            <p:cond delay="0"/>
                                          </p:stCondLst>
                                        </p:cTn>
                                        <p:tgtEl>
                                          <p:spTgt spid="122893"/>
                                        </p:tgtEl>
                                        <p:attrNameLst>
                                          <p:attrName>style.visibility</p:attrName>
                                        </p:attrNameLst>
                                      </p:cBhvr>
                                      <p:to>
                                        <p:strVal val="visible"/>
                                      </p:to>
                                    </p:set>
                                    <p:animEffect transition="in" filter="dissolve">
                                      <p:cBhvr>
                                        <p:cTn id="31" dur="500"/>
                                        <p:tgtEl>
                                          <p:spTgt spid="1228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69" name="Picture 25" descr="dsmap"/>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b="5556"/>
          <a:stretch>
            <a:fillRect/>
          </a:stretch>
        </p:blipFill>
        <p:spPr>
          <a:xfrm>
            <a:off x="4000500" y="381000"/>
            <a:ext cx="5143500" cy="6477000"/>
          </a:xfrm>
          <a:noFill/>
          <a:extLst>
            <a:ext uri="{909E8E84-426E-40DD-AFC4-6F175D3DCCD1}">
              <a14:hiddenFill xmlns:a14="http://schemas.microsoft.com/office/drawing/2010/main">
                <a:solidFill>
                  <a:srgbClr val="FFFFFF"/>
                </a:solidFill>
              </a14:hiddenFill>
            </a:ext>
          </a:extLst>
        </p:spPr>
      </p:pic>
      <p:sp>
        <p:nvSpPr>
          <p:cNvPr id="82949" name="Rectangle 5"/>
          <p:cNvSpPr>
            <a:spLocks noGrp="1" noRot="1" noChangeArrowheads="1"/>
          </p:cNvSpPr>
          <p:nvPr>
            <p:ph type="title"/>
          </p:nvPr>
        </p:nvSpPr>
        <p:spPr>
          <a:xfrm>
            <a:off x="0" y="0"/>
            <a:ext cx="6629400" cy="914400"/>
          </a:xfrm>
          <a:solidFill>
            <a:schemeClr val="bg2"/>
          </a:solidFill>
        </p:spPr>
        <p:txBody>
          <a:bodyPr/>
          <a:lstStyle/>
          <a:p>
            <a:pPr eaLnBrk="1" hangingPunct="1">
              <a:defRPr/>
            </a:pPr>
            <a:r>
              <a:rPr lang="en-US">
                <a:latin typeface="Arial" charset="0"/>
                <a:ea typeface="ＭＳ Ｐゴシック" charset="0"/>
                <a:cs typeface="ＭＳ Ｐゴシック" charset="0"/>
              </a:rPr>
              <a:t>Who were the Essenes?</a:t>
            </a:r>
          </a:p>
        </p:txBody>
      </p:sp>
      <p:sp>
        <p:nvSpPr>
          <p:cNvPr id="82963" name="Rectangle 19"/>
          <p:cNvSpPr>
            <a:spLocks noChangeArrowheads="1"/>
          </p:cNvSpPr>
          <p:nvPr/>
        </p:nvSpPr>
        <p:spPr bwMode="auto">
          <a:xfrm>
            <a:off x="2667000" y="4343400"/>
            <a:ext cx="1371600" cy="381000"/>
          </a:xfrm>
          <a:prstGeom prst="rect">
            <a:avLst/>
          </a:prstGeom>
          <a:noFill/>
          <a:ln w="9525">
            <a:noFill/>
            <a:miter lim="800000"/>
            <a:headEnd/>
            <a:tailEnd/>
          </a:ln>
          <a:effectLst/>
        </p:spPr>
        <p:txBody>
          <a:bodyPr wrap="none" anchor="ct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82968" name="Rectangle 24"/>
          <p:cNvSpPr>
            <a:spLocks noChangeArrowheads="1"/>
          </p:cNvSpPr>
          <p:nvPr/>
        </p:nvSpPr>
        <p:spPr bwMode="auto">
          <a:xfrm>
            <a:off x="0" y="914400"/>
            <a:ext cx="3962400" cy="1295400"/>
          </a:xfrm>
          <a:prstGeom prst="rect">
            <a:avLst/>
          </a:prstGeom>
          <a:noFill/>
          <a:ln w="9525">
            <a:noFill/>
            <a:miter lim="800000"/>
            <a:headEnd/>
            <a:tailEnd/>
          </a:ln>
          <a:effectLst/>
        </p:spPr>
        <p:txBody>
          <a:bodyPr/>
          <a:lstStyle/>
          <a:p>
            <a:pPr marL="342900" indent="-342900" defTabSz="914400" fontAlgn="base">
              <a:spcBef>
                <a:spcPct val="20000"/>
              </a:spcBef>
              <a:spcAft>
                <a:spcPct val="0"/>
              </a:spcAft>
              <a:buClr>
                <a:srgbClr val="FFCC00"/>
              </a:buClr>
              <a:buSzPct val="70000"/>
              <a:buFont typeface="Wingdings" charset="0"/>
              <a:buChar char="n"/>
              <a:defRPr/>
            </a:pPr>
            <a:r>
              <a:rPr lang="en-US" sz="2800" b="1" dirty="0">
                <a:solidFill>
                  <a:srgbClr val="FFFFFF"/>
                </a:solidFill>
                <a:effectLst>
                  <a:outerShdw blurRad="38100" dist="38100" dir="2700000" algn="tl">
                    <a:srgbClr val="000000"/>
                  </a:outerShdw>
                </a:effectLst>
                <a:latin typeface="Arial"/>
                <a:ea typeface="ＭＳ Ｐゴシック" charset="0"/>
                <a:cs typeface="Arial"/>
              </a:rPr>
              <a:t>North of En </a:t>
            </a:r>
            <a:r>
              <a:rPr lang="en-US" sz="2800" b="1" dirty="0" err="1">
                <a:solidFill>
                  <a:srgbClr val="FFFFFF"/>
                </a:solidFill>
                <a:effectLst>
                  <a:outerShdw blurRad="38100" dist="38100" dir="2700000" algn="tl">
                    <a:srgbClr val="000000"/>
                  </a:outerShdw>
                </a:effectLst>
                <a:latin typeface="Arial"/>
                <a:ea typeface="ＭＳ Ｐゴシック" charset="0"/>
                <a:cs typeface="Arial"/>
              </a:rPr>
              <a:t>Gedi</a:t>
            </a:r>
            <a:r>
              <a:rPr lang="en-US" sz="2800" b="1" dirty="0">
                <a:solidFill>
                  <a:srgbClr val="FFFFFF"/>
                </a:solidFill>
                <a:effectLst>
                  <a:outerShdw blurRad="38100" dist="38100" dir="2700000" algn="tl">
                    <a:srgbClr val="000000"/>
                  </a:outerShdw>
                </a:effectLst>
                <a:latin typeface="Arial"/>
                <a:ea typeface="ＭＳ Ｐゴシック" charset="0"/>
                <a:cs typeface="Arial"/>
              </a:rPr>
              <a:t> (Pliny the Elder)</a:t>
            </a:r>
          </a:p>
        </p:txBody>
      </p:sp>
      <p:sp>
        <p:nvSpPr>
          <p:cNvPr id="82971" name="Text Box 27"/>
          <p:cNvSpPr txBox="1">
            <a:spLocks noChangeArrowheads="1"/>
          </p:cNvSpPr>
          <p:nvPr/>
        </p:nvSpPr>
        <p:spPr bwMode="auto">
          <a:xfrm>
            <a:off x="8458200" y="0"/>
            <a:ext cx="698500" cy="461963"/>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2400">
                <a:solidFill>
                  <a:srgbClr val="E5E5FF"/>
                </a:solidFill>
                <a:effectLst>
                  <a:outerShdw blurRad="38100" dist="38100" dir="2700000" algn="tl">
                    <a:srgbClr val="000000"/>
                  </a:outerShdw>
                </a:effectLst>
                <a:latin typeface="Arial" charset="0"/>
                <a:cs typeface="Arial" charset="0"/>
              </a:rPr>
              <a:t>180</a:t>
            </a:r>
          </a:p>
        </p:txBody>
      </p:sp>
      <p:sp>
        <p:nvSpPr>
          <p:cNvPr id="82972" name="Text Box 28"/>
          <p:cNvSpPr txBox="1">
            <a:spLocks noChangeArrowheads="1"/>
          </p:cNvSpPr>
          <p:nvPr/>
        </p:nvSpPr>
        <p:spPr bwMode="auto">
          <a:xfrm>
            <a:off x="152400" y="2401888"/>
            <a:ext cx="6096000" cy="4248150"/>
          </a:xfrm>
          <a:prstGeom prst="rect">
            <a:avLst/>
          </a:prstGeom>
          <a:solidFill>
            <a:schemeClr val="bg2"/>
          </a:solidFill>
          <a:ln w="9525">
            <a:noFill/>
            <a:miter lim="800000"/>
            <a:headEnd/>
            <a:tailEnd/>
          </a:ln>
          <a:effectLst/>
        </p:spPr>
        <p:txBody>
          <a:bodyPr anchor="ct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50000"/>
              </a:spcBef>
              <a:spcAft>
                <a:spcPct val="0"/>
              </a:spcAft>
              <a:defRPr/>
            </a:pPr>
            <a:r>
              <a:rPr lang="en-US" sz="1800" dirty="0">
                <a:solidFill>
                  <a:srgbClr val="E5E5FF"/>
                </a:solidFill>
                <a:effectLst>
                  <a:outerShdw blurRad="38100" dist="38100" dir="2700000" algn="tl">
                    <a:srgbClr val="000000"/>
                  </a:outerShdw>
                </a:effectLst>
                <a:latin typeface="Arial" charset="0"/>
                <a:cs typeface="Arial" charset="0"/>
              </a:rPr>
              <a:t>“On the west side of the Dead Sea, but out of the range of the noxious exhalation of the coast, is the solitary tribe of the Essenes, which is remarkable beyond all the other tribes in the whole world, as it has no women and has renounced all sexual desire, has no money, and has only palm trees for company.  Day by day the throng of refugees is recruited to an equal number by numerous [additions] of persons tired of life and driven thither by the waves of fortune to adopt their manners.  Thus through thousands of ages (incredible to relate), a race in which no one is born lives on forever; so prolific for their advantage is other men</a:t>
            </a:r>
            <a:r>
              <a:rPr lang="fr-FR" altLang="ja-JP" sz="1800" dirty="0">
                <a:solidFill>
                  <a:srgbClr val="E5E5FF"/>
                </a:solidFill>
                <a:effectLst>
                  <a:outerShdw blurRad="38100" dist="38100" dir="2700000" algn="tl">
                    <a:srgbClr val="000000"/>
                  </a:outerShdw>
                </a:effectLst>
                <a:latin typeface="Arial" charset="0"/>
                <a:cs typeface="Arial" charset="0"/>
              </a:rPr>
              <a:t>'</a:t>
            </a:r>
            <a:r>
              <a:rPr lang="en-US" sz="1800" dirty="0">
                <a:solidFill>
                  <a:srgbClr val="E5E5FF"/>
                </a:solidFill>
                <a:effectLst>
                  <a:outerShdw blurRad="38100" dist="38100" dir="2700000" algn="tl">
                    <a:srgbClr val="000000"/>
                  </a:outerShdw>
                </a:effectLst>
                <a:latin typeface="Arial" charset="0"/>
                <a:cs typeface="Arial" charset="0"/>
              </a:rPr>
              <a:t>s weariness of life!  Lying below them [Essenes] was formerly the town of En Gedi” </a:t>
            </a:r>
            <a:br>
              <a:rPr lang="en-US" sz="1800" dirty="0">
                <a:solidFill>
                  <a:srgbClr val="E5E5FF"/>
                </a:solidFill>
                <a:effectLst>
                  <a:outerShdw blurRad="38100" dist="38100" dir="2700000" algn="tl">
                    <a:srgbClr val="000000"/>
                  </a:outerShdw>
                </a:effectLst>
                <a:latin typeface="Arial" charset="0"/>
                <a:cs typeface="Arial" charset="0"/>
              </a:rPr>
            </a:br>
            <a:r>
              <a:rPr lang="en-US" sz="1800" dirty="0">
                <a:solidFill>
                  <a:srgbClr val="E5E5FF"/>
                </a:solidFill>
                <a:effectLst>
                  <a:outerShdw blurRad="38100" dist="38100" dir="2700000" algn="tl">
                    <a:srgbClr val="000000"/>
                  </a:outerShdw>
                </a:effectLst>
                <a:latin typeface="Arial" charset="0"/>
                <a:cs typeface="Arial" charset="0"/>
              </a:rPr>
              <a:t>(Pliny, </a:t>
            </a:r>
            <a:r>
              <a:rPr lang="en-US" sz="1800" i="1" dirty="0">
                <a:solidFill>
                  <a:srgbClr val="E5E5FF"/>
                </a:solidFill>
                <a:effectLst>
                  <a:outerShdw blurRad="38100" dist="38100" dir="2700000" algn="tl">
                    <a:srgbClr val="000000"/>
                  </a:outerShdw>
                </a:effectLst>
                <a:latin typeface="Arial" charset="0"/>
                <a:cs typeface="Arial" charset="0"/>
              </a:rPr>
              <a:t>Natural History</a:t>
            </a:r>
            <a:r>
              <a:rPr lang="en-US" sz="1800" dirty="0">
                <a:solidFill>
                  <a:srgbClr val="E5E5FF"/>
                </a:solidFill>
                <a:effectLst>
                  <a:outerShdw blurRad="38100" dist="38100" dir="2700000" algn="tl">
                    <a:srgbClr val="000000"/>
                  </a:outerShdw>
                </a:effectLst>
                <a:latin typeface="Arial" charset="0"/>
                <a:cs typeface="Arial" charset="0"/>
              </a:rPr>
              <a:t> 2)</a:t>
            </a:r>
            <a:endParaRPr lang="en-US" sz="1200" b="0" dirty="0">
              <a:solidFill>
                <a:srgbClr val="FFFFFF"/>
              </a:solidFill>
              <a:latin typeface="Arial" charset="0"/>
              <a:cs typeface="Arial" charset="0"/>
            </a:endParaRPr>
          </a:p>
        </p:txBody>
      </p:sp>
    </p:spTree>
    <p:extLst>
      <p:ext uri="{BB962C8B-B14F-4D97-AF65-F5344CB8AC3E}">
        <p14:creationId xmlns:p14="http://schemas.microsoft.com/office/powerpoint/2010/main" val="32980236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82969"/>
                                        </p:tgtEl>
                                        <p:attrNameLst>
                                          <p:attrName>style.visibility</p:attrName>
                                        </p:attrNameLst>
                                      </p:cBhvr>
                                      <p:to>
                                        <p:strVal val="visible"/>
                                      </p:to>
                                    </p:set>
                                    <p:animEffect transition="in" filter="dissolve">
                                      <p:cBhvr>
                                        <p:cTn id="7" dur="500"/>
                                        <p:tgtEl>
                                          <p:spTgt spid="8296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82968">
                                            <p:txEl>
                                              <p:pRg st="0" end="0"/>
                                            </p:txEl>
                                          </p:spTgt>
                                        </p:tgtEl>
                                        <p:attrNameLst>
                                          <p:attrName>style.visibility</p:attrName>
                                        </p:attrNameLst>
                                      </p:cBhvr>
                                      <p:to>
                                        <p:strVal val="visible"/>
                                      </p:to>
                                    </p:set>
                                    <p:animEffect transition="in" filter="dissolve">
                                      <p:cBhvr>
                                        <p:cTn id="12" dur="500"/>
                                        <p:tgtEl>
                                          <p:spTgt spid="8296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2" descr="dsmap"/>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4000500" y="76200"/>
            <a:ext cx="5143500" cy="6858000"/>
          </a:xfrm>
        </p:spPr>
      </p:pic>
      <p:sp>
        <p:nvSpPr>
          <p:cNvPr id="265219" name="Rectangle 3"/>
          <p:cNvSpPr>
            <a:spLocks noGrp="1" noRot="1" noChangeArrowheads="1"/>
          </p:cNvSpPr>
          <p:nvPr>
            <p:ph type="title"/>
          </p:nvPr>
        </p:nvSpPr>
        <p:spPr>
          <a:xfrm>
            <a:off x="0" y="0"/>
            <a:ext cx="6629400" cy="914400"/>
          </a:xfrm>
          <a:solidFill>
            <a:schemeClr val="bg2"/>
          </a:solidFill>
        </p:spPr>
        <p:txBody>
          <a:bodyPr/>
          <a:lstStyle/>
          <a:p>
            <a:pPr eaLnBrk="1" hangingPunct="1">
              <a:defRPr/>
            </a:pPr>
            <a:r>
              <a:rPr lang="en-US">
                <a:latin typeface="Arial" charset="0"/>
                <a:ea typeface="ＭＳ Ｐゴシック" charset="0"/>
                <a:cs typeface="ＭＳ Ｐゴシック" charset="0"/>
              </a:rPr>
              <a:t>Who were the Essenes?</a:t>
            </a:r>
          </a:p>
        </p:txBody>
      </p:sp>
      <p:sp>
        <p:nvSpPr>
          <p:cNvPr id="265220" name="Rectangle 4"/>
          <p:cNvSpPr>
            <a:spLocks noChangeArrowheads="1"/>
          </p:cNvSpPr>
          <p:nvPr/>
        </p:nvSpPr>
        <p:spPr bwMode="auto">
          <a:xfrm>
            <a:off x="2667000" y="4343400"/>
            <a:ext cx="1371600" cy="381000"/>
          </a:xfrm>
          <a:prstGeom prst="rect">
            <a:avLst/>
          </a:prstGeom>
          <a:noFill/>
          <a:ln w="9525">
            <a:noFill/>
            <a:miter lim="800000"/>
            <a:headEnd/>
            <a:tailEnd/>
          </a:ln>
          <a:effectLst/>
        </p:spPr>
        <p:txBody>
          <a:bodyPr wrap="none" anchor="ct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grpSp>
        <p:nvGrpSpPr>
          <p:cNvPr id="110596" name="Group 5"/>
          <p:cNvGrpSpPr>
            <a:grpSpLocks/>
          </p:cNvGrpSpPr>
          <p:nvPr/>
        </p:nvGrpSpPr>
        <p:grpSpPr bwMode="auto">
          <a:xfrm>
            <a:off x="1066800" y="5105400"/>
            <a:ext cx="3124200" cy="1752600"/>
            <a:chOff x="1008" y="3216"/>
            <a:chExt cx="1968" cy="1104"/>
          </a:xfrm>
        </p:grpSpPr>
        <p:pic>
          <p:nvPicPr>
            <p:cNvPr id="110599" name="Picture 6" descr="Qumran000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08" y="3216"/>
              <a:ext cx="196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5223" name="Rectangle 7"/>
            <p:cNvSpPr>
              <a:spLocks noChangeArrowheads="1"/>
            </p:cNvSpPr>
            <p:nvPr/>
          </p:nvSpPr>
          <p:spPr bwMode="auto">
            <a:xfrm>
              <a:off x="2112" y="3216"/>
              <a:ext cx="864" cy="240"/>
            </a:xfrm>
            <a:prstGeom prst="rect">
              <a:avLst/>
            </a:prstGeom>
            <a:solidFill>
              <a:schemeClr val="tx1"/>
            </a:solidFill>
            <a:ln w="9525">
              <a:noFill/>
              <a:miter lim="800000"/>
              <a:headEnd/>
              <a:tailEnd/>
            </a:ln>
            <a:effectLst/>
          </p:spPr>
          <p:txBody>
            <a:bodyPr wrap="none" anchor="ctr"/>
            <a:lstStyle/>
            <a:p>
              <a:pPr algn="ctr" defTabSz="914400" fontAlgn="base">
                <a:spcBef>
                  <a:spcPct val="0"/>
                </a:spcBef>
                <a:spcAft>
                  <a:spcPct val="0"/>
                </a:spcAft>
                <a:defRPr/>
              </a:pPr>
              <a:endParaRPr lang="en-US" sz="4400" b="1">
                <a:solidFill>
                  <a:srgbClr val="E5E5FF"/>
                </a:solidFill>
                <a:effectLst>
                  <a:outerShdw blurRad="38100" dist="38100" dir="2700000" algn="tl">
                    <a:srgbClr val="DDDDDD"/>
                  </a:outerShdw>
                </a:effectLst>
                <a:latin typeface="Garamond" pitchFamily="-111" charset="0"/>
                <a:ea typeface="ＭＳ Ｐゴシック" charset="0"/>
                <a:cs typeface="ＭＳ Ｐゴシック" charset="0"/>
              </a:endParaRPr>
            </a:p>
          </p:txBody>
        </p:sp>
      </p:grpSp>
      <p:sp>
        <p:nvSpPr>
          <p:cNvPr id="265224" name="Rectangle 8"/>
          <p:cNvSpPr>
            <a:spLocks noChangeArrowheads="1"/>
          </p:cNvSpPr>
          <p:nvPr/>
        </p:nvSpPr>
        <p:spPr bwMode="auto">
          <a:xfrm>
            <a:off x="0" y="914400"/>
            <a:ext cx="4038600" cy="3886200"/>
          </a:xfrm>
          <a:prstGeom prst="rect">
            <a:avLst/>
          </a:prstGeom>
          <a:noFill/>
          <a:ln w="9525">
            <a:noFill/>
            <a:miter lim="800000"/>
            <a:headEnd/>
            <a:tailEnd/>
          </a:ln>
          <a:effectLst/>
        </p:spPr>
        <p:txBody>
          <a:bodyPr/>
          <a:lstStyle/>
          <a:p>
            <a:pPr marL="342900" indent="-342900" defTabSz="914400" fontAlgn="base">
              <a:spcBef>
                <a:spcPct val="20000"/>
              </a:spcBef>
              <a:spcAft>
                <a:spcPct val="0"/>
              </a:spcAft>
              <a:buClr>
                <a:srgbClr val="FFCC00"/>
              </a:buClr>
              <a:buSzPct val="70000"/>
              <a:buFont typeface="Wingdings" charset="0"/>
              <a:buChar char="n"/>
              <a:defRPr/>
            </a:pPr>
            <a:r>
              <a:rPr lang="en-US" sz="2800" b="1" dirty="0">
                <a:solidFill>
                  <a:srgbClr val="FFFFFF"/>
                </a:solidFill>
                <a:effectLst>
                  <a:outerShdw blurRad="38100" dist="38100" dir="2700000" algn="tl">
                    <a:srgbClr val="000000"/>
                  </a:outerShdw>
                </a:effectLst>
                <a:latin typeface="Arial" charset="0"/>
                <a:ea typeface="ＭＳ Ｐゴシック" charset="0"/>
                <a:cs typeface="Arial" charset="0"/>
              </a:rPr>
              <a:t>North of En </a:t>
            </a:r>
            <a:r>
              <a:rPr lang="en-US" sz="2800" b="1" dirty="0" err="1">
                <a:solidFill>
                  <a:srgbClr val="FFFFFF"/>
                </a:solidFill>
                <a:effectLst>
                  <a:outerShdw blurRad="38100" dist="38100" dir="2700000" algn="tl">
                    <a:srgbClr val="000000"/>
                  </a:outerShdw>
                </a:effectLst>
                <a:latin typeface="Arial" charset="0"/>
                <a:ea typeface="ＭＳ Ｐゴシック" charset="0"/>
                <a:cs typeface="Arial" charset="0"/>
              </a:rPr>
              <a:t>Gedi</a:t>
            </a:r>
            <a:r>
              <a:rPr lang="en-US" sz="2800" b="1" dirty="0">
                <a:solidFill>
                  <a:srgbClr val="FFFFFF"/>
                </a:solidFill>
                <a:effectLst>
                  <a:outerShdw blurRad="38100" dist="38100" dir="2700000" algn="tl">
                    <a:srgbClr val="000000"/>
                  </a:outerShdw>
                </a:effectLst>
                <a:latin typeface="Arial" charset="0"/>
                <a:ea typeface="ＭＳ Ｐゴシック" charset="0"/>
                <a:cs typeface="Arial" charset="0"/>
              </a:rPr>
              <a:t> (Pliny the Elder)</a:t>
            </a:r>
          </a:p>
          <a:p>
            <a:pPr marL="342900" indent="-342900" defTabSz="914400" fontAlgn="base">
              <a:spcBef>
                <a:spcPct val="20000"/>
              </a:spcBef>
              <a:spcAft>
                <a:spcPct val="0"/>
              </a:spcAft>
              <a:buClr>
                <a:srgbClr val="FFCC00"/>
              </a:buClr>
              <a:buSzPct val="70000"/>
              <a:buFont typeface="Wingdings" charset="0"/>
              <a:buChar char="n"/>
              <a:defRPr/>
            </a:pPr>
            <a:r>
              <a:rPr lang="en-US" sz="2800" b="1" dirty="0">
                <a:solidFill>
                  <a:srgbClr val="FFFFFF"/>
                </a:solidFill>
                <a:effectLst>
                  <a:outerShdw blurRad="38100" dist="38100" dir="2700000" algn="tl">
                    <a:srgbClr val="000000"/>
                  </a:outerShdw>
                </a:effectLst>
                <a:latin typeface="Arial" charset="0"/>
                <a:ea typeface="ＭＳ Ｐゴシック" charset="0"/>
                <a:cs typeface="Arial" charset="0"/>
              </a:rPr>
              <a:t>No marriage (Josephus)</a:t>
            </a:r>
          </a:p>
          <a:p>
            <a:pPr marL="342900" indent="-342900" defTabSz="914400" fontAlgn="base">
              <a:spcBef>
                <a:spcPct val="20000"/>
              </a:spcBef>
              <a:spcAft>
                <a:spcPct val="0"/>
              </a:spcAft>
              <a:buClr>
                <a:srgbClr val="FFCC00"/>
              </a:buClr>
              <a:buSzPct val="70000"/>
              <a:buFont typeface="Wingdings" charset="0"/>
              <a:buChar char="n"/>
              <a:defRPr/>
            </a:pPr>
            <a:endParaRPr lang="en-US" sz="2800" b="1"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110598" name="Text Box 9"/>
          <p:cNvSpPr txBox="1">
            <a:spLocks noChangeArrowheads="1"/>
          </p:cNvSpPr>
          <p:nvPr/>
        </p:nvSpPr>
        <p:spPr bwMode="auto">
          <a:xfrm>
            <a:off x="8458200" y="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pPr>
            <a:r>
              <a:rPr lang="en-US" sz="2400">
                <a:solidFill>
                  <a:srgbClr val="000514"/>
                </a:solidFill>
                <a:latin typeface="Arial" charset="0"/>
                <a:cs typeface="Arial" charset="0"/>
              </a:rPr>
              <a:t>180</a:t>
            </a:r>
          </a:p>
        </p:txBody>
      </p:sp>
    </p:spTree>
    <p:extLst>
      <p:ext uri="{BB962C8B-B14F-4D97-AF65-F5344CB8AC3E}">
        <p14:creationId xmlns:p14="http://schemas.microsoft.com/office/powerpoint/2010/main" val="41032519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265224">
                                            <p:txEl>
                                              <p:pRg st="1" end="1"/>
                                            </p:txEl>
                                          </p:spTgt>
                                        </p:tgtEl>
                                        <p:attrNameLst>
                                          <p:attrName>style.visibility</p:attrName>
                                        </p:attrNameLst>
                                      </p:cBhvr>
                                      <p:to>
                                        <p:strVal val="visible"/>
                                      </p:to>
                                    </p:set>
                                    <p:animEffect transition="in" filter="dissolve">
                                      <p:cBhvr>
                                        <p:cTn id="7" dur="500"/>
                                        <p:tgtEl>
                                          <p:spTgt spid="2652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2" descr="Essen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19575" y="0"/>
            <a:ext cx="5000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035" name="Rectangle 3"/>
          <p:cNvSpPr>
            <a:spLocks noGrp="1" noRot="1" noChangeArrowheads="1"/>
          </p:cNvSpPr>
          <p:nvPr>
            <p:ph type="title"/>
          </p:nvPr>
        </p:nvSpPr>
        <p:spPr>
          <a:xfrm>
            <a:off x="0" y="0"/>
            <a:ext cx="6629400" cy="914400"/>
          </a:xfrm>
          <a:solidFill>
            <a:schemeClr val="bg2"/>
          </a:solidFill>
        </p:spPr>
        <p:txBody>
          <a:bodyPr/>
          <a:lstStyle/>
          <a:p>
            <a:pPr eaLnBrk="1" hangingPunct="1">
              <a:defRPr/>
            </a:pPr>
            <a:r>
              <a:rPr lang="en-US">
                <a:latin typeface="Arial" charset="0"/>
                <a:ea typeface="ＭＳ Ｐゴシック" charset="0"/>
                <a:cs typeface="ＭＳ Ｐゴシック" charset="0"/>
              </a:rPr>
              <a:t>Who were the Essenes?</a:t>
            </a:r>
          </a:p>
        </p:txBody>
      </p:sp>
      <p:sp>
        <p:nvSpPr>
          <p:cNvPr id="172036" name="Rectangle 4"/>
          <p:cNvSpPr>
            <a:spLocks noChangeArrowheads="1"/>
          </p:cNvSpPr>
          <p:nvPr/>
        </p:nvSpPr>
        <p:spPr bwMode="auto">
          <a:xfrm>
            <a:off x="2667000" y="4343400"/>
            <a:ext cx="1371600" cy="381000"/>
          </a:xfrm>
          <a:prstGeom prst="rect">
            <a:avLst/>
          </a:prstGeom>
          <a:noFill/>
          <a:ln w="9525">
            <a:noFill/>
            <a:miter lim="800000"/>
            <a:headEnd/>
            <a:tailEnd/>
          </a:ln>
          <a:effectLst/>
        </p:spPr>
        <p:txBody>
          <a:bodyPr wrap="none" anchor="ct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grpSp>
        <p:nvGrpSpPr>
          <p:cNvPr id="112644" name="Group 5"/>
          <p:cNvGrpSpPr>
            <a:grpSpLocks/>
          </p:cNvGrpSpPr>
          <p:nvPr/>
        </p:nvGrpSpPr>
        <p:grpSpPr bwMode="auto">
          <a:xfrm>
            <a:off x="990600" y="4800600"/>
            <a:ext cx="3124200" cy="1752600"/>
            <a:chOff x="1008" y="3216"/>
            <a:chExt cx="1968" cy="1104"/>
          </a:xfrm>
        </p:grpSpPr>
        <p:pic>
          <p:nvPicPr>
            <p:cNvPr id="112648" name="Picture 6" descr="Qumran000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08" y="3216"/>
              <a:ext cx="196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039" name="Rectangle 7"/>
            <p:cNvSpPr>
              <a:spLocks noChangeArrowheads="1"/>
            </p:cNvSpPr>
            <p:nvPr/>
          </p:nvSpPr>
          <p:spPr bwMode="auto">
            <a:xfrm>
              <a:off x="2112" y="3216"/>
              <a:ext cx="864" cy="240"/>
            </a:xfrm>
            <a:prstGeom prst="rect">
              <a:avLst/>
            </a:prstGeom>
            <a:solidFill>
              <a:schemeClr val="tx1"/>
            </a:solidFill>
            <a:ln w="9525">
              <a:noFill/>
              <a:miter lim="800000"/>
              <a:headEnd/>
              <a:tailEnd/>
            </a:ln>
            <a:effectLst/>
          </p:spPr>
          <p:txBody>
            <a:bodyPr wrap="none" anchor="ctr"/>
            <a:lstStyle/>
            <a:p>
              <a:pPr algn="ctr" defTabSz="914400" fontAlgn="base">
                <a:spcBef>
                  <a:spcPct val="0"/>
                </a:spcBef>
                <a:spcAft>
                  <a:spcPct val="0"/>
                </a:spcAft>
                <a:defRPr/>
              </a:pPr>
              <a:endParaRPr lang="en-US" sz="4400" b="1">
                <a:solidFill>
                  <a:srgbClr val="E5E5FF"/>
                </a:solidFill>
                <a:effectLst>
                  <a:outerShdw blurRad="38100" dist="38100" dir="2700000" algn="tl">
                    <a:srgbClr val="DDDDDD"/>
                  </a:outerShdw>
                </a:effectLst>
                <a:latin typeface="Garamond" pitchFamily="-111" charset="0"/>
                <a:ea typeface="ＭＳ Ｐゴシック" charset="0"/>
                <a:cs typeface="ＭＳ Ｐゴシック" charset="0"/>
              </a:endParaRPr>
            </a:p>
          </p:txBody>
        </p:sp>
      </p:grpSp>
      <p:sp>
        <p:nvSpPr>
          <p:cNvPr id="172041" name="Rectangle 9"/>
          <p:cNvSpPr>
            <a:spLocks noChangeArrowheads="1"/>
          </p:cNvSpPr>
          <p:nvPr/>
        </p:nvSpPr>
        <p:spPr bwMode="auto">
          <a:xfrm>
            <a:off x="0" y="914400"/>
            <a:ext cx="4038600" cy="3886200"/>
          </a:xfrm>
          <a:prstGeom prst="rect">
            <a:avLst/>
          </a:prstGeom>
          <a:noFill/>
          <a:ln w="9525">
            <a:noFill/>
            <a:miter lim="800000"/>
            <a:headEnd/>
            <a:tailEnd/>
          </a:ln>
          <a:effectLst/>
        </p:spPr>
        <p:txBody>
          <a:bodyPr/>
          <a:lstStyle/>
          <a:p>
            <a:pPr marL="342900" indent="-342900" defTabSz="914400" fontAlgn="base">
              <a:spcBef>
                <a:spcPct val="20000"/>
              </a:spcBef>
              <a:spcAft>
                <a:spcPct val="0"/>
              </a:spcAft>
              <a:buClr>
                <a:srgbClr val="FFCC00"/>
              </a:buClr>
              <a:buSzPct val="70000"/>
              <a:buFont typeface="Wingdings" charset="0"/>
              <a:buChar char="n"/>
              <a:defRPr/>
            </a:pPr>
            <a:r>
              <a:rPr lang="en-US" sz="2800" b="1">
                <a:solidFill>
                  <a:srgbClr val="FFFFFF"/>
                </a:solidFill>
                <a:effectLst>
                  <a:outerShdw blurRad="38100" dist="38100" dir="2700000" algn="tl">
                    <a:srgbClr val="000000"/>
                  </a:outerShdw>
                </a:effectLst>
                <a:latin typeface="Arial" charset="0"/>
                <a:ea typeface="ＭＳ Ｐゴシック" charset="0"/>
                <a:cs typeface="Arial" charset="0"/>
              </a:rPr>
              <a:t>North of En Gedi (Pliny the Elder)</a:t>
            </a:r>
          </a:p>
          <a:p>
            <a:pPr marL="342900" indent="-342900" defTabSz="914400" fontAlgn="base">
              <a:spcBef>
                <a:spcPct val="20000"/>
              </a:spcBef>
              <a:spcAft>
                <a:spcPct val="0"/>
              </a:spcAft>
              <a:buClr>
                <a:srgbClr val="FFCC00"/>
              </a:buClr>
              <a:buSzPct val="70000"/>
              <a:buFont typeface="Wingdings" charset="0"/>
              <a:buChar char="n"/>
              <a:defRPr/>
            </a:pPr>
            <a:r>
              <a:rPr lang="en-US" sz="2800" b="1">
                <a:solidFill>
                  <a:srgbClr val="FFFFFF"/>
                </a:solidFill>
                <a:effectLst>
                  <a:outerShdw blurRad="38100" dist="38100" dir="2700000" algn="tl">
                    <a:srgbClr val="000000"/>
                  </a:outerShdw>
                </a:effectLst>
                <a:latin typeface="Arial" charset="0"/>
                <a:ea typeface="ＭＳ Ｐゴシック" charset="0"/>
                <a:cs typeface="Arial" charset="0"/>
              </a:rPr>
              <a:t>No marriage (Josephus)</a:t>
            </a:r>
          </a:p>
          <a:p>
            <a:pPr marL="342900" indent="-342900" defTabSz="914400" fontAlgn="base">
              <a:spcBef>
                <a:spcPct val="20000"/>
              </a:spcBef>
              <a:spcAft>
                <a:spcPct val="0"/>
              </a:spcAft>
              <a:buClr>
                <a:srgbClr val="FFCC00"/>
              </a:buClr>
              <a:buSzPct val="70000"/>
              <a:buFont typeface="Wingdings" charset="0"/>
              <a:buChar char="n"/>
              <a:defRPr/>
            </a:pPr>
            <a:r>
              <a:rPr lang="en-US" sz="2800" b="1">
                <a:solidFill>
                  <a:srgbClr val="FFFFFF"/>
                </a:solidFill>
                <a:effectLst>
                  <a:outerShdw blurRad="38100" dist="38100" dir="2700000" algn="tl">
                    <a:srgbClr val="000000"/>
                  </a:outerShdw>
                </a:effectLst>
                <a:latin typeface="Arial" charset="0"/>
                <a:ea typeface="ＭＳ Ｐゴシック" charset="0"/>
                <a:cs typeface="Arial" charset="0"/>
              </a:rPr>
              <a:t>Scriptorium</a:t>
            </a:r>
          </a:p>
          <a:p>
            <a:pPr marL="342900" indent="-342900" defTabSz="914400" fontAlgn="base">
              <a:spcBef>
                <a:spcPct val="20000"/>
              </a:spcBef>
              <a:spcAft>
                <a:spcPct val="0"/>
              </a:spcAft>
              <a:buClr>
                <a:srgbClr val="FFCC00"/>
              </a:buClr>
              <a:buSzPct val="70000"/>
              <a:buFont typeface="Wingdings" charset="0"/>
              <a:buChar char="n"/>
              <a:defRPr/>
            </a:pPr>
            <a:r>
              <a:rPr lang="en-US" sz="2800" b="1">
                <a:solidFill>
                  <a:srgbClr val="FFFFFF"/>
                </a:solidFill>
                <a:effectLst>
                  <a:outerShdw blurRad="38100" dist="38100" dir="2700000" algn="tl">
                    <a:srgbClr val="000000"/>
                  </a:outerShdw>
                </a:effectLst>
                <a:latin typeface="Arial" charset="0"/>
                <a:ea typeface="ＭＳ Ｐゴシック" charset="0"/>
                <a:cs typeface="Arial" charset="0"/>
              </a:rPr>
              <a:t>Sectarian writings</a:t>
            </a:r>
          </a:p>
          <a:p>
            <a:pPr marL="342900" indent="-342900" defTabSz="914400" fontAlgn="base">
              <a:spcBef>
                <a:spcPct val="20000"/>
              </a:spcBef>
              <a:spcAft>
                <a:spcPct val="0"/>
              </a:spcAft>
              <a:buClr>
                <a:srgbClr val="FFCC00"/>
              </a:buClr>
              <a:buSzPct val="70000"/>
              <a:buFont typeface="Wingdings" charset="0"/>
              <a:buChar char="n"/>
              <a:defRPr/>
            </a:pPr>
            <a:endParaRPr lang="en-US" sz="2800" b="1">
              <a:solidFill>
                <a:srgbClr val="FFFFFF"/>
              </a:solidFill>
              <a:effectLst>
                <a:outerShdw blurRad="38100" dist="38100" dir="2700000" algn="tl">
                  <a:srgbClr val="000000"/>
                </a:outerShdw>
              </a:effectLst>
              <a:latin typeface="Arial" charset="0"/>
              <a:ea typeface="ＭＳ Ｐゴシック" charset="0"/>
              <a:cs typeface="Arial" charset="0"/>
            </a:endParaRPr>
          </a:p>
        </p:txBody>
      </p:sp>
      <p:pic>
        <p:nvPicPr>
          <p:cNvPr id="172042" name="Picture 10" descr="Inkwell"/>
          <p:cNvPicPr>
            <a:picLocks noGrp="1" noChangeAspect="1" noChangeArrowheads="1"/>
          </p:cNvPicPr>
          <p:nvPr>
            <p:ph idx="1"/>
          </p:nvPr>
        </p:nvPicPr>
        <p:blipFill>
          <a:blip r:embed="rId5" cstate="screen">
            <a:extLst>
              <a:ext uri="{28A0092B-C50C-407E-A947-70E740481C1C}">
                <a14:useLocalDpi xmlns:a14="http://schemas.microsoft.com/office/drawing/2010/main"/>
              </a:ext>
            </a:extLst>
          </a:blip>
          <a:srcRect/>
          <a:stretch>
            <a:fillRect/>
          </a:stretch>
        </p:blipFill>
        <p:spPr>
          <a:xfrm>
            <a:off x="6815138" y="3505200"/>
            <a:ext cx="2405062" cy="3429000"/>
          </a:xfrm>
          <a:noFill/>
          <a:extLst>
            <a:ext uri="{909E8E84-426E-40DD-AFC4-6F175D3DCCD1}">
              <a14:hiddenFill xmlns:a14="http://schemas.microsoft.com/office/drawing/2010/main">
                <a:solidFill>
                  <a:srgbClr val="FFFFFF"/>
                </a:solidFill>
              </a14:hiddenFill>
            </a:ext>
          </a:extLst>
        </p:spPr>
      </p:pic>
      <p:sp>
        <p:nvSpPr>
          <p:cNvPr id="112647" name="Text Box 12"/>
          <p:cNvSpPr txBox="1">
            <a:spLocks noChangeArrowheads="1"/>
          </p:cNvSpPr>
          <p:nvPr/>
        </p:nvSpPr>
        <p:spPr bwMode="auto">
          <a:xfrm>
            <a:off x="8534400" y="0"/>
            <a:ext cx="6969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pPr>
            <a:r>
              <a:rPr lang="en-US" sz="2400">
                <a:solidFill>
                  <a:srgbClr val="000514"/>
                </a:solidFill>
                <a:latin typeface="Arial" charset="0"/>
                <a:cs typeface="Arial" charset="0"/>
              </a:rPr>
              <a:t>180</a:t>
            </a:r>
          </a:p>
        </p:txBody>
      </p:sp>
    </p:spTree>
    <p:extLst>
      <p:ext uri="{BB962C8B-B14F-4D97-AF65-F5344CB8AC3E}">
        <p14:creationId xmlns:p14="http://schemas.microsoft.com/office/powerpoint/2010/main" val="6558365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72041">
                                            <p:txEl>
                                              <p:pRg st="2" end="2"/>
                                            </p:txEl>
                                          </p:spTgt>
                                        </p:tgtEl>
                                        <p:attrNameLst>
                                          <p:attrName>style.visibility</p:attrName>
                                        </p:attrNameLst>
                                      </p:cBhvr>
                                      <p:to>
                                        <p:strVal val="visible"/>
                                      </p:to>
                                    </p:set>
                                    <p:animEffect transition="in" filter="dissolve">
                                      <p:cBhvr>
                                        <p:cTn id="7" dur="500"/>
                                        <p:tgtEl>
                                          <p:spTgt spid="172041">
                                            <p:txEl>
                                              <p:pRg st="2" end="2"/>
                                            </p:txEl>
                                          </p:spTgt>
                                        </p:tgtEl>
                                      </p:cBhvr>
                                    </p:animEffect>
                                  </p:childTnLst>
                                </p:cTn>
                              </p:par>
                            </p:childTnLst>
                          </p:cTn>
                        </p:par>
                        <p:par>
                          <p:cTn id="8" fill="hold" nodeType="afterGroup">
                            <p:stCondLst>
                              <p:cond delay="500"/>
                            </p:stCondLst>
                            <p:childTnLst>
                              <p:par>
                                <p:cTn id="9" presetID="4" presetClass="entr" presetSubtype="16" fill="hold" nodeType="afterEffect">
                                  <p:stCondLst>
                                    <p:cond delay="0"/>
                                  </p:stCondLst>
                                  <p:childTnLst>
                                    <p:set>
                                      <p:cBhvr>
                                        <p:cTn id="10" dur="1" fill="hold">
                                          <p:stCondLst>
                                            <p:cond delay="0"/>
                                          </p:stCondLst>
                                        </p:cTn>
                                        <p:tgtEl>
                                          <p:spTgt spid="172042"/>
                                        </p:tgtEl>
                                        <p:attrNameLst>
                                          <p:attrName>style.visibility</p:attrName>
                                        </p:attrNameLst>
                                      </p:cBhvr>
                                      <p:to>
                                        <p:strVal val="visible"/>
                                      </p:to>
                                    </p:set>
                                    <p:animEffect transition="in" filter="box(in)">
                                      <p:cBhvr>
                                        <p:cTn id="11" dur="500"/>
                                        <p:tgtEl>
                                          <p:spTgt spid="17204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nodeType="clickEffect">
                                  <p:stCondLst>
                                    <p:cond delay="0"/>
                                  </p:stCondLst>
                                  <p:childTnLst>
                                    <p:set>
                                      <p:cBhvr>
                                        <p:cTn id="15" dur="1" fill="hold">
                                          <p:stCondLst>
                                            <p:cond delay="0"/>
                                          </p:stCondLst>
                                        </p:cTn>
                                        <p:tgtEl>
                                          <p:spTgt spid="172041">
                                            <p:txEl>
                                              <p:pRg st="3" end="3"/>
                                            </p:txEl>
                                          </p:spTgt>
                                        </p:tgtEl>
                                        <p:attrNameLst>
                                          <p:attrName>style.visibility</p:attrName>
                                        </p:attrNameLst>
                                      </p:cBhvr>
                                      <p:to>
                                        <p:strVal val="visible"/>
                                      </p:to>
                                    </p:set>
                                    <p:animEffect transition="in" filter="dissolve">
                                      <p:cBhvr>
                                        <p:cTn id="16" dur="500"/>
                                        <p:tgtEl>
                                          <p:spTgt spid="17204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5" name="Rectangle 3"/>
          <p:cNvSpPr>
            <a:spLocks noGrp="1" noChangeArrowheads="1"/>
          </p:cNvSpPr>
          <p:nvPr>
            <p:ph type="body" idx="1"/>
          </p:nvPr>
        </p:nvSpPr>
        <p:spPr>
          <a:xfrm>
            <a:off x="0" y="990600"/>
            <a:ext cx="2743200" cy="4876800"/>
          </a:xfrm>
        </p:spPr>
        <p:txBody>
          <a:bodyPr/>
          <a:lstStyle/>
          <a:p>
            <a:pPr eaLnBrk="1" hangingPunct="1">
              <a:defRPr/>
            </a:pPr>
            <a:r>
              <a:rPr lang="en-US" sz="2800" b="1">
                <a:latin typeface="Arial" charset="0"/>
                <a:ea typeface="ＭＳ Ｐゴシック" charset="0"/>
                <a:cs typeface="ＭＳ Ｐゴシック" charset="0"/>
              </a:rPr>
              <a:t>The high priesthood was corrupt</a:t>
            </a:r>
          </a:p>
        </p:txBody>
      </p:sp>
      <p:sp>
        <p:nvSpPr>
          <p:cNvPr id="120834" name="Rectangle 2"/>
          <p:cNvSpPr>
            <a:spLocks noGrp="1" noRot="1" noChangeArrowheads="1"/>
          </p:cNvSpPr>
          <p:nvPr>
            <p:ph type="title"/>
          </p:nvPr>
        </p:nvSpPr>
        <p:spPr>
          <a:xfrm>
            <a:off x="76200" y="0"/>
            <a:ext cx="6934200" cy="914400"/>
          </a:xfrm>
          <a:solidFill>
            <a:schemeClr val="bg2"/>
          </a:solidFill>
        </p:spPr>
        <p:txBody>
          <a:bodyPr/>
          <a:lstStyle/>
          <a:p>
            <a:pPr eaLnBrk="1" hangingPunct="1">
              <a:defRPr/>
            </a:pPr>
            <a:r>
              <a:rPr lang="en-US" sz="4000">
                <a:latin typeface="Arial" charset="0"/>
                <a:ea typeface="ＭＳ Ｐゴシック" charset="0"/>
                <a:cs typeface="ＭＳ Ｐゴシック" charset="0"/>
              </a:rPr>
              <a:t>Why did the Essenes form?</a:t>
            </a:r>
          </a:p>
        </p:txBody>
      </p:sp>
      <p:pic>
        <p:nvPicPr>
          <p:cNvPr id="114691" name="Picture 5" descr="High Priest00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43200" y="941388"/>
            <a:ext cx="6248400" cy="428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8" name="Rectangle 6"/>
          <p:cNvSpPr>
            <a:spLocks noChangeArrowheads="1"/>
          </p:cNvSpPr>
          <p:nvPr/>
        </p:nvSpPr>
        <p:spPr bwMode="auto">
          <a:xfrm>
            <a:off x="2590800" y="5334000"/>
            <a:ext cx="6477000" cy="1676400"/>
          </a:xfrm>
          <a:prstGeom prst="rect">
            <a:avLst/>
          </a:prstGeom>
          <a:noFill/>
          <a:ln w="9525">
            <a:noFill/>
            <a:miter lim="800000"/>
            <a:headEnd/>
            <a:tailEnd/>
          </a:ln>
          <a:effectLst/>
        </p:spPr>
        <p:txBody>
          <a:bodyPr/>
          <a:lstStyle/>
          <a:p>
            <a:pPr algn="ctr" defTabSz="914400" fontAlgn="base">
              <a:spcBef>
                <a:spcPct val="20000"/>
              </a:spcBef>
              <a:spcAft>
                <a:spcPct val="0"/>
              </a:spcAft>
              <a:buClr>
                <a:srgbClr val="FFCC00"/>
              </a:buClr>
              <a:buSzPct val="70000"/>
              <a:buFont typeface="Wingdings" charset="0"/>
              <a:buNone/>
              <a:defRPr/>
            </a:pPr>
            <a:r>
              <a:rPr lang="en-US" sz="2000" b="1">
                <a:solidFill>
                  <a:srgbClr val="FFFFFF"/>
                </a:solidFill>
                <a:effectLst>
                  <a:outerShdw blurRad="38100" dist="38100" dir="2700000" algn="tl">
                    <a:srgbClr val="000000"/>
                  </a:outerShdw>
                </a:effectLst>
                <a:latin typeface="Arial" charset="0"/>
                <a:ea typeface="ＭＳ Ｐゴシック" charset="0"/>
                <a:cs typeface="Arial" charset="0"/>
              </a:rPr>
              <a:t>Annas &amp; Caiaphas of the NT era continued the corrupt practices of Jason and Menelaus (175 BC).  So the Essenes withdrew to the desert during the reign of </a:t>
            </a:r>
            <a:r>
              <a:rPr lang="en-US" altLang="zh-CN" sz="2000" b="1">
                <a:solidFill>
                  <a:srgbClr val="FFFFFF"/>
                </a:solidFill>
                <a:effectLst>
                  <a:outerShdw blurRad="38100" dist="38100" dir="2700000" algn="tl">
                    <a:srgbClr val="000000"/>
                  </a:outerShdw>
                </a:effectLst>
                <a:latin typeface="Arial" charset="0"/>
                <a:ea typeface="Arial" charset="0"/>
                <a:cs typeface="Arial" charset="0"/>
              </a:rPr>
              <a:t>Simon (143-135 BC) </a:t>
            </a:r>
            <a:endParaRPr lang="en-US" sz="2000" b="1">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120839" name="Text Box 7"/>
          <p:cNvSpPr txBox="1">
            <a:spLocks noChangeArrowheads="1"/>
          </p:cNvSpPr>
          <p:nvPr/>
        </p:nvSpPr>
        <p:spPr bwMode="auto">
          <a:xfrm>
            <a:off x="7924800" y="0"/>
            <a:ext cx="1211263" cy="461963"/>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2400">
                <a:solidFill>
                  <a:srgbClr val="E5E5FF"/>
                </a:solidFill>
                <a:effectLst>
                  <a:outerShdw blurRad="38100" dist="38100" dir="2700000" algn="tl">
                    <a:srgbClr val="000000"/>
                  </a:outerShdw>
                </a:effectLst>
                <a:latin typeface="Arial" charset="0"/>
                <a:cs typeface="Arial" charset="0"/>
              </a:rPr>
              <a:t>67, 180</a:t>
            </a:r>
          </a:p>
        </p:txBody>
      </p:sp>
    </p:spTree>
    <p:extLst>
      <p:ext uri="{BB962C8B-B14F-4D97-AF65-F5344CB8AC3E}">
        <p14:creationId xmlns:p14="http://schemas.microsoft.com/office/powerpoint/2010/main" val="22134999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7" name="Picture 4" descr="Arres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4" name="Rectangle 2"/>
          <p:cNvSpPr>
            <a:spLocks noGrp="1" noRot="1" noChangeArrowheads="1"/>
          </p:cNvSpPr>
          <p:nvPr>
            <p:ph type="title"/>
          </p:nvPr>
        </p:nvSpPr>
        <p:spPr>
          <a:xfrm>
            <a:off x="2971800" y="4724400"/>
            <a:ext cx="6172200" cy="2133600"/>
          </a:xfrm>
        </p:spPr>
        <p:txBody>
          <a:bodyPr/>
          <a:lstStyle/>
          <a:p>
            <a:pPr eaLnBrk="1" hangingPunct="1">
              <a:defRPr/>
            </a:pPr>
            <a:r>
              <a:rPr lang="en-US" sz="4000">
                <a:latin typeface="Arial" charset="0"/>
                <a:ea typeface="ＭＳ Ｐゴシック" charset="0"/>
                <a:cs typeface="ＭＳ Ｐゴシック" charset="0"/>
              </a:rPr>
              <a:t>Peter fought against the corrupt priesthood, but the Essenes…</a:t>
            </a:r>
          </a:p>
        </p:txBody>
      </p:sp>
      <p:pic>
        <p:nvPicPr>
          <p:cNvPr id="146437" name="Picture 5" descr="Arres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04800" y="3962400"/>
            <a:ext cx="2362200" cy="26670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12500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4000"/>
                                  </p:stCondLst>
                                  <p:childTnLst>
                                    <p:set>
                                      <p:cBhvr>
                                        <p:cTn id="6" dur="1" fill="hold">
                                          <p:stCondLst>
                                            <p:cond delay="0"/>
                                          </p:stCondLst>
                                        </p:cTn>
                                        <p:tgtEl>
                                          <p:spTgt spid="146437"/>
                                        </p:tgtEl>
                                        <p:attrNameLst>
                                          <p:attrName>style.visibility</p:attrName>
                                        </p:attrNameLst>
                                      </p:cBhvr>
                                      <p:to>
                                        <p:strVal val="visible"/>
                                      </p:to>
                                    </p:set>
                                    <p:animEffect transition="in" filter="fade">
                                      <p:cBhvr>
                                        <p:cTn id="7" dur="500"/>
                                        <p:tgtEl>
                                          <p:spTgt spid="1464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5" name="Picture 12" descr="7 Judea Citi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90600" y="838200"/>
            <a:ext cx="7921625" cy="581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87" name="AutoShape 15"/>
          <p:cNvSpPr>
            <a:spLocks noChangeArrowheads="1"/>
          </p:cNvSpPr>
          <p:nvPr/>
        </p:nvSpPr>
        <p:spPr bwMode="auto">
          <a:xfrm rot="5400000">
            <a:off x="5181600" y="2362200"/>
            <a:ext cx="5410200" cy="2514600"/>
          </a:xfrm>
          <a:prstGeom prst="wedgeRectCallout">
            <a:avLst>
              <a:gd name="adj1" fmla="val 6306"/>
              <a:gd name="adj2" fmla="val 71250"/>
            </a:avLst>
          </a:prstGeom>
          <a:solidFill>
            <a:srgbClr val="0033CC"/>
          </a:solidFill>
          <a:ln w="9525">
            <a:noFill/>
            <a:miter lim="800000"/>
            <a:headEnd/>
            <a:tailEnd/>
          </a:ln>
          <a:effectLst/>
        </p:spPr>
        <p:txBody>
          <a:bodyPr rot="10800000" vert="eaVert" wrap="none" anchor="ct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182286" name="AutoShape 14"/>
          <p:cNvSpPr>
            <a:spLocks noChangeArrowheads="1"/>
          </p:cNvSpPr>
          <p:nvPr/>
        </p:nvSpPr>
        <p:spPr bwMode="auto">
          <a:xfrm rot="10800000">
            <a:off x="0" y="2971800"/>
            <a:ext cx="5105400" cy="4038600"/>
          </a:xfrm>
          <a:prstGeom prst="cloudCallout">
            <a:avLst>
              <a:gd name="adj1" fmla="val -53454"/>
              <a:gd name="adj2" fmla="val 26176"/>
            </a:avLst>
          </a:prstGeom>
          <a:solidFill>
            <a:schemeClr val="bg2"/>
          </a:solidFill>
          <a:ln w="9525">
            <a:noFill/>
            <a:round/>
            <a:headEnd/>
            <a:tailEnd/>
          </a:ln>
          <a:effectLst/>
        </p:spPr>
        <p:txBody>
          <a:bodyPr rot="10800000" wrap="none" anchor="ct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182275" name="Rectangle 3"/>
          <p:cNvSpPr>
            <a:spLocks noGrp="1" noRot="1" noChangeArrowheads="1"/>
          </p:cNvSpPr>
          <p:nvPr>
            <p:ph type="title"/>
          </p:nvPr>
        </p:nvSpPr>
        <p:spPr>
          <a:xfrm>
            <a:off x="0" y="0"/>
            <a:ext cx="7010400" cy="762000"/>
          </a:xfrm>
          <a:solidFill>
            <a:schemeClr val="bg2"/>
          </a:solidFill>
        </p:spPr>
        <p:txBody>
          <a:bodyPr/>
          <a:lstStyle/>
          <a:p>
            <a:pPr algn="l" eaLnBrk="1" hangingPunct="1">
              <a:defRPr/>
            </a:pPr>
            <a:r>
              <a:rPr lang="en-US" sz="3600">
                <a:latin typeface="Arial" charset="0"/>
                <a:ea typeface="ＭＳ Ｐゴシック" charset="0"/>
                <a:cs typeface="ＭＳ Ｐゴシック" charset="0"/>
              </a:rPr>
              <a:t>Essenes chose to withdraw…</a:t>
            </a:r>
          </a:p>
        </p:txBody>
      </p:sp>
      <p:sp>
        <p:nvSpPr>
          <p:cNvPr id="182277" name="Rectangle 5"/>
          <p:cNvSpPr>
            <a:spLocks noChangeArrowheads="1"/>
          </p:cNvSpPr>
          <p:nvPr/>
        </p:nvSpPr>
        <p:spPr bwMode="auto">
          <a:xfrm>
            <a:off x="6553200" y="4800600"/>
            <a:ext cx="2590800" cy="1524000"/>
          </a:xfrm>
          <a:prstGeom prst="rect">
            <a:avLst/>
          </a:prstGeom>
          <a:noFill/>
          <a:ln w="9525">
            <a:noFill/>
            <a:miter lim="800000"/>
            <a:headEnd/>
            <a:tailEnd/>
          </a:ln>
          <a:effectLst>
            <a:outerShdw blurRad="63500" dist="38099" dir="2700000" algn="ctr" rotWithShape="0">
              <a:schemeClr val="bg2">
                <a:alpha val="74998"/>
              </a:schemeClr>
            </a:outerShdw>
          </a:effectLst>
        </p:spPr>
        <p:txBody>
          <a:bodyPr/>
          <a:lstStyle/>
          <a:p>
            <a:pPr algn="ctr" defTabSz="914400" fontAlgn="base">
              <a:spcBef>
                <a:spcPct val="20000"/>
              </a:spcBef>
              <a:spcAft>
                <a:spcPct val="0"/>
              </a:spcAft>
              <a:buClr>
                <a:srgbClr val="FFCC00"/>
              </a:buClr>
              <a:buSzPct val="70000"/>
              <a:buFont typeface="Wingdings" charset="0"/>
              <a:buNone/>
              <a:defRPr/>
            </a:pPr>
            <a:r>
              <a:rPr lang="en-US" sz="2400" b="1" dirty="0">
                <a:solidFill>
                  <a:srgbClr val="FFFFFF"/>
                </a:solidFill>
                <a:effectLst>
                  <a:outerShdw blurRad="38100" dist="38100" dir="2700000" algn="tl">
                    <a:srgbClr val="000000"/>
                  </a:outerShdw>
                </a:effectLst>
                <a:latin typeface="Arial" charset="0"/>
                <a:ea typeface="ＭＳ Ｐゴシック" charset="0"/>
                <a:cs typeface="Arial" charset="0"/>
              </a:rPr>
              <a:t>Essene:</a:t>
            </a:r>
          </a:p>
          <a:p>
            <a:pPr algn="ctr" defTabSz="914400" fontAlgn="base">
              <a:spcBef>
                <a:spcPct val="20000"/>
              </a:spcBef>
              <a:spcAft>
                <a:spcPct val="0"/>
              </a:spcAft>
              <a:buClr>
                <a:srgbClr val="FFCC00"/>
              </a:buClr>
              <a:buSzPct val="70000"/>
              <a:buFont typeface="Wingdings" charset="0"/>
              <a:buNone/>
              <a:defRPr/>
            </a:pPr>
            <a:r>
              <a:rPr lang="en-US" altLang="ja-JP" sz="2400" b="1"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sz="2400" b="1" dirty="0">
                <a:solidFill>
                  <a:srgbClr val="FFFFFF"/>
                </a:solidFill>
                <a:effectLst>
                  <a:outerShdw blurRad="38100" dist="38100" dir="2700000" algn="tl">
                    <a:srgbClr val="000000"/>
                  </a:outerShdw>
                </a:effectLst>
                <a:latin typeface="Arial" charset="0"/>
                <a:ea typeface="ＭＳ Ｐゴシック" charset="0"/>
                <a:cs typeface="Arial" charset="0"/>
              </a:rPr>
              <a:t>Teacher of Righteousness</a:t>
            </a:r>
            <a:r>
              <a:rPr lang="en-US" altLang="ja-JP" sz="2400" b="1" dirty="0">
                <a:solidFill>
                  <a:srgbClr val="FFFFFF"/>
                </a:solidFill>
                <a:effectLst>
                  <a:outerShdw blurRad="38100" dist="38100" dir="2700000" algn="tl">
                    <a:srgbClr val="000000"/>
                  </a:outerShdw>
                </a:effectLst>
                <a:latin typeface="Arial" charset="0"/>
                <a:ea typeface="ＭＳ Ｐゴシック" charset="0"/>
                <a:cs typeface="Arial" charset="0"/>
              </a:rPr>
              <a:t>"</a:t>
            </a:r>
            <a:endParaRPr lang="en-US" sz="2400" b="1"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182278" name="Text Box 6"/>
          <p:cNvSpPr txBox="1">
            <a:spLocks noChangeArrowheads="1"/>
          </p:cNvSpPr>
          <p:nvPr/>
        </p:nvSpPr>
        <p:spPr bwMode="auto">
          <a:xfrm>
            <a:off x="7924800" y="0"/>
            <a:ext cx="1211263" cy="461963"/>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2400">
                <a:solidFill>
                  <a:srgbClr val="E5E5FF"/>
                </a:solidFill>
                <a:effectLst>
                  <a:outerShdw blurRad="38100" dist="38100" dir="2700000" algn="tl">
                    <a:srgbClr val="000000"/>
                  </a:outerShdw>
                </a:effectLst>
                <a:latin typeface="Arial" charset="0"/>
                <a:cs typeface="Arial" charset="0"/>
              </a:rPr>
              <a:t>67, 180</a:t>
            </a:r>
          </a:p>
        </p:txBody>
      </p:sp>
      <p:pic>
        <p:nvPicPr>
          <p:cNvPr id="182280" name="Picture 8" descr="j027581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970713" y="1066800"/>
            <a:ext cx="2097087" cy="365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83" name="Rectangle 11"/>
          <p:cNvSpPr>
            <a:spLocks noChangeArrowheads="1"/>
          </p:cNvSpPr>
          <p:nvPr/>
        </p:nvSpPr>
        <p:spPr bwMode="auto">
          <a:xfrm>
            <a:off x="3924300" y="4953000"/>
            <a:ext cx="1485900" cy="381000"/>
          </a:xfrm>
          <a:prstGeom prst="rect">
            <a:avLst/>
          </a:prstGeom>
          <a:noFill/>
          <a:ln w="9525">
            <a:noFill/>
            <a:miter lim="800000"/>
            <a:headEnd/>
            <a:tailEnd/>
          </a:ln>
          <a:effectLst>
            <a:outerShdw blurRad="63500" dist="38099" dir="2700000" algn="ctr" rotWithShape="0">
              <a:schemeClr val="bg2">
                <a:alpha val="74998"/>
              </a:schemeClr>
            </a:outerShdw>
          </a:effectLst>
        </p:spPr>
        <p:txBody>
          <a:bodyPr/>
          <a:lstStyle/>
          <a:p>
            <a:pPr algn="ctr" defTabSz="914400" fontAlgn="base">
              <a:spcBef>
                <a:spcPct val="20000"/>
              </a:spcBef>
              <a:spcAft>
                <a:spcPct val="0"/>
              </a:spcAft>
              <a:buClr>
                <a:srgbClr val="FFCC00"/>
              </a:buClr>
              <a:buSzPct val="70000"/>
              <a:buFont typeface="Wingdings" charset="0"/>
              <a:buNone/>
              <a:defRPr/>
            </a:pPr>
            <a:r>
              <a:rPr lang="en-US" sz="2400" b="1">
                <a:solidFill>
                  <a:srgbClr val="FFFFFF"/>
                </a:solidFill>
                <a:effectLst>
                  <a:outerShdw blurRad="38100" dist="38100" dir="2700000" algn="tl">
                    <a:srgbClr val="000000"/>
                  </a:outerShdw>
                </a:effectLst>
                <a:latin typeface="Arial" charset="0"/>
                <a:ea typeface="ＭＳ Ｐゴシック" charset="0"/>
                <a:cs typeface="Arial" charset="0"/>
              </a:rPr>
              <a:t>versus</a:t>
            </a:r>
          </a:p>
        </p:txBody>
      </p:sp>
      <p:sp>
        <p:nvSpPr>
          <p:cNvPr id="182288" name="AutoShape 16"/>
          <p:cNvSpPr>
            <a:spLocks noChangeArrowheads="1"/>
          </p:cNvSpPr>
          <p:nvPr/>
        </p:nvSpPr>
        <p:spPr bwMode="auto">
          <a:xfrm>
            <a:off x="5486400" y="3810000"/>
            <a:ext cx="838200" cy="304800"/>
          </a:xfrm>
          <a:prstGeom prst="leftRightArrow">
            <a:avLst>
              <a:gd name="adj1" fmla="val 50000"/>
              <a:gd name="adj2" fmla="val 55000"/>
            </a:avLst>
          </a:prstGeom>
          <a:solidFill>
            <a:srgbClr val="FF0000"/>
          </a:solidFill>
          <a:ln w="9525">
            <a:noFill/>
            <a:miter lim="800000"/>
            <a:headEnd/>
            <a:tailEnd/>
          </a:ln>
          <a:effectLst/>
        </p:spPr>
        <p:txBody>
          <a:bodyPr wrap="none" anchor="ct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182291" name="Rectangle 19"/>
          <p:cNvSpPr>
            <a:spLocks noChangeArrowheads="1"/>
          </p:cNvSpPr>
          <p:nvPr/>
        </p:nvSpPr>
        <p:spPr bwMode="auto">
          <a:xfrm>
            <a:off x="6858000" y="3810000"/>
            <a:ext cx="1485900" cy="381000"/>
          </a:xfrm>
          <a:prstGeom prst="rect">
            <a:avLst/>
          </a:prstGeom>
          <a:solidFill>
            <a:schemeClr val="bg1"/>
          </a:solidFill>
          <a:ln w="9525">
            <a:noFill/>
            <a:miter lim="800000"/>
            <a:headEnd/>
            <a:tailEnd/>
          </a:ln>
          <a:effectLst>
            <a:outerShdw blurRad="63500" dist="38099" dir="2700000" algn="ctr" rotWithShape="0">
              <a:schemeClr val="bg2">
                <a:alpha val="74998"/>
              </a:schemeClr>
            </a:outerShdw>
          </a:effectLst>
        </p:spPr>
        <p:txBody>
          <a:bodyPr/>
          <a:lstStyle/>
          <a:p>
            <a:pPr algn="ctr" defTabSz="914400" fontAlgn="base">
              <a:spcBef>
                <a:spcPct val="20000"/>
              </a:spcBef>
              <a:spcAft>
                <a:spcPct val="0"/>
              </a:spcAft>
              <a:buClr>
                <a:srgbClr val="FFCC00"/>
              </a:buClr>
              <a:buSzPct val="70000"/>
              <a:buFont typeface="Wingdings" charset="0"/>
              <a:buNone/>
              <a:defRPr/>
            </a:pPr>
            <a:r>
              <a:rPr lang="en-US" sz="2400" b="1">
                <a:solidFill>
                  <a:srgbClr val="FFFFFF"/>
                </a:solidFill>
                <a:effectLst>
                  <a:outerShdw blurRad="38100" dist="38100" dir="2700000" algn="tl">
                    <a:srgbClr val="000000"/>
                  </a:outerShdw>
                </a:effectLst>
                <a:latin typeface="Arial" charset="0"/>
                <a:ea typeface="ＭＳ Ｐゴシック" charset="0"/>
                <a:cs typeface="Arial" charset="0"/>
              </a:rPr>
              <a:t>Qumran</a:t>
            </a:r>
          </a:p>
        </p:txBody>
      </p:sp>
      <p:sp>
        <p:nvSpPr>
          <p:cNvPr id="182290" name="Rectangle 18"/>
          <p:cNvSpPr>
            <a:spLocks noChangeArrowheads="1"/>
          </p:cNvSpPr>
          <p:nvPr/>
        </p:nvSpPr>
        <p:spPr bwMode="auto">
          <a:xfrm>
            <a:off x="3581400" y="3810000"/>
            <a:ext cx="1790700" cy="381000"/>
          </a:xfrm>
          <a:prstGeom prst="rect">
            <a:avLst/>
          </a:prstGeom>
          <a:solidFill>
            <a:schemeClr val="bg2"/>
          </a:solidFill>
          <a:ln w="9525">
            <a:noFill/>
            <a:miter lim="800000"/>
            <a:headEnd/>
            <a:tailEnd/>
          </a:ln>
          <a:effectLst>
            <a:outerShdw blurRad="63500" dist="38099" dir="2700000" algn="ctr" rotWithShape="0">
              <a:schemeClr val="bg2">
                <a:alpha val="74998"/>
              </a:schemeClr>
            </a:outerShdw>
          </a:effectLst>
        </p:spPr>
        <p:txBody>
          <a:bodyPr/>
          <a:lstStyle/>
          <a:p>
            <a:pPr algn="ctr" defTabSz="914400" fontAlgn="base">
              <a:spcBef>
                <a:spcPct val="20000"/>
              </a:spcBef>
              <a:spcAft>
                <a:spcPct val="0"/>
              </a:spcAft>
              <a:buClr>
                <a:srgbClr val="FFCC00"/>
              </a:buClr>
              <a:buSzPct val="70000"/>
              <a:buFont typeface="Wingdings" charset="0"/>
              <a:buNone/>
              <a:defRPr/>
            </a:pPr>
            <a:r>
              <a:rPr lang="en-US" sz="2400" b="1">
                <a:solidFill>
                  <a:srgbClr val="FFFFFF"/>
                </a:solidFill>
                <a:effectLst>
                  <a:outerShdw blurRad="38100" dist="38100" dir="2700000" algn="tl">
                    <a:srgbClr val="000000"/>
                  </a:outerShdw>
                </a:effectLst>
                <a:latin typeface="Arial" charset="0"/>
                <a:ea typeface="ＭＳ Ｐゴシック" charset="0"/>
                <a:cs typeface="Arial" charset="0"/>
              </a:rPr>
              <a:t>Jerusalem</a:t>
            </a:r>
          </a:p>
        </p:txBody>
      </p:sp>
      <p:pic>
        <p:nvPicPr>
          <p:cNvPr id="182279" name="Picture 7" descr="j0114662[1]"/>
          <p:cNvPicPr>
            <a:picLocks noChangeAspect="1" noChangeArrowheads="1"/>
          </p:cNvPicPr>
          <p:nvPr/>
        </p:nvPicPr>
        <p:blipFill>
          <a:blip r:embed="rId5">
            <a:lum bright="-18000"/>
            <a:extLst>
              <a:ext uri="{28A0092B-C50C-407E-A947-70E740481C1C}">
                <a14:useLocalDpi xmlns:a14="http://schemas.microsoft.com/office/drawing/2010/main"/>
              </a:ext>
            </a:extLst>
          </a:blip>
          <a:srcRect/>
          <a:stretch>
            <a:fillRect/>
          </a:stretch>
        </p:blipFill>
        <p:spPr bwMode="auto">
          <a:xfrm>
            <a:off x="-76200" y="346075"/>
            <a:ext cx="4086225" cy="651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82" name="Rectangle 10"/>
          <p:cNvSpPr>
            <a:spLocks noChangeArrowheads="1"/>
          </p:cNvSpPr>
          <p:nvPr/>
        </p:nvSpPr>
        <p:spPr bwMode="auto">
          <a:xfrm>
            <a:off x="490538" y="4683125"/>
            <a:ext cx="3352800" cy="1524000"/>
          </a:xfrm>
          <a:prstGeom prst="rect">
            <a:avLst/>
          </a:prstGeom>
          <a:noFill/>
          <a:ln w="9525">
            <a:noFill/>
            <a:miter lim="800000"/>
            <a:headEnd/>
            <a:tailEnd/>
          </a:ln>
          <a:effectLst>
            <a:outerShdw blurRad="63500" dist="38099" dir="2700000" algn="ctr" rotWithShape="0">
              <a:schemeClr val="bg2">
                <a:alpha val="74998"/>
              </a:schemeClr>
            </a:outerShdw>
          </a:effectLst>
        </p:spPr>
        <p:txBody>
          <a:bodyPr/>
          <a:lstStyle/>
          <a:p>
            <a:pPr algn="ctr" defTabSz="914400" fontAlgn="base">
              <a:spcBef>
                <a:spcPct val="20000"/>
              </a:spcBef>
              <a:spcAft>
                <a:spcPct val="0"/>
              </a:spcAft>
              <a:buClr>
                <a:srgbClr val="FFCC00"/>
              </a:buClr>
              <a:buSzPct val="70000"/>
              <a:buFont typeface="Wingdings" charset="0"/>
              <a:buNone/>
              <a:defRPr/>
            </a:pPr>
            <a:r>
              <a:rPr lang="en-US" sz="2400" b="1" dirty="0">
                <a:solidFill>
                  <a:srgbClr val="FFFFFF"/>
                </a:solidFill>
                <a:effectLst>
                  <a:outerShdw blurRad="38100" dist="38100" dir="2700000" algn="tl">
                    <a:srgbClr val="000000"/>
                  </a:outerShdw>
                </a:effectLst>
                <a:latin typeface="Arial" charset="0"/>
                <a:ea typeface="ＭＳ Ｐゴシック" charset="0"/>
                <a:cs typeface="Arial" charset="0"/>
              </a:rPr>
              <a:t>Simon the High Priest at the Temple:</a:t>
            </a:r>
          </a:p>
          <a:p>
            <a:pPr algn="ctr" defTabSz="914400" fontAlgn="base">
              <a:spcBef>
                <a:spcPct val="20000"/>
              </a:spcBef>
              <a:spcAft>
                <a:spcPct val="0"/>
              </a:spcAft>
              <a:buClr>
                <a:srgbClr val="FFCC00"/>
              </a:buClr>
              <a:buSzPct val="70000"/>
              <a:buFont typeface="Wingdings" charset="0"/>
              <a:buNone/>
              <a:defRPr/>
            </a:pPr>
            <a:r>
              <a:rPr lang="en-US" altLang="ja-JP" sz="2400" b="1"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sz="2400" b="1" dirty="0">
                <a:solidFill>
                  <a:srgbClr val="FFFFFF"/>
                </a:solidFill>
                <a:effectLst>
                  <a:outerShdw blurRad="38100" dist="38100" dir="2700000" algn="tl">
                    <a:srgbClr val="000000"/>
                  </a:outerShdw>
                </a:effectLst>
                <a:latin typeface="Arial" charset="0"/>
                <a:ea typeface="ＭＳ Ｐゴシック" charset="0"/>
                <a:cs typeface="Arial" charset="0"/>
              </a:rPr>
              <a:t>The Evil Priest</a:t>
            </a:r>
            <a:r>
              <a:rPr lang="en-US" altLang="ja-JP" sz="2400" b="1" dirty="0">
                <a:solidFill>
                  <a:srgbClr val="FFFFFF"/>
                </a:solidFill>
                <a:effectLst>
                  <a:outerShdw blurRad="38100" dist="38100" dir="2700000" algn="tl">
                    <a:srgbClr val="000000"/>
                  </a:outerShdw>
                </a:effectLst>
                <a:latin typeface="Arial" charset="0"/>
                <a:ea typeface="ＭＳ Ｐゴシック" charset="0"/>
                <a:cs typeface="Arial" charset="0"/>
              </a:rPr>
              <a:t>"</a:t>
            </a:r>
            <a:endParaRPr lang="en-US" sz="2400" b="1"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25897246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82286"/>
                                        </p:tgtEl>
                                        <p:attrNameLst>
                                          <p:attrName>style.visibility</p:attrName>
                                        </p:attrNameLst>
                                      </p:cBhvr>
                                      <p:to>
                                        <p:strVal val="visible"/>
                                      </p:to>
                                    </p:set>
                                    <p:animEffect transition="in" filter="wipe(right)">
                                      <p:cBhvr>
                                        <p:cTn id="7" dur="2000"/>
                                        <p:tgtEl>
                                          <p:spTgt spid="182286"/>
                                        </p:tgtEl>
                                      </p:cBhvr>
                                    </p:animEffect>
                                  </p:childTnLst>
                                </p:cTn>
                              </p:par>
                              <p:par>
                                <p:cTn id="8" presetID="3" presetClass="entr" presetSubtype="10" fill="hold" nodeType="withEffect">
                                  <p:stCondLst>
                                    <p:cond delay="0"/>
                                  </p:stCondLst>
                                  <p:childTnLst>
                                    <p:set>
                                      <p:cBhvr>
                                        <p:cTn id="9" dur="1" fill="hold">
                                          <p:stCondLst>
                                            <p:cond delay="0"/>
                                          </p:stCondLst>
                                        </p:cTn>
                                        <p:tgtEl>
                                          <p:spTgt spid="182279"/>
                                        </p:tgtEl>
                                        <p:attrNameLst>
                                          <p:attrName>style.visibility</p:attrName>
                                        </p:attrNameLst>
                                      </p:cBhvr>
                                      <p:to>
                                        <p:strVal val="visible"/>
                                      </p:to>
                                    </p:set>
                                    <p:animEffect transition="in" filter="blinds(horizontal)">
                                      <p:cBhvr>
                                        <p:cTn id="10" dur="500"/>
                                        <p:tgtEl>
                                          <p:spTgt spid="182279"/>
                                        </p:tgtEl>
                                      </p:cBhvr>
                                    </p:animEffect>
                                  </p:childTnLst>
                                </p:cTn>
                              </p:par>
                            </p:childTnLst>
                          </p:cTn>
                        </p:par>
                        <p:par>
                          <p:cTn id="11" fill="hold" nodeType="afterGroup">
                            <p:stCondLst>
                              <p:cond delay="2000"/>
                            </p:stCondLst>
                            <p:childTnLst>
                              <p:par>
                                <p:cTn id="12" presetID="5" presetClass="entr" presetSubtype="10" fill="hold" grpId="0" nodeType="afterEffect">
                                  <p:stCondLst>
                                    <p:cond delay="0"/>
                                  </p:stCondLst>
                                  <p:childTnLst>
                                    <p:set>
                                      <p:cBhvr>
                                        <p:cTn id="13" dur="1" fill="hold">
                                          <p:stCondLst>
                                            <p:cond delay="0"/>
                                          </p:stCondLst>
                                        </p:cTn>
                                        <p:tgtEl>
                                          <p:spTgt spid="182282"/>
                                        </p:tgtEl>
                                        <p:attrNameLst>
                                          <p:attrName>style.visibility</p:attrName>
                                        </p:attrNameLst>
                                      </p:cBhvr>
                                      <p:to>
                                        <p:strVal val="visible"/>
                                      </p:to>
                                    </p:set>
                                    <p:animEffect transition="in" filter="checkerboard(across)">
                                      <p:cBhvr>
                                        <p:cTn id="14" dur="500"/>
                                        <p:tgtEl>
                                          <p:spTgt spid="18228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4" presetClass="entr" presetSubtype="0" fill="hold" grpId="0" nodeType="clickEffect">
                                  <p:stCondLst>
                                    <p:cond delay="0"/>
                                  </p:stCondLst>
                                  <p:childTnLst>
                                    <p:set>
                                      <p:cBhvr>
                                        <p:cTn id="18" dur="1" fill="hold">
                                          <p:stCondLst>
                                            <p:cond delay="0"/>
                                          </p:stCondLst>
                                        </p:cTn>
                                        <p:tgtEl>
                                          <p:spTgt spid="182283"/>
                                        </p:tgtEl>
                                        <p:attrNameLst>
                                          <p:attrName>style.visibility</p:attrName>
                                        </p:attrNameLst>
                                      </p:cBhvr>
                                      <p:to>
                                        <p:strVal val="visible"/>
                                      </p:to>
                                    </p:set>
                                    <p:anim to="" calcmode="lin" valueType="num">
                                      <p:cBhvr>
                                        <p:cTn id="19" dur="1" fill="hold"/>
                                        <p:tgtEl>
                                          <p:spTgt spid="182283"/>
                                        </p:tgtEl>
                                        <p:attrNameLst>
                                          <p:attrName/>
                                        </p:attrNameLst>
                                      </p:cBhvr>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82287"/>
                                        </p:tgtEl>
                                        <p:attrNameLst>
                                          <p:attrName>style.visibility</p:attrName>
                                        </p:attrNameLst>
                                      </p:cBhvr>
                                      <p:to>
                                        <p:strVal val="visible"/>
                                      </p:to>
                                    </p:set>
                                    <p:animEffect transition="in" filter="wipe(left)">
                                      <p:cBhvr>
                                        <p:cTn id="24" dur="500"/>
                                        <p:tgtEl>
                                          <p:spTgt spid="182287"/>
                                        </p:tgtEl>
                                      </p:cBhvr>
                                    </p:animEffect>
                                  </p:childTnLst>
                                </p:cTn>
                              </p:par>
                              <p:par>
                                <p:cTn id="25" presetID="24" presetClass="entr" presetSubtype="0" fill="hold" grpId="0" nodeType="withEffect">
                                  <p:stCondLst>
                                    <p:cond delay="0"/>
                                  </p:stCondLst>
                                  <p:childTnLst>
                                    <p:set>
                                      <p:cBhvr>
                                        <p:cTn id="26" dur="1" fill="hold">
                                          <p:stCondLst>
                                            <p:cond delay="0"/>
                                          </p:stCondLst>
                                        </p:cTn>
                                        <p:tgtEl>
                                          <p:spTgt spid="182277"/>
                                        </p:tgtEl>
                                        <p:attrNameLst>
                                          <p:attrName>style.visibility</p:attrName>
                                        </p:attrNameLst>
                                      </p:cBhvr>
                                      <p:to>
                                        <p:strVal val="visible"/>
                                      </p:to>
                                    </p:set>
                                    <p:anim to="" calcmode="lin" valueType="num">
                                      <p:cBhvr>
                                        <p:cTn id="27" dur="1" fill="hold"/>
                                        <p:tgtEl>
                                          <p:spTgt spid="182277"/>
                                        </p:tgtEl>
                                        <p:attrNameLst>
                                          <p:attrName/>
                                        </p:attrNameLst>
                                      </p:cBhvr>
                                    </p:anim>
                                  </p:childTnLst>
                                </p:cTn>
                              </p:par>
                            </p:childTnLst>
                          </p:cTn>
                        </p:par>
                        <p:par>
                          <p:cTn id="28" fill="hold" nodeType="afterGroup">
                            <p:stCondLst>
                              <p:cond delay="500"/>
                            </p:stCondLst>
                            <p:childTnLst>
                              <p:par>
                                <p:cTn id="29" presetID="24" presetClass="entr" presetSubtype="0" fill="hold" nodeType="afterEffect">
                                  <p:stCondLst>
                                    <p:cond delay="0"/>
                                  </p:stCondLst>
                                  <p:childTnLst>
                                    <p:set>
                                      <p:cBhvr>
                                        <p:cTn id="30" dur="1" fill="hold">
                                          <p:stCondLst>
                                            <p:cond delay="0"/>
                                          </p:stCondLst>
                                        </p:cTn>
                                        <p:tgtEl>
                                          <p:spTgt spid="182280"/>
                                        </p:tgtEl>
                                        <p:attrNameLst>
                                          <p:attrName>style.visibility</p:attrName>
                                        </p:attrNameLst>
                                      </p:cBhvr>
                                      <p:to>
                                        <p:strVal val="visible"/>
                                      </p:to>
                                    </p:set>
                                    <p:anim to="" calcmode="lin" valueType="num">
                                      <p:cBhvr>
                                        <p:cTn id="31" dur="1" fill="hold"/>
                                        <p:tgtEl>
                                          <p:spTgt spid="18228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287" grpId="0" animBg="1"/>
      <p:bldP spid="182286" grpId="0" animBg="1"/>
      <p:bldP spid="182277" grpId="0"/>
      <p:bldP spid="182283" grpId="0"/>
      <p:bldP spid="18228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body" idx="1"/>
          </p:nvPr>
        </p:nvSpPr>
        <p:spPr>
          <a:xfrm>
            <a:off x="0" y="914400"/>
            <a:ext cx="2667000" cy="5029200"/>
          </a:xfrm>
        </p:spPr>
        <p:txBody>
          <a:bodyPr/>
          <a:lstStyle/>
          <a:p>
            <a:pPr eaLnBrk="1" hangingPunct="1">
              <a:defRPr/>
            </a:pPr>
            <a:r>
              <a:rPr lang="en-US" sz="2800" b="1">
                <a:latin typeface="Arial" charset="0"/>
                <a:ea typeface="ＭＳ Ｐゴシック" charset="0"/>
                <a:cs typeface="ＭＳ Ｐゴシック" charset="0"/>
              </a:rPr>
              <a:t>The high priesthood was corrupt</a:t>
            </a:r>
          </a:p>
          <a:p>
            <a:pPr eaLnBrk="1" hangingPunct="1">
              <a:defRPr/>
            </a:pPr>
            <a:r>
              <a:rPr lang="en-US" sz="2800" b="1">
                <a:latin typeface="Arial" charset="0"/>
                <a:ea typeface="ＭＳ Ｐゴシック" charset="0"/>
                <a:cs typeface="ＭＳ Ｐゴシック" charset="0"/>
              </a:rPr>
              <a:t>The temple was mostly a marketplace</a:t>
            </a:r>
          </a:p>
        </p:txBody>
      </p:sp>
      <p:pic>
        <p:nvPicPr>
          <p:cNvPr id="120834" name="Picture 3" descr="Market at 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667000" y="0"/>
            <a:ext cx="6477000" cy="691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8" name="Rectangle 4"/>
          <p:cNvSpPr>
            <a:spLocks noGrp="1" noRot="1" noChangeArrowheads="1"/>
          </p:cNvSpPr>
          <p:nvPr>
            <p:ph type="title"/>
          </p:nvPr>
        </p:nvSpPr>
        <p:spPr>
          <a:xfrm>
            <a:off x="76200" y="0"/>
            <a:ext cx="6858000" cy="838200"/>
          </a:xfrm>
          <a:solidFill>
            <a:schemeClr val="bg2"/>
          </a:solidFill>
        </p:spPr>
        <p:txBody>
          <a:bodyPr/>
          <a:lstStyle/>
          <a:p>
            <a:pPr eaLnBrk="1" hangingPunct="1">
              <a:defRPr/>
            </a:pPr>
            <a:r>
              <a:rPr lang="en-US" sz="4000">
                <a:latin typeface="Arial" charset="0"/>
                <a:ea typeface="ＭＳ Ｐゴシック" charset="0"/>
                <a:cs typeface="ＭＳ Ｐゴシック" charset="0"/>
              </a:rPr>
              <a:t>Why did the Essenes form?</a:t>
            </a:r>
          </a:p>
        </p:txBody>
      </p:sp>
      <p:sp>
        <p:nvSpPr>
          <p:cNvPr id="120836" name="Text Box 5"/>
          <p:cNvSpPr txBox="1">
            <a:spLocks noChangeArrowheads="1"/>
          </p:cNvSpPr>
          <p:nvPr/>
        </p:nvSpPr>
        <p:spPr bwMode="auto">
          <a:xfrm>
            <a:off x="7924800" y="0"/>
            <a:ext cx="1211263" cy="4619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pPr>
            <a:r>
              <a:rPr lang="en-US" sz="2400">
                <a:solidFill>
                  <a:srgbClr val="000514"/>
                </a:solidFill>
                <a:latin typeface="Arial" charset="0"/>
                <a:cs typeface="Arial" charset="0"/>
              </a:rPr>
              <a:t>67, 180</a:t>
            </a:r>
          </a:p>
        </p:txBody>
      </p:sp>
    </p:spTree>
    <p:extLst>
      <p:ext uri="{BB962C8B-B14F-4D97-AF65-F5344CB8AC3E}">
        <p14:creationId xmlns:p14="http://schemas.microsoft.com/office/powerpoint/2010/main" val="28992307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5" descr="DSC00608"/>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144000" cy="6858000"/>
          </a:xfrm>
        </p:spPr>
      </p:pic>
      <p:sp>
        <p:nvSpPr>
          <p:cNvPr id="313346" name="Rectangle 2"/>
          <p:cNvSpPr>
            <a:spLocks noGrp="1" noRot="1" noChangeArrowheads="1"/>
          </p:cNvSpPr>
          <p:nvPr>
            <p:ph type="title"/>
          </p:nvPr>
        </p:nvSpPr>
        <p:spPr>
          <a:xfrm>
            <a:off x="457200" y="274638"/>
            <a:ext cx="8229600" cy="868362"/>
          </a:xfrm>
          <a:solidFill>
            <a:schemeClr val="bg2"/>
          </a:solidFill>
        </p:spPr>
        <p:txBody>
          <a:bodyPr/>
          <a:lstStyle/>
          <a:p>
            <a:pPr eaLnBrk="1" hangingPunct="1">
              <a:defRPr/>
            </a:pPr>
            <a:r>
              <a:rPr lang="en-US">
                <a:latin typeface="Arial" charset="0"/>
                <a:ea typeface="ＭＳ Ｐゴシック" charset="0"/>
                <a:cs typeface="ＭＳ Ｐゴシック" charset="0"/>
              </a:rPr>
              <a:t>Baptismal Site of Jesus</a:t>
            </a:r>
          </a:p>
        </p:txBody>
      </p:sp>
    </p:spTree>
    <p:extLst>
      <p:ext uri="{BB962C8B-B14F-4D97-AF65-F5344CB8AC3E}">
        <p14:creationId xmlns:p14="http://schemas.microsoft.com/office/powerpoint/2010/main" val="1306921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2881" name="Picture 5" descr="Qumr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295400"/>
            <a:ext cx="4584700"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2" name="Picture 7" descr="Qumran0001"/>
          <p:cNvPicPr>
            <a:picLocks noChangeAspect="1" noChangeArrowheads="1"/>
          </p:cNvPicPr>
          <p:nvPr/>
        </p:nvPicPr>
        <p:blipFill>
          <a:blip r:embed="rId4" cstate="screen">
            <a:lum bright="-24000"/>
            <a:extLst>
              <a:ext uri="{28A0092B-C50C-407E-A947-70E740481C1C}">
                <a14:useLocalDpi xmlns:a14="http://schemas.microsoft.com/office/drawing/2010/main"/>
              </a:ext>
            </a:extLst>
          </a:blip>
          <a:srcRect/>
          <a:stretch>
            <a:fillRect/>
          </a:stretch>
        </p:blipFill>
        <p:spPr bwMode="auto">
          <a:xfrm>
            <a:off x="2895600" y="-33338"/>
            <a:ext cx="6248400" cy="694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0" name="Rectangle 2"/>
          <p:cNvSpPr>
            <a:spLocks noGrp="1" noRot="1" noChangeArrowheads="1"/>
          </p:cNvSpPr>
          <p:nvPr>
            <p:ph type="title"/>
          </p:nvPr>
        </p:nvSpPr>
        <p:spPr>
          <a:xfrm>
            <a:off x="0" y="274638"/>
            <a:ext cx="9144000" cy="1096962"/>
          </a:xfrm>
        </p:spPr>
        <p:txBody>
          <a:bodyPr/>
          <a:lstStyle/>
          <a:p>
            <a:pPr eaLnBrk="1" hangingPunct="1">
              <a:defRPr/>
            </a:pPr>
            <a:r>
              <a:rPr lang="en-US" sz="4000">
                <a:latin typeface="Arial" charset="0"/>
                <a:ea typeface="ＭＳ Ｐゴシック" charset="0"/>
                <a:cs typeface="ＭＳ Ｐゴシック" charset="0"/>
              </a:rPr>
              <a:t>Other views of who lived at Qumran</a:t>
            </a:r>
          </a:p>
        </p:txBody>
      </p:sp>
      <p:sp>
        <p:nvSpPr>
          <p:cNvPr id="124938" name="Text Box 10"/>
          <p:cNvSpPr txBox="1">
            <a:spLocks noChangeArrowheads="1"/>
          </p:cNvSpPr>
          <p:nvPr/>
        </p:nvSpPr>
        <p:spPr bwMode="auto">
          <a:xfrm>
            <a:off x="8382000" y="0"/>
            <a:ext cx="698500" cy="461963"/>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2400">
                <a:solidFill>
                  <a:srgbClr val="E5E5FF"/>
                </a:solidFill>
                <a:effectLst>
                  <a:outerShdw blurRad="38100" dist="38100" dir="2700000" algn="tl">
                    <a:srgbClr val="000000"/>
                  </a:outerShdw>
                </a:effectLst>
                <a:latin typeface="Arial" charset="0"/>
                <a:cs typeface="Arial" charset="0"/>
              </a:rPr>
              <a:t>180</a:t>
            </a:r>
          </a:p>
        </p:txBody>
      </p:sp>
      <p:pic>
        <p:nvPicPr>
          <p:cNvPr id="124939" name="Picture 11" descr="156563612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2895600"/>
            <a:ext cx="30734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40" name="Rectangle 12"/>
          <p:cNvSpPr>
            <a:spLocks noChangeArrowheads="1"/>
          </p:cNvSpPr>
          <p:nvPr/>
        </p:nvSpPr>
        <p:spPr bwMode="auto">
          <a:xfrm>
            <a:off x="3115230" y="1371600"/>
            <a:ext cx="6019800" cy="5486400"/>
          </a:xfrm>
          <a:prstGeom prst="rect">
            <a:avLst/>
          </a:prstGeom>
          <a:noFill/>
          <a:ln w="9525">
            <a:noFill/>
            <a:miter lim="800000"/>
            <a:headEnd/>
            <a:tailEnd/>
          </a:ln>
          <a:effectLst/>
        </p:spPr>
        <p:txBody>
          <a:bodyPr/>
          <a:lstStyle/>
          <a:p>
            <a:pPr marL="342900" indent="-342900" defTabSz="914400" fontAlgn="base">
              <a:spcBef>
                <a:spcPct val="20000"/>
              </a:spcBef>
              <a:spcAft>
                <a:spcPct val="0"/>
              </a:spcAft>
              <a:buClr>
                <a:srgbClr val="FFCC00"/>
              </a:buClr>
              <a:buSzPct val="70000"/>
              <a:buFont typeface="Wingdings" charset="0"/>
              <a:buChar char="n"/>
              <a:defRPr/>
            </a:pPr>
            <a:r>
              <a:rPr lang="en-US" sz="2800" b="1" dirty="0">
                <a:solidFill>
                  <a:srgbClr val="FFFFFF"/>
                </a:solidFill>
                <a:effectLst>
                  <a:outerShdw blurRad="38100" dist="38100" dir="2700000" algn="tl">
                    <a:srgbClr val="000000"/>
                  </a:outerShdw>
                </a:effectLst>
                <a:latin typeface="Arial" charset="0"/>
                <a:ea typeface="ＭＳ Ｐゴシック" charset="0"/>
                <a:cs typeface="Arial" charset="0"/>
              </a:rPr>
              <a:t>Sadducees?</a:t>
            </a:r>
          </a:p>
          <a:p>
            <a:pPr marL="342900" indent="-342900" defTabSz="914400" fontAlgn="base">
              <a:spcBef>
                <a:spcPct val="20000"/>
              </a:spcBef>
              <a:spcAft>
                <a:spcPct val="0"/>
              </a:spcAft>
              <a:buClr>
                <a:srgbClr val="FFCC00"/>
              </a:buClr>
              <a:buSzPct val="70000"/>
              <a:buFont typeface="Wingdings" charset="0"/>
              <a:buChar char="n"/>
              <a:defRPr/>
            </a:pPr>
            <a:r>
              <a:rPr lang="en-US" sz="2800" b="1" dirty="0">
                <a:solidFill>
                  <a:srgbClr val="FFFFFF"/>
                </a:solidFill>
                <a:effectLst>
                  <a:outerShdw blurRad="38100" dist="38100" dir="2700000" algn="tl">
                    <a:srgbClr val="000000"/>
                  </a:outerShdw>
                </a:effectLst>
                <a:latin typeface="Arial" charset="0"/>
                <a:ea typeface="ＭＳ Ｐゴシック" charset="0"/>
                <a:cs typeface="Arial" charset="0"/>
              </a:rPr>
              <a:t>Pharisees?</a:t>
            </a:r>
          </a:p>
          <a:p>
            <a:pPr marL="342900" indent="-342900" defTabSz="914400" fontAlgn="base">
              <a:spcBef>
                <a:spcPct val="20000"/>
              </a:spcBef>
              <a:spcAft>
                <a:spcPct val="0"/>
              </a:spcAft>
              <a:buClr>
                <a:srgbClr val="FFCC00"/>
              </a:buClr>
              <a:buSzPct val="70000"/>
              <a:buFont typeface="Wingdings" charset="0"/>
              <a:buChar char="n"/>
              <a:defRPr/>
            </a:pPr>
            <a:r>
              <a:rPr lang="en-US" sz="2800" b="1" dirty="0">
                <a:solidFill>
                  <a:srgbClr val="FFFFFF"/>
                </a:solidFill>
                <a:effectLst>
                  <a:outerShdw blurRad="38100" dist="38100" dir="2700000" algn="tl">
                    <a:srgbClr val="000000"/>
                  </a:outerShdw>
                </a:effectLst>
                <a:latin typeface="Arial" charset="0"/>
                <a:ea typeface="ＭＳ Ｐゴシック" charset="0"/>
                <a:cs typeface="Arial" charset="0"/>
              </a:rPr>
              <a:t>Roman fortress?</a:t>
            </a:r>
          </a:p>
          <a:p>
            <a:pPr marL="342900" indent="-342900" defTabSz="914400" fontAlgn="base">
              <a:spcBef>
                <a:spcPct val="20000"/>
              </a:spcBef>
              <a:spcAft>
                <a:spcPct val="0"/>
              </a:spcAft>
              <a:buClr>
                <a:srgbClr val="FFCC00"/>
              </a:buClr>
              <a:buSzPct val="70000"/>
              <a:buFont typeface="Wingdings" charset="0"/>
              <a:buChar char="n"/>
              <a:defRPr/>
            </a:pPr>
            <a:r>
              <a:rPr lang="en-US" sz="2800" b="1" dirty="0">
                <a:solidFill>
                  <a:srgbClr val="FFFFFF"/>
                </a:solidFill>
                <a:effectLst>
                  <a:outerShdw blurRad="38100" dist="38100" dir="2700000" algn="tl">
                    <a:srgbClr val="000000"/>
                  </a:outerShdw>
                </a:effectLst>
                <a:latin typeface="Arial" charset="0"/>
                <a:ea typeface="ＭＳ Ｐゴシック" charset="0"/>
                <a:cs typeface="Arial" charset="0"/>
              </a:rPr>
              <a:t>Zealots?</a:t>
            </a:r>
          </a:p>
          <a:p>
            <a:pPr marL="342900" indent="-342900" defTabSz="914400" fontAlgn="base">
              <a:spcBef>
                <a:spcPct val="20000"/>
              </a:spcBef>
              <a:spcAft>
                <a:spcPct val="0"/>
              </a:spcAft>
              <a:buClr>
                <a:srgbClr val="FFCC00"/>
              </a:buClr>
              <a:buSzPct val="70000"/>
              <a:buFont typeface="Wingdings" charset="0"/>
              <a:buChar char="n"/>
              <a:defRPr/>
            </a:pPr>
            <a:r>
              <a:rPr lang="en-US" sz="2800" b="1" dirty="0">
                <a:solidFill>
                  <a:srgbClr val="FFFFFF"/>
                </a:solidFill>
                <a:effectLst>
                  <a:outerShdw blurRad="38100" dist="38100" dir="2700000" algn="tl">
                    <a:srgbClr val="000000"/>
                  </a:outerShdw>
                </a:effectLst>
                <a:latin typeface="Arial" charset="0"/>
                <a:ea typeface="ＭＳ Ｐゴシック" charset="0"/>
                <a:cs typeface="Arial" charset="0"/>
              </a:rPr>
              <a:t>Christians?</a:t>
            </a:r>
          </a:p>
          <a:p>
            <a:pPr marL="342900" indent="-342900" defTabSz="914400" fontAlgn="base">
              <a:spcBef>
                <a:spcPct val="20000"/>
              </a:spcBef>
              <a:spcAft>
                <a:spcPct val="0"/>
              </a:spcAft>
              <a:buClr>
                <a:srgbClr val="FFCC00"/>
              </a:buClr>
              <a:buSzPct val="70000"/>
              <a:buFont typeface="Wingdings" charset="0"/>
              <a:buChar char="n"/>
              <a:defRPr/>
            </a:pPr>
            <a:r>
              <a:rPr lang="en-US" sz="2800" b="1" dirty="0">
                <a:solidFill>
                  <a:srgbClr val="FFFFFF"/>
                </a:solidFill>
                <a:effectLst>
                  <a:outerShdw blurRad="38100" dist="38100" dir="2700000" algn="tl">
                    <a:srgbClr val="000000"/>
                  </a:outerShdw>
                </a:effectLst>
                <a:latin typeface="Arial" charset="0"/>
                <a:ea typeface="ＭＳ Ｐゴシック" charset="0"/>
                <a:cs typeface="Arial" charset="0"/>
              </a:rPr>
              <a:t>Jerusalem theory (many sects)?</a:t>
            </a:r>
          </a:p>
          <a:p>
            <a:pPr marL="342900" indent="-342900" defTabSz="914400" fontAlgn="base">
              <a:spcBef>
                <a:spcPct val="20000"/>
              </a:spcBef>
              <a:spcAft>
                <a:spcPct val="0"/>
              </a:spcAft>
              <a:buClr>
                <a:srgbClr val="FFCC00"/>
              </a:buClr>
              <a:buSzPct val="70000"/>
              <a:buFont typeface="Wingdings" charset="0"/>
              <a:buChar char="n"/>
              <a:defRPr/>
            </a:pPr>
            <a:r>
              <a:rPr lang="en-US" sz="2800" b="1" dirty="0">
                <a:solidFill>
                  <a:srgbClr val="FFFFFF"/>
                </a:solidFill>
                <a:effectLst>
                  <a:outerShdw blurRad="38100" dist="38100" dir="2700000" algn="tl">
                    <a:srgbClr val="000000"/>
                  </a:outerShdw>
                </a:effectLst>
                <a:latin typeface="Arial" charset="0"/>
                <a:ea typeface="ＭＳ Ｐゴシック" charset="0"/>
                <a:cs typeface="Arial" charset="0"/>
              </a:rPr>
              <a:t>Wealthy man</a:t>
            </a:r>
            <a:r>
              <a:rPr lang="fr-FR" altLang="ja-JP" sz="2800" b="1"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sz="2800" b="1" dirty="0">
                <a:solidFill>
                  <a:srgbClr val="FFFFFF"/>
                </a:solidFill>
                <a:effectLst>
                  <a:outerShdw blurRad="38100" dist="38100" dir="2700000" algn="tl">
                    <a:srgbClr val="000000"/>
                  </a:outerShdw>
                </a:effectLst>
                <a:latin typeface="Arial" charset="0"/>
                <a:ea typeface="ＭＳ Ｐゴシック" charset="0"/>
                <a:cs typeface="Arial" charset="0"/>
              </a:rPr>
              <a:t>s estate?</a:t>
            </a:r>
          </a:p>
        </p:txBody>
      </p:sp>
      <p:sp>
        <p:nvSpPr>
          <p:cNvPr id="124937" name="Text Box 9"/>
          <p:cNvSpPr txBox="1">
            <a:spLocks noChangeArrowheads="1"/>
          </p:cNvSpPr>
          <p:nvPr/>
        </p:nvSpPr>
        <p:spPr bwMode="auto">
          <a:xfrm rot="20132103">
            <a:off x="131763" y="3616325"/>
            <a:ext cx="7848600" cy="1323975"/>
          </a:xfrm>
          <a:prstGeom prst="rect">
            <a:avLst/>
          </a:prstGeom>
          <a:solidFill>
            <a:srgbClr val="FF0000"/>
          </a:solidFill>
          <a:ln w="9525">
            <a:noFill/>
            <a:miter lim="800000"/>
            <a:headEnd/>
            <a:tailEnd/>
          </a:ln>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4000" dirty="0">
                <a:solidFill>
                  <a:schemeClr val="tx1"/>
                </a:solidFill>
                <a:effectLst>
                  <a:outerShdw blurRad="38100" dist="38100" dir="2700000" algn="tl">
                    <a:srgbClr val="000000"/>
                  </a:outerShdw>
                </a:effectLst>
                <a:latin typeface="Arial" charset="0"/>
                <a:cs typeface="Arial" charset="0"/>
              </a:rPr>
              <a:t>Conclusion: The Essene view is still the most plausible</a:t>
            </a:r>
          </a:p>
        </p:txBody>
      </p:sp>
    </p:spTree>
    <p:extLst>
      <p:ext uri="{BB962C8B-B14F-4D97-AF65-F5344CB8AC3E}">
        <p14:creationId xmlns:p14="http://schemas.microsoft.com/office/powerpoint/2010/main" val="38609970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124939"/>
                                        </p:tgtEl>
                                        <p:attrNameLst>
                                          <p:attrName>style.visibility</p:attrName>
                                        </p:attrNameLst>
                                      </p:cBhvr>
                                      <p:to>
                                        <p:strVal val="visible"/>
                                      </p:to>
                                    </p:set>
                                    <p:animEffect transition="in" filter="dissolve">
                                      <p:cBhvr>
                                        <p:cTn id="7" dur="500"/>
                                        <p:tgtEl>
                                          <p:spTgt spid="12493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124940">
                                            <p:txEl>
                                              <p:pRg st="0" end="0"/>
                                            </p:txEl>
                                          </p:spTgt>
                                        </p:tgtEl>
                                        <p:attrNameLst>
                                          <p:attrName>style.visibility</p:attrName>
                                        </p:attrNameLst>
                                      </p:cBhvr>
                                      <p:to>
                                        <p:strVal val="visible"/>
                                      </p:to>
                                    </p:set>
                                    <p:anim to="" calcmode="lin" valueType="num">
                                      <p:cBhvr>
                                        <p:cTn id="12" dur="1" fill="hold"/>
                                        <p:tgtEl>
                                          <p:spTgt spid="124940">
                                            <p:txEl>
                                              <p:pRg st="0" end="0"/>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499"/>
                                          </p:stCondLst>
                                        </p:cTn>
                                        <p:tgtEl>
                                          <p:spTgt spid="124940">
                                            <p:txEl>
                                              <p:pRg st="1" end="1"/>
                                            </p:txEl>
                                          </p:spTgt>
                                        </p:tgtEl>
                                        <p:attrNameLst>
                                          <p:attrName>style.visibility</p:attrName>
                                        </p:attrNameLst>
                                      </p:cBhvr>
                                      <p:to>
                                        <p:strVal val="visible"/>
                                      </p:to>
                                    </p:set>
                                    <p:anim to="" calcmode="lin" valueType="num">
                                      <p:cBhvr>
                                        <p:cTn id="17" dur="1" fill="hold"/>
                                        <p:tgtEl>
                                          <p:spTgt spid="124940">
                                            <p:txEl>
                                              <p:pRg st="1" end="1"/>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4" presetClass="entr" presetSubtype="0" fill="hold" grpId="0" nodeType="clickEffect">
                                  <p:stCondLst>
                                    <p:cond delay="0"/>
                                  </p:stCondLst>
                                  <p:childTnLst>
                                    <p:set>
                                      <p:cBhvr>
                                        <p:cTn id="21" dur="1" fill="hold">
                                          <p:stCondLst>
                                            <p:cond delay="499"/>
                                          </p:stCondLst>
                                        </p:cTn>
                                        <p:tgtEl>
                                          <p:spTgt spid="124940">
                                            <p:txEl>
                                              <p:pRg st="2" end="2"/>
                                            </p:txEl>
                                          </p:spTgt>
                                        </p:tgtEl>
                                        <p:attrNameLst>
                                          <p:attrName>style.visibility</p:attrName>
                                        </p:attrNameLst>
                                      </p:cBhvr>
                                      <p:to>
                                        <p:strVal val="visible"/>
                                      </p:to>
                                    </p:set>
                                    <p:anim to="" calcmode="lin" valueType="num">
                                      <p:cBhvr>
                                        <p:cTn id="22" dur="1" fill="hold"/>
                                        <p:tgtEl>
                                          <p:spTgt spid="124940">
                                            <p:txEl>
                                              <p:pRg st="2" end="2"/>
                                            </p:txEl>
                                          </p:spTgt>
                                        </p:tgtEl>
                                        <p:attrNameLst>
                                          <p:attrName/>
                                        </p:attrNameLst>
                                      </p:cBhvr>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grpId="0" nodeType="clickEffect">
                                  <p:stCondLst>
                                    <p:cond delay="0"/>
                                  </p:stCondLst>
                                  <p:childTnLst>
                                    <p:set>
                                      <p:cBhvr>
                                        <p:cTn id="26" dur="1" fill="hold">
                                          <p:stCondLst>
                                            <p:cond delay="499"/>
                                          </p:stCondLst>
                                        </p:cTn>
                                        <p:tgtEl>
                                          <p:spTgt spid="124940">
                                            <p:txEl>
                                              <p:pRg st="3" end="3"/>
                                            </p:txEl>
                                          </p:spTgt>
                                        </p:tgtEl>
                                        <p:attrNameLst>
                                          <p:attrName>style.visibility</p:attrName>
                                        </p:attrNameLst>
                                      </p:cBhvr>
                                      <p:to>
                                        <p:strVal val="visible"/>
                                      </p:to>
                                    </p:set>
                                    <p:anim to="" calcmode="lin" valueType="num">
                                      <p:cBhvr>
                                        <p:cTn id="27" dur="1" fill="hold"/>
                                        <p:tgtEl>
                                          <p:spTgt spid="124940">
                                            <p:txEl>
                                              <p:pRg st="3" end="3"/>
                                            </p:txEl>
                                          </p:spTgt>
                                        </p:tgtEl>
                                        <p:attrNameLst>
                                          <p:attrName/>
                                        </p:attrNameLst>
                                      </p:cBhvr>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4" presetClass="entr" presetSubtype="0" fill="hold" grpId="0" nodeType="clickEffect">
                                  <p:stCondLst>
                                    <p:cond delay="0"/>
                                  </p:stCondLst>
                                  <p:childTnLst>
                                    <p:set>
                                      <p:cBhvr>
                                        <p:cTn id="31" dur="1" fill="hold">
                                          <p:stCondLst>
                                            <p:cond delay="499"/>
                                          </p:stCondLst>
                                        </p:cTn>
                                        <p:tgtEl>
                                          <p:spTgt spid="124940">
                                            <p:txEl>
                                              <p:pRg st="4" end="4"/>
                                            </p:txEl>
                                          </p:spTgt>
                                        </p:tgtEl>
                                        <p:attrNameLst>
                                          <p:attrName>style.visibility</p:attrName>
                                        </p:attrNameLst>
                                      </p:cBhvr>
                                      <p:to>
                                        <p:strVal val="visible"/>
                                      </p:to>
                                    </p:set>
                                    <p:anim to="" calcmode="lin" valueType="num">
                                      <p:cBhvr>
                                        <p:cTn id="32" dur="1" fill="hold"/>
                                        <p:tgtEl>
                                          <p:spTgt spid="124940">
                                            <p:txEl>
                                              <p:pRg st="4" end="4"/>
                                            </p:txEl>
                                          </p:spTgt>
                                        </p:tgtEl>
                                        <p:attrNameLst>
                                          <p:attrName/>
                                        </p:attrNameLst>
                                      </p:cBhvr>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4" presetClass="entr" presetSubtype="0" fill="hold" grpId="0" nodeType="clickEffect">
                                  <p:stCondLst>
                                    <p:cond delay="0"/>
                                  </p:stCondLst>
                                  <p:childTnLst>
                                    <p:set>
                                      <p:cBhvr>
                                        <p:cTn id="36" dur="1" fill="hold">
                                          <p:stCondLst>
                                            <p:cond delay="499"/>
                                          </p:stCondLst>
                                        </p:cTn>
                                        <p:tgtEl>
                                          <p:spTgt spid="124940">
                                            <p:txEl>
                                              <p:pRg st="5" end="5"/>
                                            </p:txEl>
                                          </p:spTgt>
                                        </p:tgtEl>
                                        <p:attrNameLst>
                                          <p:attrName>style.visibility</p:attrName>
                                        </p:attrNameLst>
                                      </p:cBhvr>
                                      <p:to>
                                        <p:strVal val="visible"/>
                                      </p:to>
                                    </p:set>
                                    <p:anim to="" calcmode="lin" valueType="num">
                                      <p:cBhvr>
                                        <p:cTn id="37" dur="1" fill="hold"/>
                                        <p:tgtEl>
                                          <p:spTgt spid="124940">
                                            <p:txEl>
                                              <p:pRg st="5" end="5"/>
                                            </p:txEl>
                                          </p:spTgt>
                                        </p:tgtEl>
                                        <p:attrNameLst>
                                          <p:attrName/>
                                        </p:attrNameLst>
                                      </p:cBhvr>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4" presetClass="entr" presetSubtype="0" fill="hold" grpId="0" nodeType="clickEffect">
                                  <p:stCondLst>
                                    <p:cond delay="0"/>
                                  </p:stCondLst>
                                  <p:childTnLst>
                                    <p:set>
                                      <p:cBhvr>
                                        <p:cTn id="41" dur="1" fill="hold">
                                          <p:stCondLst>
                                            <p:cond delay="499"/>
                                          </p:stCondLst>
                                        </p:cTn>
                                        <p:tgtEl>
                                          <p:spTgt spid="124940">
                                            <p:txEl>
                                              <p:pRg st="6" end="6"/>
                                            </p:txEl>
                                          </p:spTgt>
                                        </p:tgtEl>
                                        <p:attrNameLst>
                                          <p:attrName>style.visibility</p:attrName>
                                        </p:attrNameLst>
                                      </p:cBhvr>
                                      <p:to>
                                        <p:strVal val="visible"/>
                                      </p:to>
                                    </p:set>
                                    <p:anim to="" calcmode="lin" valueType="num">
                                      <p:cBhvr>
                                        <p:cTn id="42" dur="1" fill="hold"/>
                                        <p:tgtEl>
                                          <p:spTgt spid="124940">
                                            <p:txEl>
                                              <p:pRg st="6" end="6"/>
                                            </p:txEl>
                                          </p:spTgt>
                                        </p:tgtEl>
                                        <p:attrNameLst>
                                          <p:attrName/>
                                        </p:attrNameLst>
                                      </p:cBhvr>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24937"/>
                                        </p:tgtEl>
                                        <p:attrNameLst>
                                          <p:attrName>style.visibility</p:attrName>
                                        </p:attrNameLst>
                                      </p:cBhvr>
                                      <p:to>
                                        <p:strVal val="visible"/>
                                      </p:to>
                                    </p:set>
                                    <p:anim calcmode="lin" valueType="num">
                                      <p:cBhvr additive="base">
                                        <p:cTn id="47" dur="500" fill="hold"/>
                                        <p:tgtEl>
                                          <p:spTgt spid="124937"/>
                                        </p:tgtEl>
                                        <p:attrNameLst>
                                          <p:attrName>ppt_x</p:attrName>
                                        </p:attrNameLst>
                                      </p:cBhvr>
                                      <p:tavLst>
                                        <p:tav tm="0">
                                          <p:val>
                                            <p:strVal val="#ppt_x"/>
                                          </p:val>
                                        </p:tav>
                                        <p:tav tm="100000">
                                          <p:val>
                                            <p:strVal val="#ppt_x"/>
                                          </p:val>
                                        </p:tav>
                                      </p:tavLst>
                                    </p:anim>
                                    <p:anim calcmode="lin" valueType="num">
                                      <p:cBhvr additive="base">
                                        <p:cTn id="48" dur="500" fill="hold"/>
                                        <p:tgtEl>
                                          <p:spTgt spid="1249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40" grpId="0" build="p" autoUpdateAnimBg="0"/>
      <p:bldP spid="124937" grpId="0" animBg="1"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Rot="1" noChangeArrowheads="1"/>
          </p:cNvSpPr>
          <p:nvPr>
            <p:ph type="title"/>
          </p:nvPr>
        </p:nvSpPr>
        <p:spPr>
          <a:xfrm>
            <a:off x="0" y="-30163"/>
            <a:ext cx="9144000" cy="411163"/>
          </a:xfrm>
          <a:solidFill>
            <a:schemeClr val="bg2"/>
          </a:solidFill>
        </p:spPr>
        <p:txBody>
          <a:bodyPr/>
          <a:lstStyle/>
          <a:p>
            <a:pPr eaLnBrk="1" hangingPunct="1">
              <a:defRPr/>
            </a:pPr>
            <a:r>
              <a:rPr lang="en-US" sz="2800">
                <a:latin typeface="Arial" charset="0"/>
                <a:ea typeface="ＭＳ Ｐゴシック" charset="0"/>
                <a:cs typeface="ＭＳ Ｐゴシック" charset="0"/>
              </a:rPr>
              <a:t>Others Doubt the Essene Theory</a:t>
            </a:r>
          </a:p>
        </p:txBody>
      </p:sp>
      <p:sp>
        <p:nvSpPr>
          <p:cNvPr id="175109" name="Text Box 5"/>
          <p:cNvSpPr txBox="1">
            <a:spLocks noChangeArrowheads="1"/>
          </p:cNvSpPr>
          <p:nvPr/>
        </p:nvSpPr>
        <p:spPr bwMode="auto">
          <a:xfrm>
            <a:off x="0" y="316452"/>
            <a:ext cx="9144000" cy="307777"/>
          </a:xfrm>
          <a:prstGeom prst="rect">
            <a:avLst/>
          </a:prstGeom>
          <a:noFill/>
          <a:ln w="9525">
            <a:noFill/>
            <a:miter lim="800000"/>
            <a:headEnd/>
            <a:tailEnd/>
          </a:ln>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1400" dirty="0">
                <a:solidFill>
                  <a:srgbClr val="E5E5FF"/>
                </a:solidFill>
                <a:effectLst>
                  <a:outerShdw blurRad="38100" dist="38100" dir="2700000" algn="tl">
                    <a:srgbClr val="000000"/>
                  </a:outerShdw>
                </a:effectLst>
                <a:latin typeface="Arial" charset="0"/>
                <a:cs typeface="Arial" charset="0"/>
              </a:rPr>
              <a:t>Alan Crown, </a:t>
            </a:r>
            <a:r>
              <a:rPr lang="en-US" altLang="ja-JP" sz="1400" dirty="0">
                <a:solidFill>
                  <a:srgbClr val="E5E5FF"/>
                </a:solidFill>
                <a:effectLst>
                  <a:outerShdw blurRad="38100" dist="38100" dir="2700000" algn="tl">
                    <a:srgbClr val="000000"/>
                  </a:outerShdw>
                </a:effectLst>
                <a:latin typeface="Arial" charset="0"/>
                <a:cs typeface="Arial" charset="0"/>
              </a:rPr>
              <a:t>"</a:t>
            </a:r>
            <a:r>
              <a:rPr lang="en-US" sz="1400" dirty="0">
                <a:solidFill>
                  <a:srgbClr val="E5E5FF"/>
                </a:solidFill>
                <a:effectLst>
                  <a:outerShdw blurRad="38100" dist="38100" dir="2700000" algn="tl">
                    <a:srgbClr val="000000"/>
                  </a:outerShdw>
                </a:effectLst>
                <a:latin typeface="Arial" charset="0"/>
                <a:cs typeface="Arial" charset="0"/>
              </a:rPr>
              <a:t>Qumran: Was It An Essene Settlement?</a:t>
            </a:r>
            <a:r>
              <a:rPr lang="en-US" altLang="ja-JP" sz="1400" dirty="0">
                <a:solidFill>
                  <a:srgbClr val="E5E5FF"/>
                </a:solidFill>
                <a:effectLst>
                  <a:outerShdw blurRad="38100" dist="38100" dir="2700000" algn="tl">
                    <a:srgbClr val="000000"/>
                  </a:outerShdw>
                </a:effectLst>
                <a:latin typeface="Arial" charset="0"/>
                <a:cs typeface="Arial" charset="0"/>
              </a:rPr>
              <a:t>"</a:t>
            </a:r>
            <a:r>
              <a:rPr lang="en-US" sz="1400" dirty="0">
                <a:solidFill>
                  <a:srgbClr val="E5E5FF"/>
                </a:solidFill>
                <a:effectLst>
                  <a:outerShdw blurRad="38100" dist="38100" dir="2700000" algn="tl">
                    <a:srgbClr val="000000"/>
                  </a:outerShdw>
                </a:effectLst>
                <a:latin typeface="Arial" charset="0"/>
                <a:cs typeface="Arial" charset="0"/>
              </a:rPr>
              <a:t> </a:t>
            </a:r>
            <a:r>
              <a:rPr lang="en-US" sz="1400" i="1" dirty="0">
                <a:solidFill>
                  <a:srgbClr val="E5E5FF"/>
                </a:solidFill>
                <a:effectLst>
                  <a:outerShdw blurRad="38100" dist="38100" dir="2700000" algn="tl">
                    <a:srgbClr val="000000"/>
                  </a:outerShdw>
                </a:effectLst>
                <a:latin typeface="Arial" charset="0"/>
                <a:cs typeface="Arial" charset="0"/>
              </a:rPr>
              <a:t>BAR</a:t>
            </a:r>
            <a:r>
              <a:rPr lang="en-US" sz="1400" dirty="0">
                <a:solidFill>
                  <a:srgbClr val="E5E5FF"/>
                </a:solidFill>
                <a:effectLst>
                  <a:outerShdw blurRad="38100" dist="38100" dir="2700000" algn="tl">
                    <a:srgbClr val="000000"/>
                  </a:outerShdw>
                </a:effectLst>
                <a:latin typeface="Arial" charset="0"/>
                <a:cs typeface="Arial" charset="0"/>
              </a:rPr>
              <a:t> 20 (Sept/Oct 94): 30</a:t>
            </a:r>
          </a:p>
        </p:txBody>
      </p:sp>
      <p:sp>
        <p:nvSpPr>
          <p:cNvPr id="5" name="Text Box 10"/>
          <p:cNvSpPr txBox="1">
            <a:spLocks noChangeArrowheads="1"/>
          </p:cNvSpPr>
          <p:nvPr/>
        </p:nvSpPr>
        <p:spPr bwMode="auto">
          <a:xfrm>
            <a:off x="8296275" y="0"/>
            <a:ext cx="869950" cy="461963"/>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2400">
                <a:solidFill>
                  <a:srgbClr val="E5E5FF"/>
                </a:solidFill>
                <a:effectLst>
                  <a:outerShdw blurRad="38100" dist="38100" dir="2700000" algn="tl">
                    <a:srgbClr val="000000"/>
                  </a:outerShdw>
                </a:effectLst>
                <a:latin typeface="Arial" charset="0"/>
                <a:cs typeface="Arial" charset="0"/>
              </a:rPr>
              <a:t>184a</a:t>
            </a:r>
          </a:p>
        </p:txBody>
      </p:sp>
      <p:pic>
        <p:nvPicPr>
          <p:cNvPr id="6" name="Picture 7" descr="Not Essene">
            <a:extLst>
              <a:ext uri="{FF2B5EF4-FFF2-40B4-BE49-F238E27FC236}">
                <a16:creationId xmlns:a16="http://schemas.microsoft.com/office/drawing/2014/main" id="{7136C546-0E31-4C44-9E82-170622EE22E3}"/>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t="460" b="22998"/>
          <a:stretch/>
        </p:blipFill>
        <p:spPr bwMode="auto">
          <a:xfrm>
            <a:off x="0" y="645745"/>
            <a:ext cx="9144000" cy="6217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30050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 name="Picture 4" descr="deadseascrolls">
            <a:extLst>
              <a:ext uri="{FF2B5EF4-FFF2-40B4-BE49-F238E27FC236}">
                <a16:creationId xmlns:a16="http://schemas.microsoft.com/office/drawing/2014/main" id="{DA1624DE-8316-2A4D-BF39-234EEE7F5C3C}"/>
              </a:ext>
            </a:extLst>
          </p:cNvPr>
          <p:cNvPicPr>
            <a:picLocks noChangeAspect="1" noChangeArrowheads="1"/>
          </p:cNvPicPr>
          <p:nvPr/>
        </p:nvPicPr>
        <p:blipFill rotWithShape="1">
          <a:blip r:embed="rId3" cstate="print">
            <a:lum bright="-40000"/>
            <a:extLst>
              <a:ext uri="{28A0092B-C50C-407E-A947-70E740481C1C}">
                <a14:useLocalDpi xmlns:a14="http://schemas.microsoft.com/office/drawing/2010/main"/>
              </a:ext>
            </a:extLst>
          </a:blip>
          <a:srcRect t="1042"/>
          <a:stretch/>
        </p:blipFill>
        <p:spPr bwMode="auto">
          <a:xfrm>
            <a:off x="0" y="71438"/>
            <a:ext cx="9144000" cy="678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Grp="1" noRot="1" noChangeArrowheads="1"/>
          </p:cNvSpPr>
          <p:nvPr>
            <p:ph type="title"/>
          </p:nvPr>
        </p:nvSpPr>
        <p:spPr>
          <a:xfrm>
            <a:off x="117475" y="274638"/>
            <a:ext cx="8569325" cy="1143000"/>
          </a:xfrm>
        </p:spPr>
        <p:txBody>
          <a:bodyPr/>
          <a:lstStyle/>
          <a:p>
            <a:pPr eaLnBrk="1" hangingPunct="1">
              <a:defRPr/>
            </a:pPr>
            <a:r>
              <a:rPr lang="en-US">
                <a:latin typeface="Arial" charset="0"/>
                <a:ea typeface="ＭＳ Ｐゴシック" charset="0"/>
              </a:rPr>
              <a:t>What Scrolls were Found?</a:t>
            </a:r>
          </a:p>
        </p:txBody>
      </p:sp>
      <p:sp>
        <p:nvSpPr>
          <p:cNvPr id="126983" name="Rectangle 7"/>
          <p:cNvSpPr>
            <a:spLocks noChangeArrowheads="1"/>
          </p:cNvSpPr>
          <p:nvPr/>
        </p:nvSpPr>
        <p:spPr bwMode="auto">
          <a:xfrm>
            <a:off x="0" y="1600200"/>
            <a:ext cx="9144000" cy="5257800"/>
          </a:xfrm>
          <a:prstGeom prst="rect">
            <a:avLst/>
          </a:prstGeom>
          <a:noFill/>
          <a:ln w="9525">
            <a:noFill/>
            <a:miter lim="800000"/>
            <a:headEnd/>
            <a:tailEnd/>
          </a:ln>
          <a:effectLst/>
        </p:spPr>
        <p:txBody>
          <a:bodyPr/>
          <a:lstStyle/>
          <a:p>
            <a:pPr marL="357188" indent="-357188" defTabSz="914400" fontAlgn="base">
              <a:spcBef>
                <a:spcPct val="20000"/>
              </a:spcBef>
              <a:spcAft>
                <a:spcPct val="0"/>
              </a:spcAft>
              <a:buClr>
                <a:srgbClr val="FFFFFF"/>
              </a:buClr>
              <a:buSzPct val="70000"/>
              <a:buFont typeface="Wingdings" charset="0"/>
              <a:buChar char="n"/>
              <a:defRPr/>
            </a:pPr>
            <a:r>
              <a:rPr lang="en-US" sz="3600" b="1" dirty="0">
                <a:solidFill>
                  <a:srgbClr val="FFFFFF"/>
                </a:solidFill>
                <a:effectLst>
                  <a:outerShdw blurRad="38100" dist="38100" dir="2700000" algn="tl">
                    <a:srgbClr val="000000"/>
                  </a:outerShdw>
                </a:effectLst>
                <a:latin typeface="Arial" charset="0"/>
                <a:ea typeface="ＭＳ Ｐゴシック" charset="0"/>
                <a:cs typeface="Arial" charset="0"/>
              </a:rPr>
              <a:t>Every OT book but Esther (e.g., 11QPs)</a:t>
            </a:r>
          </a:p>
          <a:p>
            <a:pPr marL="357188" indent="-357188" defTabSz="914400" fontAlgn="base">
              <a:spcBef>
                <a:spcPct val="20000"/>
              </a:spcBef>
              <a:spcAft>
                <a:spcPct val="0"/>
              </a:spcAft>
              <a:buClr>
                <a:srgbClr val="FFFFFF"/>
              </a:buClr>
              <a:buSzPct val="70000"/>
              <a:buFont typeface="Wingdings" charset="0"/>
              <a:buChar char="n"/>
              <a:defRPr/>
            </a:pPr>
            <a:r>
              <a:rPr lang="en-US" sz="3600" b="1" dirty="0">
                <a:solidFill>
                  <a:srgbClr val="FFFFFF"/>
                </a:solidFill>
                <a:effectLst>
                  <a:outerShdw blurRad="38100" dist="38100" dir="2700000" algn="tl">
                    <a:srgbClr val="000000"/>
                  </a:outerShdw>
                </a:effectLst>
                <a:latin typeface="Arial" charset="0"/>
                <a:ea typeface="ＭＳ Ｐゴシック" charset="0"/>
                <a:cs typeface="Arial" charset="0"/>
              </a:rPr>
              <a:t>Apocrypha and Pseudepigrapha</a:t>
            </a:r>
          </a:p>
          <a:p>
            <a:pPr marL="357188" indent="-357188" defTabSz="914400" fontAlgn="base">
              <a:spcBef>
                <a:spcPct val="20000"/>
              </a:spcBef>
              <a:spcAft>
                <a:spcPct val="0"/>
              </a:spcAft>
              <a:buClr>
                <a:srgbClr val="FFFFFF"/>
              </a:buClr>
              <a:buSzPct val="70000"/>
              <a:buFont typeface="Wingdings" charset="0"/>
              <a:buChar char="n"/>
              <a:defRPr/>
            </a:pPr>
            <a:r>
              <a:rPr lang="en-US" sz="3600" b="1" dirty="0">
                <a:solidFill>
                  <a:srgbClr val="FFFFFF"/>
                </a:solidFill>
                <a:effectLst>
                  <a:outerShdw blurRad="38100" dist="38100" dir="2700000" algn="tl">
                    <a:srgbClr val="000000"/>
                  </a:outerShdw>
                </a:effectLst>
                <a:latin typeface="Arial" charset="0"/>
                <a:ea typeface="ＭＳ Ｐゴシック" charset="0"/>
                <a:cs typeface="Arial" charset="0"/>
              </a:rPr>
              <a:t>Commentaries (e.g., 1QpHab)</a:t>
            </a:r>
          </a:p>
          <a:p>
            <a:pPr marL="357188" indent="-357188" defTabSz="914400" fontAlgn="base">
              <a:spcBef>
                <a:spcPct val="20000"/>
              </a:spcBef>
              <a:spcAft>
                <a:spcPct val="0"/>
              </a:spcAft>
              <a:buClr>
                <a:srgbClr val="FFFFFF"/>
              </a:buClr>
              <a:buSzPct val="70000"/>
              <a:buFont typeface="Wingdings" charset="0"/>
              <a:buChar char="n"/>
              <a:defRPr/>
            </a:pPr>
            <a:r>
              <a:rPr lang="en-US" sz="3600" b="1" dirty="0">
                <a:solidFill>
                  <a:srgbClr val="FFFFFF"/>
                </a:solidFill>
                <a:effectLst>
                  <a:outerShdw blurRad="38100" dist="38100" dir="2700000" algn="tl">
                    <a:srgbClr val="000000"/>
                  </a:outerShdw>
                </a:effectLst>
                <a:latin typeface="Arial" charset="0"/>
                <a:ea typeface="ＭＳ Ｐゴシック" charset="0"/>
                <a:cs typeface="Arial" charset="0"/>
              </a:rPr>
              <a:t>Collections of OT passages on a theme</a:t>
            </a:r>
          </a:p>
          <a:p>
            <a:pPr marL="357188" indent="-357188" defTabSz="914400" fontAlgn="base">
              <a:spcBef>
                <a:spcPct val="20000"/>
              </a:spcBef>
              <a:spcAft>
                <a:spcPct val="0"/>
              </a:spcAft>
              <a:buClr>
                <a:srgbClr val="FFFFFF"/>
              </a:buClr>
              <a:buSzPct val="70000"/>
              <a:buFont typeface="Wingdings" charset="0"/>
              <a:buChar char="n"/>
              <a:defRPr/>
            </a:pPr>
            <a:r>
              <a:rPr lang="en-US" sz="3600" b="1" dirty="0">
                <a:solidFill>
                  <a:srgbClr val="FFFFFF"/>
                </a:solidFill>
                <a:effectLst>
                  <a:outerShdw blurRad="38100" dist="38100" dir="2700000" algn="tl">
                    <a:srgbClr val="000000"/>
                  </a:outerShdw>
                </a:effectLst>
                <a:latin typeface="Arial" charset="0"/>
                <a:ea typeface="ＭＳ Ｐゴシック" charset="0"/>
                <a:cs typeface="Arial" charset="0"/>
              </a:rPr>
              <a:t>Sectarian writings</a:t>
            </a:r>
          </a:p>
          <a:p>
            <a:pPr marL="990600" lvl="1" indent="-533400" defTabSz="914400" fontAlgn="base">
              <a:spcBef>
                <a:spcPct val="20000"/>
              </a:spcBef>
              <a:spcAft>
                <a:spcPct val="0"/>
              </a:spcAft>
              <a:buClr>
                <a:srgbClr val="A886E0"/>
              </a:buClr>
              <a:buSzPct val="70000"/>
              <a:buFont typeface="Wingdings" charset="0"/>
              <a:buChar char="n"/>
              <a:defRPr/>
            </a:pPr>
            <a:r>
              <a:rPr lang="en-US" sz="3200" b="1" i="1" dirty="0">
                <a:solidFill>
                  <a:srgbClr val="FFFFFF"/>
                </a:solidFill>
                <a:effectLst>
                  <a:outerShdw blurRad="38100" dist="38100" dir="2700000" algn="tl">
                    <a:srgbClr val="000000"/>
                  </a:outerShdw>
                </a:effectLst>
                <a:latin typeface="Arial" charset="0"/>
                <a:ea typeface="ＭＳ Ｐゴシック" charset="0"/>
                <a:cs typeface="Arial" charset="0"/>
              </a:rPr>
              <a:t>Manual of Discipline</a:t>
            </a:r>
          </a:p>
          <a:p>
            <a:pPr marL="990600" lvl="1" indent="-533400" defTabSz="914400" fontAlgn="base">
              <a:spcBef>
                <a:spcPct val="20000"/>
              </a:spcBef>
              <a:spcAft>
                <a:spcPct val="0"/>
              </a:spcAft>
              <a:buClr>
                <a:srgbClr val="A886E0"/>
              </a:buClr>
              <a:buSzPct val="70000"/>
              <a:buFont typeface="Wingdings" charset="0"/>
              <a:buChar char="n"/>
              <a:defRPr/>
            </a:pPr>
            <a:r>
              <a:rPr lang="en-US" sz="3200" b="1" i="1" dirty="0">
                <a:solidFill>
                  <a:srgbClr val="FFFFFF"/>
                </a:solidFill>
                <a:effectLst>
                  <a:outerShdw blurRad="38100" dist="38100" dir="2700000" algn="tl">
                    <a:srgbClr val="000000"/>
                  </a:outerShdw>
                </a:effectLst>
                <a:latin typeface="Arial" charset="0"/>
                <a:ea typeface="ＭＳ Ｐゴシック" charset="0"/>
                <a:cs typeface="Arial" charset="0"/>
              </a:rPr>
              <a:t>Temple Scroll</a:t>
            </a:r>
          </a:p>
          <a:p>
            <a:pPr marL="990600" lvl="1" indent="-533400" defTabSz="914400" fontAlgn="base">
              <a:spcBef>
                <a:spcPct val="20000"/>
              </a:spcBef>
              <a:spcAft>
                <a:spcPct val="0"/>
              </a:spcAft>
              <a:buClr>
                <a:srgbClr val="A886E0"/>
              </a:buClr>
              <a:buSzPct val="70000"/>
              <a:buFont typeface="Wingdings" charset="0"/>
              <a:buChar char="n"/>
              <a:defRPr/>
            </a:pPr>
            <a:r>
              <a:rPr lang="en-US" sz="3200" b="1" i="1" dirty="0">
                <a:solidFill>
                  <a:srgbClr val="FFFFFF"/>
                </a:solidFill>
                <a:effectLst>
                  <a:outerShdw blurRad="38100" dist="38100" dir="2700000" algn="tl">
                    <a:srgbClr val="000000"/>
                  </a:outerShdw>
                </a:effectLst>
                <a:latin typeface="Arial" charset="0"/>
                <a:ea typeface="ＭＳ Ｐゴシック" charset="0"/>
                <a:cs typeface="Arial" charset="0"/>
              </a:rPr>
              <a:t>War Scroll</a:t>
            </a:r>
          </a:p>
        </p:txBody>
      </p:sp>
      <p:sp>
        <p:nvSpPr>
          <p:cNvPr id="6" name="Text Box 10"/>
          <p:cNvSpPr txBox="1">
            <a:spLocks noChangeArrowheads="1"/>
          </p:cNvSpPr>
          <p:nvPr/>
        </p:nvSpPr>
        <p:spPr bwMode="auto">
          <a:xfrm>
            <a:off x="8382000" y="71438"/>
            <a:ext cx="698500" cy="461962"/>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2400">
                <a:solidFill>
                  <a:srgbClr val="E5E5FF"/>
                </a:solidFill>
                <a:effectLst>
                  <a:outerShdw blurRad="38100" dist="38100" dir="2700000" algn="tl">
                    <a:srgbClr val="000000"/>
                  </a:outerShdw>
                </a:effectLst>
                <a:latin typeface="Arial" charset="0"/>
                <a:cs typeface="Arial" charset="0"/>
              </a:rPr>
              <a:t>181</a:t>
            </a:r>
          </a:p>
        </p:txBody>
      </p:sp>
    </p:spTree>
    <p:extLst>
      <p:ext uri="{BB962C8B-B14F-4D97-AF65-F5344CB8AC3E}">
        <p14:creationId xmlns:p14="http://schemas.microsoft.com/office/powerpoint/2010/main" val="3791404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698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698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698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698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6983">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6983">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6983">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698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8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Rot="1" noChangeArrowheads="1"/>
          </p:cNvSpPr>
          <p:nvPr>
            <p:ph type="title"/>
          </p:nvPr>
        </p:nvSpPr>
        <p:spPr>
          <a:xfrm>
            <a:off x="0" y="0"/>
            <a:ext cx="5334000" cy="1249363"/>
          </a:xfrm>
        </p:spPr>
        <p:txBody>
          <a:bodyPr/>
          <a:lstStyle/>
          <a:p>
            <a:pPr eaLnBrk="1" hangingPunct="1">
              <a:defRPr/>
            </a:pPr>
            <a:r>
              <a:rPr lang="en-US">
                <a:latin typeface="Arial" charset="0"/>
                <a:ea typeface="ＭＳ Ｐゴシック" charset="0"/>
                <a:cs typeface="ＭＳ Ｐゴシック" charset="0"/>
              </a:rPr>
              <a:t>The Copper Scrolls</a:t>
            </a:r>
          </a:p>
        </p:txBody>
      </p:sp>
      <p:sp>
        <p:nvSpPr>
          <p:cNvPr id="130051" name="Rectangle 3"/>
          <p:cNvSpPr>
            <a:spLocks noGrp="1" noChangeArrowheads="1"/>
          </p:cNvSpPr>
          <p:nvPr>
            <p:ph type="body" idx="1"/>
          </p:nvPr>
        </p:nvSpPr>
        <p:spPr>
          <a:xfrm>
            <a:off x="304800" y="5638800"/>
            <a:ext cx="4876800" cy="1219200"/>
          </a:xfrm>
        </p:spPr>
        <p:txBody>
          <a:bodyPr/>
          <a:lstStyle/>
          <a:p>
            <a:pPr eaLnBrk="1" hangingPunct="1">
              <a:defRPr/>
            </a:pPr>
            <a:r>
              <a:rPr lang="en-US" b="1">
                <a:latin typeface="Arial" charset="0"/>
                <a:ea typeface="ＭＳ Ｐゴシック" charset="0"/>
                <a:cs typeface="ＭＳ Ｐゴシック" charset="0"/>
              </a:rPr>
              <a:t>Provide detailed plans for the third temple</a:t>
            </a:r>
          </a:p>
        </p:txBody>
      </p:sp>
      <p:pic>
        <p:nvPicPr>
          <p:cNvPr id="129027" name="Picture 4" descr="scroll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066800"/>
            <a:ext cx="5867400" cy="454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3"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257800" y="1371600"/>
            <a:ext cx="38862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4" name="Picture 6"/>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477000" y="0"/>
            <a:ext cx="26670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5"/>
          <p:cNvSpPr txBox="1">
            <a:spLocks noChangeArrowheads="1"/>
          </p:cNvSpPr>
          <p:nvPr/>
        </p:nvSpPr>
        <p:spPr bwMode="auto">
          <a:xfrm>
            <a:off x="8458200" y="0"/>
            <a:ext cx="698500" cy="461963"/>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2400">
                <a:solidFill>
                  <a:srgbClr val="E5E5FF"/>
                </a:solidFill>
                <a:effectLst>
                  <a:outerShdw blurRad="38100" dist="38100" dir="2700000" algn="tl">
                    <a:srgbClr val="000000"/>
                  </a:outerShdw>
                </a:effectLst>
                <a:latin typeface="Arial" charset="0"/>
                <a:cs typeface="Arial" charset="0"/>
              </a:rPr>
              <a:t>182</a:t>
            </a:r>
          </a:p>
        </p:txBody>
      </p:sp>
    </p:spTree>
    <p:extLst>
      <p:ext uri="{BB962C8B-B14F-4D97-AF65-F5344CB8AC3E}">
        <p14:creationId xmlns:p14="http://schemas.microsoft.com/office/powerpoint/2010/main" val="8038714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130054"/>
                                        </p:tgtEl>
                                        <p:attrNameLst>
                                          <p:attrName>style.visibility</p:attrName>
                                        </p:attrNameLst>
                                      </p:cBhvr>
                                      <p:to>
                                        <p:strVal val="visible"/>
                                      </p:to>
                                    </p:set>
                                    <p:animEffect transition="in" filter="wheel(4)">
                                      <p:cBhvr>
                                        <p:cTn id="7" dur="2000"/>
                                        <p:tgtEl>
                                          <p:spTgt spid="13005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4" fill="hold" nodeType="clickEffect">
                                  <p:stCondLst>
                                    <p:cond delay="0"/>
                                  </p:stCondLst>
                                  <p:childTnLst>
                                    <p:set>
                                      <p:cBhvr>
                                        <p:cTn id="11" dur="1" fill="hold">
                                          <p:stCondLst>
                                            <p:cond delay="0"/>
                                          </p:stCondLst>
                                        </p:cTn>
                                        <p:tgtEl>
                                          <p:spTgt spid="130053"/>
                                        </p:tgtEl>
                                        <p:attrNameLst>
                                          <p:attrName>style.visibility</p:attrName>
                                        </p:attrNameLst>
                                      </p:cBhvr>
                                      <p:to>
                                        <p:strVal val="visible"/>
                                      </p:to>
                                    </p:set>
                                    <p:animEffect transition="in" filter="wheel(4)">
                                      <p:cBhvr>
                                        <p:cTn id="12" dur="2000"/>
                                        <p:tgtEl>
                                          <p:spTgt spid="13005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1" presetClass="entr" presetSubtype="4" fill="hold" grpId="0" nodeType="clickEffect">
                                  <p:stCondLst>
                                    <p:cond delay="0"/>
                                  </p:stCondLst>
                                  <p:childTnLst>
                                    <p:set>
                                      <p:cBhvr>
                                        <p:cTn id="16" dur="1" fill="hold">
                                          <p:stCondLst>
                                            <p:cond delay="0"/>
                                          </p:stCondLst>
                                        </p:cTn>
                                        <p:tgtEl>
                                          <p:spTgt spid="130051">
                                            <p:txEl>
                                              <p:pRg st="0" end="0"/>
                                            </p:txEl>
                                          </p:spTgt>
                                        </p:tgtEl>
                                        <p:attrNameLst>
                                          <p:attrName>style.visibility</p:attrName>
                                        </p:attrNameLst>
                                      </p:cBhvr>
                                      <p:to>
                                        <p:strVal val="visible"/>
                                      </p:to>
                                    </p:set>
                                    <p:animEffect transition="in" filter="wheel(4)">
                                      <p:cBhvr>
                                        <p:cTn id="17" dur="2000"/>
                                        <p:tgtEl>
                                          <p:spTgt spid="1300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1"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deadseascrolls">
            <a:extLst>
              <a:ext uri="{FF2B5EF4-FFF2-40B4-BE49-F238E27FC236}">
                <a16:creationId xmlns:a16="http://schemas.microsoft.com/office/drawing/2014/main" id="{A8D41D78-884E-9941-ADF5-22F5D62FE6A5}"/>
              </a:ext>
            </a:extLst>
          </p:cNvPr>
          <p:cNvPicPr>
            <a:picLocks noChangeAspect="1" noChangeArrowheads="1"/>
          </p:cNvPicPr>
          <p:nvPr/>
        </p:nvPicPr>
        <p:blipFill rotWithShape="1">
          <a:blip r:embed="rId3" cstate="print">
            <a:lum bright="-40000"/>
            <a:extLst>
              <a:ext uri="{28A0092B-C50C-407E-A947-70E740481C1C}">
                <a14:useLocalDpi xmlns:a14="http://schemas.microsoft.com/office/drawing/2010/main"/>
              </a:ext>
            </a:extLst>
          </a:blip>
          <a:srcRect t="1042"/>
          <a:stretch/>
        </p:blipFill>
        <p:spPr bwMode="auto">
          <a:xfrm>
            <a:off x="0" y="71438"/>
            <a:ext cx="9144000" cy="678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5" name="Rectangle 7"/>
          <p:cNvSpPr>
            <a:spLocks noChangeArrowheads="1"/>
          </p:cNvSpPr>
          <p:nvPr/>
        </p:nvSpPr>
        <p:spPr bwMode="auto">
          <a:xfrm>
            <a:off x="-76200" y="1600200"/>
            <a:ext cx="9677400" cy="5257800"/>
          </a:xfrm>
          <a:prstGeom prst="rect">
            <a:avLst/>
          </a:prstGeom>
          <a:noFill/>
          <a:ln w="9525">
            <a:noFill/>
            <a:miter lim="800000"/>
            <a:headEnd/>
            <a:tailEnd/>
          </a:ln>
          <a:effectLst/>
        </p:spPr>
        <p:txBody>
          <a:bodyPr/>
          <a:lstStyle/>
          <a:p>
            <a:pPr marL="357188" indent="-357188" defTabSz="914400" fontAlgn="base">
              <a:spcBef>
                <a:spcPct val="20000"/>
              </a:spcBef>
              <a:spcAft>
                <a:spcPct val="0"/>
              </a:spcAft>
              <a:buClr>
                <a:srgbClr val="FFFFFF"/>
              </a:buClr>
              <a:buSzPct val="70000"/>
              <a:buFont typeface="Wingdings" charset="0"/>
              <a:buChar char="n"/>
              <a:defRPr/>
            </a:pPr>
            <a:r>
              <a:rPr lang="en-US" sz="3600" b="1">
                <a:solidFill>
                  <a:srgbClr val="FFFFFF"/>
                </a:solidFill>
                <a:effectLst>
                  <a:outerShdw blurRad="38100" dist="38100" dir="2700000" algn="tl">
                    <a:srgbClr val="000000"/>
                  </a:outerShdw>
                </a:effectLst>
                <a:latin typeface="Arial" charset="0"/>
                <a:ea typeface="ＭＳ Ｐゴシック" charset="0"/>
                <a:cs typeface="Arial" charset="0"/>
              </a:rPr>
              <a:t>Every OT book but Esther (e.g., 11QPs)</a:t>
            </a:r>
          </a:p>
          <a:p>
            <a:pPr marL="357188" indent="-357188" defTabSz="914400" fontAlgn="base">
              <a:spcBef>
                <a:spcPct val="20000"/>
              </a:spcBef>
              <a:spcAft>
                <a:spcPct val="0"/>
              </a:spcAft>
              <a:buClr>
                <a:srgbClr val="FFFFFF"/>
              </a:buClr>
              <a:buSzPct val="70000"/>
              <a:buFont typeface="Wingdings" charset="0"/>
              <a:buChar char="n"/>
              <a:defRPr/>
            </a:pPr>
            <a:r>
              <a:rPr lang="en-US" sz="3600" b="1">
                <a:solidFill>
                  <a:srgbClr val="FFFFFF"/>
                </a:solidFill>
                <a:effectLst>
                  <a:outerShdw blurRad="38100" dist="38100" dir="2700000" algn="tl">
                    <a:srgbClr val="000000"/>
                  </a:outerShdw>
                </a:effectLst>
                <a:latin typeface="Arial" charset="0"/>
                <a:ea typeface="ＭＳ Ｐゴシック" charset="0"/>
                <a:cs typeface="Arial" charset="0"/>
              </a:rPr>
              <a:t>Apocrypha and Pseudepigrapha</a:t>
            </a:r>
          </a:p>
          <a:p>
            <a:pPr marL="357188" indent="-357188" defTabSz="914400" fontAlgn="base">
              <a:spcBef>
                <a:spcPct val="20000"/>
              </a:spcBef>
              <a:spcAft>
                <a:spcPct val="0"/>
              </a:spcAft>
              <a:buClr>
                <a:srgbClr val="FFFFFF"/>
              </a:buClr>
              <a:buSzPct val="70000"/>
              <a:buFont typeface="Wingdings" charset="0"/>
              <a:buChar char="n"/>
              <a:defRPr/>
            </a:pPr>
            <a:r>
              <a:rPr lang="en-US" sz="3600" b="1">
                <a:solidFill>
                  <a:srgbClr val="FFFFFF"/>
                </a:solidFill>
                <a:effectLst>
                  <a:outerShdw blurRad="38100" dist="38100" dir="2700000" algn="tl">
                    <a:srgbClr val="000000"/>
                  </a:outerShdw>
                </a:effectLst>
                <a:latin typeface="Arial" charset="0"/>
                <a:ea typeface="ＭＳ Ｐゴシック" charset="0"/>
                <a:cs typeface="Arial" charset="0"/>
              </a:rPr>
              <a:t>Commentaries (e.g., 1QpHab)</a:t>
            </a:r>
          </a:p>
          <a:p>
            <a:pPr marL="357188" indent="-357188" defTabSz="914400" fontAlgn="base">
              <a:spcBef>
                <a:spcPct val="20000"/>
              </a:spcBef>
              <a:spcAft>
                <a:spcPct val="0"/>
              </a:spcAft>
              <a:buClr>
                <a:srgbClr val="FFFFFF"/>
              </a:buClr>
              <a:buSzPct val="70000"/>
              <a:buFont typeface="Wingdings" charset="0"/>
              <a:buChar char="n"/>
              <a:defRPr/>
            </a:pPr>
            <a:r>
              <a:rPr lang="en-US" sz="3600" b="1">
                <a:solidFill>
                  <a:srgbClr val="FFFFFF"/>
                </a:solidFill>
                <a:effectLst>
                  <a:outerShdw blurRad="38100" dist="38100" dir="2700000" algn="tl">
                    <a:srgbClr val="000000"/>
                  </a:outerShdw>
                </a:effectLst>
                <a:latin typeface="Arial" charset="0"/>
                <a:ea typeface="ＭＳ Ｐゴシック" charset="0"/>
                <a:cs typeface="Arial" charset="0"/>
              </a:rPr>
              <a:t>Collections of OT passages on a theme</a:t>
            </a:r>
          </a:p>
          <a:p>
            <a:pPr marL="357188" indent="-357188" defTabSz="914400" fontAlgn="base">
              <a:spcBef>
                <a:spcPct val="20000"/>
              </a:spcBef>
              <a:spcAft>
                <a:spcPct val="0"/>
              </a:spcAft>
              <a:buClr>
                <a:srgbClr val="FFFFFF"/>
              </a:buClr>
              <a:buSzPct val="70000"/>
              <a:buFont typeface="Wingdings" charset="0"/>
              <a:buChar char="n"/>
              <a:defRPr/>
            </a:pPr>
            <a:r>
              <a:rPr lang="en-US" sz="3600" b="1">
                <a:solidFill>
                  <a:srgbClr val="FFFFFF"/>
                </a:solidFill>
                <a:effectLst>
                  <a:outerShdw blurRad="38100" dist="38100" dir="2700000" algn="tl">
                    <a:srgbClr val="000000"/>
                  </a:outerShdw>
                </a:effectLst>
                <a:latin typeface="Arial" charset="0"/>
                <a:ea typeface="ＭＳ Ｐゴシック" charset="0"/>
                <a:cs typeface="Arial" charset="0"/>
              </a:rPr>
              <a:t>Sectarian writings</a:t>
            </a:r>
          </a:p>
          <a:p>
            <a:pPr marL="990600" lvl="1" indent="-533400" defTabSz="914400" fontAlgn="base">
              <a:spcBef>
                <a:spcPct val="20000"/>
              </a:spcBef>
              <a:spcAft>
                <a:spcPct val="0"/>
              </a:spcAft>
              <a:buClr>
                <a:srgbClr val="A886E0"/>
              </a:buClr>
              <a:buSzPct val="70000"/>
              <a:buFont typeface="Wingdings" charset="0"/>
              <a:buChar char="n"/>
              <a:defRPr/>
            </a:pPr>
            <a:r>
              <a:rPr lang="en-US" sz="3200" b="1" i="1">
                <a:solidFill>
                  <a:srgbClr val="FFFFFF"/>
                </a:solidFill>
                <a:effectLst>
                  <a:outerShdw blurRad="38100" dist="38100" dir="2700000" algn="tl">
                    <a:srgbClr val="000000"/>
                  </a:outerShdw>
                </a:effectLst>
                <a:latin typeface="Arial" charset="0"/>
                <a:ea typeface="ＭＳ Ｐゴシック" charset="0"/>
                <a:cs typeface="Arial" charset="0"/>
              </a:rPr>
              <a:t>Manual of Discipline</a:t>
            </a:r>
          </a:p>
          <a:p>
            <a:pPr marL="990600" lvl="1" indent="-533400" defTabSz="914400" fontAlgn="base">
              <a:spcBef>
                <a:spcPct val="20000"/>
              </a:spcBef>
              <a:spcAft>
                <a:spcPct val="0"/>
              </a:spcAft>
              <a:buClr>
                <a:srgbClr val="A886E0"/>
              </a:buClr>
              <a:buSzPct val="70000"/>
              <a:buFont typeface="Wingdings" charset="0"/>
              <a:buChar char="n"/>
              <a:defRPr/>
            </a:pPr>
            <a:r>
              <a:rPr lang="en-US" sz="3200" b="1" i="1">
                <a:solidFill>
                  <a:srgbClr val="FFFFFF"/>
                </a:solidFill>
                <a:effectLst>
                  <a:outerShdw blurRad="38100" dist="38100" dir="2700000" algn="tl">
                    <a:srgbClr val="000000"/>
                  </a:outerShdw>
                </a:effectLst>
                <a:latin typeface="Arial" charset="0"/>
                <a:ea typeface="ＭＳ Ｐゴシック" charset="0"/>
                <a:cs typeface="Arial" charset="0"/>
              </a:rPr>
              <a:t>Temple Scroll</a:t>
            </a:r>
          </a:p>
          <a:p>
            <a:pPr marL="990600" lvl="1" indent="-533400" defTabSz="914400" fontAlgn="base">
              <a:spcBef>
                <a:spcPct val="20000"/>
              </a:spcBef>
              <a:spcAft>
                <a:spcPct val="0"/>
              </a:spcAft>
              <a:buClr>
                <a:srgbClr val="A886E0"/>
              </a:buClr>
              <a:buSzPct val="70000"/>
              <a:buFont typeface="Wingdings" charset="0"/>
              <a:buChar char="n"/>
              <a:defRPr/>
            </a:pPr>
            <a:r>
              <a:rPr lang="en-US" sz="3200" b="1" i="1">
                <a:solidFill>
                  <a:srgbClr val="FFFFFF"/>
                </a:solidFill>
                <a:effectLst>
                  <a:outerShdw blurRad="38100" dist="38100" dir="2700000" algn="tl">
                    <a:srgbClr val="000000"/>
                  </a:outerShdw>
                </a:effectLst>
                <a:latin typeface="Arial" charset="0"/>
                <a:ea typeface="ＭＳ Ｐゴシック" charset="0"/>
                <a:cs typeface="Arial" charset="0"/>
              </a:rPr>
              <a:t>War Scroll</a:t>
            </a:r>
          </a:p>
        </p:txBody>
      </p:sp>
      <p:sp>
        <p:nvSpPr>
          <p:cNvPr id="176131" name="Rectangle 3"/>
          <p:cNvSpPr>
            <a:spLocks noGrp="1" noRot="1" noChangeArrowheads="1"/>
          </p:cNvSpPr>
          <p:nvPr>
            <p:ph type="title"/>
          </p:nvPr>
        </p:nvSpPr>
        <p:spPr/>
        <p:txBody>
          <a:bodyPr/>
          <a:lstStyle/>
          <a:p>
            <a:pPr eaLnBrk="1" hangingPunct="1">
              <a:defRPr/>
            </a:pPr>
            <a:r>
              <a:rPr lang="en-US">
                <a:latin typeface="Arial" charset="0"/>
                <a:ea typeface="ＭＳ Ｐゴシック" charset="0"/>
              </a:rPr>
              <a:t>What Scrolls were Found?</a:t>
            </a:r>
          </a:p>
        </p:txBody>
      </p:sp>
      <p:sp>
        <p:nvSpPr>
          <p:cNvPr id="176133" name="Text Box 5"/>
          <p:cNvSpPr txBox="1">
            <a:spLocks noChangeArrowheads="1"/>
          </p:cNvSpPr>
          <p:nvPr/>
        </p:nvSpPr>
        <p:spPr bwMode="auto">
          <a:xfrm rot="20552779">
            <a:off x="3783013" y="5407025"/>
            <a:ext cx="5356225" cy="768350"/>
          </a:xfrm>
          <a:prstGeom prst="rect">
            <a:avLst/>
          </a:prstGeom>
          <a:solidFill>
            <a:schemeClr val="hlink"/>
          </a:solid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dirty="0">
                <a:solidFill>
                  <a:schemeClr val="bg2"/>
                </a:solidFill>
                <a:latin typeface="Arial" charset="0"/>
                <a:cs typeface="Arial" charset="0"/>
              </a:rPr>
              <a:t>No NT manuscripts</a:t>
            </a:r>
          </a:p>
        </p:txBody>
      </p:sp>
      <p:sp>
        <p:nvSpPr>
          <p:cNvPr id="7" name="Text Box 5"/>
          <p:cNvSpPr txBox="1">
            <a:spLocks noChangeArrowheads="1"/>
          </p:cNvSpPr>
          <p:nvPr/>
        </p:nvSpPr>
        <p:spPr bwMode="auto">
          <a:xfrm>
            <a:off x="8458200" y="0"/>
            <a:ext cx="698500" cy="461963"/>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2400">
                <a:solidFill>
                  <a:srgbClr val="E5E5FF"/>
                </a:solidFill>
                <a:effectLst>
                  <a:outerShdw blurRad="38100" dist="38100" dir="2700000" algn="tl">
                    <a:srgbClr val="000000"/>
                  </a:outerShdw>
                </a:effectLst>
                <a:latin typeface="Arial" charset="0"/>
                <a:cs typeface="Arial" charset="0"/>
              </a:rPr>
              <a:t>182</a:t>
            </a:r>
          </a:p>
        </p:txBody>
      </p:sp>
    </p:spTree>
    <p:extLst>
      <p:ext uri="{BB962C8B-B14F-4D97-AF65-F5344CB8AC3E}">
        <p14:creationId xmlns:p14="http://schemas.microsoft.com/office/powerpoint/2010/main" val="18124879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76133">
                                            <p:bg/>
                                          </p:spTgt>
                                        </p:tgtEl>
                                        <p:attrNameLst>
                                          <p:attrName>style.visibility</p:attrName>
                                        </p:attrNameLst>
                                      </p:cBhvr>
                                      <p:to>
                                        <p:strVal val="visible"/>
                                      </p:to>
                                    </p:set>
                                    <p:anim calcmode="lin" valueType="num">
                                      <p:cBhvr additive="base">
                                        <p:cTn id="7" dur="500" fill="hold"/>
                                        <p:tgtEl>
                                          <p:spTgt spid="17613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176133">
                                            <p:bg/>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76133">
                                            <p:txEl>
                                              <p:pRg st="0" end="0"/>
                                            </p:txEl>
                                          </p:spTgt>
                                        </p:tgtEl>
                                        <p:attrNameLst>
                                          <p:attrName>style.visibility</p:attrName>
                                        </p:attrNameLst>
                                      </p:cBhvr>
                                      <p:to>
                                        <p:strVal val="visible"/>
                                      </p:to>
                                    </p:set>
                                    <p:anim calcmode="lin" valueType="num">
                                      <p:cBhvr additive="base">
                                        <p:cTn id="12" dur="500" fill="hold"/>
                                        <p:tgtEl>
                                          <p:spTgt spid="17613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7613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133" grpId="0" build="allAtOnce"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p:cNvSpPr>
            <a:spLocks noChangeArrowheads="1"/>
          </p:cNvSpPr>
          <p:nvPr/>
        </p:nvSpPr>
        <p:spPr bwMode="auto">
          <a:xfrm>
            <a:off x="0" y="0"/>
            <a:ext cx="9144000" cy="6858000"/>
          </a:xfrm>
          <a:prstGeom prst="rect">
            <a:avLst/>
          </a:prstGeom>
          <a:solidFill>
            <a:schemeClr val="bg1"/>
          </a:solidFill>
          <a:ln w="9525">
            <a:noFill/>
            <a:miter lim="800000"/>
            <a:headEnd/>
            <a:tailEnd/>
          </a:ln>
          <a:effectLst/>
        </p:spPr>
        <p:txBody>
          <a:bodyPr wrap="none" anchor="ctr"/>
          <a:lstStyle/>
          <a:p>
            <a:pPr algn="ctr" defTabSz="914400" fontAlgn="base">
              <a:spcBef>
                <a:spcPct val="0"/>
              </a:spcBef>
              <a:spcAft>
                <a:spcPct val="0"/>
              </a:spcAft>
              <a:defRPr/>
            </a:pPr>
            <a:endParaRPr lang="en-US" sz="4400" b="1">
              <a:solidFill>
                <a:srgbClr val="000000"/>
              </a:solidFill>
              <a:effectLst>
                <a:outerShdw blurRad="38100" dist="38100" dir="2700000" algn="tl">
                  <a:srgbClr val="DDDDDD"/>
                </a:outerShdw>
              </a:effectLst>
              <a:latin typeface="Garamond" pitchFamily="-111" charset="0"/>
              <a:ea typeface="ＭＳ Ｐゴシック" charset="0"/>
              <a:cs typeface="ＭＳ Ｐゴシック" charset="0"/>
            </a:endParaRPr>
          </a:p>
        </p:txBody>
      </p:sp>
      <p:pic>
        <p:nvPicPr>
          <p:cNvPr id="133122" name="Picture 3" descr="DSSb"/>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717675"/>
            <a:ext cx="8839200" cy="369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3" name="Rectangle 4"/>
          <p:cNvSpPr>
            <a:spLocks noGrp="1" noChangeArrowheads="1"/>
          </p:cNvSpPr>
          <p:nvPr>
            <p:ph type="title" idx="4294967295"/>
          </p:nvPr>
        </p:nvSpPr>
        <p:spPr>
          <a:xfrm>
            <a:off x="0" y="609600"/>
            <a:ext cx="9144000" cy="1143000"/>
          </a:xfrm>
        </p:spPr>
        <p:txBody>
          <a:bodyPr/>
          <a:lstStyle/>
          <a:p>
            <a:pPr eaLnBrk="1" hangingPunct="1"/>
            <a:r>
              <a:rPr lang="en-US">
                <a:latin typeface="Arial" charset="0"/>
                <a:ea typeface="ＭＳ Ｐゴシック" charset="0"/>
                <a:cs typeface="Arial" charset="0"/>
              </a:rPr>
              <a:t>Many scrolls have missing parts</a:t>
            </a:r>
          </a:p>
        </p:txBody>
      </p:sp>
    </p:spTree>
    <p:extLst>
      <p:ext uri="{BB962C8B-B14F-4D97-AF65-F5344CB8AC3E}">
        <p14:creationId xmlns:p14="http://schemas.microsoft.com/office/powerpoint/2010/main" val="554300649"/>
      </p:ext>
    </p:extLst>
  </p:cSld>
  <p:clrMapOvr>
    <a:masterClrMapping/>
  </p:clrMapOvr>
  <p:transition spd="med">
    <p:randomBar dir="ver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69" name="Picture 2" descr="DS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42863"/>
            <a:ext cx="9372600" cy="690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0" name="Rectangle 3"/>
          <p:cNvSpPr>
            <a:spLocks noGrp="1" noChangeArrowheads="1"/>
          </p:cNvSpPr>
          <p:nvPr>
            <p:ph type="title" idx="4294967295"/>
          </p:nvPr>
        </p:nvSpPr>
        <p:spPr>
          <a:solidFill>
            <a:srgbClr val="663300"/>
          </a:solidFill>
        </p:spPr>
        <p:txBody>
          <a:bodyPr/>
          <a:lstStyle/>
          <a:p>
            <a:pPr eaLnBrk="1" hangingPunct="1"/>
            <a:r>
              <a:rPr lang="en-US">
                <a:solidFill>
                  <a:schemeClr val="bg1"/>
                </a:solidFill>
                <a:latin typeface="Arial" charset="0"/>
                <a:ea typeface="ＭＳ Ｐゴシック" charset="0"/>
                <a:cs typeface="Arial" charset="0"/>
              </a:rPr>
              <a:t>But many are clearly readable!</a:t>
            </a:r>
            <a:endParaRPr lang="en-US">
              <a:latin typeface="Arial" charset="0"/>
              <a:ea typeface="ＭＳ Ｐゴシック" charset="0"/>
              <a:cs typeface="Arial" charset="0"/>
            </a:endParaRPr>
          </a:p>
        </p:txBody>
      </p:sp>
    </p:spTree>
    <p:extLst>
      <p:ext uri="{BB962C8B-B14F-4D97-AF65-F5344CB8AC3E}">
        <p14:creationId xmlns:p14="http://schemas.microsoft.com/office/powerpoint/2010/main" val="1005891909"/>
      </p:ext>
    </p:extLst>
  </p:cSld>
  <p:clrMapOvr>
    <a:masterClrMapping/>
  </p:clrMapOvr>
  <p:transition spd="med">
    <p:randomBar dir="vert"/>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7" name="Picture 2" descr="DSS"/>
          <p:cNvPicPr>
            <a:picLocks noChangeAspect="1" noChangeArrowheads="1"/>
          </p:cNvPicPr>
          <p:nvPr/>
        </p:nvPicPr>
        <p:blipFill>
          <a:blip r:embed="rId3">
            <a:lum bright="-42000"/>
            <a:extLst>
              <a:ext uri="{28A0092B-C50C-407E-A947-70E740481C1C}">
                <a14:useLocalDpi xmlns:a14="http://schemas.microsoft.com/office/drawing/2010/main"/>
              </a:ext>
            </a:extLst>
          </a:blip>
          <a:srcRect/>
          <a:stretch>
            <a:fillRect/>
          </a:stretch>
        </p:blipFill>
        <p:spPr bwMode="auto">
          <a:xfrm>
            <a:off x="-228600" y="-42863"/>
            <a:ext cx="9372600" cy="690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0643" name="Text Box 3"/>
          <p:cNvSpPr txBox="1">
            <a:spLocks noChangeArrowheads="1"/>
          </p:cNvSpPr>
          <p:nvPr/>
        </p:nvSpPr>
        <p:spPr bwMode="auto">
          <a:xfrm>
            <a:off x="228600" y="1676400"/>
            <a:ext cx="8305800" cy="37369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914400" indent="-914400" defTabSz="914400" fontAlgn="base">
              <a:spcBef>
                <a:spcPct val="0"/>
              </a:spcBef>
              <a:spcAft>
                <a:spcPct val="0"/>
              </a:spcAft>
              <a:defRPr/>
            </a:pPr>
            <a:r>
              <a:rPr lang="en-US" sz="3200" b="1" i="1" dirty="0">
                <a:solidFill>
                  <a:srgbClr val="FFFFFF"/>
                </a:solidFill>
                <a:latin typeface="Arial"/>
                <a:ea typeface="ＭＳ Ｐゴシック" charset="0"/>
                <a:cs typeface="Arial"/>
              </a:rPr>
              <a:t>Biblical Manuscripts</a:t>
            </a:r>
            <a:r>
              <a:rPr lang="en-US" sz="3200" b="1" dirty="0">
                <a:solidFill>
                  <a:srgbClr val="FFFFFF"/>
                </a:solidFill>
                <a:latin typeface="Arial"/>
                <a:ea typeface="ＭＳ Ｐゴシック" charset="0"/>
                <a:cs typeface="Arial"/>
              </a:rPr>
              <a:t> e.g., Isaiah, Exodus, Leviticus, Numbers, Deuteronomy</a:t>
            </a:r>
          </a:p>
          <a:p>
            <a:pPr marL="914400" indent="-914400" defTabSz="914400" fontAlgn="base">
              <a:spcBef>
                <a:spcPct val="20000"/>
              </a:spcBef>
              <a:spcAft>
                <a:spcPct val="0"/>
              </a:spcAft>
              <a:defRPr/>
            </a:pPr>
            <a:r>
              <a:rPr lang="en-US" sz="3200" b="1" i="1" dirty="0">
                <a:solidFill>
                  <a:srgbClr val="FFFFFF"/>
                </a:solidFill>
                <a:latin typeface="Arial"/>
                <a:ea typeface="ＭＳ Ｐゴシック" charset="0"/>
                <a:cs typeface="Arial"/>
              </a:rPr>
              <a:t>Commentaries</a:t>
            </a:r>
            <a:r>
              <a:rPr lang="en-US" sz="3200" b="1" dirty="0">
                <a:solidFill>
                  <a:srgbClr val="FFFFFF"/>
                </a:solidFill>
                <a:latin typeface="Arial"/>
                <a:ea typeface="ＭＳ Ｐゴシック" charset="0"/>
                <a:cs typeface="Arial"/>
              </a:rPr>
              <a:t> e.g., Genesis, Job, Isaiah, Hosea, Micah, Habakkuk, Psalm 37, 45</a:t>
            </a:r>
            <a:endParaRPr lang="en-US" sz="3200" b="1" i="1" dirty="0">
              <a:solidFill>
                <a:srgbClr val="FFFFFF"/>
              </a:solidFill>
              <a:latin typeface="Arial"/>
              <a:ea typeface="ＭＳ Ｐゴシック" charset="0"/>
              <a:cs typeface="Arial"/>
            </a:endParaRPr>
          </a:p>
          <a:p>
            <a:pPr marL="914400" indent="-914400" defTabSz="914400" fontAlgn="base">
              <a:spcBef>
                <a:spcPct val="20000"/>
              </a:spcBef>
              <a:spcAft>
                <a:spcPct val="0"/>
              </a:spcAft>
              <a:defRPr/>
            </a:pPr>
            <a:r>
              <a:rPr lang="en-US" sz="3200" b="1" i="1" dirty="0">
                <a:solidFill>
                  <a:srgbClr val="FFFFFF"/>
                </a:solidFill>
                <a:latin typeface="Arial"/>
                <a:ea typeface="ＭＳ Ｐゴシック" charset="0"/>
                <a:cs typeface="Arial"/>
              </a:rPr>
              <a:t>Apocrypha</a:t>
            </a:r>
            <a:r>
              <a:rPr lang="en-US" sz="3200" b="1" dirty="0">
                <a:solidFill>
                  <a:srgbClr val="FFFFFF"/>
                </a:solidFill>
                <a:latin typeface="Arial"/>
                <a:ea typeface="ＭＳ Ｐゴシック" charset="0"/>
                <a:cs typeface="Arial"/>
              </a:rPr>
              <a:t> e.g. Epistle to Jeremiah, </a:t>
            </a:r>
            <a:r>
              <a:rPr lang="en-US" sz="3200" b="1" dirty="0" err="1">
                <a:solidFill>
                  <a:srgbClr val="FFFFFF"/>
                </a:solidFill>
                <a:latin typeface="Arial"/>
                <a:ea typeface="ＭＳ Ｐゴシック" charset="0"/>
                <a:cs typeface="Arial"/>
              </a:rPr>
              <a:t>Tobit</a:t>
            </a:r>
            <a:r>
              <a:rPr lang="en-US" sz="3200" b="1" dirty="0">
                <a:solidFill>
                  <a:srgbClr val="FFFFFF"/>
                </a:solidFill>
                <a:latin typeface="Arial"/>
                <a:ea typeface="ＭＳ Ｐゴシック" charset="0"/>
                <a:cs typeface="Arial"/>
              </a:rPr>
              <a:t>, </a:t>
            </a:r>
            <a:r>
              <a:rPr lang="en-US" sz="3200" b="1" dirty="0" err="1">
                <a:solidFill>
                  <a:srgbClr val="FFFFFF"/>
                </a:solidFill>
                <a:latin typeface="Arial"/>
                <a:ea typeface="ＭＳ Ｐゴシック" charset="0"/>
                <a:cs typeface="Arial"/>
              </a:rPr>
              <a:t>Ecclesiasticus</a:t>
            </a:r>
            <a:r>
              <a:rPr lang="en-US" sz="3200" b="1" dirty="0">
                <a:solidFill>
                  <a:srgbClr val="FFFFFF"/>
                </a:solidFill>
                <a:latin typeface="Arial"/>
                <a:ea typeface="ＭＳ Ｐゴシック" charset="0"/>
                <a:cs typeface="Arial"/>
              </a:rPr>
              <a:t>.</a:t>
            </a:r>
          </a:p>
        </p:txBody>
      </p:sp>
      <p:sp>
        <p:nvSpPr>
          <p:cNvPr id="240644" name="Text Box 4"/>
          <p:cNvSpPr txBox="1">
            <a:spLocks noChangeArrowheads="1"/>
          </p:cNvSpPr>
          <p:nvPr/>
        </p:nvSpPr>
        <p:spPr bwMode="auto">
          <a:xfrm>
            <a:off x="3124200" y="6400800"/>
            <a:ext cx="6019800" cy="4000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defTabSz="914400" eaLnBrk="1" fontAlgn="base" hangingPunct="1">
              <a:spcBef>
                <a:spcPct val="0"/>
              </a:spcBef>
              <a:spcAft>
                <a:spcPct val="0"/>
              </a:spcAft>
              <a:defRPr/>
            </a:pPr>
            <a:r>
              <a:rPr lang="en-US" sz="2000" b="0" i="1" dirty="0">
                <a:solidFill>
                  <a:srgbClr val="FFFFFF"/>
                </a:solidFill>
                <a:latin typeface="Arial" charset="0"/>
                <a:cs typeface="Arial" charset="0"/>
              </a:rPr>
              <a:t>Nelson</a:t>
            </a:r>
            <a:r>
              <a:rPr lang="fr-FR" sz="2000" b="0" i="1" dirty="0">
                <a:solidFill>
                  <a:srgbClr val="FFFFFF"/>
                </a:solidFill>
                <a:latin typeface="Arial" charset="0"/>
                <a:cs typeface="Arial" charset="0"/>
              </a:rPr>
              <a:t>'</a:t>
            </a:r>
            <a:r>
              <a:rPr lang="en-US" sz="2000" b="0" i="1" dirty="0">
                <a:solidFill>
                  <a:srgbClr val="FFFFFF"/>
                </a:solidFill>
                <a:latin typeface="Arial" charset="0"/>
                <a:cs typeface="Arial" charset="0"/>
              </a:rPr>
              <a:t>s New Illustrated Bible Dictionary</a:t>
            </a:r>
            <a:r>
              <a:rPr lang="en-US" sz="2000" b="0" dirty="0">
                <a:solidFill>
                  <a:srgbClr val="FFFFFF"/>
                </a:solidFill>
                <a:latin typeface="Arial" charset="0"/>
                <a:cs typeface="Arial" charset="0"/>
              </a:rPr>
              <a:t>.</a:t>
            </a:r>
            <a:endParaRPr lang="en-US" sz="2000" b="0" dirty="0">
              <a:solidFill>
                <a:srgbClr val="000000"/>
              </a:solidFill>
              <a:latin typeface="Arial" charset="0"/>
              <a:cs typeface="Arial" charset="0"/>
            </a:endParaRPr>
          </a:p>
        </p:txBody>
      </p:sp>
      <p:sp>
        <p:nvSpPr>
          <p:cNvPr id="240645" name="Rectangle 5"/>
          <p:cNvSpPr>
            <a:spLocks noGrp="1" noChangeArrowheads="1"/>
          </p:cNvSpPr>
          <p:nvPr>
            <p:ph type="title" idx="4294967295"/>
          </p:nvPr>
        </p:nvSpPr>
        <p:spPr>
          <a:xfrm>
            <a:off x="609600" y="228600"/>
            <a:ext cx="7772400" cy="646113"/>
          </a:xfrm>
          <a:effectLst>
            <a:outerShdw blurRad="63500" dist="38099" dir="2700000" algn="ctr" rotWithShape="0">
              <a:schemeClr val="tx1">
                <a:alpha val="74998"/>
              </a:schemeClr>
            </a:outerShdw>
          </a:effectLst>
        </p:spPr>
        <p:txBody>
          <a:bodyPr anchor="t">
            <a:spAutoFit/>
          </a:bodyPr>
          <a:lstStyle/>
          <a:p>
            <a:pPr eaLnBrk="1" hangingPunct="1">
              <a:spcBef>
                <a:spcPct val="20000"/>
              </a:spcBef>
              <a:defRPr/>
            </a:pPr>
            <a:r>
              <a:rPr lang="en-US" sz="3600" b="1" u="sng" dirty="0">
                <a:solidFill>
                  <a:schemeClr val="bg1"/>
                </a:solidFill>
                <a:latin typeface="Arial"/>
                <a:ea typeface="ＭＳ Ｐゴシック" pitchFamily="-111" charset="-128"/>
                <a:cs typeface="Arial"/>
              </a:rPr>
              <a:t>Contents of the Scrolls</a:t>
            </a:r>
          </a:p>
        </p:txBody>
      </p:sp>
    </p:spTree>
    <p:extLst>
      <p:ext uri="{BB962C8B-B14F-4D97-AF65-F5344CB8AC3E}">
        <p14:creationId xmlns:p14="http://schemas.microsoft.com/office/powerpoint/2010/main" val="3721987701"/>
      </p:ext>
    </p:extLst>
  </p:cSld>
  <p:clrMapOvr>
    <a:masterClrMapping/>
  </p:clrMapOvr>
  <p:transition spd="med">
    <p:randomBar dir="ver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5" name="Picture 2" descr="DSS"/>
          <p:cNvPicPr>
            <a:picLocks noChangeAspect="1" noChangeArrowheads="1"/>
          </p:cNvPicPr>
          <p:nvPr/>
        </p:nvPicPr>
        <p:blipFill>
          <a:blip r:embed="rId3">
            <a:lum bright="-54000"/>
            <a:extLst>
              <a:ext uri="{28A0092B-C50C-407E-A947-70E740481C1C}">
                <a14:useLocalDpi xmlns:a14="http://schemas.microsoft.com/office/drawing/2010/main"/>
              </a:ext>
            </a:extLst>
          </a:blip>
          <a:srcRect/>
          <a:stretch>
            <a:fillRect/>
          </a:stretch>
        </p:blipFill>
        <p:spPr bwMode="auto">
          <a:xfrm>
            <a:off x="-228600" y="-42863"/>
            <a:ext cx="9372600" cy="690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1667" name="Text Box 3"/>
          <p:cNvSpPr txBox="1">
            <a:spLocks noChangeArrowheads="1"/>
          </p:cNvSpPr>
          <p:nvPr/>
        </p:nvSpPr>
        <p:spPr bwMode="auto">
          <a:xfrm>
            <a:off x="304800" y="1676400"/>
            <a:ext cx="8305800" cy="4130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914400" indent="-914400" defTabSz="914400" fontAlgn="base">
              <a:spcBef>
                <a:spcPct val="0"/>
              </a:spcBef>
              <a:spcAft>
                <a:spcPct val="0"/>
              </a:spcAft>
              <a:defRPr/>
            </a:pPr>
            <a:r>
              <a:rPr lang="en-US" sz="3200" b="1" i="1" dirty="0" err="1">
                <a:solidFill>
                  <a:srgbClr val="FFFFFF"/>
                </a:solidFill>
                <a:latin typeface="Arial"/>
                <a:ea typeface="ＭＳ Ｐゴシック" charset="0"/>
                <a:cs typeface="Arial"/>
              </a:rPr>
              <a:t>Pseudepigrapha</a:t>
            </a:r>
            <a:r>
              <a:rPr lang="en-US" sz="3200" b="1" i="1" dirty="0">
                <a:solidFill>
                  <a:srgbClr val="FFFFFF"/>
                </a:solidFill>
                <a:latin typeface="Arial"/>
                <a:ea typeface="ＭＳ Ｐゴシック" charset="0"/>
                <a:cs typeface="Arial"/>
              </a:rPr>
              <a:t> </a:t>
            </a:r>
            <a:r>
              <a:rPr lang="en-US" sz="3200" b="1" dirty="0">
                <a:solidFill>
                  <a:srgbClr val="FFFFFF"/>
                </a:solidFill>
                <a:latin typeface="Arial"/>
                <a:ea typeface="ＭＳ Ｐゴシック" charset="0"/>
                <a:cs typeface="Arial"/>
              </a:rPr>
              <a:t>e.g.,</a:t>
            </a:r>
            <a:r>
              <a:rPr lang="en-US" sz="3200" b="1" i="1" dirty="0">
                <a:solidFill>
                  <a:srgbClr val="FFFFFF"/>
                </a:solidFill>
                <a:latin typeface="Arial"/>
                <a:ea typeface="ＭＳ Ｐゴシック" charset="0"/>
                <a:cs typeface="Arial"/>
              </a:rPr>
              <a:t> </a:t>
            </a:r>
            <a:r>
              <a:rPr lang="en-US" sz="3200" b="1" dirty="0">
                <a:solidFill>
                  <a:srgbClr val="FFFFFF"/>
                </a:solidFill>
                <a:latin typeface="Arial"/>
                <a:ea typeface="ＭＳ Ｐゴシック" charset="0"/>
                <a:cs typeface="Arial"/>
              </a:rPr>
              <a:t>Book of Jubilees, Book of Enoch, The Testaments of the Twelve Patriarchs (fragments).</a:t>
            </a:r>
          </a:p>
          <a:p>
            <a:pPr marL="914400" indent="-914400" defTabSz="914400" fontAlgn="base">
              <a:spcBef>
                <a:spcPct val="20000"/>
              </a:spcBef>
              <a:spcAft>
                <a:spcPct val="0"/>
              </a:spcAft>
              <a:defRPr/>
            </a:pPr>
            <a:r>
              <a:rPr lang="en-US" sz="3200" b="1" i="1" dirty="0">
                <a:solidFill>
                  <a:srgbClr val="FFFFFF"/>
                </a:solidFill>
                <a:latin typeface="Arial"/>
                <a:ea typeface="ＭＳ Ｐゴシック" charset="0"/>
                <a:cs typeface="Arial"/>
              </a:rPr>
              <a:t>Previously Unknown </a:t>
            </a:r>
            <a:r>
              <a:rPr lang="en-US" sz="3200" b="1" i="1" dirty="0" err="1">
                <a:solidFill>
                  <a:srgbClr val="FFFFFF"/>
                </a:solidFill>
                <a:latin typeface="Arial"/>
                <a:ea typeface="ＭＳ Ｐゴシック" charset="0"/>
                <a:cs typeface="Arial"/>
              </a:rPr>
              <a:t>Pseudepigrapha</a:t>
            </a:r>
            <a:r>
              <a:rPr lang="en-US" sz="3200" b="1" dirty="0">
                <a:solidFill>
                  <a:srgbClr val="FFFFFF"/>
                </a:solidFill>
                <a:latin typeface="Arial"/>
                <a:ea typeface="ＭＳ Ｐゴシック" charset="0"/>
                <a:cs typeface="Arial"/>
              </a:rPr>
              <a:t> e.g., Sayings of Moses, Vision of </a:t>
            </a:r>
            <a:r>
              <a:rPr lang="en-US" sz="3200" b="1" dirty="0" err="1">
                <a:solidFill>
                  <a:srgbClr val="FFFFFF"/>
                </a:solidFill>
                <a:latin typeface="Arial"/>
                <a:ea typeface="ＭＳ Ｐゴシック" charset="0"/>
                <a:cs typeface="Arial"/>
              </a:rPr>
              <a:t>Amram</a:t>
            </a:r>
            <a:r>
              <a:rPr lang="en-US" sz="3200" b="1" dirty="0">
                <a:solidFill>
                  <a:srgbClr val="FFFFFF"/>
                </a:solidFill>
                <a:latin typeface="Arial"/>
                <a:ea typeface="ＭＳ Ｐゴシック" charset="0"/>
                <a:cs typeface="Arial"/>
              </a:rPr>
              <a:t>, Psalms of Joshua, Daniel cycle (The Prayer of </a:t>
            </a:r>
            <a:r>
              <a:rPr lang="en-US" sz="3200" b="1" dirty="0" err="1">
                <a:solidFill>
                  <a:srgbClr val="FFFFFF"/>
                </a:solidFill>
                <a:latin typeface="Arial"/>
                <a:ea typeface="ＭＳ Ｐゴシック" charset="0"/>
                <a:cs typeface="Arial"/>
              </a:rPr>
              <a:t>Nabonidus</a:t>
            </a:r>
            <a:r>
              <a:rPr lang="en-US" sz="3200" b="1" dirty="0">
                <a:solidFill>
                  <a:srgbClr val="FFFFFF"/>
                </a:solidFill>
                <a:latin typeface="Arial"/>
                <a:ea typeface="ＭＳ Ｐゴシック" charset="0"/>
                <a:cs typeface="Arial"/>
              </a:rPr>
              <a:t>), Book of Mysteries.</a:t>
            </a:r>
          </a:p>
        </p:txBody>
      </p:sp>
      <p:sp>
        <p:nvSpPr>
          <p:cNvPr id="241668" name="Text Box 4"/>
          <p:cNvSpPr txBox="1">
            <a:spLocks noChangeArrowheads="1"/>
          </p:cNvSpPr>
          <p:nvPr/>
        </p:nvSpPr>
        <p:spPr bwMode="auto">
          <a:xfrm>
            <a:off x="3124200" y="6400800"/>
            <a:ext cx="6019800" cy="4000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defTabSz="914400" eaLnBrk="1" fontAlgn="base" hangingPunct="1">
              <a:spcBef>
                <a:spcPct val="0"/>
              </a:spcBef>
              <a:spcAft>
                <a:spcPct val="0"/>
              </a:spcAft>
              <a:defRPr/>
            </a:pPr>
            <a:r>
              <a:rPr lang="en-US" sz="2000" b="0" i="1" dirty="0">
                <a:solidFill>
                  <a:srgbClr val="FFFFFF"/>
                </a:solidFill>
                <a:latin typeface="Arial" charset="0"/>
                <a:cs typeface="Arial" charset="0"/>
              </a:rPr>
              <a:t>Nelson</a:t>
            </a:r>
            <a:r>
              <a:rPr lang="fr-FR" sz="2000" b="0" i="1" dirty="0">
                <a:solidFill>
                  <a:srgbClr val="FFFFFF"/>
                </a:solidFill>
                <a:latin typeface="Arial" charset="0"/>
                <a:cs typeface="Arial" charset="0"/>
              </a:rPr>
              <a:t>'</a:t>
            </a:r>
            <a:r>
              <a:rPr lang="en-US" sz="2000" b="0" i="1" dirty="0">
                <a:solidFill>
                  <a:srgbClr val="FFFFFF"/>
                </a:solidFill>
                <a:latin typeface="Arial" charset="0"/>
                <a:cs typeface="Arial" charset="0"/>
              </a:rPr>
              <a:t>s New Illustrated Bible Dictionary</a:t>
            </a:r>
            <a:r>
              <a:rPr lang="en-US" sz="2000" b="0" dirty="0">
                <a:solidFill>
                  <a:srgbClr val="FFFFFF"/>
                </a:solidFill>
                <a:latin typeface="Arial" charset="0"/>
                <a:cs typeface="Arial" charset="0"/>
              </a:rPr>
              <a:t>.</a:t>
            </a:r>
            <a:endParaRPr lang="en-US" sz="2000" b="0" dirty="0">
              <a:solidFill>
                <a:srgbClr val="000000"/>
              </a:solidFill>
              <a:latin typeface="Arial" charset="0"/>
              <a:cs typeface="Arial" charset="0"/>
            </a:endParaRPr>
          </a:p>
        </p:txBody>
      </p:sp>
      <p:sp>
        <p:nvSpPr>
          <p:cNvPr id="241672" name="Rectangle 8"/>
          <p:cNvSpPr>
            <a:spLocks noGrp="1" noChangeArrowheads="1"/>
          </p:cNvSpPr>
          <p:nvPr>
            <p:ph type="title" idx="4294967295"/>
          </p:nvPr>
        </p:nvSpPr>
        <p:spPr>
          <a:xfrm>
            <a:off x="533400" y="381000"/>
            <a:ext cx="7772400" cy="708025"/>
          </a:xfrm>
          <a:effectLst>
            <a:outerShdw blurRad="63500" dist="38099" dir="2700000" algn="ctr" rotWithShape="0">
              <a:schemeClr val="tx1">
                <a:alpha val="74998"/>
              </a:schemeClr>
            </a:outerShdw>
          </a:effectLst>
        </p:spPr>
        <p:txBody>
          <a:bodyPr anchor="t">
            <a:spAutoFit/>
          </a:bodyPr>
          <a:lstStyle/>
          <a:p>
            <a:pPr eaLnBrk="1" hangingPunct="1">
              <a:spcBef>
                <a:spcPct val="20000"/>
              </a:spcBef>
              <a:defRPr/>
            </a:pPr>
            <a:r>
              <a:rPr lang="en-US" sz="4000" b="1" u="sng" dirty="0">
                <a:solidFill>
                  <a:schemeClr val="bg1"/>
                </a:solidFill>
                <a:latin typeface="Arial"/>
                <a:ea typeface="ＭＳ Ｐゴシック" pitchFamily="-111" charset="-128"/>
                <a:cs typeface="Arial"/>
              </a:rPr>
              <a:t>Contents of the Scrolls</a:t>
            </a:r>
          </a:p>
        </p:txBody>
      </p:sp>
    </p:spTree>
    <p:extLst>
      <p:ext uri="{BB962C8B-B14F-4D97-AF65-F5344CB8AC3E}">
        <p14:creationId xmlns:p14="http://schemas.microsoft.com/office/powerpoint/2010/main" val="1379632463"/>
      </p:ext>
    </p:extLst>
  </p:cSld>
  <p:clrMapOvr>
    <a:masterClrMapping/>
  </p:clrMapOvr>
  <p:transition spd="med">
    <p:randomBar dir="vert"/>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3" name="Picture 2" descr="DSS"/>
          <p:cNvPicPr>
            <a:picLocks noChangeAspect="1" noChangeArrowheads="1"/>
          </p:cNvPicPr>
          <p:nvPr/>
        </p:nvPicPr>
        <p:blipFill>
          <a:blip r:embed="rId3">
            <a:lum bright="-48000"/>
            <a:extLst>
              <a:ext uri="{28A0092B-C50C-407E-A947-70E740481C1C}">
                <a14:useLocalDpi xmlns:a14="http://schemas.microsoft.com/office/drawing/2010/main"/>
              </a:ext>
            </a:extLst>
          </a:blip>
          <a:srcRect/>
          <a:stretch>
            <a:fillRect/>
          </a:stretch>
        </p:blipFill>
        <p:spPr bwMode="auto">
          <a:xfrm>
            <a:off x="-228600" y="-42863"/>
            <a:ext cx="9372600" cy="690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2691" name="Text Box 3"/>
          <p:cNvSpPr txBox="1">
            <a:spLocks noChangeArrowheads="1"/>
          </p:cNvSpPr>
          <p:nvPr/>
        </p:nvSpPr>
        <p:spPr bwMode="auto">
          <a:xfrm>
            <a:off x="304800" y="1828800"/>
            <a:ext cx="8305800"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914400" indent="-914400" defTabSz="914400" fontAlgn="base">
              <a:spcBef>
                <a:spcPct val="20000"/>
              </a:spcBef>
              <a:spcAft>
                <a:spcPct val="0"/>
              </a:spcAft>
              <a:defRPr/>
            </a:pPr>
            <a:r>
              <a:rPr lang="en-US" sz="3200" b="1" i="1" dirty="0">
                <a:solidFill>
                  <a:srgbClr val="FFFFFF"/>
                </a:solidFill>
                <a:latin typeface="Arial"/>
                <a:ea typeface="ＭＳ Ｐゴシック" charset="0"/>
                <a:cs typeface="Arial"/>
              </a:rPr>
              <a:t>Community Documents</a:t>
            </a:r>
            <a:r>
              <a:rPr lang="en-US" sz="3200" b="1" dirty="0">
                <a:solidFill>
                  <a:srgbClr val="FFFFFF"/>
                </a:solidFill>
                <a:latin typeface="Arial"/>
                <a:ea typeface="ＭＳ Ｐゴシック" charset="0"/>
                <a:cs typeface="Arial"/>
              </a:rPr>
              <a:t>  e.g., The Manual of Discipline, Damascus Document, Thanksgiving Psalm, War Scroll.</a:t>
            </a:r>
          </a:p>
        </p:txBody>
      </p:sp>
      <p:sp>
        <p:nvSpPr>
          <p:cNvPr id="242692" name="Text Box 4"/>
          <p:cNvSpPr txBox="1">
            <a:spLocks noChangeArrowheads="1"/>
          </p:cNvSpPr>
          <p:nvPr/>
        </p:nvSpPr>
        <p:spPr bwMode="auto">
          <a:xfrm>
            <a:off x="3124200" y="6400800"/>
            <a:ext cx="6019800" cy="4000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defTabSz="914400" eaLnBrk="1" fontAlgn="base" hangingPunct="1">
              <a:spcBef>
                <a:spcPct val="0"/>
              </a:spcBef>
              <a:spcAft>
                <a:spcPct val="0"/>
              </a:spcAft>
              <a:defRPr/>
            </a:pPr>
            <a:r>
              <a:rPr lang="en-US" sz="2000" b="0" i="1" dirty="0">
                <a:solidFill>
                  <a:srgbClr val="FFFFFF"/>
                </a:solidFill>
                <a:latin typeface="Arial" charset="0"/>
                <a:cs typeface="Arial" charset="0"/>
              </a:rPr>
              <a:t>Nelson</a:t>
            </a:r>
            <a:r>
              <a:rPr lang="fr-FR" sz="2000" b="0" i="1" dirty="0">
                <a:solidFill>
                  <a:srgbClr val="FFFFFF"/>
                </a:solidFill>
                <a:latin typeface="Arial" charset="0"/>
                <a:cs typeface="Arial" charset="0"/>
              </a:rPr>
              <a:t>'</a:t>
            </a:r>
            <a:r>
              <a:rPr lang="en-US" sz="2000" b="0" i="1" dirty="0">
                <a:solidFill>
                  <a:srgbClr val="FFFFFF"/>
                </a:solidFill>
                <a:latin typeface="Arial" charset="0"/>
                <a:cs typeface="Arial" charset="0"/>
              </a:rPr>
              <a:t>s New Illustrated Bible Dictionary</a:t>
            </a:r>
            <a:r>
              <a:rPr lang="en-US" sz="2000" b="0" dirty="0">
                <a:solidFill>
                  <a:srgbClr val="FFFFFF"/>
                </a:solidFill>
                <a:latin typeface="Arial" charset="0"/>
                <a:cs typeface="Arial" charset="0"/>
              </a:rPr>
              <a:t>.</a:t>
            </a:r>
            <a:endParaRPr lang="en-US" sz="2000" b="0" dirty="0">
              <a:solidFill>
                <a:srgbClr val="000000"/>
              </a:solidFill>
              <a:latin typeface="Arial" charset="0"/>
              <a:cs typeface="Arial" charset="0"/>
            </a:endParaRPr>
          </a:p>
        </p:txBody>
      </p:sp>
      <p:sp>
        <p:nvSpPr>
          <p:cNvPr id="242696" name="Rectangle 8"/>
          <p:cNvSpPr>
            <a:spLocks noGrp="1" noChangeArrowheads="1"/>
          </p:cNvSpPr>
          <p:nvPr>
            <p:ph type="title" idx="4294967295"/>
          </p:nvPr>
        </p:nvSpPr>
        <p:spPr>
          <a:xfrm>
            <a:off x="609600" y="457200"/>
            <a:ext cx="7772400" cy="708025"/>
          </a:xfrm>
          <a:effectLst>
            <a:outerShdw blurRad="63500" dist="38099" dir="2700000" algn="ctr" rotWithShape="0">
              <a:schemeClr val="tx1">
                <a:alpha val="74998"/>
              </a:schemeClr>
            </a:outerShdw>
          </a:effectLst>
        </p:spPr>
        <p:txBody>
          <a:bodyPr anchor="t">
            <a:spAutoFit/>
          </a:bodyPr>
          <a:lstStyle/>
          <a:p>
            <a:pPr eaLnBrk="1" hangingPunct="1">
              <a:spcBef>
                <a:spcPct val="20000"/>
              </a:spcBef>
              <a:defRPr/>
            </a:pPr>
            <a:r>
              <a:rPr lang="en-US" sz="4000" b="1" u="sng" dirty="0">
                <a:solidFill>
                  <a:schemeClr val="bg1"/>
                </a:solidFill>
                <a:latin typeface="Arial"/>
                <a:ea typeface="ＭＳ Ｐゴシック" pitchFamily="-111" charset="-128"/>
                <a:cs typeface="Arial"/>
              </a:rPr>
              <a:t>Contents of the Scrolls</a:t>
            </a:r>
          </a:p>
        </p:txBody>
      </p:sp>
    </p:spTree>
    <p:extLst>
      <p:ext uri="{BB962C8B-B14F-4D97-AF65-F5344CB8AC3E}">
        <p14:creationId xmlns:p14="http://schemas.microsoft.com/office/powerpoint/2010/main" val="1622745937"/>
      </p:ext>
    </p:extLst>
  </p:cSld>
  <p:clrMapOvr>
    <a:masterClrMapping/>
  </p:clrMapOvr>
  <p:transition spd="med">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rrowheads="1"/>
          </p:cNvSpPr>
          <p:nvPr>
            <p:ph type="title"/>
          </p:nvPr>
        </p:nvSpPr>
        <p:spPr>
          <a:xfrm>
            <a:off x="457200" y="274638"/>
            <a:ext cx="5162365" cy="1143000"/>
          </a:xfrm>
        </p:spPr>
        <p:txBody>
          <a:bodyPr/>
          <a:lstStyle/>
          <a:p>
            <a:pPr algn="l" eaLnBrk="1" hangingPunct="1">
              <a:defRPr/>
            </a:pPr>
            <a:r>
              <a:rPr lang="en-US" dirty="0">
                <a:latin typeface="Arial" charset="0"/>
                <a:ea typeface="ＭＳ Ｐゴシック" charset="0"/>
                <a:cs typeface="ＭＳ Ｐゴシック" charset="0"/>
              </a:rPr>
              <a:t>The Jordan Rift</a:t>
            </a:r>
          </a:p>
        </p:txBody>
      </p:sp>
      <p:sp>
        <p:nvSpPr>
          <p:cNvPr id="52227" name="Rectangle 3"/>
          <p:cNvSpPr>
            <a:spLocks noGrp="1" noChangeArrowheads="1"/>
          </p:cNvSpPr>
          <p:nvPr>
            <p:ph type="body" sz="half" idx="1"/>
          </p:nvPr>
        </p:nvSpPr>
        <p:spPr>
          <a:xfrm>
            <a:off x="457200" y="1600200"/>
            <a:ext cx="4038600" cy="609600"/>
          </a:xfrm>
        </p:spPr>
        <p:txBody>
          <a:bodyPr/>
          <a:lstStyle/>
          <a:p>
            <a:pPr eaLnBrk="1" hangingPunct="1">
              <a:defRPr/>
            </a:pPr>
            <a:r>
              <a:rPr lang="en-US" b="1">
                <a:latin typeface="Arial" charset="0"/>
                <a:ea typeface="ＭＳ Ｐゴシック" charset="0"/>
                <a:cs typeface="ＭＳ Ｐゴシック" charset="0"/>
              </a:rPr>
              <a:t>Deep Depression</a:t>
            </a:r>
          </a:p>
        </p:txBody>
      </p:sp>
      <p:sp>
        <p:nvSpPr>
          <p:cNvPr id="52228" name="Rectangle 4"/>
          <p:cNvSpPr>
            <a:spLocks noChangeArrowheads="1"/>
          </p:cNvSpPr>
          <p:nvPr/>
        </p:nvSpPr>
        <p:spPr bwMode="auto">
          <a:xfrm>
            <a:off x="0" y="2171700"/>
            <a:ext cx="4114800" cy="190500"/>
          </a:xfrm>
          <a:prstGeom prst="rect">
            <a:avLst/>
          </a:prstGeom>
          <a:solidFill>
            <a:srgbClr val="FF0000"/>
          </a:solidFill>
          <a:ln w="9525">
            <a:noFill/>
            <a:miter lim="800000"/>
            <a:headEnd/>
            <a:tailEnd/>
          </a:ln>
          <a:effectLst>
            <a:outerShdw blurRad="63500" dist="38099" dir="2700000" algn="ctr" rotWithShape="0">
              <a:schemeClr val="bg2">
                <a:alpha val="50000"/>
              </a:schemeClr>
            </a:outerShdw>
          </a:effectLst>
        </p:spPr>
        <p:txBody>
          <a:bodyPr anchor="ctr">
            <a:spAutoFit/>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pic>
        <p:nvPicPr>
          <p:cNvPr id="51204" name="Picture 7"/>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2819400" y="2514600"/>
            <a:ext cx="6096000" cy="4081463"/>
          </a:xfrm>
          <a:noFill/>
          <a:extLst>
            <a:ext uri="{909E8E84-426E-40DD-AFC4-6F175D3DCCD1}">
              <a14:hiddenFill xmlns:a14="http://schemas.microsoft.com/office/drawing/2010/main">
                <a:solidFill>
                  <a:srgbClr val="FFFFFF"/>
                </a:solidFill>
              </a14:hiddenFill>
            </a:ext>
          </a:extLst>
        </p:spPr>
      </p:pic>
      <p:sp>
        <p:nvSpPr>
          <p:cNvPr id="52233" name="Rectangle 9"/>
          <p:cNvSpPr>
            <a:spLocks noChangeArrowheads="1"/>
          </p:cNvSpPr>
          <p:nvPr/>
        </p:nvSpPr>
        <p:spPr bwMode="auto">
          <a:xfrm>
            <a:off x="304800" y="2667000"/>
            <a:ext cx="2590800" cy="3886200"/>
          </a:xfrm>
          <a:prstGeom prst="rect">
            <a:avLst/>
          </a:prstGeom>
          <a:noFill/>
          <a:ln w="9525">
            <a:noFill/>
            <a:miter lim="800000"/>
            <a:headEnd/>
            <a:tailEnd/>
          </a:ln>
          <a:effectLst/>
        </p:spPr>
        <p:txBody>
          <a:bodyPr/>
          <a:lstStyle/>
          <a:p>
            <a:pPr defTabSz="914400" fontAlgn="base">
              <a:spcBef>
                <a:spcPct val="20000"/>
              </a:spcBef>
              <a:spcAft>
                <a:spcPct val="0"/>
              </a:spcAft>
              <a:buClr>
                <a:srgbClr val="FFCC00"/>
              </a:buClr>
              <a:buSzPct val="70000"/>
              <a:buFont typeface="Wingdings" charset="0"/>
              <a:buNone/>
              <a:defRPr/>
            </a:pPr>
            <a:r>
              <a:rPr lang="en-US" sz="3200" b="1">
                <a:solidFill>
                  <a:srgbClr val="FFFFFF"/>
                </a:solidFill>
                <a:effectLst>
                  <a:outerShdw blurRad="38100" dist="38100" dir="2700000" algn="tl">
                    <a:srgbClr val="000000"/>
                  </a:outerShdw>
                </a:effectLst>
                <a:latin typeface="Arial" charset="0"/>
                <a:ea typeface="ＭＳ Ｐゴシック" charset="0"/>
                <a:cs typeface="Arial" charset="0"/>
              </a:rPr>
              <a:t>From the Wilderness of Judea looking east to the Salt Sea below</a:t>
            </a:r>
          </a:p>
        </p:txBody>
      </p:sp>
      <p:grpSp>
        <p:nvGrpSpPr>
          <p:cNvPr id="4" name="Group 3">
            <a:extLst>
              <a:ext uri="{FF2B5EF4-FFF2-40B4-BE49-F238E27FC236}">
                <a16:creationId xmlns:a16="http://schemas.microsoft.com/office/drawing/2014/main" id="{5841576F-B65C-E14C-B984-734E5EB611DE}"/>
              </a:ext>
            </a:extLst>
          </p:cNvPr>
          <p:cNvGrpSpPr/>
          <p:nvPr/>
        </p:nvGrpSpPr>
        <p:grpSpPr>
          <a:xfrm>
            <a:off x="5921524" y="-21826"/>
            <a:ext cx="3330959" cy="3323826"/>
            <a:chOff x="5921524" y="-21826"/>
            <a:chExt cx="3330959" cy="3323826"/>
          </a:xfrm>
        </p:grpSpPr>
        <p:pic>
          <p:nvPicPr>
            <p:cNvPr id="2050" name="Picture 2" descr="Image result for dead sea elevation">
              <a:extLst>
                <a:ext uri="{FF2B5EF4-FFF2-40B4-BE49-F238E27FC236}">
                  <a16:creationId xmlns:a16="http://schemas.microsoft.com/office/drawing/2014/main" id="{DA0C72CD-C97A-2540-ACD4-CC1FCC0CC0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9000" y="0"/>
              <a:ext cx="3175000" cy="3302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408FF99E-DA50-784E-BD70-5271D16B257B}"/>
                </a:ext>
              </a:extLst>
            </p:cNvPr>
            <p:cNvGrpSpPr/>
            <p:nvPr/>
          </p:nvGrpSpPr>
          <p:grpSpPr>
            <a:xfrm>
              <a:off x="6205392" y="46733"/>
              <a:ext cx="2886661" cy="3236698"/>
              <a:chOff x="6205392" y="46733"/>
              <a:chExt cx="2886661" cy="3236698"/>
            </a:xfrm>
          </p:grpSpPr>
          <p:sp>
            <p:nvSpPr>
              <p:cNvPr id="2" name="Rectangle 1">
                <a:extLst>
                  <a:ext uri="{FF2B5EF4-FFF2-40B4-BE49-F238E27FC236}">
                    <a16:creationId xmlns:a16="http://schemas.microsoft.com/office/drawing/2014/main" id="{41519DA7-9B4F-5A43-878F-B28B88B4A817}"/>
                  </a:ext>
                </a:extLst>
              </p:cNvPr>
              <p:cNvSpPr/>
              <p:nvPr/>
            </p:nvSpPr>
            <p:spPr bwMode="auto">
              <a:xfrm>
                <a:off x="8472488" y="344965"/>
                <a:ext cx="485775" cy="261938"/>
              </a:xfrm>
              <a:prstGeom prst="rect">
                <a:avLst/>
              </a:prstGeom>
              <a:solidFill>
                <a:srgbClr val="FFFFEE"/>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4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endParaRPr>
              </a:p>
            </p:txBody>
          </p:sp>
          <p:sp>
            <p:nvSpPr>
              <p:cNvPr id="10" name="Rectangle 9">
                <a:extLst>
                  <a:ext uri="{FF2B5EF4-FFF2-40B4-BE49-F238E27FC236}">
                    <a16:creationId xmlns:a16="http://schemas.microsoft.com/office/drawing/2014/main" id="{BC1E50C6-CCA2-4448-B925-CCFAE21AEA7D}"/>
                  </a:ext>
                </a:extLst>
              </p:cNvPr>
              <p:cNvSpPr/>
              <p:nvPr/>
            </p:nvSpPr>
            <p:spPr bwMode="auto">
              <a:xfrm>
                <a:off x="8491538" y="2373790"/>
                <a:ext cx="485775" cy="261938"/>
              </a:xfrm>
              <a:prstGeom prst="rect">
                <a:avLst/>
              </a:prstGeom>
              <a:solidFill>
                <a:srgbClr val="FFFFEE"/>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4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endParaRPr>
              </a:p>
            </p:txBody>
          </p:sp>
          <p:sp>
            <p:nvSpPr>
              <p:cNvPr id="11" name="Rectangle 10">
                <a:extLst>
                  <a:ext uri="{FF2B5EF4-FFF2-40B4-BE49-F238E27FC236}">
                    <a16:creationId xmlns:a16="http://schemas.microsoft.com/office/drawing/2014/main" id="{A71AD086-5EF6-E243-AA0D-DD8E7197C4C4}"/>
                  </a:ext>
                </a:extLst>
              </p:cNvPr>
              <p:cNvSpPr/>
              <p:nvPr/>
            </p:nvSpPr>
            <p:spPr bwMode="auto">
              <a:xfrm>
                <a:off x="7081838" y="2850040"/>
                <a:ext cx="485775" cy="261938"/>
              </a:xfrm>
              <a:prstGeom prst="rect">
                <a:avLst/>
              </a:prstGeom>
              <a:solidFill>
                <a:srgbClr val="FFFFEE"/>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4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endParaRPr>
              </a:p>
            </p:txBody>
          </p:sp>
          <p:sp>
            <p:nvSpPr>
              <p:cNvPr id="12" name="Rectangle 11">
                <a:extLst>
                  <a:ext uri="{FF2B5EF4-FFF2-40B4-BE49-F238E27FC236}">
                    <a16:creationId xmlns:a16="http://schemas.microsoft.com/office/drawing/2014/main" id="{0F51DE4E-EAB5-F34F-AF7E-65DDC2DD135D}"/>
                  </a:ext>
                </a:extLst>
              </p:cNvPr>
              <p:cNvSpPr/>
              <p:nvPr/>
            </p:nvSpPr>
            <p:spPr bwMode="auto">
              <a:xfrm>
                <a:off x="7510464" y="1168878"/>
                <a:ext cx="366712" cy="184150"/>
              </a:xfrm>
              <a:prstGeom prst="rect">
                <a:avLst/>
              </a:prstGeom>
              <a:solidFill>
                <a:srgbClr val="FFFFEE"/>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4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endParaRPr>
              </a:p>
            </p:txBody>
          </p:sp>
          <p:sp>
            <p:nvSpPr>
              <p:cNvPr id="13" name="Rectangle 12">
                <a:extLst>
                  <a:ext uri="{FF2B5EF4-FFF2-40B4-BE49-F238E27FC236}">
                    <a16:creationId xmlns:a16="http://schemas.microsoft.com/office/drawing/2014/main" id="{5AA0DB57-8C37-B244-9C85-8F1B39C3CB40}"/>
                  </a:ext>
                </a:extLst>
              </p:cNvPr>
              <p:cNvSpPr/>
              <p:nvPr/>
            </p:nvSpPr>
            <p:spPr bwMode="auto">
              <a:xfrm>
                <a:off x="7491414" y="1353028"/>
                <a:ext cx="305601" cy="152400"/>
              </a:xfrm>
              <a:prstGeom prst="rect">
                <a:avLst/>
              </a:prstGeom>
              <a:solidFill>
                <a:srgbClr val="FFFFEE"/>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4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endParaRPr>
              </a:p>
            </p:txBody>
          </p:sp>
          <p:sp>
            <p:nvSpPr>
              <p:cNvPr id="14" name="Rectangle 13">
                <a:extLst>
                  <a:ext uri="{FF2B5EF4-FFF2-40B4-BE49-F238E27FC236}">
                    <a16:creationId xmlns:a16="http://schemas.microsoft.com/office/drawing/2014/main" id="{972C108D-2B31-F344-9FDE-5274EEB8865E}"/>
                  </a:ext>
                </a:extLst>
              </p:cNvPr>
              <p:cNvSpPr/>
              <p:nvPr/>
            </p:nvSpPr>
            <p:spPr bwMode="auto">
              <a:xfrm rot="20051462">
                <a:off x="7562854" y="1386365"/>
                <a:ext cx="305601" cy="152400"/>
              </a:xfrm>
              <a:prstGeom prst="rect">
                <a:avLst/>
              </a:prstGeom>
              <a:solidFill>
                <a:srgbClr val="FFFFEE"/>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4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endParaRPr>
              </a:p>
            </p:txBody>
          </p:sp>
          <p:sp>
            <p:nvSpPr>
              <p:cNvPr id="15" name="Rectangle 14">
                <a:extLst>
                  <a:ext uri="{FF2B5EF4-FFF2-40B4-BE49-F238E27FC236}">
                    <a16:creationId xmlns:a16="http://schemas.microsoft.com/office/drawing/2014/main" id="{38DBFFC7-8E4B-254C-98F5-A112492BD9EE}"/>
                  </a:ext>
                </a:extLst>
              </p:cNvPr>
              <p:cNvSpPr/>
              <p:nvPr/>
            </p:nvSpPr>
            <p:spPr bwMode="auto">
              <a:xfrm rot="19598422">
                <a:off x="7623452" y="189608"/>
                <a:ext cx="347123" cy="126507"/>
              </a:xfrm>
              <a:prstGeom prst="rect">
                <a:avLst/>
              </a:prstGeom>
              <a:solidFill>
                <a:srgbClr val="EEEEEE"/>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400" b="1" i="0" u="none" strike="noStrike" cap="none" normalizeH="0" baseline="0" dirty="0">
                  <a:ln>
                    <a:noFill/>
                  </a:ln>
                  <a:solidFill>
                    <a:schemeClr val="tx2"/>
                  </a:solidFill>
                  <a:effectLst>
                    <a:outerShdw blurRad="38100" dist="38100" dir="2700000" algn="tl">
                      <a:srgbClr val="000000">
                        <a:alpha val="43137"/>
                      </a:srgbClr>
                    </a:outerShdw>
                  </a:effectLst>
                  <a:latin typeface="Garamond" pitchFamily="-112" charset="0"/>
                </a:endParaRPr>
              </a:p>
            </p:txBody>
          </p:sp>
          <p:sp>
            <p:nvSpPr>
              <p:cNvPr id="16" name="Rectangle 15">
                <a:extLst>
                  <a:ext uri="{FF2B5EF4-FFF2-40B4-BE49-F238E27FC236}">
                    <a16:creationId xmlns:a16="http://schemas.microsoft.com/office/drawing/2014/main" id="{08FC6414-2F42-8547-9D68-464672D174BE}"/>
                  </a:ext>
                </a:extLst>
              </p:cNvPr>
              <p:cNvSpPr/>
              <p:nvPr/>
            </p:nvSpPr>
            <p:spPr bwMode="auto">
              <a:xfrm rot="19598422">
                <a:off x="7794902" y="46733"/>
                <a:ext cx="347123" cy="126507"/>
              </a:xfrm>
              <a:prstGeom prst="rect">
                <a:avLst/>
              </a:prstGeom>
              <a:solidFill>
                <a:srgbClr val="EEEEEE"/>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400" b="1" i="0" u="none" strike="noStrike" cap="none" normalizeH="0" baseline="0" dirty="0">
                  <a:ln>
                    <a:noFill/>
                  </a:ln>
                  <a:solidFill>
                    <a:schemeClr val="tx2"/>
                  </a:solidFill>
                  <a:effectLst>
                    <a:outerShdw blurRad="38100" dist="38100" dir="2700000" algn="tl">
                      <a:srgbClr val="000000">
                        <a:alpha val="43137"/>
                      </a:srgbClr>
                    </a:outerShdw>
                  </a:effectLst>
                  <a:latin typeface="Garamond" pitchFamily="-112" charset="0"/>
                </a:endParaRPr>
              </a:p>
            </p:txBody>
          </p:sp>
          <p:sp>
            <p:nvSpPr>
              <p:cNvPr id="17" name="Rectangle 16">
                <a:extLst>
                  <a:ext uri="{FF2B5EF4-FFF2-40B4-BE49-F238E27FC236}">
                    <a16:creationId xmlns:a16="http://schemas.microsoft.com/office/drawing/2014/main" id="{0BB92E06-833A-6E45-ADF2-1B43DCD4652F}"/>
                  </a:ext>
                </a:extLst>
              </p:cNvPr>
              <p:cNvSpPr/>
              <p:nvPr/>
            </p:nvSpPr>
            <p:spPr bwMode="auto">
              <a:xfrm rot="19598422">
                <a:off x="6205392" y="2650668"/>
                <a:ext cx="440470" cy="349250"/>
              </a:xfrm>
              <a:prstGeom prst="rect">
                <a:avLst/>
              </a:prstGeom>
              <a:solidFill>
                <a:srgbClr val="EEEEEE"/>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400" b="1" i="0" u="none" strike="noStrike" cap="none" normalizeH="0" baseline="0" dirty="0">
                  <a:ln>
                    <a:noFill/>
                  </a:ln>
                  <a:solidFill>
                    <a:schemeClr val="tx2"/>
                  </a:solidFill>
                  <a:effectLst>
                    <a:outerShdw blurRad="38100" dist="38100" dir="2700000" algn="tl">
                      <a:srgbClr val="000000">
                        <a:alpha val="43137"/>
                      </a:srgbClr>
                    </a:outerShdw>
                  </a:effectLst>
                  <a:latin typeface="Garamond" pitchFamily="-112" charset="0"/>
                </a:endParaRPr>
              </a:p>
            </p:txBody>
          </p:sp>
          <p:sp>
            <p:nvSpPr>
              <p:cNvPr id="18" name="Rectangle 17">
                <a:extLst>
                  <a:ext uri="{FF2B5EF4-FFF2-40B4-BE49-F238E27FC236}">
                    <a16:creationId xmlns:a16="http://schemas.microsoft.com/office/drawing/2014/main" id="{EF689409-9DF1-654A-84DC-342D27C092E7}"/>
                  </a:ext>
                </a:extLst>
              </p:cNvPr>
              <p:cNvSpPr/>
              <p:nvPr/>
            </p:nvSpPr>
            <p:spPr bwMode="auto">
              <a:xfrm>
                <a:off x="8178016" y="1616075"/>
                <a:ext cx="799298" cy="393939"/>
              </a:xfrm>
              <a:prstGeom prst="rect">
                <a:avLst/>
              </a:prstGeom>
              <a:solidFill>
                <a:srgbClr val="FFFFEE"/>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4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endParaRPr>
              </a:p>
            </p:txBody>
          </p:sp>
          <p:sp>
            <p:nvSpPr>
              <p:cNvPr id="19" name="Rectangle 18">
                <a:extLst>
                  <a:ext uri="{FF2B5EF4-FFF2-40B4-BE49-F238E27FC236}">
                    <a16:creationId xmlns:a16="http://schemas.microsoft.com/office/drawing/2014/main" id="{41D045BA-C28B-F246-8436-E9C0E83D8325}"/>
                  </a:ext>
                </a:extLst>
              </p:cNvPr>
              <p:cNvSpPr/>
              <p:nvPr/>
            </p:nvSpPr>
            <p:spPr bwMode="auto">
              <a:xfrm>
                <a:off x="8067676" y="3021493"/>
                <a:ext cx="1024377" cy="261938"/>
              </a:xfrm>
              <a:prstGeom prst="rect">
                <a:avLst/>
              </a:prstGeom>
              <a:solidFill>
                <a:srgbClr val="FFFFEE"/>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4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endParaRPr>
              </a:p>
            </p:txBody>
          </p:sp>
        </p:grpSp>
        <p:sp>
          <p:nvSpPr>
            <p:cNvPr id="8" name="Rectangle 2" descr="Medium wood">
              <a:extLst>
                <a:ext uri="{FF2B5EF4-FFF2-40B4-BE49-F238E27FC236}">
                  <a16:creationId xmlns:a16="http://schemas.microsoft.com/office/drawing/2014/main" id="{DAD00C3A-8A62-B046-98FA-00FCE3EF470C}"/>
                </a:ext>
              </a:extLst>
            </p:cNvPr>
            <p:cNvSpPr txBox="1">
              <a:spLocks noRot="1" noChangeArrowheads="1"/>
            </p:cNvSpPr>
            <p:nvPr/>
          </p:nvSpPr>
          <p:spPr bwMode="auto">
            <a:xfrm>
              <a:off x="8150374" y="2287479"/>
              <a:ext cx="1055704" cy="4542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a:lstStyle>
            <a:p>
              <a:pPr defTabSz="914400" eaLnBrk="1" hangingPunct="1">
                <a:defRPr/>
              </a:pPr>
              <a:r>
                <a:rPr lang="en-US" sz="1600" kern="0" dirty="0">
                  <a:solidFill>
                    <a:schemeClr val="bg2"/>
                  </a:solidFill>
                  <a:effectLst/>
                  <a:latin typeface="Arial" charset="0"/>
                  <a:ea typeface="ＭＳ Ｐゴシック" charset="0"/>
                  <a:cs typeface="ＭＳ Ｐゴシック" charset="0"/>
                </a:rPr>
                <a:t>Jordan</a:t>
              </a:r>
            </a:p>
          </p:txBody>
        </p:sp>
        <p:sp>
          <p:nvSpPr>
            <p:cNvPr id="21" name="Rectangle 2" descr="Medium wood">
              <a:extLst>
                <a:ext uri="{FF2B5EF4-FFF2-40B4-BE49-F238E27FC236}">
                  <a16:creationId xmlns:a16="http://schemas.microsoft.com/office/drawing/2014/main" id="{8181970A-BAF1-DF47-9E7F-4A0151C7DD5A}"/>
                </a:ext>
              </a:extLst>
            </p:cNvPr>
            <p:cNvSpPr txBox="1">
              <a:spLocks noRot="1" noChangeArrowheads="1"/>
            </p:cNvSpPr>
            <p:nvPr/>
          </p:nvSpPr>
          <p:spPr bwMode="auto">
            <a:xfrm>
              <a:off x="6778774" y="2401779"/>
              <a:ext cx="1055704" cy="4542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a:lstStyle>
            <a:p>
              <a:pPr defTabSz="914400" eaLnBrk="1" hangingPunct="1">
                <a:defRPr/>
              </a:pPr>
              <a:r>
                <a:rPr lang="en-US" sz="1600" kern="0" dirty="0">
                  <a:solidFill>
                    <a:schemeClr val="bg2"/>
                  </a:solidFill>
                  <a:effectLst/>
                  <a:latin typeface="Arial" charset="0"/>
                  <a:ea typeface="ＭＳ Ｐゴシック" charset="0"/>
                  <a:cs typeface="ＭＳ Ｐゴシック" charset="0"/>
                </a:rPr>
                <a:t>Israel</a:t>
              </a:r>
            </a:p>
          </p:txBody>
        </p:sp>
        <p:sp>
          <p:nvSpPr>
            <p:cNvPr id="22" name="Rectangle 2" descr="Medium wood">
              <a:extLst>
                <a:ext uri="{FF2B5EF4-FFF2-40B4-BE49-F238E27FC236}">
                  <a16:creationId xmlns:a16="http://schemas.microsoft.com/office/drawing/2014/main" id="{08F1B15A-7A5A-894C-A51C-49EBEA18A273}"/>
                </a:ext>
              </a:extLst>
            </p:cNvPr>
            <p:cNvSpPr txBox="1">
              <a:spLocks noRot="1" noChangeArrowheads="1"/>
            </p:cNvSpPr>
            <p:nvPr/>
          </p:nvSpPr>
          <p:spPr bwMode="auto">
            <a:xfrm>
              <a:off x="5921524" y="2644666"/>
              <a:ext cx="1055704" cy="4542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a:lstStyle>
            <a:p>
              <a:pPr defTabSz="914400" eaLnBrk="1" hangingPunct="1">
                <a:defRPr/>
              </a:pPr>
              <a:r>
                <a:rPr lang="en-US" sz="1600" kern="0" dirty="0">
                  <a:solidFill>
                    <a:schemeClr val="bg2"/>
                  </a:solidFill>
                  <a:effectLst/>
                  <a:latin typeface="Arial" charset="0"/>
                  <a:ea typeface="ＭＳ Ｐゴシック" charset="0"/>
                  <a:cs typeface="ＭＳ Ｐゴシック" charset="0"/>
                </a:rPr>
                <a:t>Egypt</a:t>
              </a:r>
            </a:p>
          </p:txBody>
        </p:sp>
        <p:sp>
          <p:nvSpPr>
            <p:cNvPr id="23" name="Rectangle 2" descr="Medium wood">
              <a:extLst>
                <a:ext uri="{FF2B5EF4-FFF2-40B4-BE49-F238E27FC236}">
                  <a16:creationId xmlns:a16="http://schemas.microsoft.com/office/drawing/2014/main" id="{0CE25DD3-C373-D541-B9BD-7A706DCDE2E7}"/>
                </a:ext>
              </a:extLst>
            </p:cNvPr>
            <p:cNvSpPr txBox="1">
              <a:spLocks noRot="1" noChangeArrowheads="1"/>
            </p:cNvSpPr>
            <p:nvPr/>
          </p:nvSpPr>
          <p:spPr bwMode="auto">
            <a:xfrm>
              <a:off x="8183712" y="234841"/>
              <a:ext cx="1055704" cy="4542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a:lstStyle>
            <a:p>
              <a:pPr defTabSz="914400" eaLnBrk="1" hangingPunct="1">
                <a:defRPr/>
              </a:pPr>
              <a:r>
                <a:rPr lang="en-US" sz="1600" kern="0" dirty="0">
                  <a:solidFill>
                    <a:schemeClr val="bg2"/>
                  </a:solidFill>
                  <a:effectLst/>
                  <a:latin typeface="Arial" charset="0"/>
                  <a:ea typeface="ＭＳ Ｐゴシック" charset="0"/>
                  <a:cs typeface="ＭＳ Ｐゴシック" charset="0"/>
                </a:rPr>
                <a:t>Syria</a:t>
              </a:r>
            </a:p>
          </p:txBody>
        </p:sp>
        <p:sp>
          <p:nvSpPr>
            <p:cNvPr id="24" name="Rectangle 2" descr="Medium wood">
              <a:extLst>
                <a:ext uri="{FF2B5EF4-FFF2-40B4-BE49-F238E27FC236}">
                  <a16:creationId xmlns:a16="http://schemas.microsoft.com/office/drawing/2014/main" id="{0ABCCC4B-1528-F54B-9BFB-2AA1BE3BF1B8}"/>
                </a:ext>
              </a:extLst>
            </p:cNvPr>
            <p:cNvSpPr txBox="1">
              <a:spLocks noRot="1" noChangeArrowheads="1"/>
            </p:cNvSpPr>
            <p:nvPr/>
          </p:nvSpPr>
          <p:spPr bwMode="auto">
            <a:xfrm>
              <a:off x="7920845" y="1593924"/>
              <a:ext cx="1331638" cy="4542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a:lstStyle>
            <a:p>
              <a:pPr defTabSz="914400" eaLnBrk="1" hangingPunct="1">
                <a:defRPr/>
              </a:pPr>
              <a:r>
                <a:rPr lang="en-US" sz="1600" kern="0" dirty="0">
                  <a:solidFill>
                    <a:srgbClr val="FF0100"/>
                  </a:solidFill>
                  <a:effectLst/>
                  <a:latin typeface="Arial" charset="0"/>
                  <a:ea typeface="ＭＳ Ｐゴシック" charset="0"/>
                  <a:cs typeface="ＭＳ Ｐゴシック" charset="0"/>
                </a:rPr>
                <a:t>Dead Sea Depression</a:t>
              </a:r>
            </a:p>
          </p:txBody>
        </p:sp>
        <p:sp>
          <p:nvSpPr>
            <p:cNvPr id="25" name="Rectangle 2" descr="Medium wood">
              <a:extLst>
                <a:ext uri="{FF2B5EF4-FFF2-40B4-BE49-F238E27FC236}">
                  <a16:creationId xmlns:a16="http://schemas.microsoft.com/office/drawing/2014/main" id="{C43B2249-2775-9D46-BB7F-5A11D05B6936}"/>
                </a:ext>
              </a:extLst>
            </p:cNvPr>
            <p:cNvSpPr txBox="1">
              <a:spLocks noRot="1" noChangeArrowheads="1"/>
            </p:cNvSpPr>
            <p:nvPr/>
          </p:nvSpPr>
          <p:spPr bwMode="auto">
            <a:xfrm>
              <a:off x="7108428" y="1087030"/>
              <a:ext cx="1055704" cy="4542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a:lstStyle>
            <a:p>
              <a:pPr defTabSz="914400" eaLnBrk="1" hangingPunct="1">
                <a:defRPr/>
              </a:pPr>
              <a:r>
                <a:rPr lang="en-US" sz="1600" kern="0" dirty="0">
                  <a:solidFill>
                    <a:schemeClr val="bg2"/>
                  </a:solidFill>
                  <a:effectLst/>
                  <a:latin typeface="Arial" charset="0"/>
                  <a:ea typeface="ＭＳ Ｐゴシック" charset="0"/>
                  <a:cs typeface="ＭＳ Ｐゴシック" charset="0"/>
                </a:rPr>
                <a:t>West</a:t>
              </a:r>
              <a:br>
                <a:rPr lang="en-US" sz="1600" kern="0" dirty="0">
                  <a:solidFill>
                    <a:schemeClr val="bg2"/>
                  </a:solidFill>
                  <a:effectLst/>
                  <a:latin typeface="Arial" charset="0"/>
                  <a:ea typeface="ＭＳ Ｐゴシック" charset="0"/>
                  <a:cs typeface="ＭＳ Ｐゴシック" charset="0"/>
                </a:rPr>
              </a:br>
              <a:r>
                <a:rPr lang="en-US" sz="1600" kern="0" dirty="0">
                  <a:solidFill>
                    <a:schemeClr val="bg2"/>
                  </a:solidFill>
                  <a:effectLst/>
                  <a:latin typeface="Arial" charset="0"/>
                  <a:ea typeface="ＭＳ Ｐゴシック" charset="0"/>
                  <a:cs typeface="ＭＳ Ｐゴシック" charset="0"/>
                </a:rPr>
                <a:t>Bank</a:t>
              </a:r>
            </a:p>
          </p:txBody>
        </p:sp>
        <p:sp>
          <p:nvSpPr>
            <p:cNvPr id="26" name="Rectangle 2" descr="Medium wood">
              <a:extLst>
                <a:ext uri="{FF2B5EF4-FFF2-40B4-BE49-F238E27FC236}">
                  <a16:creationId xmlns:a16="http://schemas.microsoft.com/office/drawing/2014/main" id="{F1EE7616-1260-5A47-8C8F-ADCF0A25FFE6}"/>
                </a:ext>
              </a:extLst>
            </p:cNvPr>
            <p:cNvSpPr txBox="1">
              <a:spLocks noRot="1" noChangeArrowheads="1"/>
            </p:cNvSpPr>
            <p:nvPr/>
          </p:nvSpPr>
          <p:spPr bwMode="auto">
            <a:xfrm>
              <a:off x="7070299" y="-21826"/>
              <a:ext cx="1050538" cy="2429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a:lstStyle>
            <a:p>
              <a:pPr defTabSz="914400" eaLnBrk="1" hangingPunct="1">
                <a:defRPr/>
              </a:pPr>
              <a:r>
                <a:rPr lang="en-US" sz="1600" kern="0" dirty="0">
                  <a:solidFill>
                    <a:schemeClr val="bg2"/>
                  </a:solidFill>
                  <a:effectLst/>
                  <a:latin typeface="Arial" charset="0"/>
                  <a:ea typeface="ＭＳ Ｐゴシック" charset="0"/>
                  <a:cs typeface="ＭＳ Ｐゴシック" charset="0"/>
                </a:rPr>
                <a:t>Lebanon</a:t>
              </a:r>
            </a:p>
          </p:txBody>
        </p:sp>
        <p:sp>
          <p:nvSpPr>
            <p:cNvPr id="27" name="Rectangle 2" descr="Medium wood">
              <a:extLst>
                <a:ext uri="{FF2B5EF4-FFF2-40B4-BE49-F238E27FC236}">
                  <a16:creationId xmlns:a16="http://schemas.microsoft.com/office/drawing/2014/main" id="{606C9BAD-5D72-C149-81F5-E0AB0C2216BE}"/>
                </a:ext>
              </a:extLst>
            </p:cNvPr>
            <p:cNvSpPr txBox="1">
              <a:spLocks noRot="1" noChangeArrowheads="1"/>
            </p:cNvSpPr>
            <p:nvPr/>
          </p:nvSpPr>
          <p:spPr bwMode="auto">
            <a:xfrm>
              <a:off x="7772240" y="3095388"/>
              <a:ext cx="1419830" cy="1973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a:lstStyle>
            <a:p>
              <a:pPr algn="r" defTabSz="914400" eaLnBrk="1" hangingPunct="1">
                <a:defRPr/>
              </a:pPr>
              <a:r>
                <a:rPr lang="en-US" sz="1050" kern="0" dirty="0">
                  <a:solidFill>
                    <a:schemeClr val="bg2"/>
                  </a:solidFill>
                  <a:effectLst/>
                  <a:latin typeface="Arial" charset="0"/>
                  <a:ea typeface="ＭＳ Ｐゴシック" charset="0"/>
                  <a:cs typeface="ＭＳ Ｐゴシック" charset="0"/>
                </a:rPr>
                <a:t>© </a:t>
              </a:r>
              <a:r>
                <a:rPr lang="en-US" sz="1050" kern="0" dirty="0" err="1">
                  <a:solidFill>
                    <a:schemeClr val="bg2"/>
                  </a:solidFill>
                  <a:effectLst/>
                  <a:latin typeface="Arial" charset="0"/>
                  <a:ea typeface="ＭＳ Ｐゴシック" charset="0"/>
                  <a:cs typeface="ＭＳ Ｐゴシック" charset="0"/>
                </a:rPr>
                <a:t>Geology.com</a:t>
              </a:r>
              <a:endParaRPr lang="en-US" sz="1050" kern="0" dirty="0">
                <a:solidFill>
                  <a:schemeClr val="bg2"/>
                </a:solidFill>
                <a:effectLst/>
                <a:latin typeface="Arial" charset="0"/>
                <a:ea typeface="ＭＳ Ｐゴシック" charset="0"/>
                <a:cs typeface="ＭＳ Ｐゴシック" charset="0"/>
              </a:endParaRPr>
            </a:p>
          </p:txBody>
        </p:sp>
      </p:grpSp>
    </p:spTree>
    <p:extLst>
      <p:ext uri="{BB962C8B-B14F-4D97-AF65-F5344CB8AC3E}">
        <p14:creationId xmlns:p14="http://schemas.microsoft.com/office/powerpoint/2010/main" val="34856871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1" name="Picture 2" descr="Scrol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3400" y="1752600"/>
            <a:ext cx="5486400" cy="489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4739" name="Text Box 3"/>
          <p:cNvSpPr txBox="1">
            <a:spLocks noChangeArrowheads="1"/>
          </p:cNvSpPr>
          <p:nvPr/>
        </p:nvSpPr>
        <p:spPr bwMode="auto">
          <a:xfrm>
            <a:off x="924025" y="2470329"/>
            <a:ext cx="4976262" cy="3293209"/>
          </a:xfrm>
          <a:prstGeom prst="rect">
            <a:avLst/>
          </a:prstGeom>
          <a:noFill/>
          <a:ln w="9525">
            <a:noFill/>
            <a:miter lim="800000"/>
            <a:headEnd/>
            <a:tailEnd/>
          </a:ln>
          <a:effectLst>
            <a:outerShdw blurRad="63500" dist="38099" dir="2700000" algn="ctr" rotWithShape="0">
              <a:schemeClr val="bg1">
                <a:alpha val="74998"/>
              </a:schemeClr>
            </a:outerShdw>
          </a:effectLst>
        </p:spPr>
        <p:txBody>
          <a:bodyPr wrap="square">
            <a:spAutoFit/>
          </a:bodyPr>
          <a:lstStyle>
            <a:lvl1pPr marL="914400" indent="-914400"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marL="9525" indent="-9525" algn="ctr" defTabSz="914400" eaLnBrk="1" fontAlgn="base" hangingPunct="1">
              <a:spcBef>
                <a:spcPct val="0"/>
              </a:spcBef>
              <a:spcAft>
                <a:spcPct val="0"/>
              </a:spcAft>
              <a:defRPr/>
            </a:pPr>
            <a:endParaRPr lang="en-US" sz="1200" i="1" dirty="0">
              <a:solidFill>
                <a:srgbClr val="FFFFFF"/>
              </a:solidFill>
              <a:latin typeface="Arial" charset="0"/>
              <a:cs typeface="Arial" charset="0"/>
            </a:endParaRPr>
          </a:p>
          <a:p>
            <a:pPr marL="9525" indent="-9525" algn="ctr" defTabSz="914400" eaLnBrk="1" fontAlgn="base" hangingPunct="1">
              <a:spcBef>
                <a:spcPct val="0"/>
              </a:spcBef>
              <a:spcAft>
                <a:spcPct val="0"/>
              </a:spcAft>
              <a:defRPr/>
            </a:pPr>
            <a:r>
              <a:rPr lang="en-US" sz="2800" i="1" dirty="0">
                <a:solidFill>
                  <a:srgbClr val="000000"/>
                </a:solidFill>
                <a:latin typeface="Arial" charset="0"/>
                <a:cs typeface="Arial" charset="0"/>
              </a:rPr>
              <a:t>Psalms of Solomon</a:t>
            </a:r>
            <a:r>
              <a:rPr lang="en-US" sz="2800" dirty="0">
                <a:solidFill>
                  <a:srgbClr val="000000"/>
                </a:solidFill>
                <a:latin typeface="Arial" charset="0"/>
                <a:cs typeface="Arial" charset="0"/>
              </a:rPr>
              <a:t> </a:t>
            </a:r>
          </a:p>
          <a:p>
            <a:pPr marL="9525" indent="-9525" algn="ctr" defTabSz="914400" eaLnBrk="1" fontAlgn="base" hangingPunct="1">
              <a:spcBef>
                <a:spcPct val="0"/>
              </a:spcBef>
              <a:spcAft>
                <a:spcPct val="0"/>
              </a:spcAft>
              <a:defRPr/>
            </a:pPr>
            <a:r>
              <a:rPr lang="en-US" sz="2800" i="1" dirty="0">
                <a:solidFill>
                  <a:srgbClr val="000000"/>
                </a:solidFill>
                <a:latin typeface="Arial" charset="0"/>
                <a:cs typeface="Arial" charset="0"/>
              </a:rPr>
              <a:t>Psalms of Joshua</a:t>
            </a:r>
            <a:endParaRPr lang="en-US" sz="2800" dirty="0">
              <a:solidFill>
                <a:srgbClr val="000000"/>
              </a:solidFill>
              <a:latin typeface="Arial" charset="0"/>
              <a:cs typeface="Arial" charset="0"/>
            </a:endParaRPr>
          </a:p>
          <a:p>
            <a:pPr marL="9525" indent="-9525" algn="ctr" defTabSz="914400" eaLnBrk="1" fontAlgn="base" hangingPunct="1">
              <a:spcBef>
                <a:spcPct val="0"/>
              </a:spcBef>
              <a:spcAft>
                <a:spcPct val="0"/>
              </a:spcAft>
              <a:defRPr/>
            </a:pPr>
            <a:r>
              <a:rPr lang="en-US" sz="2800" i="1" dirty="0">
                <a:solidFill>
                  <a:srgbClr val="000000"/>
                </a:solidFill>
                <a:latin typeface="Arial" charset="0"/>
                <a:cs typeface="Arial" charset="0"/>
              </a:rPr>
              <a:t>Testaments of the Twelve Patriarchs</a:t>
            </a:r>
            <a:r>
              <a:rPr lang="en-US" sz="2800" dirty="0">
                <a:solidFill>
                  <a:srgbClr val="000000"/>
                </a:solidFill>
                <a:latin typeface="Arial" charset="0"/>
                <a:cs typeface="Arial" charset="0"/>
              </a:rPr>
              <a:t> </a:t>
            </a:r>
          </a:p>
          <a:p>
            <a:pPr marL="9525" indent="-9525" algn="ctr" defTabSz="914400" eaLnBrk="1" fontAlgn="base" hangingPunct="1">
              <a:spcBef>
                <a:spcPct val="0"/>
              </a:spcBef>
              <a:spcAft>
                <a:spcPct val="0"/>
              </a:spcAft>
              <a:defRPr/>
            </a:pPr>
            <a:r>
              <a:rPr lang="en-US" sz="2800" i="1" dirty="0">
                <a:solidFill>
                  <a:srgbClr val="000000"/>
                </a:solidFill>
                <a:latin typeface="Arial" charset="0"/>
                <a:cs typeface="Arial" charset="0"/>
              </a:rPr>
              <a:t>Book of Jubilees</a:t>
            </a:r>
            <a:r>
              <a:rPr lang="en-US" sz="2800" dirty="0">
                <a:solidFill>
                  <a:srgbClr val="000000"/>
                </a:solidFill>
                <a:latin typeface="Arial" charset="0"/>
                <a:cs typeface="Arial" charset="0"/>
              </a:rPr>
              <a:t> </a:t>
            </a:r>
          </a:p>
          <a:p>
            <a:pPr marL="9525" indent="-9525" algn="ctr" defTabSz="914400" eaLnBrk="1" fontAlgn="base" hangingPunct="1">
              <a:spcBef>
                <a:spcPct val="0"/>
              </a:spcBef>
              <a:spcAft>
                <a:spcPct val="0"/>
              </a:spcAft>
              <a:defRPr/>
            </a:pPr>
            <a:r>
              <a:rPr lang="en-US" sz="2800" i="1" dirty="0">
                <a:solidFill>
                  <a:srgbClr val="000000"/>
                </a:solidFill>
                <a:latin typeface="Arial" charset="0"/>
                <a:cs typeface="Arial" charset="0"/>
              </a:rPr>
              <a:t>Testament of Job</a:t>
            </a:r>
            <a:endParaRPr lang="en-US" sz="2800" dirty="0">
              <a:solidFill>
                <a:srgbClr val="000000"/>
              </a:solidFill>
              <a:latin typeface="Arial" charset="0"/>
              <a:cs typeface="Arial" charset="0"/>
            </a:endParaRPr>
          </a:p>
          <a:p>
            <a:pPr marL="9525" indent="-9525" algn="ctr" defTabSz="914400" eaLnBrk="1" fontAlgn="base" hangingPunct="1">
              <a:spcBef>
                <a:spcPct val="0"/>
              </a:spcBef>
              <a:spcAft>
                <a:spcPct val="0"/>
              </a:spcAft>
              <a:defRPr/>
            </a:pPr>
            <a:r>
              <a:rPr lang="en-US" sz="2800" i="1" dirty="0">
                <a:solidFill>
                  <a:srgbClr val="000000"/>
                </a:solidFill>
                <a:latin typeface="Arial" charset="0"/>
                <a:cs typeface="Arial" charset="0"/>
              </a:rPr>
              <a:t>Life of Adam and Eve</a:t>
            </a:r>
            <a:r>
              <a:rPr lang="en-US" sz="2800" dirty="0">
                <a:solidFill>
                  <a:srgbClr val="000000"/>
                </a:solidFill>
                <a:latin typeface="Arial" charset="0"/>
                <a:cs typeface="Arial" charset="0"/>
              </a:rPr>
              <a:t> </a:t>
            </a:r>
          </a:p>
        </p:txBody>
      </p:sp>
      <p:sp>
        <p:nvSpPr>
          <p:cNvPr id="244740" name="Text Box 4"/>
          <p:cNvSpPr txBox="1">
            <a:spLocks noChangeArrowheads="1"/>
          </p:cNvSpPr>
          <p:nvPr/>
        </p:nvSpPr>
        <p:spPr bwMode="auto">
          <a:xfrm>
            <a:off x="3124200" y="6432550"/>
            <a:ext cx="6019800" cy="3698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r" defTabSz="914400" eaLnBrk="1" fontAlgn="base" hangingPunct="1">
              <a:spcBef>
                <a:spcPct val="0"/>
              </a:spcBef>
              <a:spcAft>
                <a:spcPct val="0"/>
              </a:spcAft>
              <a:defRPr/>
            </a:pPr>
            <a:r>
              <a:rPr lang="en-US" sz="1800" b="0" i="1">
                <a:solidFill>
                  <a:srgbClr val="FFFFFF"/>
                </a:solidFill>
                <a:latin typeface="Arial" charset="0"/>
                <a:cs typeface="Arial" charset="0"/>
              </a:rPr>
              <a:t>New Bible Dictionary</a:t>
            </a:r>
            <a:endParaRPr lang="en-US" sz="1800" b="0">
              <a:solidFill>
                <a:srgbClr val="000000"/>
              </a:solidFill>
              <a:latin typeface="Arial" charset="0"/>
              <a:cs typeface="Arial" charset="0"/>
            </a:endParaRPr>
          </a:p>
        </p:txBody>
      </p:sp>
      <p:sp>
        <p:nvSpPr>
          <p:cNvPr id="244741" name="Text Box 5"/>
          <p:cNvSpPr txBox="1">
            <a:spLocks noChangeArrowheads="1"/>
          </p:cNvSpPr>
          <p:nvPr/>
        </p:nvSpPr>
        <p:spPr bwMode="auto">
          <a:xfrm>
            <a:off x="304800" y="990600"/>
            <a:ext cx="68580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defTabSz="914400" eaLnBrk="1" fontAlgn="base" hangingPunct="1">
              <a:spcBef>
                <a:spcPct val="0"/>
              </a:spcBef>
              <a:spcAft>
                <a:spcPct val="0"/>
              </a:spcAft>
              <a:defRPr/>
            </a:pPr>
            <a:r>
              <a:rPr lang="en-US" sz="2800">
                <a:solidFill>
                  <a:srgbClr val="FFFFFF"/>
                </a:solidFill>
                <a:latin typeface="Arial" charset="0"/>
                <a:cs typeface="Arial" charset="0"/>
              </a:rPr>
              <a:t>I. The Palestinian group</a:t>
            </a:r>
            <a:endParaRPr lang="en-US" sz="2400">
              <a:solidFill>
                <a:srgbClr val="000000"/>
              </a:solidFill>
              <a:latin typeface="Arial" charset="0"/>
              <a:cs typeface="Arial" charset="0"/>
            </a:endParaRPr>
          </a:p>
        </p:txBody>
      </p:sp>
      <p:sp>
        <p:nvSpPr>
          <p:cNvPr id="143365" name="Rectangle 6"/>
          <p:cNvSpPr>
            <a:spLocks noGrp="1" noChangeArrowheads="1"/>
          </p:cNvSpPr>
          <p:nvPr>
            <p:ph type="title" idx="4294967295"/>
          </p:nvPr>
        </p:nvSpPr>
        <p:spPr>
          <a:xfrm>
            <a:off x="304800" y="152400"/>
            <a:ext cx="7772400" cy="685800"/>
          </a:xfrm>
        </p:spPr>
        <p:txBody>
          <a:bodyPr/>
          <a:lstStyle/>
          <a:p>
            <a:pPr algn="l" eaLnBrk="1" hangingPunct="1"/>
            <a:r>
              <a:rPr lang="en-US" sz="3600" b="1" u="sng">
                <a:solidFill>
                  <a:schemeClr val="bg1"/>
                </a:solidFill>
                <a:latin typeface="Arial" charset="0"/>
                <a:ea typeface="ＭＳ Ｐゴシック" charset="0"/>
                <a:cs typeface="Arial" charset="0"/>
              </a:rPr>
              <a:t>Pseudepigrapha</a:t>
            </a:r>
          </a:p>
        </p:txBody>
      </p:sp>
    </p:spTree>
    <p:extLst>
      <p:ext uri="{BB962C8B-B14F-4D97-AF65-F5344CB8AC3E}">
        <p14:creationId xmlns:p14="http://schemas.microsoft.com/office/powerpoint/2010/main" val="1466254219"/>
      </p:ext>
    </p:extLst>
  </p:cSld>
  <p:clrMapOvr>
    <a:masterClrMapping/>
  </p:clrMapOvr>
  <p:transition spd="med">
    <p:randomBar dir="ver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8"/>
          <p:cNvSpPr>
            <a:spLocks noGrp="1" noChangeArrowheads="1"/>
          </p:cNvSpPr>
          <p:nvPr>
            <p:ph type="title" idx="4294967295"/>
          </p:nvPr>
        </p:nvSpPr>
        <p:spPr>
          <a:xfrm>
            <a:off x="304800" y="152400"/>
            <a:ext cx="7772400" cy="762000"/>
          </a:xfrm>
          <a:noFill/>
        </p:spPr>
        <p:txBody>
          <a:bodyPr/>
          <a:lstStyle/>
          <a:p>
            <a:pPr algn="l" eaLnBrk="1" hangingPunct="1"/>
            <a:r>
              <a:rPr lang="en-US" sz="3600" b="1" u="sng">
                <a:solidFill>
                  <a:schemeClr val="bg1"/>
                </a:solidFill>
                <a:latin typeface="Arial" charset="0"/>
                <a:ea typeface="ＭＳ Ｐゴシック" charset="0"/>
                <a:cs typeface="Arial" charset="0"/>
              </a:rPr>
              <a:t>Pseudepigrapha</a:t>
            </a:r>
          </a:p>
        </p:txBody>
      </p:sp>
      <p:pic>
        <p:nvPicPr>
          <p:cNvPr id="145410" name="Picture 2" descr="Scrol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3400" y="1752600"/>
            <a:ext cx="5486400" cy="489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63" name="Text Box 3"/>
          <p:cNvSpPr txBox="1">
            <a:spLocks noChangeArrowheads="1"/>
          </p:cNvSpPr>
          <p:nvPr/>
        </p:nvSpPr>
        <p:spPr bwMode="auto">
          <a:xfrm>
            <a:off x="1143000" y="2365375"/>
            <a:ext cx="4670659" cy="3293209"/>
          </a:xfrm>
          <a:prstGeom prst="rect">
            <a:avLst/>
          </a:prstGeom>
          <a:noFill/>
          <a:ln w="9525">
            <a:noFill/>
            <a:miter lim="800000"/>
            <a:headEnd/>
            <a:tailEnd/>
          </a:ln>
          <a:effectLst>
            <a:outerShdw blurRad="63500" dist="38099" dir="2700000" algn="ctr" rotWithShape="0">
              <a:schemeClr val="bg1">
                <a:alpha val="74998"/>
              </a:schemeClr>
            </a:outerShdw>
          </a:effectLst>
        </p:spPr>
        <p:txBody>
          <a:bodyPr wrap="square">
            <a:spAutoFit/>
          </a:bodyPr>
          <a:lstStyle/>
          <a:p>
            <a:pPr marL="9525" indent="-9525" algn="ctr" defTabSz="914400" fontAlgn="base">
              <a:spcBef>
                <a:spcPct val="0"/>
              </a:spcBef>
              <a:spcAft>
                <a:spcPct val="0"/>
              </a:spcAft>
              <a:defRPr/>
            </a:pPr>
            <a:endParaRPr lang="en-US" sz="1200" b="1" i="1" dirty="0">
              <a:solidFill>
                <a:srgbClr val="FFFFFF"/>
              </a:solidFill>
              <a:latin typeface="Arial"/>
              <a:ea typeface="ＭＳ Ｐゴシック" charset="0"/>
              <a:cs typeface="Arial"/>
            </a:endParaRPr>
          </a:p>
          <a:p>
            <a:pPr marL="9525" indent="-9525" algn="ctr" defTabSz="914400" fontAlgn="base">
              <a:spcBef>
                <a:spcPct val="0"/>
              </a:spcBef>
              <a:spcAft>
                <a:spcPct val="0"/>
              </a:spcAft>
              <a:defRPr/>
            </a:pPr>
            <a:r>
              <a:rPr lang="en-US" sz="2800" b="1" i="1" dirty="0">
                <a:solidFill>
                  <a:srgbClr val="000000"/>
                </a:solidFill>
                <a:latin typeface="Arial"/>
                <a:ea typeface="ＭＳ Ｐゴシック" charset="0"/>
                <a:cs typeface="Arial"/>
              </a:rPr>
              <a:t>Apocalypse of Moses</a:t>
            </a:r>
          </a:p>
          <a:p>
            <a:pPr marL="9525" indent="-9525" algn="ctr" defTabSz="914400" fontAlgn="base">
              <a:spcBef>
                <a:spcPct val="0"/>
              </a:spcBef>
              <a:spcAft>
                <a:spcPct val="0"/>
              </a:spcAft>
              <a:defRPr/>
            </a:pPr>
            <a:r>
              <a:rPr lang="en-US" sz="2800" b="1" i="1" dirty="0">
                <a:solidFill>
                  <a:srgbClr val="000000"/>
                </a:solidFill>
                <a:latin typeface="Arial"/>
                <a:ea typeface="ＭＳ Ｐゴシック" charset="0"/>
                <a:cs typeface="Arial"/>
              </a:rPr>
              <a:t>Martyrdom of Isaiah</a:t>
            </a:r>
          </a:p>
          <a:p>
            <a:pPr marL="9525" indent="-9525" algn="ctr" defTabSz="914400" fontAlgn="base">
              <a:spcBef>
                <a:spcPct val="0"/>
              </a:spcBef>
              <a:spcAft>
                <a:spcPct val="0"/>
              </a:spcAft>
              <a:defRPr/>
            </a:pPr>
            <a:r>
              <a:rPr lang="en-US" sz="2800" b="1" i="1" dirty="0">
                <a:solidFill>
                  <a:srgbClr val="000000"/>
                </a:solidFill>
                <a:latin typeface="Arial"/>
                <a:ea typeface="ＭＳ Ｐゴシック" charset="0"/>
                <a:cs typeface="Arial"/>
              </a:rPr>
              <a:t>Paralipomena of Jeremiah</a:t>
            </a:r>
            <a:endParaRPr lang="en-US" sz="2800" b="1" dirty="0">
              <a:solidFill>
                <a:srgbClr val="000000"/>
              </a:solidFill>
              <a:latin typeface="Arial"/>
              <a:ea typeface="ＭＳ Ｐゴシック" charset="0"/>
              <a:cs typeface="Arial"/>
            </a:endParaRPr>
          </a:p>
          <a:p>
            <a:pPr marL="9525" indent="-9525" algn="ctr" defTabSz="914400" fontAlgn="base">
              <a:spcBef>
                <a:spcPct val="0"/>
              </a:spcBef>
              <a:spcAft>
                <a:spcPct val="0"/>
              </a:spcAft>
              <a:defRPr/>
            </a:pPr>
            <a:r>
              <a:rPr lang="en-US" sz="2800" b="1" i="1" dirty="0">
                <a:solidFill>
                  <a:srgbClr val="000000"/>
                </a:solidFill>
                <a:latin typeface="Arial"/>
                <a:ea typeface="ＭＳ Ｐゴシック" charset="0"/>
                <a:cs typeface="Arial"/>
              </a:rPr>
              <a:t>Book of Enoch</a:t>
            </a:r>
            <a:r>
              <a:rPr lang="en-US" sz="2800" b="1" dirty="0">
                <a:solidFill>
                  <a:srgbClr val="000000"/>
                </a:solidFill>
                <a:latin typeface="Arial"/>
                <a:ea typeface="ＭＳ Ｐゴシック" charset="0"/>
                <a:cs typeface="Arial"/>
              </a:rPr>
              <a:t> </a:t>
            </a:r>
          </a:p>
          <a:p>
            <a:pPr marL="9525" indent="-9525" algn="ctr" defTabSz="914400" fontAlgn="base">
              <a:spcBef>
                <a:spcPct val="0"/>
              </a:spcBef>
              <a:spcAft>
                <a:spcPct val="0"/>
              </a:spcAft>
              <a:defRPr/>
            </a:pPr>
            <a:r>
              <a:rPr lang="en-US" sz="2800" b="1" i="1" dirty="0">
                <a:solidFill>
                  <a:srgbClr val="000000"/>
                </a:solidFill>
                <a:latin typeface="Arial"/>
                <a:ea typeface="ＭＳ Ｐゴシック" charset="0"/>
                <a:cs typeface="Arial"/>
              </a:rPr>
              <a:t>Book of the Secrets of Enoch</a:t>
            </a:r>
            <a:r>
              <a:rPr lang="en-US" sz="2800" b="1" dirty="0">
                <a:solidFill>
                  <a:srgbClr val="000000"/>
                </a:solidFill>
                <a:latin typeface="Arial"/>
                <a:ea typeface="ＭＳ Ｐゴシック" charset="0"/>
                <a:cs typeface="Arial"/>
              </a:rPr>
              <a:t> </a:t>
            </a:r>
            <a:r>
              <a:rPr lang="en-US" sz="2800" b="1" i="1" dirty="0">
                <a:solidFill>
                  <a:srgbClr val="000000"/>
                </a:solidFill>
                <a:latin typeface="Arial"/>
                <a:ea typeface="ＭＳ Ｐゴシック" charset="0"/>
                <a:cs typeface="Arial"/>
              </a:rPr>
              <a:t>	</a:t>
            </a:r>
          </a:p>
          <a:p>
            <a:pPr marL="9525" indent="-9525" algn="ctr" defTabSz="914400" fontAlgn="base">
              <a:spcBef>
                <a:spcPct val="0"/>
              </a:spcBef>
              <a:spcAft>
                <a:spcPct val="0"/>
              </a:spcAft>
              <a:defRPr/>
            </a:pPr>
            <a:r>
              <a:rPr lang="en-US" sz="2800" b="1" i="1" dirty="0">
                <a:solidFill>
                  <a:srgbClr val="000000"/>
                </a:solidFill>
                <a:latin typeface="Arial"/>
                <a:ea typeface="ＭＳ Ｐゴシック" charset="0"/>
                <a:cs typeface="Arial"/>
              </a:rPr>
              <a:t>Assumption of Moses</a:t>
            </a:r>
            <a:r>
              <a:rPr lang="en-US" sz="2800" b="1" dirty="0">
                <a:solidFill>
                  <a:srgbClr val="000000"/>
                </a:solidFill>
                <a:latin typeface="Arial"/>
                <a:ea typeface="ＭＳ Ｐゴシック" charset="0"/>
                <a:cs typeface="Arial"/>
              </a:rPr>
              <a:t> </a:t>
            </a:r>
          </a:p>
        </p:txBody>
      </p:sp>
      <p:sp>
        <p:nvSpPr>
          <p:cNvPr id="245764" name="Text Box 4"/>
          <p:cNvSpPr txBox="1">
            <a:spLocks noChangeArrowheads="1"/>
          </p:cNvSpPr>
          <p:nvPr/>
        </p:nvSpPr>
        <p:spPr bwMode="auto">
          <a:xfrm>
            <a:off x="3124200" y="6400800"/>
            <a:ext cx="6019800" cy="3698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r" defTabSz="914400" eaLnBrk="1" fontAlgn="base" hangingPunct="1">
              <a:spcBef>
                <a:spcPct val="0"/>
              </a:spcBef>
              <a:spcAft>
                <a:spcPct val="0"/>
              </a:spcAft>
              <a:defRPr/>
            </a:pPr>
            <a:r>
              <a:rPr lang="en-US" sz="1800" b="0" i="1">
                <a:solidFill>
                  <a:srgbClr val="FFFFFF"/>
                </a:solidFill>
                <a:latin typeface="Arial" charset="0"/>
                <a:cs typeface="Arial" charset="0"/>
              </a:rPr>
              <a:t>New Bible Dictionary</a:t>
            </a:r>
            <a:endParaRPr lang="en-US" sz="1800" b="0">
              <a:solidFill>
                <a:srgbClr val="000000"/>
              </a:solidFill>
              <a:latin typeface="Arial" charset="0"/>
              <a:cs typeface="Arial" charset="0"/>
            </a:endParaRPr>
          </a:p>
        </p:txBody>
      </p:sp>
      <p:sp>
        <p:nvSpPr>
          <p:cNvPr id="245766" name="Text Box 6"/>
          <p:cNvSpPr txBox="1">
            <a:spLocks noChangeArrowheads="1"/>
          </p:cNvSpPr>
          <p:nvPr/>
        </p:nvSpPr>
        <p:spPr bwMode="auto">
          <a:xfrm>
            <a:off x="304800" y="958850"/>
            <a:ext cx="68580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defTabSz="914400" eaLnBrk="1" fontAlgn="base" hangingPunct="1">
              <a:spcBef>
                <a:spcPct val="0"/>
              </a:spcBef>
              <a:spcAft>
                <a:spcPct val="0"/>
              </a:spcAft>
              <a:defRPr/>
            </a:pPr>
            <a:r>
              <a:rPr lang="en-US" sz="2800">
                <a:solidFill>
                  <a:srgbClr val="FFFFFF"/>
                </a:solidFill>
                <a:latin typeface="Arial" charset="0"/>
                <a:cs typeface="Arial" charset="0"/>
              </a:rPr>
              <a:t>I. The Palestinian group</a:t>
            </a:r>
            <a:endParaRPr lang="en-US" sz="2400">
              <a:solidFill>
                <a:srgbClr val="000000"/>
              </a:solidFill>
              <a:latin typeface="Arial" charset="0"/>
              <a:cs typeface="Arial" charset="0"/>
            </a:endParaRPr>
          </a:p>
        </p:txBody>
      </p:sp>
    </p:spTree>
    <p:extLst>
      <p:ext uri="{BB962C8B-B14F-4D97-AF65-F5344CB8AC3E}">
        <p14:creationId xmlns:p14="http://schemas.microsoft.com/office/powerpoint/2010/main" val="2202488538"/>
      </p:ext>
    </p:extLst>
  </p:cSld>
  <p:clrMapOvr>
    <a:masterClrMapping/>
  </p:clrMapOvr>
  <p:transition spd="med">
    <p:randomBar dir="vert"/>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7" name="Picture 2" descr="Scrol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3400" y="1752600"/>
            <a:ext cx="5486400" cy="489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787" name="Text Box 3"/>
          <p:cNvSpPr txBox="1">
            <a:spLocks noChangeArrowheads="1"/>
          </p:cNvSpPr>
          <p:nvPr/>
        </p:nvSpPr>
        <p:spPr bwMode="auto">
          <a:xfrm>
            <a:off x="1020278" y="3122593"/>
            <a:ext cx="4783756" cy="954107"/>
          </a:xfrm>
          <a:prstGeom prst="rect">
            <a:avLst/>
          </a:prstGeom>
          <a:noFill/>
          <a:ln w="9525">
            <a:noFill/>
            <a:miter lim="800000"/>
            <a:headEnd/>
            <a:tailEnd/>
          </a:ln>
          <a:effectLst>
            <a:outerShdw blurRad="63500" dist="38099" dir="2700000" algn="ctr" rotWithShape="0">
              <a:schemeClr val="bg1">
                <a:alpha val="74998"/>
              </a:schemeClr>
            </a:outerShdw>
          </a:effectLst>
        </p:spPr>
        <p:txBody>
          <a:bodyPr wrap="square">
            <a:spAutoFit/>
          </a:bodyPr>
          <a:lstStyle>
            <a:lvl1pPr marL="914400" indent="-914400"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marL="9525" indent="-9525" algn="ctr" defTabSz="914400" eaLnBrk="1" fontAlgn="base" hangingPunct="1">
              <a:spcBef>
                <a:spcPct val="0"/>
              </a:spcBef>
              <a:spcAft>
                <a:spcPct val="0"/>
              </a:spcAft>
              <a:defRPr/>
            </a:pPr>
            <a:r>
              <a:rPr lang="en-US" sz="2800" i="1" dirty="0">
                <a:solidFill>
                  <a:srgbClr val="000000"/>
                </a:solidFill>
                <a:latin typeface="Arial" charset="0"/>
                <a:cs typeface="Arial" charset="0"/>
              </a:rPr>
              <a:t>Apocalypse of Ezra</a:t>
            </a:r>
            <a:endParaRPr lang="en-US" sz="2800" dirty="0">
              <a:solidFill>
                <a:srgbClr val="000000"/>
              </a:solidFill>
              <a:latin typeface="Arial" charset="0"/>
              <a:cs typeface="Arial" charset="0"/>
            </a:endParaRPr>
          </a:p>
          <a:p>
            <a:pPr marL="9525" indent="-9525" algn="ctr" defTabSz="914400" eaLnBrk="1" fontAlgn="base" hangingPunct="1">
              <a:spcBef>
                <a:spcPct val="0"/>
              </a:spcBef>
              <a:spcAft>
                <a:spcPct val="0"/>
              </a:spcAft>
              <a:defRPr/>
            </a:pPr>
            <a:r>
              <a:rPr lang="en-US" sz="2800" i="1" dirty="0">
                <a:solidFill>
                  <a:srgbClr val="000000"/>
                </a:solidFill>
                <a:latin typeface="Arial" charset="0"/>
                <a:cs typeface="Arial" charset="0"/>
              </a:rPr>
              <a:t>Apocalypse of Baruch</a:t>
            </a:r>
          </a:p>
        </p:txBody>
      </p:sp>
      <p:sp>
        <p:nvSpPr>
          <p:cNvPr id="246788" name="Text Box 4"/>
          <p:cNvSpPr txBox="1">
            <a:spLocks noChangeArrowheads="1"/>
          </p:cNvSpPr>
          <p:nvPr/>
        </p:nvSpPr>
        <p:spPr bwMode="auto">
          <a:xfrm>
            <a:off x="3124200" y="6400800"/>
            <a:ext cx="6019800" cy="3698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r" defTabSz="914400" eaLnBrk="1" fontAlgn="base" hangingPunct="1">
              <a:spcBef>
                <a:spcPct val="0"/>
              </a:spcBef>
              <a:spcAft>
                <a:spcPct val="0"/>
              </a:spcAft>
              <a:defRPr/>
            </a:pPr>
            <a:r>
              <a:rPr lang="en-US" sz="1800" b="0" i="1">
                <a:solidFill>
                  <a:srgbClr val="FFFFFF"/>
                </a:solidFill>
                <a:latin typeface="Arial" charset="0"/>
                <a:cs typeface="Arial" charset="0"/>
              </a:rPr>
              <a:t>New Bible Dictionary</a:t>
            </a:r>
            <a:endParaRPr lang="en-US" sz="1800" b="0">
              <a:solidFill>
                <a:srgbClr val="000000"/>
              </a:solidFill>
              <a:latin typeface="Arial" charset="0"/>
              <a:cs typeface="Arial" charset="0"/>
            </a:endParaRPr>
          </a:p>
        </p:txBody>
      </p:sp>
      <p:sp>
        <p:nvSpPr>
          <p:cNvPr id="246792" name="Text Box 8"/>
          <p:cNvSpPr txBox="1">
            <a:spLocks noChangeArrowheads="1"/>
          </p:cNvSpPr>
          <p:nvPr/>
        </p:nvSpPr>
        <p:spPr bwMode="auto">
          <a:xfrm>
            <a:off x="304800" y="958850"/>
            <a:ext cx="68580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defTabSz="914400" eaLnBrk="1" fontAlgn="base" hangingPunct="1">
              <a:spcBef>
                <a:spcPct val="0"/>
              </a:spcBef>
              <a:spcAft>
                <a:spcPct val="0"/>
              </a:spcAft>
              <a:defRPr/>
            </a:pPr>
            <a:r>
              <a:rPr lang="en-US" sz="2800">
                <a:solidFill>
                  <a:srgbClr val="FFFFFF"/>
                </a:solidFill>
                <a:latin typeface="Arial" charset="0"/>
                <a:cs typeface="Arial" charset="0"/>
              </a:rPr>
              <a:t>I. The Palestinian group</a:t>
            </a:r>
            <a:endParaRPr lang="en-US" sz="2800">
              <a:solidFill>
                <a:srgbClr val="000000"/>
              </a:solidFill>
              <a:latin typeface="Arial" charset="0"/>
              <a:cs typeface="Arial" charset="0"/>
            </a:endParaRPr>
          </a:p>
        </p:txBody>
      </p:sp>
      <p:sp>
        <p:nvSpPr>
          <p:cNvPr id="147461" name="Rectangle 9"/>
          <p:cNvSpPr>
            <a:spLocks noGrp="1" noChangeArrowheads="1"/>
          </p:cNvSpPr>
          <p:nvPr>
            <p:ph type="title" idx="4294967295"/>
          </p:nvPr>
        </p:nvSpPr>
        <p:spPr>
          <a:xfrm>
            <a:off x="381000" y="228600"/>
            <a:ext cx="7772400" cy="762000"/>
          </a:xfrm>
          <a:noFill/>
        </p:spPr>
        <p:txBody>
          <a:bodyPr/>
          <a:lstStyle/>
          <a:p>
            <a:pPr algn="l" eaLnBrk="1" hangingPunct="1"/>
            <a:r>
              <a:rPr lang="en-US" sz="3600" b="1" u="sng">
                <a:solidFill>
                  <a:schemeClr val="bg1"/>
                </a:solidFill>
                <a:latin typeface="Arial" charset="0"/>
                <a:ea typeface="ＭＳ Ｐゴシック" charset="0"/>
                <a:cs typeface="Arial" charset="0"/>
              </a:rPr>
              <a:t>Pseudepigrapha</a:t>
            </a:r>
          </a:p>
        </p:txBody>
      </p:sp>
    </p:spTree>
    <p:extLst>
      <p:ext uri="{BB962C8B-B14F-4D97-AF65-F5344CB8AC3E}">
        <p14:creationId xmlns:p14="http://schemas.microsoft.com/office/powerpoint/2010/main" val="953948126"/>
      </p:ext>
    </p:extLst>
  </p:cSld>
  <p:clrMapOvr>
    <a:masterClrMapping/>
  </p:clrMapOvr>
  <p:transition spd="med">
    <p:randomBar dir="vert"/>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5" name="Picture 2" descr="Scrol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3400" y="1752600"/>
            <a:ext cx="5486400" cy="489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7811" name="Text Box 3"/>
          <p:cNvSpPr txBox="1">
            <a:spLocks noChangeArrowheads="1"/>
          </p:cNvSpPr>
          <p:nvPr/>
        </p:nvSpPr>
        <p:spPr bwMode="auto">
          <a:xfrm>
            <a:off x="1020278" y="2606675"/>
            <a:ext cx="4851133" cy="1816100"/>
          </a:xfrm>
          <a:prstGeom prst="rect">
            <a:avLst/>
          </a:prstGeom>
          <a:noFill/>
          <a:ln w="9525">
            <a:noFill/>
            <a:miter lim="800000"/>
            <a:headEnd/>
            <a:tailEnd/>
          </a:ln>
          <a:effectLst>
            <a:outerShdw blurRad="63500" dist="38099" dir="2700000" algn="ctr" rotWithShape="0">
              <a:schemeClr val="bg1">
                <a:alpha val="74998"/>
              </a:schemeClr>
            </a:outerShdw>
          </a:effectLst>
        </p:spPr>
        <p:txBody>
          <a:bodyPr wrap="square">
            <a:spAutoFit/>
          </a:bodyPr>
          <a:lstStyle/>
          <a:p>
            <a:pPr marL="914400" indent="-914400" algn="ctr" defTabSz="914400" fontAlgn="base">
              <a:spcBef>
                <a:spcPct val="0"/>
              </a:spcBef>
              <a:spcAft>
                <a:spcPct val="0"/>
              </a:spcAft>
              <a:defRPr/>
            </a:pPr>
            <a:r>
              <a:rPr lang="en-US" sz="2800" b="1" i="1" dirty="0">
                <a:solidFill>
                  <a:srgbClr val="000000"/>
                </a:solidFill>
                <a:latin typeface="Arial"/>
                <a:ea typeface="ＭＳ Ｐゴシック" charset="0"/>
                <a:cs typeface="Arial"/>
              </a:rPr>
              <a:t>Letter of </a:t>
            </a:r>
            <a:r>
              <a:rPr lang="en-US" sz="2800" b="1" i="1" dirty="0" err="1">
                <a:solidFill>
                  <a:srgbClr val="000000"/>
                </a:solidFill>
                <a:latin typeface="Arial"/>
                <a:ea typeface="ＭＳ Ｐゴシック" charset="0"/>
                <a:cs typeface="Arial"/>
              </a:rPr>
              <a:t>Aristeas</a:t>
            </a:r>
            <a:r>
              <a:rPr lang="en-US" sz="2800" b="1" dirty="0">
                <a:solidFill>
                  <a:srgbClr val="000000"/>
                </a:solidFill>
                <a:latin typeface="Arial"/>
                <a:ea typeface="ＭＳ Ｐゴシック" charset="0"/>
                <a:cs typeface="Arial"/>
              </a:rPr>
              <a:t> </a:t>
            </a:r>
            <a:endParaRPr lang="en-US" sz="2800" b="1" i="1" dirty="0">
              <a:solidFill>
                <a:srgbClr val="000000"/>
              </a:solidFill>
              <a:latin typeface="Arial"/>
              <a:ea typeface="ＭＳ Ｐゴシック" charset="0"/>
              <a:cs typeface="Arial"/>
            </a:endParaRPr>
          </a:p>
          <a:p>
            <a:pPr marL="914400" indent="-914400" algn="ctr" defTabSz="914400" fontAlgn="base">
              <a:spcBef>
                <a:spcPct val="0"/>
              </a:spcBef>
              <a:spcAft>
                <a:spcPct val="0"/>
              </a:spcAft>
              <a:defRPr/>
            </a:pPr>
            <a:r>
              <a:rPr lang="en-US" sz="2800" b="1" i="1" dirty="0">
                <a:solidFill>
                  <a:srgbClr val="000000"/>
                </a:solidFill>
                <a:latin typeface="Arial"/>
                <a:ea typeface="ＭＳ Ｐゴシック" charset="0"/>
                <a:cs typeface="Arial"/>
              </a:rPr>
              <a:t>Sibylline Oracles</a:t>
            </a:r>
          </a:p>
          <a:p>
            <a:pPr marL="914400" indent="-914400" algn="ctr" defTabSz="914400" fontAlgn="base">
              <a:spcBef>
                <a:spcPct val="0"/>
              </a:spcBef>
              <a:spcAft>
                <a:spcPct val="0"/>
              </a:spcAft>
              <a:defRPr/>
            </a:pPr>
            <a:r>
              <a:rPr lang="en-US" sz="2800" b="1" i="1" dirty="0">
                <a:solidFill>
                  <a:srgbClr val="000000"/>
                </a:solidFill>
                <a:latin typeface="Arial"/>
                <a:ea typeface="ＭＳ Ｐゴシック" charset="0"/>
                <a:cs typeface="Arial"/>
              </a:rPr>
              <a:t>3 Maccabees</a:t>
            </a:r>
            <a:endParaRPr lang="en-US" sz="2800" b="1" dirty="0">
              <a:solidFill>
                <a:srgbClr val="000000"/>
              </a:solidFill>
              <a:latin typeface="Arial"/>
              <a:ea typeface="ＭＳ Ｐゴシック" charset="0"/>
              <a:cs typeface="Arial"/>
            </a:endParaRPr>
          </a:p>
          <a:p>
            <a:pPr marL="914400" indent="-914400" algn="ctr" defTabSz="914400" fontAlgn="base">
              <a:spcBef>
                <a:spcPct val="0"/>
              </a:spcBef>
              <a:spcAft>
                <a:spcPct val="0"/>
              </a:spcAft>
              <a:defRPr/>
            </a:pPr>
            <a:r>
              <a:rPr lang="en-US" sz="2800" b="1" i="1" dirty="0">
                <a:solidFill>
                  <a:srgbClr val="000000"/>
                </a:solidFill>
                <a:latin typeface="Arial"/>
                <a:ea typeface="ＭＳ Ｐゴシック" charset="0"/>
                <a:cs typeface="Arial"/>
              </a:rPr>
              <a:t>4 Maccabees</a:t>
            </a:r>
            <a:r>
              <a:rPr lang="en-US" sz="2800" dirty="0">
                <a:solidFill>
                  <a:srgbClr val="000000"/>
                </a:solidFill>
                <a:latin typeface="Arial"/>
                <a:ea typeface="ＭＳ Ｐゴシック" charset="0"/>
                <a:cs typeface="Arial"/>
              </a:rPr>
              <a:t> </a:t>
            </a:r>
          </a:p>
        </p:txBody>
      </p:sp>
      <p:sp>
        <p:nvSpPr>
          <p:cNvPr id="247812" name="Text Box 4"/>
          <p:cNvSpPr txBox="1">
            <a:spLocks noChangeArrowheads="1"/>
          </p:cNvSpPr>
          <p:nvPr/>
        </p:nvSpPr>
        <p:spPr bwMode="auto">
          <a:xfrm>
            <a:off x="3124200" y="6400800"/>
            <a:ext cx="6019800" cy="3698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r" defTabSz="914400" eaLnBrk="1" fontAlgn="base" hangingPunct="1">
              <a:spcBef>
                <a:spcPct val="0"/>
              </a:spcBef>
              <a:spcAft>
                <a:spcPct val="0"/>
              </a:spcAft>
              <a:defRPr/>
            </a:pPr>
            <a:r>
              <a:rPr lang="en-US" sz="1800" b="0" i="1">
                <a:solidFill>
                  <a:srgbClr val="FFFFFF"/>
                </a:solidFill>
                <a:latin typeface="Arial" charset="0"/>
                <a:cs typeface="Arial" charset="0"/>
              </a:rPr>
              <a:t>New Bible Dictionary</a:t>
            </a:r>
            <a:endParaRPr lang="en-US" sz="1800" b="0">
              <a:solidFill>
                <a:srgbClr val="000000"/>
              </a:solidFill>
              <a:latin typeface="Arial" charset="0"/>
              <a:cs typeface="Arial" charset="0"/>
            </a:endParaRPr>
          </a:p>
        </p:txBody>
      </p:sp>
      <p:sp>
        <p:nvSpPr>
          <p:cNvPr id="247813" name="Text Box 5"/>
          <p:cNvSpPr txBox="1">
            <a:spLocks noChangeArrowheads="1"/>
          </p:cNvSpPr>
          <p:nvPr/>
        </p:nvSpPr>
        <p:spPr bwMode="auto">
          <a:xfrm>
            <a:off x="228600" y="1066800"/>
            <a:ext cx="68580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914400" indent="-914400" defTabSz="914400" fontAlgn="base">
              <a:spcBef>
                <a:spcPct val="0"/>
              </a:spcBef>
              <a:spcAft>
                <a:spcPct val="0"/>
              </a:spcAft>
              <a:defRPr/>
            </a:pPr>
            <a:r>
              <a:rPr lang="en-US" sz="2800" b="1" dirty="0">
                <a:solidFill>
                  <a:srgbClr val="FFFFFF"/>
                </a:solidFill>
                <a:latin typeface="Arial"/>
                <a:ea typeface="ＭＳ Ｐゴシック" charset="0"/>
                <a:cs typeface="Arial"/>
              </a:rPr>
              <a:t>II.  The Jewish-Hellenistic group</a:t>
            </a:r>
          </a:p>
        </p:txBody>
      </p:sp>
      <p:sp>
        <p:nvSpPr>
          <p:cNvPr id="149509" name="Rectangle 6"/>
          <p:cNvSpPr>
            <a:spLocks noGrp="1" noChangeArrowheads="1"/>
          </p:cNvSpPr>
          <p:nvPr>
            <p:ph type="title" idx="4294967295"/>
          </p:nvPr>
        </p:nvSpPr>
        <p:spPr>
          <a:xfrm>
            <a:off x="304800" y="228600"/>
            <a:ext cx="7772400" cy="762000"/>
          </a:xfrm>
        </p:spPr>
        <p:txBody>
          <a:bodyPr/>
          <a:lstStyle/>
          <a:p>
            <a:pPr algn="l" eaLnBrk="1" hangingPunct="1"/>
            <a:r>
              <a:rPr lang="en-US" sz="3600" b="1" u="sng">
                <a:solidFill>
                  <a:schemeClr val="bg1"/>
                </a:solidFill>
                <a:latin typeface="Arial" charset="0"/>
                <a:ea typeface="ＭＳ Ｐゴシック" charset="0"/>
                <a:cs typeface="Arial" charset="0"/>
              </a:rPr>
              <a:t>Pseudepigrapha</a:t>
            </a:r>
            <a:endParaRPr lang="en-US" sz="4000">
              <a:latin typeface="Arial" charset="0"/>
              <a:ea typeface="ＭＳ Ｐゴシック" charset="0"/>
              <a:cs typeface="Arial" charset="0"/>
            </a:endParaRPr>
          </a:p>
        </p:txBody>
      </p:sp>
    </p:spTree>
    <p:extLst>
      <p:ext uri="{BB962C8B-B14F-4D97-AF65-F5344CB8AC3E}">
        <p14:creationId xmlns:p14="http://schemas.microsoft.com/office/powerpoint/2010/main" val="3230963676"/>
      </p:ext>
    </p:extLst>
  </p:cSld>
  <p:clrMapOvr>
    <a:masterClrMapping/>
  </p:clrMapOvr>
  <p:transition spd="med">
    <p:randomBar dir="vert"/>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Rot="1" noChangeArrowheads="1"/>
          </p:cNvSpPr>
          <p:nvPr>
            <p:ph type="title"/>
          </p:nvPr>
        </p:nvSpPr>
        <p:spPr>
          <a:xfrm>
            <a:off x="762000" y="533400"/>
            <a:ext cx="3810000" cy="1173163"/>
          </a:xfrm>
        </p:spPr>
        <p:txBody>
          <a:bodyPr/>
          <a:lstStyle/>
          <a:p>
            <a:pPr eaLnBrk="1" hangingPunct="1">
              <a:defRPr/>
            </a:pPr>
            <a:r>
              <a:rPr lang="en-US">
                <a:latin typeface="Arial" charset="0"/>
                <a:ea typeface="ＭＳ Ｐゴシック" charset="0"/>
                <a:cs typeface="ＭＳ Ｐゴシック" charset="0"/>
              </a:rPr>
              <a:t>Is Jesus in the DSS?</a:t>
            </a:r>
          </a:p>
        </p:txBody>
      </p:sp>
      <p:sp>
        <p:nvSpPr>
          <p:cNvPr id="164867" name="Rectangle 3"/>
          <p:cNvSpPr>
            <a:spLocks noGrp="1" noChangeArrowheads="1"/>
          </p:cNvSpPr>
          <p:nvPr>
            <p:ph type="body" idx="1"/>
          </p:nvPr>
        </p:nvSpPr>
        <p:spPr>
          <a:xfrm>
            <a:off x="5029200" y="1600200"/>
            <a:ext cx="4114800" cy="762000"/>
          </a:xfrm>
        </p:spPr>
        <p:txBody>
          <a:bodyPr/>
          <a:lstStyle/>
          <a:p>
            <a:pPr eaLnBrk="1" hangingPunct="1">
              <a:defRPr/>
            </a:pPr>
            <a:r>
              <a:rPr lang="en-US" b="1" dirty="0">
                <a:latin typeface="Arial" charset="0"/>
                <a:ea typeface="ＭＳ Ｐゴシック" charset="0"/>
              </a:rPr>
              <a:t>What</a:t>
            </a:r>
            <a:r>
              <a:rPr lang="fr-FR" altLang="ja-JP" b="1" dirty="0">
                <a:latin typeface="Arial" charset="0"/>
                <a:ea typeface="ＭＳ Ｐゴシック" charset="0"/>
              </a:rPr>
              <a:t>'</a:t>
            </a:r>
            <a:r>
              <a:rPr lang="en-US" b="1" dirty="0">
                <a:latin typeface="Arial" charset="0"/>
                <a:ea typeface="ＭＳ Ｐゴシック" charset="0"/>
              </a:rPr>
              <a:t>s the answer?</a:t>
            </a:r>
          </a:p>
        </p:txBody>
      </p:sp>
      <p:pic>
        <p:nvPicPr>
          <p:cNvPr id="151555" name="Picture 4" descr="DSS000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6878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p:cNvSpPr txBox="1">
            <a:spLocks noChangeArrowheads="1"/>
          </p:cNvSpPr>
          <p:nvPr/>
        </p:nvSpPr>
        <p:spPr bwMode="auto">
          <a:xfrm>
            <a:off x="8458200" y="0"/>
            <a:ext cx="698500" cy="461963"/>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2400">
                <a:solidFill>
                  <a:srgbClr val="E5E5FF"/>
                </a:solidFill>
                <a:effectLst>
                  <a:outerShdw blurRad="38100" dist="38100" dir="2700000" algn="tl">
                    <a:srgbClr val="000000"/>
                  </a:outerShdw>
                </a:effectLst>
                <a:latin typeface="Arial" charset="0"/>
                <a:cs typeface="Arial" charset="0"/>
              </a:rPr>
              <a:t>182</a:t>
            </a:r>
          </a:p>
        </p:txBody>
      </p:sp>
    </p:spTree>
    <p:extLst>
      <p:ext uri="{BB962C8B-B14F-4D97-AF65-F5344CB8AC3E}">
        <p14:creationId xmlns:p14="http://schemas.microsoft.com/office/powerpoint/2010/main" val="15361918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1" name="Picture 4" descr="Cave 4 Dead Sea Scrolls"/>
          <p:cNvPicPr>
            <a:picLocks noChangeAspect="1" noChangeArrowheads="1"/>
          </p:cNvPicPr>
          <p:nvPr/>
        </p:nvPicPr>
        <p:blipFill rotWithShape="1">
          <a:blip r:embed="rId3" cstate="screen">
            <a:lum bright="-42000"/>
            <a:extLst>
              <a:ext uri="{28A0092B-C50C-407E-A947-70E740481C1C}">
                <a14:useLocalDpi xmlns:a14="http://schemas.microsoft.com/office/drawing/2010/main"/>
              </a:ext>
            </a:extLst>
          </a:blip>
          <a:srcRect b="2637"/>
          <a:stretch/>
        </p:blipFill>
        <p:spPr bwMode="auto">
          <a:xfrm>
            <a:off x="-42863" y="0"/>
            <a:ext cx="922972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6" name="Rectangle 2"/>
          <p:cNvSpPr>
            <a:spLocks noGrp="1" noRot="1" noChangeArrowheads="1"/>
          </p:cNvSpPr>
          <p:nvPr>
            <p:ph type="title"/>
          </p:nvPr>
        </p:nvSpPr>
        <p:spPr>
          <a:xfrm>
            <a:off x="207746" y="5932374"/>
            <a:ext cx="8763000" cy="762000"/>
          </a:xfrm>
          <a:solidFill>
            <a:srgbClr val="663300"/>
          </a:solidFill>
        </p:spPr>
        <p:txBody>
          <a:bodyPr/>
          <a:lstStyle/>
          <a:p>
            <a:pPr eaLnBrk="1" hangingPunct="1">
              <a:defRPr/>
            </a:pPr>
            <a:r>
              <a:rPr lang="en-US" sz="3600" dirty="0">
                <a:latin typeface="Arial" charset="0"/>
                <a:ea typeface="ＭＳ Ｐゴシック" charset="0"/>
              </a:rPr>
              <a:t>Cave 4 brought forth the most scrolls</a:t>
            </a:r>
          </a:p>
        </p:txBody>
      </p:sp>
      <p:pic>
        <p:nvPicPr>
          <p:cNvPr id="153603" name="Picture 5" descr="Qumran"/>
          <p:cNvPicPr>
            <a:picLocks noChangeAspect="1" noChangeArrowheads="1"/>
          </p:cNvPicPr>
          <p:nvPr/>
        </p:nvPicPr>
        <p:blipFill>
          <a:blip r:embed="rId4" cstate="screen">
            <a:lum bright="-12000"/>
            <a:extLst>
              <a:ext uri="{28A0092B-C50C-407E-A947-70E740481C1C}">
                <a14:useLocalDpi xmlns:a14="http://schemas.microsoft.com/office/drawing/2010/main"/>
              </a:ext>
            </a:extLst>
          </a:blip>
          <a:srcRect/>
          <a:stretch>
            <a:fillRect/>
          </a:stretch>
        </p:blipFill>
        <p:spPr bwMode="auto">
          <a:xfrm>
            <a:off x="4559300" y="0"/>
            <a:ext cx="4584700" cy="332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90" name="Rectangle 6"/>
          <p:cNvSpPr>
            <a:spLocks noRot="1" noChangeArrowheads="1"/>
          </p:cNvSpPr>
          <p:nvPr/>
        </p:nvSpPr>
        <p:spPr bwMode="auto">
          <a:xfrm>
            <a:off x="0" y="274638"/>
            <a:ext cx="9144000" cy="1143000"/>
          </a:xfrm>
          <a:prstGeom prst="rect">
            <a:avLst/>
          </a:prstGeom>
          <a:noFill/>
          <a:ln w="9525">
            <a:noFill/>
            <a:miter lim="800000"/>
            <a:headEnd/>
            <a:tailEnd/>
          </a:ln>
          <a:effectLst/>
        </p:spPr>
        <p:txBody>
          <a:bodyPr anchor="ctr"/>
          <a:lstStyle/>
          <a:p>
            <a:pPr algn="ctr" defTabSz="914400" fontAlgn="base">
              <a:spcBef>
                <a:spcPct val="0"/>
              </a:spcBef>
              <a:spcAft>
                <a:spcPct val="0"/>
              </a:spcAft>
              <a:defRPr/>
            </a:pPr>
            <a:r>
              <a:rPr lang="en-US" sz="4000" b="1">
                <a:solidFill>
                  <a:srgbClr val="FFFFFF"/>
                </a:solidFill>
                <a:effectLst>
                  <a:outerShdw blurRad="38100" dist="38100" dir="2700000" algn="tl">
                    <a:srgbClr val="000000"/>
                  </a:outerShdw>
                </a:effectLst>
                <a:latin typeface="Arial" charset="0"/>
                <a:ea typeface="ＭＳ Ｐゴシック" charset="0"/>
                <a:cs typeface="Arial" charset="0"/>
              </a:rPr>
              <a:t>Beliefs &amp; Characteristics of Essenes</a:t>
            </a:r>
          </a:p>
        </p:txBody>
      </p:sp>
      <p:sp>
        <p:nvSpPr>
          <p:cNvPr id="118793" name="Rectangle 9"/>
          <p:cNvSpPr>
            <a:spLocks noChangeArrowheads="1"/>
          </p:cNvSpPr>
          <p:nvPr/>
        </p:nvSpPr>
        <p:spPr bwMode="auto">
          <a:xfrm>
            <a:off x="533400" y="1676400"/>
            <a:ext cx="8229600" cy="4525963"/>
          </a:xfrm>
          <a:prstGeom prst="rect">
            <a:avLst/>
          </a:prstGeom>
          <a:noFill/>
          <a:ln w="9525">
            <a:noFill/>
            <a:miter lim="800000"/>
            <a:headEnd/>
            <a:tailEnd/>
          </a:ln>
          <a:effectLst/>
        </p:spPr>
        <p:txBody>
          <a:bodyPr/>
          <a:lstStyle/>
          <a:p>
            <a:pPr marL="342900" indent="-342900" defTabSz="914400" fontAlgn="base">
              <a:spcBef>
                <a:spcPct val="20000"/>
              </a:spcBef>
              <a:spcAft>
                <a:spcPct val="0"/>
              </a:spcAft>
              <a:buClr>
                <a:srgbClr val="FFCC00"/>
              </a:buClr>
              <a:buSzPct val="70000"/>
              <a:buFont typeface="Wingdings" charset="0"/>
              <a:buChar char="n"/>
              <a:defRPr/>
            </a:pPr>
            <a:r>
              <a:rPr lang="en-US" sz="4000" b="1">
                <a:solidFill>
                  <a:srgbClr val="FFFFFF"/>
                </a:solidFill>
                <a:effectLst>
                  <a:outerShdw blurRad="38100" dist="38100" dir="2700000" algn="tl">
                    <a:srgbClr val="000000"/>
                  </a:outerShdw>
                </a:effectLst>
                <a:latin typeface="Arial" charset="0"/>
                <a:ea typeface="ＭＳ Ｐゴシック" charset="0"/>
                <a:cs typeface="Arial" charset="0"/>
              </a:rPr>
              <a:t>Study of Torah &amp; devout life</a:t>
            </a:r>
          </a:p>
          <a:p>
            <a:pPr marL="342900" indent="-342900" defTabSz="914400" fontAlgn="base">
              <a:spcBef>
                <a:spcPct val="20000"/>
              </a:spcBef>
              <a:spcAft>
                <a:spcPct val="0"/>
              </a:spcAft>
              <a:buClr>
                <a:srgbClr val="FFCC00"/>
              </a:buClr>
              <a:buSzPct val="70000"/>
              <a:buFont typeface="Wingdings" charset="0"/>
              <a:buChar char="n"/>
              <a:defRPr/>
            </a:pPr>
            <a:r>
              <a:rPr lang="en-US" sz="4000" b="1">
                <a:solidFill>
                  <a:srgbClr val="FFFFFF"/>
                </a:solidFill>
                <a:effectLst>
                  <a:outerShdw blurRad="38100" dist="38100" dir="2700000" algn="tl">
                    <a:srgbClr val="000000"/>
                  </a:outerShdw>
                </a:effectLst>
                <a:latin typeface="Arial" charset="0"/>
                <a:ea typeface="ＭＳ Ｐゴシック" charset="0"/>
                <a:cs typeface="Arial" charset="0"/>
              </a:rPr>
              <a:t>Sovereignty of God</a:t>
            </a:r>
          </a:p>
          <a:p>
            <a:pPr marL="342900" indent="-342900" defTabSz="914400" fontAlgn="base">
              <a:spcBef>
                <a:spcPct val="20000"/>
              </a:spcBef>
              <a:spcAft>
                <a:spcPct val="0"/>
              </a:spcAft>
              <a:buClr>
                <a:srgbClr val="FFCC00"/>
              </a:buClr>
              <a:buSzPct val="70000"/>
              <a:buFont typeface="Wingdings" charset="0"/>
              <a:buChar char="n"/>
              <a:defRPr/>
            </a:pPr>
            <a:r>
              <a:rPr lang="en-US" sz="4000" b="1">
                <a:solidFill>
                  <a:srgbClr val="FFFFFF"/>
                </a:solidFill>
                <a:effectLst>
                  <a:outerShdw blurRad="38100" dist="38100" dir="2700000" algn="tl">
                    <a:srgbClr val="000000"/>
                  </a:outerShdw>
                </a:effectLst>
                <a:latin typeface="Arial" charset="0"/>
                <a:ea typeface="ＭＳ Ｐゴシック" charset="0"/>
                <a:cs typeface="Arial" charset="0"/>
              </a:rPr>
              <a:t>Eschatological themes</a:t>
            </a:r>
          </a:p>
          <a:p>
            <a:pPr marL="342900" indent="-342900" defTabSz="914400" fontAlgn="base">
              <a:spcBef>
                <a:spcPct val="20000"/>
              </a:spcBef>
              <a:spcAft>
                <a:spcPct val="0"/>
              </a:spcAft>
              <a:buClr>
                <a:srgbClr val="FFCC00"/>
              </a:buClr>
              <a:buSzPct val="70000"/>
              <a:buFont typeface="Wingdings" charset="0"/>
              <a:buChar char="n"/>
              <a:defRPr/>
            </a:pPr>
            <a:r>
              <a:rPr lang="en-US" sz="4000" b="1">
                <a:solidFill>
                  <a:srgbClr val="FFFFFF"/>
                </a:solidFill>
                <a:effectLst>
                  <a:outerShdw blurRad="38100" dist="38100" dir="2700000" algn="tl">
                    <a:srgbClr val="000000"/>
                  </a:outerShdw>
                </a:effectLst>
                <a:latin typeface="Arial" charset="0"/>
                <a:ea typeface="ＭＳ Ｐゴシック" charset="0"/>
                <a:cs typeface="Arial" charset="0"/>
              </a:rPr>
              <a:t>Communal</a:t>
            </a:r>
          </a:p>
          <a:p>
            <a:pPr marL="342900" indent="-342900" defTabSz="914400" fontAlgn="base">
              <a:spcBef>
                <a:spcPct val="20000"/>
              </a:spcBef>
              <a:spcAft>
                <a:spcPct val="0"/>
              </a:spcAft>
              <a:buClr>
                <a:srgbClr val="FFCC00"/>
              </a:buClr>
              <a:buSzPct val="70000"/>
              <a:buFont typeface="Wingdings" charset="0"/>
              <a:buChar char="n"/>
              <a:defRPr/>
            </a:pPr>
            <a:r>
              <a:rPr lang="en-US" sz="4000" b="1">
                <a:solidFill>
                  <a:srgbClr val="FFFFFF"/>
                </a:solidFill>
                <a:effectLst>
                  <a:outerShdw blurRad="38100" dist="38100" dir="2700000" algn="tl">
                    <a:srgbClr val="000000"/>
                  </a:outerShdw>
                </a:effectLst>
                <a:latin typeface="Arial" charset="0"/>
                <a:ea typeface="ＭＳ Ｐゴシック" charset="0"/>
                <a:cs typeface="Arial" charset="0"/>
              </a:rPr>
              <a:t>Legalism</a:t>
            </a:r>
          </a:p>
        </p:txBody>
      </p:sp>
      <p:sp>
        <p:nvSpPr>
          <p:cNvPr id="9" name="Text Box 5"/>
          <p:cNvSpPr txBox="1">
            <a:spLocks noChangeArrowheads="1"/>
          </p:cNvSpPr>
          <p:nvPr/>
        </p:nvSpPr>
        <p:spPr bwMode="auto">
          <a:xfrm>
            <a:off x="8458200" y="0"/>
            <a:ext cx="698500" cy="461963"/>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2400">
                <a:solidFill>
                  <a:srgbClr val="E5E5FF"/>
                </a:solidFill>
                <a:effectLst>
                  <a:outerShdw blurRad="38100" dist="38100" dir="2700000" algn="tl">
                    <a:srgbClr val="000000"/>
                  </a:outerShdw>
                </a:effectLst>
                <a:latin typeface="Arial" charset="0"/>
                <a:cs typeface="Arial" charset="0"/>
              </a:rPr>
              <a:t>182</a:t>
            </a:r>
          </a:p>
        </p:txBody>
      </p:sp>
    </p:spTree>
    <p:extLst>
      <p:ext uri="{BB962C8B-B14F-4D97-AF65-F5344CB8AC3E}">
        <p14:creationId xmlns:p14="http://schemas.microsoft.com/office/powerpoint/2010/main" val="10138590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5649" name="Picture 4" descr="ruinsofqumran"/>
          <p:cNvPicPr>
            <a:picLocks noChangeAspect="1" noChangeArrowheads="1"/>
          </p:cNvPicPr>
          <p:nvPr/>
        </p:nvPicPr>
        <p:blipFill>
          <a:blip r:embed="rId3">
            <a:lum bright="-36000"/>
            <a:extLst>
              <a:ext uri="{28A0092B-C50C-407E-A947-70E740481C1C}">
                <a14:useLocalDpi xmlns:a14="http://schemas.microsoft.com/office/drawing/2010/main"/>
              </a:ext>
            </a:extLst>
          </a:blip>
          <a:srcRect/>
          <a:stretch>
            <a:fillRect/>
          </a:stretch>
        </p:blipFill>
        <p:spPr bwMode="auto">
          <a:xfrm>
            <a:off x="0" y="0"/>
            <a:ext cx="9144000" cy="769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0" name="Rectangle 2"/>
          <p:cNvSpPr>
            <a:spLocks noGrp="1" noRot="1" noChangeArrowheads="1"/>
          </p:cNvSpPr>
          <p:nvPr>
            <p:ph type="title"/>
          </p:nvPr>
        </p:nvSpPr>
        <p:spPr>
          <a:xfrm>
            <a:off x="0" y="0"/>
            <a:ext cx="7911966" cy="762000"/>
          </a:xfrm>
          <a:gradFill rotWithShape="1">
            <a:gsLst>
              <a:gs pos="0">
                <a:schemeClr val="accent1"/>
              </a:gs>
              <a:gs pos="50000">
                <a:schemeClr val="accent1">
                  <a:gamma/>
                  <a:shade val="46275"/>
                  <a:invGamma/>
                </a:schemeClr>
              </a:gs>
              <a:gs pos="100000">
                <a:schemeClr val="accent1"/>
              </a:gs>
            </a:gsLst>
            <a:lin ang="5400000" scaled="1"/>
          </a:gradFill>
        </p:spPr>
        <p:txBody>
          <a:bodyPr/>
          <a:lstStyle/>
          <a:p>
            <a:pPr algn="l" eaLnBrk="1" hangingPunct="1">
              <a:defRPr/>
            </a:pPr>
            <a:r>
              <a:rPr lang="en-US" sz="4000" dirty="0">
                <a:latin typeface="Arial" charset="0"/>
                <a:ea typeface="ＭＳ Ｐゴシック" charset="0"/>
                <a:cs typeface="ＭＳ Ｐゴシック" charset="0"/>
              </a:rPr>
              <a:t>Significance of the DSS</a:t>
            </a:r>
          </a:p>
        </p:txBody>
      </p:sp>
      <p:sp>
        <p:nvSpPr>
          <p:cNvPr id="135171" name="Rectangle 3"/>
          <p:cNvSpPr>
            <a:spLocks noGrp="1" noChangeArrowheads="1"/>
          </p:cNvSpPr>
          <p:nvPr>
            <p:ph type="body" idx="1"/>
          </p:nvPr>
        </p:nvSpPr>
        <p:spPr/>
        <p:txBody>
          <a:bodyPr/>
          <a:lstStyle/>
          <a:p>
            <a:pPr marL="609600" indent="-609600" eaLnBrk="1" hangingPunct="1">
              <a:buFont typeface="Wingdings" charset="0"/>
              <a:buNone/>
              <a:defRPr/>
            </a:pPr>
            <a:r>
              <a:rPr lang="en-US" b="1">
                <a:latin typeface="Arial" charset="0"/>
                <a:ea typeface="ＭＳ Ｐゴシック" charset="0"/>
                <a:cs typeface="ＭＳ Ｐゴシック" charset="0"/>
              </a:rPr>
              <a:t>1.  Qumran community study</a:t>
            </a:r>
          </a:p>
        </p:txBody>
      </p:sp>
      <p:sp>
        <p:nvSpPr>
          <p:cNvPr id="6" name="Text Box 5"/>
          <p:cNvSpPr txBox="1">
            <a:spLocks noChangeArrowheads="1"/>
          </p:cNvSpPr>
          <p:nvPr/>
        </p:nvSpPr>
        <p:spPr bwMode="auto">
          <a:xfrm>
            <a:off x="8458200" y="0"/>
            <a:ext cx="698500" cy="461963"/>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2400">
                <a:solidFill>
                  <a:srgbClr val="E5E5FF"/>
                </a:solidFill>
                <a:effectLst>
                  <a:outerShdw blurRad="38100" dist="38100" dir="2700000" algn="tl">
                    <a:srgbClr val="000000"/>
                  </a:outerShdw>
                </a:effectLst>
                <a:latin typeface="Arial" charset="0"/>
                <a:cs typeface="Arial" charset="0"/>
              </a:rPr>
              <a:t>182</a:t>
            </a:r>
          </a:p>
        </p:txBody>
      </p:sp>
    </p:spTree>
    <p:extLst>
      <p:ext uri="{BB962C8B-B14F-4D97-AF65-F5344CB8AC3E}">
        <p14:creationId xmlns:p14="http://schemas.microsoft.com/office/powerpoint/2010/main" val="29297422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5171">
                                            <p:txEl>
                                              <p:pRg st="0" end="0"/>
                                            </p:txEl>
                                          </p:spTgt>
                                        </p:tgtEl>
                                        <p:attrNameLst>
                                          <p:attrName>style.visibility</p:attrName>
                                        </p:attrNameLst>
                                      </p:cBhvr>
                                      <p:to>
                                        <p:strVal val="visible"/>
                                      </p:to>
                                    </p:set>
                                    <p:animEffect transition="in" filter="checkerboard(across)">
                                      <p:cBhvr>
                                        <p:cTn id="7" dur="500"/>
                                        <p:tgtEl>
                                          <p:spTgt spid="13517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1" grpId="0" build="p"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2" descr="DSS"/>
          <p:cNvPicPr>
            <a:picLocks noChangeAspect="1" noChangeArrowheads="1"/>
          </p:cNvPicPr>
          <p:nvPr/>
        </p:nvPicPr>
        <p:blipFill>
          <a:blip r:embed="rId3" cstate="screen">
            <a:lum bright="-48000"/>
            <a:extLst>
              <a:ext uri="{28A0092B-C50C-407E-A947-70E740481C1C}">
                <a14:useLocalDpi xmlns:a14="http://schemas.microsoft.com/office/drawing/2010/main"/>
              </a:ext>
            </a:extLst>
          </a:blip>
          <a:srcRect/>
          <a:stretch>
            <a:fillRect/>
          </a:stretch>
        </p:blipFill>
        <p:spPr bwMode="auto">
          <a:xfrm>
            <a:off x="0" y="0"/>
            <a:ext cx="4419600" cy="690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1363" name="Rectangle 3"/>
          <p:cNvSpPr>
            <a:spLocks noChangeArrowheads="1"/>
          </p:cNvSpPr>
          <p:nvPr/>
        </p:nvSpPr>
        <p:spPr bwMode="auto">
          <a:xfrm>
            <a:off x="4572000" y="0"/>
            <a:ext cx="4572000" cy="6858000"/>
          </a:xfrm>
          <a:prstGeom prst="rect">
            <a:avLst/>
          </a:prstGeom>
          <a:gradFill rotWithShape="0">
            <a:gsLst>
              <a:gs pos="0">
                <a:schemeClr val="accent2"/>
              </a:gs>
              <a:gs pos="100000">
                <a:schemeClr val="accent2">
                  <a:gamma/>
                  <a:shade val="21569"/>
                  <a:invGamma/>
                </a:schemeClr>
              </a:gs>
            </a:gsLst>
            <a:path path="shape">
              <a:fillToRect l="50000" t="50000" r="50000" b="50000"/>
            </a:path>
          </a:gradFill>
          <a:ln w="9525">
            <a:solidFill>
              <a:schemeClr val="tx1"/>
            </a:solidFill>
            <a:miter lim="800000"/>
            <a:headEnd/>
            <a:tailEnd/>
          </a:ln>
          <a:effectLst/>
        </p:spPr>
        <p:txBody>
          <a:bodyPr wrap="none" anchor="ctr"/>
          <a:lstStyle/>
          <a:p>
            <a:pPr algn="ctr" defTabSz="914400" fontAlgn="base">
              <a:spcBef>
                <a:spcPct val="0"/>
              </a:spcBef>
              <a:spcAft>
                <a:spcPct val="0"/>
              </a:spcAft>
              <a:defRPr/>
            </a:pPr>
            <a:endParaRPr lang="en-US" sz="4400" b="1">
              <a:solidFill>
                <a:srgbClr val="000000"/>
              </a:solidFill>
              <a:effectLst>
                <a:outerShdw blurRad="38100" dist="38100" dir="2700000" algn="tl">
                  <a:srgbClr val="FFFFFF"/>
                </a:outerShdw>
              </a:effectLst>
              <a:latin typeface="Garamond" pitchFamily="-111" charset="0"/>
              <a:ea typeface="Osaka"/>
              <a:cs typeface="Osaka"/>
            </a:endParaRPr>
          </a:p>
        </p:txBody>
      </p:sp>
      <p:sp>
        <p:nvSpPr>
          <p:cNvPr id="271364" name="Rectangle 4"/>
          <p:cNvSpPr>
            <a:spLocks noGrp="1" noChangeArrowheads="1"/>
          </p:cNvSpPr>
          <p:nvPr>
            <p:ph type="title" idx="4294967295"/>
          </p:nvPr>
        </p:nvSpPr>
        <p:spPr>
          <a:xfrm>
            <a:off x="0" y="457200"/>
            <a:ext cx="9144000" cy="990600"/>
          </a:xfrm>
          <a:gradFill rotWithShape="0">
            <a:gsLst>
              <a:gs pos="0">
                <a:schemeClr val="tx2"/>
              </a:gs>
              <a:gs pos="100000">
                <a:schemeClr val="tx2">
                  <a:gamma/>
                  <a:shade val="46275"/>
                  <a:invGamma/>
                  <a:alpha val="3999"/>
                </a:schemeClr>
              </a:gs>
            </a:gsLst>
            <a:lin ang="5400000" scaled="1"/>
          </a:gradFill>
          <a:effectLst>
            <a:outerShdw blurRad="63500" dist="35921" dir="2700000" algn="ctr" rotWithShape="0">
              <a:schemeClr val="tx2">
                <a:alpha val="74998"/>
              </a:schemeClr>
            </a:outerShdw>
          </a:effectLst>
        </p:spPr>
        <p:txBody>
          <a:bodyPr/>
          <a:lstStyle/>
          <a:p>
            <a:pPr eaLnBrk="1" hangingPunct="1">
              <a:defRPr/>
            </a:pPr>
            <a:r>
              <a:rPr lang="en-US" b="1">
                <a:solidFill>
                  <a:schemeClr val="bg1"/>
                </a:solidFill>
              </a:rPr>
              <a:t>Jesus versus Tradition</a:t>
            </a:r>
          </a:p>
        </p:txBody>
      </p:sp>
      <p:sp>
        <p:nvSpPr>
          <p:cNvPr id="271365" name="Text Box 5"/>
          <p:cNvSpPr txBox="1">
            <a:spLocks noChangeArrowheads="1"/>
          </p:cNvSpPr>
          <p:nvPr/>
        </p:nvSpPr>
        <p:spPr bwMode="auto">
          <a:xfrm>
            <a:off x="304800" y="1584325"/>
            <a:ext cx="3810000" cy="701675"/>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lvl1pPr marL="914400" indent="-914400"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defTabSz="914400" eaLnBrk="1" fontAlgn="base" hangingPunct="1">
              <a:spcBef>
                <a:spcPct val="0"/>
              </a:spcBef>
              <a:spcAft>
                <a:spcPct val="0"/>
              </a:spcAft>
              <a:defRPr/>
            </a:pPr>
            <a:r>
              <a:rPr lang="en-US" sz="4000" u="sng">
                <a:solidFill>
                  <a:srgbClr val="FFFFFF"/>
                </a:solidFill>
                <a:latin typeface="Arial" charset="0"/>
                <a:ea typeface="Osaka" charset="0"/>
                <a:cs typeface="Osaka" charset="0"/>
              </a:rPr>
              <a:t>Qumran</a:t>
            </a:r>
            <a:endParaRPr lang="en-US" sz="3200" i="1" u="sng">
              <a:solidFill>
                <a:srgbClr val="FFFFFF"/>
              </a:solidFill>
              <a:latin typeface="Times New Roman" charset="0"/>
              <a:ea typeface="Osaka" charset="0"/>
              <a:cs typeface="Osaka" charset="0"/>
            </a:endParaRPr>
          </a:p>
        </p:txBody>
      </p:sp>
      <p:sp>
        <p:nvSpPr>
          <p:cNvPr id="271366" name="Text Box 6"/>
          <p:cNvSpPr txBox="1">
            <a:spLocks noChangeArrowheads="1"/>
          </p:cNvSpPr>
          <p:nvPr/>
        </p:nvSpPr>
        <p:spPr bwMode="auto">
          <a:xfrm>
            <a:off x="4572000" y="1584325"/>
            <a:ext cx="4343400" cy="701675"/>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lvl1pPr marL="914400" indent="-914400"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defTabSz="914400" eaLnBrk="1" fontAlgn="base" hangingPunct="1">
              <a:spcBef>
                <a:spcPct val="0"/>
              </a:spcBef>
              <a:spcAft>
                <a:spcPct val="0"/>
              </a:spcAft>
              <a:defRPr/>
            </a:pPr>
            <a:r>
              <a:rPr lang="en-US" sz="4000" u="sng">
                <a:solidFill>
                  <a:srgbClr val="FFFFFF"/>
                </a:solidFill>
                <a:latin typeface="Arial" charset="0"/>
                <a:ea typeface="Osaka" charset="0"/>
                <a:cs typeface="Osaka" charset="0"/>
              </a:rPr>
              <a:t>Jesus (Matt. 5)</a:t>
            </a:r>
            <a:endParaRPr lang="en-US" sz="3200" i="1" u="sng">
              <a:solidFill>
                <a:srgbClr val="FFFFFF"/>
              </a:solidFill>
              <a:latin typeface="Times New Roman" charset="0"/>
              <a:ea typeface="Osaka" charset="0"/>
              <a:cs typeface="Osaka" charset="0"/>
            </a:endParaRPr>
          </a:p>
        </p:txBody>
      </p:sp>
      <p:sp>
        <p:nvSpPr>
          <p:cNvPr id="271367" name="Text Box 7"/>
          <p:cNvSpPr txBox="1">
            <a:spLocks noChangeArrowheads="1"/>
          </p:cNvSpPr>
          <p:nvPr/>
        </p:nvSpPr>
        <p:spPr bwMode="auto">
          <a:xfrm>
            <a:off x="304800" y="2513013"/>
            <a:ext cx="4038600" cy="3811587"/>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defTabSz="914400" eaLnBrk="1" fontAlgn="base" hangingPunct="1">
              <a:spcBef>
                <a:spcPct val="0"/>
              </a:spcBef>
              <a:spcAft>
                <a:spcPct val="0"/>
              </a:spcAft>
              <a:defRPr/>
            </a:pPr>
            <a:r>
              <a:rPr lang="en-US" altLang="ja-JP" sz="2800" dirty="0">
                <a:solidFill>
                  <a:srgbClr val="FFFFFF"/>
                </a:solidFill>
                <a:latin typeface="Arial" charset="0"/>
                <a:ea typeface="Osaka" charset="0"/>
                <a:cs typeface="Osaka" charset="0"/>
              </a:rPr>
              <a:t>"</a:t>
            </a:r>
            <a:r>
              <a:rPr lang="en-US" sz="2800" dirty="0">
                <a:solidFill>
                  <a:srgbClr val="FFFFFF"/>
                </a:solidFill>
                <a:latin typeface="Arial" charset="0"/>
                <a:ea typeface="Osaka" charset="0"/>
                <a:cs typeface="Osaka" charset="0"/>
              </a:rPr>
              <a:t>[God] shall admit into the Covenant of Grace all… that love all the sons of light… and hate all the sons of darkness…</a:t>
            </a:r>
            <a:r>
              <a:rPr lang="en-US" altLang="ja-JP" sz="2800" dirty="0">
                <a:solidFill>
                  <a:srgbClr val="FFFFFF"/>
                </a:solidFill>
                <a:latin typeface="Arial" charset="0"/>
                <a:ea typeface="Osaka" charset="0"/>
                <a:cs typeface="Osaka" charset="0"/>
              </a:rPr>
              <a:t>"</a:t>
            </a:r>
            <a:endParaRPr lang="en-US" sz="2800" dirty="0">
              <a:solidFill>
                <a:srgbClr val="FFFFFF"/>
              </a:solidFill>
              <a:latin typeface="Arial" charset="0"/>
              <a:ea typeface="Osaka" charset="0"/>
              <a:cs typeface="Osaka" charset="0"/>
            </a:endParaRPr>
          </a:p>
          <a:p>
            <a:pPr defTabSz="914400" eaLnBrk="1" fontAlgn="base" hangingPunct="1">
              <a:spcBef>
                <a:spcPct val="0"/>
              </a:spcBef>
              <a:spcAft>
                <a:spcPct val="0"/>
              </a:spcAft>
              <a:defRPr/>
            </a:pPr>
            <a:endParaRPr lang="en-US" sz="2800" dirty="0">
              <a:solidFill>
                <a:srgbClr val="FFFFFF"/>
              </a:solidFill>
              <a:latin typeface="Arial" charset="0"/>
              <a:ea typeface="Osaka" charset="0"/>
              <a:cs typeface="Osaka" charset="0"/>
            </a:endParaRPr>
          </a:p>
          <a:p>
            <a:pPr algn="r" defTabSz="914400" eaLnBrk="1" fontAlgn="base" hangingPunct="1">
              <a:spcBef>
                <a:spcPct val="0"/>
              </a:spcBef>
              <a:spcAft>
                <a:spcPct val="0"/>
              </a:spcAft>
              <a:defRPr/>
            </a:pPr>
            <a:r>
              <a:rPr lang="en-US" sz="2400" dirty="0">
                <a:solidFill>
                  <a:srgbClr val="FFFFFF"/>
                </a:solidFill>
                <a:latin typeface="Arial" charset="0"/>
                <a:ea typeface="Osaka" charset="0"/>
                <a:cs typeface="Osaka" charset="0"/>
              </a:rPr>
              <a:t>Rule of the Community (1QS 1:4; cf. 9:21)</a:t>
            </a:r>
            <a:endParaRPr lang="en-US" sz="2800" dirty="0">
              <a:solidFill>
                <a:srgbClr val="FFFFFF"/>
              </a:solidFill>
              <a:latin typeface="Arial" charset="0"/>
              <a:ea typeface="Osaka" charset="0"/>
              <a:cs typeface="Osaka" charset="0"/>
            </a:endParaRPr>
          </a:p>
        </p:txBody>
      </p:sp>
      <p:sp>
        <p:nvSpPr>
          <p:cNvPr id="271368" name="Text Box 8"/>
          <p:cNvSpPr txBox="1">
            <a:spLocks noChangeArrowheads="1"/>
          </p:cNvSpPr>
          <p:nvPr/>
        </p:nvSpPr>
        <p:spPr bwMode="auto">
          <a:xfrm>
            <a:off x="4953000" y="2513013"/>
            <a:ext cx="4038600" cy="1800225"/>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defTabSz="914400" fontAlgn="base">
              <a:spcBef>
                <a:spcPct val="0"/>
              </a:spcBef>
              <a:spcAft>
                <a:spcPct val="0"/>
              </a:spcAft>
              <a:defRPr/>
            </a:pPr>
            <a:r>
              <a:rPr lang="en-US" sz="2800" b="1" dirty="0">
                <a:solidFill>
                  <a:srgbClr val="FFFFFF"/>
                </a:solidFill>
                <a:latin typeface="Arial" pitchFamily="-111" charset="0"/>
                <a:ea typeface="Osaka"/>
                <a:cs typeface="Osaka"/>
              </a:rPr>
              <a:t>"You have heard that it was said, </a:t>
            </a:r>
            <a:r>
              <a:rPr lang="fr-FR" sz="2800" b="1" dirty="0">
                <a:solidFill>
                  <a:srgbClr val="FFFFFF"/>
                </a:solidFill>
                <a:latin typeface="Arial" pitchFamily="-111" charset="0"/>
                <a:ea typeface="Osaka"/>
                <a:cs typeface="Osaka"/>
              </a:rPr>
              <a:t>'</a:t>
            </a:r>
            <a:r>
              <a:rPr lang="en-US" sz="2800" b="1" dirty="0">
                <a:solidFill>
                  <a:srgbClr val="FFFFFF"/>
                </a:solidFill>
                <a:latin typeface="Arial" pitchFamily="-111" charset="0"/>
                <a:ea typeface="Osaka"/>
                <a:cs typeface="Osaka"/>
              </a:rPr>
              <a:t>Love your neighbor and hate your enemy</a:t>
            </a:r>
            <a:r>
              <a:rPr lang="fr-FR" sz="2800" b="1" dirty="0">
                <a:solidFill>
                  <a:srgbClr val="FFFFFF"/>
                </a:solidFill>
                <a:latin typeface="Arial" pitchFamily="-111" charset="0"/>
                <a:ea typeface="Osaka"/>
                <a:cs typeface="Osaka"/>
              </a:rPr>
              <a:t>'"</a:t>
            </a:r>
            <a:r>
              <a:rPr lang="en-US" sz="2800" b="1" dirty="0">
                <a:solidFill>
                  <a:srgbClr val="FFFFFF"/>
                </a:solidFill>
                <a:latin typeface="Arial" pitchFamily="-111" charset="0"/>
                <a:ea typeface="Osaka"/>
                <a:cs typeface="Osaka"/>
              </a:rPr>
              <a:t> (5:43)</a:t>
            </a:r>
          </a:p>
        </p:txBody>
      </p:sp>
      <p:sp>
        <p:nvSpPr>
          <p:cNvPr id="271369" name="Text Box 9"/>
          <p:cNvSpPr txBox="1">
            <a:spLocks noChangeArrowheads="1"/>
          </p:cNvSpPr>
          <p:nvPr/>
        </p:nvSpPr>
        <p:spPr bwMode="auto">
          <a:xfrm>
            <a:off x="4953000" y="4829175"/>
            <a:ext cx="4038600" cy="1800225"/>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defTabSz="914400" fontAlgn="base">
              <a:spcBef>
                <a:spcPct val="0"/>
              </a:spcBef>
              <a:spcAft>
                <a:spcPct val="0"/>
              </a:spcAft>
              <a:defRPr/>
            </a:pPr>
            <a:r>
              <a:rPr lang="en-US" sz="2800" b="1" dirty="0">
                <a:solidFill>
                  <a:srgbClr val="FFFFFF"/>
                </a:solidFill>
                <a:latin typeface="Arial" pitchFamily="-111" charset="0"/>
                <a:ea typeface="Osaka"/>
                <a:cs typeface="Osaka"/>
              </a:rPr>
              <a:t>"But I tell you, </a:t>
            </a:r>
            <a:r>
              <a:rPr lang="fr-FR" sz="2800" b="1" dirty="0">
                <a:solidFill>
                  <a:srgbClr val="FFFFFF"/>
                </a:solidFill>
                <a:latin typeface="Arial" pitchFamily="-111" charset="0"/>
                <a:ea typeface="Osaka"/>
                <a:cs typeface="Osaka"/>
              </a:rPr>
              <a:t>'</a:t>
            </a:r>
            <a:r>
              <a:rPr lang="en-US" sz="2800" b="1" dirty="0">
                <a:solidFill>
                  <a:srgbClr val="FFFFFF"/>
                </a:solidFill>
                <a:latin typeface="Arial" pitchFamily="-111" charset="0"/>
                <a:ea typeface="Osaka"/>
                <a:cs typeface="Osaka"/>
              </a:rPr>
              <a:t>Love your enemies and pray for those who persecute you</a:t>
            </a:r>
            <a:r>
              <a:rPr lang="fr-FR" sz="2800" b="1" dirty="0">
                <a:solidFill>
                  <a:srgbClr val="FFFFFF"/>
                </a:solidFill>
                <a:latin typeface="Arial" pitchFamily="-111" charset="0"/>
                <a:ea typeface="Osaka"/>
                <a:cs typeface="Osaka"/>
              </a:rPr>
              <a:t>'"</a:t>
            </a:r>
            <a:r>
              <a:rPr lang="en-US" sz="2800" b="1" dirty="0">
                <a:solidFill>
                  <a:srgbClr val="FFFFFF"/>
                </a:solidFill>
                <a:latin typeface="Arial" pitchFamily="-111" charset="0"/>
                <a:ea typeface="Osaka"/>
                <a:cs typeface="Osaka"/>
              </a:rPr>
              <a:t> (5:44)</a:t>
            </a:r>
          </a:p>
        </p:txBody>
      </p:sp>
    </p:spTree>
    <p:extLst>
      <p:ext uri="{BB962C8B-B14F-4D97-AF65-F5344CB8AC3E}">
        <p14:creationId xmlns:p14="http://schemas.microsoft.com/office/powerpoint/2010/main" val="367635976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71368"/>
                                        </p:tgtEl>
                                        <p:attrNameLst>
                                          <p:attrName>style.visibility</p:attrName>
                                        </p:attrNameLst>
                                      </p:cBhvr>
                                      <p:to>
                                        <p:strVal val="visible"/>
                                      </p:to>
                                    </p:set>
                                    <p:anim calcmode="lin" valueType="num">
                                      <p:cBhvr>
                                        <p:cTn id="7" dur="1000" fill="hold"/>
                                        <p:tgtEl>
                                          <p:spTgt spid="271368"/>
                                        </p:tgtEl>
                                        <p:attrNameLst>
                                          <p:attrName>ppt_w</p:attrName>
                                        </p:attrNameLst>
                                      </p:cBhvr>
                                      <p:tavLst>
                                        <p:tav tm="0">
                                          <p:val>
                                            <p:fltVal val="0"/>
                                          </p:val>
                                        </p:tav>
                                        <p:tav tm="100000">
                                          <p:val>
                                            <p:strVal val="#ppt_w"/>
                                          </p:val>
                                        </p:tav>
                                      </p:tavLst>
                                    </p:anim>
                                    <p:anim calcmode="lin" valueType="num">
                                      <p:cBhvr>
                                        <p:cTn id="8" dur="1000" fill="hold"/>
                                        <p:tgtEl>
                                          <p:spTgt spid="271368"/>
                                        </p:tgtEl>
                                        <p:attrNameLst>
                                          <p:attrName>ppt_h</p:attrName>
                                        </p:attrNameLst>
                                      </p:cBhvr>
                                      <p:tavLst>
                                        <p:tav tm="0">
                                          <p:val>
                                            <p:fltVal val="0"/>
                                          </p:val>
                                        </p:tav>
                                        <p:tav tm="100000">
                                          <p:val>
                                            <p:strVal val="#ppt_h"/>
                                          </p:val>
                                        </p:tav>
                                      </p:tavLst>
                                    </p:anim>
                                    <p:anim calcmode="lin" valueType="num">
                                      <p:cBhvr>
                                        <p:cTn id="9" dur="1000" fill="hold"/>
                                        <p:tgtEl>
                                          <p:spTgt spid="27136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7136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71367"/>
                                        </p:tgtEl>
                                        <p:attrNameLst>
                                          <p:attrName>style.visibility</p:attrName>
                                        </p:attrNameLst>
                                      </p:cBhvr>
                                      <p:to>
                                        <p:strVal val="visible"/>
                                      </p:to>
                                    </p:set>
                                    <p:anim calcmode="lin" valueType="num">
                                      <p:cBhvr>
                                        <p:cTn id="15" dur="1000" fill="hold"/>
                                        <p:tgtEl>
                                          <p:spTgt spid="271367"/>
                                        </p:tgtEl>
                                        <p:attrNameLst>
                                          <p:attrName>ppt_w</p:attrName>
                                        </p:attrNameLst>
                                      </p:cBhvr>
                                      <p:tavLst>
                                        <p:tav tm="0">
                                          <p:val>
                                            <p:fltVal val="0"/>
                                          </p:val>
                                        </p:tav>
                                        <p:tav tm="100000">
                                          <p:val>
                                            <p:strVal val="#ppt_w"/>
                                          </p:val>
                                        </p:tav>
                                      </p:tavLst>
                                    </p:anim>
                                    <p:anim calcmode="lin" valueType="num">
                                      <p:cBhvr>
                                        <p:cTn id="16" dur="1000" fill="hold"/>
                                        <p:tgtEl>
                                          <p:spTgt spid="271367"/>
                                        </p:tgtEl>
                                        <p:attrNameLst>
                                          <p:attrName>ppt_h</p:attrName>
                                        </p:attrNameLst>
                                      </p:cBhvr>
                                      <p:tavLst>
                                        <p:tav tm="0">
                                          <p:val>
                                            <p:fltVal val="0"/>
                                          </p:val>
                                        </p:tav>
                                        <p:tav tm="100000">
                                          <p:val>
                                            <p:strVal val="#ppt_h"/>
                                          </p:val>
                                        </p:tav>
                                      </p:tavLst>
                                    </p:anim>
                                    <p:anim calcmode="lin" valueType="num">
                                      <p:cBhvr>
                                        <p:cTn id="17" dur="1000" fill="hold"/>
                                        <p:tgtEl>
                                          <p:spTgt spid="271367"/>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7136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71369"/>
                                        </p:tgtEl>
                                        <p:attrNameLst>
                                          <p:attrName>style.visibility</p:attrName>
                                        </p:attrNameLst>
                                      </p:cBhvr>
                                      <p:to>
                                        <p:strVal val="visible"/>
                                      </p:to>
                                    </p:set>
                                    <p:anim calcmode="lin" valueType="num">
                                      <p:cBhvr>
                                        <p:cTn id="23" dur="1000" fill="hold"/>
                                        <p:tgtEl>
                                          <p:spTgt spid="271369"/>
                                        </p:tgtEl>
                                        <p:attrNameLst>
                                          <p:attrName>ppt_w</p:attrName>
                                        </p:attrNameLst>
                                      </p:cBhvr>
                                      <p:tavLst>
                                        <p:tav tm="0">
                                          <p:val>
                                            <p:fltVal val="0"/>
                                          </p:val>
                                        </p:tav>
                                        <p:tav tm="100000">
                                          <p:val>
                                            <p:strVal val="#ppt_w"/>
                                          </p:val>
                                        </p:tav>
                                      </p:tavLst>
                                    </p:anim>
                                    <p:anim calcmode="lin" valueType="num">
                                      <p:cBhvr>
                                        <p:cTn id="24" dur="1000" fill="hold"/>
                                        <p:tgtEl>
                                          <p:spTgt spid="271369"/>
                                        </p:tgtEl>
                                        <p:attrNameLst>
                                          <p:attrName>ppt_h</p:attrName>
                                        </p:attrNameLst>
                                      </p:cBhvr>
                                      <p:tavLst>
                                        <p:tav tm="0">
                                          <p:val>
                                            <p:fltVal val="0"/>
                                          </p:val>
                                        </p:tav>
                                        <p:tav tm="100000">
                                          <p:val>
                                            <p:strVal val="#ppt_h"/>
                                          </p:val>
                                        </p:tav>
                                      </p:tavLst>
                                    </p:anim>
                                    <p:anim calcmode="lin" valueType="num">
                                      <p:cBhvr>
                                        <p:cTn id="25" dur="1000" fill="hold"/>
                                        <p:tgtEl>
                                          <p:spTgt spid="271369"/>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7136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367" grpId="0"/>
      <p:bldP spid="271368" grpId="0"/>
      <p:bldP spid="271369" grpId="0"/>
    </p:bld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9745" name="Picture 2" descr="ruinsofqumran"/>
          <p:cNvPicPr>
            <a:picLocks noChangeAspect="1" noChangeArrowheads="1"/>
          </p:cNvPicPr>
          <p:nvPr/>
        </p:nvPicPr>
        <p:blipFill>
          <a:blip r:embed="rId3">
            <a:lum bright="-36000"/>
            <a:extLst>
              <a:ext uri="{28A0092B-C50C-407E-A947-70E740481C1C}">
                <a14:useLocalDpi xmlns:a14="http://schemas.microsoft.com/office/drawing/2010/main"/>
              </a:ext>
            </a:extLst>
          </a:blip>
          <a:srcRect/>
          <a:stretch>
            <a:fillRect/>
          </a:stretch>
        </p:blipFill>
        <p:spPr bwMode="auto">
          <a:xfrm>
            <a:off x="0" y="0"/>
            <a:ext cx="9144000" cy="769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3411" name="Rectangle 3"/>
          <p:cNvSpPr>
            <a:spLocks noGrp="1" noRot="1" noChangeArrowheads="1"/>
          </p:cNvSpPr>
          <p:nvPr>
            <p:ph type="title"/>
          </p:nvPr>
        </p:nvSpPr>
        <p:spPr>
          <a:xfrm>
            <a:off x="0" y="0"/>
            <a:ext cx="7921592" cy="762000"/>
          </a:xfrm>
          <a:gradFill rotWithShape="1">
            <a:gsLst>
              <a:gs pos="0">
                <a:schemeClr val="accent1"/>
              </a:gs>
              <a:gs pos="50000">
                <a:schemeClr val="accent1">
                  <a:gamma/>
                  <a:shade val="46275"/>
                  <a:invGamma/>
                </a:schemeClr>
              </a:gs>
              <a:gs pos="100000">
                <a:schemeClr val="accent1"/>
              </a:gs>
            </a:gsLst>
            <a:lin ang="5400000" scaled="1"/>
          </a:gradFill>
        </p:spPr>
        <p:txBody>
          <a:bodyPr/>
          <a:lstStyle/>
          <a:p>
            <a:pPr algn="l" eaLnBrk="1" hangingPunct="1">
              <a:defRPr/>
            </a:pPr>
            <a:r>
              <a:rPr lang="en-US" sz="4000" dirty="0">
                <a:latin typeface="Arial" charset="0"/>
                <a:ea typeface="ＭＳ Ｐゴシック" charset="0"/>
                <a:cs typeface="ＭＳ Ｐゴシック" charset="0"/>
              </a:rPr>
              <a:t>Significance of the DSS</a:t>
            </a:r>
          </a:p>
        </p:txBody>
      </p:sp>
      <p:sp>
        <p:nvSpPr>
          <p:cNvPr id="273412" name="Rectangle 4"/>
          <p:cNvSpPr>
            <a:spLocks noGrp="1" noChangeArrowheads="1"/>
          </p:cNvSpPr>
          <p:nvPr>
            <p:ph type="body" idx="1"/>
          </p:nvPr>
        </p:nvSpPr>
        <p:spPr/>
        <p:txBody>
          <a:bodyPr/>
          <a:lstStyle/>
          <a:p>
            <a:pPr marL="609600" indent="-609600" eaLnBrk="1" hangingPunct="1">
              <a:buFont typeface="Wingdings" charset="0"/>
              <a:buNone/>
              <a:defRPr/>
            </a:pPr>
            <a:r>
              <a:rPr lang="en-US" b="1">
                <a:latin typeface="Arial" charset="0"/>
                <a:ea typeface="ＭＳ Ｐゴシック" charset="0"/>
                <a:cs typeface="ＭＳ Ｐゴシック" charset="0"/>
              </a:rPr>
              <a:t>1.  Qumran community study</a:t>
            </a:r>
          </a:p>
          <a:p>
            <a:pPr marL="609600" indent="-609600" eaLnBrk="1" hangingPunct="1">
              <a:buFont typeface="Wingdings" charset="0"/>
              <a:buNone/>
              <a:defRPr/>
            </a:pPr>
            <a:r>
              <a:rPr lang="en-US" b="1">
                <a:latin typeface="Arial" charset="0"/>
                <a:ea typeface="ＭＳ Ｐゴシック" charset="0"/>
                <a:cs typeface="ＭＳ Ｐゴシック" charset="0"/>
              </a:rPr>
              <a:t>2.  Pseudepigrapha study</a:t>
            </a:r>
          </a:p>
        </p:txBody>
      </p:sp>
      <p:sp>
        <p:nvSpPr>
          <p:cNvPr id="6" name="Text Box 5"/>
          <p:cNvSpPr txBox="1">
            <a:spLocks noChangeArrowheads="1"/>
          </p:cNvSpPr>
          <p:nvPr/>
        </p:nvSpPr>
        <p:spPr bwMode="auto">
          <a:xfrm>
            <a:off x="8458200" y="0"/>
            <a:ext cx="698500" cy="461963"/>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2400">
                <a:solidFill>
                  <a:srgbClr val="E5E5FF"/>
                </a:solidFill>
                <a:effectLst>
                  <a:outerShdw blurRad="38100" dist="38100" dir="2700000" algn="tl">
                    <a:srgbClr val="000000"/>
                  </a:outerShdw>
                </a:effectLst>
                <a:latin typeface="Arial" charset="0"/>
                <a:cs typeface="Arial" charset="0"/>
              </a:rPr>
              <a:t>182</a:t>
            </a:r>
          </a:p>
        </p:txBody>
      </p:sp>
    </p:spTree>
    <p:extLst>
      <p:ext uri="{BB962C8B-B14F-4D97-AF65-F5344CB8AC3E}">
        <p14:creationId xmlns:p14="http://schemas.microsoft.com/office/powerpoint/2010/main" val="36534819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273412">
                                            <p:txEl>
                                              <p:pRg st="1" end="1"/>
                                            </p:txEl>
                                          </p:spTgt>
                                        </p:tgtEl>
                                        <p:attrNameLst>
                                          <p:attrName>style.visibility</p:attrName>
                                        </p:attrNameLst>
                                      </p:cBhvr>
                                      <p:to>
                                        <p:strVal val="visible"/>
                                      </p:to>
                                    </p:set>
                                    <p:animEffect transition="in" filter="checkerboard(across)">
                                      <p:cBhvr>
                                        <p:cTn id="7" dur="500"/>
                                        <p:tgtEl>
                                          <p:spTgt spid="2734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412" grpId="0" build="p"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7" name="Rectangle 3"/>
          <p:cNvSpPr>
            <a:spLocks noGrp="1" noChangeArrowheads="1"/>
          </p:cNvSpPr>
          <p:nvPr>
            <p:ph type="body" idx="1"/>
          </p:nvPr>
        </p:nvSpPr>
        <p:spPr>
          <a:xfrm>
            <a:off x="0" y="6248400"/>
            <a:ext cx="9144000" cy="533400"/>
          </a:xfrm>
        </p:spPr>
        <p:txBody>
          <a:bodyPr/>
          <a:lstStyle/>
          <a:p>
            <a:pPr algn="ctr" eaLnBrk="1" hangingPunct="1">
              <a:lnSpc>
                <a:spcPct val="90000"/>
              </a:lnSpc>
              <a:buFont typeface="Wingdings" charset="0"/>
              <a:buNone/>
              <a:defRPr/>
            </a:pPr>
            <a:r>
              <a:rPr lang="en-US">
                <a:latin typeface="Arial" charset="0"/>
                <a:ea typeface="ＭＳ Ｐゴシック" charset="0"/>
                <a:cs typeface="ＭＳ Ｐゴシック" charset="0"/>
              </a:rPr>
              <a:t>Cave 4 view of the Community across the wadi</a:t>
            </a:r>
          </a:p>
        </p:txBody>
      </p:sp>
      <p:pic>
        <p:nvPicPr>
          <p:cNvPr id="161794" name="Picture 4" descr="qumranPOVcav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923925"/>
            <a:ext cx="9144000"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9" name="Oval 5"/>
          <p:cNvSpPr>
            <a:spLocks noChangeArrowheads="1"/>
          </p:cNvSpPr>
          <p:nvPr/>
        </p:nvSpPr>
        <p:spPr bwMode="auto">
          <a:xfrm>
            <a:off x="2971800" y="2743200"/>
            <a:ext cx="3581400" cy="609600"/>
          </a:xfrm>
          <a:prstGeom prst="ellipse">
            <a:avLst/>
          </a:prstGeom>
          <a:noFill/>
          <a:ln w="76200">
            <a:solidFill>
              <a:srgbClr val="FF0000"/>
            </a:solidFill>
            <a:round/>
            <a:headEnd/>
            <a:tailEnd/>
          </a:ln>
          <a:effectLst/>
        </p:spPr>
        <p:txBody>
          <a:bodyPr wrap="none" anchor="ct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129031" name="Rectangle 7"/>
          <p:cNvSpPr>
            <a:spLocks noChangeArrowheads="1"/>
          </p:cNvSpPr>
          <p:nvPr/>
        </p:nvSpPr>
        <p:spPr bwMode="auto">
          <a:xfrm>
            <a:off x="457200" y="1600200"/>
            <a:ext cx="8686800" cy="685800"/>
          </a:xfrm>
          <a:prstGeom prst="rect">
            <a:avLst/>
          </a:prstGeom>
          <a:solidFill>
            <a:schemeClr val="bg2"/>
          </a:solidFill>
          <a:ln w="9525">
            <a:noFill/>
            <a:miter lim="800000"/>
            <a:headEnd/>
            <a:tailEnd/>
          </a:ln>
          <a:effectLst/>
        </p:spPr>
        <p:txBody>
          <a:bodyPr anchor="ctr"/>
          <a:lstStyle/>
          <a:p>
            <a:pPr marL="342900" indent="-342900" defTabSz="914400" fontAlgn="base">
              <a:spcBef>
                <a:spcPct val="20000"/>
              </a:spcBef>
              <a:spcAft>
                <a:spcPct val="0"/>
              </a:spcAft>
              <a:buClr>
                <a:srgbClr val="FFCC00"/>
              </a:buClr>
              <a:buSzPct val="70000"/>
              <a:buFont typeface="Wingdings" charset="0"/>
              <a:buNone/>
              <a:defRPr/>
            </a:pPr>
            <a:r>
              <a:rPr lang="en-US" sz="2800" b="1" dirty="0">
                <a:solidFill>
                  <a:srgbClr val="FFFFFF"/>
                </a:solidFill>
                <a:effectLst>
                  <a:outerShdw blurRad="38100" dist="38100" dir="2700000" algn="tl">
                    <a:srgbClr val="000000"/>
                  </a:outerShdw>
                </a:effectLst>
                <a:latin typeface="Arial" charset="0"/>
                <a:ea typeface="ＭＳ Ｐゴシック" charset="0"/>
                <a:cs typeface="Arial" charset="0"/>
              </a:rPr>
              <a:t>3.  Hebrew study greatly advanced</a:t>
            </a:r>
          </a:p>
        </p:txBody>
      </p:sp>
      <p:sp>
        <p:nvSpPr>
          <p:cNvPr id="129034" name="Rectangle 10"/>
          <p:cNvSpPr>
            <a:spLocks noGrp="1" noRot="1" noChangeArrowheads="1"/>
          </p:cNvSpPr>
          <p:nvPr>
            <p:ph type="title"/>
          </p:nvPr>
        </p:nvSpPr>
        <p:spPr>
          <a:xfrm>
            <a:off x="0" y="0"/>
            <a:ext cx="8094846" cy="762000"/>
          </a:xfrm>
          <a:gradFill rotWithShape="1">
            <a:gsLst>
              <a:gs pos="0">
                <a:schemeClr val="accent1"/>
              </a:gs>
              <a:gs pos="50000">
                <a:schemeClr val="accent1">
                  <a:gamma/>
                  <a:shade val="46275"/>
                  <a:invGamma/>
                </a:schemeClr>
              </a:gs>
              <a:gs pos="100000">
                <a:schemeClr val="accent1"/>
              </a:gs>
            </a:gsLst>
            <a:lin ang="5400000" scaled="1"/>
          </a:gradFill>
        </p:spPr>
        <p:txBody>
          <a:bodyPr/>
          <a:lstStyle/>
          <a:p>
            <a:pPr algn="l" eaLnBrk="1" hangingPunct="1">
              <a:defRPr/>
            </a:pPr>
            <a:r>
              <a:rPr lang="en-US" sz="4000">
                <a:latin typeface="Arial" charset="0"/>
                <a:ea typeface="ＭＳ Ｐゴシック" charset="0"/>
                <a:cs typeface="ＭＳ Ｐゴシック" charset="0"/>
              </a:rPr>
              <a:t>Significance of the DSS</a:t>
            </a:r>
          </a:p>
        </p:txBody>
      </p:sp>
      <p:sp>
        <p:nvSpPr>
          <p:cNvPr id="8" name="Text Box 5"/>
          <p:cNvSpPr txBox="1">
            <a:spLocks noChangeArrowheads="1"/>
          </p:cNvSpPr>
          <p:nvPr/>
        </p:nvSpPr>
        <p:spPr bwMode="auto">
          <a:xfrm>
            <a:off x="8458200" y="0"/>
            <a:ext cx="698500" cy="461963"/>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2400">
                <a:solidFill>
                  <a:srgbClr val="E5E5FF"/>
                </a:solidFill>
                <a:effectLst>
                  <a:outerShdw blurRad="38100" dist="38100" dir="2700000" algn="tl">
                    <a:srgbClr val="000000"/>
                  </a:outerShdw>
                </a:effectLst>
                <a:latin typeface="Arial" charset="0"/>
                <a:cs typeface="Arial" charset="0"/>
              </a:rPr>
              <a:t>182</a:t>
            </a:r>
          </a:p>
        </p:txBody>
      </p:sp>
    </p:spTree>
    <p:extLst>
      <p:ext uri="{BB962C8B-B14F-4D97-AF65-F5344CB8AC3E}">
        <p14:creationId xmlns:p14="http://schemas.microsoft.com/office/powerpoint/2010/main" val="5066614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29029"/>
                                        </p:tgtEl>
                                        <p:attrNameLst>
                                          <p:attrName>style.visibility</p:attrName>
                                        </p:attrNameLst>
                                      </p:cBhvr>
                                      <p:to>
                                        <p:strVal val="visible"/>
                                      </p:to>
                                    </p:set>
                                    <p:animEffect transition="in" filter="fade">
                                      <p:cBhvr>
                                        <p:cTn id="7" dur="770" decel="100000"/>
                                        <p:tgtEl>
                                          <p:spTgt spid="129029"/>
                                        </p:tgtEl>
                                      </p:cBhvr>
                                    </p:animEffect>
                                    <p:animScale>
                                      <p:cBhvr>
                                        <p:cTn id="8" dur="770" decel="100000"/>
                                        <p:tgtEl>
                                          <p:spTgt spid="129029"/>
                                        </p:tgtEl>
                                      </p:cBhvr>
                                      <p:from x="10000" y="10000"/>
                                      <p:to x="200000" y="450000"/>
                                    </p:animScale>
                                    <p:animScale>
                                      <p:cBhvr>
                                        <p:cTn id="9" dur="1230" accel="100000" fill="hold">
                                          <p:stCondLst>
                                            <p:cond delay="770"/>
                                          </p:stCondLst>
                                        </p:cTn>
                                        <p:tgtEl>
                                          <p:spTgt spid="129029"/>
                                        </p:tgtEl>
                                      </p:cBhvr>
                                      <p:from x="200000" y="450000"/>
                                      <p:to x="100000" y="100000"/>
                                    </p:animScale>
                                    <p:set>
                                      <p:cBhvr>
                                        <p:cTn id="10" dur="770" fill="hold"/>
                                        <p:tgtEl>
                                          <p:spTgt spid="129029"/>
                                        </p:tgtEl>
                                        <p:attrNameLst>
                                          <p:attrName>ppt_x</p:attrName>
                                        </p:attrNameLst>
                                      </p:cBhvr>
                                      <p:to>
                                        <p:strVal val="(0.5)"/>
                                      </p:to>
                                    </p:set>
                                    <p:anim from="(0.5)" to="(#ppt_x)" calcmode="lin" valueType="num">
                                      <p:cBhvr>
                                        <p:cTn id="11" dur="1230" accel="100000" fill="hold">
                                          <p:stCondLst>
                                            <p:cond delay="770"/>
                                          </p:stCondLst>
                                        </p:cTn>
                                        <p:tgtEl>
                                          <p:spTgt spid="129029"/>
                                        </p:tgtEl>
                                        <p:attrNameLst>
                                          <p:attrName>ppt_x</p:attrName>
                                        </p:attrNameLst>
                                      </p:cBhvr>
                                    </p:anim>
                                    <p:set>
                                      <p:cBhvr>
                                        <p:cTn id="12" dur="770" fill="hold"/>
                                        <p:tgtEl>
                                          <p:spTgt spid="129029"/>
                                        </p:tgtEl>
                                        <p:attrNameLst>
                                          <p:attrName>ppt_y</p:attrName>
                                        </p:attrNameLst>
                                      </p:cBhvr>
                                      <p:to>
                                        <p:strVal val="(#ppt_y+0.4)"/>
                                      </p:to>
                                    </p:set>
                                    <p:anim from="(#ppt_y+0.4)" to="(#ppt_y)" calcmode="lin" valueType="num">
                                      <p:cBhvr>
                                        <p:cTn id="13" dur="1230" accel="100000" fill="hold">
                                          <p:stCondLst>
                                            <p:cond delay="770"/>
                                          </p:stCondLst>
                                        </p:cTn>
                                        <p:tgtEl>
                                          <p:spTgt spid="129029"/>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2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4" descr="DSC0061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2322" name="Rectangle 2"/>
          <p:cNvSpPr>
            <a:spLocks noGrp="1" noChangeArrowheads="1"/>
          </p:cNvSpPr>
          <p:nvPr>
            <p:ph type="ctrTitle"/>
          </p:nvPr>
        </p:nvSpPr>
        <p:spPr>
          <a:xfrm>
            <a:off x="0" y="0"/>
            <a:ext cx="9144000" cy="1524000"/>
          </a:xfrm>
          <a:effectLst>
            <a:outerShdw blurRad="63500" dist="35921" dir="2700000" algn="ctr" rotWithShape="0">
              <a:schemeClr val="tx1">
                <a:alpha val="74998"/>
              </a:schemeClr>
            </a:outerShdw>
          </a:effectLst>
        </p:spPr>
        <p:txBody>
          <a:bodyPr/>
          <a:lstStyle/>
          <a:p>
            <a:pPr eaLnBrk="1" hangingPunct="1">
              <a:defRPr/>
            </a:pPr>
            <a:r>
              <a:rPr lang="en-US">
                <a:solidFill>
                  <a:schemeClr val="bg2"/>
                </a:solidFill>
                <a:effectLst/>
                <a:latin typeface="Arial" charset="0"/>
                <a:ea typeface="ＭＳ Ｐゴシック" charset="0"/>
                <a:cs typeface="ＭＳ Ｐゴシック" charset="0"/>
              </a:rPr>
              <a:t>From the Heights</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7026576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1" name="Picture 2" descr="Qumran"/>
          <p:cNvPicPr>
            <a:picLocks noGrp="1" noChangeAspect="1" noChangeArrowheads="1"/>
          </p:cNvPicPr>
          <p:nvPr>
            <p:ph type="body" idx="1"/>
          </p:nvPr>
        </p:nvPicPr>
        <p:blipFill>
          <a:blip r:embed="rId3" cstate="screen">
            <a:extLst>
              <a:ext uri="{28A0092B-C50C-407E-A947-70E740481C1C}">
                <a14:useLocalDpi xmlns:a14="http://schemas.microsoft.com/office/drawing/2010/main"/>
              </a:ext>
            </a:extLst>
          </a:blip>
          <a:srcRect/>
          <a:stretch>
            <a:fillRect/>
          </a:stretch>
        </p:blipFill>
        <p:spPr>
          <a:xfrm>
            <a:off x="228600" y="2057400"/>
            <a:ext cx="5029200" cy="4572000"/>
          </a:xfrm>
          <a:noFill/>
          <a:extLst>
            <a:ext uri="{909E8E84-426E-40DD-AFC4-6F175D3DCCD1}">
              <a14:hiddenFill xmlns:a14="http://schemas.microsoft.com/office/drawing/2010/main">
                <a:solidFill>
                  <a:srgbClr val="FFFFFF"/>
                </a:solidFill>
              </a14:hiddenFill>
            </a:ext>
          </a:extLst>
        </p:spPr>
      </p:pic>
      <p:sp>
        <p:nvSpPr>
          <p:cNvPr id="174088" name="Rectangle 8"/>
          <p:cNvSpPr>
            <a:spLocks noChangeArrowheads="1"/>
          </p:cNvSpPr>
          <p:nvPr/>
        </p:nvSpPr>
        <p:spPr bwMode="auto">
          <a:xfrm>
            <a:off x="457200" y="1143000"/>
            <a:ext cx="8686800" cy="685800"/>
          </a:xfrm>
          <a:prstGeom prst="rect">
            <a:avLst/>
          </a:prstGeom>
          <a:noFill/>
          <a:ln w="9525">
            <a:noFill/>
            <a:miter lim="800000"/>
            <a:headEnd/>
            <a:tailEnd/>
          </a:ln>
          <a:effectLst/>
        </p:spPr>
        <p:txBody>
          <a:bodyPr/>
          <a:lstStyle/>
          <a:p>
            <a:pPr marL="342900" indent="-342900" defTabSz="914400" fontAlgn="base">
              <a:spcBef>
                <a:spcPct val="20000"/>
              </a:spcBef>
              <a:spcAft>
                <a:spcPct val="0"/>
              </a:spcAft>
              <a:buClr>
                <a:srgbClr val="FFCC00"/>
              </a:buClr>
              <a:buSzPct val="70000"/>
              <a:buFont typeface="Wingdings" charset="0"/>
              <a:buNone/>
              <a:defRPr/>
            </a:pPr>
            <a:r>
              <a:rPr lang="en-US" sz="2800" b="1">
                <a:solidFill>
                  <a:srgbClr val="FFFFFF"/>
                </a:solidFill>
                <a:effectLst>
                  <a:outerShdw blurRad="38100" dist="38100" dir="2700000" algn="tl">
                    <a:srgbClr val="000000"/>
                  </a:outerShdw>
                </a:effectLst>
                <a:latin typeface="Arial" charset="0"/>
                <a:ea typeface="ＭＳ Ｐゴシック" charset="0"/>
                <a:cs typeface="Arial" charset="0"/>
              </a:rPr>
              <a:t>4.  Masoretic study advanced</a:t>
            </a:r>
          </a:p>
        </p:txBody>
      </p:sp>
      <p:sp>
        <p:nvSpPr>
          <p:cNvPr id="174090" name="Rectangle 10"/>
          <p:cNvSpPr>
            <a:spLocks noGrp="1" noRot="1" noChangeArrowheads="1"/>
          </p:cNvSpPr>
          <p:nvPr>
            <p:ph type="title"/>
          </p:nvPr>
        </p:nvSpPr>
        <p:spPr>
          <a:xfrm>
            <a:off x="0" y="0"/>
            <a:ext cx="8219975" cy="762000"/>
          </a:xfrm>
          <a:gradFill rotWithShape="1">
            <a:gsLst>
              <a:gs pos="0">
                <a:schemeClr val="accent1"/>
              </a:gs>
              <a:gs pos="50000">
                <a:schemeClr val="accent1">
                  <a:gamma/>
                  <a:shade val="46275"/>
                  <a:invGamma/>
                </a:schemeClr>
              </a:gs>
              <a:gs pos="100000">
                <a:schemeClr val="accent1"/>
              </a:gs>
            </a:gsLst>
            <a:lin ang="5400000" scaled="1"/>
          </a:gradFill>
        </p:spPr>
        <p:txBody>
          <a:bodyPr/>
          <a:lstStyle/>
          <a:p>
            <a:pPr algn="l" eaLnBrk="1" hangingPunct="1">
              <a:defRPr/>
            </a:pPr>
            <a:r>
              <a:rPr lang="en-US" sz="4000" dirty="0">
                <a:latin typeface="Arial" charset="0"/>
                <a:ea typeface="ＭＳ Ｐゴシック" charset="0"/>
                <a:cs typeface="ＭＳ Ｐゴシック" charset="0"/>
              </a:rPr>
              <a:t>Significance of the DSS</a:t>
            </a:r>
          </a:p>
        </p:txBody>
      </p:sp>
      <p:sp>
        <p:nvSpPr>
          <p:cNvPr id="6" name="Text Box 5"/>
          <p:cNvSpPr txBox="1">
            <a:spLocks noChangeArrowheads="1"/>
          </p:cNvSpPr>
          <p:nvPr/>
        </p:nvSpPr>
        <p:spPr bwMode="auto">
          <a:xfrm>
            <a:off x="8458200" y="0"/>
            <a:ext cx="698500" cy="461963"/>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2400">
                <a:solidFill>
                  <a:srgbClr val="E5E5FF"/>
                </a:solidFill>
                <a:effectLst>
                  <a:outerShdw blurRad="38100" dist="38100" dir="2700000" algn="tl">
                    <a:srgbClr val="000000"/>
                  </a:outerShdw>
                </a:effectLst>
                <a:latin typeface="Arial" charset="0"/>
                <a:cs typeface="Arial" charset="0"/>
              </a:rPr>
              <a:t>182</a:t>
            </a:r>
          </a:p>
        </p:txBody>
      </p:sp>
    </p:spTree>
    <p:extLst>
      <p:ext uri="{BB962C8B-B14F-4D97-AF65-F5344CB8AC3E}">
        <p14:creationId xmlns:p14="http://schemas.microsoft.com/office/powerpoint/2010/main" val="42595024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89" name="Picture 2" descr="Shrine of the Book"/>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66800" y="-44450"/>
            <a:ext cx="70866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03" name="Picture 3" descr="Shrine of the Book"/>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828800" y="-58738"/>
            <a:ext cx="4800600" cy="3714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4" name="Rectangle 4"/>
          <p:cNvSpPr>
            <a:spLocks noGrp="1" noRot="1" noChangeArrowheads="1"/>
          </p:cNvSpPr>
          <p:nvPr>
            <p:ph type="title" idx="4294967295"/>
          </p:nvPr>
        </p:nvSpPr>
        <p:spPr>
          <a:xfrm>
            <a:off x="304800" y="6248400"/>
            <a:ext cx="8077200" cy="533400"/>
          </a:xfrm>
        </p:spPr>
        <p:txBody>
          <a:bodyPr/>
          <a:lstStyle/>
          <a:p>
            <a:pPr eaLnBrk="1" hangingPunct="1">
              <a:defRPr/>
            </a:pPr>
            <a:r>
              <a:rPr lang="en-US" sz="3200">
                <a:latin typeface="Arial" charset="0"/>
                <a:ea typeface="ＭＳ Ｐゴシック" charset="0"/>
              </a:rPr>
              <a:t>Shrine of the Book</a:t>
            </a:r>
          </a:p>
        </p:txBody>
      </p:sp>
      <p:pic>
        <p:nvPicPr>
          <p:cNvPr id="179205" name="Picture 5" descr="Qumran0001"/>
          <p:cNvPicPr>
            <a:picLocks noChangeAspect="1" noChangeArrowheads="1"/>
          </p:cNvPicPr>
          <p:nvPr/>
        </p:nvPicPr>
        <p:blipFill>
          <a:blip r:embed="rId5" cstate="screen">
            <a:lum bright="18000"/>
            <a:extLst>
              <a:ext uri="{28A0092B-C50C-407E-A947-70E740481C1C}">
                <a14:useLocalDpi xmlns:a14="http://schemas.microsoft.com/office/drawing/2010/main"/>
              </a:ext>
            </a:extLst>
          </a:blip>
          <a:srcRect/>
          <a:stretch>
            <a:fillRect/>
          </a:stretch>
        </p:blipFill>
        <p:spPr bwMode="auto">
          <a:xfrm>
            <a:off x="1447800" y="3581400"/>
            <a:ext cx="4419600" cy="190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7" name="Rectangle 7"/>
          <p:cNvSpPr>
            <a:spLocks noChangeArrowheads="1"/>
          </p:cNvSpPr>
          <p:nvPr/>
        </p:nvSpPr>
        <p:spPr bwMode="auto">
          <a:xfrm>
            <a:off x="457200" y="1143000"/>
            <a:ext cx="8686800" cy="685800"/>
          </a:xfrm>
          <a:prstGeom prst="rect">
            <a:avLst/>
          </a:prstGeom>
          <a:solidFill>
            <a:schemeClr val="bg2"/>
          </a:solidFill>
          <a:ln w="9525">
            <a:noFill/>
            <a:miter lim="800000"/>
            <a:headEnd/>
            <a:tailEnd/>
          </a:ln>
          <a:effectLst/>
        </p:spPr>
        <p:txBody>
          <a:bodyPr anchor="ctr"/>
          <a:lstStyle/>
          <a:p>
            <a:pPr marL="342900" indent="-342900" defTabSz="914400" fontAlgn="base">
              <a:spcBef>
                <a:spcPct val="20000"/>
              </a:spcBef>
              <a:spcAft>
                <a:spcPct val="0"/>
              </a:spcAft>
              <a:buClr>
                <a:srgbClr val="FFCC00"/>
              </a:buClr>
              <a:buSzPct val="70000"/>
              <a:buFont typeface="Wingdings" charset="0"/>
              <a:buNone/>
              <a:defRPr/>
            </a:pPr>
            <a:r>
              <a:rPr lang="en-US" sz="2800" b="1" dirty="0">
                <a:solidFill>
                  <a:srgbClr val="FFFFFF"/>
                </a:solidFill>
                <a:effectLst>
                  <a:outerShdw blurRad="38100" dist="38100" dir="2700000" algn="tl">
                    <a:srgbClr val="000000"/>
                  </a:outerShdw>
                </a:effectLst>
                <a:latin typeface="Arial" charset="0"/>
                <a:ea typeface="ＭＳ Ｐゴシック" charset="0"/>
                <a:cs typeface="Arial" charset="0"/>
              </a:rPr>
              <a:t>5.  Proves conservative dating of OT books</a:t>
            </a:r>
          </a:p>
        </p:txBody>
      </p:sp>
      <p:sp>
        <p:nvSpPr>
          <p:cNvPr id="179208" name="Text Box 8"/>
          <p:cNvSpPr txBox="1">
            <a:spLocks noChangeArrowheads="1"/>
          </p:cNvSpPr>
          <p:nvPr/>
        </p:nvSpPr>
        <p:spPr bwMode="auto">
          <a:xfrm>
            <a:off x="381000" y="2667000"/>
            <a:ext cx="5334000" cy="461963"/>
          </a:xfrm>
          <a:prstGeom prst="rect">
            <a:avLst/>
          </a:prstGeom>
          <a:solidFill>
            <a:schemeClr val="bg2"/>
          </a:solidFill>
          <a:ln w="9525">
            <a:noFill/>
            <a:miter lim="800000"/>
            <a:headEnd/>
            <a:tailEnd/>
          </a:ln>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2400">
                <a:solidFill>
                  <a:srgbClr val="E5E5FF"/>
                </a:solidFill>
                <a:effectLst>
                  <a:outerShdw blurRad="38100" dist="38100" dir="2700000" algn="tl">
                    <a:srgbClr val="000000"/>
                  </a:outerShdw>
                </a:effectLst>
                <a:latin typeface="Arial" charset="0"/>
                <a:cs typeface="Arial" charset="0"/>
              </a:rPr>
              <a:t>When was Daniel written?</a:t>
            </a:r>
          </a:p>
        </p:txBody>
      </p:sp>
      <p:sp>
        <p:nvSpPr>
          <p:cNvPr id="179209" name="Text Box 9"/>
          <p:cNvSpPr txBox="1">
            <a:spLocks noChangeArrowheads="1"/>
          </p:cNvSpPr>
          <p:nvPr/>
        </p:nvSpPr>
        <p:spPr bwMode="auto">
          <a:xfrm>
            <a:off x="5715000" y="3276600"/>
            <a:ext cx="2057400" cy="830263"/>
          </a:xfrm>
          <a:prstGeom prst="rect">
            <a:avLst/>
          </a:prstGeom>
          <a:solidFill>
            <a:schemeClr val="bg2"/>
          </a:solidFill>
          <a:ln w="9525">
            <a:noFill/>
            <a:miter lim="800000"/>
            <a:headEnd/>
            <a:tailEnd/>
          </a:ln>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2400">
                <a:solidFill>
                  <a:srgbClr val="E5E5FF"/>
                </a:solidFill>
                <a:effectLst>
                  <a:outerShdw blurRad="38100" dist="38100" dir="2700000" algn="tl">
                    <a:srgbClr val="000000"/>
                  </a:outerShdw>
                </a:effectLst>
                <a:latin typeface="Arial" charset="0"/>
                <a:cs typeface="Arial" charset="0"/>
              </a:rPr>
              <a:t>Liberals</a:t>
            </a:r>
          </a:p>
          <a:p>
            <a:pPr algn="ctr" defTabSz="914400" eaLnBrk="1" fontAlgn="base" hangingPunct="1">
              <a:spcBef>
                <a:spcPct val="0"/>
              </a:spcBef>
              <a:spcAft>
                <a:spcPct val="0"/>
              </a:spcAft>
              <a:defRPr/>
            </a:pPr>
            <a:r>
              <a:rPr lang="en-US" sz="2400">
                <a:solidFill>
                  <a:srgbClr val="E5E5FF"/>
                </a:solidFill>
                <a:effectLst>
                  <a:outerShdw blurRad="38100" dist="38100" dir="2700000" algn="tl">
                    <a:srgbClr val="000000"/>
                  </a:outerShdw>
                </a:effectLst>
                <a:latin typeface="Arial" charset="0"/>
                <a:cs typeface="Arial" charset="0"/>
              </a:rPr>
              <a:t>say 164 BC</a:t>
            </a:r>
          </a:p>
        </p:txBody>
      </p:sp>
      <p:sp>
        <p:nvSpPr>
          <p:cNvPr id="179210" name="Text Box 10"/>
          <p:cNvSpPr txBox="1">
            <a:spLocks noChangeArrowheads="1"/>
          </p:cNvSpPr>
          <p:nvPr/>
        </p:nvSpPr>
        <p:spPr bwMode="auto">
          <a:xfrm>
            <a:off x="152400" y="3276600"/>
            <a:ext cx="2743200" cy="830263"/>
          </a:xfrm>
          <a:prstGeom prst="rect">
            <a:avLst/>
          </a:prstGeom>
          <a:solidFill>
            <a:schemeClr val="bg2"/>
          </a:solidFill>
          <a:ln w="9525">
            <a:noFill/>
            <a:miter lim="800000"/>
            <a:headEnd/>
            <a:tailEnd/>
          </a:ln>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2400">
                <a:solidFill>
                  <a:srgbClr val="E5E5FF"/>
                </a:solidFill>
                <a:effectLst>
                  <a:outerShdw blurRad="38100" dist="38100" dir="2700000" algn="tl">
                    <a:srgbClr val="000000"/>
                  </a:outerShdw>
                </a:effectLst>
                <a:latin typeface="Arial" charset="0"/>
                <a:cs typeface="Arial" charset="0"/>
              </a:rPr>
              <a:t>Conservatives</a:t>
            </a:r>
          </a:p>
          <a:p>
            <a:pPr algn="ctr" defTabSz="914400" eaLnBrk="1" fontAlgn="base" hangingPunct="1">
              <a:spcBef>
                <a:spcPct val="0"/>
              </a:spcBef>
              <a:spcAft>
                <a:spcPct val="0"/>
              </a:spcAft>
              <a:defRPr/>
            </a:pPr>
            <a:r>
              <a:rPr lang="en-US" sz="2400">
                <a:solidFill>
                  <a:srgbClr val="E5E5FF"/>
                </a:solidFill>
                <a:effectLst>
                  <a:outerShdw blurRad="38100" dist="38100" dir="2700000" algn="tl">
                    <a:srgbClr val="000000"/>
                  </a:outerShdw>
                </a:effectLst>
                <a:latin typeface="Arial" charset="0"/>
                <a:cs typeface="Arial" charset="0"/>
              </a:rPr>
              <a:t>say 560 BC</a:t>
            </a:r>
          </a:p>
        </p:txBody>
      </p:sp>
      <p:sp>
        <p:nvSpPr>
          <p:cNvPr id="179213" name="Rectangle 13"/>
          <p:cNvSpPr>
            <a:spLocks noRot="1" noChangeArrowheads="1"/>
          </p:cNvSpPr>
          <p:nvPr/>
        </p:nvSpPr>
        <p:spPr bwMode="auto">
          <a:xfrm>
            <a:off x="0" y="0"/>
            <a:ext cx="8153400" cy="762000"/>
          </a:xfrm>
          <a:prstGeom prst="rect">
            <a:avLst/>
          </a:prstGeom>
          <a:gradFill rotWithShape="1">
            <a:gsLst>
              <a:gs pos="0">
                <a:schemeClr val="accent1"/>
              </a:gs>
              <a:gs pos="50000">
                <a:schemeClr val="accent1">
                  <a:gamma/>
                  <a:shade val="46275"/>
                  <a:invGamma/>
                </a:schemeClr>
              </a:gs>
              <a:gs pos="100000">
                <a:schemeClr val="accent1"/>
              </a:gs>
            </a:gsLst>
            <a:lin ang="5400000" scaled="1"/>
          </a:gradFill>
          <a:ln w="9525">
            <a:noFill/>
            <a:miter lim="800000"/>
            <a:headEnd/>
            <a:tailEnd/>
          </a:ln>
          <a:effectLst/>
        </p:spPr>
        <p:txBody>
          <a:bodyPr anchor="ctr"/>
          <a:lstStyle/>
          <a:p>
            <a:pPr defTabSz="914400" fontAlgn="base">
              <a:spcBef>
                <a:spcPct val="0"/>
              </a:spcBef>
              <a:spcAft>
                <a:spcPct val="0"/>
              </a:spcAft>
              <a:defRPr/>
            </a:pPr>
            <a:r>
              <a:rPr lang="en-US" sz="3600" b="1" dirty="0">
                <a:solidFill>
                  <a:srgbClr val="E5E5FF"/>
                </a:solidFill>
                <a:effectLst>
                  <a:outerShdw blurRad="38100" dist="38100" dir="2700000" algn="tl">
                    <a:srgbClr val="000000"/>
                  </a:outerShdw>
                </a:effectLst>
                <a:latin typeface="Arial" charset="0"/>
                <a:ea typeface="ＭＳ Ｐゴシック" charset="0"/>
                <a:cs typeface="Arial" charset="0"/>
              </a:rPr>
              <a:t>Significance of the DSS</a:t>
            </a:r>
          </a:p>
        </p:txBody>
      </p:sp>
      <p:sp>
        <p:nvSpPr>
          <p:cNvPr id="14" name="Text Box 5"/>
          <p:cNvSpPr txBox="1">
            <a:spLocks noChangeArrowheads="1"/>
          </p:cNvSpPr>
          <p:nvPr/>
        </p:nvSpPr>
        <p:spPr bwMode="auto">
          <a:xfrm>
            <a:off x="8458200" y="0"/>
            <a:ext cx="698500" cy="461963"/>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2400">
                <a:solidFill>
                  <a:srgbClr val="E5E5FF"/>
                </a:solidFill>
                <a:effectLst>
                  <a:outerShdw blurRad="38100" dist="38100" dir="2700000" algn="tl">
                    <a:srgbClr val="000000"/>
                  </a:outerShdw>
                </a:effectLst>
                <a:latin typeface="Arial" charset="0"/>
                <a:cs typeface="Arial" charset="0"/>
              </a:rPr>
              <a:t>183</a:t>
            </a:r>
          </a:p>
        </p:txBody>
      </p:sp>
      <p:grpSp>
        <p:nvGrpSpPr>
          <p:cNvPr id="2" name="Group 41"/>
          <p:cNvGrpSpPr>
            <a:grpSpLocks/>
          </p:cNvGrpSpPr>
          <p:nvPr/>
        </p:nvGrpSpPr>
        <p:grpSpPr bwMode="auto">
          <a:xfrm>
            <a:off x="228600" y="5410200"/>
            <a:ext cx="8839200" cy="990600"/>
            <a:chOff x="228600" y="5410200"/>
            <a:chExt cx="8839200" cy="990600"/>
          </a:xfrm>
        </p:grpSpPr>
        <p:cxnSp>
          <p:nvCxnSpPr>
            <p:cNvPr id="165903" name="Straight Connector 14"/>
            <p:cNvCxnSpPr>
              <a:cxnSpLocks noChangeShapeType="1"/>
            </p:cNvCxnSpPr>
            <p:nvPr/>
          </p:nvCxnSpPr>
          <p:spPr bwMode="auto">
            <a:xfrm>
              <a:off x="533400" y="5791200"/>
              <a:ext cx="8001000" cy="6096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cxnSp>
        <p:grpSp>
          <p:nvGrpSpPr>
            <p:cNvPr id="165904" name="Group 31"/>
            <p:cNvGrpSpPr>
              <a:grpSpLocks/>
            </p:cNvGrpSpPr>
            <p:nvPr/>
          </p:nvGrpSpPr>
          <p:grpSpPr bwMode="auto">
            <a:xfrm>
              <a:off x="533400" y="5943600"/>
              <a:ext cx="7848600" cy="381000"/>
              <a:chOff x="533400" y="5943600"/>
              <a:chExt cx="7848600" cy="381000"/>
            </a:xfrm>
          </p:grpSpPr>
          <p:sp>
            <p:nvSpPr>
              <p:cNvPr id="16" name="Rectangle 15"/>
              <p:cNvSpPr/>
              <p:nvPr/>
            </p:nvSpPr>
            <p:spPr bwMode="auto">
              <a:xfrm flipV="1">
                <a:off x="533400" y="6248400"/>
                <a:ext cx="7848600" cy="76200"/>
              </a:xfrm>
              <a:prstGeom prst="rect">
                <a:avLst/>
              </a:prstGeom>
              <a:solidFill>
                <a:schemeClr val="tx1"/>
              </a:solidFill>
              <a:ln w="9525" cap="flat" cmpd="sng" algn="ctr">
                <a:noFill/>
                <a:prstDash val="solid"/>
                <a:round/>
                <a:headEnd type="none" w="med" len="med"/>
                <a:tailEnd type="none" w="med" len="med"/>
              </a:ln>
              <a:effectLst/>
            </p:spPr>
            <p:txBody>
              <a:bodyPr anchor="ct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cxnSp>
            <p:nvCxnSpPr>
              <p:cNvPr id="165913" name="Straight Connector 19"/>
              <p:cNvCxnSpPr>
                <a:cxnSpLocks noChangeShapeType="1"/>
              </p:cNvCxnSpPr>
              <p:nvPr/>
            </p:nvCxnSpPr>
            <p:spPr bwMode="auto">
              <a:xfrm rot="5400000">
                <a:off x="648494" y="6133306"/>
                <a:ext cx="381000" cy="1588"/>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cxnSp>
          <p:cxnSp>
            <p:nvCxnSpPr>
              <p:cNvPr id="165914" name="Straight Connector 20"/>
              <p:cNvCxnSpPr>
                <a:cxnSpLocks noChangeShapeType="1"/>
              </p:cNvCxnSpPr>
              <p:nvPr/>
            </p:nvCxnSpPr>
            <p:spPr bwMode="auto">
              <a:xfrm rot="5400000">
                <a:off x="1913414" y="6133306"/>
                <a:ext cx="381000" cy="1588"/>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cxnSp>
          <p:cxnSp>
            <p:nvCxnSpPr>
              <p:cNvPr id="165915" name="Straight Connector 21"/>
              <p:cNvCxnSpPr>
                <a:cxnSpLocks noChangeShapeType="1"/>
              </p:cNvCxnSpPr>
              <p:nvPr/>
            </p:nvCxnSpPr>
            <p:spPr bwMode="auto">
              <a:xfrm rot="5400000">
                <a:off x="3178334" y="6133306"/>
                <a:ext cx="381000" cy="1588"/>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cxnSp>
          <p:cxnSp>
            <p:nvCxnSpPr>
              <p:cNvPr id="165916" name="Straight Connector 22"/>
              <p:cNvCxnSpPr>
                <a:cxnSpLocks noChangeShapeType="1"/>
              </p:cNvCxnSpPr>
              <p:nvPr/>
            </p:nvCxnSpPr>
            <p:spPr bwMode="auto">
              <a:xfrm rot="5400000">
                <a:off x="4443254" y="6133306"/>
                <a:ext cx="381000" cy="1588"/>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cxnSp>
          <p:cxnSp>
            <p:nvCxnSpPr>
              <p:cNvPr id="165917" name="Straight Connector 23"/>
              <p:cNvCxnSpPr>
                <a:cxnSpLocks noChangeShapeType="1"/>
              </p:cNvCxnSpPr>
              <p:nvPr/>
            </p:nvCxnSpPr>
            <p:spPr bwMode="auto">
              <a:xfrm rot="5400000">
                <a:off x="5708174" y="6133306"/>
                <a:ext cx="381000" cy="1588"/>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cxnSp>
          <p:cxnSp>
            <p:nvCxnSpPr>
              <p:cNvPr id="165918" name="Straight Connector 24"/>
              <p:cNvCxnSpPr>
                <a:cxnSpLocks noChangeShapeType="1"/>
              </p:cNvCxnSpPr>
              <p:nvPr/>
            </p:nvCxnSpPr>
            <p:spPr bwMode="auto">
              <a:xfrm rot="5400000">
                <a:off x="6973094" y="6133306"/>
                <a:ext cx="381000" cy="1588"/>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cxnSp>
        </p:grpSp>
        <p:sp>
          <p:nvSpPr>
            <p:cNvPr id="33" name="Rectangle 4"/>
            <p:cNvSpPr txBox="1">
              <a:spLocks noRot="1" noChangeArrowheads="1"/>
            </p:cNvSpPr>
            <p:nvPr/>
          </p:nvSpPr>
          <p:spPr bwMode="auto">
            <a:xfrm>
              <a:off x="228600" y="5410200"/>
              <a:ext cx="1066800" cy="533400"/>
            </a:xfrm>
            <a:prstGeom prst="rect">
              <a:avLst/>
            </a:prstGeom>
            <a:noFill/>
            <a:ln w="9525">
              <a:noFill/>
              <a:miter lim="800000"/>
              <a:headEnd/>
              <a:tailEnd/>
            </a:ln>
            <a:effectLst/>
          </p:spPr>
          <p:txBody>
            <a:bodyPr anchor="ct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3200">
                  <a:solidFill>
                    <a:srgbClr val="E5E5FF"/>
                  </a:solidFill>
                  <a:effectLst>
                    <a:outerShdw blurRad="38100" dist="38100" dir="2700000" algn="tl">
                      <a:srgbClr val="000000"/>
                    </a:outerShdw>
                  </a:effectLst>
                  <a:latin typeface="Arial" charset="0"/>
                  <a:cs typeface="Arial" charset="0"/>
                </a:rPr>
                <a:t>600</a:t>
              </a:r>
            </a:p>
          </p:txBody>
        </p:sp>
        <p:sp>
          <p:nvSpPr>
            <p:cNvPr id="34" name="Rectangle 4"/>
            <p:cNvSpPr txBox="1">
              <a:spLocks noRot="1" noChangeArrowheads="1"/>
            </p:cNvSpPr>
            <p:nvPr/>
          </p:nvSpPr>
          <p:spPr bwMode="auto">
            <a:xfrm>
              <a:off x="1524000" y="5410200"/>
              <a:ext cx="1066800" cy="533400"/>
            </a:xfrm>
            <a:prstGeom prst="rect">
              <a:avLst/>
            </a:prstGeom>
            <a:noFill/>
            <a:ln w="9525">
              <a:noFill/>
              <a:miter lim="800000"/>
              <a:headEnd/>
              <a:tailEnd/>
            </a:ln>
            <a:effectLst/>
          </p:spPr>
          <p:txBody>
            <a:bodyPr anchor="ct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3200">
                  <a:solidFill>
                    <a:srgbClr val="E5E5FF"/>
                  </a:solidFill>
                  <a:effectLst>
                    <a:outerShdw blurRad="38100" dist="38100" dir="2700000" algn="tl">
                      <a:srgbClr val="000000"/>
                    </a:outerShdw>
                  </a:effectLst>
                  <a:latin typeface="Arial" charset="0"/>
                  <a:cs typeface="Arial" charset="0"/>
                </a:rPr>
                <a:t>500</a:t>
              </a:r>
            </a:p>
          </p:txBody>
        </p:sp>
        <p:sp>
          <p:nvSpPr>
            <p:cNvPr id="35" name="Rectangle 4"/>
            <p:cNvSpPr txBox="1">
              <a:spLocks noRot="1" noChangeArrowheads="1"/>
            </p:cNvSpPr>
            <p:nvPr/>
          </p:nvSpPr>
          <p:spPr bwMode="auto">
            <a:xfrm>
              <a:off x="2819400" y="5410200"/>
              <a:ext cx="1066800" cy="533400"/>
            </a:xfrm>
            <a:prstGeom prst="rect">
              <a:avLst/>
            </a:prstGeom>
            <a:noFill/>
            <a:ln w="9525">
              <a:noFill/>
              <a:miter lim="800000"/>
              <a:headEnd/>
              <a:tailEnd/>
            </a:ln>
            <a:effectLst/>
          </p:spPr>
          <p:txBody>
            <a:bodyPr anchor="ct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3200">
                  <a:solidFill>
                    <a:srgbClr val="E5E5FF"/>
                  </a:solidFill>
                  <a:effectLst>
                    <a:outerShdw blurRad="38100" dist="38100" dir="2700000" algn="tl">
                      <a:srgbClr val="000000"/>
                    </a:outerShdw>
                  </a:effectLst>
                  <a:latin typeface="Arial" charset="0"/>
                  <a:cs typeface="Arial" charset="0"/>
                </a:rPr>
                <a:t>400</a:t>
              </a:r>
            </a:p>
          </p:txBody>
        </p:sp>
        <p:sp>
          <p:nvSpPr>
            <p:cNvPr id="36" name="Rectangle 4"/>
            <p:cNvSpPr txBox="1">
              <a:spLocks noRot="1" noChangeArrowheads="1"/>
            </p:cNvSpPr>
            <p:nvPr/>
          </p:nvSpPr>
          <p:spPr bwMode="auto">
            <a:xfrm>
              <a:off x="4114800" y="5410200"/>
              <a:ext cx="1066800" cy="533400"/>
            </a:xfrm>
            <a:prstGeom prst="rect">
              <a:avLst/>
            </a:prstGeom>
            <a:noFill/>
            <a:ln w="9525">
              <a:noFill/>
              <a:miter lim="800000"/>
              <a:headEnd/>
              <a:tailEnd/>
            </a:ln>
            <a:effectLst/>
          </p:spPr>
          <p:txBody>
            <a:bodyPr anchor="ct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3200">
                  <a:solidFill>
                    <a:srgbClr val="E5E5FF"/>
                  </a:solidFill>
                  <a:effectLst>
                    <a:outerShdw blurRad="38100" dist="38100" dir="2700000" algn="tl">
                      <a:srgbClr val="000000"/>
                    </a:outerShdw>
                  </a:effectLst>
                  <a:latin typeface="Arial" charset="0"/>
                  <a:cs typeface="Arial" charset="0"/>
                </a:rPr>
                <a:t>300</a:t>
              </a:r>
            </a:p>
          </p:txBody>
        </p:sp>
        <p:sp>
          <p:nvSpPr>
            <p:cNvPr id="37" name="Rectangle 4"/>
            <p:cNvSpPr txBox="1">
              <a:spLocks noRot="1" noChangeArrowheads="1"/>
            </p:cNvSpPr>
            <p:nvPr/>
          </p:nvSpPr>
          <p:spPr bwMode="auto">
            <a:xfrm>
              <a:off x="5410200" y="5410200"/>
              <a:ext cx="1066800" cy="533400"/>
            </a:xfrm>
            <a:prstGeom prst="rect">
              <a:avLst/>
            </a:prstGeom>
            <a:noFill/>
            <a:ln w="9525">
              <a:noFill/>
              <a:miter lim="800000"/>
              <a:headEnd/>
              <a:tailEnd/>
            </a:ln>
            <a:effectLst/>
          </p:spPr>
          <p:txBody>
            <a:bodyPr anchor="ct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3200">
                  <a:solidFill>
                    <a:srgbClr val="E5E5FF"/>
                  </a:solidFill>
                  <a:effectLst>
                    <a:outerShdw blurRad="38100" dist="38100" dir="2700000" algn="tl">
                      <a:srgbClr val="000000"/>
                    </a:outerShdw>
                  </a:effectLst>
                  <a:latin typeface="Arial" charset="0"/>
                  <a:cs typeface="Arial" charset="0"/>
                </a:rPr>
                <a:t>200</a:t>
              </a:r>
            </a:p>
          </p:txBody>
        </p:sp>
        <p:sp>
          <p:nvSpPr>
            <p:cNvPr id="38" name="Rectangle 4"/>
            <p:cNvSpPr txBox="1">
              <a:spLocks noRot="1" noChangeArrowheads="1"/>
            </p:cNvSpPr>
            <p:nvPr/>
          </p:nvSpPr>
          <p:spPr bwMode="auto">
            <a:xfrm>
              <a:off x="6705600" y="5410200"/>
              <a:ext cx="1066800" cy="533400"/>
            </a:xfrm>
            <a:prstGeom prst="rect">
              <a:avLst/>
            </a:prstGeom>
            <a:noFill/>
            <a:ln w="9525">
              <a:noFill/>
              <a:miter lim="800000"/>
              <a:headEnd/>
              <a:tailEnd/>
            </a:ln>
            <a:effectLst/>
          </p:spPr>
          <p:txBody>
            <a:bodyPr anchor="ct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3200">
                  <a:solidFill>
                    <a:srgbClr val="E5E5FF"/>
                  </a:solidFill>
                  <a:effectLst>
                    <a:outerShdw blurRad="38100" dist="38100" dir="2700000" algn="tl">
                      <a:srgbClr val="000000"/>
                    </a:outerShdw>
                  </a:effectLst>
                  <a:latin typeface="Arial" charset="0"/>
                  <a:cs typeface="Arial" charset="0"/>
                </a:rPr>
                <a:t>100</a:t>
              </a:r>
            </a:p>
          </p:txBody>
        </p:sp>
        <p:sp>
          <p:nvSpPr>
            <p:cNvPr id="39" name="Rectangle 4"/>
            <p:cNvSpPr txBox="1">
              <a:spLocks noRot="1" noChangeArrowheads="1"/>
            </p:cNvSpPr>
            <p:nvPr/>
          </p:nvSpPr>
          <p:spPr bwMode="auto">
            <a:xfrm>
              <a:off x="7772400" y="5410200"/>
              <a:ext cx="1295400" cy="533400"/>
            </a:xfrm>
            <a:prstGeom prst="rect">
              <a:avLst/>
            </a:prstGeom>
            <a:noFill/>
            <a:ln w="9525">
              <a:noFill/>
              <a:miter lim="800000"/>
              <a:headEnd/>
              <a:tailEnd/>
            </a:ln>
            <a:effectLst/>
          </p:spPr>
          <p:txBody>
            <a:bodyPr anchor="ct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3200">
                  <a:solidFill>
                    <a:srgbClr val="E5E5FF"/>
                  </a:solidFill>
                  <a:effectLst>
                    <a:outerShdw blurRad="38100" dist="38100" dir="2700000" algn="tl">
                      <a:srgbClr val="000000"/>
                    </a:outerShdw>
                  </a:effectLst>
                  <a:latin typeface="Arial" charset="0"/>
                  <a:cs typeface="Arial" charset="0"/>
                </a:rPr>
                <a:t>BC</a:t>
              </a:r>
            </a:p>
          </p:txBody>
        </p:sp>
      </p:grpSp>
      <p:sp>
        <p:nvSpPr>
          <p:cNvPr id="40" name="Down Arrow 39"/>
          <p:cNvSpPr/>
          <p:nvPr/>
        </p:nvSpPr>
        <p:spPr bwMode="auto">
          <a:xfrm>
            <a:off x="1295400" y="4114800"/>
            <a:ext cx="228600" cy="1828800"/>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anchor="ct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41" name="Down Arrow 40"/>
          <p:cNvSpPr/>
          <p:nvPr/>
        </p:nvSpPr>
        <p:spPr bwMode="auto">
          <a:xfrm>
            <a:off x="6553200" y="4114800"/>
            <a:ext cx="228600" cy="1828800"/>
          </a:xfrm>
          <a:prstGeom prst="downArrow">
            <a:avLst/>
          </a:prstGeom>
          <a:solidFill>
            <a:schemeClr val="tx1"/>
          </a:solidFill>
          <a:ln w="9525" cap="flat" cmpd="sng" algn="ctr">
            <a:solidFill>
              <a:schemeClr val="tx1"/>
            </a:solidFill>
            <a:prstDash val="solid"/>
            <a:round/>
            <a:headEnd type="none" w="med" len="med"/>
            <a:tailEnd type="none" w="med" len="med"/>
          </a:ln>
          <a:effectLst/>
        </p:spPr>
        <p:txBody>
          <a:bodyPr anchor="ct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alpha val="43137"/>
                  </a:srgbClr>
                </a:outerShdw>
              </a:effectLst>
              <a:latin typeface="Garamond" pitchFamily="-112" charset="0"/>
              <a:ea typeface="ＭＳ Ｐゴシック" charset="0"/>
              <a:cs typeface="ＭＳ Ｐゴシック" charset="0"/>
            </a:endParaRPr>
          </a:p>
        </p:txBody>
      </p:sp>
      <p:sp>
        <p:nvSpPr>
          <p:cNvPr id="179211" name="Text Box 11"/>
          <p:cNvSpPr txBox="1">
            <a:spLocks noChangeArrowheads="1"/>
          </p:cNvSpPr>
          <p:nvPr/>
        </p:nvSpPr>
        <p:spPr bwMode="auto">
          <a:xfrm>
            <a:off x="5638800" y="4267200"/>
            <a:ext cx="2133600" cy="12001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pPr>
            <a:r>
              <a:rPr lang="en-US" sz="2400" dirty="0">
                <a:solidFill>
                  <a:srgbClr val="000514"/>
                </a:solidFill>
                <a:latin typeface="Arial" charset="0"/>
                <a:cs typeface="Arial" charset="0"/>
              </a:rPr>
              <a:t>DSS Daniel copy</a:t>
            </a:r>
          </a:p>
          <a:p>
            <a:pPr algn="ctr" defTabSz="914400" eaLnBrk="1" fontAlgn="base" hangingPunct="1">
              <a:spcBef>
                <a:spcPct val="0"/>
              </a:spcBef>
              <a:spcAft>
                <a:spcPct val="0"/>
              </a:spcAft>
            </a:pPr>
            <a:r>
              <a:rPr lang="en-US" sz="2400" dirty="0">
                <a:solidFill>
                  <a:srgbClr val="000514"/>
                </a:solidFill>
                <a:latin typeface="Arial" charset="0"/>
                <a:cs typeface="Arial" charset="0"/>
              </a:rPr>
              <a:t>200-100 BC</a:t>
            </a:r>
          </a:p>
        </p:txBody>
      </p:sp>
    </p:spTree>
    <p:extLst>
      <p:ext uri="{BB962C8B-B14F-4D97-AF65-F5344CB8AC3E}">
        <p14:creationId xmlns:p14="http://schemas.microsoft.com/office/powerpoint/2010/main" val="35497448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79203"/>
                                        </p:tgtEl>
                                        <p:attrNameLst>
                                          <p:attrName>style.visibility</p:attrName>
                                        </p:attrNameLst>
                                      </p:cBhvr>
                                      <p:to>
                                        <p:strVal val="visible"/>
                                      </p:to>
                                    </p:set>
                                    <p:animEffect transition="in" filter="wipe(down)">
                                      <p:cBhvr>
                                        <p:cTn id="7" dur="5000"/>
                                        <p:tgtEl>
                                          <p:spTgt spid="179203"/>
                                        </p:tgtEl>
                                      </p:cBhvr>
                                    </p:animEffect>
                                  </p:childTnLst>
                                </p:cTn>
                              </p:par>
                              <p:par>
                                <p:cTn id="8" presetID="17" presetClass="entr" presetSubtype="10" fill="hold" grpId="0" nodeType="withEffect">
                                  <p:stCondLst>
                                    <p:cond delay="0"/>
                                  </p:stCondLst>
                                  <p:childTnLst>
                                    <p:set>
                                      <p:cBhvr>
                                        <p:cTn id="9" dur="1" fill="hold">
                                          <p:stCondLst>
                                            <p:cond delay="0"/>
                                          </p:stCondLst>
                                        </p:cTn>
                                        <p:tgtEl>
                                          <p:spTgt spid="179208"/>
                                        </p:tgtEl>
                                        <p:attrNameLst>
                                          <p:attrName>style.visibility</p:attrName>
                                        </p:attrNameLst>
                                      </p:cBhvr>
                                      <p:to>
                                        <p:strVal val="visible"/>
                                      </p:to>
                                    </p:set>
                                    <p:anim calcmode="lin" valueType="num">
                                      <p:cBhvr>
                                        <p:cTn id="10" dur="500" fill="hold"/>
                                        <p:tgtEl>
                                          <p:spTgt spid="179208"/>
                                        </p:tgtEl>
                                        <p:attrNameLst>
                                          <p:attrName>ppt_w</p:attrName>
                                        </p:attrNameLst>
                                      </p:cBhvr>
                                      <p:tavLst>
                                        <p:tav tm="0">
                                          <p:val>
                                            <p:fltVal val="0"/>
                                          </p:val>
                                        </p:tav>
                                        <p:tav tm="100000">
                                          <p:val>
                                            <p:strVal val="#ppt_w"/>
                                          </p:val>
                                        </p:tav>
                                      </p:tavLst>
                                    </p:anim>
                                    <p:anim calcmode="lin" valueType="num">
                                      <p:cBhvr>
                                        <p:cTn id="11" dur="500" fill="hold"/>
                                        <p:tgtEl>
                                          <p:spTgt spid="179208"/>
                                        </p:tgtEl>
                                        <p:attrNameLst>
                                          <p:attrName>ppt_h</p:attrName>
                                        </p:attrNameLst>
                                      </p:cBhvr>
                                      <p:tavLst>
                                        <p:tav tm="0">
                                          <p:val>
                                            <p:strVal val="#ppt_h"/>
                                          </p:val>
                                        </p:tav>
                                        <p:tav tm="100000">
                                          <p:val>
                                            <p:strVal val="#ppt_h"/>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17" presetClass="entr" presetSubtype="10" fill="hold" grpId="0" nodeType="clickEffect">
                                  <p:stCondLst>
                                    <p:cond delay="0"/>
                                  </p:stCondLst>
                                  <p:childTnLst>
                                    <p:set>
                                      <p:cBhvr>
                                        <p:cTn id="15" dur="1" fill="hold">
                                          <p:stCondLst>
                                            <p:cond delay="0"/>
                                          </p:stCondLst>
                                        </p:cTn>
                                        <p:tgtEl>
                                          <p:spTgt spid="179210"/>
                                        </p:tgtEl>
                                        <p:attrNameLst>
                                          <p:attrName>style.visibility</p:attrName>
                                        </p:attrNameLst>
                                      </p:cBhvr>
                                      <p:to>
                                        <p:strVal val="visible"/>
                                      </p:to>
                                    </p:set>
                                    <p:anim calcmode="lin" valueType="num">
                                      <p:cBhvr>
                                        <p:cTn id="16" dur="500" fill="hold"/>
                                        <p:tgtEl>
                                          <p:spTgt spid="179210"/>
                                        </p:tgtEl>
                                        <p:attrNameLst>
                                          <p:attrName>ppt_w</p:attrName>
                                        </p:attrNameLst>
                                      </p:cBhvr>
                                      <p:tavLst>
                                        <p:tav tm="0">
                                          <p:val>
                                            <p:fltVal val="0"/>
                                          </p:val>
                                        </p:tav>
                                        <p:tav tm="100000">
                                          <p:val>
                                            <p:strVal val="#ppt_w"/>
                                          </p:val>
                                        </p:tav>
                                      </p:tavLst>
                                    </p:anim>
                                    <p:anim calcmode="lin" valueType="num">
                                      <p:cBhvr>
                                        <p:cTn id="17" dur="500" fill="hold"/>
                                        <p:tgtEl>
                                          <p:spTgt spid="179210"/>
                                        </p:tgtEl>
                                        <p:attrNameLst>
                                          <p:attrName>ppt_h</p:attrName>
                                        </p:attrNameLst>
                                      </p:cBhvr>
                                      <p:tavLst>
                                        <p:tav tm="0">
                                          <p:val>
                                            <p:strVal val="#ppt_h"/>
                                          </p:val>
                                        </p:tav>
                                        <p:tav tm="100000">
                                          <p:val>
                                            <p:strVal val="#ppt_h"/>
                                          </p:val>
                                        </p:tav>
                                      </p:tavLst>
                                    </p:anim>
                                  </p:childTnLst>
                                </p:cTn>
                              </p:par>
                              <p:par>
                                <p:cTn id="18" presetID="10" presetClass="entr" presetSubtype="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2000"/>
                                        <p:tgtEl>
                                          <p:spTgt spid="2"/>
                                        </p:tgtEl>
                                      </p:cBhvr>
                                    </p:animEffect>
                                  </p:childTnLst>
                                </p:cTn>
                              </p:par>
                            </p:childTnLst>
                          </p:cTn>
                        </p:par>
                        <p:par>
                          <p:cTn id="21" fill="hold" nodeType="afterGroup">
                            <p:stCondLst>
                              <p:cond delay="2000"/>
                            </p:stCondLst>
                            <p:childTnLst>
                              <p:par>
                                <p:cTn id="22" presetID="22" presetClass="entr" presetSubtype="1" fill="hold" grpId="0" nodeType="after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wipe(up)">
                                      <p:cBhvr>
                                        <p:cTn id="24" dur="500"/>
                                        <p:tgtEl>
                                          <p:spTgt spid="40"/>
                                        </p:tgtEl>
                                      </p:cBhvr>
                                    </p:animEffect>
                                  </p:childTnLst>
                                </p:cTn>
                              </p:par>
                            </p:childTnLst>
                          </p:cTn>
                        </p:par>
                        <p:par>
                          <p:cTn id="25" fill="hold" nodeType="afterGroup">
                            <p:stCondLst>
                              <p:cond delay="2500"/>
                            </p:stCondLst>
                            <p:childTnLst>
                              <p:par>
                                <p:cTn id="26" presetID="17" presetClass="entr" presetSubtype="10" fill="hold" nodeType="afterEffect">
                                  <p:stCondLst>
                                    <p:cond delay="0"/>
                                  </p:stCondLst>
                                  <p:childTnLst>
                                    <p:set>
                                      <p:cBhvr>
                                        <p:cTn id="27" dur="1" fill="hold">
                                          <p:stCondLst>
                                            <p:cond delay="0"/>
                                          </p:stCondLst>
                                        </p:cTn>
                                        <p:tgtEl>
                                          <p:spTgt spid="179205"/>
                                        </p:tgtEl>
                                        <p:attrNameLst>
                                          <p:attrName>style.visibility</p:attrName>
                                        </p:attrNameLst>
                                      </p:cBhvr>
                                      <p:to>
                                        <p:strVal val="visible"/>
                                      </p:to>
                                    </p:set>
                                    <p:anim calcmode="lin" valueType="num">
                                      <p:cBhvr>
                                        <p:cTn id="28" dur="500" fill="hold"/>
                                        <p:tgtEl>
                                          <p:spTgt spid="179205"/>
                                        </p:tgtEl>
                                        <p:attrNameLst>
                                          <p:attrName>ppt_w</p:attrName>
                                        </p:attrNameLst>
                                      </p:cBhvr>
                                      <p:tavLst>
                                        <p:tav tm="0">
                                          <p:val>
                                            <p:fltVal val="0"/>
                                          </p:val>
                                        </p:tav>
                                        <p:tav tm="100000">
                                          <p:val>
                                            <p:strVal val="#ppt_w"/>
                                          </p:val>
                                        </p:tav>
                                      </p:tavLst>
                                    </p:anim>
                                    <p:anim calcmode="lin" valueType="num">
                                      <p:cBhvr>
                                        <p:cTn id="29" dur="500" fill="hold"/>
                                        <p:tgtEl>
                                          <p:spTgt spid="179205"/>
                                        </p:tgtEl>
                                        <p:attrNameLst>
                                          <p:attrName>ppt_h</p:attrName>
                                        </p:attrNameLst>
                                      </p:cBhvr>
                                      <p:tavLst>
                                        <p:tav tm="0">
                                          <p:val>
                                            <p:strVal val="#ppt_h"/>
                                          </p:val>
                                        </p:tav>
                                        <p:tav tm="100000">
                                          <p:val>
                                            <p:strVal val="#ppt_h"/>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17" presetClass="entr" presetSubtype="10" fill="hold" grpId="0" nodeType="clickEffect">
                                  <p:stCondLst>
                                    <p:cond delay="0"/>
                                  </p:stCondLst>
                                  <p:childTnLst>
                                    <p:set>
                                      <p:cBhvr>
                                        <p:cTn id="33" dur="1" fill="hold">
                                          <p:stCondLst>
                                            <p:cond delay="0"/>
                                          </p:stCondLst>
                                        </p:cTn>
                                        <p:tgtEl>
                                          <p:spTgt spid="179209"/>
                                        </p:tgtEl>
                                        <p:attrNameLst>
                                          <p:attrName>style.visibility</p:attrName>
                                        </p:attrNameLst>
                                      </p:cBhvr>
                                      <p:to>
                                        <p:strVal val="visible"/>
                                      </p:to>
                                    </p:set>
                                    <p:anim calcmode="lin" valueType="num">
                                      <p:cBhvr>
                                        <p:cTn id="34" dur="500" fill="hold"/>
                                        <p:tgtEl>
                                          <p:spTgt spid="179209"/>
                                        </p:tgtEl>
                                        <p:attrNameLst>
                                          <p:attrName>ppt_w</p:attrName>
                                        </p:attrNameLst>
                                      </p:cBhvr>
                                      <p:tavLst>
                                        <p:tav tm="0">
                                          <p:val>
                                            <p:fltVal val="0"/>
                                          </p:val>
                                        </p:tav>
                                        <p:tav tm="100000">
                                          <p:val>
                                            <p:strVal val="#ppt_w"/>
                                          </p:val>
                                        </p:tav>
                                      </p:tavLst>
                                    </p:anim>
                                    <p:anim calcmode="lin" valueType="num">
                                      <p:cBhvr>
                                        <p:cTn id="35" dur="500" fill="hold"/>
                                        <p:tgtEl>
                                          <p:spTgt spid="179209"/>
                                        </p:tgtEl>
                                        <p:attrNameLst>
                                          <p:attrName>ppt_h</p:attrName>
                                        </p:attrNameLst>
                                      </p:cBhvr>
                                      <p:tavLst>
                                        <p:tav tm="0">
                                          <p:val>
                                            <p:strVal val="#ppt_h"/>
                                          </p:val>
                                        </p:tav>
                                        <p:tav tm="100000">
                                          <p:val>
                                            <p:strVal val="#ppt_h"/>
                                          </p:val>
                                        </p:tav>
                                      </p:tavLst>
                                    </p:anim>
                                  </p:childTnLst>
                                </p:cTn>
                              </p:par>
                            </p:childTnLst>
                          </p:cTn>
                        </p:par>
                        <p:par>
                          <p:cTn id="36" fill="hold" nodeType="afterGroup">
                            <p:stCondLst>
                              <p:cond delay="500"/>
                            </p:stCondLst>
                            <p:childTnLst>
                              <p:par>
                                <p:cTn id="37" presetID="22" presetClass="entr" presetSubtype="1" fill="hold" grpId="0" nodeType="after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wipe(up)">
                                      <p:cBhvr>
                                        <p:cTn id="39" dur="500"/>
                                        <p:tgtEl>
                                          <p:spTgt spid="41"/>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7" presetClass="entr" presetSubtype="10" fill="hold" grpId="0" nodeType="clickEffect">
                                  <p:stCondLst>
                                    <p:cond delay="0"/>
                                  </p:stCondLst>
                                  <p:childTnLst>
                                    <p:set>
                                      <p:cBhvr>
                                        <p:cTn id="43" dur="1" fill="hold">
                                          <p:stCondLst>
                                            <p:cond delay="0"/>
                                          </p:stCondLst>
                                        </p:cTn>
                                        <p:tgtEl>
                                          <p:spTgt spid="179211"/>
                                        </p:tgtEl>
                                        <p:attrNameLst>
                                          <p:attrName>style.visibility</p:attrName>
                                        </p:attrNameLst>
                                      </p:cBhvr>
                                      <p:to>
                                        <p:strVal val="visible"/>
                                      </p:to>
                                    </p:set>
                                    <p:anim calcmode="lin" valueType="num">
                                      <p:cBhvr>
                                        <p:cTn id="44" dur="500" fill="hold"/>
                                        <p:tgtEl>
                                          <p:spTgt spid="179211"/>
                                        </p:tgtEl>
                                        <p:attrNameLst>
                                          <p:attrName>ppt_w</p:attrName>
                                        </p:attrNameLst>
                                      </p:cBhvr>
                                      <p:tavLst>
                                        <p:tav tm="0">
                                          <p:val>
                                            <p:fltVal val="0"/>
                                          </p:val>
                                        </p:tav>
                                        <p:tav tm="100000">
                                          <p:val>
                                            <p:strVal val="#ppt_w"/>
                                          </p:val>
                                        </p:tav>
                                      </p:tavLst>
                                    </p:anim>
                                    <p:anim calcmode="lin" valueType="num">
                                      <p:cBhvr>
                                        <p:cTn id="45" dur="500" fill="hold"/>
                                        <p:tgtEl>
                                          <p:spTgt spid="1792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8" grpId="0" animBg="1"/>
      <p:bldP spid="179209" grpId="0" animBg="1"/>
      <p:bldP spid="179210" grpId="0" animBg="1"/>
      <p:bldP spid="40" grpId="0" animBg="1"/>
      <p:bldP spid="41" grpId="0" animBg="1"/>
      <p:bldP spid="179211"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7" name="Rectangle 3"/>
          <p:cNvSpPr>
            <a:spLocks noGrp="1" noChangeArrowheads="1"/>
          </p:cNvSpPr>
          <p:nvPr>
            <p:ph type="body" sz="half" idx="1"/>
          </p:nvPr>
        </p:nvSpPr>
        <p:spPr>
          <a:xfrm>
            <a:off x="457200" y="1997075"/>
            <a:ext cx="4718050" cy="669925"/>
          </a:xfrm>
          <a:effectLst/>
        </p:spPr>
        <p:txBody>
          <a:bodyPr/>
          <a:lstStyle/>
          <a:p>
            <a:pPr eaLnBrk="1" hangingPunct="1">
              <a:defRPr/>
            </a:pPr>
            <a:r>
              <a:rPr lang="en-US" sz="2800" b="1">
                <a:effectLst>
                  <a:glow rad="228600">
                    <a:schemeClr val="bg2"/>
                  </a:glow>
                </a:effectLst>
                <a:latin typeface="Arial" charset="0"/>
                <a:ea typeface="ＭＳ Ｐゴシック" charset="0"/>
              </a:rPr>
              <a:t>Masoretic Isaiah Scroll</a:t>
            </a:r>
          </a:p>
        </p:txBody>
      </p:sp>
      <p:pic>
        <p:nvPicPr>
          <p:cNvPr id="180228" name="Picture 4" descr="psalm-b"/>
          <p:cNvPicPr>
            <a:picLocks noChangeAspect="1" noChangeArrowheads="1"/>
          </p:cNvPicPr>
          <p:nvPr/>
        </p:nvPicPr>
        <p:blipFill>
          <a:blip r:embed="rId3">
            <a:lum contrast="18000"/>
            <a:extLst>
              <a:ext uri="{28A0092B-C50C-407E-A947-70E740481C1C}">
                <a14:useLocalDpi xmlns:a14="http://schemas.microsoft.com/office/drawing/2010/main"/>
              </a:ext>
            </a:extLst>
          </a:blip>
          <a:srcRect/>
          <a:stretch>
            <a:fillRect/>
          </a:stretch>
        </p:blipFill>
        <p:spPr bwMode="auto">
          <a:xfrm>
            <a:off x="228600" y="4295775"/>
            <a:ext cx="7696200"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39" name="Picture 5" descr="ishscrl"/>
          <p:cNvPicPr>
            <a:picLocks noChangeAspect="1" noChangeArrowheads="1"/>
          </p:cNvPicPr>
          <p:nvPr/>
        </p:nvPicPr>
        <p:blipFill>
          <a:blip r:embed="rId4">
            <a:lum contrast="18000"/>
            <a:extLst>
              <a:ext uri="{28A0092B-C50C-407E-A947-70E740481C1C}">
                <a14:useLocalDpi xmlns:a14="http://schemas.microsoft.com/office/drawing/2010/main"/>
              </a:ext>
            </a:extLst>
          </a:blip>
          <a:srcRect/>
          <a:stretch>
            <a:fillRect/>
          </a:stretch>
        </p:blipFill>
        <p:spPr bwMode="auto">
          <a:xfrm>
            <a:off x="609600" y="2517775"/>
            <a:ext cx="2819400" cy="175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30" name="Text Box 6"/>
          <p:cNvSpPr txBox="1">
            <a:spLocks noChangeArrowheads="1"/>
          </p:cNvSpPr>
          <p:nvPr/>
        </p:nvSpPr>
        <p:spPr bwMode="auto">
          <a:xfrm>
            <a:off x="762000" y="3203575"/>
            <a:ext cx="2933700" cy="584200"/>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defTabSz="914400" eaLnBrk="1" fontAlgn="base" hangingPunct="1">
              <a:spcBef>
                <a:spcPct val="0"/>
              </a:spcBef>
              <a:spcAft>
                <a:spcPct val="0"/>
              </a:spcAft>
              <a:defRPr/>
            </a:pPr>
            <a:r>
              <a:rPr lang="en-US" sz="3200">
                <a:solidFill>
                  <a:srgbClr val="FFFFFF"/>
                </a:solidFill>
                <a:effectLst>
                  <a:glow rad="228600">
                    <a:schemeClr val="bg2"/>
                  </a:glow>
                </a:effectLst>
                <a:latin typeface="Arial" charset="0"/>
                <a:cs typeface="Arial" charset="0"/>
              </a:rPr>
              <a:t>Isaiah </a:t>
            </a:r>
            <a:r>
              <a:rPr lang="en-US" sz="2400">
                <a:solidFill>
                  <a:srgbClr val="FFFFFF"/>
                </a:solidFill>
                <a:effectLst>
                  <a:glow rad="228600">
                    <a:schemeClr val="bg2"/>
                  </a:glow>
                </a:effectLst>
                <a:latin typeface="Arial" charset="0"/>
                <a:cs typeface="Arial" charset="0"/>
              </a:rPr>
              <a:t>AD</a:t>
            </a:r>
            <a:r>
              <a:rPr lang="en-US" sz="3200">
                <a:solidFill>
                  <a:srgbClr val="FFFFFF"/>
                </a:solidFill>
                <a:effectLst>
                  <a:glow rad="228600">
                    <a:schemeClr val="bg2"/>
                  </a:glow>
                </a:effectLst>
                <a:latin typeface="Arial" charset="0"/>
                <a:cs typeface="Arial" charset="0"/>
              </a:rPr>
              <a:t> 1000</a:t>
            </a:r>
          </a:p>
        </p:txBody>
      </p:sp>
      <p:sp>
        <p:nvSpPr>
          <p:cNvPr id="180231" name="Text Box 7"/>
          <p:cNvSpPr txBox="1">
            <a:spLocks noChangeArrowheads="1"/>
          </p:cNvSpPr>
          <p:nvPr/>
        </p:nvSpPr>
        <p:spPr bwMode="auto">
          <a:xfrm>
            <a:off x="790575" y="4445000"/>
            <a:ext cx="2779713" cy="584200"/>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defTabSz="914400" eaLnBrk="1" fontAlgn="base" hangingPunct="1">
              <a:spcBef>
                <a:spcPct val="0"/>
              </a:spcBef>
              <a:spcAft>
                <a:spcPct val="0"/>
              </a:spcAft>
              <a:defRPr/>
            </a:pPr>
            <a:r>
              <a:rPr lang="en-US" sz="3200">
                <a:solidFill>
                  <a:srgbClr val="FFFFFF"/>
                </a:solidFill>
                <a:effectLst>
                  <a:glow rad="228600">
                    <a:schemeClr val="bg2"/>
                  </a:glow>
                </a:effectLst>
                <a:latin typeface="Arial" charset="0"/>
                <a:cs typeface="Arial" charset="0"/>
              </a:rPr>
              <a:t>Isaiah 200 </a:t>
            </a:r>
            <a:r>
              <a:rPr lang="en-US" sz="2400">
                <a:solidFill>
                  <a:srgbClr val="FFFFFF"/>
                </a:solidFill>
                <a:effectLst>
                  <a:glow rad="228600">
                    <a:schemeClr val="bg2"/>
                  </a:glow>
                </a:effectLst>
                <a:latin typeface="Arial" charset="0"/>
                <a:cs typeface="Arial" charset="0"/>
              </a:rPr>
              <a:t>BC</a:t>
            </a:r>
          </a:p>
        </p:txBody>
      </p:sp>
      <p:sp>
        <p:nvSpPr>
          <p:cNvPr id="180232" name="Text Box 8"/>
          <p:cNvSpPr txBox="1">
            <a:spLocks noChangeArrowheads="1"/>
          </p:cNvSpPr>
          <p:nvPr/>
        </p:nvSpPr>
        <p:spPr bwMode="auto">
          <a:xfrm>
            <a:off x="4267200" y="3521075"/>
            <a:ext cx="2209800" cy="954088"/>
          </a:xfrm>
          <a:prstGeom prst="rect">
            <a:avLst/>
          </a:prstGeom>
          <a:noFill/>
          <a:ln w="9525">
            <a:noFill/>
            <a:miter lim="800000"/>
            <a:headEnd/>
            <a:tailEnd/>
          </a:ln>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2800">
                <a:solidFill>
                  <a:srgbClr val="FFFFFF"/>
                </a:solidFill>
                <a:effectLst>
                  <a:glow rad="228600">
                    <a:schemeClr val="bg2"/>
                  </a:glow>
                </a:effectLst>
                <a:latin typeface="Arial" charset="0"/>
                <a:cs typeface="Arial" charset="0"/>
              </a:rPr>
              <a:t>1200 years earlier!</a:t>
            </a:r>
          </a:p>
        </p:txBody>
      </p:sp>
      <p:sp>
        <p:nvSpPr>
          <p:cNvPr id="180233" name="AutoShape 9"/>
          <p:cNvSpPr>
            <a:spLocks/>
          </p:cNvSpPr>
          <p:nvPr/>
        </p:nvSpPr>
        <p:spPr bwMode="auto">
          <a:xfrm>
            <a:off x="3810000" y="3368675"/>
            <a:ext cx="609600" cy="1524000"/>
          </a:xfrm>
          <a:prstGeom prst="rightBrace">
            <a:avLst>
              <a:gd name="adj1" fmla="val 20833"/>
              <a:gd name="adj2" fmla="val 50000"/>
            </a:avLst>
          </a:prstGeom>
          <a:noFill/>
          <a:ln w="57150">
            <a:solidFill>
              <a:schemeClr val="tx1"/>
            </a:solidFill>
            <a:round/>
            <a:headEnd/>
            <a:tailEnd/>
          </a:ln>
          <a:effectLst>
            <a:glow rad="228600">
              <a:schemeClr val="bg2"/>
            </a:glow>
          </a:effectLst>
        </p:spPr>
        <p:txBody>
          <a:bodyPr wrap="none" anchor="ctr"/>
          <a:lstStyle/>
          <a:p>
            <a:pPr algn="ctr" defTabSz="914400" fontAlgn="base">
              <a:spcBef>
                <a:spcPct val="0"/>
              </a:spcBef>
              <a:spcAft>
                <a:spcPct val="0"/>
              </a:spcAft>
              <a:defRPr/>
            </a:pPr>
            <a:endParaRPr lang="en-US" sz="4000" b="1">
              <a:solidFill>
                <a:srgbClr val="E5E5FF"/>
              </a:solidFill>
              <a:effectLst>
                <a:glow rad="228600">
                  <a:schemeClr val="bg2"/>
                </a:glow>
              </a:effectLst>
              <a:latin typeface="Arial"/>
              <a:ea typeface="ＭＳ Ｐゴシック" charset="0"/>
              <a:cs typeface="Arial"/>
            </a:endParaRPr>
          </a:p>
        </p:txBody>
      </p:sp>
      <p:sp>
        <p:nvSpPr>
          <p:cNvPr id="180234" name="Rectangle 10"/>
          <p:cNvSpPr>
            <a:spLocks noChangeArrowheads="1"/>
          </p:cNvSpPr>
          <p:nvPr/>
        </p:nvSpPr>
        <p:spPr bwMode="auto">
          <a:xfrm>
            <a:off x="685800" y="5410200"/>
            <a:ext cx="5257800" cy="609600"/>
          </a:xfrm>
          <a:prstGeom prst="rect">
            <a:avLst/>
          </a:prstGeom>
          <a:noFill/>
          <a:ln w="9525">
            <a:noFill/>
            <a:miter lim="800000"/>
            <a:headEnd/>
            <a:tailEnd/>
          </a:ln>
          <a:effectLst/>
        </p:spPr>
        <p:txBody>
          <a:bodyPr/>
          <a:lstStyle/>
          <a:p>
            <a:pPr marL="342900" indent="-342900" defTabSz="914400" fontAlgn="base">
              <a:spcBef>
                <a:spcPct val="20000"/>
              </a:spcBef>
              <a:spcAft>
                <a:spcPct val="0"/>
              </a:spcAft>
              <a:buClr>
                <a:srgbClr val="FFCC00"/>
              </a:buClr>
              <a:buSzPct val="70000"/>
              <a:buFont typeface="Wingdings" charset="0"/>
              <a:buChar char="n"/>
              <a:defRPr/>
            </a:pPr>
            <a:r>
              <a:rPr lang="en-US" sz="3200" b="1" dirty="0">
                <a:solidFill>
                  <a:srgbClr val="FFFFFF"/>
                </a:solidFill>
                <a:effectLst>
                  <a:glow rad="228600">
                    <a:schemeClr val="bg2"/>
                  </a:glow>
                </a:effectLst>
                <a:latin typeface="Arial" charset="0"/>
                <a:ea typeface="ＭＳ Ｐゴシック" charset="0"/>
                <a:cs typeface="Arial" charset="0"/>
              </a:rPr>
              <a:t>Dead Sea Isaiah Scroll</a:t>
            </a:r>
          </a:p>
        </p:txBody>
      </p:sp>
      <p:sp>
        <p:nvSpPr>
          <p:cNvPr id="180237" name="Rectangle 13"/>
          <p:cNvSpPr>
            <a:spLocks noChangeArrowheads="1"/>
          </p:cNvSpPr>
          <p:nvPr/>
        </p:nvSpPr>
        <p:spPr bwMode="auto">
          <a:xfrm>
            <a:off x="457200" y="1143000"/>
            <a:ext cx="8686800" cy="685800"/>
          </a:xfrm>
          <a:prstGeom prst="rect">
            <a:avLst/>
          </a:prstGeom>
          <a:noFill/>
          <a:ln w="9525">
            <a:noFill/>
            <a:miter lim="800000"/>
            <a:headEnd/>
            <a:tailEnd/>
          </a:ln>
          <a:effectLst/>
        </p:spPr>
        <p:txBody>
          <a:bodyPr/>
          <a:lstStyle/>
          <a:p>
            <a:pPr marL="342900" indent="-342900" defTabSz="914400" fontAlgn="base">
              <a:spcBef>
                <a:spcPct val="20000"/>
              </a:spcBef>
              <a:spcAft>
                <a:spcPct val="0"/>
              </a:spcAft>
              <a:buClr>
                <a:srgbClr val="FFCC00"/>
              </a:buClr>
              <a:buSzPct val="70000"/>
              <a:buFont typeface="Wingdings" charset="0"/>
              <a:buNone/>
              <a:defRPr/>
            </a:pPr>
            <a:r>
              <a:rPr lang="en-US" sz="3200" b="1">
                <a:solidFill>
                  <a:srgbClr val="FFFFFF"/>
                </a:solidFill>
                <a:effectLst>
                  <a:glow rad="228600">
                    <a:schemeClr val="bg2"/>
                  </a:glow>
                </a:effectLst>
                <a:latin typeface="Arial" charset="0"/>
                <a:ea typeface="ＭＳ Ｐゴシック" charset="0"/>
                <a:cs typeface="Arial" charset="0"/>
              </a:rPr>
              <a:t>6.  Transmission of OT accurate</a:t>
            </a:r>
          </a:p>
        </p:txBody>
      </p:sp>
      <p:sp>
        <p:nvSpPr>
          <p:cNvPr id="180240" name="Rectangle 16"/>
          <p:cNvSpPr>
            <a:spLocks noGrp="1" noRot="1" noChangeArrowheads="1"/>
          </p:cNvSpPr>
          <p:nvPr>
            <p:ph type="title"/>
          </p:nvPr>
        </p:nvSpPr>
        <p:spPr>
          <a:xfrm>
            <a:off x="0" y="0"/>
            <a:ext cx="8191099" cy="762000"/>
          </a:xfrm>
          <a:gradFill rotWithShape="1">
            <a:gsLst>
              <a:gs pos="0">
                <a:schemeClr val="accent1"/>
              </a:gs>
              <a:gs pos="50000">
                <a:schemeClr val="accent1">
                  <a:gamma/>
                  <a:shade val="46275"/>
                  <a:invGamma/>
                </a:schemeClr>
              </a:gs>
              <a:gs pos="100000">
                <a:schemeClr val="accent1"/>
              </a:gs>
            </a:gsLst>
            <a:lin ang="5400000" scaled="1"/>
          </a:gradFill>
        </p:spPr>
        <p:txBody>
          <a:bodyPr/>
          <a:lstStyle/>
          <a:p>
            <a:pPr algn="l" eaLnBrk="1" hangingPunct="1">
              <a:defRPr/>
            </a:pPr>
            <a:r>
              <a:rPr lang="en-US" sz="3600">
                <a:latin typeface="Arial" charset="0"/>
                <a:ea typeface="ＭＳ Ｐゴシック" charset="0"/>
              </a:rPr>
              <a:t>Significance of the DSS</a:t>
            </a:r>
          </a:p>
        </p:txBody>
      </p:sp>
      <p:sp>
        <p:nvSpPr>
          <p:cNvPr id="15" name="TextBox 14"/>
          <p:cNvSpPr txBox="1">
            <a:spLocks noChangeArrowheads="1"/>
          </p:cNvSpPr>
          <p:nvPr/>
        </p:nvSpPr>
        <p:spPr bwMode="auto">
          <a:xfrm>
            <a:off x="6858000" y="855663"/>
            <a:ext cx="2286000" cy="526415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pPr>
            <a:r>
              <a:rPr lang="en-US" sz="2800" b="0" dirty="0">
                <a:solidFill>
                  <a:srgbClr val="FFFFFF"/>
                </a:solidFill>
                <a:latin typeface="Arial" charset="0"/>
                <a:cs typeface="Arial" charset="0"/>
              </a:rPr>
              <a:t>This Isaiah scroll matches the A.D. 1000 Masoretic Text upon which all modern translations are based 99% of the time.</a:t>
            </a:r>
          </a:p>
        </p:txBody>
      </p:sp>
      <p:sp>
        <p:nvSpPr>
          <p:cNvPr id="14" name="Text Box 5"/>
          <p:cNvSpPr txBox="1">
            <a:spLocks noChangeArrowheads="1"/>
          </p:cNvSpPr>
          <p:nvPr/>
        </p:nvSpPr>
        <p:spPr bwMode="auto">
          <a:xfrm>
            <a:off x="8458200" y="0"/>
            <a:ext cx="698500" cy="461963"/>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2400">
                <a:solidFill>
                  <a:srgbClr val="E5E5FF"/>
                </a:solidFill>
                <a:effectLst>
                  <a:outerShdw blurRad="38100" dist="38100" dir="2700000" algn="tl">
                    <a:srgbClr val="000000"/>
                  </a:outerShdw>
                </a:effectLst>
                <a:latin typeface="Arial" charset="0"/>
                <a:cs typeface="Arial" charset="0"/>
              </a:rPr>
              <a:t>183</a:t>
            </a:r>
          </a:p>
        </p:txBody>
      </p:sp>
    </p:spTree>
    <p:extLst>
      <p:ext uri="{BB962C8B-B14F-4D97-AF65-F5344CB8AC3E}">
        <p14:creationId xmlns:p14="http://schemas.microsoft.com/office/powerpoint/2010/main" val="8481901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180228"/>
                                        </p:tgtEl>
                                        <p:attrNameLst>
                                          <p:attrName>style.visibility</p:attrName>
                                        </p:attrNameLst>
                                      </p:cBhvr>
                                      <p:to>
                                        <p:strVal val="visible"/>
                                      </p:to>
                                    </p:set>
                                    <p:animEffect transition="in" filter="wipe(right)">
                                      <p:cBhvr>
                                        <p:cTn id="7" dur="500"/>
                                        <p:tgtEl>
                                          <p:spTgt spid="180228"/>
                                        </p:tgtEl>
                                      </p:cBhvr>
                                    </p:animEffect>
                                  </p:childTnLst>
                                </p:cTn>
                              </p:par>
                              <p:par>
                                <p:cTn id="8" presetID="40" presetClass="entr" presetSubtype="0" fill="hold" grpId="0" nodeType="withEffect">
                                  <p:stCondLst>
                                    <p:cond delay="0"/>
                                  </p:stCondLst>
                                  <p:iterate type="lt">
                                    <p:tmPct val="10000"/>
                                  </p:iterate>
                                  <p:childTnLst>
                                    <p:set>
                                      <p:cBhvr>
                                        <p:cTn id="9" dur="1" fill="hold">
                                          <p:stCondLst>
                                            <p:cond delay="0"/>
                                          </p:stCondLst>
                                        </p:cTn>
                                        <p:tgtEl>
                                          <p:spTgt spid="180234">
                                            <p:txEl>
                                              <p:pRg st="0" end="0"/>
                                            </p:txEl>
                                          </p:spTgt>
                                        </p:tgtEl>
                                        <p:attrNameLst>
                                          <p:attrName>style.visibility</p:attrName>
                                        </p:attrNameLst>
                                      </p:cBhvr>
                                      <p:to>
                                        <p:strVal val="visible"/>
                                      </p:to>
                                    </p:set>
                                    <p:animEffect transition="in" filter="fade">
                                      <p:cBhvr>
                                        <p:cTn id="10" dur="1000"/>
                                        <p:tgtEl>
                                          <p:spTgt spid="180234">
                                            <p:txEl>
                                              <p:pRg st="0" end="0"/>
                                            </p:txEl>
                                          </p:spTgt>
                                        </p:tgtEl>
                                      </p:cBhvr>
                                    </p:animEffect>
                                    <p:anim calcmode="lin" valueType="num">
                                      <p:cBhvr>
                                        <p:cTn id="11" dur="1000" fill="hold"/>
                                        <p:tgtEl>
                                          <p:spTgt spid="180234">
                                            <p:txEl>
                                              <p:pRg st="0" end="0"/>
                                            </p:txEl>
                                          </p:spTgt>
                                        </p:tgtEl>
                                        <p:attrNameLst>
                                          <p:attrName>ppt_x</p:attrName>
                                        </p:attrNameLst>
                                      </p:cBhvr>
                                      <p:tavLst>
                                        <p:tav tm="0">
                                          <p:val>
                                            <p:strVal val="#ppt_x-.1"/>
                                          </p:val>
                                        </p:tav>
                                        <p:tav tm="100000">
                                          <p:val>
                                            <p:strVal val="#ppt_x"/>
                                          </p:val>
                                        </p:tav>
                                      </p:tavLst>
                                    </p:anim>
                                    <p:anim calcmode="lin" valueType="num">
                                      <p:cBhvr>
                                        <p:cTn id="12" dur="1000" fill="hold"/>
                                        <p:tgtEl>
                                          <p:spTgt spid="18023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7" presetClass="entr" presetSubtype="0" fill="hold" grpId="0" nodeType="clickEffect">
                                  <p:stCondLst>
                                    <p:cond delay="0"/>
                                  </p:stCondLst>
                                  <p:iterate type="lt">
                                    <p:tmPct val="50000"/>
                                  </p:iterate>
                                  <p:childTnLst>
                                    <p:set>
                                      <p:cBhvr>
                                        <p:cTn id="16" dur="1" fill="hold">
                                          <p:stCondLst>
                                            <p:cond delay="0"/>
                                          </p:stCondLst>
                                        </p:cTn>
                                        <p:tgtEl>
                                          <p:spTgt spid="180231"/>
                                        </p:tgtEl>
                                        <p:attrNameLst>
                                          <p:attrName>style.visibility</p:attrName>
                                        </p:attrNameLst>
                                      </p:cBhvr>
                                      <p:to>
                                        <p:strVal val="visible"/>
                                      </p:to>
                                    </p:set>
                                    <p:anim calcmode="discrete" valueType="clr">
                                      <p:cBhvr override="childStyle">
                                        <p:cTn id="17" dur="80"/>
                                        <p:tgtEl>
                                          <p:spTgt spid="180231"/>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180231"/>
                                        </p:tgtEl>
                                        <p:attrNameLst>
                                          <p:attrName>fillcolor</p:attrName>
                                        </p:attrNameLst>
                                      </p:cBhvr>
                                      <p:tavLst>
                                        <p:tav tm="0">
                                          <p:val>
                                            <p:clrVal>
                                              <a:schemeClr val="accent2"/>
                                            </p:clrVal>
                                          </p:val>
                                        </p:tav>
                                        <p:tav tm="50000">
                                          <p:val>
                                            <p:clrVal>
                                              <a:schemeClr val="hlink"/>
                                            </p:clrVal>
                                          </p:val>
                                        </p:tav>
                                      </p:tavLst>
                                    </p:anim>
                                    <p:set>
                                      <p:cBhvr>
                                        <p:cTn id="19" dur="80"/>
                                        <p:tgtEl>
                                          <p:spTgt spid="180231"/>
                                        </p:tgtEl>
                                        <p:attrNameLst>
                                          <p:attrName>fill.type</p:attrName>
                                        </p:attrNameLst>
                                      </p:cBhvr>
                                      <p:to>
                                        <p:strVal val="solid"/>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80233"/>
                                        </p:tgtEl>
                                        <p:attrNameLst>
                                          <p:attrName>style.visibility</p:attrName>
                                        </p:attrNameLst>
                                      </p:cBhvr>
                                      <p:to>
                                        <p:strVal val="visible"/>
                                      </p:to>
                                    </p:set>
                                    <p:animEffect transition="in" filter="wipe(left)">
                                      <p:cBhvr>
                                        <p:cTn id="24" dur="500"/>
                                        <p:tgtEl>
                                          <p:spTgt spid="180233"/>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80232"/>
                                        </p:tgtEl>
                                        <p:attrNameLst>
                                          <p:attrName>style.visibility</p:attrName>
                                        </p:attrNameLst>
                                      </p:cBhvr>
                                      <p:to>
                                        <p:strVal val="visible"/>
                                      </p:to>
                                    </p:set>
                                    <p:animEffect transition="in" filter="wipe(left)">
                                      <p:cBhvr>
                                        <p:cTn id="27" dur="500"/>
                                        <p:tgtEl>
                                          <p:spTgt spid="18023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childTnLst>
                                </p:cTn>
                              </p:par>
                              <p:par>
                                <p:cTn id="32" presetID="1" presetClass="entr" presetSubtype="0" fill="hold" grpId="1" nodeType="withEffect">
                                  <p:stCondLst>
                                    <p:cond delay="0"/>
                                  </p:stCondLst>
                                  <p:childTnLst>
                                    <p:set>
                                      <p:cBhvr>
                                        <p:cTn id="33"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31" grpId="0"/>
      <p:bldP spid="180232" grpId="0"/>
      <p:bldP spid="180233" grpId="0" animBg="1"/>
      <p:bldP spid="180234" grpId="0" build="p"/>
      <p:bldP spid="15" grpId="0" animBg="1"/>
      <p:bldP spid="15" grpId="1"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5" name="Picture 2" descr="Qimr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905000"/>
            <a:ext cx="70866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3" name="Rectangle 5"/>
          <p:cNvSpPr>
            <a:spLocks noChangeArrowheads="1"/>
          </p:cNvSpPr>
          <p:nvPr/>
        </p:nvSpPr>
        <p:spPr bwMode="auto">
          <a:xfrm>
            <a:off x="2514600" y="4267200"/>
            <a:ext cx="6629400" cy="2590800"/>
          </a:xfrm>
          <a:prstGeom prst="rect">
            <a:avLst/>
          </a:prstGeom>
          <a:solidFill>
            <a:schemeClr val="bg2"/>
          </a:solidFill>
          <a:ln w="9525">
            <a:noFill/>
            <a:miter lim="800000"/>
            <a:headEnd/>
            <a:tailEnd/>
          </a:ln>
          <a:effectLst/>
        </p:spPr>
        <p:txBody>
          <a:bodyPr wrap="none" anchor="ctr"/>
          <a:lstStyle/>
          <a:p>
            <a:pPr algn="ctr" defTabSz="914400" fontAlgn="base">
              <a:spcBef>
                <a:spcPct val="0"/>
              </a:spcBef>
              <a:spcAft>
                <a:spcPct val="0"/>
              </a:spcAft>
              <a:defRPr/>
            </a:pPr>
            <a:endParaRPr lang="en-US" sz="4000" b="1">
              <a:solidFill>
                <a:srgbClr val="E5E5FF"/>
              </a:solidFill>
              <a:effectLst>
                <a:outerShdw blurRad="38100" dist="38100" dir="2700000" algn="tl">
                  <a:srgbClr val="000000"/>
                </a:outerShdw>
              </a:effectLst>
              <a:latin typeface="Arial"/>
              <a:ea typeface="ＭＳ Ｐゴシック" charset="0"/>
              <a:cs typeface="Arial"/>
            </a:endParaRPr>
          </a:p>
        </p:txBody>
      </p:sp>
      <p:sp>
        <p:nvSpPr>
          <p:cNvPr id="181254" name="Text Box 6"/>
          <p:cNvSpPr txBox="1">
            <a:spLocks noChangeArrowheads="1"/>
          </p:cNvSpPr>
          <p:nvPr/>
        </p:nvSpPr>
        <p:spPr bwMode="auto">
          <a:xfrm>
            <a:off x="2514600" y="4965700"/>
            <a:ext cx="6629400" cy="1570038"/>
          </a:xfrm>
          <a:prstGeom prst="rect">
            <a:avLst/>
          </a:prstGeom>
          <a:solidFill>
            <a:schemeClr val="bg2"/>
          </a:solidFill>
          <a:ln w="9525">
            <a:noFill/>
            <a:miter lim="800000"/>
            <a:headEnd/>
            <a:tailEnd/>
          </a:ln>
          <a:effectLst/>
        </p:spPr>
        <p:txBody>
          <a:bodyPr>
            <a:spAutoFit/>
          </a:bodyPr>
          <a:lstStyle>
            <a:lvl1pPr marL="293688" indent="-293688"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defTabSz="914400" eaLnBrk="1" fontAlgn="base" hangingPunct="1">
              <a:spcBef>
                <a:spcPct val="0"/>
              </a:spcBef>
              <a:spcAft>
                <a:spcPct val="0"/>
              </a:spcAft>
              <a:buFontTx/>
              <a:buChar char="•"/>
              <a:defRPr/>
            </a:pPr>
            <a:r>
              <a:rPr lang="en-US" altLang="ja-JP" sz="2400" dirty="0">
                <a:solidFill>
                  <a:srgbClr val="E5E5FF"/>
                </a:solidFill>
                <a:effectLst>
                  <a:outerShdw blurRad="38100" dist="38100" dir="2700000" algn="tl">
                    <a:srgbClr val="000000"/>
                  </a:outerShdw>
                </a:effectLst>
                <a:latin typeface="Arial" charset="0"/>
                <a:cs typeface="Arial" charset="0"/>
              </a:rPr>
              <a:t>"</a:t>
            </a:r>
            <a:r>
              <a:rPr lang="en-US" sz="2400" dirty="0">
                <a:solidFill>
                  <a:srgbClr val="E5E5FF"/>
                </a:solidFill>
                <a:effectLst>
                  <a:outerShdw blurRad="38100" dist="38100" dir="2700000" algn="tl">
                    <a:srgbClr val="000000"/>
                  </a:outerShdw>
                </a:effectLst>
                <a:latin typeface="Arial" charset="0"/>
                <a:cs typeface="Arial" charset="0"/>
              </a:rPr>
              <a:t>works of the law</a:t>
            </a:r>
            <a:r>
              <a:rPr lang="en-US" altLang="ja-JP" sz="2400" dirty="0">
                <a:solidFill>
                  <a:srgbClr val="E5E5FF"/>
                </a:solidFill>
                <a:effectLst>
                  <a:outerShdw blurRad="38100" dist="38100" dir="2700000" algn="tl">
                    <a:srgbClr val="000000"/>
                  </a:outerShdw>
                </a:effectLst>
                <a:latin typeface="Arial" charset="0"/>
                <a:cs typeface="Arial" charset="0"/>
              </a:rPr>
              <a:t>"</a:t>
            </a:r>
            <a:r>
              <a:rPr lang="en-US" sz="2400" dirty="0">
                <a:solidFill>
                  <a:srgbClr val="E5E5FF"/>
                </a:solidFill>
                <a:effectLst>
                  <a:outerShdw blurRad="38100" dist="38100" dir="2700000" algn="tl">
                    <a:srgbClr val="000000"/>
                  </a:outerShdw>
                </a:effectLst>
                <a:latin typeface="Arial" charset="0"/>
                <a:cs typeface="Arial" charset="0"/>
              </a:rPr>
              <a:t> (</a:t>
            </a:r>
            <a:r>
              <a:rPr lang="en-US" sz="2400" dirty="0" err="1">
                <a:solidFill>
                  <a:srgbClr val="E5E5FF"/>
                </a:solidFill>
                <a:effectLst>
                  <a:outerShdw blurRad="38100" dist="38100" dir="2700000" algn="tl">
                    <a:srgbClr val="000000"/>
                  </a:outerShdw>
                </a:effectLst>
                <a:latin typeface="Arial" charset="0"/>
                <a:cs typeface="Arial" charset="0"/>
              </a:rPr>
              <a:t>Abegg</a:t>
            </a:r>
            <a:r>
              <a:rPr lang="fr-FR" altLang="ja-JP" sz="2400" dirty="0">
                <a:solidFill>
                  <a:srgbClr val="E5E5FF"/>
                </a:solidFill>
                <a:effectLst>
                  <a:outerShdw blurRad="38100" dist="38100" dir="2700000" algn="tl">
                    <a:srgbClr val="000000"/>
                  </a:outerShdw>
                </a:effectLst>
                <a:latin typeface="Arial" charset="0"/>
                <a:cs typeface="Arial" charset="0"/>
              </a:rPr>
              <a:t>'</a:t>
            </a:r>
            <a:r>
              <a:rPr lang="en-US" sz="2400" dirty="0">
                <a:solidFill>
                  <a:srgbClr val="E5E5FF"/>
                </a:solidFill>
                <a:effectLst>
                  <a:outerShdw blurRad="38100" dist="38100" dir="2700000" algn="tl">
                    <a:srgbClr val="000000"/>
                  </a:outerShdw>
                </a:effectLst>
                <a:latin typeface="Arial" charset="0"/>
                <a:cs typeface="Arial" charset="0"/>
              </a:rPr>
              <a:t>s translation gives evidence for rabbinic belief in salvation by works, which Paul argues against in Galatians.)</a:t>
            </a:r>
          </a:p>
        </p:txBody>
      </p:sp>
      <p:sp>
        <p:nvSpPr>
          <p:cNvPr id="181256" name="Text Box 8"/>
          <p:cNvSpPr txBox="1">
            <a:spLocks noChangeArrowheads="1"/>
          </p:cNvSpPr>
          <p:nvPr/>
        </p:nvSpPr>
        <p:spPr bwMode="auto">
          <a:xfrm>
            <a:off x="3219450" y="4375150"/>
            <a:ext cx="5040313" cy="523875"/>
          </a:xfrm>
          <a:prstGeom prst="rect">
            <a:avLst/>
          </a:prstGeom>
          <a:solidFill>
            <a:schemeClr val="bg2"/>
          </a:solid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2800" dirty="0">
                <a:solidFill>
                  <a:srgbClr val="E5E5FF"/>
                </a:solidFill>
                <a:effectLst>
                  <a:outerShdw blurRad="38100" dist="38100" dir="2700000" algn="tl">
                    <a:srgbClr val="000000"/>
                  </a:outerShdw>
                </a:effectLst>
                <a:latin typeface="Arial" charset="0"/>
                <a:cs typeface="Arial" charset="0"/>
              </a:rPr>
              <a:t>MIQSAT MA</a:t>
            </a:r>
            <a:r>
              <a:rPr lang="fr-FR" altLang="ja-JP" sz="2800" dirty="0">
                <a:solidFill>
                  <a:srgbClr val="E5E5FF"/>
                </a:solidFill>
                <a:effectLst>
                  <a:outerShdw blurRad="38100" dist="38100" dir="2700000" algn="tl">
                    <a:srgbClr val="000000"/>
                  </a:outerShdw>
                </a:effectLst>
                <a:latin typeface="Arial" charset="0"/>
                <a:cs typeface="Arial" charset="0"/>
              </a:rPr>
              <a:t>'</a:t>
            </a:r>
            <a:r>
              <a:rPr lang="en-US" sz="2800" dirty="0">
                <a:solidFill>
                  <a:srgbClr val="E5E5FF"/>
                </a:solidFill>
                <a:effectLst>
                  <a:outerShdw blurRad="38100" dist="38100" dir="2700000" algn="tl">
                    <a:srgbClr val="000000"/>
                  </a:outerShdw>
                </a:effectLst>
                <a:latin typeface="Arial" charset="0"/>
                <a:cs typeface="Arial" charset="0"/>
              </a:rPr>
              <a:t>ASE HA-TORAH</a:t>
            </a:r>
          </a:p>
        </p:txBody>
      </p:sp>
      <p:sp>
        <p:nvSpPr>
          <p:cNvPr id="181258" name="Rectangle 10"/>
          <p:cNvSpPr>
            <a:spLocks noChangeArrowheads="1"/>
          </p:cNvSpPr>
          <p:nvPr/>
        </p:nvSpPr>
        <p:spPr bwMode="auto">
          <a:xfrm>
            <a:off x="304800" y="838200"/>
            <a:ext cx="9067800" cy="1066800"/>
          </a:xfrm>
          <a:prstGeom prst="rect">
            <a:avLst/>
          </a:prstGeom>
          <a:noFill/>
          <a:ln w="9525">
            <a:noFill/>
            <a:miter lim="800000"/>
            <a:headEnd/>
            <a:tailEnd/>
          </a:ln>
          <a:effectLst/>
        </p:spPr>
        <p:txBody>
          <a:bodyPr/>
          <a:lstStyle/>
          <a:p>
            <a:pPr marL="342900" indent="-342900" defTabSz="914400" fontAlgn="base">
              <a:spcBef>
                <a:spcPct val="20000"/>
              </a:spcBef>
              <a:spcAft>
                <a:spcPct val="0"/>
              </a:spcAft>
              <a:buClr>
                <a:srgbClr val="FFCC00"/>
              </a:buClr>
              <a:buSzPct val="70000"/>
              <a:buFont typeface="Wingdings" charset="0"/>
              <a:buNone/>
              <a:defRPr/>
            </a:pPr>
            <a:r>
              <a:rPr lang="en-US" sz="2400" b="1" dirty="0">
                <a:solidFill>
                  <a:srgbClr val="FFFFFF"/>
                </a:solidFill>
                <a:effectLst>
                  <a:outerShdw blurRad="38100" dist="38100" dir="2700000" algn="tl">
                    <a:srgbClr val="000000"/>
                  </a:outerShdw>
                </a:effectLst>
                <a:latin typeface="Arial" charset="0"/>
                <a:ea typeface="ＭＳ Ｐゴシック" charset="0"/>
                <a:cs typeface="Arial" charset="0"/>
              </a:rPr>
              <a:t>7.  MMT shows that Paul</a:t>
            </a:r>
            <a:r>
              <a:rPr lang="fr-FR" altLang="ja-JP" sz="2400" b="1"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sz="2400" b="1" dirty="0">
                <a:solidFill>
                  <a:srgbClr val="FFFFFF"/>
                </a:solidFill>
                <a:effectLst>
                  <a:outerShdw blurRad="38100" dist="38100" dir="2700000" algn="tl">
                    <a:srgbClr val="000000"/>
                  </a:outerShdw>
                </a:effectLst>
                <a:latin typeface="Arial" charset="0"/>
                <a:ea typeface="ＭＳ Ｐゴシック" charset="0"/>
                <a:cs typeface="Arial" charset="0"/>
              </a:rPr>
              <a:t>s opponents who taught salvation by the law were indeed real people. </a:t>
            </a:r>
          </a:p>
        </p:txBody>
      </p:sp>
      <p:sp>
        <p:nvSpPr>
          <p:cNvPr id="181262" name="Rectangle 14"/>
          <p:cNvSpPr>
            <a:spLocks noGrp="1" noRot="1" noChangeArrowheads="1"/>
          </p:cNvSpPr>
          <p:nvPr>
            <p:ph type="title"/>
          </p:nvPr>
        </p:nvSpPr>
        <p:spPr>
          <a:xfrm>
            <a:off x="0" y="0"/>
            <a:ext cx="8259763" cy="762000"/>
          </a:xfrm>
          <a:gradFill rotWithShape="1">
            <a:gsLst>
              <a:gs pos="0">
                <a:schemeClr val="accent1"/>
              </a:gs>
              <a:gs pos="50000">
                <a:schemeClr val="accent1">
                  <a:gamma/>
                  <a:shade val="46275"/>
                  <a:invGamma/>
                </a:schemeClr>
              </a:gs>
              <a:gs pos="100000">
                <a:schemeClr val="accent1"/>
              </a:gs>
            </a:gsLst>
            <a:lin ang="5400000" scaled="1"/>
          </a:gradFill>
        </p:spPr>
        <p:txBody>
          <a:bodyPr/>
          <a:lstStyle/>
          <a:p>
            <a:pPr algn="l" eaLnBrk="1" hangingPunct="1">
              <a:defRPr/>
            </a:pPr>
            <a:r>
              <a:rPr lang="en-US" sz="3600" dirty="0">
                <a:latin typeface="Arial" charset="0"/>
                <a:ea typeface="ＭＳ Ｐゴシック" charset="0"/>
              </a:rPr>
              <a:t>Significance of the DSS</a:t>
            </a:r>
          </a:p>
        </p:txBody>
      </p:sp>
      <p:sp>
        <p:nvSpPr>
          <p:cNvPr id="9" name="Text Box 5"/>
          <p:cNvSpPr txBox="1">
            <a:spLocks noChangeArrowheads="1"/>
          </p:cNvSpPr>
          <p:nvPr/>
        </p:nvSpPr>
        <p:spPr bwMode="auto">
          <a:xfrm>
            <a:off x="8458200" y="0"/>
            <a:ext cx="698500" cy="461963"/>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2400">
                <a:solidFill>
                  <a:srgbClr val="E5E5FF"/>
                </a:solidFill>
                <a:effectLst>
                  <a:outerShdw blurRad="38100" dist="38100" dir="2700000" algn="tl">
                    <a:srgbClr val="000000"/>
                  </a:outerShdw>
                </a:effectLst>
                <a:latin typeface="Arial" charset="0"/>
                <a:cs typeface="Arial" charset="0"/>
              </a:rPr>
              <a:t>183</a:t>
            </a:r>
          </a:p>
        </p:txBody>
      </p:sp>
    </p:spTree>
    <p:extLst>
      <p:ext uri="{BB962C8B-B14F-4D97-AF65-F5344CB8AC3E}">
        <p14:creationId xmlns:p14="http://schemas.microsoft.com/office/powerpoint/2010/main" val="148386056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3" name="Picture 2" descr="DSS"/>
          <p:cNvPicPr>
            <a:picLocks noChangeAspect="1" noChangeArrowheads="1"/>
          </p:cNvPicPr>
          <p:nvPr/>
        </p:nvPicPr>
        <p:blipFill>
          <a:blip r:embed="rId3" cstate="screen">
            <a:lum bright="-48000"/>
            <a:extLst>
              <a:ext uri="{28A0092B-C50C-407E-A947-70E740481C1C}">
                <a14:useLocalDpi xmlns:a14="http://schemas.microsoft.com/office/drawing/2010/main"/>
              </a:ext>
            </a:extLst>
          </a:blip>
          <a:srcRect/>
          <a:stretch>
            <a:fillRect/>
          </a:stretch>
        </p:blipFill>
        <p:spPr bwMode="auto">
          <a:xfrm>
            <a:off x="0" y="0"/>
            <a:ext cx="4419600" cy="690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1363" name="Rectangle 3"/>
          <p:cNvSpPr>
            <a:spLocks noChangeArrowheads="1"/>
          </p:cNvSpPr>
          <p:nvPr/>
        </p:nvSpPr>
        <p:spPr bwMode="auto">
          <a:xfrm>
            <a:off x="4648200" y="0"/>
            <a:ext cx="4572000" cy="6858000"/>
          </a:xfrm>
          <a:prstGeom prst="rect">
            <a:avLst/>
          </a:prstGeom>
          <a:gradFill rotWithShape="0">
            <a:gsLst>
              <a:gs pos="0">
                <a:schemeClr val="accent2"/>
              </a:gs>
              <a:gs pos="100000">
                <a:schemeClr val="accent2">
                  <a:gamma/>
                  <a:shade val="21569"/>
                  <a:invGamma/>
                </a:schemeClr>
              </a:gs>
            </a:gsLst>
            <a:path path="shape">
              <a:fillToRect l="50000" t="50000" r="50000" b="50000"/>
            </a:path>
          </a:gradFill>
          <a:ln w="9525">
            <a:solidFill>
              <a:schemeClr val="tx1"/>
            </a:solidFill>
            <a:miter lim="800000"/>
            <a:headEnd/>
            <a:tailEnd/>
          </a:ln>
          <a:effectLst/>
        </p:spPr>
        <p:txBody>
          <a:bodyPr wrap="none" anchor="ctr"/>
          <a:lstStyle/>
          <a:p>
            <a:pPr algn="ctr" defTabSz="914400" fontAlgn="base">
              <a:spcBef>
                <a:spcPct val="0"/>
              </a:spcBef>
              <a:spcAft>
                <a:spcPct val="0"/>
              </a:spcAft>
              <a:defRPr/>
            </a:pPr>
            <a:endParaRPr lang="en-US" sz="4400" b="1">
              <a:solidFill>
                <a:srgbClr val="000000"/>
              </a:solidFill>
              <a:effectLst>
                <a:outerShdw blurRad="38100" dist="38100" dir="2700000" algn="tl">
                  <a:srgbClr val="FFFFFF"/>
                </a:outerShdw>
              </a:effectLst>
              <a:latin typeface="Garamond" pitchFamily="-111" charset="0"/>
              <a:ea typeface="Osaka"/>
              <a:cs typeface="Osaka"/>
            </a:endParaRPr>
          </a:p>
        </p:txBody>
      </p:sp>
      <p:sp>
        <p:nvSpPr>
          <p:cNvPr id="271364" name="Rectangle 4"/>
          <p:cNvSpPr>
            <a:spLocks noGrp="1" noChangeArrowheads="1"/>
          </p:cNvSpPr>
          <p:nvPr>
            <p:ph type="title" idx="4294967295"/>
          </p:nvPr>
        </p:nvSpPr>
        <p:spPr>
          <a:xfrm>
            <a:off x="0" y="0"/>
            <a:ext cx="9144000" cy="990600"/>
          </a:xfrm>
          <a:gradFill rotWithShape="0">
            <a:gsLst>
              <a:gs pos="0">
                <a:schemeClr val="tx2"/>
              </a:gs>
              <a:gs pos="100000">
                <a:schemeClr val="tx2">
                  <a:gamma/>
                  <a:shade val="46275"/>
                  <a:invGamma/>
                  <a:alpha val="3999"/>
                </a:schemeClr>
              </a:gs>
            </a:gsLst>
            <a:lin ang="5400000" scaled="1"/>
          </a:gradFill>
          <a:effectLst>
            <a:outerShdw blurRad="63500" dist="35921" dir="2700000" algn="ctr" rotWithShape="0">
              <a:schemeClr val="tx2">
                <a:alpha val="74998"/>
              </a:schemeClr>
            </a:outerShdw>
          </a:effectLst>
        </p:spPr>
        <p:txBody>
          <a:bodyPr/>
          <a:lstStyle/>
          <a:p>
            <a:pPr eaLnBrk="1" hangingPunct="1">
              <a:defRPr/>
            </a:pPr>
            <a:r>
              <a:rPr lang="en-US" b="1">
                <a:solidFill>
                  <a:schemeClr val="bg1"/>
                </a:solidFill>
                <a:latin typeface="Arial" charset="0"/>
                <a:ea typeface="Osaka" charset="0"/>
                <a:cs typeface="Osaka" charset="0"/>
              </a:rPr>
              <a:t>Paul versus Legalists</a:t>
            </a:r>
          </a:p>
        </p:txBody>
      </p:sp>
      <p:sp>
        <p:nvSpPr>
          <p:cNvPr id="271365" name="Text Box 5"/>
          <p:cNvSpPr txBox="1">
            <a:spLocks noChangeArrowheads="1"/>
          </p:cNvSpPr>
          <p:nvPr/>
        </p:nvSpPr>
        <p:spPr bwMode="auto">
          <a:xfrm>
            <a:off x="304800" y="973138"/>
            <a:ext cx="3810000" cy="584200"/>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lvl1pPr marL="914400" indent="-914400"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defTabSz="914400" eaLnBrk="1" fontAlgn="base" hangingPunct="1">
              <a:spcBef>
                <a:spcPct val="0"/>
              </a:spcBef>
              <a:spcAft>
                <a:spcPct val="0"/>
              </a:spcAft>
              <a:defRPr/>
            </a:pPr>
            <a:r>
              <a:rPr lang="en-US" sz="3200" u="sng">
                <a:solidFill>
                  <a:srgbClr val="FFFFFF"/>
                </a:solidFill>
                <a:latin typeface="Arial" charset="0"/>
                <a:ea typeface="Osaka" charset="0"/>
                <a:cs typeface="Osaka" charset="0"/>
              </a:rPr>
              <a:t>Legalists</a:t>
            </a:r>
            <a:endParaRPr lang="en-US" sz="2400" i="1" u="sng">
              <a:solidFill>
                <a:srgbClr val="FFFFFF"/>
              </a:solidFill>
              <a:latin typeface="Times New Roman" charset="0"/>
              <a:ea typeface="Osaka" charset="0"/>
              <a:cs typeface="Osaka" charset="0"/>
            </a:endParaRPr>
          </a:p>
        </p:txBody>
      </p:sp>
      <p:sp>
        <p:nvSpPr>
          <p:cNvPr id="271366" name="Text Box 6"/>
          <p:cNvSpPr txBox="1">
            <a:spLocks noChangeArrowheads="1"/>
          </p:cNvSpPr>
          <p:nvPr/>
        </p:nvSpPr>
        <p:spPr bwMode="auto">
          <a:xfrm>
            <a:off x="4876800" y="973138"/>
            <a:ext cx="4343400" cy="584200"/>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lvl1pPr marL="914400" indent="-914400"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defTabSz="914400" eaLnBrk="1" fontAlgn="base" hangingPunct="1">
              <a:spcBef>
                <a:spcPct val="0"/>
              </a:spcBef>
              <a:spcAft>
                <a:spcPct val="0"/>
              </a:spcAft>
              <a:defRPr/>
            </a:pPr>
            <a:r>
              <a:rPr lang="en-US" sz="3200" u="sng">
                <a:solidFill>
                  <a:srgbClr val="FFFFFF"/>
                </a:solidFill>
                <a:latin typeface="Arial" charset="0"/>
                <a:ea typeface="Osaka" charset="0"/>
                <a:cs typeface="Osaka" charset="0"/>
              </a:rPr>
              <a:t>Paul</a:t>
            </a:r>
            <a:endParaRPr lang="en-US" sz="2400" i="1" u="sng">
              <a:solidFill>
                <a:srgbClr val="FFFFFF"/>
              </a:solidFill>
              <a:latin typeface="Times New Roman" charset="0"/>
              <a:ea typeface="Osaka" charset="0"/>
              <a:cs typeface="Osaka" charset="0"/>
            </a:endParaRPr>
          </a:p>
        </p:txBody>
      </p:sp>
      <p:sp>
        <p:nvSpPr>
          <p:cNvPr id="271367" name="Text Box 7"/>
          <p:cNvSpPr txBox="1">
            <a:spLocks noChangeArrowheads="1"/>
          </p:cNvSpPr>
          <p:nvPr/>
        </p:nvSpPr>
        <p:spPr bwMode="auto">
          <a:xfrm>
            <a:off x="304800" y="1674813"/>
            <a:ext cx="4038600" cy="4954587"/>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defTabSz="914400" eaLnBrk="1" fontAlgn="base" hangingPunct="1">
              <a:spcBef>
                <a:spcPct val="0"/>
              </a:spcBef>
              <a:spcAft>
                <a:spcPct val="0"/>
              </a:spcAft>
              <a:defRPr/>
            </a:pPr>
            <a:r>
              <a:rPr lang="en-US" altLang="ja-JP" sz="2400" dirty="0">
                <a:solidFill>
                  <a:srgbClr val="FFFFFF"/>
                </a:solidFill>
                <a:latin typeface="Arial" charset="0"/>
                <a:ea typeface="Osaka" charset="0"/>
                <a:cs typeface="Osaka" charset="0"/>
              </a:rPr>
              <a:t>"</a:t>
            </a:r>
            <a:r>
              <a:rPr lang="en-US" sz="2400" dirty="0">
                <a:solidFill>
                  <a:srgbClr val="FFFFFF"/>
                </a:solidFill>
                <a:latin typeface="Arial" charset="0"/>
                <a:ea typeface="Osaka" charset="0"/>
                <a:cs typeface="Osaka" charset="0"/>
              </a:rPr>
              <a:t>The one who does righteousness stores up life for himself with the Lord</a:t>
            </a:r>
            <a:r>
              <a:rPr lang="en-US" altLang="ja-JP" sz="2400" dirty="0">
                <a:solidFill>
                  <a:srgbClr val="FFFFFF"/>
                </a:solidFill>
                <a:latin typeface="Arial" charset="0"/>
                <a:ea typeface="Osaka" charset="0"/>
                <a:cs typeface="Osaka" charset="0"/>
              </a:rPr>
              <a:t>"</a:t>
            </a:r>
            <a:endParaRPr lang="en-US" sz="2400" dirty="0">
              <a:solidFill>
                <a:srgbClr val="FFFFFF"/>
              </a:solidFill>
              <a:latin typeface="Arial" charset="0"/>
              <a:ea typeface="Osaka" charset="0"/>
              <a:cs typeface="Osaka" charset="0"/>
            </a:endParaRPr>
          </a:p>
          <a:p>
            <a:pPr algn="r" defTabSz="914400" eaLnBrk="1" fontAlgn="base" hangingPunct="1">
              <a:spcBef>
                <a:spcPct val="0"/>
              </a:spcBef>
              <a:spcAft>
                <a:spcPct val="0"/>
              </a:spcAft>
              <a:defRPr/>
            </a:pPr>
            <a:r>
              <a:rPr lang="en-US" sz="2000" i="1" dirty="0">
                <a:solidFill>
                  <a:srgbClr val="FFFFFF"/>
                </a:solidFill>
                <a:latin typeface="Arial" charset="0"/>
                <a:ea typeface="Osaka" charset="0"/>
                <a:cs typeface="Osaka" charset="0"/>
              </a:rPr>
              <a:t>Psalms of Solomon</a:t>
            </a:r>
            <a:br>
              <a:rPr lang="en-US" sz="2000" dirty="0">
                <a:solidFill>
                  <a:srgbClr val="FFFFFF"/>
                </a:solidFill>
                <a:latin typeface="Arial" charset="0"/>
                <a:ea typeface="Osaka" charset="0"/>
                <a:cs typeface="Osaka" charset="0"/>
              </a:rPr>
            </a:br>
            <a:r>
              <a:rPr lang="en-US" sz="2000" dirty="0">
                <a:solidFill>
                  <a:srgbClr val="FFFFFF"/>
                </a:solidFill>
                <a:latin typeface="Arial" charset="0"/>
                <a:ea typeface="Osaka" charset="0"/>
                <a:cs typeface="Osaka" charset="0"/>
              </a:rPr>
              <a:t>(about 50 BC)</a:t>
            </a:r>
          </a:p>
          <a:p>
            <a:pPr algn="r" defTabSz="914400" eaLnBrk="1" fontAlgn="base" hangingPunct="1">
              <a:spcBef>
                <a:spcPct val="0"/>
              </a:spcBef>
              <a:spcAft>
                <a:spcPct val="0"/>
              </a:spcAft>
              <a:defRPr/>
            </a:pPr>
            <a:endParaRPr lang="en-US" sz="2000" dirty="0">
              <a:solidFill>
                <a:srgbClr val="FFFFFF"/>
              </a:solidFill>
              <a:latin typeface="Arial" charset="0"/>
              <a:ea typeface="Osaka" charset="0"/>
              <a:cs typeface="Osaka" charset="0"/>
            </a:endParaRPr>
          </a:p>
          <a:p>
            <a:pPr defTabSz="914400" eaLnBrk="1" fontAlgn="base" hangingPunct="1">
              <a:spcBef>
                <a:spcPct val="0"/>
              </a:spcBef>
              <a:spcAft>
                <a:spcPct val="0"/>
              </a:spcAft>
              <a:defRPr/>
            </a:pPr>
            <a:r>
              <a:rPr lang="en-US" altLang="ja-JP" sz="2400" dirty="0">
                <a:solidFill>
                  <a:srgbClr val="FFFFFF"/>
                </a:solidFill>
                <a:latin typeface="Arial" charset="0"/>
                <a:ea typeface="Osaka" charset="0"/>
                <a:cs typeface="Osaka" charset="0"/>
              </a:rPr>
              <a:t>"</a:t>
            </a:r>
            <a:r>
              <a:rPr lang="en-US" sz="2400" dirty="0">
                <a:solidFill>
                  <a:srgbClr val="FFFFFF"/>
                </a:solidFill>
                <a:latin typeface="Arial" charset="0"/>
                <a:ea typeface="Osaka" charset="0"/>
                <a:cs typeface="Osaka" charset="0"/>
              </a:rPr>
              <a:t>Miracles, however, will appear at their own time to those who are being saved by their works</a:t>
            </a:r>
            <a:r>
              <a:rPr lang="en-US" altLang="ja-JP" sz="2400" dirty="0">
                <a:solidFill>
                  <a:srgbClr val="FFFFFF"/>
                </a:solidFill>
                <a:latin typeface="Arial" charset="0"/>
                <a:ea typeface="Osaka" charset="0"/>
                <a:cs typeface="Osaka" charset="0"/>
              </a:rPr>
              <a:t>"</a:t>
            </a:r>
            <a:endParaRPr lang="en-US" sz="2400" dirty="0">
              <a:solidFill>
                <a:srgbClr val="FFFFFF"/>
              </a:solidFill>
              <a:latin typeface="Arial" charset="0"/>
              <a:ea typeface="Osaka" charset="0"/>
              <a:cs typeface="Osaka" charset="0"/>
            </a:endParaRPr>
          </a:p>
          <a:p>
            <a:pPr defTabSz="914400" eaLnBrk="1" fontAlgn="base" hangingPunct="1">
              <a:spcBef>
                <a:spcPct val="0"/>
              </a:spcBef>
              <a:spcAft>
                <a:spcPct val="0"/>
              </a:spcAft>
              <a:defRPr/>
            </a:pPr>
            <a:endParaRPr lang="en-US" sz="2400" dirty="0">
              <a:solidFill>
                <a:srgbClr val="FFFFFF"/>
              </a:solidFill>
              <a:latin typeface="Arial" charset="0"/>
              <a:ea typeface="Osaka" charset="0"/>
              <a:cs typeface="Osaka" charset="0"/>
            </a:endParaRPr>
          </a:p>
          <a:p>
            <a:pPr algn="r" defTabSz="914400" eaLnBrk="1" fontAlgn="base" hangingPunct="1">
              <a:spcBef>
                <a:spcPct val="0"/>
              </a:spcBef>
              <a:spcAft>
                <a:spcPct val="0"/>
              </a:spcAft>
              <a:defRPr/>
            </a:pPr>
            <a:r>
              <a:rPr lang="en-US" sz="2000" i="1" dirty="0">
                <a:solidFill>
                  <a:srgbClr val="FFFFFF"/>
                </a:solidFill>
                <a:latin typeface="Arial" charset="0"/>
                <a:ea typeface="Osaka" charset="0"/>
                <a:cs typeface="Osaka" charset="0"/>
              </a:rPr>
              <a:t>2 Baruch</a:t>
            </a:r>
          </a:p>
          <a:p>
            <a:pPr algn="r" defTabSz="914400" eaLnBrk="1" fontAlgn="base" hangingPunct="1">
              <a:spcBef>
                <a:spcPct val="0"/>
              </a:spcBef>
              <a:spcAft>
                <a:spcPct val="0"/>
              </a:spcAft>
              <a:defRPr/>
            </a:pPr>
            <a:r>
              <a:rPr lang="en-US" sz="2000" dirty="0">
                <a:solidFill>
                  <a:srgbClr val="FFFFFF"/>
                </a:solidFill>
                <a:latin typeface="Arial" charset="0"/>
                <a:ea typeface="Osaka" charset="0"/>
                <a:cs typeface="Osaka" charset="0"/>
              </a:rPr>
              <a:t>(about AD 100)</a:t>
            </a:r>
            <a:endParaRPr lang="en-US" sz="2400" dirty="0">
              <a:solidFill>
                <a:srgbClr val="FFFFFF"/>
              </a:solidFill>
              <a:latin typeface="Arial" charset="0"/>
              <a:ea typeface="Osaka" charset="0"/>
              <a:cs typeface="Osaka" charset="0"/>
            </a:endParaRPr>
          </a:p>
        </p:txBody>
      </p:sp>
      <p:sp>
        <p:nvSpPr>
          <p:cNvPr id="271368" name="Text Box 8"/>
          <p:cNvSpPr txBox="1">
            <a:spLocks noChangeArrowheads="1"/>
          </p:cNvSpPr>
          <p:nvPr/>
        </p:nvSpPr>
        <p:spPr bwMode="auto">
          <a:xfrm>
            <a:off x="4876800" y="1676400"/>
            <a:ext cx="4267200" cy="5200650"/>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defTabSz="914400" eaLnBrk="1" fontAlgn="base" hangingPunct="1">
              <a:spcBef>
                <a:spcPct val="0"/>
              </a:spcBef>
              <a:spcAft>
                <a:spcPct val="0"/>
              </a:spcAft>
              <a:defRPr/>
            </a:pPr>
            <a:r>
              <a:rPr lang="en-US" altLang="ja-JP" sz="2400" dirty="0">
                <a:solidFill>
                  <a:srgbClr val="FFFFFF"/>
                </a:solidFill>
                <a:latin typeface="Arial" charset="0"/>
                <a:ea typeface="Osaka" charset="0"/>
                <a:cs typeface="Osaka" charset="0"/>
              </a:rPr>
              <a:t>"</a:t>
            </a:r>
            <a:r>
              <a:rPr lang="en-US" sz="2400" dirty="0">
                <a:solidFill>
                  <a:srgbClr val="FFFFFF"/>
                </a:solidFill>
                <a:latin typeface="Arial" charset="0"/>
                <a:ea typeface="Osaka" charset="0"/>
                <a:cs typeface="Osaka" charset="0"/>
              </a:rPr>
              <a:t>But now God has shown us a way to be made right with him </a:t>
            </a:r>
            <a:r>
              <a:rPr lang="en-US" sz="2400" dirty="0">
                <a:solidFill>
                  <a:srgbClr val="FFFF00"/>
                </a:solidFill>
                <a:latin typeface="Arial" charset="0"/>
                <a:ea typeface="Osaka" charset="0"/>
                <a:cs typeface="Osaka" charset="0"/>
              </a:rPr>
              <a:t>without keeping the requirements of the law</a:t>
            </a:r>
            <a:r>
              <a:rPr lang="en-US" sz="2400" dirty="0">
                <a:solidFill>
                  <a:srgbClr val="FFFFFF"/>
                </a:solidFill>
                <a:latin typeface="Arial" charset="0"/>
                <a:ea typeface="Osaka" charset="0"/>
                <a:cs typeface="Osaka" charset="0"/>
              </a:rPr>
              <a:t>, as was promised in the writings of Moses and the prophets long ago. </a:t>
            </a:r>
            <a:r>
              <a:rPr lang="en-US" sz="1600" baseline="30000" dirty="0">
                <a:solidFill>
                  <a:srgbClr val="FFFFFF"/>
                </a:solidFill>
                <a:latin typeface="Arial" charset="0"/>
                <a:ea typeface="Osaka" charset="0"/>
                <a:cs typeface="Osaka" charset="0"/>
              </a:rPr>
              <a:t>22 </a:t>
            </a:r>
            <a:r>
              <a:rPr lang="en-US" sz="2400" dirty="0">
                <a:solidFill>
                  <a:srgbClr val="FFFFFF"/>
                </a:solidFill>
                <a:latin typeface="Arial" charset="0"/>
                <a:ea typeface="Osaka" charset="0"/>
                <a:cs typeface="Osaka" charset="0"/>
              </a:rPr>
              <a:t>We are made right with God by placing our faith in Jesus Christ. And this is true for everyone who believes, no matter who we are</a:t>
            </a:r>
            <a:r>
              <a:rPr lang="en-US" altLang="ja-JP" sz="2400" dirty="0">
                <a:solidFill>
                  <a:srgbClr val="FFFFFF"/>
                </a:solidFill>
                <a:latin typeface="Arial" charset="0"/>
                <a:ea typeface="Osaka" charset="0"/>
                <a:cs typeface="Osaka" charset="0"/>
              </a:rPr>
              <a:t>"</a:t>
            </a:r>
            <a:r>
              <a:rPr lang="en-US" sz="2400" dirty="0">
                <a:solidFill>
                  <a:srgbClr val="FFFFFF"/>
                </a:solidFill>
                <a:latin typeface="Arial" charset="0"/>
                <a:ea typeface="Osaka" charset="0"/>
                <a:cs typeface="Osaka" charset="0"/>
              </a:rPr>
              <a:t> </a:t>
            </a:r>
            <a:endParaRPr lang="en-US" sz="1600" dirty="0">
              <a:solidFill>
                <a:srgbClr val="FFFFFF"/>
              </a:solidFill>
              <a:latin typeface="Arial" charset="0"/>
              <a:ea typeface="Osaka" charset="0"/>
              <a:cs typeface="Osaka" charset="0"/>
            </a:endParaRPr>
          </a:p>
          <a:p>
            <a:pPr defTabSz="914400" eaLnBrk="1" fontAlgn="base" hangingPunct="1">
              <a:spcBef>
                <a:spcPct val="0"/>
              </a:spcBef>
              <a:spcAft>
                <a:spcPct val="0"/>
              </a:spcAft>
              <a:defRPr/>
            </a:pPr>
            <a:endParaRPr lang="en-US" sz="1600" dirty="0">
              <a:solidFill>
                <a:srgbClr val="FFFFFF"/>
              </a:solidFill>
              <a:latin typeface="Arial" charset="0"/>
              <a:ea typeface="Osaka" charset="0"/>
              <a:cs typeface="Osaka" charset="0"/>
            </a:endParaRPr>
          </a:p>
          <a:p>
            <a:pPr algn="r" defTabSz="914400" eaLnBrk="1" fontAlgn="base" hangingPunct="1">
              <a:spcBef>
                <a:spcPct val="0"/>
              </a:spcBef>
              <a:spcAft>
                <a:spcPct val="0"/>
              </a:spcAft>
              <a:defRPr/>
            </a:pPr>
            <a:r>
              <a:rPr lang="en-US" sz="2000" dirty="0">
                <a:solidFill>
                  <a:srgbClr val="FFFFFF"/>
                </a:solidFill>
                <a:latin typeface="Arial" charset="0"/>
                <a:ea typeface="Osaka" charset="0"/>
                <a:cs typeface="Osaka" charset="0"/>
              </a:rPr>
              <a:t>(Rom. 3:21-22 NLT)</a:t>
            </a:r>
            <a:endParaRPr lang="en-US" sz="2400" dirty="0">
              <a:solidFill>
                <a:srgbClr val="FFFFFF"/>
              </a:solidFill>
              <a:latin typeface="Arial" charset="0"/>
              <a:ea typeface="Osaka" charset="0"/>
              <a:cs typeface="Osaka" charset="0"/>
            </a:endParaRPr>
          </a:p>
        </p:txBody>
      </p:sp>
    </p:spTree>
    <p:extLst>
      <p:ext uri="{BB962C8B-B14F-4D97-AF65-F5344CB8AC3E}">
        <p14:creationId xmlns:p14="http://schemas.microsoft.com/office/powerpoint/2010/main" val="25864042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71368"/>
                                        </p:tgtEl>
                                        <p:attrNameLst>
                                          <p:attrName>style.visibility</p:attrName>
                                        </p:attrNameLst>
                                      </p:cBhvr>
                                      <p:to>
                                        <p:strVal val="visible"/>
                                      </p:to>
                                    </p:set>
                                    <p:anim calcmode="lin" valueType="num">
                                      <p:cBhvr>
                                        <p:cTn id="7" dur="1000" fill="hold"/>
                                        <p:tgtEl>
                                          <p:spTgt spid="271368"/>
                                        </p:tgtEl>
                                        <p:attrNameLst>
                                          <p:attrName>ppt_w</p:attrName>
                                        </p:attrNameLst>
                                      </p:cBhvr>
                                      <p:tavLst>
                                        <p:tav tm="0">
                                          <p:val>
                                            <p:fltVal val="0"/>
                                          </p:val>
                                        </p:tav>
                                        <p:tav tm="100000">
                                          <p:val>
                                            <p:strVal val="#ppt_w"/>
                                          </p:val>
                                        </p:tav>
                                      </p:tavLst>
                                    </p:anim>
                                    <p:anim calcmode="lin" valueType="num">
                                      <p:cBhvr>
                                        <p:cTn id="8" dur="1000" fill="hold"/>
                                        <p:tgtEl>
                                          <p:spTgt spid="271368"/>
                                        </p:tgtEl>
                                        <p:attrNameLst>
                                          <p:attrName>ppt_h</p:attrName>
                                        </p:attrNameLst>
                                      </p:cBhvr>
                                      <p:tavLst>
                                        <p:tav tm="0">
                                          <p:val>
                                            <p:fltVal val="0"/>
                                          </p:val>
                                        </p:tav>
                                        <p:tav tm="100000">
                                          <p:val>
                                            <p:strVal val="#ppt_h"/>
                                          </p:val>
                                        </p:tav>
                                      </p:tavLst>
                                    </p:anim>
                                    <p:anim calcmode="lin" valueType="num">
                                      <p:cBhvr>
                                        <p:cTn id="9" dur="1000" fill="hold"/>
                                        <p:tgtEl>
                                          <p:spTgt spid="27136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7136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71367"/>
                                        </p:tgtEl>
                                        <p:attrNameLst>
                                          <p:attrName>style.visibility</p:attrName>
                                        </p:attrNameLst>
                                      </p:cBhvr>
                                      <p:to>
                                        <p:strVal val="visible"/>
                                      </p:to>
                                    </p:set>
                                    <p:anim calcmode="lin" valueType="num">
                                      <p:cBhvr>
                                        <p:cTn id="15" dur="1000" fill="hold"/>
                                        <p:tgtEl>
                                          <p:spTgt spid="271367"/>
                                        </p:tgtEl>
                                        <p:attrNameLst>
                                          <p:attrName>ppt_w</p:attrName>
                                        </p:attrNameLst>
                                      </p:cBhvr>
                                      <p:tavLst>
                                        <p:tav tm="0">
                                          <p:val>
                                            <p:fltVal val="0"/>
                                          </p:val>
                                        </p:tav>
                                        <p:tav tm="100000">
                                          <p:val>
                                            <p:strVal val="#ppt_w"/>
                                          </p:val>
                                        </p:tav>
                                      </p:tavLst>
                                    </p:anim>
                                    <p:anim calcmode="lin" valueType="num">
                                      <p:cBhvr>
                                        <p:cTn id="16" dur="1000" fill="hold"/>
                                        <p:tgtEl>
                                          <p:spTgt spid="271367"/>
                                        </p:tgtEl>
                                        <p:attrNameLst>
                                          <p:attrName>ppt_h</p:attrName>
                                        </p:attrNameLst>
                                      </p:cBhvr>
                                      <p:tavLst>
                                        <p:tav tm="0">
                                          <p:val>
                                            <p:fltVal val="0"/>
                                          </p:val>
                                        </p:tav>
                                        <p:tav tm="100000">
                                          <p:val>
                                            <p:strVal val="#ppt_h"/>
                                          </p:val>
                                        </p:tav>
                                      </p:tavLst>
                                    </p:anim>
                                    <p:anim calcmode="lin" valueType="num">
                                      <p:cBhvr>
                                        <p:cTn id="17" dur="1000" fill="hold"/>
                                        <p:tgtEl>
                                          <p:spTgt spid="271367"/>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7136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367" grpId="0"/>
      <p:bldP spid="271368"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5234" name="Picture 2" descr="DSS"/>
          <p:cNvPicPr>
            <a:picLocks noChangeAspect="1" noChangeArrowheads="1"/>
          </p:cNvPicPr>
          <p:nvPr/>
        </p:nvPicPr>
        <p:blipFill>
          <a:blip r:embed="rId3" cstate="screen">
            <a:lum bright="-48000"/>
            <a:extLst>
              <a:ext uri="{28A0092B-C50C-407E-A947-70E740481C1C}">
                <a14:useLocalDpi xmlns:a14="http://schemas.microsoft.com/office/drawing/2010/main"/>
              </a:ext>
            </a:extLst>
          </a:blip>
          <a:srcRect/>
          <a:stretch>
            <a:fillRect/>
          </a:stretch>
        </p:blipFill>
        <p:spPr bwMode="auto">
          <a:xfrm>
            <a:off x="0" y="0"/>
            <a:ext cx="4419600" cy="6900863"/>
          </a:xfrm>
          <a:prstGeom prst="rect">
            <a:avLst/>
          </a:prstGeom>
          <a:noFill/>
          <a:ln w="9525">
            <a:noFill/>
            <a:miter lim="800000"/>
            <a:headEnd/>
            <a:tailEnd/>
          </a:ln>
        </p:spPr>
      </p:pic>
      <p:sp>
        <p:nvSpPr>
          <p:cNvPr id="271363" name="Rectangle 3"/>
          <p:cNvSpPr>
            <a:spLocks noChangeArrowheads="1"/>
          </p:cNvSpPr>
          <p:nvPr/>
        </p:nvSpPr>
        <p:spPr bwMode="auto">
          <a:xfrm>
            <a:off x="4648200" y="0"/>
            <a:ext cx="4572000" cy="6858000"/>
          </a:xfrm>
          <a:prstGeom prst="rect">
            <a:avLst/>
          </a:prstGeom>
          <a:gradFill rotWithShape="0">
            <a:gsLst>
              <a:gs pos="0">
                <a:schemeClr val="accent2"/>
              </a:gs>
              <a:gs pos="100000">
                <a:schemeClr val="accent2">
                  <a:gamma/>
                  <a:shade val="21569"/>
                  <a:invGamma/>
                </a:schemeClr>
              </a:gs>
            </a:gsLst>
            <a:path path="shape">
              <a:fillToRect l="50000" t="50000" r="50000" b="50000"/>
            </a:path>
          </a:gradFill>
          <a:ln w="9525">
            <a:solidFill>
              <a:schemeClr val="tx1"/>
            </a:solidFill>
            <a:miter lim="800000"/>
            <a:headEnd/>
            <a:tailEnd/>
          </a:ln>
          <a:effectLst/>
        </p:spPr>
        <p:txBody>
          <a:bodyPr wrap="none" anchor="ctr"/>
          <a:lstStyle/>
          <a:p>
            <a:pPr defTabSz="914400" fontAlgn="base">
              <a:spcBef>
                <a:spcPct val="0"/>
              </a:spcBef>
              <a:spcAft>
                <a:spcPct val="0"/>
              </a:spcAft>
              <a:defRPr/>
            </a:pPr>
            <a:endParaRPr lang="en-US" sz="2400">
              <a:solidFill>
                <a:srgbClr val="000000"/>
              </a:solidFill>
              <a:effectLst>
                <a:outerShdw blurRad="38100" dist="38100" dir="2700000" algn="tl">
                  <a:srgbClr val="FFFFFF"/>
                </a:outerShdw>
              </a:effectLst>
              <a:latin typeface="Garamond" pitchFamily="-111" charset="0"/>
              <a:ea typeface="ＭＳ Ｐゴシック"/>
              <a:cs typeface="ＭＳ Ｐゴシック"/>
            </a:endParaRPr>
          </a:p>
        </p:txBody>
      </p:sp>
      <p:sp>
        <p:nvSpPr>
          <p:cNvPr id="271364" name="Rectangle 4"/>
          <p:cNvSpPr>
            <a:spLocks noGrp="1" noChangeArrowheads="1"/>
          </p:cNvSpPr>
          <p:nvPr>
            <p:ph type="title" idx="4294967295"/>
          </p:nvPr>
        </p:nvSpPr>
        <p:spPr>
          <a:xfrm>
            <a:off x="0" y="0"/>
            <a:ext cx="9144000" cy="990600"/>
          </a:xfrm>
          <a:gradFill rotWithShape="0">
            <a:gsLst>
              <a:gs pos="0">
                <a:schemeClr val="tx2"/>
              </a:gs>
              <a:gs pos="100000">
                <a:schemeClr val="tx2">
                  <a:gamma/>
                  <a:shade val="46275"/>
                  <a:invGamma/>
                  <a:alpha val="3999"/>
                </a:schemeClr>
              </a:gs>
            </a:gsLst>
            <a:lin ang="5400000" scaled="1"/>
          </a:gradFill>
          <a:effectLst>
            <a:outerShdw blurRad="63500" dist="35921" dir="2700000" algn="ctr" rotWithShape="0">
              <a:schemeClr val="tx2">
                <a:alpha val="74998"/>
              </a:schemeClr>
            </a:outerShdw>
          </a:effectLst>
        </p:spPr>
        <p:txBody>
          <a:bodyPr/>
          <a:lstStyle/>
          <a:p>
            <a:pPr eaLnBrk="1" hangingPunct="1">
              <a:defRPr/>
            </a:pPr>
            <a:r>
              <a:rPr lang="en-US" b="1">
                <a:solidFill>
                  <a:schemeClr val="bg1"/>
                </a:solidFill>
              </a:rPr>
              <a:t>Paul versus Legalists</a:t>
            </a:r>
          </a:p>
        </p:txBody>
      </p:sp>
      <p:sp>
        <p:nvSpPr>
          <p:cNvPr id="271365" name="Text Box 5"/>
          <p:cNvSpPr txBox="1">
            <a:spLocks noChangeArrowheads="1"/>
          </p:cNvSpPr>
          <p:nvPr/>
        </p:nvSpPr>
        <p:spPr bwMode="auto">
          <a:xfrm>
            <a:off x="304800" y="973138"/>
            <a:ext cx="3810000" cy="584200"/>
          </a:xfrm>
          <a:prstGeom prst="rect">
            <a:avLst/>
          </a:prstGeom>
          <a:noFill/>
          <a:ln w="9525">
            <a:noFill/>
            <a:miter lim="800000"/>
            <a:headEnd/>
            <a:tailEnd/>
          </a:ln>
          <a:effectLst>
            <a:outerShdw blurRad="63500" dist="35921" dir="2700000" algn="ctr" rotWithShape="0">
              <a:schemeClr val="tx1">
                <a:alpha val="74998"/>
              </a:schemeClr>
            </a:outerShdw>
          </a:effectLst>
        </p:spPr>
        <p:txBody>
          <a:bodyPr>
            <a:prstTxWarp prst="textNoShape">
              <a:avLst/>
            </a:prstTxWarp>
            <a:spAutoFit/>
          </a:bodyPr>
          <a:lstStyle/>
          <a:p>
            <a:pPr marL="914400" indent="-914400" defTabSz="914400" fontAlgn="base">
              <a:spcBef>
                <a:spcPct val="0"/>
              </a:spcBef>
              <a:spcAft>
                <a:spcPct val="0"/>
              </a:spcAft>
              <a:defRPr/>
            </a:pPr>
            <a:r>
              <a:rPr lang="en-US" sz="3200" u="sng">
                <a:solidFill>
                  <a:srgbClr val="FFFFFF"/>
                </a:solidFill>
                <a:latin typeface="Arial" charset="0"/>
                <a:ea typeface="ＭＳ Ｐゴシック" charset="-128"/>
                <a:cs typeface="ＭＳ Ｐゴシック" charset="-128"/>
              </a:rPr>
              <a:t>Legalists</a:t>
            </a:r>
            <a:endParaRPr lang="en-US" sz="2400" i="1" u="sng">
              <a:solidFill>
                <a:srgbClr val="FFFFFF"/>
              </a:solidFill>
              <a:latin typeface="Times New Roman" charset="0"/>
              <a:ea typeface="ＭＳ Ｐゴシック" charset="-128"/>
              <a:cs typeface="ＭＳ Ｐゴシック" charset="-128"/>
            </a:endParaRPr>
          </a:p>
        </p:txBody>
      </p:sp>
      <p:sp>
        <p:nvSpPr>
          <p:cNvPr id="271366" name="Text Box 6"/>
          <p:cNvSpPr txBox="1">
            <a:spLocks noChangeArrowheads="1"/>
          </p:cNvSpPr>
          <p:nvPr/>
        </p:nvSpPr>
        <p:spPr bwMode="auto">
          <a:xfrm>
            <a:off x="4876800" y="973138"/>
            <a:ext cx="4343400" cy="584200"/>
          </a:xfrm>
          <a:prstGeom prst="rect">
            <a:avLst/>
          </a:prstGeom>
          <a:noFill/>
          <a:ln w="9525">
            <a:noFill/>
            <a:miter lim="800000"/>
            <a:headEnd/>
            <a:tailEnd/>
          </a:ln>
          <a:effectLst>
            <a:outerShdw blurRad="63500" dist="35921" dir="2700000" algn="ctr" rotWithShape="0">
              <a:schemeClr val="tx1">
                <a:alpha val="74998"/>
              </a:schemeClr>
            </a:outerShdw>
          </a:effectLst>
        </p:spPr>
        <p:txBody>
          <a:bodyPr>
            <a:prstTxWarp prst="textNoShape">
              <a:avLst/>
            </a:prstTxWarp>
            <a:spAutoFit/>
          </a:bodyPr>
          <a:lstStyle/>
          <a:p>
            <a:pPr marL="914400" indent="-914400" defTabSz="914400" fontAlgn="base">
              <a:spcBef>
                <a:spcPct val="0"/>
              </a:spcBef>
              <a:spcAft>
                <a:spcPct val="0"/>
              </a:spcAft>
              <a:defRPr/>
            </a:pPr>
            <a:r>
              <a:rPr lang="en-US" sz="3200" u="sng">
                <a:solidFill>
                  <a:srgbClr val="FFFFFF"/>
                </a:solidFill>
                <a:latin typeface="Arial" charset="0"/>
                <a:ea typeface="ＭＳ Ｐゴシック" charset="-128"/>
                <a:cs typeface="ＭＳ Ｐゴシック" charset="-128"/>
              </a:rPr>
              <a:t>Paul</a:t>
            </a:r>
            <a:endParaRPr lang="en-US" sz="2400" i="1" u="sng">
              <a:solidFill>
                <a:srgbClr val="FFFFFF"/>
              </a:solidFill>
              <a:latin typeface="Times New Roman" charset="0"/>
              <a:ea typeface="ＭＳ Ｐゴシック" charset="-128"/>
              <a:cs typeface="ＭＳ Ｐゴシック" charset="-128"/>
            </a:endParaRPr>
          </a:p>
        </p:txBody>
      </p:sp>
      <p:sp>
        <p:nvSpPr>
          <p:cNvPr id="271367" name="Text Box 7"/>
          <p:cNvSpPr txBox="1">
            <a:spLocks noChangeArrowheads="1"/>
          </p:cNvSpPr>
          <p:nvPr/>
        </p:nvSpPr>
        <p:spPr bwMode="auto">
          <a:xfrm>
            <a:off x="304800" y="1674813"/>
            <a:ext cx="4038600" cy="4585871"/>
          </a:xfrm>
          <a:prstGeom prst="rect">
            <a:avLst/>
          </a:prstGeom>
          <a:noFill/>
          <a:ln w="9525">
            <a:noFill/>
            <a:miter lim="800000"/>
            <a:headEnd/>
            <a:tailEnd/>
          </a:ln>
          <a:effectLst>
            <a:outerShdw blurRad="63500" dist="35921" dir="2700000" algn="ctr" rotWithShape="0">
              <a:schemeClr val="tx1">
                <a:alpha val="74998"/>
              </a:schemeClr>
            </a:outerShdw>
          </a:effectLst>
        </p:spPr>
        <p:txBody>
          <a:bodyPr>
            <a:prstTxWarp prst="textNoShape">
              <a:avLst/>
            </a:prstTxWarp>
            <a:spAutoFit/>
          </a:bodyPr>
          <a:lstStyle/>
          <a:p>
            <a:pPr defTabSz="914400" fontAlgn="base">
              <a:spcBef>
                <a:spcPct val="0"/>
              </a:spcBef>
              <a:spcAft>
                <a:spcPct val="0"/>
              </a:spcAft>
              <a:defRPr/>
            </a:pPr>
            <a:r>
              <a:rPr lang="en-US" altLang="ja-JP" sz="2400" dirty="0">
                <a:solidFill>
                  <a:srgbClr val="FFFFFF"/>
                </a:solidFill>
                <a:latin typeface="Arial" charset="0"/>
                <a:ea typeface="ＭＳ Ｐゴシック" charset="-128"/>
                <a:cs typeface="ＭＳ Ｐゴシック" charset="-128"/>
              </a:rPr>
              <a:t>"The one who does righteousness stores up life for himself with the Lord"</a:t>
            </a:r>
          </a:p>
          <a:p>
            <a:pPr algn="r" defTabSz="914400" fontAlgn="base">
              <a:spcBef>
                <a:spcPct val="0"/>
              </a:spcBef>
              <a:spcAft>
                <a:spcPct val="0"/>
              </a:spcAft>
              <a:defRPr/>
            </a:pPr>
            <a:r>
              <a:rPr lang="en-US" sz="2000" i="1" dirty="0">
                <a:solidFill>
                  <a:srgbClr val="FFFFFF"/>
                </a:solidFill>
                <a:latin typeface="Arial" charset="0"/>
                <a:ea typeface="ＭＳ Ｐゴシック" charset="-128"/>
                <a:cs typeface="ＭＳ Ｐゴシック" charset="-128"/>
              </a:rPr>
              <a:t>Psalms of Solomon</a:t>
            </a:r>
            <a:br>
              <a:rPr lang="en-US" sz="2000" dirty="0">
                <a:solidFill>
                  <a:srgbClr val="FFFFFF"/>
                </a:solidFill>
                <a:latin typeface="Arial" charset="0"/>
                <a:ea typeface="ＭＳ Ｐゴシック" charset="-128"/>
                <a:cs typeface="ＭＳ Ｐゴシック" charset="-128"/>
              </a:rPr>
            </a:br>
            <a:r>
              <a:rPr lang="en-US" sz="2000" dirty="0">
                <a:solidFill>
                  <a:srgbClr val="FFFFFF"/>
                </a:solidFill>
                <a:latin typeface="Arial" charset="0"/>
                <a:ea typeface="ＭＳ Ｐゴシック" charset="-128"/>
                <a:cs typeface="ＭＳ Ｐゴシック" charset="-128"/>
              </a:rPr>
              <a:t>(about 50 BC)</a:t>
            </a:r>
          </a:p>
          <a:p>
            <a:pPr algn="r" defTabSz="914400" fontAlgn="base">
              <a:spcBef>
                <a:spcPct val="0"/>
              </a:spcBef>
              <a:spcAft>
                <a:spcPct val="0"/>
              </a:spcAft>
              <a:defRPr/>
            </a:pPr>
            <a:endParaRPr lang="en-US" sz="2000" dirty="0">
              <a:solidFill>
                <a:srgbClr val="FFFFFF"/>
              </a:solidFill>
              <a:latin typeface="Arial" charset="0"/>
              <a:ea typeface="ＭＳ Ｐゴシック" charset="-128"/>
              <a:cs typeface="ＭＳ Ｐゴシック" charset="-128"/>
            </a:endParaRPr>
          </a:p>
          <a:p>
            <a:pPr defTabSz="914400" fontAlgn="base">
              <a:spcBef>
                <a:spcPct val="0"/>
              </a:spcBef>
              <a:spcAft>
                <a:spcPct val="0"/>
              </a:spcAft>
              <a:defRPr/>
            </a:pPr>
            <a:r>
              <a:rPr lang="en-US" altLang="ja-JP" sz="2400" dirty="0">
                <a:solidFill>
                  <a:srgbClr val="FFFFFF"/>
                </a:solidFill>
                <a:latin typeface="Arial" charset="0"/>
                <a:ea typeface="ＭＳ Ｐゴシック" charset="-128"/>
                <a:cs typeface="ＭＳ Ｐゴシック" charset="-128"/>
              </a:rPr>
              <a:t>"Miracles, however, will appear at their own time to those who are being saved by their works"</a:t>
            </a:r>
          </a:p>
          <a:p>
            <a:pPr defTabSz="914400" fontAlgn="base">
              <a:spcBef>
                <a:spcPct val="0"/>
              </a:spcBef>
              <a:spcAft>
                <a:spcPct val="0"/>
              </a:spcAft>
              <a:defRPr/>
            </a:pPr>
            <a:endParaRPr lang="en-US" sz="2400" dirty="0">
              <a:solidFill>
                <a:srgbClr val="FFFFFF"/>
              </a:solidFill>
              <a:latin typeface="Arial" charset="0"/>
              <a:ea typeface="ＭＳ Ｐゴシック" charset="-128"/>
              <a:cs typeface="ＭＳ Ｐゴシック" charset="-128"/>
            </a:endParaRPr>
          </a:p>
          <a:p>
            <a:pPr algn="r" defTabSz="914400" fontAlgn="base">
              <a:spcBef>
                <a:spcPct val="0"/>
              </a:spcBef>
              <a:spcAft>
                <a:spcPct val="0"/>
              </a:spcAft>
              <a:defRPr/>
            </a:pPr>
            <a:r>
              <a:rPr lang="en-US" sz="2000" i="1" dirty="0">
                <a:solidFill>
                  <a:srgbClr val="FFFFFF"/>
                </a:solidFill>
                <a:latin typeface="Arial" charset="0"/>
                <a:ea typeface="ＭＳ Ｐゴシック" charset="-128"/>
                <a:cs typeface="ＭＳ Ｐゴシック" charset="-128"/>
              </a:rPr>
              <a:t>2 Baruch</a:t>
            </a:r>
          </a:p>
          <a:p>
            <a:pPr algn="r" defTabSz="914400" fontAlgn="base">
              <a:spcBef>
                <a:spcPct val="0"/>
              </a:spcBef>
              <a:spcAft>
                <a:spcPct val="0"/>
              </a:spcAft>
              <a:defRPr/>
            </a:pPr>
            <a:r>
              <a:rPr lang="en-US" sz="2000" dirty="0">
                <a:solidFill>
                  <a:srgbClr val="FFFFFF"/>
                </a:solidFill>
                <a:latin typeface="Arial" charset="0"/>
                <a:ea typeface="ＭＳ Ｐゴシック" charset="-128"/>
                <a:cs typeface="ＭＳ Ｐゴシック" charset="-128"/>
              </a:rPr>
              <a:t>(about AD 100)</a:t>
            </a:r>
            <a:endParaRPr lang="en-US" sz="2400" dirty="0">
              <a:solidFill>
                <a:srgbClr val="FFFFFF"/>
              </a:solidFill>
              <a:latin typeface="Arial" charset="0"/>
              <a:ea typeface="ＭＳ Ｐゴシック" charset="-128"/>
              <a:cs typeface="ＭＳ Ｐゴシック" charset="-128"/>
            </a:endParaRPr>
          </a:p>
        </p:txBody>
      </p:sp>
      <p:sp>
        <p:nvSpPr>
          <p:cNvPr id="271368" name="Text Box 8"/>
          <p:cNvSpPr txBox="1">
            <a:spLocks noChangeArrowheads="1"/>
          </p:cNvSpPr>
          <p:nvPr/>
        </p:nvSpPr>
        <p:spPr bwMode="auto">
          <a:xfrm>
            <a:off x="4876800" y="1676400"/>
            <a:ext cx="4267200" cy="3600986"/>
          </a:xfrm>
          <a:prstGeom prst="rect">
            <a:avLst/>
          </a:prstGeom>
          <a:noFill/>
          <a:ln w="9525">
            <a:noFill/>
            <a:miter lim="800000"/>
            <a:headEnd/>
            <a:tailEnd/>
          </a:ln>
          <a:effectLst>
            <a:outerShdw blurRad="63500" dist="35921" dir="2700000" algn="ctr" rotWithShape="0">
              <a:schemeClr val="tx1">
                <a:alpha val="74998"/>
              </a:schemeClr>
            </a:outerShdw>
          </a:effectLst>
        </p:spPr>
        <p:txBody>
          <a:bodyPr>
            <a:prstTxWarp prst="textNoShape">
              <a:avLst/>
            </a:prstTxWarp>
            <a:spAutoFit/>
          </a:bodyPr>
          <a:lstStyle/>
          <a:p>
            <a:pPr defTabSz="914400" fontAlgn="base">
              <a:spcBef>
                <a:spcPct val="0"/>
              </a:spcBef>
              <a:spcAft>
                <a:spcPct val="0"/>
              </a:spcAft>
              <a:defRPr/>
            </a:pPr>
            <a:r>
              <a:rPr lang="en-US" altLang="ja-JP" sz="2400" dirty="0">
                <a:solidFill>
                  <a:srgbClr val="FFFFFF"/>
                </a:solidFill>
                <a:latin typeface="Arial" charset="0"/>
                <a:ea typeface="ＭＳ Ｐゴシック" charset="-128"/>
                <a:cs typeface="ＭＳ Ｐゴシック" charset="-128"/>
              </a:rPr>
              <a:t>"</a:t>
            </a:r>
            <a:r>
              <a:rPr lang="en-US" sz="2400" b="1" dirty="0">
                <a:solidFill>
                  <a:srgbClr val="FFFFFF"/>
                </a:solidFill>
                <a:latin typeface="Arial" charset="0"/>
                <a:ea typeface="ＭＳ Ｐゴシック" charset="-128"/>
                <a:cs typeface="ＭＳ Ｐゴシック" charset="-128"/>
              </a:rPr>
              <a:t>Let me ask you this one question: Did you receive the Holy Spirit </a:t>
            </a:r>
            <a:r>
              <a:rPr lang="en-US" sz="2400" b="1" dirty="0">
                <a:solidFill>
                  <a:srgbClr val="FFFF00"/>
                </a:solidFill>
                <a:latin typeface="Arial" charset="0"/>
                <a:ea typeface="ＭＳ Ｐゴシック" charset="-128"/>
                <a:cs typeface="ＭＳ Ｐゴシック" charset="-128"/>
              </a:rPr>
              <a:t>by obeying the law of Moses</a:t>
            </a:r>
            <a:r>
              <a:rPr lang="en-US" sz="2400" b="1" dirty="0">
                <a:solidFill>
                  <a:srgbClr val="FFFFFF"/>
                </a:solidFill>
                <a:latin typeface="Arial" charset="0"/>
                <a:ea typeface="ＭＳ Ｐゴシック" charset="-128"/>
                <a:cs typeface="ＭＳ Ｐゴシック" charset="-128"/>
              </a:rPr>
              <a:t>? Of course not! You received the Spirit because you believed the message you heard about Christ.</a:t>
            </a:r>
            <a:r>
              <a:rPr lang="en-US" altLang="ja-JP" sz="2400" dirty="0">
                <a:solidFill>
                  <a:srgbClr val="FFFFFF"/>
                </a:solidFill>
                <a:latin typeface="Arial" charset="0"/>
                <a:ea typeface="ＭＳ Ｐゴシック" charset="-128"/>
                <a:cs typeface="ＭＳ Ｐゴシック" charset="-128"/>
              </a:rPr>
              <a:t>" </a:t>
            </a:r>
            <a:endParaRPr lang="en-US" altLang="ja-JP" sz="1600" dirty="0">
              <a:solidFill>
                <a:srgbClr val="FFFFFF"/>
              </a:solidFill>
              <a:latin typeface="Arial" charset="0"/>
              <a:ea typeface="ＭＳ Ｐゴシック" charset="-128"/>
              <a:cs typeface="ＭＳ Ｐゴシック" charset="-128"/>
            </a:endParaRPr>
          </a:p>
          <a:p>
            <a:pPr defTabSz="914400" fontAlgn="base">
              <a:spcBef>
                <a:spcPct val="0"/>
              </a:spcBef>
              <a:spcAft>
                <a:spcPct val="0"/>
              </a:spcAft>
              <a:defRPr/>
            </a:pPr>
            <a:endParaRPr lang="en-US" sz="1600" dirty="0">
              <a:solidFill>
                <a:srgbClr val="FFFFFF"/>
              </a:solidFill>
              <a:latin typeface="Arial" charset="0"/>
              <a:ea typeface="ＭＳ Ｐゴシック" charset="-128"/>
              <a:cs typeface="ＭＳ Ｐゴシック" charset="-128"/>
            </a:endParaRPr>
          </a:p>
          <a:p>
            <a:pPr algn="r" defTabSz="914400" fontAlgn="base">
              <a:spcBef>
                <a:spcPct val="0"/>
              </a:spcBef>
              <a:spcAft>
                <a:spcPct val="0"/>
              </a:spcAft>
              <a:defRPr/>
            </a:pPr>
            <a:r>
              <a:rPr lang="en-US" sz="2000" dirty="0">
                <a:solidFill>
                  <a:srgbClr val="FFFFFF"/>
                </a:solidFill>
                <a:latin typeface="Arial" charset="0"/>
                <a:ea typeface="ＭＳ Ｐゴシック" charset="-128"/>
                <a:cs typeface="ＭＳ Ｐゴシック" charset="-128"/>
              </a:rPr>
              <a:t>(Gal. 3:2 </a:t>
            </a:r>
            <a:r>
              <a:rPr lang="en-US" sz="1600" dirty="0">
                <a:solidFill>
                  <a:srgbClr val="FFFFFF"/>
                </a:solidFill>
                <a:latin typeface="Arial" charset="0"/>
                <a:ea typeface="ＭＳ Ｐゴシック" charset="-128"/>
                <a:cs typeface="ＭＳ Ｐゴシック" charset="-128"/>
              </a:rPr>
              <a:t>NLT</a:t>
            </a:r>
            <a:r>
              <a:rPr lang="en-US" sz="2000" dirty="0">
                <a:solidFill>
                  <a:srgbClr val="FFFFFF"/>
                </a:solidFill>
                <a:latin typeface="Arial" charset="0"/>
                <a:ea typeface="ＭＳ Ｐゴシック" charset="-128"/>
                <a:cs typeface="ＭＳ Ｐゴシック" charset="-128"/>
              </a:rPr>
              <a:t>)</a:t>
            </a:r>
            <a:endParaRPr lang="en-US" sz="2400" dirty="0">
              <a:solidFill>
                <a:srgbClr val="FFFFFF"/>
              </a:solidFill>
              <a:latin typeface="Arial" charset="0"/>
              <a:ea typeface="ＭＳ Ｐゴシック" charset="-128"/>
              <a:cs typeface="ＭＳ Ｐゴシック" charset="-128"/>
            </a:endParaRPr>
          </a:p>
        </p:txBody>
      </p:sp>
      <p:sp>
        <p:nvSpPr>
          <p:cNvPr id="735241" name="Text Box 4"/>
          <p:cNvSpPr txBox="1">
            <a:spLocks noChangeArrowheads="1"/>
          </p:cNvSpPr>
          <p:nvPr/>
        </p:nvSpPr>
        <p:spPr bwMode="auto">
          <a:xfrm>
            <a:off x="8269288" y="95250"/>
            <a:ext cx="866775" cy="463550"/>
          </a:xfrm>
          <a:prstGeom prst="rect">
            <a:avLst/>
          </a:prstGeom>
          <a:noFill/>
          <a:ln w="9525">
            <a:noFill/>
            <a:miter lim="800000"/>
            <a:headEnd/>
            <a:tailEnd type="none" w="lg" len="lg"/>
          </a:ln>
        </p:spPr>
        <p:txBody>
          <a:bodyPr wrap="none" lIns="90000" tIns="46800" rIns="90000" bIns="46800">
            <a:prstTxWarp prst="textNoShape">
              <a:avLst/>
            </a:prstTxWarp>
            <a:spAutoFit/>
          </a:bodyPr>
          <a:lstStyle/>
          <a:p>
            <a:pPr algn="ctr" defTabSz="914400" eaLnBrk="0" fontAlgn="base" hangingPunct="0">
              <a:spcBef>
                <a:spcPct val="0"/>
              </a:spcBef>
              <a:spcAft>
                <a:spcPct val="0"/>
              </a:spcAft>
            </a:pPr>
            <a:r>
              <a:rPr lang="en-US" sz="2400" b="1" dirty="0">
                <a:solidFill>
                  <a:srgbClr val="FFFFFF"/>
                </a:solidFill>
                <a:latin typeface="Arial" charset="0"/>
                <a:ea typeface="Arial" charset="0"/>
                <a:cs typeface="Arial" charset="0"/>
              </a:rPr>
              <a:t>154k</a:t>
            </a:r>
            <a:endParaRPr lang="en-US" sz="2400" b="1" dirty="0">
              <a:solidFill>
                <a:srgbClr val="000000"/>
              </a:solidFill>
              <a:latin typeface="Arial" charset="0"/>
              <a:ea typeface="Arial" charset="0"/>
              <a:cs typeface="Arial" charset="0"/>
            </a:endParaRPr>
          </a:p>
        </p:txBody>
      </p:sp>
    </p:spTree>
    <p:extLst>
      <p:ext uri="{BB962C8B-B14F-4D97-AF65-F5344CB8AC3E}">
        <p14:creationId xmlns:p14="http://schemas.microsoft.com/office/powerpoint/2010/main" val="89247581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271368"/>
                                        </p:tgtEl>
                                        <p:attrNameLst>
                                          <p:attrName>style.visibility</p:attrName>
                                        </p:attrNameLst>
                                      </p:cBhvr>
                                      <p:to>
                                        <p:strVal val="visible"/>
                                      </p:to>
                                    </p:set>
                                    <p:anim calcmode="lin" valueType="num">
                                      <p:cBhvr>
                                        <p:cTn id="7" dur="1000" fill="hold"/>
                                        <p:tgtEl>
                                          <p:spTgt spid="271368"/>
                                        </p:tgtEl>
                                        <p:attrNameLst>
                                          <p:attrName>ppt_w</p:attrName>
                                        </p:attrNameLst>
                                      </p:cBhvr>
                                      <p:tavLst>
                                        <p:tav tm="0">
                                          <p:val>
                                            <p:fltVal val="0"/>
                                          </p:val>
                                        </p:tav>
                                        <p:tav tm="100000">
                                          <p:val>
                                            <p:strVal val="#ppt_w"/>
                                          </p:val>
                                        </p:tav>
                                      </p:tavLst>
                                    </p:anim>
                                    <p:anim calcmode="lin" valueType="num">
                                      <p:cBhvr>
                                        <p:cTn id="8" dur="1000" fill="hold"/>
                                        <p:tgtEl>
                                          <p:spTgt spid="271368"/>
                                        </p:tgtEl>
                                        <p:attrNameLst>
                                          <p:attrName>ppt_h</p:attrName>
                                        </p:attrNameLst>
                                      </p:cBhvr>
                                      <p:tavLst>
                                        <p:tav tm="0">
                                          <p:val>
                                            <p:fltVal val="0"/>
                                          </p:val>
                                        </p:tav>
                                        <p:tav tm="100000">
                                          <p:val>
                                            <p:strVal val="#ppt_h"/>
                                          </p:val>
                                        </p:tav>
                                      </p:tavLst>
                                    </p:anim>
                                    <p:anim calcmode="lin" valueType="num">
                                      <p:cBhvr>
                                        <p:cTn id="9" dur="1000" fill="hold"/>
                                        <p:tgtEl>
                                          <p:spTgt spid="27136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7136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368"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4" descr="Mt"/>
          <p:cNvPicPr>
            <a:picLocks noChangeAspect="1" noChangeArrowheads="1"/>
          </p:cNvPicPr>
          <p:nvPr/>
        </p:nvPicPr>
        <p:blipFill>
          <a:blip r:embed="rId3" cstate="screen">
            <a:lum bright="-3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1" name="Rectangle 5"/>
          <p:cNvSpPr>
            <a:spLocks noGrp="1" noChangeArrowheads="1"/>
          </p:cNvSpPr>
          <p:nvPr>
            <p:ph type="ctrTitle"/>
          </p:nvPr>
        </p:nvSpPr>
        <p:spPr>
          <a:xfrm>
            <a:off x="381000" y="0"/>
            <a:ext cx="8763000" cy="1143000"/>
          </a:xfrm>
        </p:spPr>
        <p:txBody>
          <a:bodyPr/>
          <a:lstStyle/>
          <a:p>
            <a:pPr eaLnBrk="1" hangingPunct="1">
              <a:defRPr/>
            </a:pPr>
            <a:r>
              <a:rPr lang="en-US" sz="4800">
                <a:latin typeface="Arial" charset="0"/>
                <a:ea typeface="ＭＳ Ｐゴシック" charset="0"/>
              </a:rPr>
              <a:t>Where did John grow up?</a:t>
            </a:r>
          </a:p>
        </p:txBody>
      </p:sp>
      <p:sp>
        <p:nvSpPr>
          <p:cNvPr id="121862" name="Rectangle 6"/>
          <p:cNvSpPr>
            <a:spLocks noGrp="1" noChangeArrowheads="1"/>
          </p:cNvSpPr>
          <p:nvPr>
            <p:ph type="subTitle" idx="1"/>
          </p:nvPr>
        </p:nvSpPr>
        <p:spPr>
          <a:xfrm>
            <a:off x="228600" y="6248400"/>
            <a:ext cx="4648200" cy="523220"/>
          </a:xfrm>
          <a:solidFill>
            <a:schemeClr val="bg2"/>
          </a:solidFill>
          <a:ln w="9525">
            <a:noFill/>
            <a:miter lim="800000"/>
            <a:headEnd/>
            <a:tailEnd/>
          </a:ln>
          <a:effectLst>
            <a:outerShdw blurRad="63500" dist="38099" dir="2700000" algn="ctr" rotWithShape="0">
              <a:schemeClr val="bg2">
                <a:alpha val="74998"/>
              </a:schemeClr>
            </a:outerShdw>
          </a:effectLst>
        </p:spPr>
        <p:txBody>
          <a:bodyPr>
            <a:spAutoFit/>
          </a:bodyPr>
          <a:lstStyle/>
          <a:p>
            <a:pPr eaLnBrk="1" hangingPunct="1">
              <a:spcBef>
                <a:spcPct val="0"/>
              </a:spcBef>
            </a:pPr>
            <a:r>
              <a:rPr lang="en-US" sz="2800" b="1" kern="1200" dirty="0">
                <a:solidFill>
                  <a:srgbClr val="E5E5FF"/>
                </a:solidFill>
                <a:latin typeface="Arial" charset="0"/>
                <a:ea typeface="ＭＳ Ｐゴシック" charset="0"/>
                <a:cs typeface="Arial" charset="0"/>
              </a:rPr>
              <a:t>The Wilderness of Zin</a:t>
            </a:r>
          </a:p>
        </p:txBody>
      </p:sp>
      <p:sp>
        <p:nvSpPr>
          <p:cNvPr id="121863" name="Text Box 7"/>
          <p:cNvSpPr txBox="1">
            <a:spLocks noChangeArrowheads="1"/>
          </p:cNvSpPr>
          <p:nvPr/>
        </p:nvSpPr>
        <p:spPr bwMode="auto">
          <a:xfrm>
            <a:off x="4191000" y="1563688"/>
            <a:ext cx="4814888" cy="224631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2800" baseline="30000" dirty="0">
                <a:solidFill>
                  <a:srgbClr val="E5E5FF"/>
                </a:solidFill>
                <a:latin typeface="Arial" charset="0"/>
                <a:cs typeface="Arial" charset="0"/>
              </a:rPr>
              <a:t>NIV </a:t>
            </a:r>
            <a:r>
              <a:rPr lang="en-US" sz="2800" dirty="0">
                <a:solidFill>
                  <a:srgbClr val="E5E5FF"/>
                </a:solidFill>
                <a:latin typeface="Arial" charset="0"/>
                <a:cs typeface="Arial" charset="0"/>
              </a:rPr>
              <a:t>Luke 1:80 And the child grew and became strong in spirit; and he lived in the desert until he appeared publicly to Israel.</a:t>
            </a:r>
            <a:endParaRPr lang="en-US" sz="2800" dirty="0">
              <a:solidFill>
                <a:srgbClr val="E5E5FF"/>
              </a:solidFill>
              <a:effectLst>
                <a:outerShdw blurRad="38100" dist="38100" dir="2700000" algn="tl">
                  <a:srgbClr val="000000"/>
                </a:outerShdw>
              </a:effectLst>
              <a:latin typeface="Arial" charset="0"/>
              <a:cs typeface="Arial" charset="0"/>
            </a:endParaRPr>
          </a:p>
        </p:txBody>
      </p:sp>
      <p:sp>
        <p:nvSpPr>
          <p:cNvPr id="7" name="Text Box 5"/>
          <p:cNvSpPr txBox="1">
            <a:spLocks noChangeArrowheads="1"/>
          </p:cNvSpPr>
          <p:nvPr/>
        </p:nvSpPr>
        <p:spPr bwMode="auto">
          <a:xfrm>
            <a:off x="8458200" y="0"/>
            <a:ext cx="698500" cy="461963"/>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2400">
                <a:solidFill>
                  <a:srgbClr val="E5E5FF"/>
                </a:solidFill>
                <a:effectLst>
                  <a:outerShdw blurRad="38100" dist="38100" dir="2700000" algn="tl">
                    <a:srgbClr val="000000"/>
                  </a:outerShdw>
                </a:effectLst>
                <a:latin typeface="Arial" charset="0"/>
                <a:cs typeface="Arial" charset="0"/>
              </a:rPr>
              <a:t>184</a:t>
            </a:r>
          </a:p>
        </p:txBody>
      </p:sp>
    </p:spTree>
    <p:extLst>
      <p:ext uri="{BB962C8B-B14F-4D97-AF65-F5344CB8AC3E}">
        <p14:creationId xmlns:p14="http://schemas.microsoft.com/office/powerpoint/2010/main" val="110132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1863"/>
                                        </p:tgtEl>
                                        <p:attrNameLst>
                                          <p:attrName>style.visibility</p:attrName>
                                        </p:attrNameLst>
                                      </p:cBhvr>
                                      <p:to>
                                        <p:strVal val="visible"/>
                                      </p:to>
                                    </p:set>
                                    <p:animEffect transition="in" filter="dissolve">
                                      <p:cBhvr>
                                        <p:cTn id="7" dur="500"/>
                                        <p:tgtEl>
                                          <p:spTgt spid="1218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63"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body" idx="1"/>
          </p:nvPr>
        </p:nvSpPr>
        <p:spPr>
          <a:xfrm>
            <a:off x="5486400" y="1663700"/>
            <a:ext cx="3657600" cy="1993900"/>
          </a:xfrm>
        </p:spPr>
        <p:txBody>
          <a:bodyPr/>
          <a:lstStyle/>
          <a:p>
            <a:pPr eaLnBrk="1" hangingPunct="1">
              <a:defRPr/>
            </a:pPr>
            <a:r>
              <a:rPr lang="en-US" sz="2800" b="1">
                <a:latin typeface="Arial" charset="0"/>
                <a:ea typeface="ＭＳ Ｐゴシック" charset="0"/>
                <a:cs typeface="ＭＳ Ｐゴシック" charset="0"/>
              </a:rPr>
              <a:t>Where did John get the concept of immersion and repentance?</a:t>
            </a:r>
          </a:p>
        </p:txBody>
      </p:sp>
      <p:sp>
        <p:nvSpPr>
          <p:cNvPr id="148485" name="Rectangle 5"/>
          <p:cNvSpPr>
            <a:spLocks noGrp="1" noRot="1" noChangeArrowheads="1"/>
          </p:cNvSpPr>
          <p:nvPr>
            <p:ph type="title"/>
          </p:nvPr>
        </p:nvSpPr>
        <p:spPr>
          <a:xfrm>
            <a:off x="5486400" y="274638"/>
            <a:ext cx="3657600" cy="1173162"/>
          </a:xfrm>
        </p:spPr>
        <p:txBody>
          <a:bodyPr/>
          <a:lstStyle/>
          <a:p>
            <a:pPr eaLnBrk="1" hangingPunct="1">
              <a:defRPr/>
            </a:pPr>
            <a:r>
              <a:rPr lang="en-US" sz="3600">
                <a:latin typeface="Arial" charset="0"/>
                <a:ea typeface="ＭＳ Ｐゴシック" charset="0"/>
                <a:cs typeface="ＭＳ Ｐゴシック" charset="0"/>
              </a:rPr>
              <a:t>John the Baptist</a:t>
            </a:r>
          </a:p>
        </p:txBody>
      </p:sp>
      <p:pic>
        <p:nvPicPr>
          <p:cNvPr id="176131" name="Picture 8" descr="JohnRob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4864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p:cNvSpPr txBox="1">
            <a:spLocks noChangeArrowheads="1"/>
          </p:cNvSpPr>
          <p:nvPr/>
        </p:nvSpPr>
        <p:spPr bwMode="auto">
          <a:xfrm>
            <a:off x="8458200" y="0"/>
            <a:ext cx="698500" cy="461963"/>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2400">
                <a:solidFill>
                  <a:srgbClr val="E5E5FF"/>
                </a:solidFill>
                <a:effectLst>
                  <a:outerShdw blurRad="38100" dist="38100" dir="2700000" algn="tl">
                    <a:srgbClr val="000000"/>
                  </a:outerShdw>
                </a:effectLst>
                <a:latin typeface="Arial" charset="0"/>
                <a:cs typeface="Arial" charset="0"/>
              </a:rPr>
              <a:t>184</a:t>
            </a:r>
          </a:p>
        </p:txBody>
      </p:sp>
    </p:spTree>
    <p:extLst>
      <p:ext uri="{BB962C8B-B14F-4D97-AF65-F5344CB8AC3E}">
        <p14:creationId xmlns:p14="http://schemas.microsoft.com/office/powerpoint/2010/main" val="97428237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7" name="Picture 2" descr="Scribe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78" name="Rectangle 3"/>
          <p:cNvSpPr>
            <a:spLocks noGrp="1" noChangeArrowheads="1"/>
          </p:cNvSpPr>
          <p:nvPr>
            <p:ph type="title" idx="4294967295"/>
          </p:nvPr>
        </p:nvSpPr>
        <p:spPr>
          <a:xfrm>
            <a:off x="685800" y="304800"/>
            <a:ext cx="7772400" cy="990600"/>
          </a:xfrm>
          <a:solidFill>
            <a:srgbClr val="008000"/>
          </a:solidFill>
        </p:spPr>
        <p:txBody>
          <a:bodyPr/>
          <a:lstStyle/>
          <a:p>
            <a:pPr eaLnBrk="1" hangingPunct="1"/>
            <a:r>
              <a:rPr lang="en-US" sz="4000">
                <a:solidFill>
                  <a:schemeClr val="bg1"/>
                </a:solidFill>
                <a:latin typeface="Arial" charset="0"/>
                <a:ea typeface="ＭＳ Ｐゴシック" charset="0"/>
                <a:cs typeface="Arial" charset="0"/>
              </a:rPr>
              <a:t>Essenes loved the Word of God</a:t>
            </a:r>
          </a:p>
        </p:txBody>
      </p:sp>
    </p:spTree>
    <p:extLst>
      <p:ext uri="{BB962C8B-B14F-4D97-AF65-F5344CB8AC3E}">
        <p14:creationId xmlns:p14="http://schemas.microsoft.com/office/powerpoint/2010/main" val="474561712"/>
      </p:ext>
    </p:extLst>
  </p:cSld>
  <p:clrMapOvr>
    <a:masterClrMapping/>
  </p:clrMapOvr>
  <p:transition spd="med">
    <p:randomBar dir="vert"/>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5" name="Picture 3" descr="baptizi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5844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26" name="Picture 4" descr="High Priest000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41588" y="0"/>
            <a:ext cx="290195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61" name="Rectangle 5"/>
          <p:cNvSpPr>
            <a:spLocks noGrp="1" noRot="1" noChangeArrowheads="1"/>
          </p:cNvSpPr>
          <p:nvPr>
            <p:ph type="title"/>
          </p:nvPr>
        </p:nvSpPr>
        <p:spPr>
          <a:xfrm>
            <a:off x="5410200" y="76200"/>
            <a:ext cx="3657600" cy="1173163"/>
          </a:xfrm>
        </p:spPr>
        <p:txBody>
          <a:bodyPr/>
          <a:lstStyle/>
          <a:p>
            <a:pPr eaLnBrk="1" hangingPunct="1">
              <a:defRPr/>
            </a:pPr>
            <a:r>
              <a:rPr lang="en-US" sz="3600">
                <a:latin typeface="Arial" charset="0"/>
                <a:ea typeface="ＭＳ Ｐゴシック" charset="0"/>
                <a:cs typeface="ＭＳ Ｐゴシック" charset="0"/>
              </a:rPr>
              <a:t>John the Baptist</a:t>
            </a:r>
          </a:p>
        </p:txBody>
      </p:sp>
      <p:pic>
        <p:nvPicPr>
          <p:cNvPr id="180228" name="Picture 7" descr="High Priest000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514600" y="3049588"/>
            <a:ext cx="6629400" cy="384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58" name="Rectangle 2"/>
          <p:cNvSpPr>
            <a:spLocks noGrp="1" noChangeArrowheads="1"/>
          </p:cNvSpPr>
          <p:nvPr>
            <p:ph type="body" idx="1"/>
          </p:nvPr>
        </p:nvSpPr>
        <p:spPr>
          <a:xfrm>
            <a:off x="5410200" y="1465263"/>
            <a:ext cx="3657600" cy="1993900"/>
          </a:xfrm>
        </p:spPr>
        <p:txBody>
          <a:bodyPr/>
          <a:lstStyle/>
          <a:p>
            <a:pPr eaLnBrk="1" hangingPunct="1">
              <a:defRPr/>
            </a:pPr>
            <a:r>
              <a:rPr lang="en-US" sz="2400" b="1">
                <a:latin typeface="Arial" charset="0"/>
                <a:ea typeface="ＭＳ Ｐゴシック" charset="0"/>
                <a:cs typeface="ＭＳ Ｐゴシック" charset="0"/>
              </a:rPr>
              <a:t>Where did John get the concept of immersion and repentance?</a:t>
            </a:r>
          </a:p>
        </p:txBody>
      </p:sp>
      <p:sp>
        <p:nvSpPr>
          <p:cNvPr id="8" name="Text Box 5"/>
          <p:cNvSpPr txBox="1">
            <a:spLocks noChangeArrowheads="1"/>
          </p:cNvSpPr>
          <p:nvPr/>
        </p:nvSpPr>
        <p:spPr bwMode="auto">
          <a:xfrm>
            <a:off x="8458200" y="0"/>
            <a:ext cx="698500" cy="461963"/>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defRPr/>
            </a:pPr>
            <a:r>
              <a:rPr lang="en-US" sz="2400">
                <a:solidFill>
                  <a:srgbClr val="E5E5FF"/>
                </a:solidFill>
                <a:effectLst>
                  <a:outerShdw blurRad="38100" dist="38100" dir="2700000" algn="tl">
                    <a:srgbClr val="000000"/>
                  </a:outerShdw>
                </a:effectLst>
                <a:latin typeface="Arial" charset="0"/>
                <a:cs typeface="Arial" charset="0"/>
              </a:rPr>
              <a:t>184</a:t>
            </a:r>
          </a:p>
        </p:txBody>
      </p:sp>
    </p:spTree>
    <p:extLst>
      <p:ext uri="{BB962C8B-B14F-4D97-AF65-F5344CB8AC3E}">
        <p14:creationId xmlns:p14="http://schemas.microsoft.com/office/powerpoint/2010/main" val="24955613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Grp="1" noRot="1" noChangeArrowheads="1"/>
          </p:cNvSpPr>
          <p:nvPr>
            <p:ph type="title"/>
          </p:nvPr>
        </p:nvSpPr>
        <p:spPr>
          <a:xfrm>
            <a:off x="5334000" y="76200"/>
            <a:ext cx="3810000" cy="1782763"/>
          </a:xfrm>
        </p:spPr>
        <p:txBody>
          <a:bodyPr/>
          <a:lstStyle/>
          <a:p>
            <a:pPr eaLnBrk="1" hangingPunct="1">
              <a:defRPr/>
            </a:pPr>
            <a:r>
              <a:rPr lang="en-US" sz="4000">
                <a:latin typeface="Arial" charset="0"/>
                <a:ea typeface="ＭＳ Ｐゴシック" charset="0"/>
                <a:cs typeface="ＭＳ Ｐゴシック" charset="0"/>
              </a:rPr>
              <a:t>The lowest spot on earth</a:t>
            </a:r>
            <a:br>
              <a:rPr lang="en-US" sz="4000">
                <a:latin typeface="Arial" charset="0"/>
                <a:ea typeface="ＭＳ Ｐゴシック" charset="0"/>
                <a:cs typeface="ＭＳ Ｐゴシック" charset="0"/>
              </a:rPr>
            </a:br>
            <a:r>
              <a:rPr lang="en-US" sz="4000">
                <a:latin typeface="Arial" charset="0"/>
                <a:ea typeface="ＭＳ Ｐゴシック" charset="0"/>
                <a:cs typeface="ＭＳ Ｐゴシック" charset="0"/>
              </a:rPr>
              <a:t>(-394 m.)</a:t>
            </a:r>
          </a:p>
        </p:txBody>
      </p:sp>
      <p:pic>
        <p:nvPicPr>
          <p:cNvPr id="55298" name="Picture 4" descr="N&amp;Ssectionsofdeadse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3498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7749" name="Rectangle 5"/>
          <p:cNvSpPr>
            <a:spLocks noChangeArrowheads="1"/>
          </p:cNvSpPr>
          <p:nvPr/>
        </p:nvSpPr>
        <p:spPr bwMode="auto">
          <a:xfrm>
            <a:off x="5562600" y="2057400"/>
            <a:ext cx="3810000" cy="4800600"/>
          </a:xfrm>
          <a:prstGeom prst="rect">
            <a:avLst/>
          </a:prstGeom>
          <a:noFill/>
          <a:ln w="9525">
            <a:noFill/>
            <a:miter lim="800000"/>
            <a:headEnd/>
            <a:tailEnd/>
          </a:ln>
          <a:effectLst/>
        </p:spPr>
        <p:txBody>
          <a:bodyPr/>
          <a:lstStyle/>
          <a:p>
            <a:pPr defTabSz="914400" fontAlgn="base">
              <a:spcBef>
                <a:spcPct val="20000"/>
              </a:spcBef>
              <a:spcAft>
                <a:spcPct val="0"/>
              </a:spcAft>
              <a:buClr>
                <a:srgbClr val="FFCC00"/>
              </a:buClr>
              <a:buSzPct val="70000"/>
              <a:buFont typeface="Wingdings" charset="0"/>
              <a:buNone/>
              <a:defRPr/>
            </a:pPr>
            <a:r>
              <a:rPr lang="en-US" sz="2400" b="1" dirty="0">
                <a:solidFill>
                  <a:srgbClr val="FFFFFF"/>
                </a:solidFill>
                <a:effectLst>
                  <a:outerShdw blurRad="38100" dist="38100" dir="2700000" algn="tl">
                    <a:srgbClr val="000000"/>
                  </a:outerShdw>
                </a:effectLst>
                <a:latin typeface="Arial" charset="0"/>
                <a:ea typeface="ＭＳ Ｐゴシック" charset="0"/>
                <a:cs typeface="ＭＳ Ｐゴシック" charset="0"/>
              </a:rPr>
              <a:t>3-4 in. rain/year</a:t>
            </a:r>
            <a:br>
              <a:rPr lang="en-US" sz="2400" b="1" dirty="0">
                <a:solidFill>
                  <a:srgbClr val="FFFFFF"/>
                </a:solidFill>
                <a:effectLst>
                  <a:outerShdw blurRad="38100" dist="38100" dir="2700000" algn="tl">
                    <a:srgbClr val="000000"/>
                  </a:outerShdw>
                </a:effectLst>
                <a:latin typeface="Arial" charset="0"/>
                <a:ea typeface="ＭＳ Ｐゴシック" charset="0"/>
                <a:cs typeface="ＭＳ Ｐゴシック" charset="0"/>
              </a:rPr>
            </a:br>
            <a:br>
              <a:rPr lang="en-US" sz="2400" b="1" dirty="0">
                <a:solidFill>
                  <a:srgbClr val="FFFFFF"/>
                </a:solidFill>
                <a:effectLst>
                  <a:outerShdw blurRad="38100" dist="38100" dir="2700000" algn="tl">
                    <a:srgbClr val="000000"/>
                  </a:outerShdw>
                </a:effectLst>
                <a:latin typeface="Arial" charset="0"/>
                <a:ea typeface="ＭＳ Ｐゴシック" charset="0"/>
                <a:cs typeface="ＭＳ Ｐゴシック" charset="0"/>
              </a:rPr>
            </a:br>
            <a:r>
              <a:rPr lang="en-US" sz="2400" b="1" dirty="0">
                <a:solidFill>
                  <a:srgbClr val="FFFFFF"/>
                </a:solidFill>
                <a:effectLst>
                  <a:outerShdw blurRad="38100" dist="38100" dir="2700000" algn="tl">
                    <a:srgbClr val="000000"/>
                  </a:outerShdw>
                </a:effectLst>
                <a:latin typeface="Arial" charset="0"/>
                <a:ea typeface="ＭＳ Ｐゴシック" charset="0"/>
                <a:cs typeface="ＭＳ Ｐゴシック" charset="0"/>
              </a:rPr>
              <a:t>3 sections now</a:t>
            </a:r>
            <a:br>
              <a:rPr lang="en-US" sz="2400" b="1" dirty="0">
                <a:solidFill>
                  <a:srgbClr val="FFFFFF"/>
                </a:solidFill>
                <a:effectLst>
                  <a:outerShdw blurRad="38100" dist="38100" dir="2700000" algn="tl">
                    <a:srgbClr val="000000"/>
                  </a:outerShdw>
                </a:effectLst>
                <a:latin typeface="Arial" charset="0"/>
                <a:ea typeface="ＭＳ Ｐゴシック" charset="0"/>
                <a:cs typeface="ＭＳ Ｐゴシック" charset="0"/>
              </a:rPr>
            </a:br>
            <a:br>
              <a:rPr lang="en-US" sz="2400" b="1" dirty="0">
                <a:solidFill>
                  <a:srgbClr val="FFFFFF"/>
                </a:solidFill>
                <a:effectLst>
                  <a:outerShdw blurRad="38100" dist="38100" dir="2700000" algn="tl">
                    <a:srgbClr val="000000"/>
                  </a:outerShdw>
                </a:effectLst>
                <a:latin typeface="Arial" charset="0"/>
                <a:ea typeface="ＭＳ Ｐゴシック" charset="0"/>
                <a:cs typeface="ＭＳ Ｐゴシック" charset="0"/>
              </a:rPr>
            </a:br>
            <a:r>
              <a:rPr lang="en-US" sz="2400" b="1" dirty="0">
                <a:solidFill>
                  <a:srgbClr val="FFFFFF"/>
                </a:solidFill>
                <a:effectLst>
                  <a:outerShdw blurRad="38100" dist="38100" dir="2700000" algn="tl">
                    <a:srgbClr val="000000"/>
                  </a:outerShdw>
                </a:effectLst>
                <a:latin typeface="Arial" charset="0"/>
                <a:ea typeface="ＭＳ Ｐゴシック" charset="0"/>
                <a:cs typeface="ＭＳ Ｐゴシック" charset="0"/>
              </a:rPr>
              <a:t>Dropped 12 m. since 1975—was 20 m. higher in the 1</a:t>
            </a:r>
            <a:r>
              <a:rPr lang="en-US" sz="2400" b="1" baseline="30000" dirty="0">
                <a:solidFill>
                  <a:srgbClr val="FFFFFF"/>
                </a:solidFill>
                <a:effectLst>
                  <a:outerShdw blurRad="38100" dist="38100" dir="2700000" algn="tl">
                    <a:srgbClr val="000000"/>
                  </a:outerShdw>
                </a:effectLst>
                <a:latin typeface="Arial" charset="0"/>
                <a:ea typeface="ＭＳ Ｐゴシック" charset="0"/>
                <a:cs typeface="ＭＳ Ｐゴシック" charset="0"/>
              </a:rPr>
              <a:t>st</a:t>
            </a:r>
            <a:r>
              <a:rPr lang="en-US" sz="2400" b="1" dirty="0">
                <a:solidFill>
                  <a:srgbClr val="FFFFFF"/>
                </a:solidFill>
                <a:effectLst>
                  <a:outerShdw blurRad="38100" dist="38100" dir="2700000" algn="tl">
                    <a:srgbClr val="000000"/>
                  </a:outerShdw>
                </a:effectLst>
                <a:latin typeface="Arial" charset="0"/>
                <a:ea typeface="ＭＳ Ｐゴシック" charset="0"/>
                <a:cs typeface="ＭＳ Ｐゴシック" charset="0"/>
              </a:rPr>
              <a:t> cent. AD</a:t>
            </a:r>
            <a:br>
              <a:rPr lang="en-US" sz="2400" b="1" dirty="0">
                <a:solidFill>
                  <a:srgbClr val="FFFFFF"/>
                </a:solidFill>
                <a:effectLst>
                  <a:outerShdw blurRad="38100" dist="38100" dir="2700000" algn="tl">
                    <a:srgbClr val="000000"/>
                  </a:outerShdw>
                </a:effectLst>
                <a:latin typeface="Arial" charset="0"/>
                <a:ea typeface="ＭＳ Ｐゴシック" charset="0"/>
                <a:cs typeface="ＭＳ Ｐゴシック" charset="0"/>
              </a:rPr>
            </a:br>
            <a:br>
              <a:rPr lang="en-US" sz="2400" b="1" dirty="0">
                <a:solidFill>
                  <a:srgbClr val="FFFFFF"/>
                </a:solidFill>
                <a:effectLst>
                  <a:outerShdw blurRad="38100" dist="38100" dir="2700000" algn="tl">
                    <a:srgbClr val="000000"/>
                  </a:outerShdw>
                </a:effectLst>
                <a:latin typeface="Arial" charset="0"/>
                <a:ea typeface="ＭＳ Ｐゴシック" charset="0"/>
                <a:cs typeface="ＭＳ Ｐゴシック" charset="0"/>
              </a:rPr>
            </a:br>
            <a:r>
              <a:rPr lang="en-US" sz="2400" b="1" dirty="0">
                <a:solidFill>
                  <a:srgbClr val="FFFFFF"/>
                </a:solidFill>
                <a:effectLst>
                  <a:outerShdw blurRad="38100" dist="38100" dir="2700000" algn="tl">
                    <a:srgbClr val="000000"/>
                  </a:outerShdw>
                </a:effectLst>
                <a:latin typeface="Arial" charset="0"/>
                <a:ea typeface="ＭＳ Ｐゴシック" charset="0"/>
                <a:cs typeface="ＭＳ Ｐゴシック" charset="0"/>
              </a:rPr>
              <a:t>Israel makes US$1 billion/yr. from potassium for fertilizer</a:t>
            </a:r>
          </a:p>
        </p:txBody>
      </p:sp>
    </p:spTree>
    <p:extLst>
      <p:ext uri="{BB962C8B-B14F-4D97-AF65-F5344CB8AC3E}">
        <p14:creationId xmlns:p14="http://schemas.microsoft.com/office/powerpoint/2010/main" val="45833664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3" name="Picture 4" descr="essenebaptistry"/>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0" y="22225"/>
            <a:ext cx="9144000" cy="683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4" name="Rectangle 2"/>
          <p:cNvSpPr>
            <a:spLocks noGrp="1" noRot="1" noChangeArrowheads="1"/>
          </p:cNvSpPr>
          <p:nvPr>
            <p:ph type="title"/>
          </p:nvPr>
        </p:nvSpPr>
        <p:spPr>
          <a:xfrm>
            <a:off x="76200" y="274638"/>
            <a:ext cx="8798293" cy="715962"/>
          </a:xfrm>
          <a:solidFill>
            <a:srgbClr val="0033CC"/>
          </a:solidFill>
        </p:spPr>
        <p:txBody>
          <a:bodyPr/>
          <a:lstStyle/>
          <a:p>
            <a:pPr eaLnBrk="1" hangingPunct="1">
              <a:defRPr/>
            </a:pPr>
            <a:r>
              <a:rPr lang="en-US" sz="3600" dirty="0">
                <a:latin typeface="Arial" charset="0"/>
                <a:ea typeface="ＭＳ Ｐゴシック" charset="0"/>
              </a:rPr>
              <a:t>The Essenes vs. John &amp; Jesus</a:t>
            </a:r>
          </a:p>
        </p:txBody>
      </p:sp>
      <p:sp>
        <p:nvSpPr>
          <p:cNvPr id="141319" name="Rectangle 7"/>
          <p:cNvSpPr>
            <a:spLocks noChangeArrowheads="1"/>
          </p:cNvSpPr>
          <p:nvPr/>
        </p:nvSpPr>
        <p:spPr bwMode="auto">
          <a:xfrm>
            <a:off x="4685900" y="2179638"/>
            <a:ext cx="4419600" cy="4525962"/>
          </a:xfrm>
          <a:prstGeom prst="rect">
            <a:avLst/>
          </a:prstGeom>
          <a:gradFill rotWithShape="1">
            <a:gsLst>
              <a:gs pos="0">
                <a:schemeClr val="bg2">
                  <a:alpha val="81000"/>
                </a:schemeClr>
              </a:gs>
              <a:gs pos="100000">
                <a:schemeClr val="accent1">
                  <a:gamma/>
                  <a:shade val="46275"/>
                  <a:invGamma/>
                </a:schemeClr>
              </a:gs>
            </a:gsLst>
            <a:lin ang="5400000" scaled="1"/>
          </a:gradFill>
          <a:ln w="9525">
            <a:noFill/>
            <a:miter lim="800000"/>
            <a:headEnd/>
            <a:tailEnd/>
          </a:ln>
          <a:effectLst/>
        </p:spPr>
        <p:txBody>
          <a:bodyPr/>
          <a:lstStyle/>
          <a:p>
            <a:pPr marL="314325" indent="-314325" defTabSz="914400" fontAlgn="base">
              <a:spcBef>
                <a:spcPct val="20000"/>
              </a:spcBef>
              <a:spcAft>
                <a:spcPct val="0"/>
              </a:spcAft>
              <a:buClr>
                <a:srgbClr val="FFFFFF"/>
              </a:buClr>
              <a:buSzPct val="70000"/>
              <a:buFont typeface="Wingdings" charset="0"/>
              <a:buChar char="n"/>
              <a:defRPr/>
            </a:pPr>
            <a:r>
              <a:rPr lang="en-US" sz="2800" b="1" dirty="0">
                <a:solidFill>
                  <a:srgbClr val="FFFFFF"/>
                </a:solidFill>
                <a:effectLst>
                  <a:outerShdw blurRad="38100" dist="38100" dir="2700000" algn="tl">
                    <a:srgbClr val="000000"/>
                  </a:outerShdw>
                </a:effectLst>
                <a:latin typeface="Arial" charset="0"/>
                <a:ea typeface="ＭＳ Ｐゴシック" charset="0"/>
                <a:cs typeface="Arial" charset="0"/>
              </a:rPr>
              <a:t>Criticized temple leaders</a:t>
            </a:r>
          </a:p>
          <a:p>
            <a:pPr marL="314325" indent="-314325" defTabSz="914400" fontAlgn="base">
              <a:spcBef>
                <a:spcPct val="20000"/>
              </a:spcBef>
              <a:spcAft>
                <a:spcPct val="0"/>
              </a:spcAft>
              <a:buClr>
                <a:srgbClr val="FFFFFF"/>
              </a:buClr>
              <a:buSzPct val="70000"/>
              <a:buFont typeface="Wingdings" charset="0"/>
              <a:buChar char="n"/>
              <a:defRPr/>
            </a:pPr>
            <a:r>
              <a:rPr lang="en-US" sz="2800" b="1" dirty="0">
                <a:solidFill>
                  <a:srgbClr val="FFFFFF"/>
                </a:solidFill>
                <a:effectLst>
                  <a:outerShdw blurRad="38100" dist="38100" dir="2700000" algn="tl">
                    <a:srgbClr val="000000"/>
                  </a:outerShdw>
                </a:effectLst>
                <a:latin typeface="Arial" charset="0"/>
                <a:ea typeface="ＭＳ Ｐゴシック" charset="0"/>
                <a:cs typeface="Arial" charset="0"/>
              </a:rPr>
              <a:t>Forbade divorce &amp; remarriage</a:t>
            </a:r>
          </a:p>
          <a:p>
            <a:pPr marL="314325" indent="-314325" defTabSz="914400" fontAlgn="base">
              <a:spcBef>
                <a:spcPct val="20000"/>
              </a:spcBef>
              <a:spcAft>
                <a:spcPct val="0"/>
              </a:spcAft>
              <a:buClr>
                <a:srgbClr val="FFFFFF"/>
              </a:buClr>
              <a:buSzPct val="70000"/>
              <a:buFont typeface="Wingdings" charset="0"/>
              <a:buChar char="n"/>
              <a:defRPr/>
            </a:pPr>
            <a:r>
              <a:rPr lang="en-US" sz="2800" b="1" dirty="0">
                <a:solidFill>
                  <a:srgbClr val="FFFFFF"/>
                </a:solidFill>
                <a:effectLst>
                  <a:outerShdw blurRad="38100" dist="38100" dir="2700000" algn="tl">
                    <a:srgbClr val="000000"/>
                  </a:outerShdw>
                </a:effectLst>
                <a:latin typeface="Arial" charset="0"/>
                <a:ea typeface="ＭＳ Ｐゴシック" charset="0"/>
                <a:cs typeface="Arial" charset="0"/>
              </a:rPr>
              <a:t>Spiritual offerings</a:t>
            </a:r>
          </a:p>
          <a:p>
            <a:pPr marL="314325" indent="-314325" defTabSz="914400" fontAlgn="base">
              <a:spcBef>
                <a:spcPct val="20000"/>
              </a:spcBef>
              <a:spcAft>
                <a:spcPct val="0"/>
              </a:spcAft>
              <a:buClr>
                <a:srgbClr val="FFFFFF"/>
              </a:buClr>
              <a:buSzPct val="70000"/>
              <a:buFont typeface="Wingdings" charset="0"/>
              <a:buChar char="n"/>
              <a:defRPr/>
            </a:pPr>
            <a:r>
              <a:rPr lang="en-US" sz="2800" b="1" dirty="0">
                <a:solidFill>
                  <a:srgbClr val="FFFFFF"/>
                </a:solidFill>
                <a:effectLst>
                  <a:outerShdw blurRad="38100" dist="38100" dir="2700000" algn="tl">
                    <a:srgbClr val="000000"/>
                  </a:outerShdw>
                </a:effectLst>
                <a:latin typeface="Arial" charset="0"/>
                <a:ea typeface="ＭＳ Ｐゴシック" charset="0"/>
                <a:cs typeface="Arial" charset="0"/>
              </a:rPr>
              <a:t>Saw God</a:t>
            </a:r>
            <a:r>
              <a:rPr lang="fr-FR" altLang="ja-JP" sz="2800" b="1"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sz="2800" b="1" dirty="0">
                <a:solidFill>
                  <a:srgbClr val="FFFFFF"/>
                </a:solidFill>
                <a:effectLst>
                  <a:outerShdw blurRad="38100" dist="38100" dir="2700000" algn="tl">
                    <a:srgbClr val="000000"/>
                  </a:outerShdw>
                </a:effectLst>
                <a:latin typeface="Arial" charset="0"/>
                <a:ea typeface="ＭＳ Ｐゴシック" charset="0"/>
                <a:cs typeface="Arial" charset="0"/>
              </a:rPr>
              <a:t>s people as spiritual temple</a:t>
            </a:r>
          </a:p>
        </p:txBody>
      </p:sp>
      <p:sp>
        <p:nvSpPr>
          <p:cNvPr id="141320" name="WordArt 8"/>
          <p:cNvSpPr>
            <a:spLocks noChangeArrowheads="1" noChangeShapeType="1" noTextEdit="1"/>
          </p:cNvSpPr>
          <p:nvPr/>
        </p:nvSpPr>
        <p:spPr bwMode="auto">
          <a:xfrm>
            <a:off x="533400" y="1295400"/>
            <a:ext cx="3505200" cy="838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914400" fontAlgn="base">
              <a:spcBef>
                <a:spcPct val="0"/>
              </a:spcBef>
              <a:spcAft>
                <a:spcPct val="0"/>
              </a:spcAft>
            </a:pPr>
            <a:r>
              <a:rPr lang="en-US" sz="3600" b="1" kern="10" dirty="0">
                <a:gradFill rotWithShape="1">
                  <a:gsLst>
                    <a:gs pos="0">
                      <a:srgbClr val="FFFF00"/>
                    </a:gs>
                    <a:gs pos="100000">
                      <a:srgbClr val="FF9933"/>
                    </a:gs>
                  </a:gsLst>
                  <a:path path="rect">
                    <a:fillToRect l="50000" t="50000" r="50000" b="50000"/>
                  </a:path>
                </a:gradFill>
                <a:effectLst>
                  <a:outerShdw blurRad="63500" dist="38099" dir="2700000" algn="ctr" rotWithShape="0">
                    <a:srgbClr val="000514">
                      <a:alpha val="79999"/>
                    </a:srgbClr>
                  </a:outerShdw>
                </a:effectLst>
                <a:latin typeface="Impact"/>
                <a:ea typeface="Impact"/>
                <a:cs typeface="Impact"/>
              </a:rPr>
              <a:t>Essenes &amp; John</a:t>
            </a:r>
          </a:p>
        </p:txBody>
      </p:sp>
      <p:sp>
        <p:nvSpPr>
          <p:cNvPr id="141321" name="WordArt 9"/>
          <p:cNvSpPr>
            <a:spLocks noChangeArrowheads="1" noChangeShapeType="1" noTextEdit="1"/>
          </p:cNvSpPr>
          <p:nvPr/>
        </p:nvSpPr>
        <p:spPr bwMode="auto">
          <a:xfrm>
            <a:off x="5029200" y="1295400"/>
            <a:ext cx="3505200" cy="838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914400" fontAlgn="base">
              <a:spcBef>
                <a:spcPct val="0"/>
              </a:spcBef>
              <a:spcAft>
                <a:spcPct val="0"/>
              </a:spcAft>
            </a:pPr>
            <a:r>
              <a:rPr lang="en-US" sz="3600" b="1" kern="10">
                <a:gradFill rotWithShape="1">
                  <a:gsLst>
                    <a:gs pos="0">
                      <a:srgbClr val="FFFF00"/>
                    </a:gs>
                    <a:gs pos="100000">
                      <a:srgbClr val="FF9933"/>
                    </a:gs>
                  </a:gsLst>
                  <a:path path="rect">
                    <a:fillToRect l="50000" t="50000" r="50000" b="50000"/>
                  </a:path>
                </a:gradFill>
                <a:effectLst>
                  <a:outerShdw blurRad="63500" dist="38099" dir="2700000" algn="ctr" rotWithShape="0">
                    <a:srgbClr val="000514">
                      <a:alpha val="79999"/>
                    </a:srgbClr>
                  </a:outerShdw>
                </a:effectLst>
                <a:latin typeface="Impact"/>
                <a:ea typeface="Impact"/>
                <a:cs typeface="Impact"/>
              </a:rPr>
              <a:t>Essenes &amp; Jesus</a:t>
            </a:r>
          </a:p>
        </p:txBody>
      </p:sp>
      <p:sp>
        <p:nvSpPr>
          <p:cNvPr id="182278" name="Text Box 10"/>
          <p:cNvSpPr txBox="1">
            <a:spLocks noChangeArrowheads="1"/>
          </p:cNvSpPr>
          <p:nvPr/>
        </p:nvSpPr>
        <p:spPr bwMode="auto">
          <a:xfrm>
            <a:off x="8458200" y="0"/>
            <a:ext cx="698500" cy="461963"/>
          </a:xfrm>
          <a:prstGeom prst="rect">
            <a:avLst/>
          </a:prstGeom>
          <a:solidFill>
            <a:schemeClr val="bg2"/>
          </a:solidFill>
          <a:ln>
            <a:noFill/>
          </a:ln>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algn="ctr" defTabSz="914400" eaLnBrk="1" fontAlgn="base" hangingPunct="1">
              <a:spcBef>
                <a:spcPct val="0"/>
              </a:spcBef>
              <a:spcAft>
                <a:spcPct val="0"/>
              </a:spcAft>
            </a:pPr>
            <a:r>
              <a:rPr lang="en-US" sz="2400">
                <a:solidFill>
                  <a:schemeClr val="tx1"/>
                </a:solidFill>
                <a:latin typeface="Arial" charset="0"/>
                <a:cs typeface="Arial" charset="0"/>
              </a:rPr>
              <a:t>184</a:t>
            </a:r>
            <a:endParaRPr lang="en-US" sz="2000">
              <a:solidFill>
                <a:schemeClr val="tx1"/>
              </a:solidFill>
              <a:latin typeface="Arial" charset="0"/>
              <a:cs typeface="Arial" charset="0"/>
            </a:endParaRPr>
          </a:p>
        </p:txBody>
      </p:sp>
      <p:sp>
        <p:nvSpPr>
          <p:cNvPr id="141323" name="Rectangle 11"/>
          <p:cNvSpPr>
            <a:spLocks noChangeArrowheads="1"/>
          </p:cNvSpPr>
          <p:nvPr/>
        </p:nvSpPr>
        <p:spPr bwMode="auto">
          <a:xfrm>
            <a:off x="56949" y="2179638"/>
            <a:ext cx="4563177" cy="4525962"/>
          </a:xfrm>
          <a:prstGeom prst="rect">
            <a:avLst/>
          </a:prstGeom>
          <a:gradFill rotWithShape="1">
            <a:gsLst>
              <a:gs pos="0">
                <a:schemeClr val="bg2">
                  <a:alpha val="81000"/>
                </a:schemeClr>
              </a:gs>
              <a:gs pos="100000">
                <a:schemeClr val="accent1">
                  <a:gamma/>
                  <a:shade val="46275"/>
                  <a:invGamma/>
                </a:schemeClr>
              </a:gs>
            </a:gsLst>
            <a:lin ang="5400000" scaled="1"/>
          </a:gradFill>
          <a:ln w="9525">
            <a:noFill/>
            <a:miter lim="800000"/>
            <a:headEnd/>
            <a:tailEnd/>
          </a:ln>
          <a:effectLst/>
        </p:spPr>
        <p:txBody>
          <a:bodyPr/>
          <a:lstStyle/>
          <a:p>
            <a:pPr marL="314325" indent="-314325" defTabSz="914400" fontAlgn="base">
              <a:spcBef>
                <a:spcPct val="20000"/>
              </a:spcBef>
              <a:spcAft>
                <a:spcPct val="0"/>
              </a:spcAft>
              <a:buClr>
                <a:srgbClr val="FFFFFF"/>
              </a:buClr>
              <a:buSzPct val="70000"/>
              <a:buFont typeface="Wingdings" charset="0"/>
              <a:buChar char="n"/>
              <a:defRPr/>
            </a:pPr>
            <a:r>
              <a:rPr lang="en-US" sz="2800" b="1" dirty="0">
                <a:solidFill>
                  <a:srgbClr val="FFFFFF"/>
                </a:solidFill>
                <a:effectLst>
                  <a:outerShdw blurRad="38100" dist="38100" dir="2700000" algn="tl">
                    <a:srgbClr val="000000"/>
                  </a:outerShdw>
                </a:effectLst>
                <a:latin typeface="Arial" charset="0"/>
                <a:ea typeface="ＭＳ Ｐゴシック" charset="0"/>
                <a:cs typeface="Arial" charset="0"/>
              </a:rPr>
              <a:t>Appeal to Isaiah 40:3</a:t>
            </a:r>
          </a:p>
          <a:p>
            <a:pPr marL="314325" indent="-314325" defTabSz="914400" fontAlgn="base">
              <a:spcBef>
                <a:spcPct val="20000"/>
              </a:spcBef>
              <a:spcAft>
                <a:spcPct val="0"/>
              </a:spcAft>
              <a:buClr>
                <a:srgbClr val="FFFFFF"/>
              </a:buClr>
              <a:buSzPct val="70000"/>
              <a:buFont typeface="Wingdings" charset="0"/>
              <a:buChar char="n"/>
              <a:defRPr/>
            </a:pPr>
            <a:r>
              <a:rPr lang="en-US" sz="2800" b="1" dirty="0">
                <a:solidFill>
                  <a:srgbClr val="FFFFFF"/>
                </a:solidFill>
                <a:effectLst>
                  <a:outerShdw blurRad="38100" dist="38100" dir="2700000" algn="tl">
                    <a:srgbClr val="000000"/>
                  </a:outerShdw>
                </a:effectLst>
                <a:latin typeface="Arial" charset="0"/>
                <a:ea typeface="ＭＳ Ｐゴシック" charset="0"/>
                <a:cs typeface="Arial" charset="0"/>
              </a:rPr>
              <a:t>Call to repentance &amp; baptism</a:t>
            </a:r>
          </a:p>
          <a:p>
            <a:pPr marL="314325" indent="-314325" defTabSz="914400" fontAlgn="base">
              <a:spcBef>
                <a:spcPct val="20000"/>
              </a:spcBef>
              <a:spcAft>
                <a:spcPct val="0"/>
              </a:spcAft>
              <a:buClr>
                <a:srgbClr val="FFFFFF"/>
              </a:buClr>
              <a:buSzPct val="70000"/>
              <a:buFont typeface="Wingdings" charset="0"/>
              <a:buChar char="n"/>
              <a:defRPr/>
            </a:pPr>
            <a:r>
              <a:rPr lang="en-US" sz="2800" b="1" dirty="0">
                <a:solidFill>
                  <a:srgbClr val="FFFFFF"/>
                </a:solidFill>
                <a:effectLst>
                  <a:outerShdw blurRad="38100" dist="38100" dir="2700000" algn="tl">
                    <a:srgbClr val="000000"/>
                  </a:outerShdw>
                </a:effectLst>
                <a:latin typeface="Arial" charset="0"/>
                <a:ea typeface="ＭＳ Ｐゴシック" charset="0"/>
                <a:cs typeface="Arial" charset="0"/>
              </a:rPr>
              <a:t>Anticipated imminent kingdom of God</a:t>
            </a:r>
          </a:p>
          <a:p>
            <a:pPr marL="314325" indent="-314325" defTabSz="914400" fontAlgn="base">
              <a:spcBef>
                <a:spcPct val="20000"/>
              </a:spcBef>
              <a:spcAft>
                <a:spcPct val="0"/>
              </a:spcAft>
              <a:buClr>
                <a:srgbClr val="FFFFFF"/>
              </a:buClr>
              <a:buSzPct val="70000"/>
              <a:buFont typeface="Wingdings" charset="0"/>
              <a:buChar char="n"/>
              <a:defRPr/>
            </a:pPr>
            <a:r>
              <a:rPr lang="en-US" sz="2800" b="1" dirty="0">
                <a:solidFill>
                  <a:srgbClr val="FFFFFF"/>
                </a:solidFill>
                <a:effectLst>
                  <a:outerShdw blurRad="38100" dist="38100" dir="2700000" algn="tl">
                    <a:srgbClr val="000000"/>
                  </a:outerShdw>
                </a:effectLst>
                <a:latin typeface="Arial" charset="0"/>
                <a:ea typeface="ＭＳ Ｐゴシック" charset="0"/>
                <a:cs typeface="Arial" charset="0"/>
              </a:rPr>
              <a:t>Water, spirit, &amp; fire</a:t>
            </a:r>
          </a:p>
          <a:p>
            <a:pPr marL="314325" indent="-314325" defTabSz="914400" fontAlgn="base">
              <a:spcBef>
                <a:spcPct val="20000"/>
              </a:spcBef>
              <a:spcAft>
                <a:spcPct val="0"/>
              </a:spcAft>
              <a:buClr>
                <a:srgbClr val="FFFFFF"/>
              </a:buClr>
              <a:buSzPct val="70000"/>
              <a:buFont typeface="Wingdings" charset="0"/>
              <a:buChar char="n"/>
              <a:defRPr/>
            </a:pPr>
            <a:r>
              <a:rPr lang="en-US" sz="2800" b="1" dirty="0">
                <a:solidFill>
                  <a:srgbClr val="FFFFFF"/>
                </a:solidFill>
                <a:effectLst>
                  <a:outerShdw blurRad="38100" dist="38100" dir="2700000" algn="tl">
                    <a:srgbClr val="000000"/>
                  </a:outerShdw>
                </a:effectLst>
                <a:latin typeface="Arial" charset="0"/>
                <a:ea typeface="ＭＳ Ｐゴシック" charset="0"/>
                <a:cs typeface="Arial" charset="0"/>
              </a:rPr>
              <a:t>Strange diet</a:t>
            </a:r>
          </a:p>
          <a:p>
            <a:pPr marL="314325" indent="-314325" defTabSz="914400" fontAlgn="base">
              <a:spcBef>
                <a:spcPct val="20000"/>
              </a:spcBef>
              <a:spcAft>
                <a:spcPct val="0"/>
              </a:spcAft>
              <a:buClr>
                <a:srgbClr val="FFFFFF"/>
              </a:buClr>
              <a:buSzPct val="70000"/>
              <a:buFont typeface="Wingdings" charset="0"/>
              <a:buChar char="n"/>
              <a:defRPr/>
            </a:pPr>
            <a:r>
              <a:rPr lang="en-US" sz="2800" b="1" dirty="0">
                <a:solidFill>
                  <a:srgbClr val="FFFFFF"/>
                </a:solidFill>
                <a:effectLst>
                  <a:outerShdw blurRad="38100" dist="38100" dir="2700000" algn="tl">
                    <a:srgbClr val="000000"/>
                  </a:outerShdw>
                </a:effectLst>
                <a:latin typeface="Arial" charset="0"/>
                <a:ea typeface="ＭＳ Ｐゴシック" charset="0"/>
                <a:cs typeface="Arial" charset="0"/>
              </a:rPr>
              <a:t>Criticized religious leaders</a:t>
            </a:r>
          </a:p>
        </p:txBody>
      </p:sp>
    </p:spTree>
    <p:extLst>
      <p:ext uri="{BB962C8B-B14F-4D97-AF65-F5344CB8AC3E}">
        <p14:creationId xmlns:p14="http://schemas.microsoft.com/office/powerpoint/2010/main" val="34903174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1320"/>
                                        </p:tgtEl>
                                        <p:attrNameLst>
                                          <p:attrName>style.visibility</p:attrName>
                                        </p:attrNameLst>
                                      </p:cBhvr>
                                      <p:to>
                                        <p:strVal val="visible"/>
                                      </p:to>
                                    </p:set>
                                    <p:animEffect transition="in" filter="box(in)">
                                      <p:cBhvr>
                                        <p:cTn id="7" dur="500"/>
                                        <p:tgtEl>
                                          <p:spTgt spid="1413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1323">
                                            <p:bg/>
                                          </p:spTgt>
                                        </p:tgtEl>
                                        <p:attrNameLst>
                                          <p:attrName>style.visibility</p:attrName>
                                        </p:attrNameLst>
                                      </p:cBhvr>
                                      <p:to>
                                        <p:strVal val="visible"/>
                                      </p:to>
                                    </p:set>
                                    <p:animEffect transition="in" filter="blinds(horizontal)">
                                      <p:cBhvr>
                                        <p:cTn id="12" dur="500"/>
                                        <p:tgtEl>
                                          <p:spTgt spid="141323">
                                            <p:bg/>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41323">
                                            <p:txEl>
                                              <p:pRg st="0" end="0"/>
                                            </p:txEl>
                                          </p:spTgt>
                                        </p:tgtEl>
                                        <p:attrNameLst>
                                          <p:attrName>style.visibility</p:attrName>
                                        </p:attrNameLst>
                                      </p:cBhvr>
                                      <p:to>
                                        <p:strVal val="visible"/>
                                      </p:to>
                                    </p:set>
                                    <p:animEffect transition="in" filter="blinds(horizontal)">
                                      <p:cBhvr>
                                        <p:cTn id="17" dur="500"/>
                                        <p:tgtEl>
                                          <p:spTgt spid="141323">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41323">
                                            <p:txEl>
                                              <p:pRg st="1" end="1"/>
                                            </p:txEl>
                                          </p:spTgt>
                                        </p:tgtEl>
                                        <p:attrNameLst>
                                          <p:attrName>style.visibility</p:attrName>
                                        </p:attrNameLst>
                                      </p:cBhvr>
                                      <p:to>
                                        <p:strVal val="visible"/>
                                      </p:to>
                                    </p:set>
                                    <p:animEffect transition="in" filter="blinds(horizontal)">
                                      <p:cBhvr>
                                        <p:cTn id="22" dur="500"/>
                                        <p:tgtEl>
                                          <p:spTgt spid="141323">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41323">
                                            <p:txEl>
                                              <p:pRg st="2" end="2"/>
                                            </p:txEl>
                                          </p:spTgt>
                                        </p:tgtEl>
                                        <p:attrNameLst>
                                          <p:attrName>style.visibility</p:attrName>
                                        </p:attrNameLst>
                                      </p:cBhvr>
                                      <p:to>
                                        <p:strVal val="visible"/>
                                      </p:to>
                                    </p:set>
                                    <p:animEffect transition="in" filter="blinds(horizontal)">
                                      <p:cBhvr>
                                        <p:cTn id="27" dur="500"/>
                                        <p:tgtEl>
                                          <p:spTgt spid="141323">
                                            <p:txEl>
                                              <p:pRg st="2" end="2"/>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41323">
                                            <p:txEl>
                                              <p:pRg st="3" end="3"/>
                                            </p:txEl>
                                          </p:spTgt>
                                        </p:tgtEl>
                                        <p:attrNameLst>
                                          <p:attrName>style.visibility</p:attrName>
                                        </p:attrNameLst>
                                      </p:cBhvr>
                                      <p:to>
                                        <p:strVal val="visible"/>
                                      </p:to>
                                    </p:set>
                                    <p:animEffect transition="in" filter="blinds(horizontal)">
                                      <p:cBhvr>
                                        <p:cTn id="32" dur="500"/>
                                        <p:tgtEl>
                                          <p:spTgt spid="14132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41323">
                                            <p:txEl>
                                              <p:pRg st="4" end="4"/>
                                            </p:txEl>
                                          </p:spTgt>
                                        </p:tgtEl>
                                        <p:attrNameLst>
                                          <p:attrName>style.visibility</p:attrName>
                                        </p:attrNameLst>
                                      </p:cBhvr>
                                      <p:to>
                                        <p:strVal val="visible"/>
                                      </p:to>
                                    </p:set>
                                    <p:animEffect transition="in" filter="blinds(horizontal)">
                                      <p:cBhvr>
                                        <p:cTn id="37" dur="500"/>
                                        <p:tgtEl>
                                          <p:spTgt spid="14132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41323">
                                            <p:txEl>
                                              <p:pRg st="5" end="5"/>
                                            </p:txEl>
                                          </p:spTgt>
                                        </p:tgtEl>
                                        <p:attrNameLst>
                                          <p:attrName>style.visibility</p:attrName>
                                        </p:attrNameLst>
                                      </p:cBhvr>
                                      <p:to>
                                        <p:strVal val="visible"/>
                                      </p:to>
                                    </p:set>
                                    <p:animEffect transition="in" filter="blinds(horizontal)">
                                      <p:cBhvr>
                                        <p:cTn id="42" dur="500"/>
                                        <p:tgtEl>
                                          <p:spTgt spid="141323">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41321"/>
                                        </p:tgtEl>
                                        <p:attrNameLst>
                                          <p:attrName>style.visibility</p:attrName>
                                        </p:attrNameLst>
                                      </p:cBhvr>
                                      <p:to>
                                        <p:strVal val="visible"/>
                                      </p:to>
                                    </p:set>
                                    <p:animEffect transition="in" filter="blinds(horizontal)">
                                      <p:cBhvr>
                                        <p:cTn id="47" dur="500"/>
                                        <p:tgtEl>
                                          <p:spTgt spid="141321"/>
                                        </p:tgtEl>
                                      </p:cBhvr>
                                    </p:animEffect>
                                  </p:childTnLst>
                                </p:cTn>
                              </p:par>
                            </p:childTnLst>
                          </p:cTn>
                        </p:par>
                      </p:childTnLst>
                    </p:cTn>
                  </p:par>
                  <p:par>
                    <p:cTn id="48" fill="hold">
                      <p:stCondLst>
                        <p:cond delay="indefinite"/>
                      </p:stCondLst>
                      <p:childTnLst>
                        <p:par>
                          <p:cTn id="49" fill="hold">
                            <p:stCondLst>
                              <p:cond delay="0"/>
                            </p:stCondLst>
                            <p:childTnLst>
                              <p:par>
                                <p:cTn id="50" presetID="12" presetClass="entr" presetSubtype="4" fill="hold" grpId="0" nodeType="clickEffect">
                                  <p:stCondLst>
                                    <p:cond delay="0"/>
                                  </p:stCondLst>
                                  <p:childTnLst>
                                    <p:set>
                                      <p:cBhvr>
                                        <p:cTn id="51" dur="1" fill="hold">
                                          <p:stCondLst>
                                            <p:cond delay="0"/>
                                          </p:stCondLst>
                                        </p:cTn>
                                        <p:tgtEl>
                                          <p:spTgt spid="141319"/>
                                        </p:tgtEl>
                                        <p:attrNameLst>
                                          <p:attrName>style.visibility</p:attrName>
                                        </p:attrNameLst>
                                      </p:cBhvr>
                                      <p:to>
                                        <p:strVal val="visible"/>
                                      </p:to>
                                    </p:set>
                                    <p:anim calcmode="lin" valueType="num">
                                      <p:cBhvr additive="base">
                                        <p:cTn id="52" dur="500"/>
                                        <p:tgtEl>
                                          <p:spTgt spid="141319"/>
                                        </p:tgtEl>
                                        <p:attrNameLst>
                                          <p:attrName>ppt_y</p:attrName>
                                        </p:attrNameLst>
                                      </p:cBhvr>
                                      <p:tavLst>
                                        <p:tav tm="0">
                                          <p:val>
                                            <p:strVal val="#ppt_y+#ppt_h*1.125000"/>
                                          </p:val>
                                        </p:tav>
                                        <p:tav tm="100000">
                                          <p:val>
                                            <p:strVal val="#ppt_y"/>
                                          </p:val>
                                        </p:tav>
                                      </p:tavLst>
                                    </p:anim>
                                    <p:animEffect transition="in" filter="wipe(up)">
                                      <p:cBhvr>
                                        <p:cTn id="53" dur="500"/>
                                        <p:tgtEl>
                                          <p:spTgt spid="1413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9" grpId="0" animBg="1"/>
      <p:bldP spid="141320" grpId="0" animBg="1"/>
      <p:bldP spid="141321" grpId="0" animBg="1"/>
      <p:bldP spid="141323" grpId="0" uiExpand="1" build="p" animBg="1"/>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4322" name="Rectangle 2"/>
          <p:cNvSpPr>
            <a:spLocks noGrp="1" noChangeArrowheads="1"/>
          </p:cNvSpPr>
          <p:nvPr>
            <p:ph type="ctrTitle"/>
          </p:nvPr>
        </p:nvSpPr>
        <p:spPr/>
        <p:txBody>
          <a:bodyPr/>
          <a:lstStyle/>
          <a:p>
            <a:pPr eaLnBrk="1" hangingPunct="1"/>
            <a:r>
              <a:rPr lang="en-US">
                <a:latin typeface="Arial" charset="0"/>
                <a:ea typeface="Osaka" charset="0"/>
                <a:cs typeface="Osaka" charset="0"/>
              </a:rPr>
              <a:t>Black</a:t>
            </a:r>
          </a:p>
        </p:txBody>
      </p:sp>
    </p:spTree>
    <p:extLst>
      <p:ext uri="{BB962C8B-B14F-4D97-AF65-F5344CB8AC3E}">
        <p14:creationId xmlns:p14="http://schemas.microsoft.com/office/powerpoint/2010/main" val="323281685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OT Backgrounds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4054130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4322" name="Rectangle 2"/>
          <p:cNvSpPr>
            <a:spLocks noGrp="1" noChangeArrowheads="1"/>
          </p:cNvSpPr>
          <p:nvPr>
            <p:ph type="ctrTitle"/>
          </p:nvPr>
        </p:nvSpPr>
        <p:spPr/>
        <p:txBody>
          <a:bodyPr/>
          <a:lstStyle/>
          <a:p>
            <a:pPr eaLnBrk="1" hangingPunct="1"/>
            <a:r>
              <a:rPr lang="en-US">
                <a:latin typeface="Arial" charset="0"/>
                <a:ea typeface="Osaka" charset="0"/>
                <a:cs typeface="Osaka" charset="0"/>
              </a:rPr>
              <a:t>Black</a:t>
            </a:r>
          </a:p>
        </p:txBody>
      </p:sp>
      <p:pic>
        <p:nvPicPr>
          <p:cNvPr id="1026" name="Picture 2" descr="Image result for dead sea elevation">
            <a:extLst>
              <a:ext uri="{FF2B5EF4-FFF2-40B4-BE49-F238E27FC236}">
                <a16:creationId xmlns:a16="http://schemas.microsoft.com/office/drawing/2014/main" id="{17EEA3F5-040B-BD49-BB99-FC5710C0EA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descr="Medium wood">
            <a:extLst>
              <a:ext uri="{FF2B5EF4-FFF2-40B4-BE49-F238E27FC236}">
                <a16:creationId xmlns:a16="http://schemas.microsoft.com/office/drawing/2014/main" id="{B551B064-2225-F243-BB13-1B7F43C0FCF0}"/>
              </a:ext>
            </a:extLst>
          </p:cNvPr>
          <p:cNvSpPr txBox="1">
            <a:spLocks noRot="1" noChangeArrowheads="1"/>
          </p:cNvSpPr>
          <p:nvPr/>
        </p:nvSpPr>
        <p:spPr bwMode="auto">
          <a:xfrm>
            <a:off x="524521" y="6310543"/>
            <a:ext cx="1055704" cy="454241"/>
          </a:xfrm>
          <a:prstGeom prst="rect">
            <a:avLst/>
          </a:prstGeom>
          <a:solidFill>
            <a:srgbClr val="002060"/>
          </a:solidFill>
          <a:ln w="9525">
            <a:noFill/>
            <a:miter lim="800000"/>
            <a:headEnd/>
            <a:tailEnd/>
          </a:ln>
          <a:effectLst>
            <a:outerShdw blurRad="50800" dist="50800" dir="5400000" algn="ctr" rotWithShape="0">
              <a:schemeClr val="tx1"/>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a:lstStyle>
          <a:p>
            <a:pPr defTabSz="914400" eaLnBrk="1" hangingPunct="1">
              <a:defRPr/>
            </a:pPr>
            <a:r>
              <a:rPr lang="en-US" sz="2400" kern="0" dirty="0">
                <a:solidFill>
                  <a:schemeClr val="bg1"/>
                </a:solidFill>
                <a:effectLst/>
                <a:latin typeface="Arial" charset="0"/>
                <a:ea typeface="ＭＳ Ｐゴシック" charset="0"/>
                <a:cs typeface="ＭＳ Ｐゴシック" charset="0"/>
              </a:rPr>
              <a:t>1972</a:t>
            </a:r>
          </a:p>
        </p:txBody>
      </p:sp>
      <p:sp>
        <p:nvSpPr>
          <p:cNvPr id="6" name="Rectangle 2" descr="Medium wood">
            <a:extLst>
              <a:ext uri="{FF2B5EF4-FFF2-40B4-BE49-F238E27FC236}">
                <a16:creationId xmlns:a16="http://schemas.microsoft.com/office/drawing/2014/main" id="{9FDD7BD5-82B0-D444-92CD-F03161027F2A}"/>
              </a:ext>
            </a:extLst>
          </p:cNvPr>
          <p:cNvSpPr txBox="1">
            <a:spLocks noRot="1" noChangeArrowheads="1"/>
          </p:cNvSpPr>
          <p:nvPr/>
        </p:nvSpPr>
        <p:spPr bwMode="auto">
          <a:xfrm>
            <a:off x="2850470" y="6310543"/>
            <a:ext cx="1055704" cy="454241"/>
          </a:xfrm>
          <a:prstGeom prst="rect">
            <a:avLst/>
          </a:prstGeom>
          <a:solidFill>
            <a:srgbClr val="002060"/>
          </a:solidFill>
          <a:ln w="9525">
            <a:noFill/>
            <a:miter lim="800000"/>
            <a:headEnd/>
            <a:tailEnd/>
          </a:ln>
          <a:effectLst>
            <a:outerShdw blurRad="50800" dist="50800" dir="5400000" algn="ctr" rotWithShape="0">
              <a:schemeClr val="tx1"/>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a:lstStyle>
          <a:p>
            <a:pPr defTabSz="914400" eaLnBrk="1" hangingPunct="1">
              <a:defRPr/>
            </a:pPr>
            <a:r>
              <a:rPr lang="en-US" sz="2400" kern="0" dirty="0">
                <a:solidFill>
                  <a:schemeClr val="bg1"/>
                </a:solidFill>
                <a:effectLst/>
                <a:latin typeface="Arial" charset="0"/>
                <a:ea typeface="ＭＳ Ｐゴシック" charset="0"/>
                <a:cs typeface="ＭＳ Ｐゴシック" charset="0"/>
              </a:rPr>
              <a:t>1989</a:t>
            </a:r>
          </a:p>
        </p:txBody>
      </p:sp>
      <p:sp>
        <p:nvSpPr>
          <p:cNvPr id="7" name="Rectangle 2" descr="Medium wood">
            <a:extLst>
              <a:ext uri="{FF2B5EF4-FFF2-40B4-BE49-F238E27FC236}">
                <a16:creationId xmlns:a16="http://schemas.microsoft.com/office/drawing/2014/main" id="{532A6F93-5B9E-4745-A3E4-B22D0A97DBE6}"/>
              </a:ext>
            </a:extLst>
          </p:cNvPr>
          <p:cNvSpPr txBox="1">
            <a:spLocks noRot="1" noChangeArrowheads="1"/>
          </p:cNvSpPr>
          <p:nvPr/>
        </p:nvSpPr>
        <p:spPr bwMode="auto">
          <a:xfrm>
            <a:off x="5176420" y="6310543"/>
            <a:ext cx="1055704" cy="454241"/>
          </a:xfrm>
          <a:prstGeom prst="rect">
            <a:avLst/>
          </a:prstGeom>
          <a:solidFill>
            <a:srgbClr val="002060"/>
          </a:solidFill>
          <a:ln w="9525">
            <a:noFill/>
            <a:miter lim="800000"/>
            <a:headEnd/>
            <a:tailEnd/>
          </a:ln>
          <a:effectLst>
            <a:outerShdw blurRad="50800" dist="50800" dir="5400000" algn="ctr" rotWithShape="0">
              <a:schemeClr val="tx1"/>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a:lstStyle>
          <a:p>
            <a:pPr defTabSz="914400" eaLnBrk="1" hangingPunct="1">
              <a:defRPr/>
            </a:pPr>
            <a:r>
              <a:rPr lang="en-US" sz="2400" kern="0" dirty="0">
                <a:solidFill>
                  <a:schemeClr val="bg1"/>
                </a:solidFill>
                <a:effectLst/>
                <a:latin typeface="Arial" charset="0"/>
                <a:ea typeface="ＭＳ Ｐゴシック" charset="0"/>
                <a:cs typeface="ＭＳ Ｐゴシック" charset="0"/>
              </a:rPr>
              <a:t>2011</a:t>
            </a:r>
          </a:p>
        </p:txBody>
      </p:sp>
    </p:spTree>
    <p:extLst>
      <p:ext uri="{BB962C8B-B14F-4D97-AF65-F5344CB8AC3E}">
        <p14:creationId xmlns:p14="http://schemas.microsoft.com/office/powerpoint/2010/main" val="27401623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4" descr="vineyard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098" name="Rectangle 2"/>
          <p:cNvSpPr>
            <a:spLocks noGrp="1" noRot="1" noChangeArrowheads="1"/>
          </p:cNvSpPr>
          <p:nvPr>
            <p:ph type="title"/>
          </p:nvPr>
        </p:nvSpPr>
        <p:spPr>
          <a:xfrm>
            <a:off x="609600" y="5791200"/>
            <a:ext cx="8229600" cy="808038"/>
          </a:xfrm>
          <a:gradFill rotWithShape="1">
            <a:gsLst>
              <a:gs pos="0">
                <a:schemeClr val="accent1"/>
              </a:gs>
              <a:gs pos="50000">
                <a:schemeClr val="accent1">
                  <a:gamma/>
                  <a:shade val="46275"/>
                  <a:invGamma/>
                </a:schemeClr>
              </a:gs>
              <a:gs pos="100000">
                <a:schemeClr val="accent1"/>
              </a:gs>
            </a:gsLst>
            <a:lin ang="5400000" scaled="1"/>
          </a:gradFill>
        </p:spPr>
        <p:txBody>
          <a:bodyPr/>
          <a:lstStyle/>
          <a:p>
            <a:pPr eaLnBrk="1" hangingPunct="1">
              <a:defRPr/>
            </a:pPr>
            <a:r>
              <a:rPr lang="en-US" sz="4000">
                <a:latin typeface="Arial" charset="0"/>
                <a:ea typeface="ＭＳ Ｐゴシック" charset="0"/>
                <a:cs typeface="ＭＳ Ｐゴシック" charset="0"/>
              </a:rPr>
              <a:t>Crops from a Fresh Water Oasis</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8227879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2098"/>
                                        </p:tgtEl>
                                        <p:attrNameLst>
                                          <p:attrName>style.visibility</p:attrName>
                                        </p:attrNameLst>
                                      </p:cBhvr>
                                      <p:to>
                                        <p:strVal val="visible"/>
                                      </p:to>
                                    </p:set>
                                    <p:animEffect transition="in" filter="checkerboard(across)">
                                      <p:cBhvr>
                                        <p:cTn id="7" dur="500"/>
                                        <p:tgtEl>
                                          <p:spTgt spid="132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098" grpId="0" animBg="1"/>
    </p:bldLst>
  </p:timing>
</p:sld>
</file>

<file path=ppt/theme/theme1.xml><?xml version="1.0" encoding="utf-8"?>
<a:theme xmlns:a="http://schemas.openxmlformats.org/drawingml/2006/main" name="14 Literary 2 - Dead Sea Scrolls">
  <a:themeElements>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14 Literary 2 - Dead Sea Scrolls">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14 Literary 2 - Dead Sea Scrolls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14 Literary 2 - Dead Sea Scrolls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14 Literary 2 - Dead Sea Scrolls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14 Literary 2 - Dead Sea Scrolls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14 Literary 2 - Dead Sea Scrolls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14 Literary 2 - Dead Sea Scrolls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14 Literary 2 - Dead Sea Scrolls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14 Literary 2 - Dead Sea Scrolls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1799</TotalTime>
  <Words>2087</Words>
  <Application>Microsoft Macintosh PowerPoint</Application>
  <PresentationFormat>On-screen Show (4:3)</PresentationFormat>
  <Paragraphs>403</Paragraphs>
  <Slides>72</Slides>
  <Notes>72</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72</vt:i4>
      </vt:variant>
    </vt:vector>
  </HeadingPairs>
  <TitlesOfParts>
    <vt:vector size="84" baseType="lpstr">
      <vt:lpstr>Arial</vt:lpstr>
      <vt:lpstr>Calibri</vt:lpstr>
      <vt:lpstr>Garamond</vt:lpstr>
      <vt:lpstr>Impact</vt:lpstr>
      <vt:lpstr>Times</vt:lpstr>
      <vt:lpstr>Times New Roman</vt:lpstr>
      <vt:lpstr>Wingdings</vt:lpstr>
      <vt:lpstr>14 Literary 2 - Dead Sea Scrolls</vt:lpstr>
      <vt:lpstr>Default Design</vt:lpstr>
      <vt:lpstr>Blank Presentation</vt:lpstr>
      <vt:lpstr>2_Blank Presentation</vt:lpstr>
      <vt:lpstr>Orbit</vt:lpstr>
      <vt:lpstr>The Dead Sea Scrolls</vt:lpstr>
      <vt:lpstr>Location of the Dead Sea</vt:lpstr>
      <vt:lpstr>Elevations in North-South Divisions</vt:lpstr>
      <vt:lpstr>Baptismal Site of Jesus</vt:lpstr>
      <vt:lpstr>The Jordan Rift</vt:lpstr>
      <vt:lpstr>From the Heights</vt:lpstr>
      <vt:lpstr>The lowest spot on earth (-394 m.)</vt:lpstr>
      <vt:lpstr>Black</vt:lpstr>
      <vt:lpstr>Crops from a Fresh Water Oasis</vt:lpstr>
      <vt:lpstr>En Gedi</vt:lpstr>
      <vt:lpstr>Resorts of Salt?</vt:lpstr>
      <vt:lpstr>The Highest Salt Content on Earth</vt:lpstr>
      <vt:lpstr>I enjoyed it too!</vt:lpstr>
      <vt:lpstr>Dead Sea Mud</vt:lpstr>
      <vt:lpstr>Rick, Randall, Tim</vt:lpstr>
      <vt:lpstr>Stings the skin but feels great!</vt:lpstr>
      <vt:lpstr>Pure Pleasure!?</vt:lpstr>
      <vt:lpstr>History of the Dead Sea Scrolls</vt:lpstr>
      <vt:lpstr>Tough Work!</vt:lpstr>
      <vt:lpstr>Near Impossible Work</vt:lpstr>
      <vt:lpstr>Evaluating the Scrolls</vt:lpstr>
      <vt:lpstr>Strugnells' Team</vt:lpstr>
      <vt:lpstr>Ever-so-slow work…</vt:lpstr>
      <vt:lpstr>Hershel Shanks Complained in BAR </vt:lpstr>
      <vt:lpstr>What happened to Strugnell?</vt:lpstr>
      <vt:lpstr>Evangelical DSS Scholars</vt:lpstr>
      <vt:lpstr>MMT</vt:lpstr>
      <vt:lpstr>Shank's Controversial Reprint</vt:lpstr>
      <vt:lpstr>The Qumran Ruins</vt:lpstr>
      <vt:lpstr>Map of the Qumran Community</vt:lpstr>
      <vt:lpstr>Finds at Qumran</vt:lpstr>
      <vt:lpstr>The Qumran Community</vt:lpstr>
      <vt:lpstr>Who were the Essenes?</vt:lpstr>
      <vt:lpstr>Who were the Essenes?</vt:lpstr>
      <vt:lpstr>Who were the Essenes?</vt:lpstr>
      <vt:lpstr>Why did the Essenes form?</vt:lpstr>
      <vt:lpstr>Peter fought against the corrupt priesthood, but the Essenes…</vt:lpstr>
      <vt:lpstr>Essenes chose to withdraw…</vt:lpstr>
      <vt:lpstr>Why did the Essenes form?</vt:lpstr>
      <vt:lpstr>Other views of who lived at Qumran</vt:lpstr>
      <vt:lpstr>Others Doubt the Essene Theory</vt:lpstr>
      <vt:lpstr>What Scrolls were Found?</vt:lpstr>
      <vt:lpstr>The Copper Scrolls</vt:lpstr>
      <vt:lpstr>What Scrolls were Found?</vt:lpstr>
      <vt:lpstr>Many scrolls have missing parts</vt:lpstr>
      <vt:lpstr>But many are clearly readable!</vt:lpstr>
      <vt:lpstr>Contents of the Scrolls</vt:lpstr>
      <vt:lpstr>Contents of the Scrolls</vt:lpstr>
      <vt:lpstr>Contents of the Scrolls</vt:lpstr>
      <vt:lpstr>Pseudepigrapha</vt:lpstr>
      <vt:lpstr>Pseudepigrapha</vt:lpstr>
      <vt:lpstr>Pseudepigrapha</vt:lpstr>
      <vt:lpstr>Pseudepigrapha</vt:lpstr>
      <vt:lpstr>Is Jesus in the DSS?</vt:lpstr>
      <vt:lpstr>Cave 4 brought forth the most scrolls</vt:lpstr>
      <vt:lpstr>Significance of the DSS</vt:lpstr>
      <vt:lpstr>Jesus versus Tradition</vt:lpstr>
      <vt:lpstr>Significance of the DSS</vt:lpstr>
      <vt:lpstr>Significance of the DSS</vt:lpstr>
      <vt:lpstr>Significance of the DSS</vt:lpstr>
      <vt:lpstr>Shrine of the Book</vt:lpstr>
      <vt:lpstr>Significance of the DSS</vt:lpstr>
      <vt:lpstr>Significance of the DSS</vt:lpstr>
      <vt:lpstr>Paul versus Legalists</vt:lpstr>
      <vt:lpstr>Paul versus Legalists</vt:lpstr>
      <vt:lpstr>Where did John grow up?</vt:lpstr>
      <vt:lpstr>John the Baptist</vt:lpstr>
      <vt:lpstr>Essenes loved the Word of God</vt:lpstr>
      <vt:lpstr>John the Baptist</vt:lpstr>
      <vt:lpstr>The Essenes vs. John &amp; Jesus</vt:lpstr>
      <vt:lpstr>Black</vt:lpstr>
      <vt:lpstr>OT Backgrounds link at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Dead Sea Scrolls</dc:title>
  <dc:creator>Rick Griffith</dc:creator>
  <cp:lastModifiedBy>Rick Griffith</cp:lastModifiedBy>
  <cp:revision>50</cp:revision>
  <dcterms:created xsi:type="dcterms:W3CDTF">2014-09-26T08:56:56Z</dcterms:created>
  <dcterms:modified xsi:type="dcterms:W3CDTF">2022-08-20T09:40:37Z</dcterms:modified>
</cp:coreProperties>
</file>