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59" r:id="rId5"/>
    <p:sldMasterId id="2147484076" r:id="rId6"/>
  </p:sldMasterIdLst>
  <p:notesMasterIdLst>
    <p:notesMasterId r:id="rId75"/>
  </p:notesMasterIdLst>
  <p:sldIdLst>
    <p:sldId id="314"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522" r:id="rId20"/>
    <p:sldId id="256" r:id="rId21"/>
    <p:sldId id="257" r:id="rId22"/>
    <p:sldId id="4677" r:id="rId23"/>
    <p:sldId id="290" r:id="rId24"/>
    <p:sldId id="258" r:id="rId25"/>
    <p:sldId id="259" r:id="rId26"/>
    <p:sldId id="260" r:id="rId27"/>
    <p:sldId id="263" r:id="rId28"/>
    <p:sldId id="265" r:id="rId29"/>
    <p:sldId id="338" r:id="rId30"/>
    <p:sldId id="306" r:id="rId31"/>
    <p:sldId id="371" r:id="rId32"/>
    <p:sldId id="360" r:id="rId33"/>
    <p:sldId id="362" r:id="rId34"/>
    <p:sldId id="361" r:id="rId35"/>
    <p:sldId id="372" r:id="rId36"/>
    <p:sldId id="316" r:id="rId37"/>
    <p:sldId id="266" r:id="rId38"/>
    <p:sldId id="268" r:id="rId39"/>
    <p:sldId id="264" r:id="rId40"/>
    <p:sldId id="267" r:id="rId41"/>
    <p:sldId id="275" r:id="rId42"/>
    <p:sldId id="308" r:id="rId43"/>
    <p:sldId id="289" r:id="rId44"/>
    <p:sldId id="273" r:id="rId45"/>
    <p:sldId id="311" r:id="rId46"/>
    <p:sldId id="303" r:id="rId47"/>
    <p:sldId id="304" r:id="rId48"/>
    <p:sldId id="305" r:id="rId49"/>
    <p:sldId id="278" r:id="rId50"/>
    <p:sldId id="335" r:id="rId51"/>
    <p:sldId id="310" r:id="rId52"/>
    <p:sldId id="269" r:id="rId53"/>
    <p:sldId id="272" r:id="rId54"/>
    <p:sldId id="521" r:id="rId55"/>
    <p:sldId id="270" r:id="rId56"/>
    <p:sldId id="276" r:id="rId57"/>
    <p:sldId id="277" r:id="rId58"/>
    <p:sldId id="274" r:id="rId59"/>
    <p:sldId id="288" r:id="rId60"/>
    <p:sldId id="291" r:id="rId61"/>
    <p:sldId id="292" r:id="rId62"/>
    <p:sldId id="293" r:id="rId63"/>
    <p:sldId id="313" r:id="rId64"/>
    <p:sldId id="295" r:id="rId65"/>
    <p:sldId id="296" r:id="rId66"/>
    <p:sldId id="297" r:id="rId67"/>
    <p:sldId id="298" r:id="rId68"/>
    <p:sldId id="299" r:id="rId69"/>
    <p:sldId id="300" r:id="rId70"/>
    <p:sldId id="301" r:id="rId71"/>
    <p:sldId id="302" r:id="rId72"/>
    <p:sldId id="4676" r:id="rId73"/>
    <p:sldId id="287" r:id="rId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47"/>
    <a:srgbClr val="FFFFFF"/>
    <a:srgbClr val="DDD02A"/>
    <a:srgbClr val="B2B2B2"/>
    <a:srgbClr val="003399"/>
    <a:srgbClr val="376D6C"/>
    <a:srgbClr val="FF99C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23"/>
    <p:restoredTop sz="83425"/>
  </p:normalViewPr>
  <p:slideViewPr>
    <p:cSldViewPr>
      <p:cViewPr varScale="1">
        <p:scale>
          <a:sx n="105" d="100"/>
          <a:sy n="105" d="100"/>
        </p:scale>
        <p:origin x="2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71E1-C736-E224-DDAB-C73CCC83E4E3}"/>
            </a:ext>
          </a:extLst>
        </p:cNvPr>
        <p:cNvGrpSpPr/>
        <p:nvPr/>
      </p:nvGrpSpPr>
      <p:grpSpPr>
        <a:xfrm>
          <a:off x="0" y="0"/>
          <a:ext cx="0" cy="0"/>
          <a:chOff x="0" y="0"/>
          <a:chExt cx="0" cy="0"/>
        </a:xfrm>
      </p:grpSpPr>
      <p:sp>
        <p:nvSpPr>
          <p:cNvPr id="90113" name="Rectangle 1031">
            <a:extLst>
              <a:ext uri="{FF2B5EF4-FFF2-40B4-BE49-F238E27FC236}">
                <a16:creationId xmlns:a16="http://schemas.microsoft.com/office/drawing/2014/main" id="{F70FE107-A767-E9BE-F74C-4128D5BA28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17</a:t>
            </a:fld>
            <a:endParaRPr lang="en-US" sz="1200">
              <a:latin typeface="Arial Narrow" charset="0"/>
            </a:endParaRPr>
          </a:p>
        </p:txBody>
      </p:sp>
      <p:sp>
        <p:nvSpPr>
          <p:cNvPr id="90114" name="Rectangle 2">
            <a:extLst>
              <a:ext uri="{FF2B5EF4-FFF2-40B4-BE49-F238E27FC236}">
                <a16:creationId xmlns:a16="http://schemas.microsoft.com/office/drawing/2014/main" id="{08E7FB01-E26E-13E1-AAD4-DDB7FCC347F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96A5EE94-E93D-7881-B6FD-D59EF2D58D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2119118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18</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19</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20</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21</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22</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23</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25</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32</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33</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34</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35</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36</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37</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38</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39</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40</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41</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42</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43</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44</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45</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46</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47</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48</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49</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50</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51</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52</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53</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54</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55</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56</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57</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58</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59</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60</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61</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62</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63</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64</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65</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66</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OC Criticism (</a:t>
            </a:r>
            <a:r>
              <a:rPr lang="en-US" sz="1200" b="0" dirty="0" err="1">
                <a:solidFill>
                  <a:srgbClr val="FFFFFF"/>
                </a:solidFill>
                <a:latin typeface="Arial" charset="0"/>
                <a:ea typeface="ＭＳ Ｐゴシック" charset="0"/>
              </a:rPr>
              <a:t>oc</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6329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68</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546837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639482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27947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8441891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957400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0037293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4099553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7113179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776708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895818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0226475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625897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08873869"/>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hyperlink" Target="http://www.egyptology.com/kmt/winter95_96/giants.html" TargetMode="External"/><Relationship Id="rId2" Type="http://schemas.openxmlformats.org/officeDocument/2006/relationships/hyperlink" Target="http://webperso.iut.univ-paris8.fr/~rosmord/Intro/node9.html" TargetMode="External"/><Relationship Id="rId1" Type="http://schemas.openxmlformats.org/officeDocument/2006/relationships/slideLayout" Target="../slideLayouts/slideLayout41.xml"/><Relationship Id="rId5" Type="http://schemas.openxmlformats.org/officeDocument/2006/relationships/hyperlink" Target="http://www.ancientegypt.co.uk/writing/rosetta.html" TargetMode="External"/><Relationship Id="rId4" Type="http://schemas.openxmlformats.org/officeDocument/2006/relationships/hyperlink" Target="http://www.cs.oberlin.edu/faculty/rms/classes/cs115/lect291.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hyperlink" Target="http://www.civilization.ca/civil/egypt/images/writ12b.gi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5.png"/><Relationship Id="rId3" Type="http://schemas.openxmlformats.org/officeDocument/2006/relationships/image" Target="../media/image16.emf"/><Relationship Id="rId7" Type="http://schemas.openxmlformats.org/officeDocument/2006/relationships/image" Target="../media/image31.jpeg"/><Relationship Id="rId12"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2.jpeg"/><Relationship Id="rId1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5" Type="http://schemas.openxmlformats.org/officeDocument/2006/relationships/image" Target="../media/image40.jpeg"/><Relationship Id="rId10" Type="http://schemas.openxmlformats.org/officeDocument/2006/relationships/image" Target="../media/image43.jpeg"/><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2.jpeg"/><Relationship Id="rId1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66.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en-US" sz="3600" b="1" dirty="0">
                <a:latin typeface="Arial Narrow" charset="0"/>
                <a:ea typeface="ＭＳ Ｐゴシック" charset="0"/>
                <a:cs typeface="ＭＳ Ｐゴシック" charset="0"/>
              </a:rPr>
              <a:t>What does it have to do with you?</a:t>
            </a: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eaLnBrk="1" hangingPunct="1">
              <a:defRPr/>
            </a:pPr>
            <a:r>
              <a:rPr lang="en-US" sz="8000" dirty="0">
                <a:latin typeface="Arial Narrow" charset="0"/>
                <a:ea typeface="ＭＳ Ｐゴシック" charset="0"/>
                <a:cs typeface="ＭＳ Ｐゴシック" charset="0"/>
              </a:rPr>
              <a:t>Biblical Archaeology</a:t>
            </a:r>
            <a:endParaRPr lang="en-US" sz="4800" dirty="0">
              <a:latin typeface="Arial Narrow"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AB15637D-0CBF-4F42-A6C9-0D8498E4D1F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Shout to the Lord,</a:t>
            </a:r>
          </a:p>
          <a:p>
            <a:pPr algn="ctr" eaLnBrk="0" hangingPunct="0"/>
            <a:r>
              <a:rPr lang="en-US" sz="4000" b="1" dirty="0">
                <a:solidFill>
                  <a:srgbClr val="FFFFFF"/>
                </a:solidFill>
                <a:effectLst>
                  <a:outerShdw blurRad="38100" dist="38100" dir="2700000" algn="tl">
                    <a:schemeClr val="tx1"/>
                  </a:outerShdw>
                </a:effectLst>
                <a:latin typeface="Arial Bold" charset="0"/>
              </a:rPr>
              <a:t>all the earth, let us sing</a:t>
            </a:r>
          </a:p>
          <a:p>
            <a:pPr algn="ctr" eaLnBrk="0" hangingPunct="0"/>
            <a:r>
              <a:rPr lang="en-US" sz="4000" b="1" dirty="0">
                <a:solidFill>
                  <a:srgbClr val="FFFFFF"/>
                </a:solidFill>
                <a:effectLst>
                  <a:outerShdw blurRad="38100" dist="38100" dir="2700000" algn="tl">
                    <a:schemeClr val="tx1"/>
                  </a:outerShdw>
                </a:effectLst>
                <a:latin typeface="Arial Bold" charset="0"/>
              </a:rPr>
              <a:t>power and majesty,</a:t>
            </a:r>
          </a:p>
          <a:p>
            <a:pPr algn="ctr" eaLnBrk="0" hangingPunct="0"/>
            <a:r>
              <a:rPr lang="en-US" sz="4000" b="1" dirty="0">
                <a:solidFill>
                  <a:srgbClr val="FFFFFF"/>
                </a:solidFill>
                <a:effectLst>
                  <a:outerShdw blurRad="38100" dist="38100" dir="2700000" algn="tl">
                    <a:schemeClr val="tx1"/>
                  </a:outerShdw>
                </a:effectLst>
                <a:latin typeface="Arial Bold" charset="0"/>
              </a:rPr>
              <a:t> praise to the King.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Mountains bow down</a:t>
            </a:r>
          </a:p>
          <a:p>
            <a:pPr algn="ctr" eaLnBrk="0" hangingPunct="0"/>
            <a:r>
              <a:rPr lang="en-US" sz="4000" b="1" dirty="0">
                <a:solidFill>
                  <a:srgbClr val="FFFFFF"/>
                </a:solidFill>
                <a:effectLst>
                  <a:outerShdw blurRad="38100" dist="38100" dir="2700000" algn="tl">
                    <a:schemeClr val="tx1"/>
                  </a:outerShdw>
                </a:effectLst>
                <a:latin typeface="Arial Bold" charset="0"/>
              </a:rPr>
              <a:t> and the seas will roar</a:t>
            </a:r>
          </a:p>
          <a:p>
            <a:pPr algn="ctr" eaLnBrk="0" hangingPunct="0"/>
            <a:r>
              <a:rPr lang="en-US" sz="4000" b="1" dirty="0">
                <a:solidFill>
                  <a:srgbClr val="FFFFFF"/>
                </a:solidFill>
                <a:effectLst>
                  <a:outerShdw blurRad="38100" dist="38100" dir="2700000" algn="tl">
                    <a:schemeClr val="tx1"/>
                  </a:outerShdw>
                </a:effectLst>
                <a:latin typeface="Arial Bold" charset="0"/>
              </a:rPr>
              <a:t>at the sound of Your name.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I sing for joy</a:t>
            </a:r>
            <a:br>
              <a:rPr lang="en-US" dirty="0"/>
            </a:br>
            <a:r>
              <a:rPr lang="en-US" dirty="0"/>
              <a:t>At the work of Your hands,</a:t>
            </a:r>
          </a:p>
          <a:p>
            <a:r>
              <a:rPr lang="en-US" dirty="0"/>
              <a:t>Forever I</a:t>
            </a:r>
            <a:r>
              <a:rPr lang="fr-FR" altLang="ja-JP" dirty="0"/>
              <a:t>'</a:t>
            </a:r>
            <a:r>
              <a:rPr lang="en-US" dirty="0" err="1"/>
              <a:t>ll</a:t>
            </a:r>
            <a:r>
              <a:rPr lang="en-US" dirty="0"/>
              <a:t> love You</a:t>
            </a:r>
          </a:p>
          <a:p>
            <a:r>
              <a:rPr lang="en-US" dirty="0"/>
              <a:t>Forever I</a:t>
            </a:r>
            <a:r>
              <a:rPr lang="fr-FR" altLang="ja-JP" dirty="0"/>
              <a:t>'</a:t>
            </a:r>
            <a:r>
              <a:rPr lang="en-US" dirty="0" err="1"/>
              <a:t>ll</a:t>
            </a:r>
            <a:r>
              <a:rPr lang="en-US" dirty="0"/>
              <a:t> stand,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Nothing compares </a:t>
            </a:r>
          </a:p>
          <a:p>
            <a:r>
              <a:rPr lang="en-US" dirty="0"/>
              <a:t>to the promise I have in You.</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en-US" sz="3600">
                <a:latin typeface="Arial Narrow" charset="0"/>
                <a:ea typeface="ＭＳ Ｐゴシック" charset="0"/>
                <a:cs typeface="ＭＳ Ｐゴシック" charset="0"/>
              </a:rPr>
              <a:t>What does it have to do with you?</a:t>
            </a: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eaLnBrk="1" hangingPunct="1">
              <a:defRPr/>
            </a:pPr>
            <a:r>
              <a:rPr lang="en-US" sz="8000">
                <a:latin typeface="Arial Narrow" charset="0"/>
                <a:ea typeface="ＭＳ Ｐゴシック" charset="0"/>
                <a:cs typeface="ＭＳ Ｐゴシック" charset="0"/>
              </a:rPr>
              <a:t>Biblical Archaeology</a:t>
            </a:r>
            <a:endParaRPr lang="en-US" sz="480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p:spPr>
      </p:pic>
      <p:grpSp>
        <p:nvGrpSpPr>
          <p:cNvPr id="2" name="Group 1">
            <a:extLst>
              <a:ext uri="{FF2B5EF4-FFF2-40B4-BE49-F238E27FC236}">
                <a16:creationId xmlns:a16="http://schemas.microsoft.com/office/drawing/2014/main" id="{4B03C9FC-558E-AC47-818B-B4BB8C810A64}"/>
              </a:ext>
            </a:extLst>
          </p:cNvPr>
          <p:cNvGrpSpPr/>
          <p:nvPr/>
        </p:nvGrpSpPr>
        <p:grpSpPr>
          <a:xfrm>
            <a:off x="1905000" y="1981200"/>
            <a:ext cx="7239000" cy="4959350"/>
            <a:chOff x="1905000" y="1981200"/>
            <a:chExt cx="7239000" cy="4959350"/>
          </a:xfrm>
        </p:grpSpPr>
        <p:pic>
          <p:nvPicPr>
            <p:cNvPr id="62480" name="Picture 16" descr="bswbba2806sd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p:cNvSpPr txBox="1">
              <a:spLocks noChangeArrowheads="1"/>
            </p:cNvSpPr>
            <p:nvPr/>
          </p:nvSpPr>
          <p:spPr bwMode="auto">
            <a:xfrm>
              <a:off x="7239000" y="3429000"/>
              <a:ext cx="1600200" cy="3090863"/>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rPr>
                <a:t>Reads:</a:t>
              </a:r>
            </a:p>
            <a:p>
              <a:pPr eaLnBrk="1" hangingPunct="1"/>
              <a:r>
                <a:rPr lang="ja-JP" altLang="en-US" sz="2800" b="1">
                  <a:latin typeface="Arial" charset="0"/>
                </a:rPr>
                <a:t>“</a:t>
              </a:r>
              <a:r>
                <a:rPr lang="en-US" altLang="ja-JP" sz="2800" b="1">
                  <a:latin typeface="Arial" charset="0"/>
                </a:rPr>
                <a:t>James, son of Joseph, brother of Jesus.</a:t>
              </a:r>
              <a:r>
                <a:rPr lang="ja-JP" altLang="en-US" sz="2800" b="1">
                  <a:latin typeface="Arial" charset="0"/>
                </a:rPr>
                <a:t>”</a:t>
              </a:r>
              <a:r>
                <a:rPr lang="en-US" altLang="ja-JP" sz="2800" b="1">
                  <a:latin typeface="Arial" charset="0"/>
                </a:rPr>
                <a:t> </a:t>
              </a:r>
              <a:endParaRPr lang="en-US" sz="2800" b="1">
                <a:latin typeface="Arial" charset="0"/>
              </a:endParaRPr>
            </a:p>
          </p:txBody>
        </p:sp>
        <p:sp>
          <p:nvSpPr>
            <p:cNvPr id="14" name="Text Box 20">
              <a:extLst>
                <a:ext uri="{FF2B5EF4-FFF2-40B4-BE49-F238E27FC236}">
                  <a16:creationId xmlns:a16="http://schemas.microsoft.com/office/drawing/2014/main" id="{C7AB32DA-3CEC-A148-A434-3D4063471B7F}"/>
                </a:ext>
              </a:extLst>
            </p:cNvPr>
            <p:cNvSpPr txBox="1">
              <a:spLocks noChangeArrowheads="1"/>
            </p:cNvSpPr>
            <p:nvPr/>
          </p:nvSpPr>
          <p:spPr bwMode="auto">
            <a:xfrm>
              <a:off x="6722654"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p:cNvSpPr>
            <a:spLocks noGrp="1" noChangeArrowheads="1"/>
          </p:cNvSpPr>
          <p:nvPr>
            <p:ph type="title"/>
          </p:nvPr>
        </p:nvSpPr>
        <p:spPr>
          <a:xfrm>
            <a:off x="533400" y="228600"/>
            <a:ext cx="7924800" cy="762000"/>
          </a:xfrm>
          <a:effectLst>
            <a:outerShdw blurRad="63500" dist="38099" dir="2700000" algn="ctr" rotWithShape="0">
              <a:schemeClr val="bg2">
                <a:alpha val="74998"/>
              </a:schemeClr>
            </a:outerShdw>
          </a:effectLst>
        </p:spPr>
        <p:txBody>
          <a:bodyPr/>
          <a:lstStyle/>
          <a:p>
            <a:pPr eaLnBrk="1" hangingPunct="1">
              <a:defRPr/>
            </a:pPr>
            <a:r>
              <a:rPr lang="en-US" sz="3200" dirty="0">
                <a:latin typeface="Arial Narrow" charset="0"/>
                <a:ea typeface="ＭＳ Ｐゴシック" charset="0"/>
                <a:cs typeface="ＭＳ Ｐゴシック" charset="0"/>
              </a:rPr>
              <a:t>A Key Recent Discovery (</a:t>
            </a:r>
            <a:r>
              <a:rPr lang="en-US" sz="3200" i="1" dirty="0">
                <a:latin typeface="Arial Narrow" charset="0"/>
                <a:ea typeface="ＭＳ Ｐゴシック" charset="0"/>
                <a:cs typeface="ＭＳ Ｐゴシック" charset="0"/>
              </a:rPr>
              <a:t>BAR</a:t>
            </a:r>
            <a:r>
              <a:rPr lang="en-US" sz="3200" dirty="0">
                <a:latin typeface="Arial Narrow" charset="0"/>
                <a:ea typeface="ＭＳ Ｐゴシック" charset="0"/>
                <a:cs typeface="ＭＳ Ｐゴシック" charset="0"/>
              </a:rPr>
              <a:t> Nov/Dec 2002)…</a:t>
            </a:r>
          </a:p>
        </p:txBody>
      </p:sp>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p:cNvSpPr txBox="1">
            <a:spLocks noChangeArrowheads="1"/>
          </p:cNvSpPr>
          <p:nvPr/>
        </p:nvSpPr>
        <p:spPr bwMode="auto">
          <a:xfrm>
            <a:off x="2133600" y="5518150"/>
            <a:ext cx="3200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t>This is the earliest reference to Jesus outside the Bible!</a:t>
            </a:r>
          </a:p>
        </p:txBody>
      </p:sp>
      <p:sp>
        <p:nvSpPr>
          <p:cNvPr id="89096" name="Text Box 22"/>
          <p:cNvSpPr txBox="1">
            <a:spLocks noChangeArrowheads="1"/>
          </p:cNvSpPr>
          <p:nvPr/>
        </p:nvSpPr>
        <p:spPr bwMode="auto">
          <a:xfrm>
            <a:off x="8274050" y="76200"/>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205a</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A29F1-8DD6-2DDC-D7DE-F0C936B91039}"/>
            </a:ext>
          </a:extLst>
        </p:cNvPr>
        <p:cNvGrpSpPr/>
        <p:nvPr/>
      </p:nvGrpSpPr>
      <p:grpSpPr>
        <a:xfrm>
          <a:off x="0" y="0"/>
          <a:ext cx="0" cy="0"/>
          <a:chOff x="0" y="0"/>
          <a:chExt cx="0" cy="0"/>
        </a:xfrm>
      </p:grpSpPr>
      <p:pic>
        <p:nvPicPr>
          <p:cNvPr id="89090" name="Picture 7" descr="bswbbar2806cover">
            <a:hlinkClick r:id="rId3"/>
            <a:extLst>
              <a:ext uri="{FF2B5EF4-FFF2-40B4-BE49-F238E27FC236}">
                <a16:creationId xmlns:a16="http://schemas.microsoft.com/office/drawing/2014/main" id="{82C4710D-1ECA-03A2-ED4F-0F29CE242E1F}"/>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p:spPr>
      </p:pic>
      <p:grpSp>
        <p:nvGrpSpPr>
          <p:cNvPr id="2" name="Group 1">
            <a:extLst>
              <a:ext uri="{FF2B5EF4-FFF2-40B4-BE49-F238E27FC236}">
                <a16:creationId xmlns:a16="http://schemas.microsoft.com/office/drawing/2014/main" id="{43C884AA-8EE7-1C76-51C4-81B5B1CE1AF8}"/>
              </a:ext>
            </a:extLst>
          </p:cNvPr>
          <p:cNvGrpSpPr/>
          <p:nvPr/>
        </p:nvGrpSpPr>
        <p:grpSpPr>
          <a:xfrm>
            <a:off x="1905000" y="1981200"/>
            <a:ext cx="7239000" cy="4959350"/>
            <a:chOff x="1905000" y="1981200"/>
            <a:chExt cx="7239000" cy="4959350"/>
          </a:xfrm>
        </p:grpSpPr>
        <p:pic>
          <p:nvPicPr>
            <p:cNvPr id="62480" name="Picture 16" descr="bswbba2806sd1">
              <a:extLst>
                <a:ext uri="{FF2B5EF4-FFF2-40B4-BE49-F238E27FC236}">
                  <a16:creationId xmlns:a16="http://schemas.microsoft.com/office/drawing/2014/main" id="{6284E464-DC80-555A-A233-ED44732512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a:extLst>
                <a:ext uri="{FF2B5EF4-FFF2-40B4-BE49-F238E27FC236}">
                  <a16:creationId xmlns:a16="http://schemas.microsoft.com/office/drawing/2014/main" id="{757BF8A9-3B42-A160-8DEE-38AF1658FE47}"/>
                </a:ext>
              </a:extLst>
            </p:cNvPr>
            <p:cNvSpPr txBox="1">
              <a:spLocks noChangeArrowheads="1"/>
            </p:cNvSpPr>
            <p:nvPr/>
          </p:nvSpPr>
          <p:spPr bwMode="auto">
            <a:xfrm>
              <a:off x="7239000" y="3429000"/>
              <a:ext cx="1600200" cy="3090863"/>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rPr>
                <a:t>Reads:</a:t>
              </a:r>
            </a:p>
            <a:p>
              <a:pPr eaLnBrk="1" hangingPunct="1"/>
              <a:r>
                <a:rPr lang="ja-JP" altLang="en-US" sz="2800" b="1">
                  <a:latin typeface="Arial" charset="0"/>
                </a:rPr>
                <a:t>“</a:t>
              </a:r>
              <a:r>
                <a:rPr lang="en-US" altLang="ja-JP" sz="2800" b="1">
                  <a:latin typeface="Arial" charset="0"/>
                </a:rPr>
                <a:t>James, son of Joseph, brother of Jesus.</a:t>
              </a:r>
              <a:r>
                <a:rPr lang="ja-JP" altLang="en-US" sz="2800" b="1">
                  <a:latin typeface="Arial" charset="0"/>
                </a:rPr>
                <a:t>”</a:t>
              </a:r>
              <a:r>
                <a:rPr lang="en-US" altLang="ja-JP" sz="2800" b="1">
                  <a:latin typeface="Arial" charset="0"/>
                </a:rPr>
                <a:t> </a:t>
              </a:r>
              <a:endParaRPr lang="en-US" sz="2800" b="1">
                <a:latin typeface="Arial" charset="0"/>
              </a:endParaRPr>
            </a:p>
          </p:txBody>
        </p:sp>
        <p:sp>
          <p:nvSpPr>
            <p:cNvPr id="14" name="Text Box 20">
              <a:extLst>
                <a:ext uri="{FF2B5EF4-FFF2-40B4-BE49-F238E27FC236}">
                  <a16:creationId xmlns:a16="http://schemas.microsoft.com/office/drawing/2014/main" id="{7708E228-9D13-A1A6-3C36-DDDBA96BE55A}"/>
                </a:ext>
              </a:extLst>
            </p:cNvPr>
            <p:cNvSpPr txBox="1">
              <a:spLocks noChangeArrowheads="1"/>
            </p:cNvSpPr>
            <p:nvPr/>
          </p:nvSpPr>
          <p:spPr bwMode="auto">
            <a:xfrm>
              <a:off x="6722654"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a:extLst>
              <a:ext uri="{FF2B5EF4-FFF2-40B4-BE49-F238E27FC236}">
                <a16:creationId xmlns:a16="http://schemas.microsoft.com/office/drawing/2014/main" id="{F57F145E-BFC8-6BB2-A0A9-86E5531BCF3B}"/>
              </a:ext>
            </a:extLst>
          </p:cNvPr>
          <p:cNvSpPr>
            <a:spLocks noGrp="1" noChangeArrowheads="1"/>
          </p:cNvSpPr>
          <p:nvPr>
            <p:ph type="title"/>
          </p:nvPr>
        </p:nvSpPr>
        <p:spPr>
          <a:xfrm>
            <a:off x="533400" y="228600"/>
            <a:ext cx="7924800" cy="762000"/>
          </a:xfrm>
          <a:effectLst>
            <a:outerShdw blurRad="63500" dist="38099" dir="2700000" algn="ctr" rotWithShape="0">
              <a:schemeClr val="bg2">
                <a:alpha val="74998"/>
              </a:schemeClr>
            </a:outerShdw>
          </a:effectLst>
        </p:spPr>
        <p:txBody>
          <a:bodyPr/>
          <a:lstStyle/>
          <a:p>
            <a:pPr eaLnBrk="1" hangingPunct="1">
              <a:defRPr/>
            </a:pPr>
            <a:r>
              <a:rPr lang="en-US" sz="3200" dirty="0">
                <a:latin typeface="Arial Narrow" charset="0"/>
                <a:ea typeface="ＭＳ Ｐゴシック" charset="0"/>
                <a:cs typeface="ＭＳ Ｐゴシック" charset="0"/>
              </a:rPr>
              <a:t>A Key Recent Discovery (</a:t>
            </a:r>
            <a:r>
              <a:rPr lang="en-US" sz="3200" i="1" dirty="0">
                <a:latin typeface="Arial Narrow" charset="0"/>
                <a:ea typeface="ＭＳ Ｐゴシック" charset="0"/>
                <a:cs typeface="ＭＳ Ｐゴシック" charset="0"/>
              </a:rPr>
              <a:t>BAR</a:t>
            </a:r>
            <a:r>
              <a:rPr lang="en-US" sz="3200" dirty="0">
                <a:latin typeface="Arial Narrow" charset="0"/>
                <a:ea typeface="ＭＳ Ｐゴシック" charset="0"/>
                <a:cs typeface="ＭＳ Ｐゴシック" charset="0"/>
              </a:rPr>
              <a:t> Nov/Dec 2002)…</a:t>
            </a:r>
          </a:p>
        </p:txBody>
      </p:sp>
      <p:grpSp>
        <p:nvGrpSpPr>
          <p:cNvPr id="89091" name="Group 13">
            <a:extLst>
              <a:ext uri="{FF2B5EF4-FFF2-40B4-BE49-F238E27FC236}">
                <a16:creationId xmlns:a16="http://schemas.microsoft.com/office/drawing/2014/main" id="{E6D1AE47-7A5E-18E0-503B-6E90088B1121}"/>
              </a:ext>
            </a:extLst>
          </p:cNvPr>
          <p:cNvGrpSpPr>
            <a:grpSpLocks/>
          </p:cNvGrpSpPr>
          <p:nvPr/>
        </p:nvGrpSpPr>
        <p:grpSpPr bwMode="auto">
          <a:xfrm>
            <a:off x="1943100" y="2263775"/>
            <a:ext cx="5257800" cy="2697163"/>
            <a:chOff x="0" y="0"/>
            <a:chExt cx="3312" cy="1699"/>
          </a:xfrm>
        </p:grpSpPr>
        <p:sp>
          <p:nvSpPr>
            <p:cNvPr id="89097" name="Rectangle 8">
              <a:extLst>
                <a:ext uri="{FF2B5EF4-FFF2-40B4-BE49-F238E27FC236}">
                  <a16:creationId xmlns:a16="http://schemas.microsoft.com/office/drawing/2014/main" id="{E3CBB460-D98F-47B8-BA28-A1FC1DBF3BA6}"/>
                </a:ext>
              </a:extLst>
            </p:cNvPr>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a:extLst>
                <a:ext uri="{FF2B5EF4-FFF2-40B4-BE49-F238E27FC236}">
                  <a16:creationId xmlns:a16="http://schemas.microsoft.com/office/drawing/2014/main" id="{555F893E-1F6D-04B6-419C-3F8CE70B78B2}"/>
                </a:ext>
              </a:extLst>
            </p:cNvPr>
            <p:cNvGrpSpPr>
              <a:grpSpLocks/>
            </p:cNvGrpSpPr>
            <p:nvPr/>
          </p:nvGrpSpPr>
          <p:grpSpPr bwMode="auto">
            <a:xfrm>
              <a:off x="0" y="0"/>
              <a:ext cx="1186" cy="1699"/>
              <a:chOff x="-58" y="0"/>
              <a:chExt cx="1186" cy="1699"/>
            </a:xfrm>
          </p:grpSpPr>
          <p:sp>
            <p:nvSpPr>
              <p:cNvPr id="89099" name="Rectangle 9">
                <a:extLst>
                  <a:ext uri="{FF2B5EF4-FFF2-40B4-BE49-F238E27FC236}">
                    <a16:creationId xmlns:a16="http://schemas.microsoft.com/office/drawing/2014/main" id="{E1EF0E52-2C5C-AFA9-967C-41428B9A5D51}"/>
                  </a:ext>
                </a:extLst>
              </p:cNvPr>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a:extLst>
                  <a:ext uri="{FF2B5EF4-FFF2-40B4-BE49-F238E27FC236}">
                    <a16:creationId xmlns:a16="http://schemas.microsoft.com/office/drawing/2014/main" id="{64F4C424-4AC3-2767-9CB3-D190C302EE64}"/>
                  </a:ext>
                </a:extLst>
              </p:cNvPr>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a:extLst>
              <a:ext uri="{FF2B5EF4-FFF2-40B4-BE49-F238E27FC236}">
                <a16:creationId xmlns:a16="http://schemas.microsoft.com/office/drawing/2014/main" id="{51AF3B04-862B-BD0B-8084-55C725066B20}"/>
              </a:ext>
            </a:extLst>
          </p:cNvPr>
          <p:cNvSpPr txBox="1">
            <a:spLocks noChangeArrowheads="1"/>
          </p:cNvSpPr>
          <p:nvPr/>
        </p:nvSpPr>
        <p:spPr bwMode="auto">
          <a:xfrm>
            <a:off x="2133600" y="5518150"/>
            <a:ext cx="3200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t>This is the earliest reference to Jesus outside the Bible!</a:t>
            </a:r>
          </a:p>
        </p:txBody>
      </p:sp>
      <p:sp>
        <p:nvSpPr>
          <p:cNvPr id="62483" name="Text Box 19">
            <a:extLst>
              <a:ext uri="{FF2B5EF4-FFF2-40B4-BE49-F238E27FC236}">
                <a16:creationId xmlns:a16="http://schemas.microsoft.com/office/drawing/2014/main" id="{CB892306-C82C-48CF-EBCC-1FE8F1C32DFF}"/>
              </a:ext>
            </a:extLst>
          </p:cNvPr>
          <p:cNvSpPr txBox="1">
            <a:spLocks noChangeArrowheads="1"/>
          </p:cNvSpPr>
          <p:nvPr/>
        </p:nvSpPr>
        <p:spPr bwMode="auto">
          <a:xfrm rot="-582935">
            <a:off x="457200" y="990600"/>
            <a:ext cx="6477000" cy="557847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defRPr/>
            </a:pPr>
            <a:r>
              <a:rPr lang="en-US" sz="6000" dirty="0">
                <a:latin typeface="Stencil" pitchFamily="-111" charset="0"/>
                <a:ea typeface="+mn-ea"/>
                <a:cs typeface="+mn-cs"/>
              </a:rPr>
              <a:t>Deemed a forgery by the Israeli Antiquities Authority </a:t>
            </a:r>
          </a:p>
          <a:p>
            <a:pPr>
              <a:defRPr/>
            </a:pPr>
            <a:r>
              <a:rPr lang="en-US" sz="6000" dirty="0">
                <a:latin typeface="Stencil" pitchFamily="-111" charset="0"/>
                <a:ea typeface="+mn-ea"/>
                <a:cs typeface="+mn-cs"/>
              </a:rPr>
              <a:t>(June 2003)</a:t>
            </a:r>
          </a:p>
        </p:txBody>
      </p:sp>
      <p:sp>
        <p:nvSpPr>
          <p:cNvPr id="89096" name="Text Box 22">
            <a:extLst>
              <a:ext uri="{FF2B5EF4-FFF2-40B4-BE49-F238E27FC236}">
                <a16:creationId xmlns:a16="http://schemas.microsoft.com/office/drawing/2014/main" id="{8270988F-F9D7-CA99-06DD-41FD7DFDEF2B}"/>
              </a:ext>
            </a:extLst>
          </p:cNvPr>
          <p:cNvSpPr txBox="1">
            <a:spLocks noChangeArrowheads="1"/>
          </p:cNvSpPr>
          <p:nvPr/>
        </p:nvSpPr>
        <p:spPr bwMode="auto">
          <a:xfrm>
            <a:off x="8274050" y="76200"/>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205a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091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2483"/>
                                        </p:tgtEl>
                                        <p:attrNameLst>
                                          <p:attrName>style.visibility</p:attrName>
                                        </p:attrNameLst>
                                      </p:cBhvr>
                                      <p:to>
                                        <p:strVal val="visible"/>
                                      </p:to>
                                    </p:set>
                                    <p:anim calcmode="lin" valueType="num">
                                      <p:cBhvr>
                                        <p:cTn id="16" dur="1000" fill="hold"/>
                                        <p:tgtEl>
                                          <p:spTgt spid="62483"/>
                                        </p:tgtEl>
                                        <p:attrNameLst>
                                          <p:attrName>ppt_w</p:attrName>
                                        </p:attrNameLst>
                                      </p:cBhvr>
                                      <p:tavLst>
                                        <p:tav tm="0">
                                          <p:val>
                                            <p:fltVal val="0"/>
                                          </p:val>
                                        </p:tav>
                                        <p:tav tm="100000">
                                          <p:val>
                                            <p:strVal val="#ppt_w"/>
                                          </p:val>
                                        </p:tav>
                                      </p:tavLst>
                                    </p:anim>
                                    <p:anim calcmode="lin" valueType="num">
                                      <p:cBhvr>
                                        <p:cTn id="17" dur="1000" fill="hold"/>
                                        <p:tgtEl>
                                          <p:spTgt spid="62483"/>
                                        </p:tgtEl>
                                        <p:attrNameLst>
                                          <p:attrName>ppt_h</p:attrName>
                                        </p:attrNameLst>
                                      </p:cBhvr>
                                      <p:tavLst>
                                        <p:tav tm="0">
                                          <p:val>
                                            <p:fltVal val="0"/>
                                          </p:val>
                                        </p:tav>
                                        <p:tav tm="100000">
                                          <p:val>
                                            <p:strVal val="#ppt_h"/>
                                          </p:val>
                                        </p:tav>
                                      </p:tavLst>
                                    </p:anim>
                                    <p:anim calcmode="lin" valueType="num">
                                      <p:cBhvr>
                                        <p:cTn id="18"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eaLnBrk="1" hangingPunct="1">
              <a:defRPr/>
            </a:pPr>
            <a:r>
              <a:rPr lang="en-US" sz="4800" b="1">
                <a:ea typeface="+mj-ea"/>
                <a:cs typeface="+mj-cs"/>
              </a:rPr>
              <a:t>Caiaphas Ossuary </a:t>
            </a:r>
            <a:br>
              <a:rPr lang="en-US" sz="4800" b="1">
                <a:ea typeface="+mj-ea"/>
                <a:cs typeface="+mj-cs"/>
              </a:rPr>
            </a:br>
            <a:r>
              <a:rPr lang="en-US" sz="2400" b="1">
                <a:ea typeface="+mj-ea"/>
                <a:cs typeface="+mj-cs"/>
              </a:rPr>
              <a:t>(</a:t>
            </a:r>
            <a:r>
              <a:rPr lang="en-US" sz="2400" b="1" i="1">
                <a:ea typeface="+mj-ea"/>
                <a:cs typeface="+mj-cs"/>
              </a:rPr>
              <a:t>BAR</a:t>
            </a:r>
            <a:r>
              <a:rPr lang="en-US" sz="2400" b="1">
                <a:ea typeface="+mj-ea"/>
                <a:cs typeface="+mj-cs"/>
              </a:rPr>
              <a:t> Sept/Oct 1992)</a:t>
            </a:r>
          </a:p>
        </p:txBody>
      </p:sp>
      <p:sp>
        <p:nvSpPr>
          <p:cNvPr id="124931" name="Rectangle 3"/>
          <p:cNvSpPr>
            <a:spLocks noGrp="1" noChangeArrowheads="1"/>
          </p:cNvSpPr>
          <p:nvPr>
            <p:ph type="body" idx="1"/>
          </p:nvPr>
        </p:nvSpPr>
        <p:spPr>
          <a:xfrm>
            <a:off x="685800" y="3068960"/>
            <a:ext cx="2743200" cy="3255640"/>
          </a:xfrm>
        </p:spPr>
        <p:txBody>
          <a:bodyPr/>
          <a:lstStyle/>
          <a:p>
            <a:pPr eaLnBrk="1" hangingPunct="1">
              <a:lnSpc>
                <a:spcPct val="90000"/>
              </a:lnSpc>
              <a:buFont typeface="Wingdings" pitchFamily="-111" charset="2"/>
              <a:buBlip>
                <a:blip r:embed="rId3"/>
              </a:buBlip>
              <a:defRPr/>
            </a:pPr>
            <a:r>
              <a:rPr lang="en-US" b="1" dirty="0">
                <a:effectLst>
                  <a:glow rad="101600">
                    <a:schemeClr val="bg2">
                      <a:alpha val="75000"/>
                    </a:schemeClr>
                  </a:glow>
                </a:effectLst>
                <a:ea typeface="+mn-ea"/>
                <a:cs typeface="+mn-cs"/>
              </a:rPr>
              <a:t>Before this discovery there was no evidence for his existence outside the Bible</a:t>
            </a:r>
          </a:p>
        </p:txBody>
      </p:sp>
      <p:pic>
        <p:nvPicPr>
          <p:cNvPr id="124932" name="Picture 4" descr="Caiaphas Ossua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What is Archaeology?</a:t>
            </a: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The word itself</a:t>
            </a:r>
            <a:endParaRPr lang="en-US" b="1" dirty="0">
              <a:effectLst>
                <a:outerShdw blurRad="50800" dist="101600" dir="2700000" algn="tl" rotWithShape="0">
                  <a:srgbClr val="000000">
                    <a:alpha val="80000"/>
                  </a:srgbClr>
                </a:outerShdw>
              </a:effectLst>
              <a:latin typeface="Bwgrkl" charset="0"/>
              <a:ea typeface="ＭＳ Ｐゴシック" charset="0"/>
              <a:cs typeface="ＭＳ Ｐゴシック" charset="0"/>
            </a:endParaRPr>
          </a:p>
          <a:p>
            <a:pPr marL="990600" lvl="1" indent="-5334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rPr>
              <a:t>Greek Meaning:    </a:t>
            </a:r>
            <a:r>
              <a:rPr lang="en-US" b="1" i="1" dirty="0" err="1">
                <a:effectLst>
                  <a:outerShdw blurRad="50800" dist="101600" dir="2700000" algn="tl" rotWithShape="0">
                    <a:srgbClr val="000000">
                      <a:alpha val="80000"/>
                    </a:srgbClr>
                  </a:outerShdw>
                </a:effectLst>
                <a:latin typeface="Arial Narrow" charset="0"/>
                <a:ea typeface="ＭＳ Ｐゴシック" charset="0"/>
              </a:rPr>
              <a:t>arche</a:t>
            </a:r>
            <a:r>
              <a:rPr lang="en-US" b="1" dirty="0">
                <a:effectLst>
                  <a:outerShdw blurRad="50800" dist="101600" dir="2700000" algn="tl" rotWithShape="0">
                    <a:srgbClr val="000000">
                      <a:alpha val="80000"/>
                    </a:srgbClr>
                  </a:outerShdw>
                </a:effectLst>
                <a:latin typeface="Arial Narrow" charset="0"/>
                <a:ea typeface="ＭＳ Ｐゴシック" charset="0"/>
              </a:rPr>
              <a:t> (old) + </a:t>
            </a:r>
            <a:r>
              <a:rPr lang="en-US" b="1" i="1" dirty="0">
                <a:effectLst>
                  <a:outerShdw blurRad="50800" dist="101600" dir="2700000" algn="tl" rotWithShape="0">
                    <a:srgbClr val="000000">
                      <a:alpha val="80000"/>
                    </a:srgbClr>
                  </a:outerShdw>
                </a:effectLst>
                <a:latin typeface="Arial Narrow" charset="0"/>
                <a:ea typeface="ＭＳ Ｐゴシック" charset="0"/>
              </a:rPr>
              <a:t>logos</a:t>
            </a:r>
            <a:r>
              <a:rPr lang="en-US" b="1" dirty="0">
                <a:effectLst>
                  <a:outerShdw blurRad="50800" dist="101600" dir="2700000" algn="tl" rotWithShape="0">
                    <a:srgbClr val="000000">
                      <a:alpha val="80000"/>
                    </a:srgbClr>
                  </a:outerShdw>
                </a:effectLst>
                <a:latin typeface="Arial Narrow" charset="0"/>
                <a:ea typeface="ＭＳ Ｐゴシック" charset="0"/>
              </a:rPr>
              <a:t> (word)</a:t>
            </a:r>
          </a:p>
          <a:p>
            <a:pPr marL="990600" lvl="1" indent="-5334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rPr>
              <a:t>Archaeology = </a:t>
            </a:r>
            <a:r>
              <a:rPr lang="ja-JP" altLang="en-US" b="1" dirty="0">
                <a:effectLst>
                  <a:outerShdw blurRad="50800" dist="101600" dir="2700000" algn="tl" rotWithShape="0">
                    <a:srgbClr val="000000">
                      <a:alpha val="80000"/>
                    </a:srgbClr>
                  </a:outerShdw>
                </a:effectLst>
                <a:latin typeface="Arial Narrow" charset="0"/>
                <a:ea typeface="ＭＳ Ｐゴシック" charset="0"/>
              </a:rPr>
              <a:t>“</a:t>
            </a:r>
            <a:r>
              <a:rPr lang="en-US" b="1" dirty="0">
                <a:effectLst>
                  <a:outerShdw blurRad="50800" dist="101600" dir="2700000" algn="tl" rotWithShape="0">
                    <a:srgbClr val="000000">
                      <a:alpha val="80000"/>
                    </a:srgbClr>
                  </a:outerShdw>
                </a:effectLst>
                <a:latin typeface="Arial Narrow" charset="0"/>
                <a:ea typeface="ＭＳ Ｐゴシック" charset="0"/>
              </a:rPr>
              <a:t>old words</a:t>
            </a:r>
            <a:r>
              <a:rPr lang="ja-JP" altLang="en-US" b="1" dirty="0">
                <a:effectLst>
                  <a:outerShdw blurRad="50800" dist="101600" dir="2700000" algn="tl" rotWithShape="0">
                    <a:srgbClr val="000000">
                      <a:alpha val="80000"/>
                    </a:srgbClr>
                  </a:outerShdw>
                </a:effectLst>
                <a:latin typeface="Arial Narrow" charset="0"/>
                <a:ea typeface="ＭＳ Ｐゴシック" charset="0"/>
              </a:rPr>
              <a:t>”</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Some definitions</a:t>
            </a:r>
          </a:p>
          <a:p>
            <a:pPr marL="990600" lvl="1" indent="-533400" eaLnBrk="1" hangingPunct="1">
              <a:lnSpc>
                <a:spcPct val="80000"/>
              </a:lnSpc>
              <a:defRPr/>
            </a:pP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“The science or study of history from the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remains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of early human cultures as discovered chiefly by systematic excavations” (</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Funk &amp; Wagnall</a:t>
            </a:r>
            <a:r>
              <a:rPr lang="fr-FR" altLang="zh-CN" b="1" i="1" dirty="0">
                <a:effectLst>
                  <a:outerShdw blurRad="50800" dist="101600" dir="2700000" algn="tl" rotWithShape="0">
                    <a:srgbClr val="000000">
                      <a:alpha val="80000"/>
                    </a:srgbClr>
                  </a:outerShdw>
                </a:effectLst>
                <a:latin typeface="Arial Narrow" charset="0"/>
                <a:ea typeface="SimSun" charset="0"/>
                <a:cs typeface="SimSun" charset="0"/>
              </a:rPr>
              <a:t>'</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a:t>
            </a:r>
          </a:p>
          <a:p>
            <a:pPr marL="990600" lvl="1" indent="-533400" eaLnBrk="1" hangingPunct="1">
              <a:lnSpc>
                <a:spcPct val="80000"/>
              </a:lnSpc>
              <a:defRPr/>
            </a:pP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“The scientific study of material remains (as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fossil relics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artifacts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monuments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of past human life and activities” (</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Webster</a:t>
            </a:r>
            <a:r>
              <a:rPr lang="fr-FR" altLang="zh-CN" b="1" i="1" dirty="0">
                <a:effectLst>
                  <a:outerShdw blurRad="50800" dist="101600" dir="2700000" algn="tl" rotWithShape="0">
                    <a:srgbClr val="000000">
                      <a:alpha val="80000"/>
                    </a:srgbClr>
                  </a:outerShdw>
                </a:effectLst>
                <a:latin typeface="Arial Narrow" charset="0"/>
                <a:ea typeface="SimSun" charset="0"/>
                <a:cs typeface="SimSun" charset="0"/>
              </a:rPr>
              <a:t>'</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en-US" sz="4000" b="1" dirty="0">
                <a:solidFill>
                  <a:srgbClr val="FFFFFF"/>
                </a:solidFill>
                <a:effectLst>
                  <a:outerShdw blurRad="38100" dist="38100" dir="2700000" algn="tl">
                    <a:schemeClr val="tx1"/>
                  </a:outerShdw>
                </a:effectLst>
                <a:latin typeface="Arial Bold" charset="0"/>
              </a:rPr>
              <a:t>My Jesus, my Savior,</a:t>
            </a:r>
          </a:p>
          <a:p>
            <a:pPr algn="ctr" eaLnBrk="0" hangingPunct="0">
              <a:defRPr/>
            </a:pPr>
            <a:r>
              <a:rPr lang="en-US" sz="4000" b="1" dirty="0">
                <a:solidFill>
                  <a:srgbClr val="FFFFFF"/>
                </a:solidFill>
                <a:effectLst>
                  <a:outerShdw blurRad="38100" dist="38100" dir="2700000" algn="tl">
                    <a:schemeClr val="tx1"/>
                  </a:outerShdw>
                </a:effectLst>
                <a:latin typeface="Arial Bold" charset="0"/>
              </a:rPr>
              <a:t>Lord there is none like You;</a:t>
            </a:r>
          </a:p>
          <a:p>
            <a:pPr algn="ctr" eaLnBrk="0" hangingPunct="0">
              <a:defRPr/>
            </a:pPr>
            <a:r>
              <a:rPr lang="en-US" sz="4000" b="1" dirty="0">
                <a:solidFill>
                  <a:srgbClr val="FFFFFF"/>
                </a:solidFill>
                <a:effectLst>
                  <a:outerShdw blurRad="38100" dist="38100" dir="2700000" algn="tl">
                    <a:schemeClr val="tx1"/>
                  </a:outerShdw>
                </a:effectLst>
                <a:latin typeface="Arial Bold" charset="0"/>
              </a:rPr>
              <a:t>All of my days I want to praise</a:t>
            </a:r>
          </a:p>
          <a:p>
            <a:pPr algn="ctr" eaLnBrk="0" hangingPunct="0">
              <a:defRPr/>
            </a:pPr>
            <a:r>
              <a:rPr lang="en-US" sz="4000" b="1" dirty="0">
                <a:solidFill>
                  <a:srgbClr val="FFFFFF"/>
                </a:solidFill>
                <a:effectLst>
                  <a:outerShdw blurRad="38100" dist="38100" dir="2700000" algn="tl">
                    <a:schemeClr val="tx1"/>
                  </a:outerShdw>
                </a:effectLst>
                <a:latin typeface="Arial Bold" charset="0"/>
              </a:rPr>
              <a:t>the wonders of Your mighty love.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dirty="0">
                <a:ea typeface="+mj-ea"/>
                <a:cs typeface="+mj-cs"/>
              </a:rPr>
              <a:t>What is </a:t>
            </a:r>
            <a:r>
              <a:rPr lang="en-US" b="1" dirty="0">
                <a:solidFill>
                  <a:srgbClr val="FFFFFF"/>
                </a:solidFill>
                <a:ea typeface="+mj-ea"/>
                <a:cs typeface="+mj-cs"/>
              </a:rPr>
              <a:t>Biblical</a:t>
            </a:r>
            <a:r>
              <a:rPr lang="en-US" dirty="0">
                <a:ea typeface="+mj-ea"/>
                <a:cs typeface="+mj-cs"/>
              </a:rPr>
              <a:t> Archaeology?</a:t>
            </a: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eaLnBrk="1" hangingPunct="1">
              <a:lnSpc>
                <a:spcPct val="80000"/>
              </a:lnSpc>
              <a:buFont typeface="Wingdings" charset="0"/>
              <a:buNone/>
              <a:defRPr/>
            </a:pPr>
            <a:r>
              <a:rPr lang="en-US" altLang="zh-CN" b="1" dirty="0">
                <a:latin typeface="Arial Narrow" charset="0"/>
                <a:ea typeface="SimSun" charset="0"/>
                <a:cs typeface="SimSun" charset="0"/>
              </a:rPr>
              <a:t>“</a:t>
            </a:r>
            <a:r>
              <a:rPr lang="fr-FR" altLang="zh-CN" b="1" dirty="0">
                <a:latin typeface="Arial Narrow" charset="0"/>
                <a:ea typeface="SimSun" charset="0"/>
                <a:cs typeface="SimSun" charset="0"/>
              </a:rPr>
              <a:t>'</a:t>
            </a:r>
            <a:r>
              <a:rPr lang="en-US" altLang="zh-CN" b="1" dirty="0">
                <a:latin typeface="Arial Narrow" charset="0"/>
                <a:ea typeface="SimSun" charset="0"/>
                <a:cs typeface="SimSun" charset="0"/>
              </a:rPr>
              <a:t>Biblical Archaeology</a:t>
            </a:r>
            <a:r>
              <a:rPr lang="fr-FR" altLang="zh-CN" b="1" dirty="0">
                <a:latin typeface="Arial Narrow" charset="0"/>
                <a:ea typeface="SimSun" charset="0"/>
                <a:cs typeface="SimSun" charset="0"/>
              </a:rPr>
              <a:t>'</a:t>
            </a:r>
            <a:r>
              <a:rPr lang="en-US" altLang="zh-CN" b="1" dirty="0">
                <a:latin typeface="Arial Narrow" charset="0"/>
                <a:ea typeface="SimSun" charset="0"/>
                <a:cs typeface="SimSun" charset="0"/>
              </a:rPr>
              <a:t> selects those material remains of Palestine and its neighboring countries which relate to the biblical period and narrative.  These include the remains of buildings, art, inscriptions and every artifact which helps the understanding of the history, life and customs of the Hebrews and those peoples who, like the Egyptians, Phoenicians, Syrians, Assyrians and Babylonians, came into contact and influenced them.”</a:t>
            </a:r>
          </a:p>
          <a:p>
            <a:pPr marL="609600" indent="-211138" eaLnBrk="1" hangingPunct="1">
              <a:lnSpc>
                <a:spcPct val="80000"/>
              </a:lnSpc>
              <a:buFont typeface="Wingdings" charset="0"/>
              <a:buNone/>
              <a:defRPr/>
            </a:pPr>
            <a:br>
              <a:rPr lang="en-US" altLang="zh-CN" sz="1800" b="1" dirty="0">
                <a:latin typeface="Arial Narrow" charset="0"/>
                <a:ea typeface="SimSun" charset="0"/>
                <a:cs typeface="SimSun" charset="0"/>
              </a:rPr>
            </a:br>
            <a:r>
              <a:rPr lang="en-US" altLang="zh-CN" sz="1800" b="1" dirty="0">
                <a:latin typeface="Arial Narrow" charset="0"/>
                <a:ea typeface="SimSun" charset="0"/>
                <a:cs typeface="SimSun" charset="0"/>
              </a:rPr>
              <a:t>D. J. Wiseman, “Archaeology,” </a:t>
            </a:r>
            <a:r>
              <a:rPr lang="en-US" altLang="zh-CN" sz="1800" b="1" i="1" dirty="0">
                <a:latin typeface="Arial Narrow" charset="0"/>
                <a:ea typeface="SimSun" charset="0"/>
                <a:cs typeface="SimSun" charset="0"/>
              </a:rPr>
              <a:t>New Bible Dictionary</a:t>
            </a:r>
            <a:r>
              <a:rPr lang="en-US" altLang="zh-CN" sz="1800" b="1" dirty="0">
                <a:latin typeface="Arial Narrow" charset="0"/>
                <a:ea typeface="SimSun" charset="0"/>
                <a:cs typeface="SimSun" charset="0"/>
              </a:rPr>
              <a:t>, 2d ed. (Wheaton: Tyndale,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panose="020B0604020202020204" pitchFamily="34" charset="0"/>
                <a:cs typeface="Arial" panose="020B0604020202020204" pitchFamily="34" charset="0"/>
              </a:rPr>
              <a:t>196</a:t>
            </a:r>
            <a:endParaRPr lang="en-US">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Archaeological Terms</a:t>
            </a:r>
          </a:p>
        </p:txBody>
      </p:sp>
      <p:sp>
        <p:nvSpPr>
          <p:cNvPr id="66563" name="Rectangle 3"/>
          <p:cNvSpPr>
            <a:spLocks noGrp="1" noChangeArrowheads="1"/>
          </p:cNvSpPr>
          <p:nvPr>
            <p:ph type="body" sz="half" idx="1"/>
          </p:nvPr>
        </p:nvSpPr>
        <p:spPr>
          <a:xfrm>
            <a:off x="685800" y="1828800"/>
            <a:ext cx="5614988" cy="1752600"/>
          </a:xfrm>
        </p:spPr>
        <p:txBody>
          <a:bodyPr/>
          <a:lstStyle/>
          <a:p>
            <a:pPr eaLnBrk="1" hangingPunct="1">
              <a:buFont typeface="Wingdings" pitchFamily="-111" charset="2"/>
              <a:buBlip>
                <a:blip r:embed="rId3"/>
              </a:buBlip>
              <a:defRPr/>
            </a:pPr>
            <a:r>
              <a:rPr lang="en-US" b="1" dirty="0">
                <a:effectLst>
                  <a:outerShdw blurRad="50800" dist="38100" dir="2700000" algn="tl" rotWithShape="0">
                    <a:srgbClr val="000000">
                      <a:alpha val="43000"/>
                    </a:srgbClr>
                  </a:outerShdw>
                </a:effectLst>
                <a:ea typeface="+mn-ea"/>
                <a:cs typeface="+mn-cs"/>
              </a:rPr>
              <a:t>Classification of Objects</a:t>
            </a:r>
          </a:p>
          <a:p>
            <a:pPr lvl="1" eaLnBrk="1" hangingPunct="1">
              <a:buFont typeface="Wingdings" pitchFamily="-111" charset="2"/>
              <a:buBlip>
                <a:blip r:embed="rId4"/>
              </a:buBlip>
              <a:defRPr/>
            </a:pPr>
            <a:r>
              <a:rPr lang="en-US" b="1" dirty="0">
                <a:effectLst>
                  <a:outerShdw blurRad="50800" dist="38100" dir="2700000" algn="tl" rotWithShape="0">
                    <a:srgbClr val="000000">
                      <a:alpha val="43000"/>
                    </a:srgbClr>
                  </a:outerShdw>
                </a:effectLst>
              </a:rPr>
              <a:t>Artifacts (e.g., Herodian lamp)</a:t>
            </a:r>
          </a:p>
          <a:p>
            <a:pPr lvl="1" eaLnBrk="1" hangingPunct="1">
              <a:buFont typeface="Wingdings" pitchFamily="-111" charset="2"/>
              <a:buBlip>
                <a:blip r:embed="rId4"/>
              </a:buBlip>
              <a:defRPr/>
            </a:pPr>
            <a:r>
              <a:rPr lang="en-US" b="1" dirty="0">
                <a:effectLst>
                  <a:outerShdw blurRad="50800" dist="38100" dir="2700000" algn="tl" rotWithShape="0">
                    <a:srgbClr val="000000">
                      <a:alpha val="43000"/>
                    </a:srgbClr>
                  </a:outerShdw>
                </a:effectLst>
              </a:rPr>
              <a:t>Epigraphs</a:t>
            </a: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3352800" y="2959100"/>
            <a:ext cx="2438400"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5768975" y="5805488"/>
            <a:ext cx="3124200" cy="954087"/>
          </a:xfrm>
          <a:prstGeom prst="rect">
            <a:avLst/>
          </a:prstGeom>
          <a:noFill/>
          <a:ln w="9525">
            <a:noFill/>
            <a:miter lim="800000"/>
            <a:headEnd/>
            <a:tailEnd/>
          </a:ln>
          <a:effectLst/>
        </p:spPr>
        <p:txBody>
          <a:bodyPr>
            <a:spAutoFit/>
          </a:bodyPr>
          <a:lstStyle/>
          <a:p>
            <a:pPr algn="ctr">
              <a:spcBef>
                <a:spcPct val="50000"/>
              </a:spcBef>
              <a:defRPr/>
            </a:pPr>
            <a:r>
              <a:rPr lang="en-US" sz="2800" b="1" dirty="0">
                <a:effectLst>
                  <a:outerShdw blurRad="50800" dist="38100" dir="2700000" algn="tl" rotWithShape="0">
                    <a:srgbClr val="000000">
                      <a:alpha val="43000"/>
                    </a:srgbClr>
                  </a:outerShdw>
                </a:effectLst>
                <a:latin typeface="Arial"/>
                <a:ea typeface="+mn-ea"/>
                <a:cs typeface="Arial"/>
              </a:rPr>
              <a:t>Black Obelisk of Shalmaneser</a:t>
            </a:r>
          </a:p>
        </p:txBody>
      </p:sp>
      <p:sp>
        <p:nvSpPr>
          <p:cNvPr id="66572" name="Text Box 12"/>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Archaeological Terms</a:t>
            </a: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Font typeface="Wingdings" charset="0"/>
              <a:buNone/>
              <a:defRPr/>
            </a:pPr>
            <a:r>
              <a:rPr lang="en-US" altLang="zh-CN" sz="2400" b="1" i="1">
                <a:effectLst>
                  <a:outerShdw blurRad="50800" dist="38100" dir="2700000" algn="tl" rotWithShape="0">
                    <a:srgbClr val="000000">
                      <a:alpha val="43000"/>
                    </a:srgbClr>
                  </a:outerShdw>
                </a:effectLst>
                <a:latin typeface="Arial Narrow" charset="0"/>
                <a:ea typeface="SimSun" charset="0"/>
                <a:cs typeface="SimSun" charset="0"/>
              </a:rPr>
              <a:t>Schematic drawing of an ancient Palestinian tell showing methods of excavation and levels (strata) of occupation</a:t>
            </a:r>
            <a:endParaRPr lang="en-US" sz="2400" b="1" i="1">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spcBef>
                <a:spcPct val="20000"/>
              </a:spcBef>
              <a:buClr>
                <a:schemeClr val="accent2"/>
              </a:buClr>
              <a:buSzPct val="80000"/>
              <a:buFont typeface="Wingdings" pitchFamily="-111" charset="2"/>
              <a:buBlip>
                <a:blip r:embed="rId3"/>
              </a:buBlip>
              <a:defRPr/>
            </a:pPr>
            <a:r>
              <a:rPr lang="en-US" sz="3600" b="1" dirty="0">
                <a:effectLst>
                  <a:outerShdw blurRad="50800" dist="38100" dir="2700000" algn="tl" rotWithShape="0">
                    <a:srgbClr val="000000">
                      <a:alpha val="43000"/>
                    </a:srgbClr>
                  </a:outerShdw>
                </a:effectLst>
                <a:latin typeface="Arial Narrow" pitchFamily="-111" charset="0"/>
                <a:ea typeface="+mn-ea"/>
                <a:cs typeface="+mn-cs"/>
              </a:rPr>
              <a:t>Excavation Terminology</a:t>
            </a:r>
          </a:p>
          <a:p>
            <a:pPr marL="742950" lvl="1" indent="-285750">
              <a:spcBef>
                <a:spcPct val="20000"/>
              </a:spcBef>
              <a:buClr>
                <a:schemeClr val="accent1"/>
              </a:buClr>
              <a:buSzPct val="75000"/>
              <a:buFont typeface="Wingdings" pitchFamily="-111" charset="2"/>
              <a:buBlip>
                <a:blip r:embed="rId4"/>
              </a:buBlip>
              <a:defRPr/>
            </a:pPr>
            <a:r>
              <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Tell</a:t>
            </a:r>
          </a:p>
          <a:p>
            <a:pPr marL="742950" lvl="1" indent="-285750">
              <a:spcBef>
                <a:spcPct val="20000"/>
              </a:spcBef>
              <a:buClr>
                <a:schemeClr val="accent1"/>
              </a:buClr>
              <a:buSzPct val="75000"/>
              <a:buFont typeface="Wingdings" pitchFamily="-111" charset="2"/>
              <a:buBlip>
                <a:blip r:embed="rId4"/>
              </a:buBlip>
              <a:defRPr/>
            </a:pPr>
            <a:r>
              <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Stratum</a:t>
            </a: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5"/>
          </p:cNvPr>
          <p:cNvPicPr>
            <a:picLocks noChangeAspect="1" noChangeArrowheads="1"/>
          </p:cNvPicPr>
          <p:nvPr/>
        </p:nvPicPr>
        <p:blipFill>
          <a:blip r:embed="rId6"/>
          <a:srcRect/>
          <a:stretch>
            <a:fillRect/>
          </a:stretch>
        </p:blipFill>
        <p:spPr bwMode="auto">
          <a:xfrm>
            <a:off x="6172200" y="442913"/>
            <a:ext cx="1905000" cy="1262062"/>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89600" imgH="1828800" progId="Word.Document.8">
                  <p:embed/>
                </p:oleObj>
              </mc:Choice>
              <mc:Fallback>
                <p:oleObj name="Document" r:id="rId7" imgW="5689600" imgH="1828800"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199</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History of Biblical Archaeology</a:t>
            </a: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sz="3600">
                <a:solidFill>
                  <a:srgbClr val="FF99CC"/>
                </a:solidFill>
                <a:ea typeface="+mn-ea"/>
                <a:cs typeface="+mn-cs"/>
              </a:rPr>
              <a:t>Accident</a:t>
            </a:r>
            <a:r>
              <a:rPr lang="en-US" sz="3600">
                <a:ea typeface="+mn-ea"/>
                <a:cs typeface="+mn-cs"/>
              </a:rPr>
              <a:t>: Rosetta Stone discovery (1799)</a:t>
            </a: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The Rosetta Stone was unique in that three languages were inscribed upon it, telling the same story. The languages were Demotic Egyptian, Greek, and Hieroglyphics. </a:t>
            </a: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en-US" altLang="en-US">
                <a:ea typeface="ＭＳ Ｐゴシック" pitchFamily="34" charset="-128"/>
              </a:rPr>
              <a:t>The Rosetta Stone</a:t>
            </a:r>
          </a:p>
        </p:txBody>
      </p:sp>
      <p:sp>
        <p:nvSpPr>
          <p:cNvPr id="143364" name="TextBox 6"/>
          <p:cNvSpPr txBox="1">
            <a:spLocks noChangeArrowheads="1"/>
          </p:cNvSpPr>
          <p:nvPr/>
        </p:nvSpPr>
        <p:spPr bwMode="auto">
          <a:xfrm>
            <a:off x="85344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87c</a:t>
            </a:r>
          </a:p>
        </p:txBody>
      </p:sp>
    </p:spTree>
    <p:extLst>
      <p:ext uri="{BB962C8B-B14F-4D97-AF65-F5344CB8AC3E}">
        <p14:creationId xmlns:p14="http://schemas.microsoft.com/office/powerpoint/2010/main" val="308133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r" eaLnBrk="1" hangingPunct="1">
              <a:defRPr/>
            </a:pPr>
            <a:r>
              <a:rPr lang="en-US" b="1" dirty="0">
                <a:effectLst>
                  <a:outerShdw blurRad="38100" dist="38100" dir="2700000" algn="tl">
                    <a:srgbClr val="000000">
                      <a:alpha val="43137"/>
                    </a:srgbClr>
                  </a:outerShdw>
                </a:effectLst>
                <a:ea typeface="+mj-ea"/>
                <a:cs typeface="+mj-cs"/>
              </a:rPr>
              <a:t>The Rosetta Stone</a:t>
            </a: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eaLnBrk="1" hangingPunct="1">
              <a:defRPr/>
            </a:pPr>
            <a:r>
              <a:rPr lang="en-US" sz="3600" b="1">
                <a:effectLst>
                  <a:outerShdw blurRad="38100" dist="38100" dir="2700000" algn="tl">
                    <a:srgbClr val="000000"/>
                  </a:outerShdw>
                </a:effectLst>
                <a:latin typeface="Arial Narrow" charset="0"/>
                <a:ea typeface="ＭＳ Ｐゴシック" charset="0"/>
                <a:cs typeface="ＭＳ Ｐゴシック" charset="0"/>
              </a:rPr>
              <a:t>The key to understanding Egyptian hieroglyphics </a:t>
            </a:r>
          </a:p>
        </p:txBody>
      </p:sp>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en-US" sz="4400" b="1" dirty="0">
                <a:solidFill>
                  <a:srgbClr val="FFFF00"/>
                </a:solidFill>
                <a:effectLst>
                  <a:glow rad="127000">
                    <a:schemeClr val="bg2"/>
                  </a:glow>
                </a:effectLst>
                <a:latin typeface="Arial Narrow" pitchFamily="-111" charset="0"/>
                <a:ea typeface="+mn-ea"/>
                <a:cs typeface="+mn-cs"/>
              </a:rPr>
              <a:t>Top: </a:t>
            </a:r>
            <a:br>
              <a:rPr lang="en-US" sz="4400" b="1" dirty="0">
                <a:solidFill>
                  <a:srgbClr val="FFFF00"/>
                </a:solidFill>
                <a:effectLst>
                  <a:glow rad="127000">
                    <a:schemeClr val="bg2"/>
                  </a:glow>
                </a:effectLst>
                <a:latin typeface="Arial Narrow" pitchFamily="-111" charset="0"/>
                <a:ea typeface="+mn-ea"/>
                <a:cs typeface="+mn-cs"/>
              </a:rPr>
            </a:br>
            <a:r>
              <a:rPr lang="en-US" sz="4400" b="1" dirty="0">
                <a:solidFill>
                  <a:srgbClr val="FFFF00"/>
                </a:solidFill>
                <a:effectLst>
                  <a:glow rad="127000">
                    <a:schemeClr val="bg2"/>
                  </a:glow>
                </a:effectLst>
                <a:latin typeface="Arial Narrow" pitchFamily="-111" charset="0"/>
                <a:ea typeface="+mn-ea"/>
                <a:cs typeface="+mn-cs"/>
              </a:rPr>
              <a:t>Hieroglyphics</a:t>
            </a: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en-US" sz="4400" b="1" dirty="0">
                <a:solidFill>
                  <a:srgbClr val="FFFF00"/>
                </a:solidFill>
                <a:effectLst>
                  <a:glow rad="127000">
                    <a:schemeClr val="bg2"/>
                  </a:glow>
                </a:effectLst>
                <a:latin typeface="Arial Narrow" pitchFamily="-111" charset="0"/>
                <a:ea typeface="+mn-ea"/>
                <a:cs typeface="+mn-cs"/>
              </a:rPr>
              <a:t>Middle: </a:t>
            </a:r>
            <a:br>
              <a:rPr lang="en-US" sz="4400" b="1" dirty="0">
                <a:solidFill>
                  <a:srgbClr val="FFFF00"/>
                </a:solidFill>
                <a:effectLst>
                  <a:glow rad="127000">
                    <a:schemeClr val="bg2"/>
                  </a:glow>
                </a:effectLst>
                <a:latin typeface="Arial Narrow" pitchFamily="-111" charset="0"/>
                <a:ea typeface="+mn-ea"/>
                <a:cs typeface="+mn-cs"/>
              </a:rPr>
            </a:br>
            <a:r>
              <a:rPr lang="en-US" sz="4400" b="1" dirty="0">
                <a:solidFill>
                  <a:srgbClr val="FFFF00"/>
                </a:solidFill>
                <a:effectLst>
                  <a:glow rad="127000">
                    <a:schemeClr val="bg2"/>
                  </a:glow>
                </a:effectLst>
                <a:latin typeface="Arial Narrow" pitchFamily="-111" charset="0"/>
                <a:ea typeface="+mn-ea"/>
                <a:cs typeface="+mn-cs"/>
              </a:rPr>
              <a:t>Egyptian Demotic</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en-US" sz="4400" b="1">
                <a:solidFill>
                  <a:srgbClr val="FFFF00"/>
                </a:solidFill>
                <a:effectLst>
                  <a:glow rad="127000">
                    <a:schemeClr val="bg2"/>
                  </a:glow>
                </a:effectLst>
                <a:latin typeface="Arial Narrow" pitchFamily="-111" charset="0"/>
                <a:ea typeface="+mn-ea"/>
                <a:cs typeface="+mn-cs"/>
              </a:rPr>
              <a:t>Bottom: Greek</a:t>
            </a: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989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87c-d</a:t>
            </a:r>
            <a:endParaRPr lang="en-US"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483768" y="0"/>
            <a:ext cx="1905000" cy="18843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en-US" altLang="en-US" b="1">
                <a:solidFill>
                  <a:srgbClr val="FFFFFF"/>
                </a:solidFill>
                <a:effectLst>
                  <a:glow rad="127000">
                    <a:schemeClr val="tx1"/>
                  </a:glow>
                  <a:outerShdw blurRad="50800" dist="50800" dir="5400000" sx="22000" sy="22000" algn="ctr" rotWithShape="0">
                    <a:schemeClr val="tx1"/>
                  </a:outerShdw>
                </a:effectLst>
                <a:ea typeface="ＭＳ Ｐゴシック" pitchFamily="34" charset="-128"/>
              </a:rPr>
              <a:t>The Rosetta Stone</a:t>
            </a:r>
            <a:endParaRPr kumimoji="1" lang="en-US" altLang="en-US" sz="4000" b="1">
              <a:solidFill>
                <a:srgbClr val="FFFFFF"/>
              </a:solidFill>
              <a:effectLst>
                <a:glow rad="127000">
                  <a:schemeClr val="tx1"/>
                </a:glow>
                <a:outerShdw blurRad="50800" dist="50800" dir="5400000" sx="22000" sy="22000" algn="ctr" rotWithShape="0">
                  <a:schemeClr val="tx1"/>
                </a:outerShdw>
              </a:effectLst>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eaLnBrk="1" hangingPunct="1">
              <a:buFont typeface="Wingdings" pitchFamily="2" charset="2"/>
              <a:buBlip>
                <a:blip r:embed="rId5"/>
              </a:buBlip>
            </a:pPr>
            <a:r>
              <a:rPr kumimoji="1" lang="en-US" altLang="en-US" sz="3600" b="1">
                <a:solidFill>
                  <a:srgbClr val="FFFFFF"/>
                </a:solidFill>
                <a:effectLst>
                  <a:glow rad="127000">
                    <a:schemeClr val="tx1"/>
                  </a:glow>
                  <a:outerShdw blurRad="50800" dist="50800" dir="5400000" sx="22000" sy="22000" algn="ctr" rotWithShape="0">
                    <a:schemeClr val="tx1"/>
                  </a:outerShdw>
                </a:effectLst>
                <a:ea typeface="ＭＳ Ｐゴシック" pitchFamily="34" charset="-128"/>
              </a:rPr>
              <a:t>The key to understanding Egyptian hieroglyphics </a:t>
            </a: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Middle: </a:t>
            </a:r>
            <a:b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b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Egyptian Demotic</a:t>
            </a: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Bottom: Greek</a:t>
            </a: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sx="22000" sy="22000" algn="ctr" rotWithShape="0">
                  <a:schemeClr val="tx1"/>
                </a:outerShdw>
              </a:effectLst>
              <a:uLnTx/>
              <a:uFillTx/>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Top: </a:t>
            </a:r>
            <a:b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b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Hieroglyphics</a:t>
            </a: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sx="22000" sy="22000" algn="ctr" rotWithShape="0">
                  <a:schemeClr val="tx1"/>
                </a:outerShdw>
              </a:effectLst>
              <a:uLnTx/>
              <a:uFillTx/>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glow rad="127000">
                    <a:schemeClr val="tx1"/>
                  </a:glow>
                  <a:outerShdw blurRad="50800" dist="50800" dir="5400000" sx="22000" sy="22000" algn="ctr" rotWithShape="0">
                    <a:schemeClr val="tx1"/>
                  </a:outerShdw>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glow rad="127000">
                  <a:schemeClr val="tx1"/>
                </a:glow>
                <a:outerShdw blurRad="50800" dist="50800" dir="5400000" sx="22000" sy="22000" algn="ctr" rotWithShape="0">
                  <a:schemeClr val="tx1"/>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en-US" altLang="en-US" sz="11000">
                <a:solidFill>
                  <a:schemeClr val="bg1"/>
                </a:solidFill>
                <a:ea typeface="ＭＳ Ｐゴシック" pitchFamily="34" charset="-128"/>
              </a:rPr>
              <a:t>Hieroglyphs</a:t>
            </a:r>
            <a:endParaRPr lang="en-US" altLang="en-US" sz="14600">
              <a:solidFill>
                <a:schemeClr val="bg1"/>
              </a:solidFill>
              <a:ea typeface="ＭＳ Ｐゴシック" pitchFamily="34" charset="-128"/>
            </a:endParaRPr>
          </a:p>
        </p:txBody>
      </p:sp>
      <p:sp>
        <p:nvSpPr>
          <p:cNvPr id="146435" name="Rectangle 5"/>
          <p:cNvSpPr>
            <a:spLocks noChangeArrowheads="1"/>
          </p:cNvSpPr>
          <p:nvPr/>
        </p:nvSpPr>
        <p:spPr bwMode="auto">
          <a:xfrm>
            <a:off x="914400" y="23320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The word </a:t>
            </a:r>
            <a:r>
              <a:rPr kumimoji="0" lang="en-US" altLang="en-US" sz="3200" b="0"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hieroglyph</a:t>
            </a: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literally means "sacred carving." The Egyptians first used hieroglyphs exclusively for inscriptions carved or painted on temple walls. This form of pictorial writing was also used on tombs, sheets of papyrus, wooden boards covered with a stucco wash, potsherds and fragments of limestone. </a:t>
            </a:r>
            <a:endParaRPr kumimoji="0" lang="en-US" altLang="en-US" sz="4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87c</a:t>
            </a:r>
          </a:p>
        </p:txBody>
      </p:sp>
    </p:spTree>
    <p:extLst>
      <p:ext uri="{BB962C8B-B14F-4D97-AF65-F5344CB8AC3E}">
        <p14:creationId xmlns:p14="http://schemas.microsoft.com/office/powerpoint/2010/main" val="3647654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en-US" altLang="en-US" sz="3600">
                <a:solidFill>
                  <a:schemeClr val="bg1"/>
                </a:solidFill>
                <a:ea typeface="ＭＳ Ｐゴシック" pitchFamily="34" charset="-128"/>
              </a:rPr>
              <a:t>Hieroglyph Types</a:t>
            </a:r>
          </a:p>
        </p:txBody>
      </p:sp>
      <p:sp>
        <p:nvSpPr>
          <p:cNvPr id="354309" name="Rectangle 5"/>
          <p:cNvSpPr>
            <a:spLocks noChangeArrowheads="1"/>
          </p:cNvSpPr>
          <p:nvPr/>
        </p:nvSpPr>
        <p:spPr bwMode="auto">
          <a:xfrm>
            <a:off x="609600" y="171450"/>
            <a:ext cx="7562850" cy="120015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Hieroglyphics are an original form of writing out of which all other forms </a:t>
            </a:r>
            <a:r>
              <a:rPr lang="en-US" b="1" dirty="0">
                <a:solidFill>
                  <a:srgbClr val="FFFFFF"/>
                </a:solidFill>
                <a:latin typeface="Arial" pitchFamily="-128" charset="0"/>
                <a:ea typeface="ＭＳ Ｐゴシック" pitchFamily="34" charset="-128"/>
                <a:cs typeface="+mn-cs"/>
              </a:rPr>
              <a:t>developed</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Two of the newer forms were called hieratic and demotic:</a:t>
            </a:r>
          </a:p>
        </p:txBody>
      </p:sp>
      <p:sp>
        <p:nvSpPr>
          <p:cNvPr id="354310" name="Rectangle 6"/>
          <p:cNvSpPr>
            <a:spLocks noChangeArrowheads="1"/>
          </p:cNvSpPr>
          <p:nvPr/>
        </p:nvSpPr>
        <p:spPr bwMode="auto">
          <a:xfrm>
            <a:off x="609600" y="4464050"/>
            <a:ext cx="8534400" cy="19383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In the third century A.D., hieroglyphics began to be replaced by Coptic, a form of Greek writing. The last hieroglyphic text was written at the Temple of Philae in AD 450. The spoken Egyptian language was superseded by Arabic in the Middle Ages.</a:t>
            </a:r>
          </a:p>
        </p:txBody>
      </p:sp>
      <p:sp>
        <p:nvSpPr>
          <p:cNvPr id="354311" name="Rectangle 7"/>
          <p:cNvSpPr>
            <a:spLocks noChangeArrowheads="1"/>
          </p:cNvSpPr>
          <p:nvPr/>
        </p:nvSpPr>
        <p:spPr bwMode="auto">
          <a:xfrm>
            <a:off x="609600" y="1947863"/>
            <a:ext cx="8534400" cy="193833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Times" pitchFamily="-112" charset="0"/>
              <a:buAutoNum type="arabicPeriod"/>
              <a:tabLst/>
              <a:defRPr/>
            </a:pPr>
            <a:r>
              <a:rPr kumimoji="0" lang="en-US" sz="2400" b="1" i="0" u="sng"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Hieratic</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was a simplified form of hieroglyphics for administrative and business purposes, as well as for literary, scientific and religious texts. </a:t>
            </a:r>
          </a:p>
          <a:p>
            <a:pPr marL="342900" marR="0" lvl="0" indent="-342900" algn="l" defTabSz="914400" rtl="0" eaLnBrk="1" fontAlgn="base" latinLnBrk="0" hangingPunct="1">
              <a:lnSpc>
                <a:spcPct val="100000"/>
              </a:lnSpc>
              <a:spcBef>
                <a:spcPct val="0"/>
              </a:spcBef>
              <a:spcAft>
                <a:spcPct val="0"/>
              </a:spcAft>
              <a:buClrTx/>
              <a:buSzTx/>
              <a:buFont typeface="Times" pitchFamily="-112" charset="0"/>
              <a:buAutoNum type="arabicPeriod"/>
              <a:tabLst/>
              <a:defRPr/>
            </a:pPr>
            <a:r>
              <a:rPr kumimoji="0" lang="en-US" sz="2400" b="1" i="0" u="sng"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Demotic</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a Greek word meaning "popular script," was in general use for the daily requirements of the society. </a:t>
            </a:r>
          </a:p>
        </p:txBody>
      </p:sp>
      <p:sp>
        <p:nvSpPr>
          <p:cNvPr id="147462"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152400" y="6858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It was not until the nineteenth century that Egyptian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2"/>
              </a:rPr>
              <a:t>hieroglyphs were deciphered</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Several people had been trying to crack the code when the brilliant young Frenchman,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3"/>
              </a:rPr>
              <a:t>Jean-François Champollion</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discovered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4"/>
              </a:rPr>
              <a:t>the secret</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to this ancient writing.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HOW DID HE DO 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 decree issued at Memphis, Egypt, on March 27, 196 B.C. was inscribed on the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5"/>
              </a:rPr>
              <a:t>Rosetta Stone</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in three scripts: hieroglyphics, demotic and Greek.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After Thomas Young deciphered the demotic text, Champollion used the information to break the code of the hieroglyphic text in 1822. In 1828, he published the famous "</a:t>
            </a:r>
            <a:r>
              <a:rPr kumimoji="0" lang="en-US" altLang="en-US" sz="2400" b="1" i="1"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Précis</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that marked the first real breakthrough in reading hieroglyphs</a:t>
            </a:r>
            <a:r>
              <a:rPr kumimoji="0" lang="en-US" altLang="en-US" sz="2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t>
            </a: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en-US" altLang="en-US" sz="3200">
                <a:solidFill>
                  <a:schemeClr val="bg1"/>
                </a:solidFill>
                <a:ea typeface="ＭＳ Ｐゴシック" pitchFamily="34" charset="-128"/>
              </a:rPr>
              <a:t>How Hieroglyphs Were Deciphered</a:t>
            </a:r>
            <a:endParaRPr lang="en-US" altLang="en-US">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My comfort, my shelter,</a:t>
            </a:r>
          </a:p>
          <a:p>
            <a:pPr algn="ctr" eaLnBrk="0" hangingPunct="0"/>
            <a:r>
              <a:rPr lang="en-US" sz="4000" b="1" dirty="0">
                <a:solidFill>
                  <a:srgbClr val="FFFFFF"/>
                </a:solidFill>
                <a:effectLst>
                  <a:outerShdw blurRad="38100" dist="38100" dir="2700000" algn="tl">
                    <a:schemeClr val="tx1"/>
                  </a:outerShdw>
                </a:effectLst>
                <a:latin typeface="Arial Bold" charset="0"/>
              </a:rPr>
              <a:t>Tower of refuge and strength;</a:t>
            </a:r>
          </a:p>
          <a:p>
            <a:pPr algn="ctr" eaLnBrk="0" hangingPunct="0"/>
            <a:r>
              <a:rPr lang="en-US" sz="4000" b="1" dirty="0">
                <a:solidFill>
                  <a:srgbClr val="FFFFFF"/>
                </a:solidFill>
                <a:effectLst>
                  <a:outerShdw blurRad="38100" dist="38100" dir="2700000" algn="tl">
                    <a:schemeClr val="tx1"/>
                  </a:outerShdw>
                </a:effectLst>
                <a:latin typeface="Arial Bold" charset="0"/>
              </a:rPr>
              <a:t>Let every breath, all that I am,</a:t>
            </a:r>
          </a:p>
          <a:p>
            <a:pPr algn="ctr" eaLnBrk="0" hangingPunct="0"/>
            <a:r>
              <a:rPr lang="en-US" sz="4000" b="1" dirty="0">
                <a:solidFill>
                  <a:srgbClr val="FFFFFF"/>
                </a:solidFill>
                <a:effectLst>
                  <a:outerShdw blurRad="38100" dist="38100" dir="2700000" algn="tl">
                    <a:schemeClr val="tx1"/>
                  </a:outerShdw>
                </a:effectLst>
                <a:latin typeface="Arial Bold" charset="0"/>
              </a:rPr>
              <a:t>never cease to worship You.</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en-US" altLang="en-US" sz="4000" b="1">
                <a:solidFill>
                  <a:srgbClr val="000000"/>
                </a:solidFill>
                <a:ea typeface="ＭＳ Ｐゴシック" pitchFamily="34" charset="-128"/>
              </a:rPr>
              <a:t>Hieroglyphs and their cursive equivalents</a:t>
            </a:r>
            <a:endParaRPr lang="en-US" altLang="en-US" sz="720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Taken from: G. Steindorff and K. Seele, </a:t>
            </a:r>
            <a:r>
              <a:rPr kumimoji="0" lang="en-US" altLang="en-US" sz="2400" b="1" i="1"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When Egypt Ruled the East</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Chicago: 1942, p.122</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History of Biblical Archaeology</a:t>
            </a: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4965700" cy="4191000"/>
          </a:xfrm>
        </p:spPr>
        <p:txBody>
          <a:bodyPr/>
          <a:lstStyle/>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Accident</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Rosetta Stone discovery (1799)</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Surface</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Edward Robinson &amp; Eli Smith (1838)</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Digs</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a:t>
            </a:r>
            <a:r>
              <a:rPr lang="en-US" b="1" dirty="0" err="1">
                <a:effectLst>
                  <a:outerShdw blurRad="50800" dist="63500" dir="2700000" algn="tl" rotWithShape="0">
                    <a:srgbClr val="000000"/>
                  </a:outerShdw>
                </a:effectLst>
                <a:latin typeface="Arial Narrow" charset="0"/>
                <a:ea typeface="ＭＳ Ｐゴシック" charset="0"/>
                <a:cs typeface="ＭＳ Ｐゴシック" charset="0"/>
              </a:rPr>
              <a:t>DeSaulcy</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in Jerusalem (1863)</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Popularizing</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a:t>
            </a:r>
            <a:r>
              <a:rPr lang="en-US" b="1" i="1" dirty="0">
                <a:effectLst>
                  <a:outerShdw blurRad="50800" dist="63500" dir="2700000" algn="tl" rotWithShape="0">
                    <a:srgbClr val="000000"/>
                  </a:outerShdw>
                </a:effectLst>
                <a:latin typeface="Arial Narrow" charset="0"/>
                <a:ea typeface="ＭＳ Ｐゴシック" charset="0"/>
                <a:cs typeface="ＭＳ Ｐゴシック" charset="0"/>
              </a:rPr>
              <a:t>Biblical Archaeology Review</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b="1" dirty="0">
                <a:effectLst>
                  <a:glow rad="228600">
                    <a:schemeClr val="bg2">
                      <a:alpha val="40000"/>
                    </a:schemeClr>
                  </a:glow>
                </a:effectLst>
                <a:ea typeface="+mj-ea"/>
                <a:cs typeface="+mj-cs"/>
              </a:rPr>
              <a:t>Excavation Sites</a:t>
            </a: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en-US" b="1" dirty="0">
                  <a:latin typeface="Arial"/>
                  <a:ea typeface="+mn-ea"/>
                  <a:cs typeface="Arial"/>
                </a:rPr>
                <a:t>Siloam Inscription</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89600" imgH="1828800" progId="Word.Document.8">
                  <p:embed/>
                </p:oleObj>
              </mc:Choice>
              <mc:Fallback>
                <p:oleObj name="Document" r:id="rId3" imgW="5689600" imgH="18288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Methods</a:t>
            </a:r>
          </a:p>
        </p:txBody>
      </p:sp>
      <p:sp>
        <p:nvSpPr>
          <p:cNvPr id="73731" name="Rectangle 3"/>
          <p:cNvSpPr>
            <a:spLocks noGrp="1" noChangeArrowheads="1"/>
          </p:cNvSpPr>
          <p:nvPr>
            <p:ph type="body" sz="half" idx="1"/>
          </p:nvPr>
        </p:nvSpPr>
        <p:spPr>
          <a:xfrm>
            <a:off x="457200" y="1981200"/>
            <a:ext cx="4724400" cy="1371600"/>
          </a:xfrm>
        </p:spPr>
        <p:txBody>
          <a:bodyPr/>
          <a:lstStyle/>
          <a:p>
            <a:pPr eaLnBrk="1" hangingPunct="1">
              <a:buFont typeface="Wingdings" pitchFamily="-111" charset="2"/>
              <a:buBlip>
                <a:blip r:embed="rId5"/>
              </a:buBlip>
              <a:defRPr/>
            </a:pPr>
            <a:r>
              <a:rPr lang="en-US" dirty="0">
                <a:effectLst>
                  <a:glow rad="101600">
                    <a:schemeClr val="bg2">
                      <a:alpha val="75000"/>
                    </a:schemeClr>
                  </a:glow>
                </a:effectLst>
                <a:ea typeface="+mn-ea"/>
                <a:cs typeface="+mn-cs"/>
              </a:rPr>
              <a:t>Sounding (vertical)</a:t>
            </a:r>
          </a:p>
          <a:p>
            <a:pPr eaLnBrk="1" hangingPunct="1">
              <a:buFont typeface="Wingdings" pitchFamily="-111" charset="2"/>
              <a:buBlip>
                <a:blip r:embed="rId5"/>
              </a:buBlip>
              <a:defRPr/>
            </a:pPr>
            <a:r>
              <a:rPr lang="en-US" dirty="0">
                <a:effectLst>
                  <a:glow rad="101600">
                    <a:schemeClr val="bg2">
                      <a:alpha val="75000"/>
                    </a:schemeClr>
                  </a:glow>
                </a:effectLst>
                <a:ea typeface="+mn-ea"/>
                <a:cs typeface="+mn-cs"/>
              </a:rPr>
              <a:t>Stepped trench (portion of tell)</a:t>
            </a:r>
          </a:p>
        </p:txBody>
      </p:sp>
      <p:sp>
        <p:nvSpPr>
          <p:cNvPr id="73734" name="Rectangle 6"/>
          <p:cNvSpPr>
            <a:spLocks noGrp="1" noChangeArrowheads="1"/>
          </p:cNvSpPr>
          <p:nvPr>
            <p:ph type="body" sz="half" idx="2"/>
          </p:nvPr>
        </p:nvSpPr>
        <p:spPr>
          <a:xfrm>
            <a:off x="4953000" y="1981200"/>
            <a:ext cx="4191000" cy="1295400"/>
          </a:xfrm>
        </p:spPr>
        <p:txBody>
          <a:bodyPr/>
          <a:lstStyle/>
          <a:p>
            <a:pPr eaLnBrk="1" hangingPunct="1">
              <a:lnSpc>
                <a:spcPct val="90000"/>
              </a:lnSpc>
              <a:buFont typeface="Wingdings" pitchFamily="-111" charset="2"/>
              <a:buBlip>
                <a:blip r:embed="rId5"/>
              </a:buBlip>
              <a:defRPr/>
            </a:pPr>
            <a:r>
              <a:rPr lang="en-US" dirty="0">
                <a:effectLst>
                  <a:glow rad="101600">
                    <a:schemeClr val="bg2">
                      <a:alpha val="75000"/>
                    </a:schemeClr>
                  </a:glow>
                </a:effectLst>
                <a:ea typeface="+mn-ea"/>
                <a:cs typeface="+mn-cs"/>
              </a:rPr>
              <a:t>Stratification (entire side)</a:t>
            </a:r>
          </a:p>
          <a:p>
            <a:pPr eaLnBrk="1" hangingPunct="1">
              <a:lnSpc>
                <a:spcPct val="90000"/>
              </a:lnSpc>
              <a:buFont typeface="Wingdings" pitchFamily="-111" charset="2"/>
              <a:buBlip>
                <a:blip r:embed="rId5"/>
              </a:buBlip>
              <a:defRPr/>
            </a:pPr>
            <a:r>
              <a:rPr lang="en-US" dirty="0">
                <a:effectLst>
                  <a:glow rad="101600">
                    <a:schemeClr val="bg2">
                      <a:alpha val="75000"/>
                    </a:schemeClr>
                  </a:glow>
                </a:effectLst>
                <a:ea typeface="+mn-ea"/>
                <a:cs typeface="+mn-cs"/>
              </a:rPr>
              <a:t>Carbon-14 testing</a:t>
            </a: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en-US" altLang="zh-CN" sz="2000" b="1" i="1" dirty="0">
                <a:latin typeface="Arial Narrow" charset="0"/>
                <a:ea typeface="SimSun" charset="0"/>
                <a:cs typeface="SimSun" charset="0"/>
              </a:rPr>
              <a:t>Schematic drawing of an ancient Palestinian tell showing methods of excavation and levels (strata) of occupation</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1445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197-198</a:t>
            </a:r>
            <a:endParaRPr lang="en-US">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3735"/>
                                        </p:tgtEl>
                                        <p:attrNameLst>
                                          <p:attrName>style.visibility</p:attrName>
                                        </p:attrNameLst>
                                      </p:cBhvr>
                                      <p:to>
                                        <p:strVal val="visible"/>
                                      </p:to>
                                    </p:set>
                                    <p:animEffect transition="in" filter="wipe(up)">
                                      <p:cBhvr>
                                        <p:cTn id="10" dur="500"/>
                                        <p:tgtEl>
                                          <p:spTgt spid="737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par>
                          <p:cTn id="15" fill="hold">
                            <p:stCondLst>
                              <p:cond delay="0"/>
                            </p:stCondLst>
                            <p:childTnLst>
                              <p:par>
                                <p:cTn id="16" presetID="15" presetClass="entr" presetSubtype="0" fill="hold" grpId="0" nodeType="afterEffect">
                                  <p:stCondLst>
                                    <p:cond delay="0"/>
                                  </p:stCondLst>
                                  <p:childTnLst>
                                    <p:set>
                                      <p:cBhvr>
                                        <p:cTn id="17" dur="1" fill="hold">
                                          <p:stCondLst>
                                            <p:cond delay="0"/>
                                          </p:stCondLst>
                                        </p:cTn>
                                        <p:tgtEl>
                                          <p:spTgt spid="73738"/>
                                        </p:tgtEl>
                                        <p:attrNameLst>
                                          <p:attrName>style.visibility</p:attrName>
                                        </p:attrNameLst>
                                      </p:cBhvr>
                                      <p:to>
                                        <p:strVal val="visible"/>
                                      </p:to>
                                    </p:set>
                                    <p:anim calcmode="lin" valueType="num">
                                      <p:cBhvr>
                                        <p:cTn id="18" dur="1000" fill="hold"/>
                                        <p:tgtEl>
                                          <p:spTgt spid="73738"/>
                                        </p:tgtEl>
                                        <p:attrNameLst>
                                          <p:attrName>ppt_w</p:attrName>
                                        </p:attrNameLst>
                                      </p:cBhvr>
                                      <p:tavLst>
                                        <p:tav tm="0">
                                          <p:val>
                                            <p:fltVal val="0"/>
                                          </p:val>
                                        </p:tav>
                                        <p:tav tm="100000">
                                          <p:val>
                                            <p:strVal val="#ppt_w"/>
                                          </p:val>
                                        </p:tav>
                                      </p:tavLst>
                                    </p:anim>
                                    <p:anim calcmode="lin" valueType="num">
                                      <p:cBhvr>
                                        <p:cTn id="19" dur="1000" fill="hold"/>
                                        <p:tgtEl>
                                          <p:spTgt spid="73738"/>
                                        </p:tgtEl>
                                        <p:attrNameLst>
                                          <p:attrName>ppt_h</p:attrName>
                                        </p:attrNameLst>
                                      </p:cBhvr>
                                      <p:tavLst>
                                        <p:tav tm="0">
                                          <p:val>
                                            <p:fltVal val="0"/>
                                          </p:val>
                                        </p:tav>
                                        <p:tav tm="100000">
                                          <p:val>
                                            <p:strVal val="#ppt_h"/>
                                          </p:val>
                                        </p:tav>
                                      </p:tavLst>
                                    </p:anim>
                                    <p:anim calcmode="lin" valueType="num">
                                      <p:cBhvr>
                                        <p:cTn id="20"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734">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499"/>
                                          </p:stCondLst>
                                        </p:cTn>
                                        <p:tgtEl>
                                          <p:spTgt spid="737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uiExpand="1" build="p"/>
      <p:bldP spid="73735" grpId="0" animBg="1"/>
      <p:bldP spid="73738" grpId="0" animBg="1"/>
      <p:bldP spid="737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Pottery Analysis</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a:ext>
            </a:extLst>
          </a:blip>
          <a:srcRect/>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a:ext>
            </a:extLst>
          </a:blip>
          <a:srcRect/>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a:ext>
            </a:extLst>
          </a:blip>
          <a:srcRect/>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a:ext>
            </a:extLst>
          </a:blip>
          <a:srcRect/>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1"/>
          </p:cNvPr>
          <p:cNvPicPr>
            <a:picLocks noChangeAspect="1" noChangeArrowheads="1"/>
          </p:cNvPicPr>
          <p:nvPr/>
        </p:nvPicPr>
        <p:blipFill>
          <a:blip r:embed="rId12"/>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3"/>
          </p:cNvPr>
          <p:cNvPicPr>
            <a:picLocks noChangeAspect="1" noChangeArrowheads="1"/>
          </p:cNvPicPr>
          <p:nvPr/>
        </p:nvPicPr>
        <p:blipFill>
          <a:blip r:embed="rId14"/>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106</a:t>
            </a:r>
            <a:endParaRPr lang="en-US"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en-US" dirty="0">
                <a:effectLst>
                  <a:outerShdw blurRad="38100" dist="38100" dir="2700000" algn="tl">
                    <a:srgbClr val="000000"/>
                  </a:outerShdw>
                </a:effectLst>
                <a:latin typeface="Arial Narrow" charset="0"/>
                <a:ea typeface="ＭＳ Ｐゴシック" charset="0"/>
                <a:cs typeface="ＭＳ Ｐゴシック" charset="0"/>
              </a:rPr>
              <a:t>Philistine Pottery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en-US" sz="2800" b="1" dirty="0">
                <a:solidFill>
                  <a:srgbClr val="800000"/>
                </a:solidFill>
                <a:latin typeface="Arial Narrow" charset="0"/>
                <a:ea typeface="ＭＳ Ｐゴシック" charset="0"/>
                <a:cs typeface="ＭＳ Ｐゴシック" charset="0"/>
              </a:rPr>
              <a:t>Discovering Ancient Jericho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Value of Biblical Archaeology</a:t>
            </a:r>
          </a:p>
        </p:txBody>
      </p:sp>
      <p:sp>
        <p:nvSpPr>
          <p:cNvPr id="123907" name="Rectangle 1027"/>
          <p:cNvSpPr>
            <a:spLocks noGrp="1" noChangeArrowheads="1"/>
          </p:cNvSpPr>
          <p:nvPr>
            <p:ph type="body" sz="half" idx="1"/>
          </p:nvPr>
        </p:nvSpPr>
        <p:spPr>
          <a:xfrm>
            <a:off x="395288" y="2438400"/>
            <a:ext cx="5399087" cy="1277938"/>
          </a:xfrm>
        </p:spPr>
        <p:txBody>
          <a:bodyPr/>
          <a:lstStyle/>
          <a:p>
            <a:pPr eaLnBrk="1" hangingPunct="1">
              <a:buFont typeface="Wingdings" pitchFamily="-111" charset="2"/>
              <a:buBlip>
                <a:blip r:embed="rId4"/>
              </a:buBlip>
              <a:defRPr/>
            </a:pPr>
            <a:r>
              <a:rPr lang="en-US" sz="4000" b="1" dirty="0">
                <a:effectLst>
                  <a:outerShdw blurRad="38100" dist="38100" dir="2700000" algn="tl">
                    <a:srgbClr val="000000">
                      <a:alpha val="43137"/>
                    </a:srgbClr>
                  </a:outerShdw>
                </a:effectLst>
                <a:ea typeface="+mn-ea"/>
                <a:cs typeface="+mn-cs"/>
              </a:rPr>
              <a:t>Confirmation of Biblical History (cf. OTB, 201-4)</a:t>
            </a:r>
          </a:p>
        </p:txBody>
      </p:sp>
      <p:sp>
        <p:nvSpPr>
          <p:cNvPr id="117764" name="Text Box 1031"/>
          <p:cNvSpPr txBox="1">
            <a:spLocks noChangeArrowheads="1"/>
          </p:cNvSpPr>
          <p:nvPr/>
        </p:nvSpPr>
        <p:spPr bwMode="auto">
          <a:xfrm>
            <a:off x="7848600" y="76200"/>
            <a:ext cx="138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2"/>
                </a:solidFill>
                <a:latin typeface="Arial" panose="020B0604020202020204" pitchFamily="34" charset="0"/>
                <a:cs typeface="Arial" panose="020B0604020202020204" pitchFamily="34" charset="0"/>
              </a:rPr>
              <a:t>200, 206</a:t>
            </a:r>
            <a:endParaRPr lang="en-US"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Confirmation of Biblical History</a:t>
            </a:r>
          </a:p>
        </p:txBody>
      </p:sp>
      <p:sp>
        <p:nvSpPr>
          <p:cNvPr id="89091" name="Rectangle 1027"/>
          <p:cNvSpPr>
            <a:spLocks noGrp="1" noChangeArrowheads="1"/>
          </p:cNvSpPr>
          <p:nvPr>
            <p:ph type="body" sz="half" idx="1"/>
          </p:nvPr>
        </p:nvSpPr>
        <p:spPr>
          <a:xfrm>
            <a:off x="685800" y="1981200"/>
            <a:ext cx="8458200" cy="762000"/>
          </a:xfrm>
        </p:spPr>
        <p:txBody>
          <a:bodyPr/>
          <a:lstStyle/>
          <a:p>
            <a:pPr eaLnBrk="1" hangingPunct="1">
              <a:buFont typeface="Wingdings" pitchFamily="-111" charset="2"/>
              <a:buBlip>
                <a:blip r:embed="rId3"/>
              </a:buBlip>
              <a:defRPr/>
            </a:pPr>
            <a:r>
              <a:rPr lang="en-US" sz="4000" b="1" dirty="0">
                <a:effectLst>
                  <a:outerShdw blurRad="38100" dist="38100" dir="2700000" algn="tl">
                    <a:srgbClr val="000000">
                      <a:alpha val="43137"/>
                    </a:srgbClr>
                  </a:outerShdw>
                </a:effectLst>
                <a:ea typeface="+mn-ea"/>
                <a:cs typeface="+mn-cs"/>
              </a:rPr>
              <a:t>Black Sea habitation (OTB, 211a)</a:t>
            </a:r>
          </a:p>
        </p:txBody>
      </p:sp>
      <p:sp>
        <p:nvSpPr>
          <p:cNvPr id="89105" name="Text Box 1041"/>
          <p:cNvSpPr txBox="1">
            <a:spLocks noChangeArrowheads="1"/>
          </p:cNvSpPr>
          <p:nvPr/>
        </p:nvSpPr>
        <p:spPr bwMode="auto">
          <a:xfrm>
            <a:off x="838200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206</a:t>
            </a:r>
            <a:endParaRPr lang="en-US"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The Flood</a:t>
            </a:r>
          </a:p>
        </p:txBody>
      </p:sp>
      <p:pic>
        <p:nvPicPr>
          <p:cNvPr id="11981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Shout to the Lord,</a:t>
            </a:r>
          </a:p>
          <a:p>
            <a:pPr algn="ctr" eaLnBrk="0" hangingPunct="0"/>
            <a:r>
              <a:rPr lang="en-US" sz="4000" b="1" dirty="0">
                <a:solidFill>
                  <a:srgbClr val="FFFFFF"/>
                </a:solidFill>
                <a:effectLst>
                  <a:outerShdw blurRad="38100" dist="38100" dir="2700000" algn="tl">
                    <a:schemeClr val="tx1"/>
                  </a:outerShdw>
                </a:effectLst>
                <a:latin typeface="Arial Bold" charset="0"/>
              </a:rPr>
              <a:t>all the earth, let us sing</a:t>
            </a:r>
          </a:p>
          <a:p>
            <a:pPr algn="ctr" eaLnBrk="0" hangingPunct="0"/>
            <a:r>
              <a:rPr lang="en-US" sz="4000" b="1" dirty="0">
                <a:solidFill>
                  <a:srgbClr val="FFFFFF"/>
                </a:solidFill>
                <a:effectLst>
                  <a:outerShdw blurRad="38100" dist="38100" dir="2700000" algn="tl">
                    <a:schemeClr val="tx1"/>
                  </a:outerShdw>
                </a:effectLst>
                <a:latin typeface="Arial Bold" charset="0"/>
              </a:rPr>
              <a:t>power and majesty,</a:t>
            </a:r>
          </a:p>
          <a:p>
            <a:pPr algn="ctr" eaLnBrk="0" hangingPunct="0"/>
            <a:r>
              <a:rPr lang="en-US" sz="4000" b="1" dirty="0">
                <a:solidFill>
                  <a:srgbClr val="FFFFFF"/>
                </a:solidFill>
                <a:effectLst>
                  <a:outerShdw blurRad="38100" dist="38100" dir="2700000" algn="tl">
                    <a:schemeClr val="tx1"/>
                  </a:outerShdw>
                </a:effectLst>
                <a:latin typeface="Arial Bold" charset="0"/>
              </a:rPr>
              <a:t> praise to the King.</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Confirmation of Biblical History</a:t>
            </a: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699230"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panose="020B0604020202020204" pitchFamily="34" charset="0"/>
                <a:cs typeface="Arial" panose="020B0604020202020204" pitchFamily="34" charset="0"/>
              </a:rPr>
              <a:t>206</a:t>
            </a:r>
            <a:endParaRPr lang="en-US"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eaLnBrk="1" hangingPunct="1">
              <a:buFont typeface="Wingdings" pitchFamily="-111" charset="2"/>
              <a:buBlip>
                <a:blip r:embed="rId5"/>
              </a:buBlip>
              <a:defRPr/>
            </a:pPr>
            <a:r>
              <a:rPr lang="en-US" sz="3600" b="1" dirty="0">
                <a:effectLst>
                  <a:outerShdw blurRad="38100" dist="38100" dir="2700000" algn="tl">
                    <a:srgbClr val="000000">
                      <a:alpha val="43137"/>
                    </a:srgbClr>
                  </a:outerShdw>
                </a:effectLst>
                <a:ea typeface="+mn-ea"/>
                <a:cs typeface="+mn-cs"/>
              </a:rPr>
              <a:t>Place of trumpeting (OTB, 211)</a:t>
            </a:r>
          </a:p>
          <a:p>
            <a:pPr eaLnBrk="1" hangingPunct="1">
              <a:buFont typeface="Wingdings" pitchFamily="-111" charset="2"/>
              <a:buBlip>
                <a:blip r:embed="rId5"/>
              </a:buBlip>
              <a:defRPr/>
            </a:pPr>
            <a:r>
              <a:rPr lang="en-US" sz="3600" b="1" dirty="0" err="1">
                <a:effectLst>
                  <a:outerShdw blurRad="38100" dist="38100" dir="2700000" algn="tl">
                    <a:srgbClr val="000000">
                      <a:alpha val="43137"/>
                    </a:srgbClr>
                  </a:outerShdw>
                </a:effectLst>
                <a:ea typeface="+mn-ea"/>
                <a:cs typeface="+mn-cs"/>
              </a:rPr>
              <a:t>Gihon</a:t>
            </a:r>
            <a:r>
              <a:rPr lang="en-US" sz="3600" b="1" dirty="0">
                <a:effectLst>
                  <a:outerShdw blurRad="38100" dist="38100" dir="2700000" algn="tl">
                    <a:srgbClr val="000000">
                      <a:alpha val="43137"/>
                    </a:srgbClr>
                  </a:outerShdw>
                </a:effectLst>
                <a:ea typeface="+mn-ea"/>
                <a:cs typeface="+mn-cs"/>
              </a:rPr>
              <a:t> Spring wall and gate (AD 1999; OTB, 33-34)</a:t>
            </a: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950"/>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45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eaLnBrk="1" hangingPunct="1">
              <a:lnSpc>
                <a:spcPct val="90000"/>
              </a:lnSpc>
              <a:buFont typeface="Wingdings" pitchFamily="-111" charset="2"/>
              <a:buBlip>
                <a:blip r:embed="rId3"/>
              </a:buBlip>
              <a:defRPr/>
            </a:pPr>
            <a:r>
              <a:rPr lang="en-US" sz="2800" dirty="0">
                <a:latin typeface="Arial"/>
                <a:ea typeface="+mn-ea"/>
                <a:cs typeface="Arial"/>
              </a:rPr>
              <a:t>Black Sea habitation (OTB, 211a)</a:t>
            </a:r>
          </a:p>
          <a:p>
            <a:pPr eaLnBrk="1" hangingPunct="1">
              <a:lnSpc>
                <a:spcPct val="90000"/>
              </a:lnSpc>
              <a:buFont typeface="Wingdings" pitchFamily="-111" charset="2"/>
              <a:buBlip>
                <a:blip r:embed="rId3"/>
              </a:buBlip>
              <a:defRPr/>
            </a:pPr>
            <a:r>
              <a:rPr lang="en-US" sz="2800" dirty="0">
                <a:latin typeface="Arial"/>
                <a:ea typeface="+mn-ea"/>
                <a:cs typeface="Arial"/>
              </a:rPr>
              <a:t>Place of trumpeting (OTB, 211)</a:t>
            </a:r>
          </a:p>
          <a:p>
            <a:pPr eaLnBrk="1" hangingPunct="1">
              <a:lnSpc>
                <a:spcPct val="90000"/>
              </a:lnSpc>
              <a:buFont typeface="Wingdings" pitchFamily="-111" charset="2"/>
              <a:buBlip>
                <a:blip r:embed="rId3"/>
              </a:buBlip>
              <a:defRPr/>
            </a:pPr>
            <a:r>
              <a:rPr lang="en-US" sz="2800" dirty="0">
                <a:latin typeface="Arial"/>
                <a:ea typeface="+mn-ea"/>
                <a:cs typeface="Arial"/>
              </a:rPr>
              <a:t>Gihon Spring wall and gate (1999, OTB, 33-34)</a:t>
            </a:r>
          </a:p>
          <a:p>
            <a:pPr eaLnBrk="1" hangingPunct="1">
              <a:lnSpc>
                <a:spcPct val="90000"/>
              </a:lnSpc>
              <a:buFont typeface="Wingdings" pitchFamily="-111" charset="2"/>
              <a:buBlip>
                <a:blip r:embed="rId3"/>
              </a:buBlip>
              <a:defRPr/>
            </a:pPr>
            <a:r>
              <a:rPr lang="en-US" sz="2800" dirty="0">
                <a:latin typeface="Arial"/>
                <a:ea typeface="+mn-ea"/>
                <a:cs typeface="Arial"/>
              </a:rPr>
              <a:t>Hezekiah</a:t>
            </a:r>
            <a:r>
              <a:rPr lang="fr-FR" sz="2800" dirty="0">
                <a:latin typeface="Arial"/>
                <a:ea typeface="+mn-ea"/>
                <a:cs typeface="Arial"/>
              </a:rPr>
              <a:t>'</a:t>
            </a:r>
            <a:r>
              <a:rPr lang="en-US" sz="2800" dirty="0">
                <a:latin typeface="Arial"/>
                <a:ea typeface="+mn-ea"/>
                <a:cs typeface="Arial"/>
              </a:rPr>
              <a:t>s tunnel and Warren</a:t>
            </a:r>
            <a:r>
              <a:rPr lang="fr-FR" sz="2800" dirty="0">
                <a:latin typeface="Arial"/>
                <a:ea typeface="+mn-ea"/>
                <a:cs typeface="Arial"/>
              </a:rPr>
              <a:t>'</a:t>
            </a:r>
            <a:r>
              <a:rPr lang="en-US" sz="2800" dirty="0">
                <a:latin typeface="Arial"/>
                <a:ea typeface="+mn-ea"/>
                <a:cs typeface="Arial"/>
              </a:rPr>
              <a:t>s Shaft (OTB, 31)</a:t>
            </a:r>
          </a:p>
        </p:txBody>
      </p:sp>
      <p:sp>
        <p:nvSpPr>
          <p:cNvPr id="144388" name="Text Box 4"/>
          <p:cNvSpPr txBox="1">
            <a:spLocks noChangeArrowheads="1"/>
          </p:cNvSpPr>
          <p:nvPr/>
        </p:nvSpPr>
        <p:spPr bwMode="auto">
          <a:xfrm>
            <a:off x="1219200" y="6400800"/>
            <a:ext cx="3806825"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latin typeface="Arial"/>
                <a:ea typeface="+mn-ea"/>
                <a:cs typeface="Arial"/>
              </a:rPr>
              <a:t>Beni Hasan Tomb Painting</a:t>
            </a: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Confirmation of Biblical History</a:t>
            </a:r>
          </a:p>
        </p:txBody>
      </p:sp>
      <p:sp>
        <p:nvSpPr>
          <p:cNvPr id="144391" name="Text Box 7"/>
          <p:cNvSpPr txBox="1">
            <a:spLocks noChangeArrowheads="1"/>
          </p:cNvSpPr>
          <p:nvPr/>
        </p:nvSpPr>
        <p:spPr bwMode="auto">
          <a:xfrm>
            <a:off x="8382000" y="7620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206</a:t>
            </a:r>
            <a:endParaRPr lang="en-US">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Jerusalem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eaLnBrk="1" hangingPunct="1">
              <a:defRPr/>
            </a:pPr>
            <a:r>
              <a:rPr lang="en-US" sz="4000" dirty="0">
                <a:ea typeface="+mj-ea"/>
                <a:cs typeface="+mj-cs"/>
              </a:rPr>
              <a:t>Hezekiah</a:t>
            </a:r>
            <a:r>
              <a:rPr lang="fr-FR" sz="4000" dirty="0">
                <a:ea typeface="+mj-ea"/>
                <a:cs typeface="+mj-cs"/>
              </a:rPr>
              <a:t>'</a:t>
            </a:r>
            <a:r>
              <a:rPr lang="en-US" sz="4000" dirty="0">
                <a:ea typeface="+mj-ea"/>
                <a:cs typeface="+mj-cs"/>
              </a:rPr>
              <a:t>s Tunnel</a:t>
            </a: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en-US" sz="4000" b="1" dirty="0">
                <a:ea typeface="+mj-ea"/>
                <a:cs typeface="+mj-cs"/>
              </a:rPr>
              <a:t>Warren</a:t>
            </a:r>
            <a:r>
              <a:rPr lang="fr-FR" sz="4000" b="1" dirty="0">
                <a:ea typeface="+mj-ea"/>
                <a:cs typeface="+mj-cs"/>
              </a:rPr>
              <a:t>'</a:t>
            </a:r>
            <a:r>
              <a:rPr lang="en-US" sz="4000" b="1" dirty="0">
                <a:ea typeface="+mj-ea"/>
                <a:cs typeface="+mj-cs"/>
              </a:rPr>
              <a:t>s Shaft</a:t>
            </a: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8153400" y="152400"/>
            <a:ext cx="914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en-US" b="1">
                <a:solidFill>
                  <a:schemeClr val="tx2"/>
                </a:solidFill>
                <a:latin typeface="Arial Narrow" charset="0"/>
              </a:rPr>
              <a:t>31-34</a:t>
            </a:r>
            <a:endParaRPr lang="en-US" sz="280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eaLnBrk="1" hangingPunct="1">
              <a:defRPr/>
            </a:pPr>
            <a:r>
              <a:rPr lang="en-US" dirty="0">
                <a:latin typeface="Arial"/>
                <a:ea typeface="+mj-ea"/>
                <a:cs typeface="Arial"/>
              </a:rPr>
              <a:t>Transmission of Scripture</a:t>
            </a:r>
          </a:p>
        </p:txBody>
      </p:sp>
      <p:sp>
        <p:nvSpPr>
          <p:cNvPr id="109571" name="Rectangle 3"/>
          <p:cNvSpPr>
            <a:spLocks noGrp="1" noChangeArrowheads="1"/>
          </p:cNvSpPr>
          <p:nvPr>
            <p:ph type="body" sz="half" idx="1"/>
          </p:nvPr>
        </p:nvSpPr>
        <p:spPr>
          <a:xfrm>
            <a:off x="611188" y="1816100"/>
            <a:ext cx="5759450" cy="533400"/>
          </a:xfrm>
        </p:spPr>
        <p:txBody>
          <a:bodyPr/>
          <a:lstStyle/>
          <a:p>
            <a:pPr eaLnBrk="1" hangingPunct="1">
              <a:lnSpc>
                <a:spcPct val="90000"/>
              </a:lnSpc>
              <a:buFont typeface="Wingdings" pitchFamily="-111" charset="2"/>
              <a:buBlip>
                <a:blip r:embed="rId3"/>
              </a:buBlip>
              <a:defRPr/>
            </a:pPr>
            <a:r>
              <a:rPr lang="en-US" b="1" dirty="0">
                <a:effectLst>
                  <a:outerShdw blurRad="60325" dist="63500" dir="2700000" algn="tl" rotWithShape="0">
                    <a:srgbClr val="000000"/>
                  </a:outerShdw>
                </a:effectLst>
                <a:latin typeface="Arial"/>
                <a:ea typeface="+mn-ea"/>
                <a:cs typeface="Arial"/>
              </a:rPr>
              <a:t>Masoretic Isaiah Scroll</a:t>
            </a: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a:ext>
            </a:extLst>
          </a:blip>
          <a:srcRect/>
          <a:stretch>
            <a:fillRect/>
          </a:stretch>
        </p:blipFill>
        <p:spPr bwMode="auto">
          <a:xfrm>
            <a:off x="228600" y="4395167"/>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295650" cy="646113"/>
          </a:xfrm>
          <a:prstGeom prst="rect">
            <a:avLst/>
          </a:prstGeom>
          <a:noFill/>
          <a:ln w="9525">
            <a:noFill/>
            <a:miter lim="800000"/>
            <a:headEnd/>
            <a:tailEnd/>
          </a:ln>
          <a:effectLst/>
        </p:spPr>
        <p:txBody>
          <a:bodyPr wrap="none">
            <a:spAutoFit/>
          </a:bodyPr>
          <a:lstStyle/>
          <a:p>
            <a:pPr>
              <a:defRPr/>
            </a:pPr>
            <a:r>
              <a:rPr lang="en-US" sz="3600" b="1" dirty="0">
                <a:effectLst>
                  <a:outerShdw blurRad="60325" dist="63500" dir="2700000" algn="tl" rotWithShape="0">
                    <a:srgbClr val="000000"/>
                  </a:outerShdw>
                </a:effectLst>
                <a:latin typeface="Arial"/>
                <a:ea typeface="+mn-ea"/>
                <a:cs typeface="Arial"/>
              </a:rPr>
              <a:t>Isaiah </a:t>
            </a:r>
            <a:r>
              <a:rPr lang="en-US" sz="2800" b="1" dirty="0">
                <a:effectLst>
                  <a:outerShdw blurRad="60325" dist="63500" dir="2700000" algn="tl" rotWithShape="0">
                    <a:srgbClr val="000000"/>
                  </a:outerShdw>
                </a:effectLst>
                <a:latin typeface="Arial"/>
                <a:ea typeface="+mn-ea"/>
                <a:cs typeface="Arial"/>
              </a:rPr>
              <a:t>AD</a:t>
            </a:r>
            <a:r>
              <a:rPr lang="en-US" sz="3600" b="1" dirty="0">
                <a:effectLst>
                  <a:outerShdw blurRad="60325" dist="63500" dir="2700000" algn="tl" rotWithShape="0">
                    <a:srgbClr val="000000"/>
                  </a:outerShdw>
                </a:effectLst>
                <a:latin typeface="Arial"/>
                <a:ea typeface="+mn-ea"/>
                <a:cs typeface="Arial"/>
              </a:rPr>
              <a:t> 1000</a:t>
            </a:r>
          </a:p>
        </p:txBody>
      </p:sp>
      <p:sp>
        <p:nvSpPr>
          <p:cNvPr id="109587" name="Text Box 19"/>
          <p:cNvSpPr txBox="1">
            <a:spLocks noChangeArrowheads="1"/>
          </p:cNvSpPr>
          <p:nvPr/>
        </p:nvSpPr>
        <p:spPr bwMode="auto">
          <a:xfrm>
            <a:off x="609600" y="4445000"/>
            <a:ext cx="3038475" cy="646113"/>
          </a:xfrm>
          <a:prstGeom prst="rect">
            <a:avLst/>
          </a:prstGeom>
          <a:noFill/>
          <a:ln w="9525">
            <a:noFill/>
            <a:miter lim="800000"/>
            <a:headEnd/>
            <a:tailEnd/>
          </a:ln>
          <a:effectLst/>
        </p:spPr>
        <p:txBody>
          <a:bodyPr wrap="none">
            <a:spAutoFit/>
          </a:bodyPr>
          <a:lstStyle/>
          <a:p>
            <a:pPr>
              <a:defRPr/>
            </a:pPr>
            <a:r>
              <a:rPr lang="en-US" sz="3600" b="1">
                <a:effectLst>
                  <a:outerShdw blurRad="60325" dist="63500" dir="2700000" algn="tl" rotWithShape="0">
                    <a:srgbClr val="000000"/>
                  </a:outerShdw>
                </a:effectLst>
                <a:latin typeface="Arial"/>
                <a:ea typeface="+mn-ea"/>
                <a:cs typeface="Arial"/>
              </a:rPr>
              <a:t>Isaiah 200 </a:t>
            </a:r>
            <a:r>
              <a:rPr lang="en-US" sz="2800" b="1">
                <a:effectLst>
                  <a:outerShdw blurRad="60325" dist="63500" dir="2700000" algn="tl" rotWithShape="0">
                    <a:srgbClr val="000000"/>
                  </a:outerShdw>
                </a:effectLst>
                <a:latin typeface="Arial"/>
                <a:ea typeface="+mn-ea"/>
                <a:cs typeface="Arial"/>
              </a:rPr>
              <a:t>BC</a:t>
            </a:r>
          </a:p>
        </p:txBody>
      </p:sp>
      <p:sp>
        <p:nvSpPr>
          <p:cNvPr id="109588" name="Text Box 20"/>
          <p:cNvSpPr txBox="1">
            <a:spLocks noChangeArrowheads="1"/>
          </p:cNvSpPr>
          <p:nvPr/>
        </p:nvSpPr>
        <p:spPr bwMode="auto">
          <a:xfrm>
            <a:off x="4203700" y="3581400"/>
            <a:ext cx="1447800" cy="1373188"/>
          </a:xfrm>
          <a:prstGeom prst="rect">
            <a:avLst/>
          </a:prstGeom>
          <a:noFill/>
          <a:ln w="9525">
            <a:noFill/>
            <a:miter lim="800000"/>
            <a:headEnd/>
            <a:tailEnd/>
          </a:ln>
          <a:effectLst/>
        </p:spPr>
        <p:txBody>
          <a:bodyPr>
            <a:spAutoFit/>
          </a:bodyPr>
          <a:lstStyle/>
          <a:p>
            <a:pPr algn="ctr">
              <a:defRPr/>
            </a:pPr>
            <a:r>
              <a:rPr lang="en-US" sz="2800" b="1" dirty="0">
                <a:effectLst>
                  <a:outerShdw blurRad="60325" dist="63500" dir="2700000" algn="tl" rotWithShape="0">
                    <a:srgbClr val="000000"/>
                  </a:outerShdw>
                </a:effectLst>
                <a:latin typeface="Arial"/>
                <a:ea typeface="+mn-ea"/>
                <a:cs typeface="Arial"/>
              </a:rPr>
              <a:t>1200 years earlier!</a:t>
            </a: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346700" cy="609600"/>
          </a:xfrm>
          <a:prstGeom prst="rect">
            <a:avLst/>
          </a:prstGeom>
          <a:noFill/>
          <a:ln w="9525">
            <a:noFill/>
            <a:miter lim="800000"/>
            <a:headEnd/>
            <a:tailEnd/>
          </a:ln>
          <a:effectLst/>
        </p:spPr>
        <p:txBody>
          <a:bodyPr/>
          <a:lstStyle/>
          <a:p>
            <a:pPr marL="342900" indent="-342900">
              <a:spcBef>
                <a:spcPct val="20000"/>
              </a:spcBef>
              <a:buClr>
                <a:schemeClr val="accent2"/>
              </a:buClr>
              <a:buSzPct val="80000"/>
              <a:buFont typeface="Wingdings" pitchFamily="-111" charset="2"/>
              <a:buBlip>
                <a:blip r:embed="rId3"/>
              </a:buBlip>
              <a:defRPr/>
            </a:pPr>
            <a:r>
              <a:rPr lang="en-US" sz="3200" b="1" dirty="0">
                <a:effectLst>
                  <a:outerShdw blurRad="60325" dist="63500" dir="2700000" algn="tl" rotWithShape="0">
                    <a:srgbClr val="000000"/>
                  </a:outerShdw>
                </a:effectLst>
                <a:latin typeface="Arial"/>
                <a:ea typeface="+mn-ea"/>
                <a:cs typeface="Arial"/>
              </a:rPr>
              <a:t>Dead Sea Isaiah Scroll</a:t>
            </a: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eaLnBrk="0" hangingPunct="0">
              <a:spcBef>
                <a:spcPct val="50000"/>
              </a:spcBef>
              <a:buFont typeface="Arial" pitchFamily="-105" charset="0"/>
              <a:buNone/>
              <a:defRPr/>
            </a:pPr>
            <a:r>
              <a:rPr lang="en-US" b="1" dirty="0">
                <a:solidFill>
                  <a:srgbClr val="FFFFFF"/>
                </a:solidFill>
                <a:latin typeface="Arial" pitchFamily="-105"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b="1" dirty="0">
                <a:solidFill>
                  <a:srgbClr val="FFFFFF"/>
                </a:solidFill>
                <a:latin typeface="Arial" pitchFamily="-105" charset="0"/>
              </a:rPr>
              <a:t>10 letters = </a:t>
            </a:r>
            <a:r>
              <a:rPr lang="en-US" b="1" dirty="0">
                <a:solidFill>
                  <a:srgbClr val="FFCC00"/>
                </a:solidFill>
                <a:latin typeface="Arial" pitchFamily="-105" charset="0"/>
              </a:rPr>
              <a:t>spelling</a:t>
            </a:r>
            <a:r>
              <a:rPr lang="en-US" b="1" dirty="0">
                <a:solidFill>
                  <a:srgbClr val="FFFFFF"/>
                </a:solidFill>
                <a:latin typeface="Arial" pitchFamily="-105" charset="0"/>
              </a:rPr>
              <a:t> differences</a:t>
            </a:r>
          </a:p>
          <a:p>
            <a:pPr eaLnBrk="0" hangingPunct="0">
              <a:spcBef>
                <a:spcPct val="50000"/>
              </a:spcBef>
              <a:buFont typeface="Arial" pitchFamily="-105" charset="0"/>
              <a:buNone/>
              <a:defRPr/>
            </a:pPr>
            <a:r>
              <a:rPr lang="en-US" b="1" dirty="0">
                <a:solidFill>
                  <a:srgbClr val="FFFFFF"/>
                </a:solidFill>
                <a:latin typeface="Arial" pitchFamily="-105" charset="0"/>
              </a:rPr>
              <a:t>  4 letters = </a:t>
            </a:r>
            <a:r>
              <a:rPr lang="en-US" b="1" dirty="0">
                <a:solidFill>
                  <a:srgbClr val="FFCC00"/>
                </a:solidFill>
                <a:latin typeface="Arial" pitchFamily="-105" charset="0"/>
              </a:rPr>
              <a:t>stylistic</a:t>
            </a:r>
            <a:r>
              <a:rPr lang="en-US" b="1" dirty="0">
                <a:solidFill>
                  <a:srgbClr val="FFFFFF"/>
                </a:solidFill>
                <a:latin typeface="Arial" pitchFamily="-105" charset="0"/>
              </a:rPr>
              <a:t> changes</a:t>
            </a:r>
          </a:p>
          <a:p>
            <a:pPr eaLnBrk="0" hangingPunct="0">
              <a:spcBef>
                <a:spcPct val="50000"/>
              </a:spcBef>
              <a:buFont typeface="Arial" pitchFamily="-105" charset="0"/>
              <a:buNone/>
              <a:defRPr/>
            </a:pPr>
            <a:r>
              <a:rPr lang="en-US" b="1" u="sng" dirty="0">
                <a:solidFill>
                  <a:srgbClr val="FFFFFF"/>
                </a:solidFill>
                <a:latin typeface="Arial" pitchFamily="-105" charset="0"/>
              </a:rPr>
              <a:t>  3 letters = </a:t>
            </a:r>
            <a:r>
              <a:rPr lang="en-US" b="1" u="sng" dirty="0">
                <a:solidFill>
                  <a:srgbClr val="FFCC00"/>
                </a:solidFill>
                <a:latin typeface="Arial" pitchFamily="-105" charset="0"/>
              </a:rPr>
              <a:t>added word</a:t>
            </a:r>
            <a:r>
              <a:rPr lang="en-US" b="1" u="sng" dirty="0">
                <a:solidFill>
                  <a:srgbClr val="FFFFFF"/>
                </a:solidFill>
                <a:latin typeface="Arial" pitchFamily="-105" charset="0"/>
              </a:rPr>
              <a:t> for "light" (vs. 11)</a:t>
            </a:r>
            <a:endParaRPr lang="en-US" b="1" dirty="0">
              <a:solidFill>
                <a:srgbClr val="FFFFFF"/>
              </a:solidFill>
              <a:latin typeface="Arial" pitchFamily="-105" charset="0"/>
            </a:endParaRPr>
          </a:p>
          <a:p>
            <a:pPr eaLnBrk="0" hangingPunct="0">
              <a:spcBef>
                <a:spcPct val="50000"/>
              </a:spcBef>
              <a:buFont typeface="Arial" pitchFamily="-105" charset="0"/>
              <a:buNone/>
              <a:defRPr/>
            </a:pPr>
            <a:r>
              <a:rPr lang="en-US" b="1" dirty="0">
                <a:solidFill>
                  <a:srgbClr val="FFFFFF"/>
                </a:solidFill>
                <a:latin typeface="Arial" pitchFamily="-105" charset="0"/>
              </a:rPr>
              <a:t>17 letters = no affect on biblical teachings</a:t>
            </a: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en-US" sz="2000" b="1" dirty="0">
                <a:solidFill>
                  <a:srgbClr val="FFFFFF"/>
                </a:solidFill>
                <a:latin typeface="26" charset="0"/>
              </a:rPr>
              <a:t>Geisler &amp; Nix, </a:t>
            </a:r>
            <a:r>
              <a:rPr lang="en-US" sz="2000" b="1" i="1" dirty="0">
                <a:solidFill>
                  <a:srgbClr val="FFFFFF"/>
                </a:solidFill>
                <a:latin typeface="26" charset="0"/>
              </a:rPr>
              <a:t>Intro to the NT</a:t>
            </a:r>
            <a:r>
              <a:rPr lang="en-US" sz="2000" b="1" dirty="0">
                <a:solidFill>
                  <a:srgbClr val="FFFFFF"/>
                </a:solidFill>
                <a:latin typeface="26"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18864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052736"/>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dirty="0">
                <a:solidFill>
                  <a:srgbClr val="FFFFFF"/>
                </a:solidFill>
                <a:latin typeface="26" charset="0"/>
              </a:rPr>
              <a:t>200 BC</a:t>
            </a:r>
          </a:p>
        </p:txBody>
      </p:sp>
      <p:sp>
        <p:nvSpPr>
          <p:cNvPr id="1559566" name="Text Box 14"/>
          <p:cNvSpPr txBox="1">
            <a:spLocks noChangeArrowheads="1"/>
          </p:cNvSpPr>
          <p:nvPr/>
        </p:nvSpPr>
        <p:spPr bwMode="auto">
          <a:xfrm>
            <a:off x="5486400" y="1052736"/>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rPr>
              <a:t>AD 1000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en-US" sz="4400" b="1" dirty="0">
                <a:solidFill>
                  <a:schemeClr val="bg1"/>
                </a:solidFill>
                <a:effectLst>
                  <a:glow rad="190500">
                    <a:schemeClr val="tx1"/>
                  </a:glow>
                </a:effectLst>
                <a:latin typeface="Arial Narrow" charset="0"/>
              </a:rPr>
              <a:t>Better Interpretation of Scripture</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solidFill>
                  <a:schemeClr val="bg1"/>
                </a:solidFill>
                <a:effectLst>
                  <a:outerShdw blurRad="38100" dist="38100" dir="2700000" algn="tl">
                    <a:srgbClr val="000000"/>
                  </a:outerShdw>
                </a:effectLst>
                <a:latin typeface="Arial" charset="0"/>
                <a:cs typeface="Arial" charset="0"/>
              </a:rPr>
              <a:t>208 (b) 3</a:t>
            </a:r>
            <a:endParaRPr lang="en-US" sz="280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190500">
                    <a:schemeClr val="tx1"/>
                  </a:glow>
                </a:effectLst>
                <a:latin typeface="Arial"/>
                <a:ea typeface="+mn-ea"/>
                <a:cs typeface="Arial"/>
              </a:rPr>
              <a:t>Hazor</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eaLnBrk="1" hangingPunct="1"/>
            <a:r>
              <a:rPr lang="en-US">
                <a:solidFill>
                  <a:schemeClr val="bg2"/>
                </a:solidFill>
                <a:latin typeface="Arial Narrow" charset="0"/>
                <a:ea typeface="ＭＳ Ｐゴシック" charset="0"/>
                <a:cs typeface="ＭＳ Ｐゴシック" charset="0"/>
              </a:rPr>
              <a:t>Value of Biblical Archaeology</a:t>
            </a: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r>
              <a:rPr lang="en-US" sz="4400">
                <a:solidFill>
                  <a:schemeClr val="tx2"/>
                </a:solidFill>
                <a:latin typeface="Arial Narrow" pitchFamily="-111" charset="0"/>
                <a:ea typeface="+mn-ea"/>
                <a:cs typeface="+mn-cs"/>
              </a:rPr>
              <a:t>Value of Biblical Archaeology</a:t>
            </a: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latin typeface="Arial"/>
                <a:cs typeface="Arial"/>
              </a:rPr>
              <a:t>206-8</a:t>
            </a:r>
            <a:endParaRPr lang="en-US" sz="280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0" y="1828800"/>
            <a:ext cx="5470525" cy="4913313"/>
          </a:xfrm>
        </p:spPr>
        <p:txBody>
          <a:bodyPr/>
          <a:lstStyle/>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Confirmation of Biblical History (cf. OTB, 201-4)</a:t>
            </a:r>
          </a:p>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Confirmation of Transmission of Scripture</a:t>
            </a:r>
          </a:p>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Insight into Interpreting Scripture</a:t>
            </a:r>
          </a:p>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Source of Revenue for Israel &amp; Her Neighbors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Dangers of Biblical Archaeology</a:t>
            </a: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eaLnBrk="1" hangingPunct="1">
              <a:lnSpc>
                <a:spcPct val="90000"/>
              </a:lnSpc>
              <a:buClr>
                <a:schemeClr val="tx1"/>
              </a:buClr>
              <a:buFont typeface="+mj-lt"/>
              <a:buAutoNum type="arabicPeriod"/>
            </a:pPr>
            <a:r>
              <a:rPr lang="en-US" sz="3600" b="1" dirty="0">
                <a:solidFill>
                  <a:srgbClr val="FFFF00"/>
                </a:solidFill>
                <a:effectLst>
                  <a:outerShdw blurRad="50800" dist="63500" dir="2700000" algn="tl" rotWithShape="0">
                    <a:srgbClr val="000000"/>
                  </a:outerShdw>
                </a:effectLst>
                <a:ea typeface="+mn-ea"/>
                <a:cs typeface="+mn-cs"/>
              </a:rPr>
              <a:t>Priority</a:t>
            </a:r>
            <a:r>
              <a:rPr lang="en-US" sz="3600" b="1" dirty="0">
                <a:solidFill>
                  <a:srgbClr val="FFFFFF"/>
                </a:solidFill>
                <a:effectLst>
                  <a:outerShdw blurRad="50800" dist="63500" dir="2700000" algn="tl" rotWithShape="0">
                    <a:srgbClr val="000000"/>
                  </a:outerShdw>
                </a:effectLst>
                <a:ea typeface="+mn-ea"/>
                <a:cs typeface="+mn-cs"/>
              </a:rPr>
              <a:t>: Will one first accept the Bible or archaeology?</a:t>
            </a:r>
          </a:p>
          <a:p>
            <a:pPr marL="404813" indent="-404813" eaLnBrk="1" hangingPunct="1">
              <a:lnSpc>
                <a:spcPct val="90000"/>
              </a:lnSpc>
              <a:buClr>
                <a:schemeClr val="tx1"/>
              </a:buClr>
              <a:buFont typeface="+mj-lt"/>
              <a:buAutoNum type="arabicPeriod"/>
            </a:pPr>
            <a:r>
              <a:rPr lang="en-US" sz="3600" b="1" dirty="0">
                <a:solidFill>
                  <a:srgbClr val="FFFF00"/>
                </a:solidFill>
                <a:effectLst>
                  <a:outerShdw blurRad="50800" dist="63500" dir="2700000" algn="tl" rotWithShape="0">
                    <a:srgbClr val="000000"/>
                  </a:outerShdw>
                </a:effectLst>
                <a:ea typeface="+mn-ea"/>
                <a:cs typeface="+mn-cs"/>
              </a:rPr>
              <a:t>Subjectivity</a:t>
            </a:r>
            <a:r>
              <a:rPr lang="en-US" sz="3600" b="1" dirty="0">
                <a:solidFill>
                  <a:srgbClr val="FFFFFF"/>
                </a:solidFill>
                <a:effectLst>
                  <a:outerShdw blurRad="50800" dist="63500" dir="2700000" algn="tl" rotWithShape="0">
                    <a:srgbClr val="000000"/>
                  </a:outerShdw>
                </a:effectLst>
                <a:ea typeface="+mn-ea"/>
                <a:cs typeface="+mn-cs"/>
              </a:rPr>
              <a:t>: Bias is a problem for liberal and conservative alike</a:t>
            </a:r>
          </a:p>
          <a:p>
            <a:pPr marL="404813" indent="-404813" eaLnBrk="1" hangingPunct="1">
              <a:lnSpc>
                <a:spcPct val="90000"/>
              </a:lnSpc>
              <a:buClr>
                <a:schemeClr val="tx1"/>
              </a:buClr>
              <a:buFont typeface="+mj-lt"/>
              <a:buAutoNum type="arabicPeriod"/>
            </a:pPr>
            <a:r>
              <a:rPr lang="en-US" sz="3600" b="1" dirty="0">
                <a:solidFill>
                  <a:srgbClr val="FFFF00"/>
                </a:solidFill>
                <a:effectLst>
                  <a:outerShdw blurRad="50800" dist="63500" dir="2700000" algn="tl" rotWithShape="0">
                    <a:srgbClr val="000000"/>
                  </a:outerShdw>
                </a:effectLst>
                <a:ea typeface="+mn-ea"/>
                <a:cs typeface="+mn-cs"/>
              </a:rPr>
              <a:t>Incomplete Record</a:t>
            </a:r>
            <a:r>
              <a:rPr lang="en-US" sz="3600" b="1" dirty="0">
                <a:solidFill>
                  <a:srgbClr val="FFFFFF"/>
                </a:solidFill>
                <a:effectLst>
                  <a:outerShdw blurRad="50800" dist="63500" dir="2700000" algn="tl" rotWithShape="0">
                    <a:srgbClr val="000000"/>
                  </a:outerShdw>
                </a:effectLst>
                <a:ea typeface="+mn-ea"/>
                <a:cs typeface="+mn-cs"/>
              </a:rPr>
              <a:t>: Most of the Bible cannot be proven by archaeology</a:t>
            </a: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8" descr="Ancient Archaeologist Logo PNG | PNG Play">
            <a:extLst>
              <a:ext uri="{FF2B5EF4-FFF2-40B4-BE49-F238E27FC236}">
                <a16:creationId xmlns:a16="http://schemas.microsoft.com/office/drawing/2014/main" id="{D96B05EF-E764-5645-9A46-5676BFB961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6296" y="391707"/>
            <a:ext cx="1513293" cy="1513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37580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en-US" altLang="zh-CN" b="1" dirty="0">
                <a:solidFill>
                  <a:srgbClr val="000099"/>
                </a:solidFill>
                <a:latin typeface="Arial Narrow" charset="0"/>
              </a:rPr>
              <a:t>The Exodus Took Faith!</a:t>
            </a: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en-US" altLang="zh-CN" sz="3200" b="1" dirty="0">
                <a:solidFill>
                  <a:srgbClr val="000099"/>
                </a:solidFill>
                <a:latin typeface="Arial Narrow" charset="0"/>
              </a:rPr>
              <a:t>I think you have some serious faith issues.</a:t>
            </a: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Mountains bow down</a:t>
            </a:r>
          </a:p>
          <a:p>
            <a:pPr algn="ctr" eaLnBrk="0" hangingPunct="0"/>
            <a:r>
              <a:rPr lang="en-US" sz="4000" b="1" dirty="0">
                <a:solidFill>
                  <a:srgbClr val="FFFFFF"/>
                </a:solidFill>
                <a:effectLst>
                  <a:outerShdw blurRad="38100" dist="38100" dir="2700000" algn="tl">
                    <a:schemeClr val="tx1"/>
                  </a:outerShdw>
                </a:effectLst>
                <a:latin typeface="Arial Bold" charset="0"/>
              </a:rPr>
              <a:t> and the seas will roar</a:t>
            </a:r>
          </a:p>
          <a:p>
            <a:pPr algn="ctr" eaLnBrk="0" hangingPunct="0"/>
            <a:r>
              <a:rPr lang="en-US" sz="4000" b="1" dirty="0">
                <a:solidFill>
                  <a:srgbClr val="FFFFFF"/>
                </a:solidFill>
                <a:effectLst>
                  <a:outerShdw blurRad="38100" dist="38100" dir="2700000" algn="tl">
                    <a:schemeClr val="tx1"/>
                  </a:outerShdw>
                </a:effectLst>
                <a:latin typeface="Arial Bold" charset="0"/>
              </a:rPr>
              <a:t>at the sound of Your name.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6705600" cy="13716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Dangers of Biblical Archaeology</a:t>
            </a:r>
          </a:p>
        </p:txBody>
      </p:sp>
      <p:sp>
        <p:nvSpPr>
          <p:cNvPr id="82947" name="Rectangle 3"/>
          <p:cNvSpPr>
            <a:spLocks noGrp="1" noChangeArrowheads="1"/>
          </p:cNvSpPr>
          <p:nvPr>
            <p:ph type="body" sz="half" idx="1"/>
          </p:nvPr>
        </p:nvSpPr>
        <p:spPr>
          <a:xfrm>
            <a:off x="381000" y="1981200"/>
            <a:ext cx="8763000" cy="4876800"/>
          </a:xfrm>
        </p:spPr>
        <p:txBody>
          <a:bodyPr/>
          <a:lstStyle/>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Priority</a:t>
            </a:r>
            <a:r>
              <a:rPr lang="en-US"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Subjectivity</a:t>
            </a:r>
            <a:r>
              <a:rPr lang="en-US"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Incomplete Record</a:t>
            </a:r>
            <a:r>
              <a:rPr lang="en-US" b="1" dirty="0">
                <a:effectLst>
                  <a:outerShdw blurRad="38100" dist="38100" dir="2700000" algn="tl">
                    <a:srgbClr val="000000">
                      <a:alpha val="43137"/>
                    </a:srgbClr>
                  </a:outerShdw>
                </a:effectLst>
                <a:ea typeface="+mn-ea"/>
                <a:cs typeface="+mn-cs"/>
              </a:rPr>
              <a:t>: Most of the Bible cannot be proven by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Complexity</a:t>
            </a:r>
            <a:r>
              <a:rPr lang="en-US" b="1" dirty="0">
                <a:effectLst>
                  <a:outerShdw blurRad="38100" dist="38100" dir="2700000" algn="tl">
                    <a:srgbClr val="000000">
                      <a:alpha val="43137"/>
                    </a:srgbClr>
                  </a:outerShdw>
                </a:effectLst>
                <a:ea typeface="+mn-ea"/>
                <a:cs typeface="+mn-cs"/>
              </a:rPr>
              <a:t>: Biblical archaeology is the oldest, most complicated, most stratified, least substantiated type</a:t>
            </a: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8B8D6DBB-F324-344D-AEE1-03D4EAD4EE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72027" y="496222"/>
            <a:ext cx="1460704" cy="1460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554038"/>
            <a:ext cx="2819400" cy="1938337"/>
          </a:xfrm>
          <a:ln w="12700" cap="sq">
            <a:headEnd type="none" w="sm" len="sm"/>
            <a:tailEnd type="none" w="sm" len="sm"/>
          </a:ln>
        </p:spPr>
        <p:txBody>
          <a:bodyPr>
            <a:spAutoFit/>
          </a:bodyPr>
          <a:lstStyle/>
          <a:p>
            <a:pPr algn="ctr">
              <a:defRPr/>
            </a:pPr>
            <a:r>
              <a:rPr lang="en-US" sz="4000" b="1" dirty="0">
                <a:solidFill>
                  <a:schemeClr val="tx1"/>
                </a:solidFill>
                <a:effectLst>
                  <a:outerShdw blurRad="38100" dist="38100" dir="2700000" algn="tl">
                    <a:srgbClr val="000000"/>
                  </a:outerShdw>
                </a:effectLst>
                <a:latin typeface="Arial"/>
                <a:ea typeface="ＭＳ Ｐゴシック" charset="0"/>
                <a:cs typeface="Arial"/>
              </a:rPr>
              <a:t>The Temple of Dagan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eaLnBrk="1" hangingPunct="1">
              <a:defRPr/>
            </a:pPr>
            <a:r>
              <a:rPr lang="en-US" dirty="0">
                <a:ea typeface="+mj-ea"/>
                <a:cs typeface="+mj-cs"/>
              </a:rPr>
              <a:t>Dangers of Biblical Archaeology</a:t>
            </a:r>
          </a:p>
        </p:txBody>
      </p:sp>
      <p:sp>
        <p:nvSpPr>
          <p:cNvPr id="108547" name="Rectangle 3"/>
          <p:cNvSpPr>
            <a:spLocks noGrp="1" noChangeArrowheads="1"/>
          </p:cNvSpPr>
          <p:nvPr>
            <p:ph type="body" sz="half" idx="1"/>
          </p:nvPr>
        </p:nvSpPr>
        <p:spPr>
          <a:xfrm>
            <a:off x="381000" y="1055688"/>
            <a:ext cx="8763000" cy="5802312"/>
          </a:xfrm>
        </p:spPr>
        <p:txBody>
          <a:bodyPr/>
          <a:lstStyle/>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Priority</a:t>
            </a:r>
            <a:r>
              <a:rPr lang="en-US"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Subjectivity</a:t>
            </a:r>
            <a:r>
              <a:rPr lang="en-US"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Incomplete Record</a:t>
            </a:r>
            <a:r>
              <a:rPr lang="en-US" b="1" dirty="0">
                <a:effectLst>
                  <a:outerShdw blurRad="38100" dist="38100" dir="2700000" algn="tl">
                    <a:srgbClr val="000000">
                      <a:alpha val="43137"/>
                    </a:srgbClr>
                  </a:outerShdw>
                </a:effectLst>
                <a:ea typeface="+mn-ea"/>
                <a:cs typeface="+mn-cs"/>
              </a:rPr>
              <a:t>: Most of the Bible cannot be proven by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Complexity</a:t>
            </a:r>
            <a:r>
              <a:rPr lang="en-US" b="1" dirty="0">
                <a:effectLst>
                  <a:outerShdw blurRad="38100" dist="38100" dir="2700000" algn="tl">
                    <a:srgbClr val="000000">
                      <a:alpha val="43137"/>
                    </a:srgbClr>
                  </a:outerShdw>
                </a:effectLst>
                <a:ea typeface="+mn-ea"/>
                <a:cs typeface="+mn-cs"/>
              </a:rPr>
              <a:t>: Biblical archaeology is the oldest, most complicated, most stratified, least substantiated type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Limited Apologetic Value</a:t>
            </a:r>
            <a:r>
              <a:rPr lang="en-US" b="1" dirty="0">
                <a:effectLst>
                  <a:outerShdw blurRad="38100" dist="38100" dir="2700000" algn="tl">
                    <a:srgbClr val="000000">
                      <a:alpha val="43137"/>
                    </a:srgbClr>
                  </a:outerShdw>
                </a:effectLst>
                <a:ea typeface="+mn-ea"/>
                <a:cs typeface="+mn-cs"/>
              </a:rPr>
              <a:t>: It cannot prove God</a:t>
            </a:r>
            <a:r>
              <a:rPr lang="fr-FR" b="1" dirty="0">
                <a:effectLst>
                  <a:outerShdw blurRad="38100" dist="38100" dir="2700000" algn="tl">
                    <a:srgbClr val="000000">
                      <a:alpha val="43137"/>
                    </a:srgbClr>
                  </a:outerShdw>
                </a:effectLst>
                <a:ea typeface="+mn-ea"/>
                <a:cs typeface="+mn-cs"/>
              </a:rPr>
              <a:t>'</a:t>
            </a:r>
            <a:r>
              <a:rPr lang="en-US" b="1" dirty="0">
                <a:effectLst>
                  <a:outerShdw blurRad="38100" dist="38100" dir="2700000" algn="tl">
                    <a:srgbClr val="000000">
                      <a:alpha val="43137"/>
                    </a:srgbClr>
                  </a:outerShdw>
                </a:effectLst>
                <a:ea typeface="+mn-ea"/>
                <a:cs typeface="+mn-cs"/>
              </a:rPr>
              <a:t>s existence or create faith in Christ</a:t>
            </a:r>
          </a:p>
        </p:txBody>
      </p:sp>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BFABCDFA-E16B-0342-85BC-C4F720FC96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Ten Commandments has been a springtime TV staple since 1968, with good  reason - Vox">
            <a:extLst>
              <a:ext uri="{FF2B5EF4-FFF2-40B4-BE49-F238E27FC236}">
                <a16:creationId xmlns:a16="http://schemas.microsoft.com/office/drawing/2014/main" id="{824DE568-8C01-5240-A9B6-6F4B9B428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9"/>
          <a:stretch/>
        </p:blipFill>
        <p:spPr bwMode="auto">
          <a:xfrm>
            <a:off x="0" y="0"/>
            <a:ext cx="9180512" cy="6865876"/>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eaLnBrk="1" hangingPunct="1">
              <a:defRPr/>
            </a:pPr>
            <a:r>
              <a:rPr lang="en-US" sz="4000" b="1" dirty="0">
                <a:ea typeface="+mj-ea"/>
                <a:cs typeface="+mj-cs"/>
              </a:rPr>
              <a:t>Can archaeology prove Moses received the Ten Commandments?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Future of Biblical Archaeology</a:t>
            </a:r>
          </a:p>
        </p:txBody>
      </p:sp>
      <p:sp>
        <p:nvSpPr>
          <p:cNvPr id="122883" name="Rectangle 3"/>
          <p:cNvSpPr>
            <a:spLocks noGrp="1" noChangeArrowheads="1"/>
          </p:cNvSpPr>
          <p:nvPr>
            <p:ph type="body" idx="1"/>
          </p:nvPr>
        </p:nvSpPr>
        <p:spPr>
          <a:xfrm>
            <a:off x="754063" y="1741488"/>
            <a:ext cx="4033837" cy="4495800"/>
          </a:xfrm>
        </p:spPr>
        <p:txBody>
          <a:bodyPr/>
          <a:lstStyle/>
          <a:p>
            <a:pPr eaLnBrk="1" hangingPunct="1">
              <a:buFont typeface="Wingdings" pitchFamily="-111" charset="2"/>
              <a:buBlip>
                <a:blip r:embed="rId3"/>
              </a:buBlip>
              <a:defRPr/>
            </a:pPr>
            <a:r>
              <a:rPr lang="en-US" sz="3600" b="1" dirty="0">
                <a:effectLst>
                  <a:outerShdw blurRad="38100" dist="38100" dir="2700000" algn="tl">
                    <a:srgbClr val="000000">
                      <a:alpha val="43137"/>
                    </a:srgbClr>
                  </a:outerShdw>
                </a:effectLst>
                <a:ea typeface="+mn-ea"/>
                <a:cs typeface="+mn-cs"/>
              </a:rPr>
              <a:t>Excavating Jerusalem</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Western Wall</a:t>
            </a:r>
          </a:p>
          <a:p>
            <a:pPr eaLnBrk="1" hangingPunct="1">
              <a:buFont typeface="Wingdings" pitchFamily="-111" charset="2"/>
              <a:buBlip>
                <a:blip r:embed="rId3"/>
              </a:buBlip>
              <a:defRPr/>
            </a:pPr>
            <a:r>
              <a:rPr lang="en-US" sz="3600" b="1" dirty="0">
                <a:effectLst>
                  <a:outerShdw blurRad="38100" dist="38100" dir="2700000" algn="tl">
                    <a:srgbClr val="000000">
                      <a:alpha val="43137"/>
                    </a:srgbClr>
                  </a:outerShdw>
                </a:effectLst>
                <a:ea typeface="+mn-ea"/>
                <a:cs typeface="+mn-cs"/>
              </a:rPr>
              <a:t>Archaeology will never end</a:t>
            </a: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en-US" i="1">
                <a:ea typeface="+mj-ea"/>
                <a:cs typeface="+mj-cs"/>
              </a:rPr>
              <a:t>BAR</a:t>
            </a: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a:ea typeface="+mn-ea"/>
                <a:cs typeface="+mn-cs"/>
              </a:rPr>
              <a:t>The most popular archaeology magazine began in 1975</a:t>
            </a: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10 Great Finds</a:t>
            </a: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b="1" dirty="0">
                <a:ea typeface="+mn-ea"/>
                <a:cs typeface="+mn-cs"/>
              </a:rPr>
              <a:t>This </a:t>
            </a:r>
            <a:r>
              <a:rPr lang="en-US" b="1" i="1" dirty="0">
                <a:ea typeface="+mn-ea"/>
                <a:cs typeface="+mn-cs"/>
              </a:rPr>
              <a:t>BAR</a:t>
            </a:r>
            <a:r>
              <a:rPr lang="en-US" b="1" dirty="0">
                <a:ea typeface="+mn-ea"/>
                <a:cs typeface="+mn-cs"/>
              </a:rPr>
              <a:t> article by Michael D. Coogan highlights the ten most significant artifacts throughout the Middle East (May/June 1995)</a:t>
            </a: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609600"/>
            <a:ext cx="3124200" cy="10795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#1 Gilgamesh Epic Tablet XI</a:t>
            </a:r>
          </a:p>
        </p:txBody>
      </p:sp>
      <p:sp>
        <p:nvSpPr>
          <p:cNvPr id="128003" name="Rectangle 3"/>
          <p:cNvSpPr>
            <a:spLocks noGrp="1" noChangeArrowheads="1"/>
          </p:cNvSpPr>
          <p:nvPr>
            <p:ph type="body" idx="1"/>
          </p:nvPr>
        </p:nvSpPr>
        <p:spPr>
          <a:xfrm>
            <a:off x="6248400" y="1981200"/>
            <a:ext cx="2590800" cy="3886200"/>
          </a:xfrm>
        </p:spPr>
        <p:txBody>
          <a:bodyPr/>
          <a:lstStyle/>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Nineveh, Iraq</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650 BC</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Flood story similar to Gen. 6–9</a:t>
            </a:r>
          </a:p>
        </p:txBody>
      </p:sp>
      <p:sp>
        <p:nvSpPr>
          <p:cNvPr id="128005" name="Text Box 5"/>
          <p:cNvSpPr txBox="1">
            <a:spLocks noChangeArrowheads="1"/>
          </p:cNvSpPr>
          <p:nvPr/>
        </p:nvSpPr>
        <p:spPr bwMode="auto">
          <a:xfrm>
            <a:off x="8388424"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#2 Beni Hasan Mural</a:t>
            </a:r>
          </a:p>
        </p:txBody>
      </p:sp>
      <p:sp>
        <p:nvSpPr>
          <p:cNvPr id="165893" name="Text Box 5"/>
          <p:cNvSpPr txBox="1">
            <a:spLocks noChangeArrowheads="1"/>
          </p:cNvSpPr>
          <p:nvPr/>
        </p:nvSpPr>
        <p:spPr bwMode="auto">
          <a:xfrm>
            <a:off x="8460432"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219</a:t>
            </a:r>
          </a:p>
        </p:txBody>
      </p:sp>
      <p:sp>
        <p:nvSpPr>
          <p:cNvPr id="165894" name="Rectangle 6"/>
          <p:cNvSpPr>
            <a:spLocks noGrp="1" noChangeArrowheads="1"/>
          </p:cNvSpPr>
          <p:nvPr>
            <p:ph type="body" idx="1"/>
          </p:nvPr>
        </p:nvSpPr>
        <p:spPr>
          <a:xfrm>
            <a:off x="304800" y="990600"/>
            <a:ext cx="7696200" cy="2971800"/>
          </a:xfrm>
        </p:spPr>
        <p:txBody>
          <a:bodyPr/>
          <a:lstStyle/>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Egypt</a:t>
            </a:r>
          </a:p>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1850 BC</a:t>
            </a:r>
          </a:p>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Attests to Israelites trading in Egypt</a:t>
            </a:r>
          </a:p>
          <a:p>
            <a:pPr lvl="1" eaLnBrk="1" hangingPunct="1">
              <a:buFont typeface="Wingdings" pitchFamily="-111" charset="2"/>
              <a:buBlip>
                <a:blip r:embed="rId6"/>
              </a:buBlip>
              <a:defRPr/>
            </a:pPr>
            <a:r>
              <a:rPr lang="en-US" sz="3200" b="1" dirty="0">
                <a:effectLst>
                  <a:glow rad="279400">
                    <a:schemeClr val="bg2">
                      <a:alpha val="75000"/>
                    </a:schemeClr>
                  </a:glow>
                </a:effectLst>
              </a:rPr>
              <a:t>Joseph story (Gen. 37–50)</a:t>
            </a:r>
          </a:p>
          <a:p>
            <a:pPr lvl="1" eaLnBrk="1" hangingPunct="1">
              <a:buFont typeface="Wingdings" pitchFamily="-111" charset="2"/>
              <a:buBlip>
                <a:blip r:embed="rId6"/>
              </a:buBlip>
              <a:defRPr/>
            </a:pPr>
            <a:r>
              <a:rPr lang="en-US" sz="3200" b="1" dirty="0">
                <a:effectLst>
                  <a:glow rad="279400">
                    <a:schemeClr val="bg2">
                      <a:alpha val="75000"/>
                    </a:schemeClr>
                  </a:glow>
                </a:effectLst>
              </a:rPr>
              <a:t>Solomon</a:t>
            </a:r>
            <a:r>
              <a:rPr lang="fr-FR" sz="3200" b="1" dirty="0">
                <a:effectLst>
                  <a:glow rad="279400">
                    <a:schemeClr val="bg2">
                      <a:alpha val="75000"/>
                    </a:schemeClr>
                  </a:glow>
                </a:effectLst>
              </a:rPr>
              <a:t>'</a:t>
            </a:r>
            <a:r>
              <a:rPr lang="en-US" sz="3200" b="1" dirty="0">
                <a:effectLst>
                  <a:glow rad="279400">
                    <a:schemeClr val="bg2">
                      <a:alpha val="75000"/>
                    </a:schemeClr>
                  </a:glow>
                </a:effectLst>
              </a:rPr>
              <a:t>s wife (1 Kings 9:16), etc.</a:t>
            </a: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15525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en-US" b="1" dirty="0">
                <a:latin typeface="Arial" pitchFamily="-111" charset="0"/>
                <a:ea typeface="+mn-ea"/>
                <a:cs typeface="+mn-cs"/>
              </a:rPr>
              <a:t>Two Egyptians lead the procession </a:t>
            </a:r>
          </a:p>
          <a:p>
            <a:pPr algn="ctr">
              <a:defRPr/>
            </a:pPr>
            <a:r>
              <a:rPr lang="en-US" b="1" dirty="0">
                <a:latin typeface="Arial" pitchFamily="-111" charset="0"/>
                <a:ea typeface="+mn-ea"/>
                <a:cs typeface="+mn-cs"/>
              </a:rPr>
              <a:t>(no beards)</a:t>
            </a:r>
          </a:p>
        </p:txBody>
      </p:sp>
      <p:sp>
        <p:nvSpPr>
          <p:cNvPr id="165897" name="Text Box 9"/>
          <p:cNvSpPr txBox="1">
            <a:spLocks noChangeArrowheads="1"/>
          </p:cNvSpPr>
          <p:nvPr/>
        </p:nvSpPr>
        <p:spPr bwMode="auto">
          <a:xfrm>
            <a:off x="1828800" y="3917950"/>
            <a:ext cx="35814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en-US" sz="2400" dirty="0"/>
              <a:t>8 wealthy Asiatic men &amp; 4 women follow</a:t>
            </a:r>
          </a:p>
          <a:p>
            <a:r>
              <a:rPr lang="en-US" sz="2400" dirty="0"/>
              <a:t>(note beards)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#3 Gezer High Place</a:t>
            </a: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itchFamily="-111" charset="2"/>
            </a:pPr>
            <a:r>
              <a:rPr lang="en-US" b="1" dirty="0">
                <a:effectLst>
                  <a:glow rad="279400">
                    <a:schemeClr val="bg2">
                      <a:alpha val="75000"/>
                    </a:schemeClr>
                  </a:glow>
                </a:effectLst>
                <a:ea typeface="+mn-ea"/>
                <a:cs typeface="+mn-cs"/>
              </a:rPr>
              <a:t>Near Tel Aviv, Israel</a:t>
            </a:r>
          </a:p>
          <a:p>
            <a:pPr eaLnBrk="1" hangingPunct="1">
              <a:buFont typeface="Wingdings" pitchFamily="-111" charset="2"/>
            </a:pPr>
            <a:r>
              <a:rPr lang="en-US" b="1" dirty="0">
                <a:effectLst>
                  <a:glow rad="279400">
                    <a:schemeClr val="bg2">
                      <a:alpha val="75000"/>
                    </a:schemeClr>
                  </a:glow>
                </a:effectLst>
                <a:ea typeface="+mn-ea"/>
                <a:cs typeface="+mn-cs"/>
              </a:rPr>
              <a:t>1600 BC</a:t>
            </a:r>
          </a:p>
          <a:p>
            <a:pPr eaLnBrk="1" hangingPunct="1">
              <a:buFont typeface="Wingdings" pitchFamily="-111" charset="2"/>
            </a:pPr>
            <a:r>
              <a:rPr lang="en-US" b="1" dirty="0">
                <a:effectLst>
                  <a:glow rad="279400">
                    <a:schemeClr val="bg2">
                      <a:alpha val="75000"/>
                    </a:schemeClr>
                  </a:glow>
                </a:effectLst>
                <a:ea typeface="+mn-ea"/>
                <a:cs typeface="+mn-cs"/>
              </a:rPr>
              <a:t>Covenant made with stones</a:t>
            </a:r>
          </a:p>
          <a:p>
            <a:pPr lvl="1" eaLnBrk="1" hangingPunct="1">
              <a:buFont typeface="Wingdings" pitchFamily="-111" charset="2"/>
            </a:pPr>
            <a:r>
              <a:rPr lang="en-US" sz="3200" b="1" dirty="0">
                <a:effectLst>
                  <a:glow rad="279400">
                    <a:schemeClr val="bg2">
                      <a:alpha val="75000"/>
                    </a:schemeClr>
                  </a:glow>
                </a:effectLst>
              </a:rPr>
              <a:t>Jacob &amp; Laban (Gen. 31:43-54)</a:t>
            </a:r>
          </a:p>
          <a:p>
            <a:pPr lvl="1" eaLnBrk="1" hangingPunct="1">
              <a:buFont typeface="Wingdings" pitchFamily="-111" charset="2"/>
            </a:pPr>
            <a:r>
              <a:rPr lang="en-US" sz="3200" b="1" dirty="0">
                <a:effectLst>
                  <a:glow rad="279400">
                    <a:schemeClr val="bg2">
                      <a:alpha val="75000"/>
                    </a:schemeClr>
                  </a:glow>
                </a:effectLst>
              </a:rPr>
              <a:t>Joshua at covenant renewal (Josh. 24:25-27)</a:t>
            </a:r>
          </a:p>
        </p:txBody>
      </p:sp>
      <p:sp>
        <p:nvSpPr>
          <p:cNvPr id="135172" name="Text Box 4"/>
          <p:cNvSpPr txBox="1">
            <a:spLocks noChangeArrowheads="1"/>
          </p:cNvSpPr>
          <p:nvPr/>
        </p:nvSpPr>
        <p:spPr bwMode="auto">
          <a:xfrm>
            <a:off x="8460432"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I sing for joy</a:t>
            </a:r>
          </a:p>
          <a:p>
            <a:r>
              <a:rPr lang="en-US" dirty="0"/>
              <a:t>At the work of Your hands,</a:t>
            </a:r>
          </a:p>
          <a:p>
            <a:r>
              <a:rPr lang="en-US" dirty="0"/>
              <a:t>Forever I</a:t>
            </a:r>
            <a:r>
              <a:rPr lang="fr-FR" altLang="ja-JP" dirty="0"/>
              <a:t>'</a:t>
            </a:r>
            <a:r>
              <a:rPr lang="en-US" dirty="0" err="1"/>
              <a:t>ll</a:t>
            </a:r>
            <a:r>
              <a:rPr lang="en-US" dirty="0"/>
              <a:t> love You</a:t>
            </a:r>
          </a:p>
          <a:p>
            <a:r>
              <a:rPr lang="en-US" dirty="0"/>
              <a:t>Forever I</a:t>
            </a:r>
            <a:r>
              <a:rPr lang="fr-FR" altLang="ja-JP" dirty="0"/>
              <a:t>'</a:t>
            </a:r>
            <a:r>
              <a:rPr lang="en-US" dirty="0" err="1"/>
              <a:t>ll</a:t>
            </a:r>
            <a:r>
              <a:rPr lang="en-US" dirty="0"/>
              <a:t> stand,</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#4 Knife handle</a:t>
            </a:r>
          </a:p>
        </p:txBody>
      </p:sp>
      <p:sp>
        <p:nvSpPr>
          <p:cNvPr id="136196" name="Text Box 4"/>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t="3421"/>
          <a:stretch>
            <a:fillRect/>
          </a:stretch>
        </p:blipFill>
        <p:spPr bwMode="auto">
          <a:xfrm>
            <a:off x="22225" y="4724400"/>
            <a:ext cx="9121775" cy="2286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6195" name="Rectangle 3"/>
          <p:cNvSpPr>
            <a:spLocks noGrp="1" noChangeArrowheads="1"/>
          </p:cNvSpPr>
          <p:nvPr>
            <p:ph type="body" idx="1"/>
          </p:nvPr>
        </p:nvSpPr>
        <p:spPr>
          <a:xfrm>
            <a:off x="611188" y="1128713"/>
            <a:ext cx="8532812" cy="3556000"/>
          </a:xfrm>
        </p:spPr>
        <p:txBody>
          <a:bodyPr/>
          <a:lstStyle/>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Megiddo, Israel</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1250 BC</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Shows Egyptian control over Megiddo as well as the luxury of Canaanite royal courts akin to Solomon</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(1 Kings 6:23-28; Exod. 25:17-22)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#5 Fertility Goddess Pendant</a:t>
            </a:r>
          </a:p>
        </p:txBody>
      </p:sp>
      <p:sp>
        <p:nvSpPr>
          <p:cNvPr id="164867" name="Text Box 4"/>
          <p:cNvSpPr txBox="1">
            <a:spLocks noChangeArrowheads="1"/>
          </p:cNvSpPr>
          <p:nvPr/>
        </p:nvSpPr>
        <p:spPr bwMode="auto">
          <a:xfrm>
            <a:off x="8388350" y="142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222</a:t>
            </a:r>
          </a:p>
        </p:txBody>
      </p:sp>
      <p:sp>
        <p:nvSpPr>
          <p:cNvPr id="3" name="TextBox 2"/>
          <p:cNvSpPr txBox="1"/>
          <p:nvPr/>
        </p:nvSpPr>
        <p:spPr>
          <a:xfrm>
            <a:off x="611188" y="1125538"/>
            <a:ext cx="4537075" cy="5692775"/>
          </a:xfrm>
          <a:prstGeom prst="rect">
            <a:avLst/>
          </a:prstGeom>
          <a:noFill/>
        </p:spPr>
        <p:txBody>
          <a:bodyPr>
            <a:spAutoFit/>
          </a:bodyPr>
          <a:lstStyle/>
          <a:p>
            <a:pPr marL="354013" indent="-354013">
              <a:buFont typeface="Wingdings" pitchFamily="-111" charset="2"/>
              <a:buBlip>
                <a:blip r:embed="rId4"/>
              </a:buBlip>
              <a:defRPr/>
            </a:pPr>
            <a:r>
              <a:rPr lang="en-US" sz="2800" b="1" dirty="0" err="1">
                <a:effectLst>
                  <a:outerShdw blurRad="247650" dist="101600" dir="2700000" algn="tl" rotWithShape="0">
                    <a:srgbClr val="000000">
                      <a:alpha val="90000"/>
                    </a:srgbClr>
                  </a:outerShdw>
                </a:effectLst>
                <a:latin typeface="Arial"/>
                <a:cs typeface="Arial"/>
              </a:rPr>
              <a:t>Ras</a:t>
            </a:r>
            <a:r>
              <a:rPr lang="en-US" sz="2800" b="1" dirty="0">
                <a:effectLst>
                  <a:outerShdw blurRad="247650" dist="101600" dir="2700000" algn="tl" rotWithShape="0">
                    <a:srgbClr val="000000">
                      <a:alpha val="90000"/>
                    </a:srgbClr>
                  </a:outerShdw>
                </a:effectLst>
                <a:latin typeface="Arial"/>
                <a:cs typeface="Arial"/>
              </a:rPr>
              <a:t> </a:t>
            </a:r>
            <a:r>
              <a:rPr lang="en-US" sz="2800" b="1" dirty="0" err="1">
                <a:effectLst>
                  <a:outerShdw blurRad="247650" dist="101600" dir="2700000" algn="tl" rotWithShape="0">
                    <a:srgbClr val="000000">
                      <a:alpha val="90000"/>
                    </a:srgbClr>
                  </a:outerShdw>
                </a:effectLst>
                <a:latin typeface="Arial"/>
                <a:cs typeface="Arial"/>
              </a:rPr>
              <a:t>Shamra</a:t>
            </a:r>
            <a:r>
              <a:rPr lang="en-US" sz="2800" b="1" dirty="0">
                <a:effectLst>
                  <a:outerShdw blurRad="247650" dist="101600" dir="2700000" algn="tl" rotWithShape="0">
                    <a:srgbClr val="000000">
                      <a:alpha val="90000"/>
                    </a:srgbClr>
                  </a:outerShdw>
                </a:effectLst>
                <a:latin typeface="Arial"/>
                <a:cs typeface="Arial"/>
              </a:rPr>
              <a:t>, Syria (ancient Ugarit)</a:t>
            </a:r>
          </a:p>
          <a:p>
            <a:pPr marL="354013" indent="-354013">
              <a:buFont typeface="Wingdings" pitchFamily="-111" charset="2"/>
              <a:buBlip>
                <a:blip r:embed="rId4"/>
              </a:buBlip>
              <a:defRPr/>
            </a:pPr>
            <a:r>
              <a:rPr lang="en-US" sz="2800" b="1" dirty="0">
                <a:effectLst>
                  <a:outerShdw blurRad="247650" dist="101600" dir="2700000" algn="tl" rotWithShape="0">
                    <a:srgbClr val="000000">
                      <a:alpha val="90000"/>
                    </a:srgbClr>
                  </a:outerShdw>
                </a:effectLst>
                <a:latin typeface="Arial"/>
                <a:cs typeface="Arial"/>
              </a:rPr>
              <a:t>1300 BC</a:t>
            </a:r>
          </a:p>
          <a:p>
            <a:pPr marL="354013" indent="-354013">
              <a:buFont typeface="Wingdings" pitchFamily="-111" charset="2"/>
              <a:buBlip>
                <a:blip r:embed="rId4"/>
              </a:buBlip>
              <a:defRPr/>
            </a:pPr>
            <a:r>
              <a:rPr lang="en-US" sz="2800" b="1" dirty="0">
                <a:effectLst>
                  <a:outerShdw blurRad="247650" dist="101600" dir="2700000" algn="tl" rotWithShape="0">
                    <a:srgbClr val="000000">
                      <a:alpha val="90000"/>
                    </a:srgbClr>
                  </a:outerShdw>
                </a:effectLst>
                <a:latin typeface="Arial"/>
                <a:cs typeface="Arial"/>
              </a:rPr>
              <a:t>Ugaritic discovery in 1928 shows close linkage of Northwest Semitic cultures</a:t>
            </a:r>
          </a:p>
          <a:p>
            <a:pPr marL="354013" indent="-354013">
              <a:buFont typeface="Wingdings" pitchFamily="-111" charset="2"/>
              <a:buBlip>
                <a:blip r:embed="rId4"/>
              </a:buBlip>
              <a:defRPr/>
            </a:pPr>
            <a:r>
              <a:rPr lang="en-US" sz="2800" b="1" dirty="0" err="1">
                <a:effectLst>
                  <a:outerShdw blurRad="247650" dist="101600" dir="2700000" algn="tl" rotWithShape="0">
                    <a:srgbClr val="000000">
                      <a:alpha val="90000"/>
                    </a:srgbClr>
                  </a:outerShdw>
                </a:effectLst>
                <a:latin typeface="Arial"/>
                <a:cs typeface="Arial"/>
              </a:rPr>
              <a:t>Ashtart</a:t>
            </a:r>
            <a:r>
              <a:rPr lang="en-US" sz="2800" b="1" dirty="0">
                <a:effectLst>
                  <a:outerShdw blurRad="247650" dist="101600" dir="2700000" algn="tl" rotWithShape="0">
                    <a:srgbClr val="000000">
                      <a:alpha val="90000"/>
                    </a:srgbClr>
                  </a:outerShdw>
                </a:effectLst>
                <a:latin typeface="Arial"/>
                <a:cs typeface="Arial"/>
              </a:rPr>
              <a:t> (holiness goddess) called “queen of heaven” worshipped in Israel (Jer. 7:18; 44:17-19)</a:t>
            </a:r>
          </a:p>
          <a:p>
            <a:pPr marL="354013" indent="-354013">
              <a:defRPr/>
            </a:pPr>
            <a:endParaRPr lang="en-US" sz="28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#6 Gibeon Pool</a:t>
            </a:r>
          </a:p>
        </p:txBody>
      </p:sp>
      <p:sp>
        <p:nvSpPr>
          <p:cNvPr id="138243" name="Rectangle 1027"/>
          <p:cNvSpPr>
            <a:spLocks noGrp="1" noChangeArrowheads="1"/>
          </p:cNvSpPr>
          <p:nvPr>
            <p:ph type="body" idx="1"/>
          </p:nvPr>
        </p:nvSpPr>
        <p:spPr>
          <a:xfrm>
            <a:off x="5791200" y="1981200"/>
            <a:ext cx="3352800" cy="4400550"/>
          </a:xfrm>
        </p:spPr>
        <p:txBody>
          <a:bodyPr rtlCol="0">
            <a:spAutoFit/>
          </a:bodyPr>
          <a:lstStyle/>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10 km north of Jerusalem</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1050 BC</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Pool noted in 2 Sam. 2:13; Jer. 41:12</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Shows advanced </a:t>
            </a:r>
            <a:r>
              <a:rPr lang="en-US" sz="2800" b="1" kern="1200" dirty="0" err="1">
                <a:effectLst>
                  <a:outerShdw blurRad="247650" dist="101600" dir="2700000" algn="tl" rotWithShape="0">
                    <a:srgbClr val="000000">
                      <a:alpha val="90000"/>
                    </a:srgbClr>
                  </a:outerShdw>
                </a:effectLst>
                <a:latin typeface="Arial"/>
                <a:ea typeface="ＭＳ Ｐゴシック" charset="0"/>
                <a:cs typeface="Arial"/>
              </a:rPr>
              <a:t>Gibeonite</a:t>
            </a: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 engineering</a:t>
            </a:r>
          </a:p>
        </p:txBody>
      </p:sp>
      <p:sp>
        <p:nvSpPr>
          <p:cNvPr id="138244" name="Text Box 1028"/>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a:ea typeface="+mn-ea"/>
                <a:cs typeface="Arial"/>
              </a:rPr>
              <a:t>223</a:t>
            </a:r>
          </a:p>
        </p:txBody>
      </p:sp>
      <p:pic>
        <p:nvPicPr>
          <p:cNvPr id="138245"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224</a:t>
            </a: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#7 Beersheba Altar</a:t>
            </a:r>
          </a:p>
        </p:txBody>
      </p:sp>
      <p:sp>
        <p:nvSpPr>
          <p:cNvPr id="139267" name="Rectangle 3"/>
          <p:cNvSpPr>
            <a:spLocks noGrp="1" noChangeArrowheads="1"/>
          </p:cNvSpPr>
          <p:nvPr>
            <p:ph type="body" idx="1"/>
          </p:nvPr>
        </p:nvSpPr>
        <p:spPr>
          <a:xfrm>
            <a:off x="0" y="2743200"/>
            <a:ext cx="7235825" cy="4114800"/>
          </a:xfrm>
        </p:spPr>
        <p:txBody>
          <a:bodyPr/>
          <a:lstStyle/>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Near Beer-Sheba in ancient Israel</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far south</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750 BC</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Huge (63” x 63”) altar with horns (cf. Exod. 29:12; 1 Kings 1:51; 2:28)</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Pagan altar of hewn stones prohibited by Exodus 20:25</a:t>
            </a: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698500" cy="4603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225</a:t>
            </a: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572000" y="609600"/>
            <a:ext cx="4572000" cy="11430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#8 Silver Scroll Amulet</a:t>
            </a:r>
          </a:p>
        </p:txBody>
      </p:sp>
      <p:sp>
        <p:nvSpPr>
          <p:cNvPr id="140291" name="Rectangle 3"/>
          <p:cNvSpPr>
            <a:spLocks noGrp="1" noChangeArrowheads="1"/>
          </p:cNvSpPr>
          <p:nvPr>
            <p:ph type="body" idx="1"/>
          </p:nvPr>
        </p:nvSpPr>
        <p:spPr>
          <a:xfrm>
            <a:off x="4724400" y="1981200"/>
            <a:ext cx="4095750" cy="3046413"/>
          </a:xfrm>
        </p:spPr>
        <p:txBody>
          <a:bodyPr rtlCol="0">
            <a:spAutoFit/>
          </a:bodyPr>
          <a:lstStyle/>
          <a:p>
            <a:pPr marL="354013" indent="-354013" eaLnBrk="1" hangingPunct="1">
              <a:spcBef>
                <a:spcPct val="0"/>
              </a:spcBef>
              <a:buFont typeface="Wingdings" pitchFamily="-111" charset="2"/>
              <a:buBlip>
                <a:blip r:embed="rId4"/>
              </a:buBlip>
              <a:defRPr/>
            </a:pPr>
            <a:r>
              <a:rPr lang="en-US" b="1" kern="1200" dirty="0" err="1">
                <a:effectLst>
                  <a:outerShdw blurRad="247650" dist="101600" dir="2700000" algn="tl" rotWithShape="0">
                    <a:srgbClr val="000000">
                      <a:alpha val="90000"/>
                    </a:srgbClr>
                  </a:outerShdw>
                </a:effectLst>
                <a:latin typeface="Arial"/>
                <a:ea typeface="ＭＳ Ｐゴシック" charset="0"/>
                <a:cs typeface="Arial"/>
              </a:rPr>
              <a:t>Ketef</a:t>
            </a:r>
            <a:r>
              <a:rPr lang="en-US" b="1" kern="1200" dirty="0">
                <a:effectLst>
                  <a:outerShdw blurRad="247650" dist="101600" dir="2700000" algn="tl" rotWithShape="0">
                    <a:srgbClr val="000000">
                      <a:alpha val="90000"/>
                    </a:srgbClr>
                  </a:outerShdw>
                </a:effectLst>
                <a:latin typeface="Arial"/>
                <a:ea typeface="ＭＳ Ｐゴシック" charset="0"/>
                <a:cs typeface="Arial"/>
              </a:rPr>
              <a:t> </a:t>
            </a:r>
            <a:r>
              <a:rPr lang="en-US" b="1" kern="1200" dirty="0" err="1">
                <a:effectLst>
                  <a:outerShdw blurRad="247650" dist="101600" dir="2700000" algn="tl" rotWithShape="0">
                    <a:srgbClr val="000000">
                      <a:alpha val="90000"/>
                    </a:srgbClr>
                  </a:outerShdw>
                </a:effectLst>
                <a:latin typeface="Arial"/>
                <a:ea typeface="ＭＳ Ｐゴシック" charset="0"/>
                <a:cs typeface="Arial"/>
              </a:rPr>
              <a:t>Hinnom</a:t>
            </a:r>
            <a:r>
              <a:rPr lang="en-US" b="1" kern="1200" dirty="0">
                <a:effectLst>
                  <a:outerShdw blurRad="247650" dist="101600" dir="2700000" algn="tl" rotWithShape="0">
                    <a:srgbClr val="000000">
                      <a:alpha val="90000"/>
                    </a:srgbClr>
                  </a:outerShdw>
                </a:effectLst>
                <a:latin typeface="Arial"/>
                <a:ea typeface="ＭＳ Ｐゴシック" charset="0"/>
                <a:cs typeface="Arial"/>
              </a:rPr>
              <a:t>, near Jerusalem</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650-400 BC</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Earliest inscription of a biblical text</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319088"/>
            <a:ext cx="3886200" cy="62484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Then 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spoke to Moses, saying,</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"Speak to Aaron and to his sons, saying, </a:t>
            </a:r>
            <a:r>
              <a:rPr lang="fr-FR" sz="2000" b="1" dirty="0">
                <a:solidFill>
                  <a:srgbClr val="FFFFFF"/>
                </a:solidFill>
                <a:effectLst>
                  <a:outerShdw blurRad="38100" dist="38100" dir="2700000" algn="tl">
                    <a:srgbClr val="000000"/>
                  </a:outerShdw>
                </a:effectLst>
                <a:latin typeface="Arial" charset="0"/>
                <a:cs typeface="Arial" charset="0"/>
              </a:rPr>
              <a:t>'</a:t>
            </a:r>
            <a:r>
              <a:rPr lang="en-US" sz="2000" b="1" dirty="0">
                <a:solidFill>
                  <a:srgbClr val="FFFFFF"/>
                </a:solidFill>
                <a:effectLst>
                  <a:outerShdw blurRad="38100" dist="38100" dir="2700000" algn="tl">
                    <a:srgbClr val="000000"/>
                  </a:outerShdw>
                </a:effectLst>
                <a:latin typeface="Arial" charset="0"/>
                <a:cs typeface="Arial" charset="0"/>
              </a:rPr>
              <a:t>Thus you shall bless the sons of Israel. You shall say to them:</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bless you, and keep you;</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make His face shine on you, And be gracious to you;</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lift up His countenance on you, And give you peace.</a:t>
            </a:r>
            <a:r>
              <a:rPr lang="fr-FR" sz="2000" b="1" dirty="0">
                <a:solidFill>
                  <a:srgbClr val="FFFFFF"/>
                </a:solidFill>
                <a:effectLst>
                  <a:outerShdw blurRad="38100" dist="38100" dir="2700000" algn="tl">
                    <a:srgbClr val="000000"/>
                  </a:outerShdw>
                </a:effectLst>
                <a:latin typeface="Arial" charset="0"/>
                <a:cs typeface="Arial" charset="0"/>
              </a:rPr>
              <a:t>'</a:t>
            </a:r>
            <a:endParaRPr lang="en-US" sz="20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"So they shall invoke My name on the sons of Israel, and I then will bless them."</a:t>
            </a:r>
          </a:p>
          <a:p>
            <a:pPr algn="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(Numbers 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#9 Masada</a:t>
            </a:r>
          </a:p>
        </p:txBody>
      </p:sp>
      <p:sp>
        <p:nvSpPr>
          <p:cNvPr id="141315" name="Rectangle 3"/>
          <p:cNvSpPr>
            <a:spLocks noGrp="1" noChangeArrowheads="1"/>
          </p:cNvSpPr>
          <p:nvPr>
            <p:ph type="body" idx="1"/>
          </p:nvPr>
        </p:nvSpPr>
        <p:spPr>
          <a:xfrm>
            <a:off x="762000" y="1676400"/>
            <a:ext cx="3657600" cy="4191000"/>
          </a:xfrm>
        </p:spPr>
        <p:txBody>
          <a:bodyPr rtlCol="0">
            <a:spAutoFit/>
          </a:bodyPr>
          <a:lstStyle/>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Southwest shore of Dead Sea</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150 BC</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Probably David</a:t>
            </a:r>
            <a:r>
              <a:rPr lang="fr-FR" b="1" kern="1200" dirty="0">
                <a:effectLst>
                  <a:outerShdw blurRad="247650" dist="101600" dir="2700000" algn="tl" rotWithShape="0">
                    <a:srgbClr val="000000">
                      <a:alpha val="90000"/>
                    </a:srgbClr>
                  </a:outerShdw>
                </a:effectLst>
                <a:latin typeface="Arial"/>
                <a:ea typeface="ＭＳ Ｐゴシック" charset="0"/>
                <a:cs typeface="Arial"/>
              </a:rPr>
              <a:t>'</a:t>
            </a:r>
            <a:r>
              <a:rPr lang="en-US" b="1" kern="1200" dirty="0">
                <a:effectLst>
                  <a:outerShdw blurRad="247650" dist="101600" dir="2700000" algn="tl" rotWithShape="0">
                    <a:srgbClr val="000000">
                      <a:alpha val="90000"/>
                    </a:srgbClr>
                  </a:outerShdw>
                </a:effectLst>
                <a:latin typeface="Arial"/>
                <a:ea typeface="ＭＳ Ｐゴシック" charset="0"/>
                <a:cs typeface="Arial"/>
              </a:rPr>
              <a:t>s stronghold </a:t>
            </a:r>
            <a:br>
              <a:rPr lang="en-US" b="1" kern="1200" dirty="0">
                <a:effectLst>
                  <a:outerShdw blurRad="247650" dist="101600" dir="2700000" algn="tl" rotWithShape="0">
                    <a:srgbClr val="000000">
                      <a:alpha val="90000"/>
                    </a:srgbClr>
                  </a:outerShdw>
                </a:effectLst>
                <a:latin typeface="Arial"/>
                <a:ea typeface="ＭＳ Ｐゴシック" charset="0"/>
                <a:cs typeface="Arial"/>
              </a:rPr>
            </a:br>
            <a:r>
              <a:rPr lang="en-US" b="1" kern="1200" dirty="0">
                <a:effectLst>
                  <a:outerShdw blurRad="247650" dist="101600" dir="2700000" algn="tl" rotWithShape="0">
                    <a:srgbClr val="000000">
                      <a:alpha val="90000"/>
                    </a:srgbClr>
                  </a:outerShdw>
                </a:effectLst>
                <a:latin typeface="Arial"/>
                <a:ea typeface="ＭＳ Ｐゴシック" charset="0"/>
                <a:cs typeface="Arial"/>
              </a:rPr>
              <a:t>(1 Sam. 22:4-5)</a:t>
            </a: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#10 Mosaic Map</a:t>
            </a:r>
          </a:p>
        </p:txBody>
      </p:sp>
      <p:sp>
        <p:nvSpPr>
          <p:cNvPr id="142339" name="Rectangle 3"/>
          <p:cNvSpPr>
            <a:spLocks noGrp="1" noChangeArrowheads="1"/>
          </p:cNvSpPr>
          <p:nvPr>
            <p:ph type="body" idx="1"/>
          </p:nvPr>
        </p:nvSpPr>
        <p:spPr>
          <a:xfrm>
            <a:off x="3924300" y="1981200"/>
            <a:ext cx="3557588" cy="3970338"/>
          </a:xfrm>
        </p:spPr>
        <p:txBody>
          <a:bodyPr rtlCol="0">
            <a:spAutoFit/>
          </a:bodyPr>
          <a:lstStyle/>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Madaba, Jordan</a:t>
            </a:r>
          </a:p>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AD 550</a:t>
            </a:r>
          </a:p>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Largest &amp; oldest map of Jerusalem, with Cardo</a:t>
            </a:r>
          </a:p>
        </p:txBody>
      </p:sp>
      <p:sp>
        <p:nvSpPr>
          <p:cNvPr id="142340" name="Text Box 4"/>
          <p:cNvSpPr txBox="1">
            <a:spLocks noChangeArrowheads="1"/>
          </p:cNvSpPr>
          <p:nvPr/>
        </p:nvSpPr>
        <p:spPr bwMode="auto">
          <a:xfrm>
            <a:off x="8459788" y="190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chemeClr val="bg2"/>
                </a:solidFill>
                <a:latin typeface="Arial"/>
                <a:ea typeface="+mn-ea"/>
                <a:cs typeface="Arial"/>
              </a:rPr>
              <a:t>227</a:t>
            </a:r>
          </a:p>
        </p:txBody>
      </p:sp>
      <p:pic>
        <p:nvPicPr>
          <p:cNvPr id="175109" name="Picture 6" descr="card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Criticism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71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Nothing compares </a:t>
            </a:r>
          </a:p>
          <a:p>
            <a:r>
              <a:rPr lang="en-US" dirty="0"/>
              <a:t>to the promise I have in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My Jesus, my Savior,</a:t>
            </a:r>
          </a:p>
          <a:p>
            <a:pPr algn="ctr" eaLnBrk="0" hangingPunct="0"/>
            <a:r>
              <a:rPr lang="en-US" sz="4000" b="1" dirty="0">
                <a:solidFill>
                  <a:srgbClr val="FFFFFF"/>
                </a:solidFill>
                <a:effectLst>
                  <a:outerShdw blurRad="38100" dist="38100" dir="2700000" algn="tl">
                    <a:schemeClr val="tx1"/>
                  </a:outerShdw>
                </a:effectLst>
                <a:latin typeface="Arial Bold" charset="0"/>
              </a:rPr>
              <a:t>Lord there is none like You;</a:t>
            </a:r>
          </a:p>
          <a:p>
            <a:pPr algn="ctr" eaLnBrk="0" hangingPunct="0"/>
            <a:r>
              <a:rPr lang="en-US" sz="4000" b="1" dirty="0">
                <a:solidFill>
                  <a:srgbClr val="FFFFFF"/>
                </a:solidFill>
                <a:effectLst>
                  <a:outerShdw blurRad="38100" dist="38100" dir="2700000" algn="tl">
                    <a:schemeClr val="tx1"/>
                  </a:outerShdw>
                </a:effectLst>
                <a:latin typeface="Arial Bold" charset="0"/>
              </a:rPr>
              <a:t>All of my days I want to praise</a:t>
            </a:r>
          </a:p>
          <a:p>
            <a:pPr algn="ctr" eaLnBrk="0" hangingPunct="0"/>
            <a:r>
              <a:rPr lang="en-US" sz="4000" b="1" dirty="0">
                <a:solidFill>
                  <a:srgbClr val="FFFFFF"/>
                </a:solidFill>
                <a:effectLst>
                  <a:outerShdw blurRad="38100" dist="38100" dir="2700000" algn="tl">
                    <a:schemeClr val="tx1"/>
                  </a:outerShdw>
                </a:effectLst>
                <a:latin typeface="Arial Bold" charset="0"/>
              </a:rPr>
              <a:t>the wonders of Your mighty love.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My comfort, my shelter,</a:t>
            </a:r>
          </a:p>
          <a:p>
            <a:pPr algn="ctr" eaLnBrk="0" hangingPunct="0"/>
            <a:r>
              <a:rPr lang="en-US" sz="4000" b="1" dirty="0">
                <a:solidFill>
                  <a:srgbClr val="FFFFFF"/>
                </a:solidFill>
                <a:effectLst>
                  <a:outerShdw blurRad="38100" dist="38100" dir="2700000" algn="tl">
                    <a:schemeClr val="tx1"/>
                  </a:outerShdw>
                </a:effectLst>
                <a:latin typeface="Arial Bold" charset="0"/>
              </a:rPr>
              <a:t>Tower of refuge and strength;</a:t>
            </a:r>
          </a:p>
          <a:p>
            <a:pPr algn="ctr" eaLnBrk="0" hangingPunct="0"/>
            <a:r>
              <a:rPr lang="en-US" sz="4000" b="1" dirty="0">
                <a:solidFill>
                  <a:srgbClr val="FFFFFF"/>
                </a:solidFill>
                <a:effectLst>
                  <a:outerShdw blurRad="38100" dist="38100" dir="2700000" algn="tl">
                    <a:schemeClr val="tx1"/>
                  </a:outerShdw>
                </a:effectLst>
                <a:latin typeface="Arial Bold" charset="0"/>
              </a:rPr>
              <a:t>Let every breath, all that I am,</a:t>
            </a:r>
          </a:p>
          <a:p>
            <a:pPr algn="ctr" eaLnBrk="0" hangingPunct="0"/>
            <a:r>
              <a:rPr lang="en-US" sz="4000" b="1" dirty="0">
                <a:solidFill>
                  <a:srgbClr val="FFFFFF"/>
                </a:solidFill>
                <a:effectLst>
                  <a:outerShdw blurRad="38100" dist="38100" dir="2700000" algn="tl">
                    <a:schemeClr val="tx1"/>
                  </a:outerShdw>
                </a:effectLst>
                <a:latin typeface="Arial Bold" charset="0"/>
              </a:rPr>
              <a:t>never cease to worship You.</a:t>
            </a: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6524</TotalTime>
  <Words>2331</Words>
  <Application>Microsoft Macintosh PowerPoint</Application>
  <PresentationFormat>On-screen Show (4:3)</PresentationFormat>
  <Paragraphs>383</Paragraphs>
  <Slides>68</Slides>
  <Notes>61</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2</vt:i4>
      </vt:variant>
      <vt:variant>
        <vt:lpstr>Slide Titles</vt:lpstr>
      </vt:variant>
      <vt:variant>
        <vt:i4>68</vt:i4>
      </vt:variant>
    </vt:vector>
  </HeadingPairs>
  <TitlesOfParts>
    <vt:vector size="90" baseType="lpstr">
      <vt:lpstr>26</vt:lpstr>
      <vt:lpstr>Arial Bold</vt:lpstr>
      <vt:lpstr>BONES</vt:lpstr>
      <vt:lpstr>ＭＳ Ｐゴシック</vt:lpstr>
      <vt:lpstr>Times</vt:lpstr>
      <vt:lpstr>Arial</vt:lpstr>
      <vt:lpstr>Arial Narrow</vt:lpstr>
      <vt:lpstr>Bwgrkl</vt:lpstr>
      <vt:lpstr>Garamond</vt:lpstr>
      <vt:lpstr>Monotype Sorts</vt:lpstr>
      <vt:lpstr>Papyrus</vt:lpstr>
      <vt:lpstr>Stencil</vt:lpstr>
      <vt:lpstr>Times New Roman</vt:lpstr>
      <vt:lpstr>Wingdings</vt:lpstr>
      <vt:lpstr>Topo</vt:lpstr>
      <vt:lpstr>Default Design</vt:lpstr>
      <vt:lpstr>1_Azure</vt:lpstr>
      <vt:lpstr>14 Literary 2 - Dead Sea Scrolls</vt:lpstr>
      <vt:lpstr>1_Default Design</vt:lpstr>
      <vt:lpstr>1_Orbit</vt:lpstr>
      <vt:lpstr>Document</vt:lpstr>
      <vt:lpstr>Photo Editor Photo</vt:lpstr>
      <vt:lpstr>Biblical Archaeology</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Black</vt:lpstr>
      <vt:lpstr>Biblical Archaeology</vt:lpstr>
      <vt:lpstr>A Key Recent Discovery (BAR Nov/Dec 2002)…</vt:lpstr>
      <vt:lpstr>A Key Recent Discovery (BAR Nov/Dec 2002)…</vt:lpstr>
      <vt:lpstr>Caiaphas Ossuary  (BAR Sept/Oct 1992)</vt:lpstr>
      <vt:lpstr>What is Archaeology?</vt:lpstr>
      <vt:lpstr>What is Biblical Archaeology?</vt:lpstr>
      <vt:lpstr>Archaeological Terms</vt:lpstr>
      <vt:lpstr>Archaeological Terms</vt:lpstr>
      <vt:lpstr>History of Biblical Archaeology</vt:lpstr>
      <vt:lpstr>The Rosetta Stone</vt:lpstr>
      <vt:lpstr>The Rosetta Stone</vt:lpstr>
      <vt:lpstr>The Rosetta Stone</vt:lpstr>
      <vt:lpstr>Hieroglyphs</vt:lpstr>
      <vt:lpstr>Hieroglyph Types</vt:lpstr>
      <vt:lpstr>How Hieroglyphs Were Deciphered</vt:lpstr>
      <vt:lpstr>Hieroglyphs and their cursive equivalents</vt:lpstr>
      <vt:lpstr>PowerPoint Presentation</vt:lpstr>
      <vt:lpstr>History of Biblical Archaeology</vt:lpstr>
      <vt:lpstr>Excavation Sites</vt:lpstr>
      <vt:lpstr>Methods</vt:lpstr>
      <vt:lpstr>Pottery Analysis</vt:lpstr>
      <vt:lpstr>Philistine Pottery</vt:lpstr>
      <vt:lpstr>Discovering Ancient Jericho</vt:lpstr>
      <vt:lpstr>Value of Biblical Archaeology</vt:lpstr>
      <vt:lpstr>Confirmation of Biblical History</vt:lpstr>
      <vt:lpstr>Confirmation of Biblical History</vt:lpstr>
      <vt:lpstr>Confirmation of Biblical History</vt:lpstr>
      <vt:lpstr>Hezekiah's Tunnel</vt:lpstr>
      <vt:lpstr>Warren's Shaft</vt:lpstr>
      <vt:lpstr>Transmission of Scripture</vt:lpstr>
      <vt:lpstr>ISAIAH: QUMRAN v. THE MASORETES</vt:lpstr>
      <vt:lpstr>Better Interpretation of Scripture</vt:lpstr>
      <vt:lpstr>Value of Biblical Archaeology</vt:lpstr>
      <vt:lpstr>Dangers of Biblical Archaeology</vt:lpstr>
      <vt:lpstr>The Exodus Took Faith!</vt:lpstr>
      <vt:lpstr>Dangers of Biblical Archaeology</vt:lpstr>
      <vt:lpstr>The Temple of Dagan</vt:lpstr>
      <vt:lpstr>Dangers of Biblical Archaeology</vt:lpstr>
      <vt:lpstr>Can archaeology prove Moses received the Ten Commandments?</vt:lpstr>
      <vt:lpstr>The Future of Biblical Archaeology</vt:lpstr>
      <vt:lpstr>BAR</vt:lpstr>
      <vt:lpstr>10 Great Finds</vt:lpstr>
      <vt:lpstr>#1 Gilgamesh Epic Tablet XI</vt:lpstr>
      <vt:lpstr>#2 Beni Hasan Mural</vt:lpstr>
      <vt:lpstr>#3 Gezer High Place</vt:lpstr>
      <vt:lpstr>#4 Knife handle</vt:lpstr>
      <vt:lpstr>#5 Fertility Goddess Pendant</vt:lpstr>
      <vt:lpstr>#6 Gibeon Pool</vt:lpstr>
      <vt:lpstr>#7 Beersheba Altar</vt:lpstr>
      <vt:lpstr>#8 Silver Scroll Amulet</vt:lpstr>
      <vt:lpstr>#9 Masada</vt:lpstr>
      <vt:lpstr>#10 Mosaic Map</vt:lpstr>
      <vt:lpstr>OT Criticism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253</cp:revision>
  <cp:lastPrinted>2009-04-22T19:24:48Z</cp:lastPrinted>
  <dcterms:created xsi:type="dcterms:W3CDTF">2002-10-30T04:11:34Z</dcterms:created>
  <dcterms:modified xsi:type="dcterms:W3CDTF">2026-06-09T02:18:27Z</dcterms:modified>
</cp:coreProperties>
</file>