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2.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5.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7.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8.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9.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3.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4.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2" r:id="rId3"/>
    <p:sldMasterId id="2147483695" r:id="rId4"/>
    <p:sldMasterId id="2147483707" r:id="rId5"/>
    <p:sldMasterId id="2147483709" r:id="rId6"/>
    <p:sldMasterId id="2147483711" r:id="rId7"/>
    <p:sldMasterId id="2147483723" r:id="rId8"/>
    <p:sldMasterId id="2147483736" r:id="rId9"/>
    <p:sldMasterId id="2147483738" r:id="rId10"/>
    <p:sldMasterId id="2147483750" r:id="rId11"/>
    <p:sldMasterId id="2147483775" r:id="rId12"/>
    <p:sldMasterId id="2147483789" r:id="rId13"/>
    <p:sldMasterId id="2147483804" r:id="rId14"/>
    <p:sldMasterId id="2147483816" r:id="rId15"/>
    <p:sldMasterId id="2147483829" r:id="rId16"/>
    <p:sldMasterId id="2147483841" r:id="rId17"/>
    <p:sldMasterId id="2147483853" r:id="rId18"/>
    <p:sldMasterId id="2147483866" r:id="rId19"/>
    <p:sldMasterId id="2147483878" r:id="rId20"/>
  </p:sldMasterIdLst>
  <p:notesMasterIdLst>
    <p:notesMasterId r:id="rId86"/>
  </p:notesMasterIdLst>
  <p:sldIdLst>
    <p:sldId id="435" r:id="rId21"/>
    <p:sldId id="815" r:id="rId22"/>
    <p:sldId id="4721" r:id="rId23"/>
    <p:sldId id="4702" r:id="rId24"/>
    <p:sldId id="1058" r:id="rId25"/>
    <p:sldId id="4703" r:id="rId26"/>
    <p:sldId id="257" r:id="rId27"/>
    <p:sldId id="4704" r:id="rId28"/>
    <p:sldId id="4705" r:id="rId29"/>
    <p:sldId id="4710" r:id="rId30"/>
    <p:sldId id="4711" r:id="rId31"/>
    <p:sldId id="4718" r:id="rId32"/>
    <p:sldId id="4715" r:id="rId33"/>
    <p:sldId id="658" r:id="rId34"/>
    <p:sldId id="1059" r:id="rId35"/>
    <p:sldId id="636" r:id="rId36"/>
    <p:sldId id="425" r:id="rId37"/>
    <p:sldId id="430" r:id="rId38"/>
    <p:sldId id="436" r:id="rId39"/>
    <p:sldId id="3642" r:id="rId40"/>
    <p:sldId id="4694" r:id="rId41"/>
    <p:sldId id="4706" r:id="rId42"/>
    <p:sldId id="4707" r:id="rId43"/>
    <p:sldId id="4709" r:id="rId44"/>
    <p:sldId id="4708" r:id="rId45"/>
    <p:sldId id="4720" r:id="rId46"/>
    <p:sldId id="4683" r:id="rId47"/>
    <p:sldId id="4685" r:id="rId48"/>
    <p:sldId id="4686" r:id="rId49"/>
    <p:sldId id="816" r:id="rId50"/>
    <p:sldId id="463" r:id="rId51"/>
    <p:sldId id="3991" r:id="rId52"/>
    <p:sldId id="2484" r:id="rId53"/>
    <p:sldId id="2487" r:id="rId54"/>
    <p:sldId id="433" r:id="rId55"/>
    <p:sldId id="4699" r:id="rId56"/>
    <p:sldId id="4717" r:id="rId57"/>
    <p:sldId id="4713" r:id="rId58"/>
    <p:sldId id="3643" r:id="rId59"/>
    <p:sldId id="2493" r:id="rId60"/>
    <p:sldId id="2494" r:id="rId61"/>
    <p:sldId id="453" r:id="rId62"/>
    <p:sldId id="451" r:id="rId63"/>
    <p:sldId id="3988" r:id="rId64"/>
    <p:sldId id="2495" r:id="rId65"/>
    <p:sldId id="263" r:id="rId66"/>
    <p:sldId id="321" r:id="rId67"/>
    <p:sldId id="1013" r:id="rId68"/>
    <p:sldId id="461" r:id="rId69"/>
    <p:sldId id="264" r:id="rId70"/>
    <p:sldId id="287" r:id="rId71"/>
    <p:sldId id="489" r:id="rId72"/>
    <p:sldId id="347" r:id="rId73"/>
    <p:sldId id="4719" r:id="rId74"/>
    <p:sldId id="4716" r:id="rId75"/>
    <p:sldId id="4700" r:id="rId76"/>
    <p:sldId id="4714" r:id="rId77"/>
    <p:sldId id="525" r:id="rId78"/>
    <p:sldId id="852" r:id="rId79"/>
    <p:sldId id="293" r:id="rId80"/>
    <p:sldId id="4712" r:id="rId81"/>
    <p:sldId id="434" r:id="rId82"/>
    <p:sldId id="432" r:id="rId83"/>
    <p:sldId id="268" r:id="rId84"/>
    <p:sldId id="345"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1"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48" autoAdjust="0"/>
    <p:restoredTop sz="76438" autoAdjust="0"/>
  </p:normalViewPr>
  <p:slideViewPr>
    <p:cSldViewPr snapToGrid="0" snapToObjects="1">
      <p:cViewPr varScale="1">
        <p:scale>
          <a:sx n="95" d="100"/>
          <a:sy n="95" d="100"/>
        </p:scale>
        <p:origin x="165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7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viewProps" Target="view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7" Type="http://schemas.openxmlformats.org/officeDocument/2006/relationships/slideMaster" Target="slideMasters/slideMaster7.xml"/><Relationship Id="rId71" Type="http://schemas.openxmlformats.org/officeDocument/2006/relationships/slide" Target="slides/slide51.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commentAuthors" Target="commentAuthors.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5/28/26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dallasnews.com/author/dallasnews-administrato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www.livius.org/sources/content/mesopotamian-chronicles-content/abc-5-jerusalem-chronicle/#2" TargetMode="External"/><Relationship Id="rId13" Type="http://schemas.openxmlformats.org/officeDocument/2006/relationships/hyperlink" Target="https://www.livius.org/articles/place/tyre/" TargetMode="External"/><Relationship Id="rId3" Type="http://schemas.openxmlformats.org/officeDocument/2006/relationships/hyperlink" Target="https://www.livius.org/articles/place/babylonian-empire/" TargetMode="External"/><Relationship Id="rId7" Type="http://schemas.openxmlformats.org/officeDocument/2006/relationships/hyperlink" Target="https://www.livius.org/articles/person/amel-marduk/" TargetMode="External"/><Relationship Id="rId12" Type="http://schemas.openxmlformats.org/officeDocument/2006/relationships/hyperlink" Target="https://www.livius.org/articles/place/babylon/" TargetMode="External"/><Relationship Id="rId2" Type="http://schemas.openxmlformats.org/officeDocument/2006/relationships/slide" Target="../slides/slide28.xml"/><Relationship Id="rId16" Type="http://schemas.openxmlformats.org/officeDocument/2006/relationships/hyperlink" Target="https://www.livius.org/articles/place/jerusalem/" TargetMode="External"/><Relationship Id="rId1" Type="http://schemas.openxmlformats.org/officeDocument/2006/relationships/notesMaster" Target="../notesMasters/notesMaster1.xml"/><Relationship Id="rId6" Type="http://schemas.openxmlformats.org/officeDocument/2006/relationships/hyperlink" Target="https://www.livius.org/sources/content/bible/" TargetMode="External"/><Relationship Id="rId11" Type="http://schemas.openxmlformats.org/officeDocument/2006/relationships/hyperlink" Target="https://www.livius.org/articles/place/nippur/" TargetMode="External"/><Relationship Id="rId5" Type="http://schemas.openxmlformats.org/officeDocument/2006/relationships/hyperlink" Target="https://www.livius.org/articles/place/babylonia/" TargetMode="External"/><Relationship Id="rId15" Type="http://schemas.openxmlformats.org/officeDocument/2006/relationships/hyperlink" Target="https://www.livius.org/articles/place/byblos/" TargetMode="External"/><Relationship Id="rId10" Type="http://schemas.openxmlformats.org/officeDocument/2006/relationships/hyperlink" Target="https://www.livius.org/articles/place/sippar/" TargetMode="External"/><Relationship Id="rId4" Type="http://schemas.openxmlformats.org/officeDocument/2006/relationships/hyperlink" Target="https://www.livius.org/sources/content/mesopotamian-chronicles-content/abc-5-jerusalem-chronicle/" TargetMode="External"/><Relationship Id="rId9" Type="http://schemas.openxmlformats.org/officeDocument/2006/relationships/hyperlink" Target="https://www.livius.org/articles/person/nebuchadnezzar-ii/" TargetMode="External"/><Relationship Id="rId14" Type="http://schemas.openxmlformats.org/officeDocument/2006/relationships/hyperlink" Target="https://www.livius.org/articles/place/lydia/"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0E123-C618-C049-9671-A835AC2336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2931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Seminary professor J. Dwight Pentecost taught until age 98</a:t>
            </a:r>
          </a:p>
          <a:p>
            <a:r>
              <a:rPr lang="en-US" dirty="0"/>
              <a:t>Dr. J. Dwight Pentecost (MONA REEDER - 87389)By </a:t>
            </a:r>
            <a:r>
              <a:rPr lang="en-US" dirty="0">
                <a:hlinkClick r:id="rId3"/>
              </a:rPr>
              <a:t>dallasnews Administrator</a:t>
            </a:r>
            <a:r>
              <a:rPr lang="en-US" dirty="0"/>
              <a:t> https://</a:t>
            </a:r>
            <a:r>
              <a:rPr lang="en-US" dirty="0" err="1"/>
              <a:t>www.dallasnews.com</a:t>
            </a:r>
            <a:r>
              <a:rPr lang="en-US" dirty="0"/>
              <a:t>/news/obituaries/2014/05/06/seminary-professor-j-dwight-pentecost-taught-until-age-98/</a:t>
            </a:r>
          </a:p>
          <a:p>
            <a:r>
              <a:rPr lang="en-US" dirty="0"/>
              <a:t>11:11 PM on May 5, 2014 CDT</a:t>
            </a:r>
          </a:p>
          <a:p>
            <a:endParaRPr lang="en-US" dirty="0"/>
          </a:p>
          <a:p>
            <a:r>
              <a:rPr lang="en-US" dirty="0"/>
              <a:t>The Rev. J. Dwight Pentecost taught more than 10,000 students during his decades at the Dallas Theological Seminary. He taught like he preached, without notes and from the Bible.</a:t>
            </a:r>
          </a:p>
          <a:p>
            <a:r>
              <a:rPr lang="en-US" dirty="0"/>
              <a:t>The distinguished professor emeritus of Bible exposition taught his last class in December, when he was 98.</a:t>
            </a:r>
          </a:p>
          <a:p>
            <a:r>
              <a:rPr lang="en-US" sz="1200" kern="1200" dirty="0">
                <a:solidFill>
                  <a:schemeClr val="tx1"/>
                </a:solidFill>
                <a:effectLst/>
                <a:latin typeface="+mn-lt"/>
                <a:ea typeface="+mn-ea"/>
                <a:cs typeface="+mn-cs"/>
              </a:rPr>
              <a:t> </a:t>
            </a:r>
          </a:p>
          <a:p>
            <a:r>
              <a:rPr lang="en-US" sz="1200" b="1" kern="1200" cap="all" dirty="0">
                <a:solidFill>
                  <a:schemeClr val="tx1"/>
                </a:solidFill>
                <a:effectLst/>
                <a:latin typeface="+mn-lt"/>
                <a:ea typeface="+mn-ea"/>
                <a:cs typeface="+mn-cs"/>
              </a:rPr>
              <a:t>Featured on Dallas News</a:t>
            </a:r>
          </a:p>
          <a:p>
            <a:r>
              <a:rPr lang="en-US" sz="1200" b="1" i="0" kern="1200" dirty="0">
                <a:solidFill>
                  <a:schemeClr val="tx1"/>
                </a:solidFill>
                <a:effectLst/>
                <a:latin typeface="+mn-lt"/>
                <a:ea typeface="+mn-ea"/>
                <a:cs typeface="+mn-cs"/>
              </a:rPr>
              <a:t>Texas Gov. Greg Abbott scolds Austin for overly ‘stringent’ COVID-19 rules that nix veterans’ parade</a:t>
            </a:r>
            <a:r>
              <a:rPr lang="en-US" sz="120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Gov. Greg Abbott on Tuesday blasted Austin officials for imposing overly restrictive COVID-19…</a:t>
            </a:r>
          </a:p>
          <a:p>
            <a:r>
              <a:rPr lang="en-US" dirty="0"/>
              <a:t>Pentecost, 99, died April 28 of natural causes at the Forum at Park Lane in Dallas.</a:t>
            </a:r>
          </a:p>
          <a:p>
            <a:r>
              <a:rPr lang="en-US" dirty="0"/>
              <a:t>A celebration of his life will be at 3 p.m. Wednesday on the seminary campus. Private graveside services were at </a:t>
            </a:r>
            <a:r>
              <a:rPr lang="en-US" dirty="0" err="1"/>
              <a:t>Restland</a:t>
            </a:r>
            <a:r>
              <a:rPr lang="en-US" dirty="0"/>
              <a:t> Memorial Park.</a:t>
            </a:r>
          </a:p>
          <a:p>
            <a:r>
              <a:rPr lang="en-US" dirty="0"/>
              <a:t>“Dr. ‘P’ — as we affectionately called him — was an inspiration to so many and an institution in his own time,” said seminary president Mark L. Bailey.</a:t>
            </a:r>
          </a:p>
          <a:p>
            <a:r>
              <a:rPr lang="en-US" dirty="0"/>
              <a:t>“We who have had the privilege to sit under him or teach beside him have all come to know and appreciate the whole of the Bible that our beloved friend believed so thoroughly and taught so faithfully for so many years — all centered in the words and works of Jesus Christ,” Bailey said.</a:t>
            </a:r>
          </a:p>
          <a:p>
            <a:r>
              <a:rPr lang="en-US" dirty="0"/>
              <a:t>Born in Chester, Pa., Pentecost was 10 when he realized God intended for him to become a minister, he said. His ancestors changed the family name to Pentecost after fleeing the persecutions of French Protestants in 1573. The family arrived in England on Pentecost, the seventh Sunday after Easter, when Christians celebrate the descent of the Holy Spirit on the apostles.</a:t>
            </a:r>
          </a:p>
          <a:p>
            <a:r>
              <a:rPr lang="en-US" dirty="0"/>
              <a:t>Pentecost attended Hampden-Sydney College in Virginia. He came to Dallas after a summer youth conference where he met a man who had an impressive knowledge of the Bible.</a:t>
            </a:r>
          </a:p>
          <a:p>
            <a:r>
              <a:rPr lang="en-US" dirty="0"/>
              <a:t>“I wanted to be able to handle the Bible like he did,” Pentecost said in 2005. “So I asked him where he learned how to do that, and he told me he studied at the Dallas seminary.”</a:t>
            </a:r>
          </a:p>
          <a:p>
            <a:r>
              <a:rPr lang="en-US" dirty="0"/>
              <a:t>In the fall of 1937, Pentecost became the 100th student to enroll at Dallas Theological Seminary, which had been open 12 years then. He earned his master’s degree in 1941 and returned to Pennsylvania, where he was a pastor and taught for eight years at the Philadelphia Bible Institute.</a:t>
            </a:r>
          </a:p>
          <a:p>
            <a:r>
              <a:rPr lang="en-US" dirty="0"/>
              <a:t>The young pastor devoted two hours each morning to studying Greek, theology and the Bible. He decided he should become a professor.</a:t>
            </a:r>
          </a:p>
          <a:p>
            <a:r>
              <a:rPr lang="en-US" dirty="0"/>
              <a:t>“While I loved my involvement with people as their shepherd, I felt that I could multiply that effect through teaching,” he said.</a:t>
            </a:r>
          </a:p>
          <a:p>
            <a:r>
              <a:rPr lang="en-US" dirty="0"/>
              <a:t>Pentecost returned to Dallas and earned his doctorate at the seminary in 1956. While a student, he taught theology, Greek and Bible exposition.</a:t>
            </a:r>
          </a:p>
          <a:p>
            <a:r>
              <a:rPr lang="en-US" dirty="0"/>
              <a:t>In 1958, he joined the seminary faculty. He was also senior pastor at Grace Bible Church in Dallas from the mid-1950s to 1973.</a:t>
            </a:r>
          </a:p>
          <a:p>
            <a:r>
              <a:rPr lang="en-US" dirty="0"/>
              <a:t>In 2012, Pentecost missed class for the first time after he fell and broke his leg. Three months later, he was back in the classroom, seminary officials said.</a:t>
            </a:r>
          </a:p>
          <a:p>
            <a:r>
              <a:rPr lang="en-US" dirty="0"/>
              <a:t>Pentecost authored or co-authored more than 20 books.</a:t>
            </a:r>
          </a:p>
          <a:p>
            <a:r>
              <a:rPr lang="en-US" dirty="0"/>
              <a:t>His wife of 62 years, Dorothy Pentecost, died in 2000, and a daughter, Gwen Arnold, died in 2011.</a:t>
            </a:r>
          </a:p>
          <a:p>
            <a:r>
              <a:rPr lang="en-US" dirty="0"/>
              <a:t>Pentecost is survived by a daughter, Jane </a:t>
            </a:r>
            <a:r>
              <a:rPr lang="en-US" dirty="0" err="1"/>
              <a:t>Fenby</a:t>
            </a:r>
            <a:r>
              <a:rPr lang="en-US" dirty="0"/>
              <a:t> of Florida, and two grandchildren.</a:t>
            </a:r>
          </a:p>
          <a:p>
            <a:r>
              <a:rPr lang="en-US" dirty="0"/>
              <a:t>Memorials may be made to the Dallas Theological Seminary, 3909 Swiss Ave., Dallas, Texas 75204.</a:t>
            </a:r>
          </a:p>
          <a:p>
            <a:endParaRPr lang="en-US" dirty="0">
              <a:cs typeface="ＭＳ Ｐゴシック" charset="0"/>
            </a:endParaRPr>
          </a:p>
        </p:txBody>
      </p:sp>
    </p:spTree>
    <p:extLst>
      <p:ext uri="{BB962C8B-B14F-4D97-AF65-F5344CB8AC3E}">
        <p14:creationId xmlns:p14="http://schemas.microsoft.com/office/powerpoint/2010/main" val="3168570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2195541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309666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22993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0E123-C618-C049-9671-A835AC2336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71317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AA5FD4-125E-1543-B8E0-42703000C70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CB874B-5B5D-5E43-990E-FA24D90739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FCAED-2FCE-3A47-9BCE-8869744452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Some critics say Antiochus IV fulfilled Dan 9:27 in 167 BC when he desecrated the temple by offering a pig on the altar. Yet Jesus noted that the fulfillment was still future. I will take the word of Jesus over the critics.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B32B9-735E-2D4A-B030-2F07B306D9C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3874" name="Rectangle 1026"/>
          <p:cNvSpPr>
            <a:spLocks noGrp="1" noRot="1" noChangeAspect="1" noChangeArrowheads="1" noTextEdit="1"/>
          </p:cNvSpPr>
          <p:nvPr>
            <p:ph type="sldImg"/>
          </p:nvPr>
        </p:nvSpPr>
        <p:spPr>
          <a:ln/>
        </p:spPr>
      </p:sp>
      <p:sp>
        <p:nvSpPr>
          <p:cNvPr id="4638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20</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t>“﻿The framework of ancient Near Eastern history in this epoch is provided by the two major hearths of complex civilization of that day, namely, Mesopotamia (Assyria and Babylonia) on the east and Egypt to the southwest. Before Alexander the Great (336-323) we have the Persian Empire, which ended the independence of Babylon in 539 (by Cyrus) and (for a time) of Egypt in 525 (by Cambyses). All these dates are firm and universally accepted. In Mesopotamia the Neo-Babylonian kings ruled Babylonia from 626 to 539. Overlapping at the end and preceding them, the kings of Assyria are dated to the year from 912 down to 648 (eponym lists, 911/910ff., plus king lists), and to the final end of Assyria in 609. Before 912 Assyrian dates are closely correct back to 1180, before which a dispute over three or thirteen years for Ninurta-</a:t>
            </a:r>
            <a:r>
              <a:rPr lang="en-US" dirty="0" err="1"/>
              <a:t>apil</a:t>
            </a:r>
            <a:r>
              <a:rPr lang="en-US" dirty="0"/>
              <a:t>-</a:t>
            </a:r>
            <a:r>
              <a:rPr lang="en-US" dirty="0" err="1"/>
              <a:t>ekur</a:t>
            </a:r>
            <a:r>
              <a:rPr lang="en-US" dirty="0"/>
              <a:t> gives a maximum ten-year variation back to 1432/1422 for the accession of Enlil-</a:t>
            </a:r>
            <a:r>
              <a:rPr lang="en-US" dirty="0" err="1"/>
              <a:t>nasir</a:t>
            </a:r>
            <a:r>
              <a:rPr lang="en-US" dirty="0"/>
              <a:t> II. Thus from 1180 (and quite closely from the late fifteenth century) Assyrian dates provide a firm backbone of dating other, less securely fixed regions in the Near East.61 </a:t>
            </a:r>
          </a:p>
          <a:p>
            <a:endParaRPr lang="en-US" dirty="0"/>
          </a:p>
          <a:p>
            <a:r>
              <a:rPr lang="en-US" dirty="0"/>
              <a:t>On the other side of the area, Egypt also makes a valuable contribution, essentially independent of Mesopotamia. Thus, before the Persian conquest in 525, the Twenty-Sixth (</a:t>
            </a:r>
            <a:r>
              <a:rPr lang="en-US" dirty="0" err="1"/>
              <a:t>Saite</a:t>
            </a:r>
            <a:r>
              <a:rPr lang="en-US" dirty="0"/>
              <a:t>) Dynasty reigned to the year during 664 to 525. The reign of </a:t>
            </a:r>
            <a:r>
              <a:rPr lang="en-US" dirty="0" err="1"/>
              <a:t>Tanutamun</a:t>
            </a:r>
            <a:r>
              <a:rPr lang="en-US" dirty="0"/>
              <a:t> was contemporary with the Twenty-Sixth Dynasty, and the Twenty-Third and Twenty-Fourth Dynasties were wholly contemporary with the Twenty-Second and with each other; so none of these affect the flow of successive dates. Before the Twenty-Sixth Dynasty, </a:t>
            </a:r>
            <a:r>
              <a:rPr lang="en-US" dirty="0" err="1"/>
              <a:t>Taharqa</a:t>
            </a:r>
            <a:r>
              <a:rPr lang="en-US" dirty="0"/>
              <a:t> of the Twenty-Fifth (Kushite/Nubian) Dynasty reigned from 690 to 664. Before this date, it is now clear that </a:t>
            </a:r>
            <a:r>
              <a:rPr lang="en-US" dirty="0" err="1"/>
              <a:t>Shebitku</a:t>
            </a:r>
            <a:r>
              <a:rPr lang="en-US" dirty="0"/>
              <a:t> reigned from at least 702 (and perhaps 706), and his predecessor </a:t>
            </a:r>
            <a:r>
              <a:rPr lang="en-US" dirty="0" err="1"/>
              <a:t>Shabaka</a:t>
            </a:r>
            <a:r>
              <a:rPr lang="en-US" dirty="0"/>
              <a:t> for fourteen years, thirteen over Egypt, maximally 719/minimally 715 to 702. Before him in Egypt, but not ending before 716 (</a:t>
            </a:r>
            <a:r>
              <a:rPr lang="en-US" dirty="0" err="1"/>
              <a:t>Osorkon</a:t>
            </a:r>
            <a:r>
              <a:rPr lang="en-US" dirty="0"/>
              <a:t> IV = </a:t>
            </a:r>
            <a:r>
              <a:rPr lang="en-US" dirty="0" err="1"/>
              <a:t>Shilkanni</a:t>
            </a:r>
            <a:r>
              <a:rPr lang="en-US" dirty="0"/>
              <a:t> of an Assyrian text in 716), the Twenty-Second (Libyan) Dynasty reigned an absolute minimum of close to 230 years, beginning with </a:t>
            </a:r>
            <a:r>
              <a:rPr lang="en-US" dirty="0" err="1"/>
              <a:t>Shoshenq</a:t>
            </a:r>
            <a:r>
              <a:rPr lang="en-US" dirty="0"/>
              <a:t> I (“Shishak”) from 945 (or extremely close to it). Note that this Egyptian chronology stands independently of both the Assyrian and Hebrew data. </a:t>
            </a:r>
          </a:p>
          <a:p>
            <a:endParaRPr lang="en-US" dirty="0"/>
          </a:p>
          <a:p>
            <a:r>
              <a:rPr lang="en-US" dirty="0"/>
              <a:t>Before 945, the Twenty-First Dynasty goes back to 1070 within a year or so. Earlier still, the Ramesside Nineteenth and Twentieth Dynasties (New Kingdom) go back to firm dates of 1279-1213 (not 1212!) for Ramesses II, and for the preceding Eighteenth Dynasty and start of the New Kingdom to either 1550 or 1540 (again, varying because of a king [</a:t>
            </a:r>
            <a:r>
              <a:rPr lang="en-US" dirty="0" err="1"/>
              <a:t>Tuthmosis</a:t>
            </a:r>
            <a:r>
              <a:rPr lang="en-US" dirty="0"/>
              <a:t> II] who reigned either three or thirteen years).62”</a:t>
            </a:r>
          </a:p>
          <a:p>
            <a:endParaRPr lang="en-US" dirty="0"/>
          </a:p>
          <a:p>
            <a:r>
              <a:rPr lang="en-US" dirty="0"/>
              <a:t>Kenneth A. Kitchen, </a:t>
            </a:r>
            <a:r>
              <a:rPr lang="en-US" i="1" dirty="0"/>
              <a:t>On the Reliability of the Old Testament </a:t>
            </a:r>
            <a:r>
              <a:rPr lang="en-US" dirty="0"/>
              <a:t>(Grand Rapids, MI: Eerdmans, 2003), 22-23 (Kindle Edition Loc 780-796 of 14432)</a:t>
            </a:r>
          </a:p>
          <a:p>
            <a:r>
              <a:rPr lang="en-US" altLang="zh-CN" dirty="0">
                <a:latin typeface="Times New Roman" charset="0"/>
                <a:ea typeface="ＭＳ Ｐゴシック" charset="0"/>
                <a:cs typeface="ＭＳ Ｐゴシック" charset="0"/>
              </a:rPr>
              <a:t>Loc 804 in the black boxes above</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8685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t>21</a:t>
            </a:fld>
            <a:endParaRPr lang="en-US"/>
          </a:p>
        </p:txBody>
      </p:sp>
    </p:spTree>
    <p:extLst>
      <p:ext uri="{BB962C8B-B14F-4D97-AF65-F5344CB8AC3E}">
        <p14:creationId xmlns:p14="http://schemas.microsoft.com/office/powerpoint/2010/main" val="1234140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t>22</a:t>
            </a:fld>
            <a:endParaRPr lang="en-US"/>
          </a:p>
        </p:txBody>
      </p:sp>
    </p:spTree>
    <p:extLst>
      <p:ext uri="{BB962C8B-B14F-4D97-AF65-F5344CB8AC3E}">
        <p14:creationId xmlns:p14="http://schemas.microsoft.com/office/powerpoint/2010/main" val="103561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t>23</a:t>
            </a:fld>
            <a:endParaRPr lang="en-US"/>
          </a:p>
        </p:txBody>
      </p:sp>
    </p:spTree>
    <p:extLst>
      <p:ext uri="{BB962C8B-B14F-4D97-AF65-F5344CB8AC3E}">
        <p14:creationId xmlns:p14="http://schemas.microsoft.com/office/powerpoint/2010/main" val="3324928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t>24</a:t>
            </a:fld>
            <a:endParaRPr lang="en-US"/>
          </a:p>
        </p:txBody>
      </p:sp>
    </p:spTree>
    <p:extLst>
      <p:ext uri="{BB962C8B-B14F-4D97-AF65-F5344CB8AC3E}">
        <p14:creationId xmlns:p14="http://schemas.microsoft.com/office/powerpoint/2010/main" val="1279146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t>25</a:t>
            </a:fld>
            <a:endParaRPr lang="en-US"/>
          </a:p>
        </p:txBody>
      </p:sp>
    </p:spTree>
    <p:extLst>
      <p:ext uri="{BB962C8B-B14F-4D97-AF65-F5344CB8AC3E}">
        <p14:creationId xmlns:p14="http://schemas.microsoft.com/office/powerpoint/2010/main" val="119604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OC-19-Daniel Authorship-26</a:t>
            </a:r>
          </a:p>
          <a:p>
            <a:r>
              <a:rPr lang="en-US" dirty="0"/>
              <a:t>OS-12-2 Kings-232</a:t>
            </a:r>
          </a:p>
          <a:p>
            <a:r>
              <a:rPr lang="en-US" dirty="0"/>
              <a:t>OS-14-2 Chron-298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28172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OC-19-Daniel Authorship-27</a:t>
            </a:r>
          </a:p>
          <a:p>
            <a:r>
              <a:rPr lang="en-US" dirty="0"/>
              <a:t>OS-12-2 Kings-233</a:t>
            </a:r>
          </a:p>
          <a:p>
            <a:r>
              <a:rPr lang="en-US" dirty="0"/>
              <a:t>OS-14-2 Chron-298</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626262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OC-19-Daniel Authorship-28</a:t>
            </a:r>
          </a:p>
          <a:p>
            <a:r>
              <a:rPr lang="en-US" dirty="0"/>
              <a:t>OS-12-2 Kings-234</a:t>
            </a:r>
          </a:p>
          <a:p>
            <a:r>
              <a:rPr lang="en-US" dirty="0"/>
              <a:t>OS-14-2 Chron-299</a:t>
            </a:r>
          </a:p>
          <a:p>
            <a:r>
              <a:rPr lang="en-US" b="1" dirty="0"/>
              <a:t>________</a:t>
            </a:r>
          </a:p>
          <a:p>
            <a:r>
              <a:rPr lang="en-US" b="1" dirty="0"/>
              <a:t>Tablet picture above from:</a:t>
            </a:r>
          </a:p>
          <a:p>
            <a:r>
              <a:rPr lang="en-US" b="1" dirty="0"/>
              <a:t>“Jehoiachin in Babylonia</a:t>
            </a:r>
          </a:p>
          <a:p>
            <a:r>
              <a:rPr lang="en-US" dirty="0"/>
              <a:t>One of the last kings of Judah, </a:t>
            </a:r>
            <a:r>
              <a:rPr lang="en-US" b="1" dirty="0"/>
              <a:t>Jehoiachin</a:t>
            </a:r>
            <a:r>
              <a:rPr lang="en-US" dirty="0"/>
              <a:t> (r.598-597) was taken captive by the </a:t>
            </a:r>
            <a:r>
              <a:rPr lang="en-US" dirty="0">
                <a:hlinkClick r:id="rId3"/>
              </a:rPr>
              <a:t>Babylonians</a:t>
            </a:r>
            <a:r>
              <a:rPr lang="en-US" dirty="0"/>
              <a:t> (</a:t>
            </a:r>
            <a:r>
              <a:rPr lang="en-US" i="1" dirty="0"/>
              <a:t>2 Kings</a:t>
            </a:r>
            <a:r>
              <a:rPr lang="en-US" dirty="0"/>
              <a:t> 24.15; </a:t>
            </a:r>
            <a:r>
              <a:rPr lang="en-US" dirty="0">
                <a:hlinkClick r:id="rId4"/>
              </a:rPr>
              <a:t>ABC 5</a:t>
            </a:r>
            <a:r>
              <a:rPr lang="en-US" dirty="0"/>
              <a:t>) and lived in exile in the country of the conquerors. However, he was released, and a couple of cuneiform tablets from </a:t>
            </a:r>
            <a:r>
              <a:rPr lang="en-US" dirty="0">
                <a:hlinkClick r:id="rId5"/>
              </a:rPr>
              <a:t>Babylonia</a:t>
            </a:r>
            <a:r>
              <a:rPr lang="en-US" dirty="0"/>
              <a:t> inform us about his fate.</a:t>
            </a:r>
          </a:p>
          <a:p>
            <a:r>
              <a:rPr lang="en-US" dirty="0"/>
              <a:t>Cuneiform tablet, mentioning Jehoiachin The story of Jehoiachin's release can be found at the end of the </a:t>
            </a:r>
            <a:r>
              <a:rPr lang="en-US" dirty="0">
                <a:hlinkClick r:id="rId6"/>
              </a:rPr>
              <a:t>Biblical</a:t>
            </a:r>
            <a:r>
              <a:rPr lang="en-US" dirty="0"/>
              <a:t> book </a:t>
            </a:r>
            <a:r>
              <a:rPr lang="en-US" i="1" dirty="0">
                <a:effectLst/>
              </a:rPr>
              <a:t>2 Kings</a:t>
            </a:r>
            <a:r>
              <a:rPr lang="en-US" dirty="0"/>
              <a:t>:</a:t>
            </a:r>
          </a:p>
          <a:p>
            <a:r>
              <a:rPr lang="en-US" dirty="0"/>
              <a:t>And in the thirty-seventh year of the exile of Jehoiachin king of Judah, in the twelfth month, on the twenty-seventh day of the month, </a:t>
            </a:r>
            <a:r>
              <a:rPr lang="en-US" dirty="0">
                <a:hlinkClick r:id="rId7"/>
              </a:rPr>
              <a:t>Evil-merodach</a:t>
            </a:r>
            <a:r>
              <a:rPr lang="en-US" dirty="0"/>
              <a:t> king of </a:t>
            </a:r>
            <a:r>
              <a:rPr lang="en-US" dirty="0">
                <a:hlinkClick r:id="rId3"/>
              </a:rPr>
              <a:t>Babylon</a:t>
            </a:r>
            <a:r>
              <a:rPr lang="en-US" dirty="0"/>
              <a:t>, in the year that he began to reign, graciously freed Jehoiachin king of Judah from prison; and he spoke kindly to him, and gave him a seat above the seats of the kings who were with him in Babylon. So Jehoiachin put off his prison garments. And every day of his life he dined regularly at the king's table; and for his allowance, a regular allowance was given him by the king, every day a portion, as long as he </a:t>
            </a:r>
            <a:r>
              <a:rPr lang="en-US" dirty="0" err="1"/>
              <a:t>lived.</a:t>
            </a:r>
            <a:r>
              <a:rPr lang="en-US" baseline="30000" dirty="0" err="1"/>
              <a:t>note</a:t>
            </a:r>
            <a:endParaRPr lang="en-US" dirty="0"/>
          </a:p>
          <a:p>
            <a:r>
              <a:rPr lang="en-US" dirty="0"/>
              <a:t>There are several possible dating systems, but the accession year of </a:t>
            </a:r>
            <a:r>
              <a:rPr lang="en-US" dirty="0" err="1"/>
              <a:t>Amel</a:t>
            </a:r>
            <a:r>
              <a:rPr lang="en-US" dirty="0"/>
              <a:t>-Marduk (or Evil-</a:t>
            </a:r>
            <a:r>
              <a:rPr lang="en-US" dirty="0" err="1"/>
              <a:t>merodach</a:t>
            </a:r>
            <a:r>
              <a:rPr lang="en-US" dirty="0"/>
              <a:t>) was 562/561, and this is more or less identical to the thirty-seventh year of the exile of Jehoiachin, which began in 596 (</a:t>
            </a:r>
            <a:r>
              <a:rPr lang="en-US" dirty="0">
                <a:hlinkClick r:id="rId4"/>
              </a:rPr>
              <a:t>ABC 5</a:t>
            </a:r>
            <a:r>
              <a:rPr lang="en-US" dirty="0"/>
              <a:t> with </a:t>
            </a:r>
            <a:r>
              <a:rPr lang="en-US" dirty="0">
                <a:hlinkClick r:id="rId8"/>
              </a:rPr>
              <a:t>note</a:t>
            </a:r>
            <a:r>
              <a:rPr lang="en-US" dirty="0"/>
              <a:t>); the twenty-seventh day of the thirty-seventh year must be somewhere in the spring of 560. There is a small error, but it is not disastrous. We can be sure that Jehoiachin was released when </a:t>
            </a:r>
            <a:r>
              <a:rPr lang="en-US" dirty="0" err="1"/>
              <a:t>Amel</a:t>
            </a:r>
            <a:r>
              <a:rPr lang="en-US" dirty="0"/>
              <a:t>-Marduk became king, after his father </a:t>
            </a:r>
            <a:r>
              <a:rPr lang="en-US" dirty="0">
                <a:hlinkClick r:id="rId9"/>
              </a:rPr>
              <a:t>Nebuchadnezzar</a:t>
            </a:r>
            <a:r>
              <a:rPr lang="en-US" dirty="0"/>
              <a:t> had died.</a:t>
            </a:r>
          </a:p>
          <a:p>
            <a:r>
              <a:rPr lang="en-US" dirty="0"/>
              <a:t>Why </a:t>
            </a:r>
            <a:r>
              <a:rPr lang="en-US" dirty="0" err="1"/>
              <a:t>Amel</a:t>
            </a:r>
            <a:r>
              <a:rPr lang="en-US" dirty="0"/>
              <a:t>-Marduk released the former king of Judah is not known, but a recent theory is that as a crown prince, the Babylonian had fallen victim to a court intrigue and had been sent to prison. There, he may have met Jehoiachin.</a:t>
            </a:r>
          </a:p>
          <a:p>
            <a:r>
              <a:rPr lang="en-US" dirty="0"/>
              <a:t>According to Talmudic traditions, Jehoiachin lived in </a:t>
            </a:r>
            <a:r>
              <a:rPr lang="en-US" dirty="0" err="1"/>
              <a:t>Nehardea</a:t>
            </a:r>
            <a:r>
              <a:rPr lang="en-US" dirty="0"/>
              <a:t>, not far from </a:t>
            </a:r>
            <a:r>
              <a:rPr lang="en-US" dirty="0">
                <a:hlinkClick r:id="rId10"/>
              </a:rPr>
              <a:t>Sippar</a:t>
            </a:r>
            <a:r>
              <a:rPr lang="en-US" dirty="0"/>
              <a:t>, in the north of Babylonia. In general terms, this is confirmed by about thirty-five cuneiform texts referring to a village called </a:t>
            </a:r>
            <a:r>
              <a:rPr lang="en-US" dirty="0" err="1"/>
              <a:t>âl-Jahûda</a:t>
            </a:r>
            <a:r>
              <a:rPr lang="en-US" dirty="0"/>
              <a:t> ("the Judaean town") near Sippar. The prophet </a:t>
            </a:r>
            <a:r>
              <a:rPr lang="en-US" dirty="0" err="1"/>
              <a:t>Ezekhiel</a:t>
            </a:r>
            <a:r>
              <a:rPr lang="en-US" dirty="0"/>
              <a:t> mentions a settlement called Tell Abib near </a:t>
            </a:r>
            <a:r>
              <a:rPr lang="en-US" dirty="0">
                <a:hlinkClick r:id="rId11"/>
              </a:rPr>
              <a:t>Nippur</a:t>
            </a:r>
            <a:r>
              <a:rPr lang="en-US" dirty="0"/>
              <a:t>.</a:t>
            </a:r>
          </a:p>
          <a:p>
            <a:r>
              <a:rPr lang="en-US" dirty="0"/>
              <a:t>There are several cuneiform texts that illustrate Jehoiachin's position after his release, which were discovered by Robert Koldewey in </a:t>
            </a:r>
            <a:r>
              <a:rPr lang="en-US" dirty="0">
                <a:hlinkClick r:id="rId12"/>
              </a:rPr>
              <a:t>Babylon</a:t>
            </a:r>
            <a:r>
              <a:rPr lang="en-US" dirty="0"/>
              <a:t> and are collectively known as ANET</a:t>
            </a:r>
            <a:r>
              <a:rPr lang="en-US" baseline="30000" dirty="0"/>
              <a:t>3</a:t>
            </a:r>
            <a:r>
              <a:rPr lang="en-US" dirty="0"/>
              <a:t> 308.</a:t>
            </a:r>
            <a:r>
              <a:rPr lang="en-US" baseline="30000" dirty="0"/>
              <a:t>note</a:t>
            </a:r>
            <a:r>
              <a:rPr lang="en-US" dirty="0"/>
              <a:t> These documents, now in Berlin, are lists of deliveries of food and oil to important people, and prove that the king of Judah (who is called </a:t>
            </a:r>
            <a:r>
              <a:rPr lang="en-US" i="1" dirty="0" err="1">
                <a:effectLst/>
              </a:rPr>
              <a:t>Ia</a:t>
            </a:r>
            <a:r>
              <a:rPr lang="en-US" i="1" dirty="0">
                <a:effectLst/>
              </a:rPr>
              <a:t>-'-u-kin</a:t>
            </a:r>
            <a:r>
              <a:rPr lang="en-US" dirty="0"/>
              <a:t>, </a:t>
            </a:r>
            <a:r>
              <a:rPr lang="en-US" i="1" dirty="0" err="1">
                <a:effectLst/>
              </a:rPr>
              <a:t>Ia</a:t>
            </a:r>
            <a:r>
              <a:rPr lang="en-US" i="1" dirty="0">
                <a:effectLst/>
              </a:rPr>
              <a:t>-'-kin</a:t>
            </a:r>
            <a:r>
              <a:rPr lang="en-US" dirty="0"/>
              <a:t>, and </a:t>
            </a:r>
            <a:r>
              <a:rPr lang="en-US" i="1" dirty="0" err="1">
                <a:effectLst/>
              </a:rPr>
              <a:t>Ia</a:t>
            </a:r>
            <a:r>
              <a:rPr lang="en-US" i="1" dirty="0">
                <a:effectLst/>
              </a:rPr>
              <a:t>-</a:t>
            </a:r>
            <a:r>
              <a:rPr lang="en-US" i="1" dirty="0" err="1">
                <a:effectLst/>
              </a:rPr>
              <a:t>ku</a:t>
            </a:r>
            <a:r>
              <a:rPr lang="en-US" i="1" dirty="0">
                <a:effectLst/>
              </a:rPr>
              <a:t>-</a:t>
            </a:r>
            <a:r>
              <a:rPr lang="en-US" i="1" dirty="0" err="1">
                <a:effectLst/>
              </a:rPr>
              <a:t>ú</a:t>
            </a:r>
            <a:r>
              <a:rPr lang="en-US" i="1" dirty="0">
                <a:effectLst/>
              </a:rPr>
              <a:t>-</a:t>
            </a:r>
            <a:r>
              <a:rPr lang="en-US" i="1" dirty="0" err="1">
                <a:effectLst/>
              </a:rPr>
              <a:t>ki</a:t>
            </a:r>
            <a:r>
              <a:rPr lang="en-US" i="1" dirty="0">
                <a:effectLst/>
              </a:rPr>
              <a:t>-nu</a:t>
            </a:r>
            <a:r>
              <a:rPr lang="en-US" dirty="0"/>
              <a:t>) received substantial rations. Here are the relevant lines:</a:t>
            </a:r>
          </a:p>
          <a:p>
            <a:r>
              <a:rPr lang="en-US" b="1" dirty="0"/>
              <a:t>1</a:t>
            </a:r>
          </a:p>
          <a:p>
            <a:r>
              <a:rPr lang="en-US" dirty="0"/>
              <a:t>... to </a:t>
            </a:r>
            <a:r>
              <a:rPr lang="en-US" dirty="0" err="1"/>
              <a:t>Ia</a:t>
            </a:r>
            <a:r>
              <a:rPr lang="en-US" dirty="0"/>
              <a:t>-'-u-kin, king ...</a:t>
            </a:r>
            <a:br>
              <a:rPr lang="en-US" dirty="0"/>
            </a:br>
            <a:r>
              <a:rPr lang="en-US" dirty="0"/>
              <a:t>to the </a:t>
            </a:r>
            <a:r>
              <a:rPr lang="en-US" i="1" dirty="0" err="1">
                <a:effectLst/>
              </a:rPr>
              <a:t>qîpûtu</a:t>
            </a:r>
            <a:r>
              <a:rPr lang="en-US" dirty="0"/>
              <a:t>-house of ...</a:t>
            </a:r>
            <a:br>
              <a:rPr lang="en-US" dirty="0"/>
            </a:br>
            <a:r>
              <a:rPr lang="en-US" dirty="0"/>
              <a:t>... for </a:t>
            </a:r>
            <a:r>
              <a:rPr lang="en-US" dirty="0" err="1"/>
              <a:t>Shalamiamu</a:t>
            </a:r>
            <a:r>
              <a:rPr lang="en-US" dirty="0"/>
              <a:t>, the ...</a:t>
            </a:r>
            <a:br>
              <a:rPr lang="en-US" dirty="0"/>
            </a:br>
            <a:r>
              <a:rPr lang="en-US" dirty="0"/>
              <a:t>... for 126 men from </a:t>
            </a:r>
            <a:r>
              <a:rPr lang="en-US" dirty="0">
                <a:hlinkClick r:id="rId13"/>
              </a:rPr>
              <a:t>Tyre</a:t>
            </a:r>
            <a:r>
              <a:rPr lang="en-US" dirty="0"/>
              <a:t> ...</a:t>
            </a:r>
            <a:br>
              <a:rPr lang="en-US" dirty="0"/>
            </a:br>
            <a:r>
              <a:rPr lang="en-US" dirty="0"/>
              <a:t>... for </a:t>
            </a:r>
            <a:r>
              <a:rPr lang="en-US" dirty="0" err="1"/>
              <a:t>Zabiruam</a:t>
            </a:r>
            <a:r>
              <a:rPr lang="en-US" dirty="0"/>
              <a:t> the </a:t>
            </a:r>
            <a:r>
              <a:rPr lang="en-US" dirty="0">
                <a:hlinkClick r:id="rId14"/>
              </a:rPr>
              <a:t>Ly[dian]</a:t>
            </a:r>
            <a:r>
              <a:rPr lang="en-US" dirty="0"/>
              <a:t> ...</a:t>
            </a:r>
          </a:p>
          <a:p>
            <a:r>
              <a:rPr lang="en-US" b="1" dirty="0"/>
              <a:t>2</a:t>
            </a:r>
          </a:p>
          <a:p>
            <a:r>
              <a:rPr lang="en-US" dirty="0"/>
              <a:t>10 </a:t>
            </a:r>
            <a:r>
              <a:rPr lang="en-US" dirty="0" err="1"/>
              <a:t>sila</a:t>
            </a:r>
            <a:r>
              <a:rPr lang="en-US" dirty="0"/>
              <a:t> of oil to ... [</a:t>
            </a:r>
            <a:r>
              <a:rPr lang="en-US" dirty="0" err="1"/>
              <a:t>Ia</a:t>
            </a:r>
            <a:r>
              <a:rPr lang="en-US" dirty="0"/>
              <a:t>]-'-kin, king of </a:t>
            </a:r>
            <a:r>
              <a:rPr lang="en-US" dirty="0" err="1"/>
              <a:t>Ia</a:t>
            </a:r>
            <a:r>
              <a:rPr lang="en-US" dirty="0"/>
              <a:t>-[a-hu-du]</a:t>
            </a:r>
            <a:br>
              <a:rPr lang="en-US" dirty="0"/>
            </a:br>
            <a:r>
              <a:rPr lang="en-US" dirty="0"/>
              <a:t>2½ </a:t>
            </a:r>
            <a:r>
              <a:rPr lang="en-US" dirty="0" err="1"/>
              <a:t>sila</a:t>
            </a:r>
            <a:r>
              <a:rPr lang="en-US" dirty="0"/>
              <a:t> of oil to the [five so]ns of the king of </a:t>
            </a:r>
            <a:r>
              <a:rPr lang="en-US" dirty="0" err="1"/>
              <a:t>Ia</a:t>
            </a:r>
            <a:r>
              <a:rPr lang="en-US" dirty="0"/>
              <a:t>-a-</a:t>
            </a:r>
            <a:r>
              <a:rPr lang="en-US" u="sng" dirty="0">
                <a:effectLst/>
              </a:rPr>
              <a:t>h</a:t>
            </a:r>
            <a:r>
              <a:rPr lang="en-US" dirty="0"/>
              <a:t>u-du</a:t>
            </a:r>
            <a:br>
              <a:rPr lang="en-US" dirty="0"/>
            </a:br>
            <a:r>
              <a:rPr lang="en-US" dirty="0"/>
              <a:t>4 </a:t>
            </a:r>
            <a:r>
              <a:rPr lang="en-US" dirty="0" err="1"/>
              <a:t>sila</a:t>
            </a:r>
            <a:r>
              <a:rPr lang="en-US" dirty="0"/>
              <a:t> to eight men from </a:t>
            </a:r>
            <a:r>
              <a:rPr lang="en-US" dirty="0" err="1"/>
              <a:t>Ia</a:t>
            </a:r>
            <a:r>
              <a:rPr lang="en-US" dirty="0"/>
              <a:t>-a-</a:t>
            </a:r>
            <a:r>
              <a:rPr lang="en-US" u="sng" dirty="0">
                <a:effectLst/>
              </a:rPr>
              <a:t>h</a:t>
            </a:r>
            <a:r>
              <a:rPr lang="en-US" dirty="0"/>
              <a:t>u-da-a-a ...</a:t>
            </a:r>
          </a:p>
          <a:p>
            <a:r>
              <a:rPr lang="en-US" b="1" dirty="0"/>
              <a:t>3</a:t>
            </a:r>
          </a:p>
          <a:p>
            <a:r>
              <a:rPr lang="en-US" dirty="0"/>
              <a:t>1½ </a:t>
            </a:r>
            <a:r>
              <a:rPr lang="en-US" dirty="0" err="1"/>
              <a:t>sila</a:t>
            </a:r>
            <a:r>
              <a:rPr lang="en-US" dirty="0"/>
              <a:t> for three carpenters from </a:t>
            </a:r>
            <a:r>
              <a:rPr lang="en-US" dirty="0" err="1"/>
              <a:t>Arvad</a:t>
            </a:r>
            <a:r>
              <a:rPr lang="en-US" dirty="0"/>
              <a:t>, ½ </a:t>
            </a:r>
            <a:r>
              <a:rPr lang="en-US" dirty="0" err="1"/>
              <a:t>sila</a:t>
            </a:r>
            <a:r>
              <a:rPr lang="en-US" dirty="0"/>
              <a:t> each</a:t>
            </a:r>
            <a:br>
              <a:rPr lang="en-US" dirty="0"/>
            </a:br>
            <a:r>
              <a:rPr lang="en-US" dirty="0"/>
              <a:t>11½ </a:t>
            </a:r>
            <a:r>
              <a:rPr lang="en-US" dirty="0" err="1"/>
              <a:t>sila</a:t>
            </a:r>
            <a:r>
              <a:rPr lang="en-US" dirty="0"/>
              <a:t> for eight ditto from </a:t>
            </a:r>
            <a:r>
              <a:rPr lang="en-US" dirty="0">
                <a:hlinkClick r:id="rId15"/>
              </a:rPr>
              <a:t>Byblos</a:t>
            </a:r>
            <a:r>
              <a:rPr lang="en-US" dirty="0"/>
              <a:t>, 1 </a:t>
            </a:r>
            <a:r>
              <a:rPr lang="en-US" dirty="0" err="1"/>
              <a:t>sila</a:t>
            </a:r>
            <a:r>
              <a:rPr lang="en-US" dirty="0"/>
              <a:t> each ...</a:t>
            </a:r>
            <a:br>
              <a:rPr lang="en-US" dirty="0"/>
            </a:br>
            <a:r>
              <a:rPr lang="en-US" dirty="0"/>
              <a:t>3½ </a:t>
            </a:r>
            <a:r>
              <a:rPr lang="en-US" dirty="0" err="1"/>
              <a:t>sila</a:t>
            </a:r>
            <a:r>
              <a:rPr lang="en-US" dirty="0"/>
              <a:t> </a:t>
            </a:r>
            <a:r>
              <a:rPr lang="en-US" dirty="0" err="1"/>
              <a:t>sila</a:t>
            </a:r>
            <a:r>
              <a:rPr lang="en-US" dirty="0"/>
              <a:t> for seven ditto, ½ </a:t>
            </a:r>
            <a:r>
              <a:rPr lang="en-US" dirty="0" err="1"/>
              <a:t>sila</a:t>
            </a:r>
            <a:r>
              <a:rPr lang="en-US" dirty="0"/>
              <a:t> each</a:t>
            </a:r>
            <a:br>
              <a:rPr lang="en-US" dirty="0"/>
            </a:br>
            <a:r>
              <a:rPr lang="en-US" dirty="0"/>
              <a:t>½ </a:t>
            </a:r>
            <a:r>
              <a:rPr lang="en-US" dirty="0" err="1"/>
              <a:t>sila</a:t>
            </a:r>
            <a:r>
              <a:rPr lang="en-US" dirty="0"/>
              <a:t> for </a:t>
            </a:r>
            <a:r>
              <a:rPr lang="en-US" dirty="0" err="1"/>
              <a:t>Nabû-ê</a:t>
            </a:r>
            <a:r>
              <a:rPr lang="en-US" u="sng" dirty="0" err="1">
                <a:effectLst/>
              </a:rPr>
              <a:t>t</a:t>
            </a:r>
            <a:r>
              <a:rPr lang="en-US" dirty="0" err="1"/>
              <a:t>ir</a:t>
            </a:r>
            <a:r>
              <a:rPr lang="en-US" dirty="0"/>
              <a:t> the carpenter</a:t>
            </a:r>
            <a:br>
              <a:rPr lang="en-US" dirty="0"/>
            </a:br>
            <a:r>
              <a:rPr lang="en-US" dirty="0"/>
              <a:t>10 </a:t>
            </a:r>
            <a:r>
              <a:rPr lang="en-US" dirty="0" err="1"/>
              <a:t>sila</a:t>
            </a:r>
            <a:r>
              <a:rPr lang="en-US" dirty="0"/>
              <a:t> to </a:t>
            </a:r>
            <a:r>
              <a:rPr lang="en-US" dirty="0" err="1"/>
              <a:t>Ia</a:t>
            </a:r>
            <a:r>
              <a:rPr lang="en-US" dirty="0"/>
              <a:t>-</a:t>
            </a:r>
            <a:r>
              <a:rPr lang="en-US" dirty="0" err="1"/>
              <a:t>ku</a:t>
            </a:r>
            <a:r>
              <a:rPr lang="en-US" dirty="0"/>
              <a:t>-</a:t>
            </a:r>
            <a:r>
              <a:rPr lang="en-US" dirty="0" err="1"/>
              <a:t>ú</a:t>
            </a:r>
            <a:r>
              <a:rPr lang="en-US" dirty="0"/>
              <a:t>-</a:t>
            </a:r>
            <a:r>
              <a:rPr lang="en-US" dirty="0" err="1"/>
              <a:t>ki</a:t>
            </a:r>
            <a:r>
              <a:rPr lang="en-US" dirty="0"/>
              <a:t>-nu, the son of the king of </a:t>
            </a:r>
            <a:r>
              <a:rPr lang="en-US" dirty="0" err="1"/>
              <a:t>Ia</a:t>
            </a:r>
            <a:r>
              <a:rPr lang="en-US" dirty="0"/>
              <a:t>-</a:t>
            </a:r>
            <a:r>
              <a:rPr lang="en-US" dirty="0" err="1"/>
              <a:t>ku</a:t>
            </a:r>
            <a:r>
              <a:rPr lang="en-US" dirty="0"/>
              <a:t>-du</a:t>
            </a:r>
            <a:br>
              <a:rPr lang="en-US" dirty="0"/>
            </a:br>
            <a:r>
              <a:rPr lang="en-US" dirty="0"/>
              <a:t>2½ </a:t>
            </a:r>
            <a:r>
              <a:rPr lang="en-US" dirty="0" err="1"/>
              <a:t>sila</a:t>
            </a:r>
            <a:r>
              <a:rPr lang="en-US" dirty="0"/>
              <a:t> for the five sons of the king of </a:t>
            </a:r>
            <a:r>
              <a:rPr lang="en-US" dirty="0" err="1"/>
              <a:t>Ia</a:t>
            </a:r>
            <a:r>
              <a:rPr lang="en-US" dirty="0"/>
              <a:t>-</a:t>
            </a:r>
            <a:r>
              <a:rPr lang="en-US" dirty="0" err="1"/>
              <a:t>ku</a:t>
            </a:r>
            <a:r>
              <a:rPr lang="en-US" dirty="0"/>
              <a:t>-du through </a:t>
            </a:r>
            <a:r>
              <a:rPr lang="en-US" dirty="0" err="1"/>
              <a:t>Qana'a</a:t>
            </a:r>
            <a:endParaRPr lang="en-US" dirty="0"/>
          </a:p>
          <a:p>
            <a:r>
              <a:rPr lang="en-US" b="1" dirty="0"/>
              <a:t>Comment</a:t>
            </a:r>
          </a:p>
          <a:p>
            <a:r>
              <a:rPr lang="en-US" dirty="0"/>
              <a:t>The third list is the most interesting, because it suggests that Jehoiachin had five sons, whereas the Bible says that there were seven::</a:t>
            </a:r>
            <a:r>
              <a:rPr lang="en-US" baseline="30000" dirty="0"/>
              <a:t>note</a:t>
            </a:r>
            <a:endParaRPr lang="en-US" dirty="0"/>
          </a:p>
          <a:p>
            <a:r>
              <a:rPr lang="en-US" dirty="0"/>
              <a:t>The sons of Jehoiachin, the captive: Shealtiel his son, </a:t>
            </a:r>
            <a:r>
              <a:rPr lang="en-US" dirty="0" err="1"/>
              <a:t>Malchiram</a:t>
            </a:r>
            <a:r>
              <a:rPr lang="en-US" dirty="0"/>
              <a:t>, Pedaiah, </a:t>
            </a:r>
            <a:r>
              <a:rPr lang="en-US" dirty="0" err="1"/>
              <a:t>Shenazzar</a:t>
            </a:r>
            <a:r>
              <a:rPr lang="en-US" dirty="0"/>
              <a:t>, </a:t>
            </a:r>
            <a:r>
              <a:rPr lang="en-US" dirty="0" err="1"/>
              <a:t>Jekamiah</a:t>
            </a:r>
            <a:r>
              <a:rPr lang="en-US" dirty="0"/>
              <a:t>, </a:t>
            </a:r>
            <a:r>
              <a:rPr lang="en-US" dirty="0" err="1"/>
              <a:t>Hoshama</a:t>
            </a:r>
            <a:r>
              <a:rPr lang="en-US" dirty="0"/>
              <a:t>, and </a:t>
            </a:r>
            <a:r>
              <a:rPr lang="en-US" dirty="0" err="1"/>
              <a:t>Nedabiah</a:t>
            </a:r>
            <a:r>
              <a:rPr lang="en-US" dirty="0"/>
              <a:t>.</a:t>
            </a:r>
          </a:p>
          <a:p>
            <a:r>
              <a:rPr lang="en-US" dirty="0"/>
              <a:t>Perhaps two had died, or had not yet come of age. It is also possible that a mistake was made by someone who copied this verse, because the wording is a bit odd and there is a variant reading. The text, as we now have it, suggests that only Shealtiel was Jehoiachin's son, and the other names are in fact without qualification. Perhaps they are descendants of </a:t>
            </a:r>
            <a:r>
              <a:rPr lang="en-US" dirty="0" err="1"/>
              <a:t>Malchiram</a:t>
            </a:r>
            <a:r>
              <a:rPr lang="en-US" dirty="0"/>
              <a:t>, son of Shealtiel, and perhaps we should read:</a:t>
            </a:r>
          </a:p>
          <a:p>
            <a:r>
              <a:rPr lang="en-US" dirty="0"/>
              <a:t>The sons of Jehoiachin, the captive: Shealtiel his son, </a:t>
            </a:r>
            <a:r>
              <a:rPr lang="en-US" dirty="0" err="1"/>
              <a:t>Malchiram</a:t>
            </a:r>
            <a:r>
              <a:rPr lang="en-US" dirty="0"/>
              <a:t> his son, and Pedaiah, </a:t>
            </a:r>
            <a:r>
              <a:rPr lang="en-US" dirty="0" err="1"/>
              <a:t>Shenazzar</a:t>
            </a:r>
            <a:r>
              <a:rPr lang="en-US" dirty="0"/>
              <a:t>, </a:t>
            </a:r>
            <a:r>
              <a:rPr lang="en-US" dirty="0" err="1"/>
              <a:t>Jekamiah</a:t>
            </a:r>
            <a:r>
              <a:rPr lang="en-US" dirty="0"/>
              <a:t>, </a:t>
            </a:r>
            <a:r>
              <a:rPr lang="en-US" dirty="0" err="1"/>
              <a:t>Hoshama</a:t>
            </a:r>
            <a:r>
              <a:rPr lang="en-US" dirty="0"/>
              <a:t>, </a:t>
            </a:r>
            <a:r>
              <a:rPr lang="en-US" dirty="0" err="1"/>
              <a:t>Nedabiah</a:t>
            </a:r>
            <a:r>
              <a:rPr lang="en-US" dirty="0"/>
              <a:t>, the sons of </a:t>
            </a:r>
            <a:r>
              <a:rPr lang="en-US" dirty="0" err="1"/>
              <a:t>Malchiram</a:t>
            </a:r>
            <a:r>
              <a:rPr lang="en-US" dirty="0"/>
              <a:t>.</a:t>
            </a:r>
          </a:p>
          <a:p>
            <a:r>
              <a:rPr lang="en-US" dirty="0"/>
              <a:t>Of course, this implies that the five </a:t>
            </a:r>
            <a:r>
              <a:rPr lang="en-US" i="1" dirty="0">
                <a:effectLst/>
              </a:rPr>
              <a:t>sons</a:t>
            </a:r>
            <a:r>
              <a:rPr lang="en-US" dirty="0"/>
              <a:t> of text three are in fact five </a:t>
            </a:r>
            <a:r>
              <a:rPr lang="en-US" i="1" dirty="0">
                <a:effectLst/>
              </a:rPr>
              <a:t>descendants</a:t>
            </a:r>
            <a:r>
              <a:rPr lang="en-US" dirty="0"/>
              <a:t>, which is certainly possible, because the word "son" was frequently used in a very loose sense. This creates another problem, however: why aren't Shealtiel and </a:t>
            </a:r>
            <a:r>
              <a:rPr lang="en-US" dirty="0" err="1"/>
              <a:t>Malchiram</a:t>
            </a:r>
            <a:r>
              <a:rPr lang="en-US" dirty="0"/>
              <a:t> mentioned in text three? Perhaps they had become courtiers of one of the Babylonian kings, but this is just a hypothesis.</a:t>
            </a:r>
          </a:p>
          <a:p>
            <a:r>
              <a:rPr lang="en-US" dirty="0"/>
              <a:t>A final remark: because Jehoiachin had been king for a mere three months, he could also be described as "the son of the king of Judah" in the third text.</a:t>
            </a:r>
          </a:p>
          <a:p>
            <a:r>
              <a:rPr lang="en-US" b="1" dirty="0"/>
              <a:t>Literature</a:t>
            </a:r>
          </a:p>
          <a:p>
            <a:r>
              <a:rPr lang="en-US" dirty="0"/>
              <a:t>ANET = James K. Pritchard, </a:t>
            </a:r>
            <a:r>
              <a:rPr lang="en-US" i="1" dirty="0">
                <a:effectLst/>
              </a:rPr>
              <a:t>Ancient Near Eastern Texts relating to the Old Testament</a:t>
            </a:r>
            <a:r>
              <a:rPr lang="en-US" dirty="0"/>
              <a:t> (1969 third edition)</a:t>
            </a:r>
          </a:p>
          <a:p>
            <a:r>
              <a:rPr lang="en-US" dirty="0"/>
              <a:t>Diana Edelman, </a:t>
            </a:r>
            <a:r>
              <a:rPr lang="en-US" i="1" dirty="0">
                <a:effectLst/>
              </a:rPr>
              <a:t>The Origins of the 'Second' Temple. Persian Imperial Policy and the Rebuilding of </a:t>
            </a:r>
            <a:r>
              <a:rPr lang="en-US" i="1" dirty="0">
                <a:effectLst/>
                <a:hlinkClick r:id="rId16"/>
              </a:rPr>
              <a:t>Jerusalem</a:t>
            </a:r>
            <a:r>
              <a:rPr lang="en-US" dirty="0"/>
              <a:t> (2005), pp.21-22</a:t>
            </a:r>
          </a:p>
          <a:p>
            <a:r>
              <a:rPr lang="en-US" dirty="0"/>
              <a:t>Irving Finkel, "The Lament of </a:t>
            </a:r>
            <a:r>
              <a:rPr lang="en-US" dirty="0" err="1"/>
              <a:t>Nabû-šuma-ukîn</a:t>
            </a:r>
            <a:r>
              <a:rPr lang="en-US" dirty="0"/>
              <a:t>" in J. </a:t>
            </a:r>
            <a:r>
              <a:rPr lang="en-US" dirty="0" err="1"/>
              <a:t>Renger</a:t>
            </a:r>
            <a:r>
              <a:rPr lang="en-US" dirty="0"/>
              <a:t> (ed.), </a:t>
            </a:r>
            <a:r>
              <a:rPr lang="en-US" i="1" dirty="0">
                <a:effectLst/>
              </a:rPr>
              <a:t>Babylon. Focus </a:t>
            </a:r>
            <a:r>
              <a:rPr lang="en-US" i="1" dirty="0" err="1">
                <a:effectLst/>
              </a:rPr>
              <a:t>mesopotamischer</a:t>
            </a:r>
            <a:r>
              <a:rPr lang="en-US" i="1" dirty="0">
                <a:effectLst/>
              </a:rPr>
              <a:t> </a:t>
            </a:r>
            <a:r>
              <a:rPr lang="en-US" i="1" dirty="0" err="1">
                <a:effectLst/>
              </a:rPr>
              <a:t>Geschichte</a:t>
            </a:r>
            <a:r>
              <a:rPr lang="en-US" i="1" dirty="0">
                <a:effectLst/>
              </a:rPr>
              <a:t>, </a:t>
            </a:r>
            <a:r>
              <a:rPr lang="en-US" i="1" dirty="0" err="1">
                <a:effectLst/>
              </a:rPr>
              <a:t>Wiege</a:t>
            </a:r>
            <a:r>
              <a:rPr lang="en-US" i="1" dirty="0">
                <a:effectLst/>
              </a:rPr>
              <a:t> </a:t>
            </a:r>
            <a:r>
              <a:rPr lang="en-US" i="1" dirty="0" err="1">
                <a:effectLst/>
              </a:rPr>
              <a:t>früher</a:t>
            </a:r>
            <a:r>
              <a:rPr lang="en-US" i="1" dirty="0">
                <a:effectLst/>
              </a:rPr>
              <a:t> </a:t>
            </a:r>
            <a:r>
              <a:rPr lang="en-US" i="1" dirty="0" err="1">
                <a:effectLst/>
              </a:rPr>
              <a:t>Gelehrtsamkeit</a:t>
            </a:r>
            <a:r>
              <a:rPr lang="en-US" i="1" dirty="0">
                <a:effectLst/>
              </a:rPr>
              <a:t>, Mythos in der </a:t>
            </a:r>
            <a:r>
              <a:rPr lang="en-US" i="1" dirty="0" err="1">
                <a:effectLst/>
              </a:rPr>
              <a:t>Moderne</a:t>
            </a:r>
            <a:r>
              <a:rPr lang="en-US" dirty="0"/>
              <a:t> (1999 </a:t>
            </a:r>
            <a:r>
              <a:rPr lang="en-US" dirty="0" err="1"/>
              <a:t>Saaerbrücken</a:t>
            </a:r>
            <a:r>
              <a:rPr lang="en-US" dirty="0"/>
              <a:t>) 323-341</a:t>
            </a:r>
          </a:p>
          <a:p>
            <a:r>
              <a:rPr lang="en-US" dirty="0"/>
              <a:t>This page was created in 2007; last modified on 12 October 2020.”</a:t>
            </a:r>
          </a:p>
          <a:p>
            <a:endParaRPr lang="en-US" dirty="0"/>
          </a:p>
          <a:p>
            <a:r>
              <a:rPr lang="en-US" dirty="0"/>
              <a:t>https://</a:t>
            </a:r>
            <a:r>
              <a:rPr lang="en-US" dirty="0" err="1"/>
              <a:t>www.livius.org</a:t>
            </a:r>
            <a:r>
              <a:rPr lang="en-US" dirty="0"/>
              <a:t>/articles/person/</a:t>
            </a:r>
            <a:r>
              <a:rPr lang="en-US" dirty="0" err="1"/>
              <a:t>jehoiachin</a:t>
            </a:r>
            <a:r>
              <a:rPr lang="en-US" dirty="0"/>
              <a:t>-in-</a:t>
            </a:r>
            <a:r>
              <a:rPr lang="en-US" dirty="0" err="1"/>
              <a:t>babylonia</a:t>
            </a:r>
            <a:r>
              <a:rPr lang="en-US" dirty="0"/>
              <a:t>/</a:t>
            </a:r>
          </a:p>
          <a:p>
            <a:r>
              <a:rPr lang="en-US" dirty="0"/>
              <a:t>——————————</a:t>
            </a:r>
          </a:p>
          <a:p>
            <a:r>
              <a:rPr lang="en-US" dirty="0"/>
              <a:t>White cuneiform image above from K. A. Kitchen:</a:t>
            </a:r>
          </a:p>
          <a:p>
            <a:pPr marL="0" indent="0">
              <a:buFont typeface="+mj-lt"/>
              <a:buNone/>
            </a:pPr>
            <a:r>
              <a:rPr lang="en-US" dirty="0"/>
              <a:t>﻿"From a vaulted building closely adjoining the royal palace proper came a series of cuneiform tablets dated to the tenth to thirty-fifth years of </a:t>
            </a:r>
            <a:r>
              <a:rPr lang="en-US" dirty="0" err="1"/>
              <a:t>Nebuchadrezzar</a:t>
            </a:r>
            <a:r>
              <a:rPr lang="en-US" dirty="0"/>
              <a:t> II (595-570), being “ration tablets” for people kept or employed in Babylon and its palace. Among the beneficiaries in receipt of oil were “Jehoiachin king of Judah” (just once, “king’s son of Judah”) and “the 5 sons of the king of Judah in the care of (their guardian?) </a:t>
            </a:r>
            <a:r>
              <a:rPr lang="en-US" dirty="0" err="1"/>
              <a:t>Qenaiah</a:t>
            </a:r>
            <a:r>
              <a:rPr lang="en-US" dirty="0"/>
              <a:t>” (cf. fig. 10C). Thus the exiled young king and his infant children were already on a regular allowance in </a:t>
            </a:r>
            <a:r>
              <a:rPr lang="en-US" dirty="0" err="1"/>
              <a:t>Nebuchadrezzar’s</a:t>
            </a:r>
            <a:r>
              <a:rPr lang="en-US" dirty="0"/>
              <a:t> time (one tablet is of Year 13, 592), but under the palace equivalent of house arrest."</a:t>
            </a:r>
          </a:p>
          <a:p>
            <a:endParaRPr lang="en-US" dirty="0"/>
          </a:p>
          <a:p>
            <a:r>
              <a:rPr lang="en-US" dirty="0"/>
              <a:t>Kitchen, K. A.. On the Reliability of the Old Testament . Wm. B. Eerdmans Publishing Co.. Kindle Edition. Plate X, Fig 10C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04107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charset="0"/>
                <a:ea typeface="ＭＳ Ｐゴシック" charset="0"/>
                <a:cs typeface="Arial" charset="0"/>
              </a:rPr>
              <a:t>1Chr. 3:16    The successors of Jehoiakim were his son Jehoiachin and his brother </a:t>
            </a:r>
            <a:r>
              <a:rPr lang="en-US" sz="1200" kern="1200" dirty="0" err="1">
                <a:solidFill>
                  <a:schemeClr val="tx1"/>
                </a:solidFill>
                <a:effectLst/>
                <a:latin typeface="Times New Roman" charset="0"/>
                <a:ea typeface="ＭＳ Ｐゴシック" charset="0"/>
                <a:cs typeface="Arial" charset="0"/>
              </a:rPr>
              <a:t>Zedekiah.</a:t>
            </a:r>
            <a:r>
              <a:rPr lang="en-US" sz="1200" kern="1200" baseline="30000" dirty="0" err="1">
                <a:solidFill>
                  <a:schemeClr val="tx1"/>
                </a:solidFill>
                <a:effectLst/>
                <a:latin typeface="Times New Roman" charset="0"/>
                <a:ea typeface="ＭＳ Ｐゴシック" charset="0"/>
                <a:cs typeface="Arial" charset="0"/>
              </a:rPr>
              <a:t>a</a:t>
            </a:r>
            <a:br>
              <a:rPr lang="en-US" sz="1200" kern="1200" dirty="0">
                <a:solidFill>
                  <a:schemeClr val="tx1"/>
                </a:solidFill>
                <a:effectLst/>
                <a:latin typeface="Times New Roman" charset="0"/>
                <a:ea typeface="ＭＳ Ｐゴシック" charset="0"/>
                <a:cs typeface="Arial" charset="0"/>
              </a:rPr>
            </a:br>
            <a:endParaRPr lang="en-US" sz="1200" kern="1200" dirty="0">
              <a:solidFill>
                <a:schemeClr val="tx1"/>
              </a:solidFill>
              <a:effectLst/>
              <a:latin typeface="Times New Roman" charset="0"/>
              <a:ea typeface="ＭＳ Ｐゴシック" charset="0"/>
              <a:cs typeface="Arial" charset="0"/>
            </a:endParaRPr>
          </a:p>
          <a:p>
            <a:r>
              <a:rPr lang="en-US" sz="1200" i="1" kern="1200" dirty="0">
                <a:solidFill>
                  <a:schemeClr val="tx1"/>
                </a:solidFill>
                <a:effectLst/>
                <a:latin typeface="Times New Roman" charset="0"/>
                <a:ea typeface="ＭＳ Ｐゴシック" charset="0"/>
                <a:cs typeface="Arial" charset="0"/>
              </a:rPr>
              <a:t>Descendants of Jehoiachin</a:t>
            </a:r>
            <a:br>
              <a:rPr lang="en-US" sz="1200" kern="1200" dirty="0">
                <a:solidFill>
                  <a:schemeClr val="tx1"/>
                </a:solidFill>
                <a:effectLst/>
                <a:latin typeface="Times New Roman" charset="0"/>
                <a:ea typeface="ＭＳ Ｐゴシック" charset="0"/>
                <a:cs typeface="Arial" charset="0"/>
              </a:rPr>
            </a:br>
            <a:endParaRPr lang="en-US" sz="1200" kern="1200" dirty="0">
              <a:solidFill>
                <a:schemeClr val="tx1"/>
              </a:solidFill>
              <a:effectLst/>
              <a:latin typeface="Times New Roman" charset="0"/>
              <a:ea typeface="ＭＳ Ｐゴシック" charset="0"/>
              <a:cs typeface="Arial" charset="0"/>
            </a:endParaRPr>
          </a:p>
          <a:p>
            <a:r>
              <a:rPr lang="en-US" sz="1200" kern="1200" dirty="0">
                <a:solidFill>
                  <a:schemeClr val="tx1"/>
                </a:solidFill>
                <a:effectLst/>
                <a:latin typeface="Times New Roman" charset="0"/>
                <a:ea typeface="ＭＳ Ｐゴシック" charset="0"/>
                <a:cs typeface="Arial" charset="0"/>
              </a:rPr>
              <a:t>1Chr. 3:17    The sons of </a:t>
            </a:r>
            <a:r>
              <a:rPr lang="en-US" sz="1200" kern="1200" dirty="0" err="1">
                <a:solidFill>
                  <a:schemeClr val="tx1"/>
                </a:solidFill>
                <a:effectLst/>
                <a:latin typeface="Times New Roman" charset="0"/>
                <a:ea typeface="ＭＳ Ｐゴシック" charset="0"/>
                <a:cs typeface="Arial" charset="0"/>
              </a:rPr>
              <a:t>Jehoiachin,</a:t>
            </a:r>
            <a:r>
              <a:rPr lang="en-US" sz="1200" kern="1200" baseline="30000" dirty="0" err="1">
                <a:solidFill>
                  <a:schemeClr val="tx1"/>
                </a:solidFill>
                <a:effectLst/>
                <a:latin typeface="Times New Roman" charset="0"/>
                <a:ea typeface="ＭＳ Ｐゴシック" charset="0"/>
                <a:cs typeface="Arial" charset="0"/>
              </a:rPr>
              <a:t>a</a:t>
            </a:r>
            <a:r>
              <a:rPr lang="en-US" sz="1200" kern="1200" dirty="0">
                <a:solidFill>
                  <a:schemeClr val="tx1"/>
                </a:solidFill>
                <a:effectLst/>
                <a:latin typeface="Times New Roman" charset="0"/>
                <a:ea typeface="ＭＳ Ｐゴシック" charset="0"/>
                <a:cs typeface="Arial" charset="0"/>
              </a:rPr>
              <a:t> who was taken prisoner by the Babylonians, were Shealtiel, 18  </a:t>
            </a:r>
            <a:r>
              <a:rPr lang="en-US" sz="1200" kern="1200" dirty="0" err="1">
                <a:solidFill>
                  <a:schemeClr val="tx1"/>
                </a:solidFill>
                <a:effectLst/>
                <a:latin typeface="Times New Roman" charset="0"/>
                <a:ea typeface="ＭＳ Ｐゴシック" charset="0"/>
                <a:cs typeface="Arial" charset="0"/>
              </a:rPr>
              <a:t>Malkiram</a:t>
            </a:r>
            <a:r>
              <a:rPr lang="en-US" sz="1200" kern="1200" dirty="0">
                <a:solidFill>
                  <a:schemeClr val="tx1"/>
                </a:solidFill>
                <a:effectLst/>
                <a:latin typeface="Times New Roman" charset="0"/>
                <a:ea typeface="ＭＳ Ｐゴシック" charset="0"/>
                <a:cs typeface="Arial" charset="0"/>
              </a:rPr>
              <a:t>, Pedaiah, </a:t>
            </a:r>
            <a:r>
              <a:rPr lang="en-US" sz="1200" kern="1200" dirty="0" err="1">
                <a:solidFill>
                  <a:schemeClr val="tx1"/>
                </a:solidFill>
                <a:effectLst/>
                <a:latin typeface="Times New Roman" charset="0"/>
                <a:ea typeface="ＭＳ Ｐゴシック" charset="0"/>
                <a:cs typeface="Arial" charset="0"/>
              </a:rPr>
              <a:t>Shenazzar</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Jekamiah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Hoshama</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Nedabiah</a:t>
            </a:r>
            <a:r>
              <a:rPr lang="en-US" sz="1200" kern="1200" dirty="0">
                <a:solidFill>
                  <a:schemeClr val="tx1"/>
                </a:solidFill>
                <a:effectLst/>
                <a:latin typeface="Times New Roman" charset="0"/>
                <a:ea typeface="ＭＳ Ｐゴシック" charset="0"/>
                <a:cs typeface="Arial" charset="0"/>
              </a:rPr>
              <a:t>.</a:t>
            </a:r>
          </a:p>
          <a:p>
            <a:r>
              <a:rPr lang="en-US" sz="1200" kern="1200" dirty="0">
                <a:solidFill>
                  <a:schemeClr val="tx1"/>
                </a:solidFill>
                <a:effectLst/>
                <a:latin typeface="Times New Roman" charset="0"/>
                <a:ea typeface="ＭＳ Ｐゴシック" charset="0"/>
                <a:cs typeface="Arial" charset="0"/>
              </a:rPr>
              <a:t>1Chr. 3:19    The sons of Pedaiah were Zerubbabel and Shimei. </a:t>
            </a:r>
          </a:p>
          <a:p>
            <a:r>
              <a:rPr lang="en-US" sz="1200" kern="1200" dirty="0">
                <a:solidFill>
                  <a:schemeClr val="tx1"/>
                </a:solidFill>
                <a:effectLst/>
                <a:latin typeface="Times New Roman" charset="0"/>
                <a:ea typeface="ＭＳ Ｐゴシック" charset="0"/>
                <a:cs typeface="Arial" charset="0"/>
              </a:rPr>
              <a:t>  The sons of Zerubbabel were </a:t>
            </a:r>
            <a:r>
              <a:rPr lang="en-US" sz="1200" kern="1200" dirty="0" err="1">
                <a:solidFill>
                  <a:schemeClr val="tx1"/>
                </a:solidFill>
                <a:effectLst/>
                <a:latin typeface="Times New Roman" charset="0"/>
                <a:ea typeface="ＭＳ Ｐゴシック" charset="0"/>
                <a:cs typeface="Arial" charset="0"/>
              </a:rPr>
              <a:t>Meshullam</a:t>
            </a:r>
            <a:r>
              <a:rPr lang="en-US" sz="1200" kern="1200" dirty="0">
                <a:solidFill>
                  <a:schemeClr val="tx1"/>
                </a:solidFill>
                <a:effectLst/>
                <a:latin typeface="Times New Roman" charset="0"/>
                <a:ea typeface="ＭＳ Ｐゴシック" charset="0"/>
                <a:cs typeface="Arial" charset="0"/>
              </a:rPr>
              <a:t> and Hananiah. (Their sister was </a:t>
            </a:r>
            <a:r>
              <a:rPr lang="en-US" sz="1200" kern="1200" dirty="0" err="1">
                <a:solidFill>
                  <a:schemeClr val="tx1"/>
                </a:solidFill>
                <a:effectLst/>
                <a:latin typeface="Times New Roman" charset="0"/>
                <a:ea typeface="ＭＳ Ｐゴシック" charset="0"/>
                <a:cs typeface="Arial" charset="0"/>
              </a:rPr>
              <a:t>Shelomith</a:t>
            </a:r>
            <a:r>
              <a:rPr lang="en-US" sz="1200" kern="1200" dirty="0">
                <a:solidFill>
                  <a:schemeClr val="tx1"/>
                </a:solidFill>
                <a:effectLst/>
                <a:latin typeface="Times New Roman" charset="0"/>
                <a:ea typeface="ＭＳ Ｐゴシック" charset="0"/>
                <a:cs typeface="Arial" charset="0"/>
              </a:rPr>
              <a:t>.) 20  His five other sons were </a:t>
            </a:r>
            <a:r>
              <a:rPr lang="en-US" sz="1200" kern="1200" dirty="0" err="1">
                <a:solidFill>
                  <a:schemeClr val="tx1"/>
                </a:solidFill>
                <a:effectLst/>
                <a:latin typeface="Times New Roman" charset="0"/>
                <a:ea typeface="ＭＳ Ｐゴシック" charset="0"/>
                <a:cs typeface="Arial" charset="0"/>
              </a:rPr>
              <a:t>Hashubah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Ohel</a:t>
            </a:r>
            <a:r>
              <a:rPr lang="en-US" sz="1200" kern="1200" dirty="0">
                <a:solidFill>
                  <a:schemeClr val="tx1"/>
                </a:solidFill>
                <a:effectLst/>
                <a:latin typeface="Times New Roman" charset="0"/>
                <a:ea typeface="ＭＳ Ｐゴシック" charset="0"/>
                <a:cs typeface="Arial" charset="0"/>
              </a:rPr>
              <a:t>, Berekiah, </a:t>
            </a:r>
            <a:r>
              <a:rPr lang="en-US" sz="1200" kern="1200" dirty="0" err="1">
                <a:solidFill>
                  <a:schemeClr val="tx1"/>
                </a:solidFill>
                <a:effectLst/>
                <a:latin typeface="Times New Roman" charset="0"/>
                <a:ea typeface="ＭＳ Ｐゴシック" charset="0"/>
                <a:cs typeface="Arial" charset="0"/>
              </a:rPr>
              <a:t>Hasadiah</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Jushab</a:t>
            </a:r>
            <a:r>
              <a:rPr lang="en-US" sz="1200" kern="1200" dirty="0">
                <a:solidFill>
                  <a:schemeClr val="tx1"/>
                </a:solidFill>
                <a:effectLst/>
                <a:latin typeface="Times New Roman" charset="0"/>
                <a:ea typeface="ＭＳ Ｐゴシック" charset="0"/>
                <a:cs typeface="Arial" charset="0"/>
              </a:rPr>
              <a:t>-hesed.</a:t>
            </a:r>
          </a:p>
          <a:p>
            <a:r>
              <a:rPr lang="en-US" sz="1200" kern="1200" dirty="0">
                <a:solidFill>
                  <a:schemeClr val="tx1"/>
                </a:solidFill>
                <a:effectLst/>
                <a:latin typeface="Times New Roman" charset="0"/>
                <a:ea typeface="ＭＳ Ｐゴシック" charset="0"/>
                <a:cs typeface="Arial" charset="0"/>
              </a:rPr>
              <a:t>1Chr. 3:21    The sons of Hananiah were </a:t>
            </a:r>
            <a:r>
              <a:rPr lang="en-US" sz="1200" kern="1200" dirty="0" err="1">
                <a:solidFill>
                  <a:schemeClr val="tx1"/>
                </a:solidFill>
                <a:effectLst/>
                <a:latin typeface="Times New Roman" charset="0"/>
                <a:ea typeface="ＭＳ Ｐゴシック" charset="0"/>
                <a:cs typeface="Arial" charset="0"/>
              </a:rPr>
              <a:t>Pelatiah</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Jeshaiah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Jeshaiah’s</a:t>
            </a:r>
            <a:r>
              <a:rPr lang="en-US" sz="1200" kern="1200" dirty="0">
                <a:solidFill>
                  <a:schemeClr val="tx1"/>
                </a:solidFill>
                <a:effectLst/>
                <a:latin typeface="Times New Roman" charset="0"/>
                <a:ea typeface="ＭＳ Ｐゴシック" charset="0"/>
                <a:cs typeface="Arial" charset="0"/>
              </a:rPr>
              <a:t> son was </a:t>
            </a:r>
            <a:r>
              <a:rPr lang="en-US" sz="1200" kern="1200" dirty="0" err="1">
                <a:solidFill>
                  <a:schemeClr val="tx1"/>
                </a:solidFill>
                <a:effectLst/>
                <a:latin typeface="Times New Roman" charset="0"/>
                <a:ea typeface="ＭＳ Ｐゴシック" charset="0"/>
                <a:cs typeface="Arial" charset="0"/>
              </a:rPr>
              <a:t>Rephaiah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Rephaiah’s</a:t>
            </a:r>
            <a:r>
              <a:rPr lang="en-US" sz="1200" kern="1200" dirty="0">
                <a:solidFill>
                  <a:schemeClr val="tx1"/>
                </a:solidFill>
                <a:effectLst/>
                <a:latin typeface="Times New Roman" charset="0"/>
                <a:ea typeface="ＭＳ Ｐゴシック" charset="0"/>
                <a:cs typeface="Arial" charset="0"/>
              </a:rPr>
              <a:t> son was </a:t>
            </a:r>
            <a:r>
              <a:rPr lang="en-US" sz="1200" kern="1200" dirty="0" err="1">
                <a:solidFill>
                  <a:schemeClr val="tx1"/>
                </a:solidFill>
                <a:effectLst/>
                <a:latin typeface="Times New Roman" charset="0"/>
                <a:ea typeface="ＭＳ Ｐゴシック" charset="0"/>
                <a:cs typeface="Arial" charset="0"/>
              </a:rPr>
              <a:t>Arnan</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Arnan’s</a:t>
            </a:r>
            <a:r>
              <a:rPr lang="en-US" sz="1200" kern="1200" dirty="0">
                <a:solidFill>
                  <a:schemeClr val="tx1"/>
                </a:solidFill>
                <a:effectLst/>
                <a:latin typeface="Times New Roman" charset="0"/>
                <a:ea typeface="ＭＳ Ｐゴシック" charset="0"/>
                <a:cs typeface="Arial" charset="0"/>
              </a:rPr>
              <a:t> son was Obadiah. Obadiah’s son was Shecaniah.</a:t>
            </a:r>
          </a:p>
          <a:p>
            <a:r>
              <a:rPr lang="en-US" sz="1200" kern="1200" dirty="0">
                <a:solidFill>
                  <a:schemeClr val="tx1"/>
                </a:solidFill>
                <a:effectLst/>
                <a:latin typeface="Times New Roman" charset="0"/>
                <a:ea typeface="ＭＳ Ｐゴシック" charset="0"/>
                <a:cs typeface="Arial" charset="0"/>
              </a:rPr>
              <a:t>1Chr. 3:22    The descendants of Shecaniah were Shemaiah and his sons, </a:t>
            </a:r>
            <a:r>
              <a:rPr lang="en-US" sz="1200" kern="1200" dirty="0" err="1">
                <a:solidFill>
                  <a:schemeClr val="tx1"/>
                </a:solidFill>
                <a:effectLst/>
                <a:latin typeface="Times New Roman" charset="0"/>
                <a:ea typeface="ＭＳ Ｐゴシック" charset="0"/>
                <a:cs typeface="Arial" charset="0"/>
              </a:rPr>
              <a:t>Hattush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Igal</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Bariah</a:t>
            </a:r>
            <a:r>
              <a:rPr lang="en-US" sz="1200" kern="1200" dirty="0">
                <a:solidFill>
                  <a:schemeClr val="tx1"/>
                </a:solidFill>
                <a:effectLst/>
                <a:latin typeface="Times New Roman" charset="0"/>
                <a:ea typeface="ＭＳ Ｐゴシック" charset="0"/>
                <a:cs typeface="Arial" charset="0"/>
              </a:rPr>
              <a:t>, Neariah, and </a:t>
            </a:r>
            <a:r>
              <a:rPr lang="en-US" sz="1200" kern="1200" dirty="0" err="1">
                <a:solidFill>
                  <a:schemeClr val="tx1"/>
                </a:solidFill>
                <a:effectLst/>
                <a:latin typeface="Times New Roman" charset="0"/>
                <a:ea typeface="ＭＳ Ｐゴシック" charset="0"/>
                <a:cs typeface="Arial" charset="0"/>
              </a:rPr>
              <a:t>Shaphat</a:t>
            </a:r>
            <a:r>
              <a:rPr lang="en-US" sz="1200" kern="1200" dirty="0">
                <a:solidFill>
                  <a:schemeClr val="tx1"/>
                </a:solidFill>
                <a:effectLst/>
                <a:latin typeface="Times New Roman" charset="0"/>
                <a:ea typeface="ＭＳ Ｐゴシック" charset="0"/>
                <a:cs typeface="Arial" charset="0"/>
              </a:rPr>
              <a:t>—six in all.</a:t>
            </a:r>
          </a:p>
          <a:p>
            <a:r>
              <a:rPr lang="en-US" sz="1200" kern="1200" dirty="0">
                <a:solidFill>
                  <a:schemeClr val="tx1"/>
                </a:solidFill>
                <a:effectLst/>
                <a:latin typeface="Times New Roman" charset="0"/>
                <a:ea typeface="ＭＳ Ｐゴシック" charset="0"/>
                <a:cs typeface="Arial" charset="0"/>
              </a:rPr>
              <a:t>1Chr. 3:23    The sons of Neariah were Elioenai, </a:t>
            </a:r>
            <a:r>
              <a:rPr lang="en-US" sz="1200" kern="1200" dirty="0" err="1">
                <a:solidFill>
                  <a:schemeClr val="tx1"/>
                </a:solidFill>
                <a:effectLst/>
                <a:latin typeface="Times New Roman" charset="0"/>
                <a:ea typeface="ＭＳ Ｐゴシック" charset="0"/>
                <a:cs typeface="Arial" charset="0"/>
              </a:rPr>
              <a:t>Hizkiah</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Azrikam</a:t>
            </a:r>
            <a:r>
              <a:rPr lang="en-US" sz="1200" kern="1200" dirty="0">
                <a:solidFill>
                  <a:schemeClr val="tx1"/>
                </a:solidFill>
                <a:effectLst/>
                <a:latin typeface="Times New Roman" charset="0"/>
                <a:ea typeface="ＭＳ Ｐゴシック" charset="0"/>
                <a:cs typeface="Arial" charset="0"/>
              </a:rPr>
              <a:t>—three in all.</a:t>
            </a:r>
          </a:p>
          <a:p>
            <a:r>
              <a:rPr lang="en-US" sz="1200" kern="1200" dirty="0">
                <a:solidFill>
                  <a:schemeClr val="tx1"/>
                </a:solidFill>
                <a:effectLst/>
                <a:latin typeface="Times New Roman" charset="0"/>
                <a:ea typeface="ＭＳ Ｐゴシック" charset="0"/>
                <a:cs typeface="Arial" charset="0"/>
              </a:rPr>
              <a:t>1Chr. 3:24    The sons of Elioenai were Hodaviah, </a:t>
            </a:r>
            <a:r>
              <a:rPr lang="en-US" sz="1200" kern="1200" dirty="0" err="1">
                <a:solidFill>
                  <a:schemeClr val="tx1"/>
                </a:solidFill>
                <a:effectLst/>
                <a:latin typeface="Times New Roman" charset="0"/>
                <a:ea typeface="ＭＳ Ｐゴシック" charset="0"/>
                <a:cs typeface="Arial" charset="0"/>
              </a:rPr>
              <a:t>Eliashib</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Pelaiah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Akkub</a:t>
            </a:r>
            <a:r>
              <a:rPr lang="en-US" sz="1200" kern="1200" dirty="0">
                <a:solidFill>
                  <a:schemeClr val="tx1"/>
                </a:solidFill>
                <a:effectLst/>
                <a:latin typeface="Times New Roman" charset="0"/>
                <a:ea typeface="ＭＳ Ｐゴシック" charset="0"/>
                <a:cs typeface="Arial" charset="0"/>
              </a:rPr>
              <a:t>, Johanan, </a:t>
            </a:r>
            <a:r>
              <a:rPr lang="en-US" sz="1200" kern="1200" dirty="0" err="1">
                <a:solidFill>
                  <a:schemeClr val="tx1"/>
                </a:solidFill>
                <a:effectLst/>
                <a:latin typeface="Times New Roman" charset="0"/>
                <a:ea typeface="ＭＳ Ｐゴシック" charset="0"/>
                <a:cs typeface="Arial" charset="0"/>
              </a:rPr>
              <a:t>Delaiah</a:t>
            </a:r>
            <a:r>
              <a:rPr lang="en-US" sz="1200" kern="1200" dirty="0">
                <a:solidFill>
                  <a:schemeClr val="tx1"/>
                </a:solidFill>
                <a:effectLst/>
                <a:latin typeface="Times New Roman" charset="0"/>
                <a:ea typeface="ＭＳ Ｐゴシック" charset="0"/>
                <a:cs typeface="Arial" charset="0"/>
              </a:rPr>
              <a:t>, and Anani—seven in all.</a:t>
            </a:r>
          </a:p>
          <a:p>
            <a:r>
              <a:rPr lang="en-US" dirty="0">
                <a:cs typeface="ＭＳ Ｐゴシック" charset="0"/>
              </a:rPr>
              <a:t>_____</a:t>
            </a:r>
          </a:p>
          <a:p>
            <a:r>
              <a:rPr lang="en-US" dirty="0"/>
              <a:t>OC-19-Daniel Authorship-29</a:t>
            </a:r>
          </a:p>
          <a:p>
            <a:r>
              <a:rPr lang="en-US" dirty="0"/>
              <a:t>OS-12-2 Kings-235</a:t>
            </a:r>
          </a:p>
          <a:p>
            <a:r>
              <a:rPr lang="en-US" dirty="0"/>
              <a:t>OS-14-2 Chron-299</a:t>
            </a:r>
          </a:p>
        </p:txBody>
      </p:sp>
    </p:spTree>
    <p:extLst>
      <p:ext uri="{BB962C8B-B14F-4D97-AF65-F5344CB8AC3E}">
        <p14:creationId xmlns:p14="http://schemas.microsoft.com/office/powerpoint/2010/main" val="351200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D0EF32-5D6C-8C4D-9D7F-7568DE2B682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A6BFB2-7859-E446-9FE3-36E3568F02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423606-0703-E34B-97A4-61C1F967BE5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856271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D65677-45B0-8345-A432-7E9562D388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6276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938CB3-4CCB-0545-91B1-B79118C5C4B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The result was involuntary vegetarianism. Daniel chose vegetarianism</a:t>
            </a:r>
            <a:r>
              <a:rPr lang="en-US" baseline="0" dirty="0">
                <a:latin typeface="Arial"/>
                <a:ea typeface="ＭＳ Ｐゴシック" charset="0"/>
                <a:cs typeface="Arial"/>
              </a:rPr>
              <a:t> in chapter 1, but God gave the king no choice in the matter!</a:t>
            </a:r>
            <a:endParaRPr lang="en-US" dirty="0">
              <a:latin typeface="Arial"/>
              <a:ea typeface="ＭＳ Ｐゴシック" charset="0"/>
              <a:cs typeface="Arial"/>
            </a:endParaRPr>
          </a:p>
        </p:txBody>
      </p:sp>
    </p:spTree>
    <p:extLst>
      <p:ext uri="{BB962C8B-B14F-4D97-AF65-F5344CB8AC3E}">
        <p14:creationId xmlns:p14="http://schemas.microsoft.com/office/powerpoint/2010/main" val="3891253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08EEA6-10F3-544B-868E-C87AC21FCA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24513767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757135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Dwight J. Pentecost, "Daniel,” in </a:t>
            </a:r>
            <a:r>
              <a:rPr lang="en-US" sz="1200" i="1" kern="1200" dirty="0">
                <a:solidFill>
                  <a:schemeClr val="tx1"/>
                </a:solidFill>
                <a:effectLst/>
                <a:latin typeface="+mn-lt"/>
                <a:ea typeface="+mn-ea"/>
                <a:cs typeface="+mn-cs"/>
              </a:rPr>
              <a:t>The Bible Knowledge Commentary</a:t>
            </a:r>
            <a:r>
              <a:rPr lang="en-US" sz="1200" kern="1200" dirty="0">
                <a:solidFill>
                  <a:schemeClr val="tx1"/>
                </a:solidFill>
                <a:effectLst/>
                <a:latin typeface="+mn-lt"/>
                <a:ea typeface="+mn-ea"/>
                <a:cs typeface="+mn-cs"/>
              </a:rPr>
              <a:t>; ed. John F. Walvoord and Roy B. Zuck; Accordance electronic ed. 2 vols.; Wheaton: Victor Books, 1985), 1:1325.</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15002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E11415-ACDB-444C-8A7A-F9B11B3E5FCC}" type="slidenum">
              <a:rPr lang="en-US" sz="1200"/>
              <a:pPr eaLnBrk="1" hangingPunct="1"/>
              <a:t>4</a:t>
            </a:fld>
            <a:endParaRPr lang="en-US" sz="1200"/>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 539 BC Belshazzar denied God's sovereignty at a huge party by praising false gods while drinking from the temple goblets (5:1-4).</a:t>
            </a:r>
          </a:p>
          <a:p>
            <a:pPr eaLnBrk="1" hangingPunct="1"/>
            <a:r>
              <a:rPr lang="en-US" dirty="0">
                <a:latin typeface="Arial" panose="020B0604020202020204" pitchFamily="34" charset="0"/>
                <a:ea typeface="ＭＳ Ｐゴシック" charset="0"/>
                <a:cs typeface="Arial" panose="020B0604020202020204" pitchFamily="34" charset="0"/>
              </a:rPr>
              <a:t>God hid his judgment due to Belshazzar’s pride in an unreadable wall inscription that the wise men could not decipher (5:5-9).</a:t>
            </a:r>
          </a:p>
          <a:p>
            <a:pPr eaLnBrk="1" hangingPunct="1"/>
            <a:r>
              <a:rPr lang="en-US" dirty="0">
                <a:latin typeface="Arial" panose="020B0604020202020204" pitchFamily="34" charset="0"/>
                <a:ea typeface="ＭＳ Ｐゴシック" charset="0"/>
                <a:cs typeface="Arial" panose="020B0604020202020204" pitchFamily="34" charset="0"/>
              </a:rPr>
              <a:t>God helped Daniel interpret the inscription as his judgment on Belshazzar’s pride and wisdom for the humble (5:10-28).</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8386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293751-C8E7-7F45-B85C-D2474A2FF4D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en-US" altLang="ja-JP" b="0"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0" dirty="0" err="1">
                <a:latin typeface="Arial" panose="020B0604020202020204" pitchFamily="34" charset="0"/>
                <a:ea typeface="ＭＳ Ｐゴシック" charset="0"/>
                <a:cs typeface="Arial" panose="020B0604020202020204" pitchFamily="34" charset="0"/>
              </a:rPr>
              <a:t>Ugbaru</a:t>
            </a:r>
            <a:r>
              <a:rPr lang="en-US" altLang="ja-JP" b="0" dirty="0">
                <a:latin typeface="Arial" panose="020B0604020202020204" pitchFamily="34" charset="0"/>
                <a:ea typeface="ＭＳ Ｐゴシック" charset="0"/>
                <a:cs typeface="Arial" panose="020B0604020202020204" pitchFamily="34" charset="0"/>
              </a:rPr>
              <a:t>, governor of </a:t>
            </a:r>
            <a:r>
              <a:rPr lang="en-US" altLang="ja-JP" b="0" dirty="0" err="1">
                <a:latin typeface="Arial" panose="020B0604020202020204" pitchFamily="34" charset="0"/>
                <a:ea typeface="ＭＳ Ｐゴシック" charset="0"/>
                <a:cs typeface="Arial" panose="020B0604020202020204" pitchFamily="34" charset="0"/>
              </a:rPr>
              <a:t>Gutium</a:t>
            </a:r>
            <a:r>
              <a:rPr lang="en-US" altLang="ja-JP" b="0"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name means "</a:t>
            </a:r>
            <a:r>
              <a:rPr lang="en-US" altLang="ja-JP" b="0" dirty="0" err="1">
                <a:latin typeface="Arial" panose="020B0604020202020204" pitchFamily="34" charset="0"/>
                <a:ea typeface="ＭＳ Ｐゴシック" charset="0"/>
                <a:cs typeface="Arial" panose="020B0604020202020204" pitchFamily="34" charset="0"/>
              </a:rPr>
              <a:t>Bel</a:t>
            </a:r>
            <a:r>
              <a:rPr lang="en-US" altLang="ja-JP" b="0" dirty="0">
                <a:latin typeface="Arial" panose="020B0604020202020204" pitchFamily="34" charset="0"/>
                <a:ea typeface="ＭＳ Ｐゴシック" charset="0"/>
                <a:cs typeface="Arial" panose="020B0604020202020204" pitchFamily="34" charset="0"/>
              </a:rPr>
              <a:t> (another name for the god </a:t>
            </a:r>
            <a:r>
              <a:rPr lang="en-US" altLang="ja-JP" b="0" dirty="0" err="1">
                <a:latin typeface="Arial" panose="020B0604020202020204" pitchFamily="34" charset="0"/>
                <a:ea typeface="ＭＳ Ｐゴシック" charset="0"/>
                <a:cs typeface="Arial" panose="020B0604020202020204" pitchFamily="34" charset="0"/>
              </a:rPr>
              <a:t>Marduk</a:t>
            </a:r>
            <a:r>
              <a:rPr lang="en-US" altLang="ja-JP" b="0" dirty="0">
                <a:latin typeface="Arial" panose="020B0604020202020204" pitchFamily="34" charset="0"/>
                <a:ea typeface="ＭＳ Ｐゴシック" charset="0"/>
                <a:cs typeface="Arial" panose="020B0604020202020204" pitchFamily="34" charset="0"/>
              </a:rPr>
              <a:t>) has protected the king." Perhaps the banquet was given to show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0"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a:t>
            </a:r>
            <a:r>
              <a:rPr lang="en-US" b="0" i="1" dirty="0">
                <a:latin typeface="Arial" panose="020B0604020202020204" pitchFamily="34" charset="0"/>
                <a:ea typeface="ＭＳ Ｐゴシック" charset="0"/>
                <a:cs typeface="Arial" panose="020B0604020202020204" pitchFamily="34" charset="0"/>
              </a:rPr>
              <a:t>The Bible Knowledge Commentary : An Exposition of the Scriptures</a:t>
            </a:r>
            <a:r>
              <a:rPr lang="en-US" b="0" dirty="0">
                <a:latin typeface="Arial" panose="020B0604020202020204" pitchFamily="34" charset="0"/>
                <a:ea typeface="ＭＳ Ｐゴシック" charset="0"/>
                <a:cs typeface="Arial" panose="020B0604020202020204" pitchFamily="34" charset="0"/>
              </a:rPr>
              <a:t> (Wheaton, IL: Victor Books, 1983-1985), 1:1344.</a:t>
            </a:r>
          </a:p>
        </p:txBody>
      </p:sp>
    </p:spTree>
    <p:extLst>
      <p:ext uri="{BB962C8B-B14F-4D97-AF65-F5344CB8AC3E}">
        <p14:creationId xmlns:p14="http://schemas.microsoft.com/office/powerpoint/2010/main" val="33758305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24445-A15E-0E44-8E6E-5A1AE6E644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B8CA15-C852-EE46-916A-5F2382280E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The Greek historian Herodotus describes the fall of Babylon in the same manner as does Daniel 5 with a surprise attack while the Babylonians had a party or festival</a:t>
            </a:r>
            <a:r>
              <a:rPr lang="en-US"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44</a:t>
            </a:fld>
            <a:endParaRPr lang="en-US"/>
          </a:p>
        </p:txBody>
      </p:sp>
    </p:spTree>
    <p:extLst>
      <p:ext uri="{BB962C8B-B14F-4D97-AF65-F5344CB8AC3E}">
        <p14:creationId xmlns:p14="http://schemas.microsoft.com/office/powerpoint/2010/main" val="3444719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27079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46</a:t>
            </a:fld>
            <a:endParaRPr lang="en-US"/>
          </a:p>
        </p:txBody>
      </p:sp>
    </p:spTree>
    <p:extLst>
      <p:ext uri="{BB962C8B-B14F-4D97-AF65-F5344CB8AC3E}">
        <p14:creationId xmlns:p14="http://schemas.microsoft.com/office/powerpoint/2010/main" val="7203363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\While Babylon was depicted by gold, even Babylon would fall to Christ’s kingdom!</a:t>
            </a:r>
          </a:p>
        </p:txBody>
      </p:sp>
    </p:spTree>
    <p:extLst>
      <p:ext uri="{BB962C8B-B14F-4D97-AF65-F5344CB8AC3E}">
        <p14:creationId xmlns:p14="http://schemas.microsoft.com/office/powerpoint/2010/main" val="18080901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50</a:t>
            </a:fld>
            <a:endParaRPr lang="en-US"/>
          </a:p>
        </p:txBody>
      </p:sp>
    </p:spTree>
    <p:extLst>
      <p:ext uri="{BB962C8B-B14F-4D97-AF65-F5344CB8AC3E}">
        <p14:creationId xmlns:p14="http://schemas.microsoft.com/office/powerpoint/2010/main" val="16199983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078410A-B19C-D149-BAD1-9F07221B37E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Before Jerusalem’s fall, Ezekiel sees a vision of God’s glory to show his sovereignty and holiness as the basis for the book (Ezek 1).</a:t>
            </a:r>
          </a:p>
          <a:p>
            <a:pPr eaLnBrk="1" hangingPunct="1"/>
            <a:endParaRPr lang="en-US"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mn-lt"/>
                <a:ea typeface="+mn-ea"/>
                <a:cs typeface="+mn-cs"/>
              </a:rPr>
              <a:t>A further objection is based on the apocalyptic literature found in the book. Such literature appeared prolifically in Israel in the later time of the Maccabees (literature that is not part of the biblical canon); therefore many scholars infer that the book must have been written in that period (168-134 B.C.). However, as already noted (see “Literary Form”), apocalyptic literature is found in the Book of Ezekiel and he, like Daniel, was a sixth-century prophet.”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Dwight J. Pentecost, "Daniel,” in </a:t>
            </a:r>
            <a:r>
              <a:rPr lang="en-US" sz="1200" i="1" kern="1200" dirty="0">
                <a:solidFill>
                  <a:schemeClr val="tx1"/>
                </a:solidFill>
                <a:effectLst/>
                <a:latin typeface="+mn-lt"/>
                <a:ea typeface="+mn-ea"/>
                <a:cs typeface="+mn-cs"/>
              </a:rPr>
              <a:t>The Bible Knowledge Commentary</a:t>
            </a:r>
            <a:r>
              <a:rPr lang="en-US" sz="1200" kern="1200" dirty="0">
                <a:solidFill>
                  <a:schemeClr val="tx1"/>
                </a:solidFill>
                <a:effectLst/>
                <a:latin typeface="+mn-lt"/>
                <a:ea typeface="+mn-ea"/>
                <a:cs typeface="+mn-cs"/>
              </a:rPr>
              <a:t>; ed. John F. Walvoord and Roy B. Zuck; Accordance electronic ed. 2 vols.; Wheaton: Victor Books, 1985), 1:1325.</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Picture from http://</a:t>
            </a:r>
            <a:r>
              <a:rPr lang="en-US" dirty="0" err="1">
                <a:latin typeface="Arial" panose="020B0604020202020204" pitchFamily="34" charset="0"/>
                <a:ea typeface="ＭＳ Ｐゴシック" charset="0"/>
                <a:cs typeface="Arial" panose="020B0604020202020204" pitchFamily="34" charset="0"/>
              </a:rPr>
              <a:t>ldsscriptureteachings.org</a:t>
            </a:r>
            <a:r>
              <a:rPr lang="en-US" dirty="0">
                <a:latin typeface="Arial" panose="020B0604020202020204" pitchFamily="34" charset="0"/>
                <a:ea typeface="ＭＳ Ｐゴシック" charset="0"/>
                <a:cs typeface="Arial" panose="020B0604020202020204" pitchFamily="34" charset="0"/>
              </a:rPr>
              <a:t>/2012/05/02/ezekiels-vision-ezekiel-1-3/</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7559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C729BF-299A-E44A-964D-96FEA25B58B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32359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91783B-D41E-1F4A-8354-B7F279D5DFA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99042" name="Rectangle 2"/>
          <p:cNvSpPr>
            <a:spLocks noGrp="1" noRot="1" noChangeAspect="1" noChangeArrowheads="1" noTextEdit="1"/>
          </p:cNvSpPr>
          <p:nvPr>
            <p:ph type="sldImg"/>
          </p:nvPr>
        </p:nvSpPr>
        <p:spPr>
          <a:ln/>
        </p:spPr>
      </p:sp>
      <p:sp>
        <p:nvSpPr>
          <p:cNvPr id="599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I believe that these special creatures symbolize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creation and are related to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covenant with Noah (Gen. 9:8–17). The faces of the living creatures parallel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statement in Genesis 9:10—His covenant is with Noah (the face of the man), the fowl (the face of the eagle), the cattle (the face of the calf), and the beasts of the earth (the face of the lion)</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(Wiersbe on Revelation 4:7).</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40231351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16833628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A13641-9EEE-EB4B-B82A-AC5F213455B1}" type="slidenum">
              <a:rPr kumimoji="0" lang="en-US" sz="1200" b="0" i="0" u="none" strike="noStrike" kern="1200" cap="none" spc="0" normalizeH="0" baseline="0" noProof="0">
                <a:ln>
                  <a:noFill/>
                </a:ln>
                <a:solidFill>
                  <a:srgbClr val="1F497D"/>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1F497D"/>
              </a:solidFill>
              <a:effectLst/>
              <a:uLnTx/>
              <a:uFillTx/>
              <a:latin typeface="Arial" charset="0"/>
              <a:ea typeface="ＭＳ Ｐゴシック"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a:t>
            </a:r>
            <a:r>
              <a:rPr lang="en-US" sz="1200" kern="1200" dirty="0">
                <a:solidFill>
                  <a:schemeClr val="tx1"/>
                </a:solidFill>
                <a:effectLst/>
                <a:latin typeface="+mn-lt"/>
                <a:ea typeface="+mn-ea"/>
                <a:cs typeface="+mn-cs"/>
              </a:rPr>
              <a:t>The fact that manuscript fragments from the Book of Daniel were found in Qumran, written perhaps in the second century B.C., preclude the notion that Daniel was written in 165 B.C., as many critics suggest. Not enough time would have been available for the book to have reached the Essene community in Qumran and for it to have been copied there.”</a:t>
            </a:r>
            <a:endParaRPr lang="en-US" sz="1200" kern="1200" dirty="0">
              <a:solidFill>
                <a:schemeClr val="tx1"/>
              </a:solidFill>
              <a:effectLst/>
              <a:latin typeface="Times New Roman" charset="0"/>
              <a:ea typeface="ＭＳ Ｐゴシック"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charset="0"/>
              <a:ea typeface="ＭＳ Ｐゴシック"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Dwight J. Pentecost, </a:t>
            </a:r>
            <a:r>
              <a:rPr lang="en-US" sz="1200" i="1" kern="1200" dirty="0">
                <a:solidFill>
                  <a:schemeClr val="tx1"/>
                </a:solidFill>
                <a:effectLst/>
                <a:latin typeface="+mn-lt"/>
                <a:ea typeface="+mn-ea"/>
                <a:cs typeface="+mn-cs"/>
              </a:rPr>
              <a:t>Daniel</a:t>
            </a:r>
            <a:r>
              <a:rPr lang="en-US" sz="1200" kern="1200" dirty="0">
                <a:solidFill>
                  <a:schemeClr val="tx1"/>
                </a:solidFill>
                <a:effectLst/>
                <a:latin typeface="+mn-lt"/>
                <a:ea typeface="+mn-ea"/>
                <a:cs typeface="+mn-cs"/>
              </a:rPr>
              <a:t> (The Bible Knowledge Commentary; ed. John F. Walvoord and Roy B. Zuck; Accordance electronic ed. 2 vols.; Wheaton: Victor Books, 1985), 1:1324.</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Further objection is made to an early date because of the advanced theology in the book. Critics claim that frequent references to angels and a reference to the resurrection of the dead (12:2) necessitates a late postexilic date for the book. This, however, overlooks the fact that angels are frequently referred to throughout Israel’s long history and that resurrection is mentioned in passages such as Psalm 16:10 and Isaiah 26:19, which certainly predate the time of Daniel”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Dwight J. Pentecost, "Daniel,” in </a:t>
            </a:r>
            <a:r>
              <a:rPr lang="en-US" sz="1200" i="1" kern="1200" dirty="0">
                <a:solidFill>
                  <a:schemeClr val="tx1"/>
                </a:solidFill>
                <a:effectLst/>
                <a:latin typeface="+mn-lt"/>
                <a:ea typeface="+mn-ea"/>
                <a:cs typeface="+mn-cs"/>
              </a:rPr>
              <a:t>The Bible Knowledge Commentary</a:t>
            </a:r>
            <a:r>
              <a:rPr lang="en-US" sz="1200" kern="1200" dirty="0">
                <a:solidFill>
                  <a:schemeClr val="tx1"/>
                </a:solidFill>
                <a:effectLst/>
                <a:latin typeface="+mn-lt"/>
                <a:ea typeface="+mn-ea"/>
                <a:cs typeface="+mn-cs"/>
              </a:rPr>
              <a:t>; ed. John F. Walvoord and Roy B. Zuck; Accordance electronic ed. 2 vols.; Wheaton: Victor Books, 1985), 1:1325.</a:t>
            </a:r>
            <a:endParaRPr lang="zh-CN" altLang="en-US"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907252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These prophecies will bless Israel in the Tribulation and reveal judgment for unbelievers to encourage Israel with God's rule (12:4-14).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8163257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a:t>
            </a:r>
          </a:p>
          <a:p>
            <a:r>
              <a:rPr lang="en-US" dirty="0"/>
              <a:t>OS-Daniel</a:t>
            </a:r>
          </a:p>
          <a:p>
            <a:r>
              <a:rPr lang="en-US" dirty="0"/>
              <a:t>FU-Resurrections</a:t>
            </a:r>
          </a:p>
        </p:txBody>
      </p:sp>
      <p:sp>
        <p:nvSpPr>
          <p:cNvPr id="4" name="Slide Number Placeholder 3"/>
          <p:cNvSpPr>
            <a:spLocks noGrp="1"/>
          </p:cNvSpPr>
          <p:nvPr>
            <p:ph type="sldNum" sz="quarter" idx="5"/>
          </p:nvPr>
        </p:nvSpPr>
        <p:spPr/>
        <p:txBody>
          <a:bodyPr/>
          <a:lstStyle/>
          <a:p>
            <a:fld id="{A079FDE9-4B2D-884B-BE4B-021913485B06}" type="slidenum">
              <a:rPr lang="en-US" smtClean="0"/>
              <a:t>59</a:t>
            </a:fld>
            <a:endParaRPr lang="en-US"/>
          </a:p>
        </p:txBody>
      </p:sp>
    </p:spTree>
    <p:extLst>
      <p:ext uri="{BB962C8B-B14F-4D97-AF65-F5344CB8AC3E}">
        <p14:creationId xmlns:p14="http://schemas.microsoft.com/office/powerpoint/2010/main" val="32858572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6</a:t>
            </a:fld>
            <a:endParaRPr lang="en-US"/>
          </a:p>
        </p:txBody>
      </p:sp>
    </p:spTree>
    <p:extLst>
      <p:ext uri="{BB962C8B-B14F-4D97-AF65-F5344CB8AC3E}">
        <p14:creationId xmlns:p14="http://schemas.microsoft.com/office/powerpoint/2010/main" val="6019811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7</a:t>
            </a:fld>
            <a:endParaRPr lang="en-US"/>
          </a:p>
        </p:txBody>
      </p:sp>
    </p:spTree>
    <p:extLst>
      <p:ext uri="{BB962C8B-B14F-4D97-AF65-F5344CB8AC3E}">
        <p14:creationId xmlns:p14="http://schemas.microsoft.com/office/powerpoint/2010/main" val="1416290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8</a:t>
            </a:fld>
            <a:endParaRPr lang="en-US"/>
          </a:p>
        </p:txBody>
      </p:sp>
    </p:spTree>
    <p:extLst>
      <p:ext uri="{BB962C8B-B14F-4D97-AF65-F5344CB8AC3E}">
        <p14:creationId xmlns:p14="http://schemas.microsoft.com/office/powerpoint/2010/main" val="107120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08EEA6-10F3-544B-868E-C87AC21FCA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3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2644198004"/>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1391684683"/>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4136111641"/>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4212802879"/>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a:ln>
                <a:noFill/>
              </a:ln>
              <a:solidFill>
                <a:srgbClr val="000000"/>
              </a:solidFill>
              <a:effectLst/>
              <a:uLnTx/>
              <a:uFillTx/>
              <a:latin typeface="Arial" pitchFamily="-112" charset="0"/>
              <a:ea typeface="+mn-ea"/>
              <a:cs typeface="+mn-cs"/>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a:ln>
                <a:noFill/>
              </a:ln>
              <a:solidFill>
                <a:srgbClr val="000000"/>
              </a:solidFill>
              <a:effectLst/>
              <a:uLnTx/>
              <a:uFillTx/>
              <a:latin typeface="Arial" pitchFamily="-112" charset="0"/>
              <a:ea typeface="+mn-ea"/>
              <a:cs typeface="+mn-cs"/>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0387C0F-7843-C647-91B0-A48F65BEEBCC}" type="slidenum">
              <a:rPr kumimoji="0" lang="en-US" altLang="zh-TW" sz="1800" b="0" i="0" u="none" strike="noStrike" kern="1200" cap="none" spc="0" normalizeH="0" baseline="0" noProof="0">
                <a:ln>
                  <a:noFill/>
                </a:ln>
                <a:solidFill>
                  <a:srgbClr val="000000"/>
                </a:solidFill>
                <a:effectLst/>
                <a:uLnTx/>
                <a:uFillTx/>
                <a:latin typeface="Arial" charset="0"/>
                <a:ea typeface="新細明體" charset="0"/>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zh-TW" sz="1800" b="0" i="0" u="none" strike="noStrike" kern="1200" cap="none" spc="0" normalizeH="0" baseline="0" noProof="0">
              <a:ln>
                <a:noFill/>
              </a:ln>
              <a:solidFill>
                <a:srgbClr val="000000"/>
              </a:solidFill>
              <a:effectLst/>
              <a:uLnTx/>
              <a:uFillTx/>
              <a:latin typeface="Arial" charset="0"/>
              <a:ea typeface="新細明體" charset="0"/>
            </a:endParaRPr>
          </a:p>
        </p:txBody>
      </p:sp>
    </p:spTree>
    <p:extLst>
      <p:ext uri="{BB962C8B-B14F-4D97-AF65-F5344CB8AC3E}">
        <p14:creationId xmlns:p14="http://schemas.microsoft.com/office/powerpoint/2010/main" val="9121980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2220128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6171083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2214221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738596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789432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020154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8335429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0135680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920127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5382231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1273193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728765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1320702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1605527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27"/>
          <p:cNvSpPr>
            <a:spLocks noGrp="1"/>
          </p:cNvSpPr>
          <p:nvPr>
            <p:ph type="dt" sz="half" idx="10"/>
          </p:nvPr>
        </p:nvSpPr>
        <p:spPr/>
        <p:txBody>
          <a:bodyPr/>
          <a:lstStyle>
            <a:lvl1pPr>
              <a:defRPr/>
            </a:lvl1pPr>
          </a:lstStyle>
          <a:p>
            <a:pPr>
              <a:defRPr/>
            </a:pPr>
            <a:fld id="{459E37BB-9D94-584A-BE98-097D35E9A7FE}" type="datetime1">
              <a:rPr lang="en-US">
                <a:ea typeface="ＭＳ Ｐゴシック"/>
                <a:cs typeface="ＭＳ Ｐゴシック"/>
              </a:rPr>
              <a:pPr>
                <a:defRPr/>
              </a:pPr>
              <a:t>5/28/26</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66666F93-B612-EE40-A44E-4F2649CEEAA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837150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7"/>
          <p:cNvSpPr>
            <a:spLocks noGrp="1"/>
          </p:cNvSpPr>
          <p:nvPr>
            <p:ph type="dt" sz="half" idx="10"/>
          </p:nvPr>
        </p:nvSpPr>
        <p:spPr/>
        <p:txBody>
          <a:bodyPr/>
          <a:lstStyle>
            <a:lvl1pPr>
              <a:defRPr/>
            </a:lvl1pPr>
          </a:lstStyle>
          <a:p>
            <a:pPr>
              <a:defRPr/>
            </a:pPr>
            <a:fld id="{E4F0D6DC-4B8F-C946-AF92-E54D2702DB47}" type="datetime1">
              <a:rPr lang="en-US">
                <a:ea typeface="ＭＳ Ｐゴシック"/>
                <a:cs typeface="ＭＳ Ｐゴシック"/>
              </a:rPr>
              <a:pPr>
                <a:defRPr/>
              </a:pPr>
              <a:t>5/28/26</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6066F037-99E7-BB4F-86E6-E5EF80CD3C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94385459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27"/>
          <p:cNvSpPr>
            <a:spLocks noGrp="1"/>
          </p:cNvSpPr>
          <p:nvPr>
            <p:ph type="dt" sz="half" idx="10"/>
          </p:nvPr>
        </p:nvSpPr>
        <p:spPr/>
        <p:txBody>
          <a:bodyPr/>
          <a:lstStyle>
            <a:lvl1pPr>
              <a:defRPr/>
            </a:lvl1pPr>
          </a:lstStyle>
          <a:p>
            <a:pPr>
              <a:defRPr/>
            </a:pPr>
            <a:fld id="{56F2B1B1-4DDA-BA4B-9CDA-ADDB1877E2F1}" type="datetime1">
              <a:rPr lang="en-US">
                <a:ea typeface="ＭＳ Ｐゴシック"/>
                <a:cs typeface="ＭＳ Ｐゴシック"/>
              </a:rPr>
              <a:pPr>
                <a:defRPr/>
              </a:pPr>
              <a:t>5/28/26</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1A677E1F-27CD-804B-9E32-A479FFAF611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73217218"/>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78435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78435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7"/>
          <p:cNvSpPr>
            <a:spLocks noGrp="1"/>
          </p:cNvSpPr>
          <p:nvPr>
            <p:ph type="dt" sz="half" idx="10"/>
          </p:nvPr>
        </p:nvSpPr>
        <p:spPr/>
        <p:txBody>
          <a:bodyPr/>
          <a:lstStyle>
            <a:lvl1pPr>
              <a:defRPr/>
            </a:lvl1pPr>
          </a:lstStyle>
          <a:p>
            <a:pPr>
              <a:defRPr/>
            </a:pPr>
            <a:fld id="{30FA39DF-F7F7-6A4C-B5BA-A15D42AD73A9}" type="datetime1">
              <a:rPr lang="en-US">
                <a:ea typeface="ＭＳ Ｐゴシック"/>
                <a:cs typeface="ＭＳ Ｐゴシック"/>
              </a:rPr>
              <a:pPr>
                <a:defRPr/>
              </a:pPr>
              <a:t>5/28/26</a:t>
            </a:fld>
            <a:endParaRPr lang="en-US">
              <a:ea typeface="ＭＳ Ｐゴシック"/>
              <a:cs typeface="ＭＳ Ｐゴシック"/>
            </a:endParaRPr>
          </a:p>
        </p:txBody>
      </p:sp>
      <p:sp>
        <p:nvSpPr>
          <p:cNvPr id="6"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7" name="Slide Number Placeholder 28"/>
          <p:cNvSpPr>
            <a:spLocks noGrp="1"/>
          </p:cNvSpPr>
          <p:nvPr>
            <p:ph type="sldNum" sz="quarter" idx="12"/>
          </p:nvPr>
        </p:nvSpPr>
        <p:spPr/>
        <p:txBody>
          <a:bodyPr/>
          <a:lstStyle>
            <a:lvl1pPr>
              <a:defRPr/>
            </a:lvl1pPr>
          </a:lstStyle>
          <a:p>
            <a:pPr>
              <a:defRPr/>
            </a:pPr>
            <a:fld id="{92C7DF35-29B6-274A-A22B-F6498CA61574}"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32569013"/>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7"/>
          <p:cNvSpPr>
            <a:spLocks noGrp="1"/>
          </p:cNvSpPr>
          <p:nvPr>
            <p:ph type="dt" sz="half" idx="10"/>
          </p:nvPr>
        </p:nvSpPr>
        <p:spPr/>
        <p:txBody>
          <a:bodyPr/>
          <a:lstStyle>
            <a:lvl1pPr>
              <a:defRPr/>
            </a:lvl1pPr>
          </a:lstStyle>
          <a:p>
            <a:pPr>
              <a:defRPr/>
            </a:pPr>
            <a:fld id="{8C40D7E6-5A3F-094B-9EA4-E08FCCA69370}" type="datetime1">
              <a:rPr lang="en-US">
                <a:ea typeface="ＭＳ Ｐゴシック"/>
                <a:cs typeface="ＭＳ Ｐゴシック"/>
              </a:rPr>
              <a:pPr>
                <a:defRPr/>
              </a:pPr>
              <a:t>5/28/26</a:t>
            </a:fld>
            <a:endParaRPr lang="en-US">
              <a:ea typeface="ＭＳ Ｐゴシック"/>
              <a:cs typeface="ＭＳ Ｐゴシック"/>
            </a:endParaRPr>
          </a:p>
        </p:txBody>
      </p:sp>
      <p:sp>
        <p:nvSpPr>
          <p:cNvPr id="8"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9" name="Slide Number Placeholder 28"/>
          <p:cNvSpPr>
            <a:spLocks noGrp="1"/>
          </p:cNvSpPr>
          <p:nvPr>
            <p:ph type="sldNum" sz="quarter" idx="12"/>
          </p:nvPr>
        </p:nvSpPr>
        <p:spPr/>
        <p:txBody>
          <a:bodyPr/>
          <a:lstStyle>
            <a:lvl1pPr>
              <a:defRPr/>
            </a:lvl1pPr>
          </a:lstStyle>
          <a:p>
            <a:pPr>
              <a:defRPr/>
            </a:pPr>
            <a:fld id="{26B8291E-9315-104E-ABF5-342AB6B1742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97271798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7"/>
          <p:cNvSpPr>
            <a:spLocks noGrp="1"/>
          </p:cNvSpPr>
          <p:nvPr>
            <p:ph type="dt" sz="half" idx="10"/>
          </p:nvPr>
        </p:nvSpPr>
        <p:spPr/>
        <p:txBody>
          <a:bodyPr/>
          <a:lstStyle>
            <a:lvl1pPr>
              <a:defRPr/>
            </a:lvl1pPr>
          </a:lstStyle>
          <a:p>
            <a:pPr>
              <a:defRPr/>
            </a:pPr>
            <a:fld id="{D551C1DA-EFC2-C14D-B0FA-0B4BD6E41E75}" type="datetime1">
              <a:rPr lang="en-US">
                <a:ea typeface="ＭＳ Ｐゴシック"/>
                <a:cs typeface="ＭＳ Ｐゴシック"/>
              </a:rPr>
              <a:pPr>
                <a:defRPr/>
              </a:pPr>
              <a:t>5/28/26</a:t>
            </a:fld>
            <a:endParaRPr lang="en-US">
              <a:ea typeface="ＭＳ Ｐゴシック"/>
              <a:cs typeface="ＭＳ Ｐゴシック"/>
            </a:endParaRPr>
          </a:p>
        </p:txBody>
      </p:sp>
      <p:sp>
        <p:nvSpPr>
          <p:cNvPr id="4"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5" name="Slide Number Placeholder 28"/>
          <p:cNvSpPr>
            <a:spLocks noGrp="1"/>
          </p:cNvSpPr>
          <p:nvPr>
            <p:ph type="sldNum" sz="quarter" idx="12"/>
          </p:nvPr>
        </p:nvSpPr>
        <p:spPr/>
        <p:txBody>
          <a:bodyPr/>
          <a:lstStyle>
            <a:lvl1pPr>
              <a:defRPr/>
            </a:lvl1pPr>
          </a:lstStyle>
          <a:p>
            <a:pPr>
              <a:defRPr/>
            </a:pPr>
            <a:fld id="{87D1DF4A-F8BD-214A-8CC5-BE5ABD33127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788708425"/>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7"/>
          <p:cNvSpPr>
            <a:spLocks noGrp="1"/>
          </p:cNvSpPr>
          <p:nvPr>
            <p:ph type="dt" sz="half" idx="10"/>
          </p:nvPr>
        </p:nvSpPr>
        <p:spPr/>
        <p:txBody>
          <a:bodyPr/>
          <a:lstStyle>
            <a:lvl1pPr>
              <a:defRPr/>
            </a:lvl1pPr>
          </a:lstStyle>
          <a:p>
            <a:pPr>
              <a:defRPr/>
            </a:pPr>
            <a:fld id="{C6B4B7FF-AD39-EA44-8D2E-C85D8D5B75F8}" type="datetime1">
              <a:rPr lang="en-US">
                <a:ea typeface="ＭＳ Ｐゴシック"/>
                <a:cs typeface="ＭＳ Ｐゴシック"/>
              </a:rPr>
              <a:pPr>
                <a:defRPr/>
              </a:pPr>
              <a:t>5/28/26</a:t>
            </a:fld>
            <a:endParaRPr lang="en-US">
              <a:ea typeface="ＭＳ Ｐゴシック"/>
              <a:cs typeface="ＭＳ Ｐゴシック"/>
            </a:endParaRPr>
          </a:p>
        </p:txBody>
      </p:sp>
      <p:sp>
        <p:nvSpPr>
          <p:cNvPr id="3"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4" name="Slide Number Placeholder 28"/>
          <p:cNvSpPr>
            <a:spLocks noGrp="1"/>
          </p:cNvSpPr>
          <p:nvPr>
            <p:ph type="sldNum" sz="quarter" idx="12"/>
          </p:nvPr>
        </p:nvSpPr>
        <p:spPr/>
        <p:txBody>
          <a:bodyPr/>
          <a:lstStyle>
            <a:lvl1pPr>
              <a:defRPr/>
            </a:lvl1pPr>
          </a:lstStyle>
          <a:p>
            <a:pPr>
              <a:defRPr/>
            </a:pPr>
            <a:fld id="{22488C5E-99A9-CD4E-B5A6-234589EB8347}"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97557550"/>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27"/>
          <p:cNvSpPr>
            <a:spLocks noGrp="1"/>
          </p:cNvSpPr>
          <p:nvPr>
            <p:ph type="dt" sz="half" idx="10"/>
          </p:nvPr>
        </p:nvSpPr>
        <p:spPr/>
        <p:txBody>
          <a:bodyPr/>
          <a:lstStyle>
            <a:lvl1pPr>
              <a:defRPr/>
            </a:lvl1pPr>
          </a:lstStyle>
          <a:p>
            <a:pPr>
              <a:defRPr/>
            </a:pPr>
            <a:fld id="{3BF70974-83DB-5646-B91F-F59BD8E81E92}" type="datetime1">
              <a:rPr lang="en-US">
                <a:ea typeface="ＭＳ Ｐゴシック"/>
                <a:cs typeface="ＭＳ Ｐゴシック"/>
              </a:rPr>
              <a:pPr>
                <a:defRPr/>
              </a:pPr>
              <a:t>5/28/26</a:t>
            </a:fld>
            <a:endParaRPr lang="en-US">
              <a:ea typeface="ＭＳ Ｐゴシック"/>
              <a:cs typeface="ＭＳ Ｐゴシック"/>
            </a:endParaRPr>
          </a:p>
        </p:txBody>
      </p:sp>
      <p:sp>
        <p:nvSpPr>
          <p:cNvPr id="6"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7" name="Slide Number Placeholder 28"/>
          <p:cNvSpPr>
            <a:spLocks noGrp="1"/>
          </p:cNvSpPr>
          <p:nvPr>
            <p:ph type="sldNum" sz="quarter" idx="12"/>
          </p:nvPr>
        </p:nvSpPr>
        <p:spPr/>
        <p:txBody>
          <a:bodyPr/>
          <a:lstStyle>
            <a:lvl1pPr>
              <a:defRPr/>
            </a:lvl1pPr>
          </a:lstStyle>
          <a:p>
            <a:pPr>
              <a:defRPr/>
            </a:pPr>
            <a:fld id="{E77FA4F5-6ADC-3C46-8783-4EDEF854DC8C}"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469802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27"/>
          <p:cNvSpPr>
            <a:spLocks noGrp="1"/>
          </p:cNvSpPr>
          <p:nvPr>
            <p:ph type="dt" sz="half" idx="10"/>
          </p:nvPr>
        </p:nvSpPr>
        <p:spPr/>
        <p:txBody>
          <a:bodyPr/>
          <a:lstStyle>
            <a:lvl1pPr>
              <a:defRPr/>
            </a:lvl1pPr>
          </a:lstStyle>
          <a:p>
            <a:pPr>
              <a:defRPr/>
            </a:pPr>
            <a:fld id="{DA3F48D9-4004-524D-863A-B790EFCB6713}" type="datetime1">
              <a:rPr lang="en-US">
                <a:ea typeface="ＭＳ Ｐゴシック"/>
                <a:cs typeface="ＭＳ Ｐゴシック"/>
              </a:rPr>
              <a:pPr>
                <a:defRPr/>
              </a:pPr>
              <a:t>5/28/26</a:t>
            </a:fld>
            <a:endParaRPr lang="en-US">
              <a:ea typeface="ＭＳ Ｐゴシック"/>
              <a:cs typeface="ＭＳ Ｐゴシック"/>
            </a:endParaRPr>
          </a:p>
        </p:txBody>
      </p:sp>
      <p:sp>
        <p:nvSpPr>
          <p:cNvPr id="6"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7" name="Slide Number Placeholder 28"/>
          <p:cNvSpPr>
            <a:spLocks noGrp="1"/>
          </p:cNvSpPr>
          <p:nvPr>
            <p:ph type="sldNum" sz="quarter" idx="12"/>
          </p:nvPr>
        </p:nvSpPr>
        <p:spPr/>
        <p:txBody>
          <a:bodyPr/>
          <a:lstStyle>
            <a:lvl1pPr>
              <a:defRPr/>
            </a:lvl1pPr>
          </a:lstStyle>
          <a:p>
            <a:pPr>
              <a:defRPr/>
            </a:pPr>
            <a:fld id="{7C2290E7-BC14-6B4E-80E7-FBDECFC3D74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79845682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7"/>
          <p:cNvSpPr>
            <a:spLocks noGrp="1"/>
          </p:cNvSpPr>
          <p:nvPr>
            <p:ph type="dt" sz="half" idx="10"/>
          </p:nvPr>
        </p:nvSpPr>
        <p:spPr/>
        <p:txBody>
          <a:bodyPr/>
          <a:lstStyle>
            <a:lvl1pPr>
              <a:defRPr/>
            </a:lvl1pPr>
          </a:lstStyle>
          <a:p>
            <a:pPr>
              <a:defRPr/>
            </a:pPr>
            <a:fld id="{679BFC8B-4059-C04F-9041-0F2A6A887392}" type="datetime1">
              <a:rPr lang="en-US">
                <a:ea typeface="ＭＳ Ｐゴシック"/>
                <a:cs typeface="ＭＳ Ｐゴシック"/>
              </a:rPr>
              <a:pPr>
                <a:defRPr/>
              </a:pPr>
              <a:t>5/28/26</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003B89B8-5590-014B-A72B-C021C3F2D43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408962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512763"/>
            <a:ext cx="1943100" cy="58435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512763"/>
            <a:ext cx="5676900" cy="58435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7"/>
          <p:cNvSpPr>
            <a:spLocks noGrp="1"/>
          </p:cNvSpPr>
          <p:nvPr>
            <p:ph type="dt" sz="half" idx="10"/>
          </p:nvPr>
        </p:nvSpPr>
        <p:spPr/>
        <p:txBody>
          <a:bodyPr/>
          <a:lstStyle>
            <a:lvl1pPr>
              <a:defRPr/>
            </a:lvl1pPr>
          </a:lstStyle>
          <a:p>
            <a:pPr>
              <a:defRPr/>
            </a:pPr>
            <a:fld id="{5BA93A5B-F504-8343-BE9C-0139BA2D1281}" type="datetime1">
              <a:rPr lang="en-US">
                <a:ea typeface="ＭＳ Ｐゴシック"/>
                <a:cs typeface="ＭＳ Ｐゴシック"/>
              </a:rPr>
              <a:pPr>
                <a:defRPr/>
              </a:pPr>
              <a:t>5/28/26</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AC4837D0-9CCE-C742-9060-84EBAA539AB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1912941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pPr>
                <a:defRPr/>
              </a:pPr>
              <a:t>‹#›</a:t>
            </a:fld>
            <a:endParaRPr lang="en-US"/>
          </a:p>
        </p:txBody>
      </p:sp>
    </p:spTree>
    <p:extLst>
      <p:ext uri="{BB962C8B-B14F-4D97-AF65-F5344CB8AC3E}">
        <p14:creationId xmlns:p14="http://schemas.microsoft.com/office/powerpoint/2010/main" val="24394821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pPr>
                <a:defRPr/>
              </a:pPr>
              <a:t>‹#›</a:t>
            </a:fld>
            <a:endParaRPr lang="en-US"/>
          </a:p>
        </p:txBody>
      </p:sp>
    </p:spTree>
    <p:extLst>
      <p:ext uri="{BB962C8B-B14F-4D97-AF65-F5344CB8AC3E}">
        <p14:creationId xmlns:p14="http://schemas.microsoft.com/office/powerpoint/2010/main" val="22321896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pPr>
                <a:defRPr/>
              </a:pPr>
              <a:t>‹#›</a:t>
            </a:fld>
            <a:endParaRPr lang="en-US"/>
          </a:p>
        </p:txBody>
      </p:sp>
    </p:spTree>
    <p:extLst>
      <p:ext uri="{BB962C8B-B14F-4D97-AF65-F5344CB8AC3E}">
        <p14:creationId xmlns:p14="http://schemas.microsoft.com/office/powerpoint/2010/main" val="32455633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pPr>
                <a:defRPr/>
              </a:pPr>
              <a:t>‹#›</a:t>
            </a:fld>
            <a:endParaRPr lang="en-US"/>
          </a:p>
        </p:txBody>
      </p:sp>
    </p:spTree>
    <p:extLst>
      <p:ext uri="{BB962C8B-B14F-4D97-AF65-F5344CB8AC3E}">
        <p14:creationId xmlns:p14="http://schemas.microsoft.com/office/powerpoint/2010/main" val="42737619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pPr>
                <a:defRPr/>
              </a:pPr>
              <a:t>‹#›</a:t>
            </a:fld>
            <a:endParaRPr lang="en-US"/>
          </a:p>
        </p:txBody>
      </p:sp>
    </p:spTree>
    <p:extLst>
      <p:ext uri="{BB962C8B-B14F-4D97-AF65-F5344CB8AC3E}">
        <p14:creationId xmlns:p14="http://schemas.microsoft.com/office/powerpoint/2010/main" val="7526458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pPr>
                <a:defRPr/>
              </a:pPr>
              <a:t>‹#›</a:t>
            </a:fld>
            <a:endParaRPr lang="en-US"/>
          </a:p>
        </p:txBody>
      </p:sp>
    </p:spTree>
    <p:extLst>
      <p:ext uri="{BB962C8B-B14F-4D97-AF65-F5344CB8AC3E}">
        <p14:creationId xmlns:p14="http://schemas.microsoft.com/office/powerpoint/2010/main" val="3226055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pPr>
                <a:defRPr/>
              </a:pPr>
              <a:t>‹#›</a:t>
            </a:fld>
            <a:endParaRPr lang="en-US"/>
          </a:p>
        </p:txBody>
      </p:sp>
    </p:spTree>
    <p:extLst>
      <p:ext uri="{BB962C8B-B14F-4D97-AF65-F5344CB8AC3E}">
        <p14:creationId xmlns:p14="http://schemas.microsoft.com/office/powerpoint/2010/main" val="13615751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pPr>
                <a:defRPr/>
              </a:pPr>
              <a:t>‹#›</a:t>
            </a:fld>
            <a:endParaRPr lang="en-US"/>
          </a:p>
        </p:txBody>
      </p:sp>
    </p:spTree>
    <p:extLst>
      <p:ext uri="{BB962C8B-B14F-4D97-AF65-F5344CB8AC3E}">
        <p14:creationId xmlns:p14="http://schemas.microsoft.com/office/powerpoint/2010/main" val="15853699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pPr>
                <a:defRPr/>
              </a:pPr>
              <a:t>‹#›</a:t>
            </a:fld>
            <a:endParaRPr lang="en-US"/>
          </a:p>
        </p:txBody>
      </p:sp>
    </p:spTree>
    <p:extLst>
      <p:ext uri="{BB962C8B-B14F-4D97-AF65-F5344CB8AC3E}">
        <p14:creationId xmlns:p14="http://schemas.microsoft.com/office/powerpoint/2010/main" val="21173570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pPr>
                <a:defRPr/>
              </a:pPr>
              <a:t>‹#›</a:t>
            </a:fld>
            <a:endParaRPr lang="en-US"/>
          </a:p>
        </p:txBody>
      </p:sp>
    </p:spTree>
    <p:extLst>
      <p:ext uri="{BB962C8B-B14F-4D97-AF65-F5344CB8AC3E}">
        <p14:creationId xmlns:p14="http://schemas.microsoft.com/office/powerpoint/2010/main" val="4258096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6" name="Footer Placeholder 5"/>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atin typeface="Times New Roman" charset="0"/>
              </a:defRPr>
            </a:lvl1pPr>
          </a:lstStyle>
          <a:p>
            <a:pPr>
              <a:defRPr/>
            </a:pPr>
            <a:fld id="{CDA85EEC-6E1E-A74F-90C0-2A7F15A71245}" type="slidenum">
              <a:rPr lang="en-US"/>
              <a:pPr>
                <a:defRPr/>
              </a:pPr>
              <a:t>‹#›</a:t>
            </a:fld>
            <a:endParaRPr lang="en-US"/>
          </a:p>
        </p:txBody>
      </p:sp>
    </p:spTree>
    <p:extLst>
      <p:ext uri="{BB962C8B-B14F-4D97-AF65-F5344CB8AC3E}">
        <p14:creationId xmlns:p14="http://schemas.microsoft.com/office/powerpoint/2010/main" val="21688929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pPr>
                <a:defRPr/>
              </a:pPr>
              <a:t>‹#›</a:t>
            </a:fld>
            <a:endParaRPr lang="en-US"/>
          </a:p>
        </p:txBody>
      </p:sp>
    </p:spTree>
    <p:extLst>
      <p:ext uri="{BB962C8B-B14F-4D97-AF65-F5344CB8AC3E}">
        <p14:creationId xmlns:p14="http://schemas.microsoft.com/office/powerpoint/2010/main" val="11547570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pPr>
                <a:defRPr/>
              </a:pPr>
              <a:t>‹#›</a:t>
            </a:fld>
            <a:endParaRPr lang="en-US"/>
          </a:p>
        </p:txBody>
      </p:sp>
    </p:spTree>
    <p:extLst>
      <p:ext uri="{BB962C8B-B14F-4D97-AF65-F5344CB8AC3E}">
        <p14:creationId xmlns:p14="http://schemas.microsoft.com/office/powerpoint/2010/main" val="4725062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pPr>
                <a:defRPr/>
              </a:pPr>
              <a:t>‹#›</a:t>
            </a:fld>
            <a:endParaRPr lang="en-US"/>
          </a:p>
        </p:txBody>
      </p:sp>
    </p:spTree>
    <p:extLst>
      <p:ext uri="{BB962C8B-B14F-4D97-AF65-F5344CB8AC3E}">
        <p14:creationId xmlns:p14="http://schemas.microsoft.com/office/powerpoint/2010/main" val="29094814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pPr>
                <a:defRPr/>
              </a:pPr>
              <a:t>‹#›</a:t>
            </a:fld>
            <a:endParaRPr lang="en-US"/>
          </a:p>
        </p:txBody>
      </p:sp>
    </p:spTree>
    <p:extLst>
      <p:ext uri="{BB962C8B-B14F-4D97-AF65-F5344CB8AC3E}">
        <p14:creationId xmlns:p14="http://schemas.microsoft.com/office/powerpoint/2010/main" val="24473043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pPr>
                <a:defRPr/>
              </a:pPr>
              <a:t>‹#›</a:t>
            </a:fld>
            <a:endParaRPr lang="en-US"/>
          </a:p>
        </p:txBody>
      </p:sp>
    </p:spTree>
    <p:extLst>
      <p:ext uri="{BB962C8B-B14F-4D97-AF65-F5344CB8AC3E}">
        <p14:creationId xmlns:p14="http://schemas.microsoft.com/office/powerpoint/2010/main" val="24535543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pPr>
                <a:defRPr/>
              </a:pPr>
              <a:t>‹#›</a:t>
            </a:fld>
            <a:endParaRPr lang="en-US"/>
          </a:p>
        </p:txBody>
      </p:sp>
    </p:spTree>
    <p:extLst>
      <p:ext uri="{BB962C8B-B14F-4D97-AF65-F5344CB8AC3E}">
        <p14:creationId xmlns:p14="http://schemas.microsoft.com/office/powerpoint/2010/main" val="25843146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pPr>
                <a:defRPr/>
              </a:pPr>
              <a:t>‹#›</a:t>
            </a:fld>
            <a:endParaRPr lang="en-US"/>
          </a:p>
        </p:txBody>
      </p:sp>
    </p:spTree>
    <p:extLst>
      <p:ext uri="{BB962C8B-B14F-4D97-AF65-F5344CB8AC3E}">
        <p14:creationId xmlns:p14="http://schemas.microsoft.com/office/powerpoint/2010/main" val="38615699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pPr>
                <a:defRPr/>
              </a:pPr>
              <a:t>‹#›</a:t>
            </a:fld>
            <a:endParaRPr lang="en-US"/>
          </a:p>
        </p:txBody>
      </p:sp>
    </p:spTree>
    <p:extLst>
      <p:ext uri="{BB962C8B-B14F-4D97-AF65-F5344CB8AC3E}">
        <p14:creationId xmlns:p14="http://schemas.microsoft.com/office/powerpoint/2010/main" val="11782919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pPr>
                <a:defRPr/>
              </a:pPr>
              <a:t>‹#›</a:t>
            </a:fld>
            <a:endParaRPr lang="en-US"/>
          </a:p>
        </p:txBody>
      </p:sp>
    </p:spTree>
    <p:extLst>
      <p:ext uri="{BB962C8B-B14F-4D97-AF65-F5344CB8AC3E}">
        <p14:creationId xmlns:p14="http://schemas.microsoft.com/office/powerpoint/2010/main" val="372665959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pPr>
                <a:defRPr/>
              </a:pPr>
              <a:t>‹#›</a:t>
            </a:fld>
            <a:endParaRPr lang="en-US"/>
          </a:p>
        </p:txBody>
      </p:sp>
    </p:spTree>
    <p:extLst>
      <p:ext uri="{BB962C8B-B14F-4D97-AF65-F5344CB8AC3E}">
        <p14:creationId xmlns:p14="http://schemas.microsoft.com/office/powerpoint/2010/main" val="3766532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F30F7A5F-5DE0-B44D-902E-8399D73CCB02}" type="slidenum">
              <a:rPr lang="en-US"/>
              <a:pPr>
                <a:defRPr/>
              </a:pPr>
              <a:t>‹#›</a:t>
            </a:fld>
            <a:endParaRPr lang="en-US"/>
          </a:p>
        </p:txBody>
      </p:sp>
    </p:spTree>
    <p:extLst>
      <p:ext uri="{BB962C8B-B14F-4D97-AF65-F5344CB8AC3E}">
        <p14:creationId xmlns:p14="http://schemas.microsoft.com/office/powerpoint/2010/main" val="13167541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pPr>
                <a:defRPr/>
              </a:pPr>
              <a:t>‹#›</a:t>
            </a:fld>
            <a:endParaRPr lang="en-US"/>
          </a:p>
        </p:txBody>
      </p:sp>
    </p:spTree>
    <p:extLst>
      <p:ext uri="{BB962C8B-B14F-4D97-AF65-F5344CB8AC3E}">
        <p14:creationId xmlns:p14="http://schemas.microsoft.com/office/powerpoint/2010/main" val="24399425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pPr>
                <a:defRPr/>
              </a:pPr>
              <a:t>‹#›</a:t>
            </a:fld>
            <a:endParaRPr lang="en-US"/>
          </a:p>
        </p:txBody>
      </p:sp>
    </p:spTree>
    <p:extLst>
      <p:ext uri="{BB962C8B-B14F-4D97-AF65-F5344CB8AC3E}">
        <p14:creationId xmlns:p14="http://schemas.microsoft.com/office/powerpoint/2010/main" val="10870435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pPr>
                <a:defRPr/>
              </a:pPr>
              <a:t>‹#›</a:t>
            </a:fld>
            <a:endParaRPr lang="en-US"/>
          </a:p>
        </p:txBody>
      </p:sp>
    </p:spTree>
    <p:extLst>
      <p:ext uri="{BB962C8B-B14F-4D97-AF65-F5344CB8AC3E}">
        <p14:creationId xmlns:p14="http://schemas.microsoft.com/office/powerpoint/2010/main" val="2273886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smtClean="0"/>
            </a:lvl1pPr>
          </a:lstStyle>
          <a:p>
            <a:pPr>
              <a:defRPr/>
            </a:pPr>
            <a:fld id="{47854895-4BE2-A64B-8662-C11FDB479C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9122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F41FDB0-FB8B-5D4A-BC41-49ED6ED59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60045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E456A5A-E34C-4348-8FD6-02A307F43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9848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D150DE4F-BD61-9B45-9D3B-0B502ED6CB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91352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56460A74-2934-E64E-ACD2-A0816AA06A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84691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04A346B3-BED8-6E47-80E3-A62F0B12CE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82152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22597F9-A97A-EE41-A2B0-4468941CF0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0230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557D94FA-C378-0C48-9B58-5B3F10FC5CCE}" type="slidenum">
              <a:rPr lang="en-US"/>
              <a:pPr>
                <a:defRPr/>
              </a:pPr>
              <a:t>‹#›</a:t>
            </a:fld>
            <a:endParaRPr lang="en-US"/>
          </a:p>
        </p:txBody>
      </p:sp>
    </p:spTree>
    <p:extLst>
      <p:ext uri="{BB962C8B-B14F-4D97-AF65-F5344CB8AC3E}">
        <p14:creationId xmlns:p14="http://schemas.microsoft.com/office/powerpoint/2010/main" val="377475052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373F3E9-FB27-A147-939B-CDD5B188EB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775150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DB11A4A-BFD7-7B41-BCE2-33CD927025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17361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5C8FE41-8E75-CA46-921F-3D70ADC74C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79016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E6A113A-19E1-2B4B-9D01-55FA78E3AF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781875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3198996579"/>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358919087"/>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3599654032"/>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3475838167"/>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1432479638"/>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1813596070"/>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7" name="Footer Placeholder 6"/>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8" name="Slide Number Placeholder 7"/>
          <p:cNvSpPr>
            <a:spLocks noGrp="1"/>
          </p:cNvSpPr>
          <p:nvPr>
            <p:ph type="sldNum" sz="quarter" idx="12"/>
          </p:nvPr>
        </p:nvSpPr>
        <p:spPr/>
        <p:txBody>
          <a:bodyPr/>
          <a:lstStyle>
            <a:lvl1pPr>
              <a:defRPr kumimoji="1">
                <a:latin typeface="Times New Roman" charset="0"/>
              </a:defRPr>
            </a:lvl1pPr>
          </a:lstStyle>
          <a:p>
            <a:pPr>
              <a:defRPr/>
            </a:pPr>
            <a:fld id="{75A96A7C-4D78-1B43-A10F-E5AF9C6B036F}" type="slidenum">
              <a:rPr lang="en-US"/>
              <a:pPr>
                <a:defRPr/>
              </a:pPr>
              <a:t>‹#›</a:t>
            </a:fld>
            <a:endParaRPr lang="en-US"/>
          </a:p>
        </p:txBody>
      </p:sp>
    </p:spTree>
    <p:extLst>
      <p:ext uri="{BB962C8B-B14F-4D97-AF65-F5344CB8AC3E}">
        <p14:creationId xmlns:p14="http://schemas.microsoft.com/office/powerpoint/2010/main" val="39543728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4255767376"/>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4181796116"/>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1498042440"/>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2381704979"/>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1601420134"/>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2816995895"/>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9C4D7961-4E51-D54B-83E8-51B2858E9383}" type="slidenum">
              <a:rPr lang="en-US"/>
              <a:pPr>
                <a:defRPr/>
              </a:pPr>
              <a:t>‹#›</a:t>
            </a:fld>
            <a:endParaRPr lang="en-US"/>
          </a:p>
        </p:txBody>
      </p:sp>
    </p:spTree>
    <p:extLst>
      <p:ext uri="{BB962C8B-B14F-4D97-AF65-F5344CB8AC3E}">
        <p14:creationId xmlns:p14="http://schemas.microsoft.com/office/powerpoint/2010/main" val="4083256077"/>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E0858CC9-B432-8846-9C29-57F0DF0A07BA}" type="slidenum">
              <a:rPr lang="en-US"/>
              <a:pPr>
                <a:defRPr/>
              </a:pPr>
              <a:t>‹#›</a:t>
            </a:fld>
            <a:endParaRPr lang="en-US"/>
          </a:p>
        </p:txBody>
      </p:sp>
    </p:spTree>
    <p:extLst>
      <p:ext uri="{BB962C8B-B14F-4D97-AF65-F5344CB8AC3E}">
        <p14:creationId xmlns:p14="http://schemas.microsoft.com/office/powerpoint/2010/main" val="2650165555"/>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750AB095-F9C7-F44E-9730-2442B2D001E7}" type="slidenum">
              <a:rPr lang="en-US"/>
              <a:pPr>
                <a:defRPr/>
              </a:pPr>
              <a:t>‹#›</a:t>
            </a:fld>
            <a:endParaRPr lang="en-US"/>
          </a:p>
        </p:txBody>
      </p:sp>
    </p:spTree>
    <p:extLst>
      <p:ext uri="{BB962C8B-B14F-4D97-AF65-F5344CB8AC3E}">
        <p14:creationId xmlns:p14="http://schemas.microsoft.com/office/powerpoint/2010/main" val="513714521"/>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47CFAA3D-2CED-8348-8252-373349445310}" type="slidenum">
              <a:rPr lang="en-US"/>
              <a:pPr>
                <a:defRPr/>
              </a:pPr>
              <a:t>‹#›</a:t>
            </a:fld>
            <a:endParaRPr lang="en-US"/>
          </a:p>
        </p:txBody>
      </p:sp>
    </p:spTree>
    <p:extLst>
      <p:ext uri="{BB962C8B-B14F-4D97-AF65-F5344CB8AC3E}">
        <p14:creationId xmlns:p14="http://schemas.microsoft.com/office/powerpoint/2010/main" val="2483041264"/>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3" name="Footer Placeholder 2"/>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kumimoji="1">
                <a:latin typeface="Times New Roman" charset="0"/>
              </a:defRPr>
            </a:lvl1pPr>
          </a:lstStyle>
          <a:p>
            <a:pPr>
              <a:defRPr/>
            </a:pPr>
            <a:fld id="{9987A7D0-5C49-294A-8091-2FB7AAEF18A8}" type="slidenum">
              <a:rPr lang="en-US"/>
              <a:pPr>
                <a:defRPr/>
              </a:pPr>
              <a:t>‹#›</a:t>
            </a:fld>
            <a:endParaRPr lang="en-US"/>
          </a:p>
        </p:txBody>
      </p:sp>
    </p:spTree>
    <p:extLst>
      <p:ext uri="{BB962C8B-B14F-4D97-AF65-F5344CB8AC3E}">
        <p14:creationId xmlns:p14="http://schemas.microsoft.com/office/powerpoint/2010/main" val="7777432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atin typeface="Arial" charset="0"/>
              </a:defRPr>
            </a:lvl1pPr>
          </a:lstStyle>
          <a:p>
            <a:pPr>
              <a:defRPr/>
            </a:pPr>
            <a:fld id="{9EB9FD5D-83BA-4842-A0CB-7CCFE7A8FFDD}" type="slidenum">
              <a:rPr lang="en-US"/>
              <a:pPr>
                <a:defRPr/>
              </a:pPr>
              <a:t>‹#›</a:t>
            </a:fld>
            <a:endParaRPr lang="en-US"/>
          </a:p>
        </p:txBody>
      </p:sp>
    </p:spTree>
    <p:extLst>
      <p:ext uri="{BB962C8B-B14F-4D97-AF65-F5344CB8AC3E}">
        <p14:creationId xmlns:p14="http://schemas.microsoft.com/office/powerpoint/2010/main" val="2886590383"/>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atin typeface="Arial" charset="0"/>
              </a:defRPr>
            </a:lvl1pPr>
          </a:lstStyle>
          <a:p>
            <a:pPr>
              <a:defRPr/>
            </a:pPr>
            <a:fld id="{417BE576-14A4-B84F-935E-B705898160CC}" type="slidenum">
              <a:rPr lang="en-US"/>
              <a:pPr>
                <a:defRPr/>
              </a:pPr>
              <a:t>‹#›</a:t>
            </a:fld>
            <a:endParaRPr lang="en-US"/>
          </a:p>
        </p:txBody>
      </p:sp>
    </p:spTree>
    <p:extLst>
      <p:ext uri="{BB962C8B-B14F-4D97-AF65-F5344CB8AC3E}">
        <p14:creationId xmlns:p14="http://schemas.microsoft.com/office/powerpoint/2010/main" val="24458678"/>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atin typeface="Arial" charset="0"/>
              </a:defRPr>
            </a:lvl1pPr>
          </a:lstStyle>
          <a:p>
            <a:pPr>
              <a:defRPr/>
            </a:pPr>
            <a:fld id="{6274A463-215C-5E46-89CC-5D13E24BE004}" type="slidenum">
              <a:rPr lang="en-US"/>
              <a:pPr>
                <a:defRPr/>
              </a:pPr>
              <a:t>‹#›</a:t>
            </a:fld>
            <a:endParaRPr lang="en-US"/>
          </a:p>
        </p:txBody>
      </p:sp>
    </p:spTree>
    <p:extLst>
      <p:ext uri="{BB962C8B-B14F-4D97-AF65-F5344CB8AC3E}">
        <p14:creationId xmlns:p14="http://schemas.microsoft.com/office/powerpoint/2010/main" val="3518443607"/>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8E894B69-7EAC-5241-B278-F0769FF08DC6}" type="slidenum">
              <a:rPr lang="en-US"/>
              <a:pPr>
                <a:defRPr/>
              </a:pPr>
              <a:t>‹#›</a:t>
            </a:fld>
            <a:endParaRPr lang="en-US"/>
          </a:p>
        </p:txBody>
      </p:sp>
    </p:spTree>
    <p:extLst>
      <p:ext uri="{BB962C8B-B14F-4D97-AF65-F5344CB8AC3E}">
        <p14:creationId xmlns:p14="http://schemas.microsoft.com/office/powerpoint/2010/main" val="3253956555"/>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4737AC57-5920-C84D-B8E1-99E6BAFD70EA}" type="slidenum">
              <a:rPr lang="en-US"/>
              <a:pPr>
                <a:defRPr/>
              </a:pPr>
              <a:t>‹#›</a:t>
            </a:fld>
            <a:endParaRPr lang="en-US"/>
          </a:p>
        </p:txBody>
      </p:sp>
    </p:spTree>
    <p:extLst>
      <p:ext uri="{BB962C8B-B14F-4D97-AF65-F5344CB8AC3E}">
        <p14:creationId xmlns:p14="http://schemas.microsoft.com/office/powerpoint/2010/main" val="3408945017"/>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BC5A1153-4C3B-ED42-8C6E-F81BA58E3D46}" type="slidenum">
              <a:rPr lang="en-US"/>
              <a:pPr>
                <a:defRPr/>
              </a:pPr>
              <a:t>‹#›</a:t>
            </a:fld>
            <a:endParaRPr lang="en-US"/>
          </a:p>
        </p:txBody>
      </p:sp>
    </p:spTree>
    <p:extLst>
      <p:ext uri="{BB962C8B-B14F-4D97-AF65-F5344CB8AC3E}">
        <p14:creationId xmlns:p14="http://schemas.microsoft.com/office/powerpoint/2010/main" val="83858187"/>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0975A320-080F-714F-8062-3F8F95669F4A}" type="slidenum">
              <a:rPr lang="en-US"/>
              <a:pPr>
                <a:defRPr/>
              </a:pPr>
              <a:t>‹#›</a:t>
            </a:fld>
            <a:endParaRPr lang="en-US"/>
          </a:p>
        </p:txBody>
      </p:sp>
    </p:spTree>
    <p:extLst>
      <p:ext uri="{BB962C8B-B14F-4D97-AF65-F5344CB8AC3E}">
        <p14:creationId xmlns:p14="http://schemas.microsoft.com/office/powerpoint/2010/main" val="3528228926"/>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Arial" charset="0"/>
              </a:defRPr>
            </a:lvl1pPr>
          </a:lstStyle>
          <a:p>
            <a:pPr>
              <a:defRPr/>
            </a:pPr>
            <a:fld id="{5DDF89A1-A6A8-114D-9B9D-57C487EA108F}" type="slidenum">
              <a:rPr lang="en-US"/>
              <a:pPr>
                <a:defRPr/>
              </a:pPr>
              <a:t>‹#›</a:t>
            </a:fld>
            <a:endParaRPr lang="en-US"/>
          </a:p>
        </p:txBody>
      </p:sp>
    </p:spTree>
    <p:extLst>
      <p:ext uri="{BB962C8B-B14F-4D97-AF65-F5344CB8AC3E}">
        <p14:creationId xmlns:p14="http://schemas.microsoft.com/office/powerpoint/2010/main" val="77889197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78F7F02-B1F5-634F-AD2E-AB8A202B557D}" type="slidenum">
              <a:rPr lang="en-US"/>
              <a:pPr>
                <a:defRPr/>
              </a:pPr>
              <a:t>‹#›</a:t>
            </a:fld>
            <a:endParaRPr lang="en-US"/>
          </a:p>
        </p:txBody>
      </p:sp>
    </p:spTree>
    <p:extLst>
      <p:ext uri="{BB962C8B-B14F-4D97-AF65-F5344CB8AC3E}">
        <p14:creationId xmlns:p14="http://schemas.microsoft.com/office/powerpoint/2010/main" val="12025243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D8E54E9-5CB9-2F40-8BB5-02D822B1F313}" type="slidenum">
              <a:rPr lang="en-US"/>
              <a:pPr>
                <a:defRPr/>
              </a:pPr>
              <a:t>‹#›</a:t>
            </a:fld>
            <a:endParaRPr lang="en-US"/>
          </a:p>
        </p:txBody>
      </p:sp>
    </p:spTree>
    <p:extLst>
      <p:ext uri="{BB962C8B-B14F-4D97-AF65-F5344CB8AC3E}">
        <p14:creationId xmlns:p14="http://schemas.microsoft.com/office/powerpoint/2010/main" val="2230586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828B2600-1DB3-C24C-B0BA-8DC4C2C3EFEA}" type="slidenum">
              <a:rPr lang="en-US"/>
              <a:pPr>
                <a:defRPr/>
              </a:pPr>
              <a:t>‹#›</a:t>
            </a:fld>
            <a:endParaRPr lang="en-US"/>
          </a:p>
        </p:txBody>
      </p:sp>
    </p:spTree>
    <p:extLst>
      <p:ext uri="{BB962C8B-B14F-4D97-AF65-F5344CB8AC3E}">
        <p14:creationId xmlns:p14="http://schemas.microsoft.com/office/powerpoint/2010/main" val="334732170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B977C1B-061C-084F-A8AD-B5180391C182}" type="slidenum">
              <a:rPr lang="en-US"/>
              <a:pPr>
                <a:defRPr/>
              </a:pPr>
              <a:t>‹#›</a:t>
            </a:fld>
            <a:endParaRPr lang="en-US"/>
          </a:p>
        </p:txBody>
      </p:sp>
    </p:spTree>
    <p:extLst>
      <p:ext uri="{BB962C8B-B14F-4D97-AF65-F5344CB8AC3E}">
        <p14:creationId xmlns:p14="http://schemas.microsoft.com/office/powerpoint/2010/main" val="334011282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61F14AF-EAE7-7849-BAE9-93D0561A88B2}" type="slidenum">
              <a:rPr lang="en-US"/>
              <a:pPr>
                <a:defRPr/>
              </a:pPr>
              <a:t>‹#›</a:t>
            </a:fld>
            <a:endParaRPr lang="en-US"/>
          </a:p>
        </p:txBody>
      </p:sp>
    </p:spTree>
    <p:extLst>
      <p:ext uri="{BB962C8B-B14F-4D97-AF65-F5344CB8AC3E}">
        <p14:creationId xmlns:p14="http://schemas.microsoft.com/office/powerpoint/2010/main" val="92138048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4703070-BF25-134B-A0F8-01444B98B520}" type="slidenum">
              <a:rPr lang="en-US"/>
              <a:pPr>
                <a:defRPr/>
              </a:pPr>
              <a:t>‹#›</a:t>
            </a:fld>
            <a:endParaRPr lang="en-US"/>
          </a:p>
        </p:txBody>
      </p:sp>
    </p:spTree>
    <p:extLst>
      <p:ext uri="{BB962C8B-B14F-4D97-AF65-F5344CB8AC3E}">
        <p14:creationId xmlns:p14="http://schemas.microsoft.com/office/powerpoint/2010/main" val="1926502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1411970-C150-3A44-A20F-8250105E9202}" type="slidenum">
              <a:rPr lang="en-US"/>
              <a:pPr>
                <a:defRPr/>
              </a:pPr>
              <a:t>‹#›</a:t>
            </a:fld>
            <a:endParaRPr lang="en-US"/>
          </a:p>
        </p:txBody>
      </p:sp>
    </p:spTree>
    <p:extLst>
      <p:ext uri="{BB962C8B-B14F-4D97-AF65-F5344CB8AC3E}">
        <p14:creationId xmlns:p14="http://schemas.microsoft.com/office/powerpoint/2010/main" val="207450137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D7DECA0-2CD7-9B41-9418-37F876596E55}" type="slidenum">
              <a:rPr lang="en-US"/>
              <a:pPr>
                <a:defRPr/>
              </a:pPr>
              <a:t>‹#›</a:t>
            </a:fld>
            <a:endParaRPr lang="en-US"/>
          </a:p>
        </p:txBody>
      </p:sp>
    </p:spTree>
    <p:extLst>
      <p:ext uri="{BB962C8B-B14F-4D97-AF65-F5344CB8AC3E}">
        <p14:creationId xmlns:p14="http://schemas.microsoft.com/office/powerpoint/2010/main" val="40745160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E68D101-C0FD-C94D-99EA-81FC67D59F80}" type="slidenum">
              <a:rPr lang="en-US"/>
              <a:pPr>
                <a:defRPr/>
              </a:pPr>
              <a:t>‹#›</a:t>
            </a:fld>
            <a:endParaRPr lang="en-US"/>
          </a:p>
        </p:txBody>
      </p:sp>
    </p:spTree>
    <p:extLst>
      <p:ext uri="{BB962C8B-B14F-4D97-AF65-F5344CB8AC3E}">
        <p14:creationId xmlns:p14="http://schemas.microsoft.com/office/powerpoint/2010/main" val="408495220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9456F63-F88C-3340-915A-BC8DF0528517}" type="slidenum">
              <a:rPr lang="en-US"/>
              <a:pPr>
                <a:defRPr/>
              </a:pPr>
              <a:t>‹#›</a:t>
            </a:fld>
            <a:endParaRPr lang="en-US"/>
          </a:p>
        </p:txBody>
      </p:sp>
    </p:spTree>
    <p:extLst>
      <p:ext uri="{BB962C8B-B14F-4D97-AF65-F5344CB8AC3E}">
        <p14:creationId xmlns:p14="http://schemas.microsoft.com/office/powerpoint/2010/main" val="33085650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0F7579A-B12A-A542-A2DB-B5008E5D0B37}" type="slidenum">
              <a:rPr lang="en-US"/>
              <a:pPr>
                <a:defRPr/>
              </a:pPr>
              <a:t>‹#›</a:t>
            </a:fld>
            <a:endParaRPr lang="en-US"/>
          </a:p>
        </p:txBody>
      </p:sp>
    </p:spTree>
    <p:extLst>
      <p:ext uri="{BB962C8B-B14F-4D97-AF65-F5344CB8AC3E}">
        <p14:creationId xmlns:p14="http://schemas.microsoft.com/office/powerpoint/2010/main" val="3396770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D954F83C-6470-3343-8A0E-7EC1C60B958B}" type="slidenum">
              <a:rPr lang="en-US"/>
              <a:pPr>
                <a:defRPr/>
              </a:pPr>
              <a:t>‹#›</a:t>
            </a:fld>
            <a:endParaRPr lang="en-US"/>
          </a:p>
        </p:txBody>
      </p:sp>
    </p:spTree>
    <p:extLst>
      <p:ext uri="{BB962C8B-B14F-4D97-AF65-F5344CB8AC3E}">
        <p14:creationId xmlns:p14="http://schemas.microsoft.com/office/powerpoint/2010/main" val="533332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893130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2398467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966537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2624799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1836266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670797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3700758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1376764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2795343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2467921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972093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974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pPr>
                <a:defRPr/>
              </a:pPr>
              <a:t>‹#›</a:t>
            </a:fld>
            <a:endParaRPr lang="en-US"/>
          </a:p>
        </p:txBody>
      </p:sp>
    </p:spTree>
    <p:extLst>
      <p:ext uri="{BB962C8B-B14F-4D97-AF65-F5344CB8AC3E}">
        <p14:creationId xmlns:p14="http://schemas.microsoft.com/office/powerpoint/2010/main" val="3079846379"/>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pPr>
                <a:defRPr/>
              </a:pPr>
              <a:t>‹#›</a:t>
            </a:fld>
            <a:endParaRPr lang="en-US"/>
          </a:p>
        </p:txBody>
      </p:sp>
    </p:spTree>
    <p:extLst>
      <p:ext uri="{BB962C8B-B14F-4D97-AF65-F5344CB8AC3E}">
        <p14:creationId xmlns:p14="http://schemas.microsoft.com/office/powerpoint/2010/main" val="3910056500"/>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pPr>
                <a:defRPr/>
              </a:pPr>
              <a:t>‹#›</a:t>
            </a:fld>
            <a:endParaRPr lang="en-US"/>
          </a:p>
        </p:txBody>
      </p:sp>
    </p:spTree>
    <p:extLst>
      <p:ext uri="{BB962C8B-B14F-4D97-AF65-F5344CB8AC3E}">
        <p14:creationId xmlns:p14="http://schemas.microsoft.com/office/powerpoint/2010/main" val="1125902693"/>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pPr>
                <a:defRPr/>
              </a:pPr>
              <a:t>‹#›</a:t>
            </a:fld>
            <a:endParaRPr lang="en-US"/>
          </a:p>
        </p:txBody>
      </p:sp>
    </p:spTree>
    <p:extLst>
      <p:ext uri="{BB962C8B-B14F-4D97-AF65-F5344CB8AC3E}">
        <p14:creationId xmlns:p14="http://schemas.microsoft.com/office/powerpoint/2010/main" val="568996957"/>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pPr>
                <a:defRPr/>
              </a:pPr>
              <a:t>‹#›</a:t>
            </a:fld>
            <a:endParaRPr lang="en-US"/>
          </a:p>
        </p:txBody>
      </p:sp>
    </p:spTree>
    <p:extLst>
      <p:ext uri="{BB962C8B-B14F-4D97-AF65-F5344CB8AC3E}">
        <p14:creationId xmlns:p14="http://schemas.microsoft.com/office/powerpoint/2010/main" val="2549537113"/>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pPr>
                <a:defRPr/>
              </a:pPr>
              <a:t>‹#›</a:t>
            </a:fld>
            <a:endParaRPr lang="en-US"/>
          </a:p>
        </p:txBody>
      </p:sp>
    </p:spTree>
    <p:extLst>
      <p:ext uri="{BB962C8B-B14F-4D97-AF65-F5344CB8AC3E}">
        <p14:creationId xmlns:p14="http://schemas.microsoft.com/office/powerpoint/2010/main" val="3371548443"/>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pPr>
                <a:defRPr/>
              </a:pPr>
              <a:t>‹#›</a:t>
            </a:fld>
            <a:endParaRPr lang="en-US"/>
          </a:p>
        </p:txBody>
      </p:sp>
    </p:spTree>
    <p:extLst>
      <p:ext uri="{BB962C8B-B14F-4D97-AF65-F5344CB8AC3E}">
        <p14:creationId xmlns:p14="http://schemas.microsoft.com/office/powerpoint/2010/main" val="669995851"/>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pPr>
                <a:defRPr/>
              </a:pPr>
              <a:t>‹#›</a:t>
            </a:fld>
            <a:endParaRPr lang="en-US"/>
          </a:p>
        </p:txBody>
      </p:sp>
    </p:spTree>
    <p:extLst>
      <p:ext uri="{BB962C8B-B14F-4D97-AF65-F5344CB8AC3E}">
        <p14:creationId xmlns:p14="http://schemas.microsoft.com/office/powerpoint/2010/main" val="2924362003"/>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pPr>
                <a:defRPr/>
              </a:pPr>
              <a:t>‹#›</a:t>
            </a:fld>
            <a:endParaRPr lang="en-US"/>
          </a:p>
        </p:txBody>
      </p:sp>
    </p:spTree>
    <p:extLst>
      <p:ext uri="{BB962C8B-B14F-4D97-AF65-F5344CB8AC3E}">
        <p14:creationId xmlns:p14="http://schemas.microsoft.com/office/powerpoint/2010/main" val="580450863"/>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pPr>
                <a:defRPr/>
              </a:pPr>
              <a:t>‹#›</a:t>
            </a:fld>
            <a:endParaRPr lang="en-US"/>
          </a:p>
        </p:txBody>
      </p:sp>
    </p:spTree>
    <p:extLst>
      <p:ext uri="{BB962C8B-B14F-4D97-AF65-F5344CB8AC3E}">
        <p14:creationId xmlns:p14="http://schemas.microsoft.com/office/powerpoint/2010/main" val="1837486201"/>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pPr>
                <a:defRPr/>
              </a:pPr>
              <a:t>‹#›</a:t>
            </a:fld>
            <a:endParaRPr lang="en-US"/>
          </a:p>
        </p:txBody>
      </p:sp>
    </p:spTree>
    <p:extLst>
      <p:ext uri="{BB962C8B-B14F-4D97-AF65-F5344CB8AC3E}">
        <p14:creationId xmlns:p14="http://schemas.microsoft.com/office/powerpoint/2010/main" val="2942914736"/>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C427B834-6D06-5743-B95C-29C3407208A2}" type="slidenum">
              <a:rPr lang="en-US"/>
              <a:pPr>
                <a:defRPr/>
              </a:pPr>
              <a:t>‹#›</a:t>
            </a:fld>
            <a:endParaRPr lang="en-US"/>
          </a:p>
        </p:txBody>
      </p:sp>
      <p:sp>
        <p:nvSpPr>
          <p:cNvPr id="4"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727355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161252447"/>
      </p:ext>
    </p:extLst>
  </p:cSld>
  <p:clrMapOvr>
    <a:masterClrMapping/>
  </p:clrMapOvr>
  <p:transition spd="med">
    <p:zoom dir="in"/>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5435832"/>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61718"/>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8424443"/>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7580548"/>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1021063"/>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3821703"/>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8744690"/>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359028"/>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981945"/>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270879"/>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342583"/>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48785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54289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9448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0754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4560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0213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863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90866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45201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9254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0625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0460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6AB3D0-AF3E-D846-8A8C-CDBF203EE3C2}" type="slidenum">
              <a:rPr lang="en-US"/>
              <a:pPr>
                <a:defRPr/>
              </a:pPr>
              <a:t>‹#›</a:t>
            </a:fld>
            <a:endParaRPr lang="en-US"/>
          </a:p>
        </p:txBody>
      </p:sp>
    </p:spTree>
    <p:extLst>
      <p:ext uri="{BB962C8B-B14F-4D97-AF65-F5344CB8AC3E}">
        <p14:creationId xmlns:p14="http://schemas.microsoft.com/office/powerpoint/2010/main" val="3811792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B8642722-B66D-2F4E-B674-67835DE2D656}" type="slidenum">
              <a:rPr lang="en-US" altLang="x-none" smtClean="0"/>
              <a:pPr>
                <a:defRPr/>
              </a:pPr>
              <a:t>‹#›</a:t>
            </a:fld>
            <a:endParaRPr lang="en-US" altLang="x-none"/>
          </a:p>
        </p:txBody>
      </p:sp>
    </p:spTree>
    <p:extLst>
      <p:ext uri="{BB962C8B-B14F-4D97-AF65-F5344CB8AC3E}">
        <p14:creationId xmlns:p14="http://schemas.microsoft.com/office/powerpoint/2010/main" val="16923999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9B70FAFA-D33E-A44F-B905-2619A206CBE8}" type="slidenum">
              <a:rPr lang="en-US" altLang="x-none" smtClean="0"/>
              <a:pPr>
                <a:defRPr/>
              </a:pPr>
              <a:t>‹#›</a:t>
            </a:fld>
            <a:endParaRPr lang="en-US" altLang="x-none"/>
          </a:p>
        </p:txBody>
      </p:sp>
    </p:spTree>
    <p:extLst>
      <p:ext uri="{BB962C8B-B14F-4D97-AF65-F5344CB8AC3E}">
        <p14:creationId xmlns:p14="http://schemas.microsoft.com/office/powerpoint/2010/main" val="16210579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3D231D52-5927-6043-BDAD-F42ADA6A2ECD}" type="slidenum">
              <a:rPr lang="en-US" altLang="x-none" smtClean="0"/>
              <a:pPr>
                <a:defRPr/>
              </a:pPr>
              <a:t>‹#›</a:t>
            </a:fld>
            <a:endParaRPr lang="en-US" altLang="x-none"/>
          </a:p>
        </p:txBody>
      </p:sp>
    </p:spTree>
    <p:extLst>
      <p:ext uri="{BB962C8B-B14F-4D97-AF65-F5344CB8AC3E}">
        <p14:creationId xmlns:p14="http://schemas.microsoft.com/office/powerpoint/2010/main" val="31659620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888261E6-2FF4-B741-8512-A6A2375C8187}" type="slidenum">
              <a:rPr lang="en-US" altLang="x-none" smtClean="0"/>
              <a:pPr>
                <a:defRPr/>
              </a:pPr>
              <a:t>‹#›</a:t>
            </a:fld>
            <a:endParaRPr lang="en-US" altLang="x-none"/>
          </a:p>
        </p:txBody>
      </p:sp>
    </p:spTree>
    <p:extLst>
      <p:ext uri="{BB962C8B-B14F-4D97-AF65-F5344CB8AC3E}">
        <p14:creationId xmlns:p14="http://schemas.microsoft.com/office/powerpoint/2010/main" val="35917640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79F50355-D575-FC49-BDE0-0A5698574424}" type="slidenum">
              <a:rPr lang="en-US" altLang="x-none" smtClean="0"/>
              <a:pPr>
                <a:defRPr/>
              </a:pPr>
              <a:t>‹#›</a:t>
            </a:fld>
            <a:endParaRPr lang="en-US" altLang="x-none"/>
          </a:p>
        </p:txBody>
      </p:sp>
    </p:spTree>
    <p:extLst>
      <p:ext uri="{BB962C8B-B14F-4D97-AF65-F5344CB8AC3E}">
        <p14:creationId xmlns:p14="http://schemas.microsoft.com/office/powerpoint/2010/main" val="9116053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E836BCD0-B2FB-AE47-B579-342938F08288}" type="slidenum">
              <a:rPr lang="en-US" altLang="x-none" smtClean="0"/>
              <a:pPr>
                <a:defRPr/>
              </a:pPr>
              <a:t>‹#›</a:t>
            </a:fld>
            <a:endParaRPr lang="en-US" altLang="x-none"/>
          </a:p>
        </p:txBody>
      </p:sp>
    </p:spTree>
    <p:extLst>
      <p:ext uri="{BB962C8B-B14F-4D97-AF65-F5344CB8AC3E}">
        <p14:creationId xmlns:p14="http://schemas.microsoft.com/office/powerpoint/2010/main" val="31643729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DEA5A906-1707-964A-A6B8-808A61FE2900}" type="slidenum">
              <a:rPr lang="en-US" altLang="x-none" smtClean="0"/>
              <a:pPr>
                <a:defRPr/>
              </a:pPr>
              <a:t>‹#›</a:t>
            </a:fld>
            <a:endParaRPr lang="en-US" altLang="x-none"/>
          </a:p>
        </p:txBody>
      </p:sp>
    </p:spTree>
    <p:extLst>
      <p:ext uri="{BB962C8B-B14F-4D97-AF65-F5344CB8AC3E}">
        <p14:creationId xmlns:p14="http://schemas.microsoft.com/office/powerpoint/2010/main" val="6091015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B200BD94-A324-324B-880F-E55F7D3DA701}" type="slidenum">
              <a:rPr lang="en-US" altLang="x-none" smtClean="0"/>
              <a:pPr>
                <a:defRPr/>
              </a:pPr>
              <a:t>‹#›</a:t>
            </a:fld>
            <a:endParaRPr lang="en-US" altLang="x-none"/>
          </a:p>
        </p:txBody>
      </p:sp>
    </p:spTree>
    <p:extLst>
      <p:ext uri="{BB962C8B-B14F-4D97-AF65-F5344CB8AC3E}">
        <p14:creationId xmlns:p14="http://schemas.microsoft.com/office/powerpoint/2010/main" val="28727809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6D3E15AD-A506-8E40-8D4B-427C475C76A2}" type="slidenum">
              <a:rPr lang="en-US" altLang="x-none" smtClean="0"/>
              <a:pPr>
                <a:defRPr/>
              </a:pPr>
              <a:t>‹#›</a:t>
            </a:fld>
            <a:endParaRPr lang="en-US" altLang="x-none"/>
          </a:p>
        </p:txBody>
      </p:sp>
    </p:spTree>
    <p:extLst>
      <p:ext uri="{BB962C8B-B14F-4D97-AF65-F5344CB8AC3E}">
        <p14:creationId xmlns:p14="http://schemas.microsoft.com/office/powerpoint/2010/main" val="1657917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B55C2C2-8259-FF42-B959-73C1222A479A}" type="slidenum">
              <a:rPr lang="en-US" altLang="x-none" smtClean="0"/>
              <a:pPr>
                <a:defRPr/>
              </a:pPr>
              <a:t>‹#›</a:t>
            </a:fld>
            <a:endParaRPr lang="en-US" altLang="x-none"/>
          </a:p>
        </p:txBody>
      </p:sp>
    </p:spTree>
    <p:extLst>
      <p:ext uri="{BB962C8B-B14F-4D97-AF65-F5344CB8AC3E}">
        <p14:creationId xmlns:p14="http://schemas.microsoft.com/office/powerpoint/2010/main" val="2985395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CB197284-891B-BE48-BF90-FC7824612776}" type="slidenum">
              <a:rPr lang="en-US" altLang="x-none" smtClean="0"/>
              <a:pPr>
                <a:defRPr/>
              </a:pPr>
              <a:t>‹#›</a:t>
            </a:fld>
            <a:endParaRPr lang="en-US" altLang="x-none"/>
          </a:p>
        </p:txBody>
      </p:sp>
    </p:spTree>
    <p:extLst>
      <p:ext uri="{BB962C8B-B14F-4D97-AF65-F5344CB8AC3E}">
        <p14:creationId xmlns:p14="http://schemas.microsoft.com/office/powerpoint/2010/main" val="15526550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3F7F-2BF2-A249-93D8-5726731868B2}"/>
              </a:ext>
            </a:extLst>
          </p:cNvPr>
          <p:cNvSpPr>
            <a:spLocks noGrp="1"/>
          </p:cNvSpPr>
          <p:nvPr>
            <p:ph type="ctrTitle"/>
          </p:nvPr>
        </p:nvSpPr>
        <p:spPr>
          <a:xfrm>
            <a:off x="1143000" y="1122908"/>
            <a:ext cx="6858000" cy="2387576"/>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2476C2A5-9857-6141-B608-70ED470B4C3A}"/>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A02AB3B3-A178-BA4C-B181-2021E3DDBCF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60EC3B-F774-8E46-9762-214A85584C7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929FC1C-837C-3245-A852-EEEBE59691E4}"/>
              </a:ext>
            </a:extLst>
          </p:cNvPr>
          <p:cNvSpPr>
            <a:spLocks noGrp="1"/>
          </p:cNvSpPr>
          <p:nvPr>
            <p:ph type="sldNum" sz="quarter" idx="12"/>
          </p:nvPr>
        </p:nvSpPr>
        <p:spPr/>
        <p:txBody>
          <a:bodyPr/>
          <a:lstStyle>
            <a:lvl1pPr>
              <a:defRPr/>
            </a:lvl1pPr>
          </a:lstStyle>
          <a:p>
            <a:fld id="{BB731F4D-B24B-514B-A7E3-CC3FE0315595}" type="slidenum">
              <a:rPr lang="en-US" altLang="en-US"/>
              <a:pPr/>
              <a:t>‹#›</a:t>
            </a:fld>
            <a:endParaRPr lang="en-US" altLang="en-US"/>
          </a:p>
        </p:txBody>
      </p:sp>
    </p:spTree>
    <p:extLst>
      <p:ext uri="{BB962C8B-B14F-4D97-AF65-F5344CB8AC3E}">
        <p14:creationId xmlns:p14="http://schemas.microsoft.com/office/powerpoint/2010/main" val="42034456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A023F-A065-0B47-A86C-B95BEC4D4A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927FAA-9CE5-A941-9420-F1E0DE67E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9F30C-CE27-8E4F-9929-F7D7C08D83C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B3665AE-7A70-0F42-A7D3-A3013AF7F56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55DC2DB-BC0B-F743-AA49-B784C0AB783D}"/>
              </a:ext>
            </a:extLst>
          </p:cNvPr>
          <p:cNvSpPr>
            <a:spLocks noGrp="1"/>
          </p:cNvSpPr>
          <p:nvPr>
            <p:ph type="sldNum" sz="quarter" idx="12"/>
          </p:nvPr>
        </p:nvSpPr>
        <p:spPr/>
        <p:txBody>
          <a:bodyPr/>
          <a:lstStyle>
            <a:lvl1pPr>
              <a:defRPr/>
            </a:lvl1pPr>
          </a:lstStyle>
          <a:p>
            <a:fld id="{EDC07E6D-F438-5F4E-B711-8EB8700551AF}" type="slidenum">
              <a:rPr lang="en-US" altLang="en-US"/>
              <a:pPr/>
              <a:t>‹#›</a:t>
            </a:fld>
            <a:endParaRPr lang="en-US" altLang="en-US"/>
          </a:p>
        </p:txBody>
      </p:sp>
    </p:spTree>
    <p:extLst>
      <p:ext uri="{BB962C8B-B14F-4D97-AF65-F5344CB8AC3E}">
        <p14:creationId xmlns:p14="http://schemas.microsoft.com/office/powerpoint/2010/main" val="38643700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0804-E436-B845-9F4C-1C579E142A80}"/>
              </a:ext>
            </a:extLst>
          </p:cNvPr>
          <p:cNvSpPr>
            <a:spLocks noGrp="1"/>
          </p:cNvSpPr>
          <p:nvPr>
            <p:ph type="title"/>
          </p:nvPr>
        </p:nvSpPr>
        <p:spPr>
          <a:xfrm>
            <a:off x="623963" y="1710036"/>
            <a:ext cx="7887146" cy="285191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912134AA-4403-3749-96AF-E6EDD11839C1}"/>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A856DCFA-B74A-964D-B3FE-40E3DE8766C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CCB7FD9-F9C1-2741-B591-D661D0EBDB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DE517EE-02E0-7E43-B5C8-E758415D8BBF}"/>
              </a:ext>
            </a:extLst>
          </p:cNvPr>
          <p:cNvSpPr>
            <a:spLocks noGrp="1"/>
          </p:cNvSpPr>
          <p:nvPr>
            <p:ph type="sldNum" sz="quarter" idx="12"/>
          </p:nvPr>
        </p:nvSpPr>
        <p:spPr/>
        <p:txBody>
          <a:bodyPr/>
          <a:lstStyle>
            <a:lvl1pPr>
              <a:defRPr/>
            </a:lvl1pPr>
          </a:lstStyle>
          <a:p>
            <a:fld id="{53AD9AB1-54A5-0C4F-98BB-986A1577FA47}" type="slidenum">
              <a:rPr lang="en-US" altLang="en-US"/>
              <a:pPr/>
              <a:t>‹#›</a:t>
            </a:fld>
            <a:endParaRPr lang="en-US" altLang="en-US"/>
          </a:p>
        </p:txBody>
      </p:sp>
    </p:spTree>
    <p:extLst>
      <p:ext uri="{BB962C8B-B14F-4D97-AF65-F5344CB8AC3E}">
        <p14:creationId xmlns:p14="http://schemas.microsoft.com/office/powerpoint/2010/main" val="42381474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78D7-2B9E-5741-9DFB-5F6AA8CEC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B2BF0D-1965-7844-ABB6-9B163F39ED08}"/>
              </a:ext>
            </a:extLst>
          </p:cNvPr>
          <p:cNvSpPr>
            <a:spLocks noGrp="1"/>
          </p:cNvSpPr>
          <p:nvPr>
            <p:ph sz="half" idx="1"/>
          </p:nvPr>
        </p:nvSpPr>
        <p:spPr>
          <a:xfrm>
            <a:off x="321469" y="1125141"/>
            <a:ext cx="2839641" cy="3182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B1CC4F-A67B-1A4F-9A99-F2261F09FEC2}"/>
              </a:ext>
            </a:extLst>
          </p:cNvPr>
          <p:cNvSpPr>
            <a:spLocks noGrp="1"/>
          </p:cNvSpPr>
          <p:nvPr>
            <p:ph sz="half" idx="2"/>
          </p:nvPr>
        </p:nvSpPr>
        <p:spPr>
          <a:xfrm>
            <a:off x="3268265" y="1125141"/>
            <a:ext cx="2839641" cy="3182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425860-A1EB-F943-98E5-BFC2CD028B4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007672A-B5C6-7342-A5AE-9E9FE28E6DF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2BEAE23-2AB7-CB4F-B082-3CBB661D4ADF}"/>
              </a:ext>
            </a:extLst>
          </p:cNvPr>
          <p:cNvSpPr>
            <a:spLocks noGrp="1"/>
          </p:cNvSpPr>
          <p:nvPr>
            <p:ph type="sldNum" sz="quarter" idx="12"/>
          </p:nvPr>
        </p:nvSpPr>
        <p:spPr/>
        <p:txBody>
          <a:bodyPr/>
          <a:lstStyle>
            <a:lvl1pPr>
              <a:defRPr/>
            </a:lvl1pPr>
          </a:lstStyle>
          <a:p>
            <a:fld id="{BD2B984F-A5C8-8245-9334-73E86EDF4ACE}" type="slidenum">
              <a:rPr lang="en-US" altLang="en-US"/>
              <a:pPr/>
              <a:t>‹#›</a:t>
            </a:fld>
            <a:endParaRPr lang="en-US" altLang="en-US"/>
          </a:p>
        </p:txBody>
      </p:sp>
    </p:spTree>
    <p:extLst>
      <p:ext uri="{BB962C8B-B14F-4D97-AF65-F5344CB8AC3E}">
        <p14:creationId xmlns:p14="http://schemas.microsoft.com/office/powerpoint/2010/main" val="11059444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CDFD-BBA8-1240-8153-823612F11F10}"/>
              </a:ext>
            </a:extLst>
          </p:cNvPr>
          <p:cNvSpPr>
            <a:spLocks noGrp="1"/>
          </p:cNvSpPr>
          <p:nvPr>
            <p:ph type="title"/>
          </p:nvPr>
        </p:nvSpPr>
        <p:spPr>
          <a:xfrm>
            <a:off x="629544" y="365001"/>
            <a:ext cx="7887146" cy="13260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F2938C-2138-E24D-8C8A-054F810F3139}"/>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BA4140D5-7882-DC4A-B8DF-F2FF8E7E2B13}"/>
              </a:ext>
            </a:extLst>
          </p:cNvPr>
          <p:cNvSpPr>
            <a:spLocks noGrp="1"/>
          </p:cNvSpPr>
          <p:nvPr>
            <p:ph sz="half" idx="2"/>
          </p:nvPr>
        </p:nvSpPr>
        <p:spPr>
          <a:xfrm>
            <a:off x="629543" y="2504777"/>
            <a:ext cx="3868787" cy="368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91DE-ADE1-1946-AD84-8CFB5B65CAC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BA063EB-796A-CA48-B419-791DBDB6EA70}"/>
              </a:ext>
            </a:extLst>
          </p:cNvPr>
          <p:cNvSpPr>
            <a:spLocks noGrp="1"/>
          </p:cNvSpPr>
          <p:nvPr>
            <p:ph sz="quarter" idx="4"/>
          </p:nvPr>
        </p:nvSpPr>
        <p:spPr>
          <a:xfrm>
            <a:off x="4628927" y="2504777"/>
            <a:ext cx="3887762" cy="368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12DF94-6BFF-E04F-851C-FBE7575640B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A4EAAAC-86B8-AD4C-829F-244D94FAD23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2DDEE36-E5AD-4B43-B1A1-EFF19FA40180}"/>
              </a:ext>
            </a:extLst>
          </p:cNvPr>
          <p:cNvSpPr>
            <a:spLocks noGrp="1"/>
          </p:cNvSpPr>
          <p:nvPr>
            <p:ph type="sldNum" sz="quarter" idx="12"/>
          </p:nvPr>
        </p:nvSpPr>
        <p:spPr/>
        <p:txBody>
          <a:bodyPr/>
          <a:lstStyle>
            <a:lvl1pPr>
              <a:defRPr/>
            </a:lvl1pPr>
          </a:lstStyle>
          <a:p>
            <a:fld id="{448B03E6-EAAE-E843-A6F0-314ED5BFC9EE}" type="slidenum">
              <a:rPr lang="en-US" altLang="en-US"/>
              <a:pPr/>
              <a:t>‹#›</a:t>
            </a:fld>
            <a:endParaRPr lang="en-US" altLang="en-US"/>
          </a:p>
        </p:txBody>
      </p:sp>
    </p:spTree>
    <p:extLst>
      <p:ext uri="{BB962C8B-B14F-4D97-AF65-F5344CB8AC3E}">
        <p14:creationId xmlns:p14="http://schemas.microsoft.com/office/powerpoint/2010/main" val="6112849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962E-8273-9C41-9081-B9FA46BB70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F20185-675A-EC46-94FC-9D5C2450E10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8A50187-2AEC-6C4E-BC6B-8B06071343E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FC9E207-9B9D-7A42-880D-278DC880CB8D}"/>
              </a:ext>
            </a:extLst>
          </p:cNvPr>
          <p:cNvSpPr>
            <a:spLocks noGrp="1"/>
          </p:cNvSpPr>
          <p:nvPr>
            <p:ph type="sldNum" sz="quarter" idx="12"/>
          </p:nvPr>
        </p:nvSpPr>
        <p:spPr/>
        <p:txBody>
          <a:bodyPr/>
          <a:lstStyle>
            <a:lvl1pPr>
              <a:defRPr/>
            </a:lvl1pPr>
          </a:lstStyle>
          <a:p>
            <a:fld id="{72335F7F-401F-1443-B40D-E06B671335B8}" type="slidenum">
              <a:rPr lang="en-US" altLang="en-US"/>
              <a:pPr/>
              <a:t>‹#›</a:t>
            </a:fld>
            <a:endParaRPr lang="en-US" altLang="en-US"/>
          </a:p>
        </p:txBody>
      </p:sp>
    </p:spTree>
    <p:extLst>
      <p:ext uri="{BB962C8B-B14F-4D97-AF65-F5344CB8AC3E}">
        <p14:creationId xmlns:p14="http://schemas.microsoft.com/office/powerpoint/2010/main" val="32885161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B90E2-4A42-D64D-92E6-F318D991181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A30968B-BD43-A645-BB89-D66706E4CF7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A03B5AC-FCAD-1642-AEFA-53E8A9400A9D}"/>
              </a:ext>
            </a:extLst>
          </p:cNvPr>
          <p:cNvSpPr>
            <a:spLocks noGrp="1"/>
          </p:cNvSpPr>
          <p:nvPr>
            <p:ph type="sldNum" sz="quarter" idx="12"/>
          </p:nvPr>
        </p:nvSpPr>
        <p:spPr/>
        <p:txBody>
          <a:bodyPr/>
          <a:lstStyle>
            <a:lvl1pPr>
              <a:defRPr/>
            </a:lvl1pPr>
          </a:lstStyle>
          <a:p>
            <a:fld id="{76263FEB-7126-2C46-8580-9A5C9B8071B5}" type="slidenum">
              <a:rPr lang="en-US" altLang="en-US"/>
              <a:pPr/>
              <a:t>‹#›</a:t>
            </a:fld>
            <a:endParaRPr lang="en-US" altLang="en-US"/>
          </a:p>
        </p:txBody>
      </p:sp>
    </p:spTree>
    <p:extLst>
      <p:ext uri="{BB962C8B-B14F-4D97-AF65-F5344CB8AC3E}">
        <p14:creationId xmlns:p14="http://schemas.microsoft.com/office/powerpoint/2010/main" val="20374873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1451-2FBC-FE4F-AC0A-9217F4A69F1B}"/>
              </a:ext>
            </a:extLst>
          </p:cNvPr>
          <p:cNvSpPr>
            <a:spLocks noGrp="1"/>
          </p:cNvSpPr>
          <p:nvPr>
            <p:ph type="title"/>
          </p:nvPr>
        </p:nvSpPr>
        <p:spPr>
          <a:xfrm>
            <a:off x="629543" y="457646"/>
            <a:ext cx="2949029" cy="159953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0A0F7016-01AA-9E4D-BA0A-0CF49BA0AA45}"/>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95E97D-67B4-1845-9DF0-27D68D43E3C7}"/>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F863322-CA0D-4848-8D85-B068E483223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F387743-049B-194A-AC15-FB9C52305C4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22F3849-B9F7-7248-816E-E731EAE90D62}"/>
              </a:ext>
            </a:extLst>
          </p:cNvPr>
          <p:cNvSpPr>
            <a:spLocks noGrp="1"/>
          </p:cNvSpPr>
          <p:nvPr>
            <p:ph type="sldNum" sz="quarter" idx="12"/>
          </p:nvPr>
        </p:nvSpPr>
        <p:spPr/>
        <p:txBody>
          <a:bodyPr/>
          <a:lstStyle>
            <a:lvl1pPr>
              <a:defRPr/>
            </a:lvl1pPr>
          </a:lstStyle>
          <a:p>
            <a:fld id="{6FE1D772-D6D4-C847-92F3-8A87AF7DB1B9}" type="slidenum">
              <a:rPr lang="en-US" altLang="en-US"/>
              <a:pPr/>
              <a:t>‹#›</a:t>
            </a:fld>
            <a:endParaRPr lang="en-US" altLang="en-US"/>
          </a:p>
        </p:txBody>
      </p:sp>
    </p:spTree>
    <p:extLst>
      <p:ext uri="{BB962C8B-B14F-4D97-AF65-F5344CB8AC3E}">
        <p14:creationId xmlns:p14="http://schemas.microsoft.com/office/powerpoint/2010/main" val="20448367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A144-FE5A-7649-8BEC-C41CBB207E04}"/>
              </a:ext>
            </a:extLst>
          </p:cNvPr>
          <p:cNvSpPr>
            <a:spLocks noGrp="1"/>
          </p:cNvSpPr>
          <p:nvPr>
            <p:ph type="title"/>
          </p:nvPr>
        </p:nvSpPr>
        <p:spPr>
          <a:xfrm>
            <a:off x="629543" y="457646"/>
            <a:ext cx="2949029" cy="159953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EE4C3BC8-2A84-C040-B83F-E1F99E58BC5A}"/>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a:extLst>
              <a:ext uri="{FF2B5EF4-FFF2-40B4-BE49-F238E27FC236}">
                <a16:creationId xmlns:a16="http://schemas.microsoft.com/office/drawing/2014/main" id="{61CF611E-0248-784E-A917-3CDC339CD6A1}"/>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80237A9B-BF66-664B-BD0A-7CF891357D3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09CBC57-9B96-0142-9A95-ED9E4179094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239A500-F7FE-9B48-B1FD-AD9713C3199E}"/>
              </a:ext>
            </a:extLst>
          </p:cNvPr>
          <p:cNvSpPr>
            <a:spLocks noGrp="1"/>
          </p:cNvSpPr>
          <p:nvPr>
            <p:ph type="sldNum" sz="quarter" idx="12"/>
          </p:nvPr>
        </p:nvSpPr>
        <p:spPr/>
        <p:txBody>
          <a:bodyPr/>
          <a:lstStyle>
            <a:lvl1pPr>
              <a:defRPr/>
            </a:lvl1pPr>
          </a:lstStyle>
          <a:p>
            <a:fld id="{9DE52965-77F4-B249-A4B4-940DDF0BB4B0}" type="slidenum">
              <a:rPr lang="en-US" altLang="en-US"/>
              <a:pPr/>
              <a:t>‹#›</a:t>
            </a:fld>
            <a:endParaRPr lang="en-US" altLang="en-US"/>
          </a:p>
        </p:txBody>
      </p:sp>
    </p:spTree>
    <p:extLst>
      <p:ext uri="{BB962C8B-B14F-4D97-AF65-F5344CB8AC3E}">
        <p14:creationId xmlns:p14="http://schemas.microsoft.com/office/powerpoint/2010/main" val="4045470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E508C-8AA2-5B41-B65C-C4AFA153F9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74D30A-A8E7-C74D-80C3-FF6DB4A805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71E55-BFCF-2F46-AEEB-3F62E9619B5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426B94C-1B57-7E4E-B5D8-79C61C791FD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B072F6-93EA-5347-A2D5-FB827BA03B61}"/>
              </a:ext>
            </a:extLst>
          </p:cNvPr>
          <p:cNvSpPr>
            <a:spLocks noGrp="1"/>
          </p:cNvSpPr>
          <p:nvPr>
            <p:ph type="sldNum" sz="quarter" idx="12"/>
          </p:nvPr>
        </p:nvSpPr>
        <p:spPr/>
        <p:txBody>
          <a:bodyPr/>
          <a:lstStyle>
            <a:lvl1pPr>
              <a:defRPr/>
            </a:lvl1pPr>
          </a:lstStyle>
          <a:p>
            <a:fld id="{66D68879-B420-A647-B1D3-2781C369FFB0}" type="slidenum">
              <a:rPr lang="en-US" altLang="en-US"/>
              <a:pPr/>
              <a:t>‹#›</a:t>
            </a:fld>
            <a:endParaRPr lang="en-US" altLang="en-US"/>
          </a:p>
        </p:txBody>
      </p:sp>
    </p:spTree>
    <p:extLst>
      <p:ext uri="{BB962C8B-B14F-4D97-AF65-F5344CB8AC3E}">
        <p14:creationId xmlns:p14="http://schemas.microsoft.com/office/powerpoint/2010/main" val="38991140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8AF35-A1B1-1741-A3B9-DA5C9786A606}"/>
              </a:ext>
            </a:extLst>
          </p:cNvPr>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DE2BEB-E840-EF4B-A442-8C520A8415A0}"/>
              </a:ext>
            </a:extLst>
          </p:cNvPr>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CAF39-9344-5143-9820-9F003052393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7AAB0CD-52DB-1E42-B245-CBD6A6E255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2AD1601-8FFC-ED4D-8401-33AFF1487B07}"/>
              </a:ext>
            </a:extLst>
          </p:cNvPr>
          <p:cNvSpPr>
            <a:spLocks noGrp="1"/>
          </p:cNvSpPr>
          <p:nvPr>
            <p:ph type="sldNum" sz="quarter" idx="12"/>
          </p:nvPr>
        </p:nvSpPr>
        <p:spPr/>
        <p:txBody>
          <a:bodyPr/>
          <a:lstStyle>
            <a:lvl1pPr>
              <a:defRPr/>
            </a:lvl1pPr>
          </a:lstStyle>
          <a:p>
            <a:fld id="{5F785AC6-6D5D-6F41-8B10-1595A2D6DB06}" type="slidenum">
              <a:rPr lang="en-US" altLang="en-US"/>
              <a:pPr/>
              <a:t>‹#›</a:t>
            </a:fld>
            <a:endParaRPr lang="en-US" altLang="en-US"/>
          </a:p>
        </p:txBody>
      </p:sp>
    </p:spTree>
    <p:extLst>
      <p:ext uri="{BB962C8B-B14F-4D97-AF65-F5344CB8AC3E}">
        <p14:creationId xmlns:p14="http://schemas.microsoft.com/office/powerpoint/2010/main" val="8143418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3570379897"/>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2622506380"/>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136701030"/>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1689251532"/>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2973375241"/>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681740157"/>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592056976"/>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3223431438"/>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0.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13.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4.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5.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2.pn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6.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image" Target="../media/image4.png"/><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image" Target="../media/image3.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2.pn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7.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image" Target="../media/image4.png"/><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3.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8.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9.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20.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8.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C61D51B-8C1E-D54E-A4BD-EA47B6CB3A82}" type="slidenum">
              <a:rPr lang="en-US" altLang="x-none" smtClean="0"/>
              <a:pPr>
                <a:defRPr/>
              </a:pPr>
              <a:t>‹#›</a:t>
            </a:fld>
            <a:endParaRPr lang="en-US" altLang="x-none"/>
          </a:p>
        </p:txBody>
      </p:sp>
    </p:spTree>
    <p:extLst>
      <p:ext uri="{BB962C8B-B14F-4D97-AF65-F5344CB8AC3E}">
        <p14:creationId xmlns:p14="http://schemas.microsoft.com/office/powerpoint/2010/main" val="318101666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63E8C0-5106-0D49-95FC-1E5215DFAE2C}"/>
              </a:ext>
            </a:extLst>
          </p:cNvPr>
          <p:cNvSpPr>
            <a:spLocks noGrp="1" noChangeArrowheads="1"/>
          </p:cNvSpPr>
          <p:nvPr>
            <p:ph type="title"/>
          </p:nvPr>
        </p:nvSpPr>
        <p:spPr bwMode="auto">
          <a:xfrm>
            <a:off x="321469" y="193105"/>
            <a:ext cx="5786438" cy="80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B8AAD04-3CAE-4B47-B3CB-E838B73CACD4}"/>
              </a:ext>
            </a:extLst>
          </p:cNvPr>
          <p:cNvSpPr>
            <a:spLocks noGrp="1" noChangeArrowheads="1"/>
          </p:cNvSpPr>
          <p:nvPr>
            <p:ph type="body" idx="1"/>
          </p:nvPr>
        </p:nvSpPr>
        <p:spPr bwMode="auto">
          <a:xfrm>
            <a:off x="321469" y="1125141"/>
            <a:ext cx="5786438" cy="318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094556A-AB3E-6A49-AA19-565BD217AC86}"/>
              </a:ext>
            </a:extLst>
          </p:cNvPr>
          <p:cNvSpPr>
            <a:spLocks noGrp="1" noChangeArrowheads="1"/>
          </p:cNvSpPr>
          <p:nvPr>
            <p:ph type="dt" sz="half" idx="2"/>
          </p:nvPr>
        </p:nvSpPr>
        <p:spPr bwMode="auto">
          <a:xfrm>
            <a:off x="32146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984"/>
            </a:lvl1pPr>
          </a:lstStyle>
          <a:p>
            <a:endParaRPr lang="en-US" altLang="en-US"/>
          </a:p>
        </p:txBody>
      </p:sp>
      <p:sp>
        <p:nvSpPr>
          <p:cNvPr id="1029" name="Rectangle 5">
            <a:extLst>
              <a:ext uri="{FF2B5EF4-FFF2-40B4-BE49-F238E27FC236}">
                <a16:creationId xmlns:a16="http://schemas.microsoft.com/office/drawing/2014/main" id="{895E0011-05AE-D748-B33A-318071F486AA}"/>
              </a:ext>
            </a:extLst>
          </p:cNvPr>
          <p:cNvSpPr>
            <a:spLocks noGrp="1" noChangeArrowheads="1"/>
          </p:cNvSpPr>
          <p:nvPr>
            <p:ph type="ftr" sz="quarter" idx="3"/>
          </p:nvPr>
        </p:nvSpPr>
        <p:spPr bwMode="auto">
          <a:xfrm>
            <a:off x="2196703" y="4391174"/>
            <a:ext cx="2035969"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84"/>
            </a:lvl1pPr>
          </a:lstStyle>
          <a:p>
            <a:endParaRPr lang="en-US" altLang="en-US"/>
          </a:p>
        </p:txBody>
      </p:sp>
      <p:sp>
        <p:nvSpPr>
          <p:cNvPr id="1030" name="Rectangle 6">
            <a:extLst>
              <a:ext uri="{FF2B5EF4-FFF2-40B4-BE49-F238E27FC236}">
                <a16:creationId xmlns:a16="http://schemas.microsoft.com/office/drawing/2014/main" id="{2A923D06-D314-6946-8B36-F0C89C09225D}"/>
              </a:ext>
            </a:extLst>
          </p:cNvPr>
          <p:cNvSpPr>
            <a:spLocks noGrp="1" noChangeArrowheads="1"/>
          </p:cNvSpPr>
          <p:nvPr>
            <p:ph type="sldNum" sz="quarter" idx="4"/>
          </p:nvPr>
        </p:nvSpPr>
        <p:spPr bwMode="auto">
          <a:xfrm>
            <a:off x="460771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84"/>
            </a:lvl1pPr>
          </a:lstStyle>
          <a:p>
            <a:fld id="{D09C99BA-1C4A-2B4C-90C1-2DEE83FFF4B0}" type="slidenum">
              <a:rPr lang="en-US" altLang="en-US"/>
              <a:pPr/>
              <a:t>‹#›</a:t>
            </a:fld>
            <a:endParaRPr lang="en-US" altLang="en-US"/>
          </a:p>
        </p:txBody>
      </p:sp>
    </p:spTree>
    <p:extLst>
      <p:ext uri="{BB962C8B-B14F-4D97-AF65-F5344CB8AC3E}">
        <p14:creationId xmlns:p14="http://schemas.microsoft.com/office/powerpoint/2010/main" val="221348313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fontAlgn="base">
        <a:spcBef>
          <a:spcPct val="0"/>
        </a:spcBef>
        <a:spcAft>
          <a:spcPct val="0"/>
        </a:spcAft>
        <a:defRPr sz="3094" kern="1200">
          <a:solidFill>
            <a:schemeClr val="tx2"/>
          </a:solidFill>
          <a:latin typeface="+mj-lt"/>
          <a:ea typeface="+mj-ea"/>
          <a:cs typeface="+mj-cs"/>
        </a:defRPr>
      </a:lvl1pPr>
      <a:lvl2pPr algn="ctr" rtl="0" fontAlgn="base">
        <a:spcBef>
          <a:spcPct val="0"/>
        </a:spcBef>
        <a:spcAft>
          <a:spcPct val="0"/>
        </a:spcAft>
        <a:defRPr sz="3094">
          <a:solidFill>
            <a:schemeClr val="tx2"/>
          </a:solidFill>
          <a:latin typeface="Arial" panose="020B0604020202020204" pitchFamily="34" charset="0"/>
        </a:defRPr>
      </a:lvl2pPr>
      <a:lvl3pPr algn="ctr" rtl="0" fontAlgn="base">
        <a:spcBef>
          <a:spcPct val="0"/>
        </a:spcBef>
        <a:spcAft>
          <a:spcPct val="0"/>
        </a:spcAft>
        <a:defRPr sz="3094">
          <a:solidFill>
            <a:schemeClr val="tx2"/>
          </a:solidFill>
          <a:latin typeface="Arial" panose="020B0604020202020204" pitchFamily="34" charset="0"/>
        </a:defRPr>
      </a:lvl3pPr>
      <a:lvl4pPr algn="ctr" rtl="0" fontAlgn="base">
        <a:spcBef>
          <a:spcPct val="0"/>
        </a:spcBef>
        <a:spcAft>
          <a:spcPct val="0"/>
        </a:spcAft>
        <a:defRPr sz="3094">
          <a:solidFill>
            <a:schemeClr val="tx2"/>
          </a:solidFill>
          <a:latin typeface="Arial" panose="020B0604020202020204" pitchFamily="34" charset="0"/>
        </a:defRPr>
      </a:lvl4pPr>
      <a:lvl5pPr algn="ctr" rtl="0" fontAlgn="base">
        <a:spcBef>
          <a:spcPct val="0"/>
        </a:spcBef>
        <a:spcAft>
          <a:spcPct val="0"/>
        </a:spcAft>
        <a:defRPr sz="3094">
          <a:solidFill>
            <a:schemeClr val="tx2"/>
          </a:solidFill>
          <a:latin typeface="Arial" panose="020B0604020202020204" pitchFamily="34" charset="0"/>
        </a:defRPr>
      </a:lvl5pPr>
      <a:lvl6pPr marL="321457" algn="ctr" rtl="0" fontAlgn="base">
        <a:spcBef>
          <a:spcPct val="0"/>
        </a:spcBef>
        <a:spcAft>
          <a:spcPct val="0"/>
        </a:spcAft>
        <a:defRPr sz="3094">
          <a:solidFill>
            <a:schemeClr val="tx2"/>
          </a:solidFill>
          <a:latin typeface="Arial" panose="020B0604020202020204" pitchFamily="34" charset="0"/>
        </a:defRPr>
      </a:lvl6pPr>
      <a:lvl7pPr marL="642915" algn="ctr" rtl="0" fontAlgn="base">
        <a:spcBef>
          <a:spcPct val="0"/>
        </a:spcBef>
        <a:spcAft>
          <a:spcPct val="0"/>
        </a:spcAft>
        <a:defRPr sz="3094">
          <a:solidFill>
            <a:schemeClr val="tx2"/>
          </a:solidFill>
          <a:latin typeface="Arial" panose="020B0604020202020204" pitchFamily="34" charset="0"/>
        </a:defRPr>
      </a:lvl7pPr>
      <a:lvl8pPr marL="964372" algn="ctr" rtl="0" fontAlgn="base">
        <a:spcBef>
          <a:spcPct val="0"/>
        </a:spcBef>
        <a:spcAft>
          <a:spcPct val="0"/>
        </a:spcAft>
        <a:defRPr sz="3094">
          <a:solidFill>
            <a:schemeClr val="tx2"/>
          </a:solidFill>
          <a:latin typeface="Arial" panose="020B0604020202020204" pitchFamily="34" charset="0"/>
        </a:defRPr>
      </a:lvl8pPr>
      <a:lvl9pPr marL="1285829" algn="ctr" rtl="0" fontAlgn="base">
        <a:spcBef>
          <a:spcPct val="0"/>
        </a:spcBef>
        <a:spcAft>
          <a:spcPct val="0"/>
        </a:spcAft>
        <a:defRPr sz="3094">
          <a:solidFill>
            <a:schemeClr val="tx2"/>
          </a:solidFill>
          <a:latin typeface="Arial" panose="020B0604020202020204" pitchFamily="34" charset="0"/>
        </a:defRPr>
      </a:lvl9pPr>
    </p:titleStyle>
    <p:bodyStyle>
      <a:lvl1pPr marL="241093" indent="-241093" algn="l" rtl="0" fontAlgn="base">
        <a:spcBef>
          <a:spcPct val="20000"/>
        </a:spcBef>
        <a:spcAft>
          <a:spcPct val="0"/>
        </a:spcAft>
        <a:buChar char="•"/>
        <a:defRPr sz="2250" kern="1200">
          <a:solidFill>
            <a:schemeClr val="tx1"/>
          </a:solidFill>
          <a:latin typeface="+mn-lt"/>
          <a:ea typeface="+mn-ea"/>
          <a:cs typeface="+mn-cs"/>
        </a:defRPr>
      </a:lvl1pPr>
      <a:lvl2pPr marL="522368" indent="-200911" algn="l" rtl="0" fontAlgn="base">
        <a:spcBef>
          <a:spcPct val="20000"/>
        </a:spcBef>
        <a:spcAft>
          <a:spcPct val="0"/>
        </a:spcAft>
        <a:buChar char="–"/>
        <a:defRPr sz="1969" kern="1200">
          <a:solidFill>
            <a:schemeClr val="tx1"/>
          </a:solidFill>
          <a:latin typeface="+mn-lt"/>
          <a:ea typeface="+mn-ea"/>
          <a:cs typeface="+mn-cs"/>
        </a:defRPr>
      </a:lvl2pPr>
      <a:lvl3pPr marL="803643" indent="-160729" algn="l" rtl="0" fontAlgn="base">
        <a:spcBef>
          <a:spcPct val="20000"/>
        </a:spcBef>
        <a:spcAft>
          <a:spcPct val="0"/>
        </a:spcAft>
        <a:buChar char="•"/>
        <a:defRPr sz="1687" kern="1200">
          <a:solidFill>
            <a:schemeClr val="tx1"/>
          </a:solidFill>
          <a:latin typeface="+mn-lt"/>
          <a:ea typeface="+mn-ea"/>
          <a:cs typeface="+mn-cs"/>
        </a:defRPr>
      </a:lvl3pPr>
      <a:lvl4pPr marL="1125101" indent="-160729" algn="l" rtl="0" fontAlgn="base">
        <a:spcBef>
          <a:spcPct val="20000"/>
        </a:spcBef>
        <a:spcAft>
          <a:spcPct val="0"/>
        </a:spcAft>
        <a:buChar char="–"/>
        <a:defRPr sz="1406" kern="1200">
          <a:solidFill>
            <a:schemeClr val="tx1"/>
          </a:solidFill>
          <a:latin typeface="+mn-lt"/>
          <a:ea typeface="+mn-ea"/>
          <a:cs typeface="+mn-cs"/>
        </a:defRPr>
      </a:lvl4pPr>
      <a:lvl5pPr marL="1446558" indent="-160729" algn="l" rtl="0" fontAlgn="base">
        <a:spcBef>
          <a:spcPct val="20000"/>
        </a:spcBef>
        <a:spcAft>
          <a:spcPct val="0"/>
        </a:spcAft>
        <a:buChar char="»"/>
        <a:defRPr sz="140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99505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860731979"/>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sp>
        <p:nvSpPr>
          <p:cNvPr id="18" name="Rectangle 17"/>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19" name="Rectangle 18"/>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0" name="Rectangle 19"/>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1" name="Rectangle 20"/>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4" name="Rectangle 23"/>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5" name="Rectangle 24"/>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6" name="Rectangle 25"/>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7" name="Rectangle 26"/>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8" name="Rectangle 27"/>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56011" name="Title Placeholder 21"/>
          <p:cNvSpPr>
            <a:spLocks noGrp="1"/>
          </p:cNvSpPr>
          <p:nvPr>
            <p:ph type="title"/>
          </p:nvPr>
        </p:nvSpPr>
        <p:spPr bwMode="auto">
          <a:xfrm>
            <a:off x="914400" y="512763"/>
            <a:ext cx="7772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56012"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Date Placeholder 27"/>
          <p:cNvSpPr>
            <a:spLocks noGrp="1"/>
          </p:cNvSpPr>
          <p:nvPr>
            <p:ph type="dt" sz="half" idx="2"/>
          </p:nvPr>
        </p:nvSpPr>
        <p:spPr>
          <a:xfrm>
            <a:off x="6477000" y="6416675"/>
            <a:ext cx="21336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100">
                <a:solidFill>
                  <a:srgbClr val="D6ECFF"/>
                </a:solidFill>
                <a:latin typeface="Corbel" charset="0"/>
              </a:defRPr>
            </a:lvl1pPr>
          </a:lstStyle>
          <a:p>
            <a:pPr defTabSz="914400" fontAlgn="base">
              <a:spcBef>
                <a:spcPct val="0"/>
              </a:spcBef>
              <a:spcAft>
                <a:spcPct val="0"/>
              </a:spcAft>
              <a:defRPr/>
            </a:pPr>
            <a:fld id="{25A735DD-A845-3542-812A-3CD8CB30B1C6}" type="datetime1">
              <a:rPr lang="en-US">
                <a:ea typeface="ＭＳ Ｐゴシック" charset="0"/>
                <a:cs typeface="ＭＳ Ｐゴシック" charset="0"/>
              </a:rPr>
              <a:pPr defTabSz="914400" fontAlgn="base">
                <a:spcBef>
                  <a:spcPct val="0"/>
                </a:spcBef>
                <a:spcAft>
                  <a:spcPct val="0"/>
                </a:spcAft>
                <a:defRPr/>
              </a:pPr>
              <a:t>5/28/26</a:t>
            </a:fld>
            <a:endParaRPr lang="en-US">
              <a:ea typeface="ＭＳ Ｐゴシック" charset="0"/>
              <a:cs typeface="ＭＳ Ｐゴシック" charset="0"/>
            </a:endParaRPr>
          </a:p>
        </p:txBody>
      </p:sp>
      <p:sp>
        <p:nvSpPr>
          <p:cNvPr id="30" name="Footer Placeholder 16"/>
          <p:cNvSpPr>
            <a:spLocks noGrp="1"/>
          </p:cNvSpPr>
          <p:nvPr>
            <p:ph type="ftr" sz="quarter" idx="3"/>
          </p:nvPr>
        </p:nvSpPr>
        <p:spPr>
          <a:xfrm>
            <a:off x="914400" y="6416675"/>
            <a:ext cx="5562600"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100">
                <a:solidFill>
                  <a:srgbClr val="D6ECFF"/>
                </a:solidFill>
                <a:latin typeface="+mn-lt"/>
                <a:ea typeface="+mn-ea"/>
                <a:cs typeface="+mn-cs"/>
              </a:defRPr>
            </a:lvl1pPr>
          </a:lstStyle>
          <a:p>
            <a:pPr defTabSz="914400" fontAlgn="base">
              <a:spcBef>
                <a:spcPct val="0"/>
              </a:spcBef>
              <a:spcAft>
                <a:spcPct val="0"/>
              </a:spcAft>
              <a:defRPr/>
            </a:pPr>
            <a:endParaRPr lang="en-US">
              <a:latin typeface="Corbel"/>
              <a:ea typeface="ＭＳ Ｐゴシック"/>
              <a:cs typeface="ＭＳ Ｐゴシック"/>
            </a:endParaRPr>
          </a:p>
        </p:txBody>
      </p:sp>
      <p:sp>
        <p:nvSpPr>
          <p:cNvPr id="31" name="Slide Number Placeholder 28"/>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200">
                <a:solidFill>
                  <a:srgbClr val="D6ECFF"/>
                </a:solidFill>
                <a:latin typeface="Corbel" charset="0"/>
              </a:defRPr>
            </a:lvl1pPr>
          </a:lstStyle>
          <a:p>
            <a:pPr defTabSz="914400" fontAlgn="base">
              <a:spcBef>
                <a:spcPct val="0"/>
              </a:spcBef>
              <a:spcAft>
                <a:spcPct val="0"/>
              </a:spcAft>
              <a:defRPr/>
            </a:pPr>
            <a:fld id="{990606F9-8B82-854B-8568-63B0995E52A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14890897"/>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p:titleStyle>
    <p:bodyStyle>
      <a:lvl1pPr marL="411163" indent="-342900" algn="l" rtl="0" eaLnBrk="0" fontAlgn="base" hangingPunct="0">
        <a:spcBef>
          <a:spcPts val="700"/>
        </a:spcBef>
        <a:spcAft>
          <a:spcPct val="0"/>
        </a:spcAft>
        <a:buClr>
          <a:schemeClr val="tx2"/>
        </a:buClr>
        <a:buSzPct val="95000"/>
        <a:buFont typeface="Wingdings" charset="0"/>
        <a:buChar char=""/>
        <a:defRPr sz="3000">
          <a:solidFill>
            <a:schemeClr val="tx1"/>
          </a:solidFill>
          <a:latin typeface="Arial"/>
          <a:ea typeface="+mn-ea"/>
          <a:cs typeface="Arial"/>
        </a:defRPr>
      </a:lvl1pPr>
      <a:lvl2pPr marL="739775" indent="-285750" algn="l" rtl="0" eaLnBrk="0" fontAlgn="base" hangingPunct="0">
        <a:spcBef>
          <a:spcPct val="20000"/>
        </a:spcBef>
        <a:spcAft>
          <a:spcPct val="0"/>
        </a:spcAft>
        <a:buClr>
          <a:schemeClr val="accent2"/>
        </a:buClr>
        <a:buSzPct val="90000"/>
        <a:buFont typeface="Wingdings" charset="0"/>
        <a:buChar char=""/>
        <a:defRPr sz="2600">
          <a:solidFill>
            <a:schemeClr val="tx1"/>
          </a:solidFill>
          <a:latin typeface="Arial"/>
          <a:ea typeface="+mn-ea"/>
          <a:cs typeface="Arial"/>
        </a:defRPr>
      </a:lvl2pPr>
      <a:lvl3pPr marL="995363" indent="-228600" algn="l" rtl="0" eaLnBrk="0" fontAlgn="base" hangingPunct="0">
        <a:spcBef>
          <a:spcPct val="20000"/>
        </a:spcBef>
        <a:spcAft>
          <a:spcPct val="0"/>
        </a:spcAft>
        <a:buClr>
          <a:schemeClr val="accent2"/>
        </a:buClr>
        <a:buFont typeface="Wingdings 2" charset="0"/>
        <a:buChar char=""/>
        <a:defRPr sz="2400">
          <a:solidFill>
            <a:schemeClr val="tx1"/>
          </a:solidFill>
          <a:latin typeface="Arial"/>
          <a:ea typeface="ＭＳ Ｐゴシック" charset="0"/>
          <a:cs typeface="Arial"/>
        </a:defRPr>
      </a:lvl3pPr>
      <a:lvl4pPr marL="1260475" indent="-228600" algn="l" rtl="0" eaLnBrk="0" fontAlgn="base" hangingPunct="0">
        <a:spcBef>
          <a:spcPct val="20000"/>
        </a:spcBef>
        <a:spcAft>
          <a:spcPct val="0"/>
        </a:spcAft>
        <a:buClr>
          <a:srgbClr val="FEB80A"/>
        </a:buClr>
        <a:buFont typeface="Wingdings 3" charset="0"/>
        <a:buChar char=""/>
        <a:defRPr sz="2200">
          <a:solidFill>
            <a:schemeClr val="tx1"/>
          </a:solidFill>
          <a:latin typeface="Arial"/>
          <a:ea typeface="Geneva" charset="-128"/>
          <a:cs typeface="Arial"/>
        </a:defRPr>
      </a:lvl4pPr>
      <a:lvl5pPr marL="1481138" indent="-209550" algn="l" rtl="0" eaLnBrk="0" fontAlgn="base" hangingPunct="0">
        <a:spcBef>
          <a:spcPct val="20000"/>
        </a:spcBef>
        <a:spcAft>
          <a:spcPct val="0"/>
        </a:spcAft>
        <a:buClr>
          <a:srgbClr val="FEB80A"/>
        </a:buClr>
        <a:buFont typeface="Wingdings 2" charset="0"/>
        <a:buChar char=""/>
        <a:defRPr sz="2000">
          <a:solidFill>
            <a:schemeClr val="tx1"/>
          </a:solidFill>
          <a:latin typeface="Arial"/>
          <a:ea typeface="ＭＳ Ｐゴシック" charset="-128"/>
          <a:cs typeface="Arial"/>
        </a:defRPr>
      </a:lvl5pPr>
      <a:lvl6pPr marL="19383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6pPr>
      <a:lvl7pPr marL="23955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7pPr>
      <a:lvl8pPr marL="28527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8pPr>
      <a:lvl9pPr marL="33099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pPr>
                <a:defRPr/>
              </a:pPr>
              <a:t>‹#›</a:t>
            </a:fld>
            <a:endParaRPr lang="en-US"/>
          </a:p>
        </p:txBody>
      </p:sp>
    </p:spTree>
    <p:extLst>
      <p:ext uri="{BB962C8B-B14F-4D97-AF65-F5344CB8AC3E}">
        <p14:creationId xmlns:p14="http://schemas.microsoft.com/office/powerpoint/2010/main" val="2899988743"/>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A069ED4-E982-1E4A-947C-63F350557FE8}" type="slidenum">
              <a:rPr lang="en-US"/>
              <a:pPr>
                <a:defRPr/>
              </a:pPr>
              <a:t>‹#›</a:t>
            </a:fld>
            <a:endParaRPr lang="en-US"/>
          </a:p>
        </p:txBody>
      </p:sp>
    </p:spTree>
    <p:extLst>
      <p:ext uri="{BB962C8B-B14F-4D97-AF65-F5344CB8AC3E}">
        <p14:creationId xmlns:p14="http://schemas.microsoft.com/office/powerpoint/2010/main" val="40061428"/>
      </p:ext>
    </p:extLst>
  </p:cSld>
  <p:clrMap bg1="dk2" tx1="lt1" bg2="dk1"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899"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37901"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7902"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4"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6"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8"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Arial" charset="0"/>
              </a:defRPr>
            </a:lvl1pPr>
          </a:lstStyle>
          <a:p>
            <a:pPr>
              <a:defRPr/>
            </a:pPr>
            <a:fld id="{D521B623-290C-6F40-AFBB-3F6F064D2D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1448502"/>
      </p:ext>
    </p:extLst>
  </p:cSld>
  <p:clrMap bg1="dk2" tx1="lt1" bg2="dk1"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370189243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latin typeface="Times New Roman" charset="0"/>
                <a:cs typeface="Times New Roman" charset="0"/>
              </a:defRPr>
            </a:lvl1pPr>
          </a:lstStyle>
          <a:p>
            <a:pPr>
              <a:defRPr/>
            </a:pPr>
            <a:fld id="{DBBE7B64-30CB-424E-8C29-6751EC407BFC}" type="slidenum">
              <a:rPr lang="en-US"/>
              <a:pPr>
                <a:defRPr/>
              </a:pPr>
              <a:t>‹#›</a:t>
            </a:fld>
            <a:endParaRPr lang="en-US"/>
          </a:p>
        </p:txBody>
      </p:sp>
    </p:spTree>
    <p:extLst>
      <p:ext uri="{BB962C8B-B14F-4D97-AF65-F5344CB8AC3E}">
        <p14:creationId xmlns:p14="http://schemas.microsoft.com/office/powerpoint/2010/main" val="1507356850"/>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000000"/>
                </a:solidFill>
                <a:latin typeface="Arial" pitchFamily="-112"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000000"/>
                </a:solidFill>
                <a:latin typeface="Arial" pitchFamily="-112"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latin typeface="Arial" charset="0"/>
                <a:cs typeface="Arial" charset="0"/>
              </a:defRPr>
            </a:lvl1pPr>
          </a:lstStyle>
          <a:p>
            <a:pPr>
              <a:defRPr/>
            </a:pPr>
            <a:fld id="{8A316BBD-68F2-7845-8F4F-DAC469F680BB}" type="slidenum">
              <a:rPr lang="en-US"/>
              <a:pPr>
                <a:defRPr/>
              </a:pPr>
              <a:t>‹#›</a:t>
            </a:fld>
            <a:endParaRPr lang="en-US"/>
          </a:p>
        </p:txBody>
      </p:sp>
    </p:spTree>
    <p:extLst>
      <p:ext uri="{BB962C8B-B14F-4D97-AF65-F5344CB8AC3E}">
        <p14:creationId xmlns:p14="http://schemas.microsoft.com/office/powerpoint/2010/main" val="21547720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FE9FFFFC-996F-1C4E-93F1-D3DC291E4BB4}" type="slidenum">
              <a:rPr lang="en-US"/>
              <a:pPr>
                <a:defRPr/>
              </a:pPr>
              <a:t>‹#›</a:t>
            </a:fld>
            <a:endParaRPr lang="en-US"/>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100715277"/>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207481677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9FFFE-7C25-C541-A64A-3A8622D6DF6D}" type="slidenum">
              <a:rPr lang="en-US"/>
              <a:pPr>
                <a:defRPr/>
              </a:pPr>
              <a:t>‹#›</a:t>
            </a:fld>
            <a:endParaRPr lang="en-US"/>
          </a:p>
        </p:txBody>
      </p:sp>
    </p:spTree>
    <p:extLst>
      <p:ext uri="{BB962C8B-B14F-4D97-AF65-F5344CB8AC3E}">
        <p14:creationId xmlns:p14="http://schemas.microsoft.com/office/powerpoint/2010/main" val="132019520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Arial" pitchFamily="-111"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defRPr>
            </a:lvl1pPr>
          </a:lstStyle>
          <a:p>
            <a:pPr>
              <a:defRPr/>
            </a:pPr>
            <a:fld id="{36642B33-A7D3-8149-BEE4-EC353300D643}" type="slidenum">
              <a:rPr lang="en-US"/>
              <a:pPr>
                <a:defRPr/>
              </a:pPr>
              <a:t>‹#›</a:t>
            </a:fld>
            <a:endParaRPr lang="en-US"/>
          </a:p>
        </p:txBody>
      </p:sp>
      <p:grpSp>
        <p:nvGrpSpPr>
          <p:cNvPr id="101380" name="Group 4"/>
          <p:cNvGrpSpPr>
            <a:grpSpLocks/>
          </p:cNvGrpSpPr>
          <p:nvPr/>
        </p:nvGrpSpPr>
        <p:grpSpPr bwMode="auto">
          <a:xfrm>
            <a:off x="0" y="0"/>
            <a:ext cx="9140825" cy="6850063"/>
            <a:chOff x="0" y="0"/>
            <a:chExt cx="5758" cy="4315"/>
          </a:xfrm>
        </p:grpSpPr>
        <p:grpSp>
          <p:nvGrpSpPr>
            <p:cNvPr id="10138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pitchFamily="-111"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924332"/>
      </p:ext>
    </p:extLst>
  </p:cSld>
  <p:clrMap bg1="dk2" tx1="lt1" bg2="dk1" tx2="lt2" accent1="accent1" accent2="accent2" accent3="accent3" accent4="accent4" accent5="accent5" accent6="accent6" hlink="hlink" folHlink="folHlink"/>
  <p:sldLayoutIdLst>
    <p:sldLayoutId id="2147483708"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11366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367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1655389336"/>
      </p:ext>
    </p:extLst>
  </p:cSld>
  <p:clrMap bg1="dk2" tx1="lt1" bg2="dk1" tx2="lt2" accent1="accent1" accent2="accent2" accent3="accent3" accent4="accent4" accent5="accent5" accent6="accent6" hlink="hlink" folHlink="folHlink"/>
  <p:sldLayoutIdLst>
    <p:sldLayoutId id="2147483710" r:id="rId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3094300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8430478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8786C52-BB26-4A40-A2AD-FB18FAAE27AD}" type="slidenum">
              <a:rPr lang="en-US"/>
              <a:pPr>
                <a:defRPr/>
              </a:pPr>
              <a:t>‹#›</a:t>
            </a:fld>
            <a:endParaRPr lang="en-US"/>
          </a:p>
        </p:txBody>
      </p:sp>
    </p:spTree>
    <p:extLst>
      <p:ext uri="{BB962C8B-B14F-4D97-AF65-F5344CB8AC3E}">
        <p14:creationId xmlns:p14="http://schemas.microsoft.com/office/powerpoint/2010/main" val="2883152064"/>
      </p:ext>
    </p:extLst>
  </p:cSld>
  <p:clrMap bg1="lt1" tx1="dk1" bg2="lt2" tx2="dk2" accent1="accent1" accent2="accent2" accent3="accent3" accent4="accent4" accent5="accent5" accent6="accent6" hlink="hlink" folHlink="folHlink"/>
  <p:sldLayoutIdLst>
    <p:sldLayoutId id="214748373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4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7.xml"/><Relationship Id="rId1" Type="http://schemas.openxmlformats.org/officeDocument/2006/relationships/themeOverride" Target="../theme/themeOverride1.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7.xml"/><Relationship Id="rId1" Type="http://schemas.openxmlformats.org/officeDocument/2006/relationships/themeOverride" Target="../theme/themeOverride2.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177.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www.google.com.sg/imgres?imgurl=www.shortys.com/pictures/pig.gif&amp;imgrefurl=http://www.shortys.com/&amp;h=36&amp;w=57&amp;prev=/images?q=pig&amp;start=20&amp;imgc=color&amp;imgsz=icon&amp;svnum=10&amp;hl=en&amp;lr=&amp;ie=UTF-8&amp;oe=UTF-8&amp;sa=N" TargetMode="External"/><Relationship Id="rId2" Type="http://schemas.openxmlformats.org/officeDocument/2006/relationships/notesSlide" Target="../notesSlides/notesSlide36.xml"/><Relationship Id="rId1" Type="http://schemas.openxmlformats.org/officeDocument/2006/relationships/slideLayout" Target="../slideLayouts/slideLayout39.xml"/><Relationship Id="rId4" Type="http://schemas.openxmlformats.org/officeDocument/2006/relationships/image" Target="../media/image1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164.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164.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40.xml"/><Relationship Id="rId1" Type="http://schemas.openxmlformats.org/officeDocument/2006/relationships/slideLayout" Target="../slideLayouts/slideLayout47.xml"/><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63.xml"/><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87.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9.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52.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file:///C:\Documents%20and%20Settings\Augustin\My%20Documents\SBC\OT%20Survey%20-%20Exile%20Presentation\music\enemy%20attack%20-%20conquer.mp3" TargetMode="External"/><Relationship Id="rId1" Type="http://schemas.microsoft.com/office/2007/relationships/media" Target="file:///C:\Documents%20and%20Settings\Augustin\My%20Documents\SBC\OT%20Survey%20-%20Exile%20Presentation\music\enemy%20attack%20-%20conquer.mp3" TargetMode="Externa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87.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10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93.xml"/><Relationship Id="rId1" Type="http://schemas.openxmlformats.org/officeDocument/2006/relationships/themeOverride" Target="../theme/themeOverride3.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44.xml"/><Relationship Id="rId5" Type="http://schemas.openxmlformats.org/officeDocument/2006/relationships/image" Target="../media/image47.jpeg"/><Relationship Id="rId4" Type="http://schemas.openxmlformats.org/officeDocument/2006/relationships/image" Target="../media/image46.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2.xml"/><Relationship Id="rId1" Type="http://schemas.openxmlformats.org/officeDocument/2006/relationships/themeOverride" Target="../theme/themeOverride4.xml"/><Relationship Id="rId4" Type="http://schemas.openxmlformats.org/officeDocument/2006/relationships/image" Target="../media/image48.jpeg"/></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m.sg/imgres?imgurl=www.shortys.com/pictures/pig.gif&amp;imgrefurl=http://www.shortys.com/&amp;h=36&amp;w=57&amp;prev=/images?q=pig&amp;start=20&amp;imgc=color&amp;imgsz=icon&amp;svnum=10&amp;hl=en&amp;lr=&amp;ie=UTF-8&amp;oe=UTF-8&amp;sa=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an We Trust the Book of Daniel? - Watch Jerusalem">
            <a:extLst>
              <a:ext uri="{FF2B5EF4-FFF2-40B4-BE49-F238E27FC236}">
                <a16:creationId xmlns:a16="http://schemas.microsoft.com/office/drawing/2014/main" id="{2B9D9181-6C42-D947-BEE0-2C55CFD4A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455295"/>
            <a:ext cx="9144000" cy="55800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Sixth or Second Century BC?</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Daniel Authorship</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Jordan Evangelical Theological Seminary</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6322" name="Rectangle 66"/>
          <p:cNvSpPr>
            <a:spLocks noChangeArrowheads="1"/>
          </p:cNvSpPr>
          <p:nvPr/>
        </p:nvSpPr>
        <p:spPr bwMode="auto">
          <a:xfrm>
            <a:off x="0" y="1600200"/>
            <a:ext cx="2773363" cy="4673600"/>
          </a:xfrm>
          <a:prstGeom prst="rect">
            <a:avLst/>
          </a:prstGeom>
          <a:solidFill>
            <a:srgbClr val="808080">
              <a:alpha val="3019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39" name="Line 2"/>
          <p:cNvSpPr>
            <a:spLocks noChangeShapeType="1"/>
          </p:cNvSpPr>
          <p:nvPr/>
        </p:nvSpPr>
        <p:spPr bwMode="auto">
          <a:xfrm flipV="1">
            <a:off x="0" y="381000"/>
            <a:ext cx="9144000" cy="7620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40" name="Group 3"/>
          <p:cNvGrpSpPr>
            <a:grpSpLocks/>
          </p:cNvGrpSpPr>
          <p:nvPr/>
        </p:nvGrpSpPr>
        <p:grpSpPr bwMode="auto">
          <a:xfrm>
            <a:off x="1628775" y="238125"/>
            <a:ext cx="371475" cy="381000"/>
            <a:chOff x="1056" y="672"/>
            <a:chExt cx="264" cy="240"/>
          </a:xfrm>
        </p:grpSpPr>
        <p:sp>
          <p:nvSpPr>
            <p:cNvPr id="168008"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9"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1" name="Group 6"/>
          <p:cNvGrpSpPr>
            <a:grpSpLocks/>
          </p:cNvGrpSpPr>
          <p:nvPr/>
        </p:nvGrpSpPr>
        <p:grpSpPr bwMode="auto">
          <a:xfrm>
            <a:off x="430213" y="238125"/>
            <a:ext cx="373062" cy="381000"/>
            <a:chOff x="1056" y="672"/>
            <a:chExt cx="264" cy="240"/>
          </a:xfrm>
        </p:grpSpPr>
        <p:sp>
          <p:nvSpPr>
            <p:cNvPr id="168006"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7"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2" name="Group 9"/>
          <p:cNvGrpSpPr>
            <a:grpSpLocks/>
          </p:cNvGrpSpPr>
          <p:nvPr/>
        </p:nvGrpSpPr>
        <p:grpSpPr bwMode="auto">
          <a:xfrm>
            <a:off x="2674938" y="231775"/>
            <a:ext cx="373062" cy="381000"/>
            <a:chOff x="1056" y="672"/>
            <a:chExt cx="264" cy="240"/>
          </a:xfrm>
        </p:grpSpPr>
        <p:sp>
          <p:nvSpPr>
            <p:cNvPr id="168004"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5"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3" name="Group 12"/>
          <p:cNvGrpSpPr>
            <a:grpSpLocks/>
          </p:cNvGrpSpPr>
          <p:nvPr/>
        </p:nvGrpSpPr>
        <p:grpSpPr bwMode="auto">
          <a:xfrm>
            <a:off x="3795713" y="239713"/>
            <a:ext cx="373062" cy="381000"/>
            <a:chOff x="1056" y="672"/>
            <a:chExt cx="264" cy="240"/>
          </a:xfrm>
        </p:grpSpPr>
        <p:sp>
          <p:nvSpPr>
            <p:cNvPr id="168002"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3"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4" name="Group 15"/>
          <p:cNvGrpSpPr>
            <a:grpSpLocks/>
          </p:cNvGrpSpPr>
          <p:nvPr/>
        </p:nvGrpSpPr>
        <p:grpSpPr bwMode="auto">
          <a:xfrm>
            <a:off x="4986338" y="223838"/>
            <a:ext cx="373062" cy="381000"/>
            <a:chOff x="1056" y="672"/>
            <a:chExt cx="264" cy="240"/>
          </a:xfrm>
        </p:grpSpPr>
        <p:sp>
          <p:nvSpPr>
            <p:cNvPr id="168000"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1"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5" name="Group 18"/>
          <p:cNvGrpSpPr>
            <a:grpSpLocks/>
          </p:cNvGrpSpPr>
          <p:nvPr/>
        </p:nvGrpSpPr>
        <p:grpSpPr bwMode="auto">
          <a:xfrm>
            <a:off x="8161338" y="223838"/>
            <a:ext cx="373062" cy="381000"/>
            <a:chOff x="1056" y="672"/>
            <a:chExt cx="264" cy="240"/>
          </a:xfrm>
        </p:grpSpPr>
        <p:sp>
          <p:nvSpPr>
            <p:cNvPr id="167998"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9"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6" name="Group 21"/>
          <p:cNvGrpSpPr>
            <a:grpSpLocks/>
          </p:cNvGrpSpPr>
          <p:nvPr/>
        </p:nvGrpSpPr>
        <p:grpSpPr bwMode="auto">
          <a:xfrm>
            <a:off x="7145338" y="214313"/>
            <a:ext cx="373062" cy="381000"/>
            <a:chOff x="1056" y="672"/>
            <a:chExt cx="264" cy="240"/>
          </a:xfrm>
        </p:grpSpPr>
        <p:sp>
          <p:nvSpPr>
            <p:cNvPr id="167996"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7"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7" name="Group 24"/>
          <p:cNvGrpSpPr>
            <a:grpSpLocks/>
          </p:cNvGrpSpPr>
          <p:nvPr/>
        </p:nvGrpSpPr>
        <p:grpSpPr bwMode="auto">
          <a:xfrm>
            <a:off x="6078538" y="228600"/>
            <a:ext cx="373062" cy="381000"/>
            <a:chOff x="1056" y="672"/>
            <a:chExt cx="264" cy="240"/>
          </a:xfrm>
        </p:grpSpPr>
        <p:sp>
          <p:nvSpPr>
            <p:cNvPr id="167994"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5"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96283"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86" name="Line 30"/>
          <p:cNvSpPr>
            <a:spLocks noChangeShapeType="1"/>
          </p:cNvSpPr>
          <p:nvPr/>
        </p:nvSpPr>
        <p:spPr bwMode="auto">
          <a:xfrm>
            <a:off x="0" y="6267450"/>
            <a:ext cx="9144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6287" name="Text Box 31"/>
          <p:cNvSpPr txBox="1">
            <a:spLocks noChangeArrowheads="1"/>
          </p:cNvSpPr>
          <p:nvPr/>
        </p:nvSpPr>
        <p:spPr bwMode="auto">
          <a:xfrm>
            <a:off x="835417" y="6429375"/>
            <a:ext cx="7715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650</a:t>
            </a:r>
          </a:p>
        </p:txBody>
      </p:sp>
      <p:sp>
        <p:nvSpPr>
          <p:cNvPr id="96288" name="Text Box 32"/>
          <p:cNvSpPr txBox="1">
            <a:spLocks noChangeArrowheads="1"/>
          </p:cNvSpPr>
          <p:nvPr/>
        </p:nvSpPr>
        <p:spPr bwMode="auto">
          <a:xfrm>
            <a:off x="2803917" y="6429375"/>
            <a:ext cx="823913"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rPr>
              <a:t>600</a:t>
            </a:r>
          </a:p>
        </p:txBody>
      </p:sp>
      <p:sp>
        <p:nvSpPr>
          <p:cNvPr id="96289" name="Text Box 33"/>
          <p:cNvSpPr txBox="1">
            <a:spLocks noChangeArrowheads="1"/>
          </p:cNvSpPr>
          <p:nvPr/>
        </p:nvSpPr>
        <p:spPr bwMode="auto">
          <a:xfrm>
            <a:off x="4827588" y="6429375"/>
            <a:ext cx="750887"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550</a:t>
            </a:r>
          </a:p>
        </p:txBody>
      </p:sp>
      <p:sp>
        <p:nvSpPr>
          <p:cNvPr id="96290" name="Text Box 34"/>
          <p:cNvSpPr txBox="1">
            <a:spLocks noChangeArrowheads="1"/>
          </p:cNvSpPr>
          <p:nvPr/>
        </p:nvSpPr>
        <p:spPr bwMode="auto">
          <a:xfrm>
            <a:off x="6921892" y="6411913"/>
            <a:ext cx="14192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500 BC</a:t>
            </a:r>
          </a:p>
        </p:txBody>
      </p:sp>
      <p:sp>
        <p:nvSpPr>
          <p:cNvPr id="96291" name="AutoShape 35"/>
          <p:cNvSpPr>
            <a:spLocks noChangeArrowheads="1"/>
          </p:cNvSpPr>
          <p:nvPr/>
        </p:nvSpPr>
        <p:spPr bwMode="auto">
          <a:xfrm rot="10800000">
            <a:off x="1111250" y="6275388"/>
            <a:ext cx="177800"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AutoShape 36"/>
          <p:cNvSpPr>
            <a:spLocks noChangeArrowheads="1"/>
          </p:cNvSpPr>
          <p:nvPr/>
        </p:nvSpPr>
        <p:spPr bwMode="auto">
          <a:xfrm rot="10800000">
            <a:off x="31051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AutoShape 37"/>
          <p:cNvSpPr>
            <a:spLocks noChangeArrowheads="1"/>
          </p:cNvSpPr>
          <p:nvPr/>
        </p:nvSpPr>
        <p:spPr bwMode="auto">
          <a:xfrm rot="10800000">
            <a:off x="5078413" y="6269038"/>
            <a:ext cx="179387"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4" name="AutoShape 38"/>
          <p:cNvSpPr>
            <a:spLocks noChangeArrowheads="1"/>
          </p:cNvSpPr>
          <p:nvPr/>
        </p:nvSpPr>
        <p:spPr bwMode="auto">
          <a:xfrm rot="10800000">
            <a:off x="72199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0" name="Group 39"/>
          <p:cNvGrpSpPr>
            <a:grpSpLocks/>
          </p:cNvGrpSpPr>
          <p:nvPr/>
        </p:nvGrpSpPr>
        <p:grpSpPr bwMode="auto">
          <a:xfrm>
            <a:off x="2117725" y="2590800"/>
            <a:ext cx="6013450" cy="1004888"/>
            <a:chOff x="1501" y="1632"/>
            <a:chExt cx="4262" cy="633"/>
          </a:xfrm>
        </p:grpSpPr>
        <p:sp>
          <p:nvSpPr>
            <p:cNvPr id="167988" name="Rectangle 40"/>
            <p:cNvSpPr>
              <a:spLocks noChangeArrowheads="1"/>
            </p:cNvSpPr>
            <p:nvPr/>
          </p:nvSpPr>
          <p:spPr bwMode="auto">
            <a:xfrm>
              <a:off x="1501" y="2077"/>
              <a:ext cx="121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9" name="Rectangle 41"/>
            <p:cNvSpPr>
              <a:spLocks noChangeArrowheads="1"/>
            </p:cNvSpPr>
            <p:nvPr/>
          </p:nvSpPr>
          <p:spPr bwMode="auto">
            <a:xfrm>
              <a:off x="2013" y="1881"/>
              <a:ext cx="218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0" name="Rectangle 42"/>
            <p:cNvSpPr>
              <a:spLocks noChangeArrowheads="1"/>
            </p:cNvSpPr>
            <p:nvPr/>
          </p:nvSpPr>
          <p:spPr bwMode="auto">
            <a:xfrm>
              <a:off x="2453" y="1679"/>
              <a:ext cx="812" cy="13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1" name="Text Box 43"/>
            <p:cNvSpPr txBox="1">
              <a:spLocks noChangeArrowheads="1"/>
            </p:cNvSpPr>
            <p:nvPr/>
          </p:nvSpPr>
          <p:spPr bwMode="auto">
            <a:xfrm>
              <a:off x="3252" y="1632"/>
              <a:ext cx="1652"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Ezekiel 592-572 (20)</a:t>
              </a:r>
            </a:p>
          </p:txBody>
        </p:sp>
        <p:sp>
          <p:nvSpPr>
            <p:cNvPr id="167992" name="Text Box 44"/>
            <p:cNvSpPr txBox="1">
              <a:spLocks noChangeArrowheads="1"/>
            </p:cNvSpPr>
            <p:nvPr/>
          </p:nvSpPr>
          <p:spPr bwMode="auto">
            <a:xfrm>
              <a:off x="4173" y="1837"/>
              <a:ext cx="159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Daniel 605-537 (68)</a:t>
              </a:r>
            </a:p>
          </p:txBody>
        </p:sp>
        <p:sp>
          <p:nvSpPr>
            <p:cNvPr id="167993" name="Text Box 45"/>
            <p:cNvSpPr txBox="1">
              <a:spLocks noChangeArrowheads="1"/>
            </p:cNvSpPr>
            <p:nvPr/>
          </p:nvSpPr>
          <p:spPr bwMode="auto">
            <a:xfrm>
              <a:off x="2681" y="2034"/>
              <a:ext cx="181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Jeremiah 626-586 (40)</a:t>
              </a:r>
            </a:p>
          </p:txBody>
        </p:sp>
      </p:grpSp>
      <p:grpSp>
        <p:nvGrpSpPr>
          <p:cNvPr id="11" name="Group 46"/>
          <p:cNvGrpSpPr>
            <a:grpSpLocks/>
          </p:cNvGrpSpPr>
          <p:nvPr/>
        </p:nvGrpSpPr>
        <p:grpSpPr bwMode="auto">
          <a:xfrm>
            <a:off x="1835150" y="4084638"/>
            <a:ext cx="6740525" cy="2012950"/>
            <a:chOff x="1300" y="2573"/>
            <a:chExt cx="4777" cy="1268"/>
          </a:xfrm>
        </p:grpSpPr>
        <p:sp>
          <p:nvSpPr>
            <p:cNvPr id="167976" name="Rectangle 47"/>
            <p:cNvSpPr>
              <a:spLocks noChangeArrowheads="1"/>
            </p:cNvSpPr>
            <p:nvPr/>
          </p:nvSpPr>
          <p:spPr bwMode="auto">
            <a:xfrm>
              <a:off x="1300" y="3658"/>
              <a:ext cx="803"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7" name="Rectangle 48"/>
            <p:cNvSpPr>
              <a:spLocks noChangeArrowheads="1"/>
            </p:cNvSpPr>
            <p:nvPr/>
          </p:nvSpPr>
          <p:spPr bwMode="auto">
            <a:xfrm>
              <a:off x="2108" y="3425"/>
              <a:ext cx="1434"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8" name="Rectangle 49"/>
            <p:cNvSpPr>
              <a:spLocks noChangeArrowheads="1"/>
            </p:cNvSpPr>
            <p:nvPr/>
          </p:nvSpPr>
          <p:spPr bwMode="auto">
            <a:xfrm>
              <a:off x="3583" y="3018"/>
              <a:ext cx="54" cy="13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9" name="Rectangle 50"/>
            <p:cNvSpPr>
              <a:spLocks noChangeArrowheads="1"/>
            </p:cNvSpPr>
            <p:nvPr/>
          </p:nvSpPr>
          <p:spPr bwMode="auto">
            <a:xfrm>
              <a:off x="3645" y="2817"/>
              <a:ext cx="501" cy="15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0" name="Rectangle 51"/>
            <p:cNvSpPr>
              <a:spLocks noChangeArrowheads="1"/>
            </p:cNvSpPr>
            <p:nvPr/>
          </p:nvSpPr>
          <p:spPr bwMode="auto">
            <a:xfrm>
              <a:off x="3818" y="2633"/>
              <a:ext cx="327"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1" name="Text Box 52"/>
            <p:cNvSpPr txBox="1">
              <a:spLocks noChangeArrowheads="1"/>
            </p:cNvSpPr>
            <p:nvPr/>
          </p:nvSpPr>
          <p:spPr bwMode="auto">
            <a:xfrm>
              <a:off x="4127" y="2573"/>
              <a:ext cx="195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Belshazzar 550-539 (11)</a:t>
              </a:r>
            </a:p>
          </p:txBody>
        </p:sp>
        <p:sp>
          <p:nvSpPr>
            <p:cNvPr id="167982" name="Text Box 53"/>
            <p:cNvSpPr txBox="1">
              <a:spLocks noChangeArrowheads="1"/>
            </p:cNvSpPr>
            <p:nvPr/>
          </p:nvSpPr>
          <p:spPr bwMode="auto">
            <a:xfrm>
              <a:off x="4121" y="2778"/>
              <a:ext cx="194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Nabonidus 555-539 (16)</a:t>
              </a:r>
            </a:p>
          </p:txBody>
        </p:sp>
        <p:sp>
          <p:nvSpPr>
            <p:cNvPr id="167983" name="Text Box 54"/>
            <p:cNvSpPr txBox="1">
              <a:spLocks noChangeArrowheads="1"/>
            </p:cNvSpPr>
            <p:nvPr/>
          </p:nvSpPr>
          <p:spPr bwMode="auto">
            <a:xfrm>
              <a:off x="3606" y="2972"/>
              <a:ext cx="185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Neriglissar 559-555 (4)</a:t>
              </a:r>
            </a:p>
          </p:txBody>
        </p:sp>
        <p:sp>
          <p:nvSpPr>
            <p:cNvPr id="167984" name="Text Box 55"/>
            <p:cNvSpPr txBox="1">
              <a:spLocks noChangeArrowheads="1"/>
            </p:cNvSpPr>
            <p:nvPr/>
          </p:nvSpPr>
          <p:spPr bwMode="auto">
            <a:xfrm>
              <a:off x="3540" y="3180"/>
              <a:ext cx="212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Evil-Merodach 561-560 (1)</a:t>
              </a:r>
            </a:p>
          </p:txBody>
        </p:sp>
        <p:sp>
          <p:nvSpPr>
            <p:cNvPr id="167985" name="Text Box 56"/>
            <p:cNvSpPr txBox="1">
              <a:spLocks noChangeArrowheads="1"/>
            </p:cNvSpPr>
            <p:nvPr/>
          </p:nvSpPr>
          <p:spPr bwMode="auto">
            <a:xfrm>
              <a:off x="3507" y="3382"/>
              <a:ext cx="239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Nebuchadnezzar 605-561 (44)</a:t>
              </a:r>
            </a:p>
          </p:txBody>
        </p:sp>
        <p:sp>
          <p:nvSpPr>
            <p:cNvPr id="167986" name="Text Box 57"/>
            <p:cNvSpPr txBox="1">
              <a:spLocks noChangeArrowheads="1"/>
            </p:cNvSpPr>
            <p:nvPr/>
          </p:nvSpPr>
          <p:spPr bwMode="auto">
            <a:xfrm>
              <a:off x="2076" y="3610"/>
              <a:ext cx="217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Nabopolassar 630-605 (25)</a:t>
              </a:r>
            </a:p>
          </p:txBody>
        </p:sp>
        <p:sp>
          <p:nvSpPr>
            <p:cNvPr id="167987" name="Rectangle 58"/>
            <p:cNvSpPr>
              <a:spLocks noChangeArrowheads="1"/>
            </p:cNvSpPr>
            <p:nvPr/>
          </p:nvSpPr>
          <p:spPr bwMode="auto">
            <a:xfrm>
              <a:off x="3547" y="3229"/>
              <a:ext cx="27" cy="126"/>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2" name="Group 59"/>
          <p:cNvGrpSpPr>
            <a:grpSpLocks/>
          </p:cNvGrpSpPr>
          <p:nvPr/>
        </p:nvGrpSpPr>
        <p:grpSpPr bwMode="auto">
          <a:xfrm>
            <a:off x="180975" y="4283075"/>
            <a:ext cx="2609850" cy="1001713"/>
            <a:chOff x="0" y="1143"/>
            <a:chExt cx="1755" cy="631"/>
          </a:xfrm>
        </p:grpSpPr>
        <p:sp>
          <p:nvSpPr>
            <p:cNvPr id="167970" name="Rectangle 60"/>
            <p:cNvSpPr>
              <a:spLocks noChangeArrowheads="1"/>
            </p:cNvSpPr>
            <p:nvPr/>
          </p:nvSpPr>
          <p:spPr bwMode="auto">
            <a:xfrm>
              <a:off x="0" y="1143"/>
              <a:ext cx="1719" cy="631"/>
            </a:xfrm>
            <a:prstGeom prst="rect">
              <a:avLst/>
            </a:prstGeom>
            <a:solidFill>
              <a:srgbClr val="BBE0E3">
                <a:alpha val="50195"/>
              </a:srgb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67971" name="Group 61"/>
            <p:cNvGrpSpPr>
              <a:grpSpLocks/>
            </p:cNvGrpSpPr>
            <p:nvPr/>
          </p:nvGrpSpPr>
          <p:grpSpPr bwMode="auto">
            <a:xfrm>
              <a:off x="161" y="1243"/>
              <a:ext cx="1594" cy="423"/>
              <a:chOff x="161" y="1243"/>
              <a:chExt cx="1594" cy="423"/>
            </a:xfrm>
          </p:grpSpPr>
          <p:sp>
            <p:nvSpPr>
              <p:cNvPr id="167972" name="Rectangle 62"/>
              <p:cNvSpPr>
                <a:spLocks noChangeArrowheads="1"/>
              </p:cNvSpPr>
              <p:nvPr/>
            </p:nvSpPr>
            <p:spPr bwMode="auto">
              <a:xfrm>
                <a:off x="161" y="1276"/>
                <a:ext cx="209"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3" name="Rectangle 63"/>
              <p:cNvSpPr>
                <a:spLocks noChangeArrowheads="1"/>
              </p:cNvSpPr>
              <p:nvPr/>
            </p:nvSpPr>
            <p:spPr bwMode="auto">
              <a:xfrm>
                <a:off x="161" y="1478"/>
                <a:ext cx="218" cy="12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4" name="Text Box 64"/>
              <p:cNvSpPr txBox="1">
                <a:spLocks noChangeArrowheads="1"/>
              </p:cNvSpPr>
              <p:nvPr/>
            </p:nvSpPr>
            <p:spPr bwMode="auto">
              <a:xfrm>
                <a:off x="359" y="1243"/>
                <a:ext cx="13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Babylonian kings</a:t>
                </a:r>
              </a:p>
            </p:txBody>
          </p:sp>
          <p:sp>
            <p:nvSpPr>
              <p:cNvPr id="167975" name="Text Box 65"/>
              <p:cNvSpPr txBox="1">
                <a:spLocks noChangeArrowheads="1"/>
              </p:cNvSpPr>
              <p:nvPr/>
            </p:nvSpPr>
            <p:spPr bwMode="auto">
              <a:xfrm>
                <a:off x="367" y="1435"/>
                <a:ext cx="79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Prophets</a:t>
                </a:r>
              </a:p>
            </p:txBody>
          </p:sp>
        </p:grpSp>
      </p:grpSp>
      <p:sp>
        <p:nvSpPr>
          <p:cNvPr id="96323" name="Rectangle 67"/>
          <p:cNvSpPr>
            <a:spLocks noChangeArrowheads="1"/>
          </p:cNvSpPr>
          <p:nvPr/>
        </p:nvSpPr>
        <p:spPr bwMode="auto">
          <a:xfrm>
            <a:off x="5811838" y="1582738"/>
            <a:ext cx="3332162" cy="4673600"/>
          </a:xfrm>
          <a:prstGeom prst="rect">
            <a:avLst/>
          </a:prstGeom>
          <a:solidFill>
            <a:srgbClr val="808080">
              <a:alpha val="3019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324" name="Line 68"/>
          <p:cNvSpPr>
            <a:spLocks noChangeShapeType="1"/>
          </p:cNvSpPr>
          <p:nvPr/>
        </p:nvSpPr>
        <p:spPr bwMode="auto">
          <a:xfrm flipV="1">
            <a:off x="0" y="1571625"/>
            <a:ext cx="9144000" cy="1428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63" name="Group 77"/>
          <p:cNvGrpSpPr>
            <a:grpSpLocks/>
          </p:cNvGrpSpPr>
          <p:nvPr/>
        </p:nvGrpSpPr>
        <p:grpSpPr bwMode="auto">
          <a:xfrm>
            <a:off x="2081213" y="1852613"/>
            <a:ext cx="4475162" cy="554037"/>
            <a:chOff x="1311" y="1167"/>
            <a:chExt cx="2819" cy="349"/>
          </a:xfrm>
        </p:grpSpPr>
        <p:sp>
          <p:nvSpPr>
            <p:cNvPr id="167965" name="Text Box 71"/>
            <p:cNvSpPr txBox="1">
              <a:spLocks noChangeArrowheads="1"/>
            </p:cNvSpPr>
            <p:nvPr/>
          </p:nvSpPr>
          <p:spPr bwMode="auto">
            <a:xfrm>
              <a:off x="2073" y="1167"/>
              <a:ext cx="1199"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Black" charset="0"/>
                  <a:ea typeface="ＭＳ Ｐゴシック" charset="0"/>
                </a:rPr>
                <a:t>70 Years</a:t>
              </a:r>
            </a:p>
          </p:txBody>
        </p:sp>
        <p:sp>
          <p:nvSpPr>
            <p:cNvPr id="167966" name="Line 72"/>
            <p:cNvSpPr>
              <a:spLocks noChangeShapeType="1"/>
            </p:cNvSpPr>
            <p:nvPr/>
          </p:nvSpPr>
          <p:spPr bwMode="auto">
            <a:xfrm flipH="1">
              <a:off x="1737" y="1344"/>
              <a:ext cx="375" cy="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7" name="Line 73"/>
            <p:cNvSpPr>
              <a:spLocks noChangeShapeType="1"/>
            </p:cNvSpPr>
            <p:nvPr/>
          </p:nvSpPr>
          <p:spPr bwMode="auto">
            <a:xfrm flipV="1">
              <a:off x="3264" y="1342"/>
              <a:ext cx="399" cy="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8" name="Text Box 74"/>
            <p:cNvSpPr txBox="1">
              <a:spLocks noChangeArrowheads="1"/>
            </p:cNvSpPr>
            <p:nvPr/>
          </p:nvSpPr>
          <p:spPr bwMode="auto">
            <a:xfrm>
              <a:off x="1311" y="1189"/>
              <a:ext cx="49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605</a:t>
              </a:r>
            </a:p>
          </p:txBody>
        </p:sp>
        <p:sp>
          <p:nvSpPr>
            <p:cNvPr id="167969" name="Text Box 75"/>
            <p:cNvSpPr txBox="1">
              <a:spLocks noChangeArrowheads="1"/>
            </p:cNvSpPr>
            <p:nvPr/>
          </p:nvSpPr>
          <p:spPr bwMode="auto">
            <a:xfrm>
              <a:off x="3640" y="1175"/>
              <a:ext cx="49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536</a:t>
              </a:r>
            </a:p>
          </p:txBody>
        </p:sp>
      </p:grpSp>
      <p:sp>
        <p:nvSpPr>
          <p:cNvPr id="167964" name="Rectangle 76"/>
          <p:cNvSpPr>
            <a:spLocks noGrp="1" noChangeArrowheads="1"/>
          </p:cNvSpPr>
          <p:nvPr>
            <p:ph type="title" idx="4294967295"/>
          </p:nvPr>
        </p:nvSpPr>
        <p:spPr>
          <a:xfrm>
            <a:off x="457200" y="457200"/>
            <a:ext cx="8229600" cy="1143000"/>
          </a:xfrm>
        </p:spPr>
        <p:txBody>
          <a:bodyPr/>
          <a:lstStyle/>
          <a:p>
            <a:pPr eaLnBrk="1" hangingPunct="1"/>
            <a:r>
              <a:rPr lang="en-US" b="1" dirty="0">
                <a:latin typeface="Arial" charset="0"/>
              </a:rPr>
              <a:t>Timeline of the Exile</a:t>
            </a:r>
          </a:p>
        </p:txBody>
      </p:sp>
    </p:spTree>
    <p:extLst>
      <p:ext uri="{BB962C8B-B14F-4D97-AF65-F5344CB8AC3E}">
        <p14:creationId xmlns:p14="http://schemas.microsoft.com/office/powerpoint/2010/main" val="250745603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06440"/>
            <a:ext cx="9144000" cy="1051560"/>
          </a:xfrm>
          <a:effectLst>
            <a:outerShdw blurRad="63500" dist="35921" dir="2700000" algn="ctr" rotWithShape="0">
              <a:schemeClr val="tx2">
                <a:alpha val="74998"/>
              </a:schemeClr>
            </a:outerShdw>
          </a:effectLst>
        </p:spPr>
        <p:txBody>
          <a:bodyPr anchor="t"/>
          <a:lstStyle/>
          <a:p>
            <a:pPr>
              <a:defRPr/>
            </a:pPr>
            <a:r>
              <a:rPr lang="en-US" sz="2000" b="1" dirty="0"/>
              <a:t>Dwight J. Pentecost, "Daniel,” in </a:t>
            </a:r>
            <a:r>
              <a:rPr lang="en-US" sz="2000" b="1" i="1" dirty="0"/>
              <a:t>The Bible Knowledge Commentary</a:t>
            </a:r>
            <a:r>
              <a:rPr lang="en-US" sz="2000" b="1" dirty="0"/>
              <a:t>; ed. John F. Walvoord and Roy B. Zuck; Accordance electronic ed. 2 vols.; Wheaton: Victor Books, 1985), 1:1324.</a:t>
            </a:r>
            <a:endParaRPr lang="en-US" sz="28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BEC48D27-7A53-D845-A401-782FA31266F2}"/>
              </a:ext>
            </a:extLst>
          </p:cNvPr>
          <p:cNvSpPr txBox="1">
            <a:spLocks noChangeArrowheads="1"/>
          </p:cNvSpPr>
          <p:nvPr/>
        </p:nvSpPr>
        <p:spPr bwMode="auto">
          <a:xfrm>
            <a:off x="0" y="0"/>
            <a:ext cx="5543550" cy="58064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“Daniel’s familiarity with the individuals spoken of in the book and with the historical events and customs mentioned in the book necessitates a sixth-century date for the book. The minute details included in the book could hardly have been retained accurately by oral tradition for some 400 years, as suggested by those who postulate a late date for the book.”</a:t>
            </a:r>
          </a:p>
        </p:txBody>
      </p:sp>
      <p:pic>
        <p:nvPicPr>
          <p:cNvPr id="16386" name="Picture 2" descr="Seminary professor J. Dwight Pentecost taught until age 98">
            <a:extLst>
              <a:ext uri="{FF2B5EF4-FFF2-40B4-BE49-F238E27FC236}">
                <a16:creationId xmlns:a16="http://schemas.microsoft.com/office/drawing/2014/main" id="{42933A87-9DF5-D74A-9F0E-FEB7F58DA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592" y="0"/>
            <a:ext cx="3642978" cy="5406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123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2685155"/>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"Some critics hold that since </a:t>
            </a:r>
            <a:r>
              <a:rPr lang="en-US" sz="2800" b="1" dirty="0">
                <a:solidFill>
                  <a:srgbClr val="FFFF00"/>
                </a:solidFill>
                <a:effectLst>
                  <a:glow rad="127000">
                    <a:schemeClr val="tx1"/>
                  </a:glow>
                </a:effectLst>
                <a:latin typeface="Arial" charset="0"/>
                <a:ea typeface="ＭＳ Ｐゴシック" charset="0"/>
                <a:cs typeface="ＭＳ Ｐゴシック" charset="0"/>
              </a:rPr>
              <a:t>God’s name Yahweh is not used by Daniel</a:t>
            </a:r>
            <a:r>
              <a:rPr lang="en-US" sz="2800" b="1" dirty="0">
                <a:effectLst>
                  <a:glow rad="127000">
                    <a:schemeClr val="tx1"/>
                  </a:glow>
                </a:effectLst>
                <a:latin typeface="Arial" charset="0"/>
                <a:ea typeface="ＭＳ Ｐゴシック" charset="0"/>
                <a:cs typeface="ＭＳ Ｐゴシック" charset="0"/>
              </a:rPr>
              <a:t> and since the name was commonly used in Daniel’s day by others, the book must have been written at a later time.</a:t>
            </a:r>
            <a:r>
              <a:rPr lang="ru-RU" sz="2800" b="1" dirty="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70355F6F-ED3B-614C-9BB9-344B4C8CA24D}"/>
              </a:ext>
            </a:extLst>
          </p:cNvPr>
          <p:cNvSpPr txBox="1">
            <a:spLocks noChangeArrowheads="1"/>
          </p:cNvSpPr>
          <p:nvPr/>
        </p:nvSpPr>
        <p:spPr bwMode="auto">
          <a:xfrm>
            <a:off x="0" y="2843217"/>
            <a:ext cx="9144000" cy="3228975"/>
          </a:xfrm>
          <a:prstGeom prst="rect">
            <a:avLst/>
          </a:prstGeom>
          <a:solidFill>
            <a:schemeClr val="accent2"/>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"However, this objection fails to note that in chapter 9 this name is used eight times (Dan. 9:2, 4, 8, 10, 13-14 [thrice], 20). The name for God an author used in a given passage was determined by his content, not by popular custom.</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5BB455-AF35-F041-BFEE-3CAF2902F418}"/>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—Pentecost, </a:t>
            </a:r>
            <a:r>
              <a:rPr kumimoji="0" lang="en-US" sz="2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BKC</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1:1325 </a:t>
            </a:r>
          </a:p>
        </p:txBody>
      </p:sp>
    </p:spTree>
    <p:extLst>
      <p:ext uri="{BB962C8B-B14F-4D97-AF65-F5344CB8AC3E}">
        <p14:creationId xmlns:p14="http://schemas.microsoft.com/office/powerpoint/2010/main" val="37677766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919289"/>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"Again objection is made to Daniel’s authorship because </a:t>
            </a:r>
            <a:r>
              <a:rPr lang="en-US" sz="2800" b="1" dirty="0">
                <a:solidFill>
                  <a:srgbClr val="FFFF00"/>
                </a:solidFill>
                <a:effectLst>
                  <a:glow rad="127000">
                    <a:schemeClr val="tx1"/>
                  </a:glow>
                </a:effectLst>
                <a:latin typeface="Arial" charset="0"/>
                <a:ea typeface="ＭＳ Ｐゴシック" charset="0"/>
                <a:cs typeface="ＭＳ Ｐゴシック" charset="0"/>
              </a:rPr>
              <a:t>the writer refers in 1:21 to the time of Daniel’s death</a:t>
            </a:r>
            <a:r>
              <a:rPr lang="en-US"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12A498EF-08B0-B049-B823-97E618060DB1}"/>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—Pentecost, </a:t>
            </a:r>
            <a:r>
              <a:rPr kumimoji="0" lang="en-US" sz="2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BKC</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1:1325 </a:t>
            </a:r>
          </a:p>
        </p:txBody>
      </p:sp>
      <p:sp>
        <p:nvSpPr>
          <p:cNvPr id="8" name="Rectangle 2">
            <a:extLst>
              <a:ext uri="{FF2B5EF4-FFF2-40B4-BE49-F238E27FC236}">
                <a16:creationId xmlns:a16="http://schemas.microsoft.com/office/drawing/2014/main" id="{A94FB9C7-5D59-DC48-A364-39BAB27630A1}"/>
              </a:ext>
            </a:extLst>
          </p:cNvPr>
          <p:cNvSpPr txBox="1">
            <a:spLocks noChangeArrowheads="1"/>
          </p:cNvSpPr>
          <p:nvPr/>
        </p:nvSpPr>
        <p:spPr bwMode="auto">
          <a:xfrm>
            <a:off x="0" y="1614488"/>
            <a:ext cx="9144000" cy="4086226"/>
          </a:xfrm>
          <a:prstGeom prst="rect">
            <a:avLst/>
          </a:prstGeom>
          <a:solidFill>
            <a:schemeClr val="accent2"/>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3374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Support for Daniel's Authorship</a:t>
            </a: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EF6F4BAF-8D5A-824B-8C54-8ED88ACD22E9}"/>
              </a:ext>
            </a:extLst>
          </p:cNvPr>
          <p:cNvSpPr txBox="1">
            <a:spLocks noChangeArrowheads="1"/>
          </p:cNvSpPr>
          <p:nvPr/>
        </p:nvSpPr>
        <p:spPr bwMode="auto">
          <a:xfrm>
            <a:off x="2627088" y="5901887"/>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External</a:t>
            </a:r>
          </a:p>
        </p:txBody>
      </p:sp>
      <p:sp>
        <p:nvSpPr>
          <p:cNvPr id="7" name="Rectangle 2">
            <a:extLst>
              <a:ext uri="{FF2B5EF4-FFF2-40B4-BE49-F238E27FC236}">
                <a16:creationId xmlns:a16="http://schemas.microsoft.com/office/drawing/2014/main" id="{B4BB4F60-3639-2E40-9189-E41FDCE138CD}"/>
              </a:ext>
            </a:extLst>
          </p:cNvPr>
          <p:cNvSpPr txBox="1">
            <a:spLocks noChangeArrowheads="1"/>
          </p:cNvSpPr>
          <p:nvPr/>
        </p:nvSpPr>
        <p:spPr bwMode="auto">
          <a:xfrm>
            <a:off x="5355771" y="13357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External</a:t>
            </a:r>
          </a:p>
        </p:txBody>
      </p:sp>
      <p:sp>
        <p:nvSpPr>
          <p:cNvPr id="8" name="Rectangle 2">
            <a:extLst>
              <a:ext uri="{FF2B5EF4-FFF2-40B4-BE49-F238E27FC236}">
                <a16:creationId xmlns:a16="http://schemas.microsoft.com/office/drawing/2014/main" id="{A1ED1EEE-67E1-1A46-805D-AC16BED94045}"/>
              </a:ext>
            </a:extLst>
          </p:cNvPr>
          <p:cNvSpPr txBox="1">
            <a:spLocks noChangeArrowheads="1"/>
          </p:cNvSpPr>
          <p:nvPr/>
        </p:nvSpPr>
        <p:spPr bwMode="auto">
          <a:xfrm>
            <a:off x="188685" y="5109470"/>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External</a:t>
            </a:r>
          </a:p>
        </p:txBody>
      </p:sp>
      <p:sp>
        <p:nvSpPr>
          <p:cNvPr id="9" name="Rectangle 2">
            <a:extLst>
              <a:ext uri="{FF2B5EF4-FFF2-40B4-BE49-F238E27FC236}">
                <a16:creationId xmlns:a16="http://schemas.microsoft.com/office/drawing/2014/main" id="{352C424A-233F-A343-B071-2BF4A432BDC7}"/>
              </a:ext>
            </a:extLst>
          </p:cNvPr>
          <p:cNvSpPr txBox="1">
            <a:spLocks noChangeArrowheads="1"/>
          </p:cNvSpPr>
          <p:nvPr/>
        </p:nvSpPr>
        <p:spPr bwMode="auto">
          <a:xfrm>
            <a:off x="290285" y="15389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External</a:t>
            </a:r>
          </a:p>
        </p:txBody>
      </p:sp>
      <p:sp>
        <p:nvSpPr>
          <p:cNvPr id="10" name="Rectangle 2">
            <a:extLst>
              <a:ext uri="{FF2B5EF4-FFF2-40B4-BE49-F238E27FC236}">
                <a16:creationId xmlns:a16="http://schemas.microsoft.com/office/drawing/2014/main" id="{FF836869-7062-B140-BAEF-B075D2CA3C35}"/>
              </a:ext>
            </a:extLst>
          </p:cNvPr>
          <p:cNvSpPr txBox="1">
            <a:spLocks noChangeArrowheads="1"/>
          </p:cNvSpPr>
          <p:nvPr/>
        </p:nvSpPr>
        <p:spPr bwMode="auto">
          <a:xfrm>
            <a:off x="5167088" y="4897831"/>
            <a:ext cx="4005943"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External</a:t>
            </a:r>
          </a:p>
        </p:txBody>
      </p:sp>
    </p:spTree>
    <p:extLst>
      <p:ext uri="{BB962C8B-B14F-4D97-AF65-F5344CB8AC3E}">
        <p14:creationId xmlns:p14="http://schemas.microsoft.com/office/powerpoint/2010/main" val="48464826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6322" name="Rectangle 66"/>
          <p:cNvSpPr>
            <a:spLocks noChangeArrowheads="1"/>
          </p:cNvSpPr>
          <p:nvPr/>
        </p:nvSpPr>
        <p:spPr bwMode="auto">
          <a:xfrm>
            <a:off x="0" y="1600200"/>
            <a:ext cx="2773363" cy="4673600"/>
          </a:xfrm>
          <a:prstGeom prst="rect">
            <a:avLst/>
          </a:prstGeom>
          <a:solidFill>
            <a:srgbClr val="808080">
              <a:alpha val="3019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39" name="Line 2"/>
          <p:cNvSpPr>
            <a:spLocks noChangeShapeType="1"/>
          </p:cNvSpPr>
          <p:nvPr/>
        </p:nvSpPr>
        <p:spPr bwMode="auto">
          <a:xfrm flipV="1">
            <a:off x="0" y="381000"/>
            <a:ext cx="9144000" cy="7620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40" name="Group 3"/>
          <p:cNvGrpSpPr>
            <a:grpSpLocks/>
          </p:cNvGrpSpPr>
          <p:nvPr/>
        </p:nvGrpSpPr>
        <p:grpSpPr bwMode="auto">
          <a:xfrm>
            <a:off x="1628775" y="238125"/>
            <a:ext cx="371475" cy="381000"/>
            <a:chOff x="1056" y="672"/>
            <a:chExt cx="264" cy="240"/>
          </a:xfrm>
        </p:grpSpPr>
        <p:sp>
          <p:nvSpPr>
            <p:cNvPr id="168008"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9"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1" name="Group 6"/>
          <p:cNvGrpSpPr>
            <a:grpSpLocks/>
          </p:cNvGrpSpPr>
          <p:nvPr/>
        </p:nvGrpSpPr>
        <p:grpSpPr bwMode="auto">
          <a:xfrm>
            <a:off x="430213" y="238125"/>
            <a:ext cx="373062" cy="381000"/>
            <a:chOff x="1056" y="672"/>
            <a:chExt cx="264" cy="240"/>
          </a:xfrm>
        </p:grpSpPr>
        <p:sp>
          <p:nvSpPr>
            <p:cNvPr id="168006"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7"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2" name="Group 9"/>
          <p:cNvGrpSpPr>
            <a:grpSpLocks/>
          </p:cNvGrpSpPr>
          <p:nvPr/>
        </p:nvGrpSpPr>
        <p:grpSpPr bwMode="auto">
          <a:xfrm>
            <a:off x="2674938" y="231775"/>
            <a:ext cx="373062" cy="381000"/>
            <a:chOff x="1056" y="672"/>
            <a:chExt cx="264" cy="240"/>
          </a:xfrm>
        </p:grpSpPr>
        <p:sp>
          <p:nvSpPr>
            <p:cNvPr id="168004"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5"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3" name="Group 12"/>
          <p:cNvGrpSpPr>
            <a:grpSpLocks/>
          </p:cNvGrpSpPr>
          <p:nvPr/>
        </p:nvGrpSpPr>
        <p:grpSpPr bwMode="auto">
          <a:xfrm>
            <a:off x="3795713" y="239713"/>
            <a:ext cx="373062" cy="381000"/>
            <a:chOff x="1056" y="672"/>
            <a:chExt cx="264" cy="240"/>
          </a:xfrm>
        </p:grpSpPr>
        <p:sp>
          <p:nvSpPr>
            <p:cNvPr id="168002"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3"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4" name="Group 15"/>
          <p:cNvGrpSpPr>
            <a:grpSpLocks/>
          </p:cNvGrpSpPr>
          <p:nvPr/>
        </p:nvGrpSpPr>
        <p:grpSpPr bwMode="auto">
          <a:xfrm>
            <a:off x="4986338" y="223838"/>
            <a:ext cx="373062" cy="381000"/>
            <a:chOff x="1056" y="672"/>
            <a:chExt cx="264" cy="240"/>
          </a:xfrm>
        </p:grpSpPr>
        <p:sp>
          <p:nvSpPr>
            <p:cNvPr id="168000"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1"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5" name="Group 18"/>
          <p:cNvGrpSpPr>
            <a:grpSpLocks/>
          </p:cNvGrpSpPr>
          <p:nvPr/>
        </p:nvGrpSpPr>
        <p:grpSpPr bwMode="auto">
          <a:xfrm>
            <a:off x="8161338" y="223838"/>
            <a:ext cx="373062" cy="381000"/>
            <a:chOff x="1056" y="672"/>
            <a:chExt cx="264" cy="240"/>
          </a:xfrm>
        </p:grpSpPr>
        <p:sp>
          <p:nvSpPr>
            <p:cNvPr id="167998"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9"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6" name="Group 21"/>
          <p:cNvGrpSpPr>
            <a:grpSpLocks/>
          </p:cNvGrpSpPr>
          <p:nvPr/>
        </p:nvGrpSpPr>
        <p:grpSpPr bwMode="auto">
          <a:xfrm>
            <a:off x="7145338" y="214313"/>
            <a:ext cx="373062" cy="381000"/>
            <a:chOff x="1056" y="672"/>
            <a:chExt cx="264" cy="240"/>
          </a:xfrm>
        </p:grpSpPr>
        <p:sp>
          <p:nvSpPr>
            <p:cNvPr id="167996"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7"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7" name="Group 24"/>
          <p:cNvGrpSpPr>
            <a:grpSpLocks/>
          </p:cNvGrpSpPr>
          <p:nvPr/>
        </p:nvGrpSpPr>
        <p:grpSpPr bwMode="auto">
          <a:xfrm>
            <a:off x="6078538" y="228600"/>
            <a:ext cx="373062" cy="381000"/>
            <a:chOff x="1056" y="672"/>
            <a:chExt cx="264" cy="240"/>
          </a:xfrm>
        </p:grpSpPr>
        <p:sp>
          <p:nvSpPr>
            <p:cNvPr id="167994"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5"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96283"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86" name="Line 30"/>
          <p:cNvSpPr>
            <a:spLocks noChangeShapeType="1"/>
          </p:cNvSpPr>
          <p:nvPr/>
        </p:nvSpPr>
        <p:spPr bwMode="auto">
          <a:xfrm>
            <a:off x="0" y="6267450"/>
            <a:ext cx="9144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6287" name="Text Box 31"/>
          <p:cNvSpPr txBox="1">
            <a:spLocks noChangeArrowheads="1"/>
          </p:cNvSpPr>
          <p:nvPr/>
        </p:nvSpPr>
        <p:spPr bwMode="auto">
          <a:xfrm>
            <a:off x="835417" y="6429375"/>
            <a:ext cx="7715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650</a:t>
            </a:r>
          </a:p>
        </p:txBody>
      </p:sp>
      <p:sp>
        <p:nvSpPr>
          <p:cNvPr id="96288" name="Text Box 32"/>
          <p:cNvSpPr txBox="1">
            <a:spLocks noChangeArrowheads="1"/>
          </p:cNvSpPr>
          <p:nvPr/>
        </p:nvSpPr>
        <p:spPr bwMode="auto">
          <a:xfrm>
            <a:off x="2803917" y="6429375"/>
            <a:ext cx="823913"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rPr>
              <a:t>600</a:t>
            </a:r>
          </a:p>
        </p:txBody>
      </p:sp>
      <p:sp>
        <p:nvSpPr>
          <p:cNvPr id="96289" name="Text Box 33"/>
          <p:cNvSpPr txBox="1">
            <a:spLocks noChangeArrowheads="1"/>
          </p:cNvSpPr>
          <p:nvPr/>
        </p:nvSpPr>
        <p:spPr bwMode="auto">
          <a:xfrm>
            <a:off x="4827588" y="6429375"/>
            <a:ext cx="750887"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550</a:t>
            </a:r>
          </a:p>
        </p:txBody>
      </p:sp>
      <p:sp>
        <p:nvSpPr>
          <p:cNvPr id="96290" name="Text Box 34"/>
          <p:cNvSpPr txBox="1">
            <a:spLocks noChangeArrowheads="1"/>
          </p:cNvSpPr>
          <p:nvPr/>
        </p:nvSpPr>
        <p:spPr bwMode="auto">
          <a:xfrm>
            <a:off x="6921892" y="6411913"/>
            <a:ext cx="14192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500 BC</a:t>
            </a:r>
          </a:p>
        </p:txBody>
      </p:sp>
      <p:sp>
        <p:nvSpPr>
          <p:cNvPr id="96291" name="AutoShape 35"/>
          <p:cNvSpPr>
            <a:spLocks noChangeArrowheads="1"/>
          </p:cNvSpPr>
          <p:nvPr/>
        </p:nvSpPr>
        <p:spPr bwMode="auto">
          <a:xfrm rot="10800000">
            <a:off x="1111250" y="6275388"/>
            <a:ext cx="177800"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AutoShape 36"/>
          <p:cNvSpPr>
            <a:spLocks noChangeArrowheads="1"/>
          </p:cNvSpPr>
          <p:nvPr/>
        </p:nvSpPr>
        <p:spPr bwMode="auto">
          <a:xfrm rot="10800000">
            <a:off x="31051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AutoShape 37"/>
          <p:cNvSpPr>
            <a:spLocks noChangeArrowheads="1"/>
          </p:cNvSpPr>
          <p:nvPr/>
        </p:nvSpPr>
        <p:spPr bwMode="auto">
          <a:xfrm rot="10800000">
            <a:off x="5078413" y="6269038"/>
            <a:ext cx="179387"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4" name="AutoShape 38"/>
          <p:cNvSpPr>
            <a:spLocks noChangeArrowheads="1"/>
          </p:cNvSpPr>
          <p:nvPr/>
        </p:nvSpPr>
        <p:spPr bwMode="auto">
          <a:xfrm rot="10800000">
            <a:off x="72199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0" name="Group 39"/>
          <p:cNvGrpSpPr>
            <a:grpSpLocks/>
          </p:cNvGrpSpPr>
          <p:nvPr/>
        </p:nvGrpSpPr>
        <p:grpSpPr bwMode="auto">
          <a:xfrm>
            <a:off x="2117725" y="2590800"/>
            <a:ext cx="6013450" cy="1004888"/>
            <a:chOff x="1501" y="1632"/>
            <a:chExt cx="4262" cy="633"/>
          </a:xfrm>
        </p:grpSpPr>
        <p:sp>
          <p:nvSpPr>
            <p:cNvPr id="167988" name="Rectangle 40"/>
            <p:cNvSpPr>
              <a:spLocks noChangeArrowheads="1"/>
            </p:cNvSpPr>
            <p:nvPr/>
          </p:nvSpPr>
          <p:spPr bwMode="auto">
            <a:xfrm>
              <a:off x="1501" y="2077"/>
              <a:ext cx="121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9" name="Rectangle 41"/>
            <p:cNvSpPr>
              <a:spLocks noChangeArrowheads="1"/>
            </p:cNvSpPr>
            <p:nvPr/>
          </p:nvSpPr>
          <p:spPr bwMode="auto">
            <a:xfrm>
              <a:off x="2013" y="1881"/>
              <a:ext cx="218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0" name="Rectangle 42"/>
            <p:cNvSpPr>
              <a:spLocks noChangeArrowheads="1"/>
            </p:cNvSpPr>
            <p:nvPr/>
          </p:nvSpPr>
          <p:spPr bwMode="auto">
            <a:xfrm>
              <a:off x="2453" y="1679"/>
              <a:ext cx="812" cy="13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1" name="Text Box 43"/>
            <p:cNvSpPr txBox="1">
              <a:spLocks noChangeArrowheads="1"/>
            </p:cNvSpPr>
            <p:nvPr/>
          </p:nvSpPr>
          <p:spPr bwMode="auto">
            <a:xfrm>
              <a:off x="3252" y="1632"/>
              <a:ext cx="1652"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Ezekiel 592-572 (20)</a:t>
              </a:r>
            </a:p>
          </p:txBody>
        </p:sp>
        <p:sp>
          <p:nvSpPr>
            <p:cNvPr id="167992" name="Text Box 44"/>
            <p:cNvSpPr txBox="1">
              <a:spLocks noChangeArrowheads="1"/>
            </p:cNvSpPr>
            <p:nvPr/>
          </p:nvSpPr>
          <p:spPr bwMode="auto">
            <a:xfrm>
              <a:off x="4173" y="1837"/>
              <a:ext cx="159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Daniel 605-537 (68)</a:t>
              </a:r>
            </a:p>
          </p:txBody>
        </p:sp>
        <p:sp>
          <p:nvSpPr>
            <p:cNvPr id="167993" name="Text Box 45"/>
            <p:cNvSpPr txBox="1">
              <a:spLocks noChangeArrowheads="1"/>
            </p:cNvSpPr>
            <p:nvPr/>
          </p:nvSpPr>
          <p:spPr bwMode="auto">
            <a:xfrm>
              <a:off x="2681" y="2034"/>
              <a:ext cx="181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Jeremiah 626-586 (40)</a:t>
              </a:r>
            </a:p>
          </p:txBody>
        </p:sp>
      </p:grpSp>
      <p:grpSp>
        <p:nvGrpSpPr>
          <p:cNvPr id="11" name="Group 46"/>
          <p:cNvGrpSpPr>
            <a:grpSpLocks/>
          </p:cNvGrpSpPr>
          <p:nvPr/>
        </p:nvGrpSpPr>
        <p:grpSpPr bwMode="auto">
          <a:xfrm>
            <a:off x="1835150" y="4084638"/>
            <a:ext cx="6740525" cy="2012950"/>
            <a:chOff x="1300" y="2573"/>
            <a:chExt cx="4777" cy="1268"/>
          </a:xfrm>
        </p:grpSpPr>
        <p:sp>
          <p:nvSpPr>
            <p:cNvPr id="167976" name="Rectangle 47"/>
            <p:cNvSpPr>
              <a:spLocks noChangeArrowheads="1"/>
            </p:cNvSpPr>
            <p:nvPr/>
          </p:nvSpPr>
          <p:spPr bwMode="auto">
            <a:xfrm>
              <a:off x="1300" y="3658"/>
              <a:ext cx="803"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7" name="Rectangle 48"/>
            <p:cNvSpPr>
              <a:spLocks noChangeArrowheads="1"/>
            </p:cNvSpPr>
            <p:nvPr/>
          </p:nvSpPr>
          <p:spPr bwMode="auto">
            <a:xfrm>
              <a:off x="2108" y="3425"/>
              <a:ext cx="1434"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8" name="Rectangle 49"/>
            <p:cNvSpPr>
              <a:spLocks noChangeArrowheads="1"/>
            </p:cNvSpPr>
            <p:nvPr/>
          </p:nvSpPr>
          <p:spPr bwMode="auto">
            <a:xfrm>
              <a:off x="3583" y="3018"/>
              <a:ext cx="54" cy="13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9" name="Rectangle 50"/>
            <p:cNvSpPr>
              <a:spLocks noChangeArrowheads="1"/>
            </p:cNvSpPr>
            <p:nvPr/>
          </p:nvSpPr>
          <p:spPr bwMode="auto">
            <a:xfrm>
              <a:off x="3645" y="2817"/>
              <a:ext cx="501" cy="15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0" name="Rectangle 51"/>
            <p:cNvSpPr>
              <a:spLocks noChangeArrowheads="1"/>
            </p:cNvSpPr>
            <p:nvPr/>
          </p:nvSpPr>
          <p:spPr bwMode="auto">
            <a:xfrm>
              <a:off x="3818" y="2633"/>
              <a:ext cx="327"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1" name="Text Box 52"/>
            <p:cNvSpPr txBox="1">
              <a:spLocks noChangeArrowheads="1"/>
            </p:cNvSpPr>
            <p:nvPr/>
          </p:nvSpPr>
          <p:spPr bwMode="auto">
            <a:xfrm>
              <a:off x="4127" y="2573"/>
              <a:ext cx="195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Belshazzar 550-539 (11)</a:t>
              </a:r>
            </a:p>
          </p:txBody>
        </p:sp>
        <p:sp>
          <p:nvSpPr>
            <p:cNvPr id="167982" name="Text Box 53"/>
            <p:cNvSpPr txBox="1">
              <a:spLocks noChangeArrowheads="1"/>
            </p:cNvSpPr>
            <p:nvPr/>
          </p:nvSpPr>
          <p:spPr bwMode="auto">
            <a:xfrm>
              <a:off x="4121" y="2778"/>
              <a:ext cx="194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Nabonidus 555-539 (16)</a:t>
              </a:r>
            </a:p>
          </p:txBody>
        </p:sp>
        <p:sp>
          <p:nvSpPr>
            <p:cNvPr id="167983" name="Text Box 54"/>
            <p:cNvSpPr txBox="1">
              <a:spLocks noChangeArrowheads="1"/>
            </p:cNvSpPr>
            <p:nvPr/>
          </p:nvSpPr>
          <p:spPr bwMode="auto">
            <a:xfrm>
              <a:off x="3606" y="2972"/>
              <a:ext cx="185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Neriglissar 559-555 (4)</a:t>
              </a:r>
            </a:p>
          </p:txBody>
        </p:sp>
        <p:sp>
          <p:nvSpPr>
            <p:cNvPr id="167984" name="Text Box 55"/>
            <p:cNvSpPr txBox="1">
              <a:spLocks noChangeArrowheads="1"/>
            </p:cNvSpPr>
            <p:nvPr/>
          </p:nvSpPr>
          <p:spPr bwMode="auto">
            <a:xfrm>
              <a:off x="3540" y="3180"/>
              <a:ext cx="212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Evil-Merodach 561-560 (1)</a:t>
              </a:r>
            </a:p>
          </p:txBody>
        </p:sp>
        <p:sp>
          <p:nvSpPr>
            <p:cNvPr id="167985" name="Text Box 56"/>
            <p:cNvSpPr txBox="1">
              <a:spLocks noChangeArrowheads="1"/>
            </p:cNvSpPr>
            <p:nvPr/>
          </p:nvSpPr>
          <p:spPr bwMode="auto">
            <a:xfrm>
              <a:off x="3507" y="3382"/>
              <a:ext cx="239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Nebuchadnezzar 605-561 (44)</a:t>
              </a:r>
            </a:p>
          </p:txBody>
        </p:sp>
        <p:sp>
          <p:nvSpPr>
            <p:cNvPr id="167986" name="Text Box 57"/>
            <p:cNvSpPr txBox="1">
              <a:spLocks noChangeArrowheads="1"/>
            </p:cNvSpPr>
            <p:nvPr/>
          </p:nvSpPr>
          <p:spPr bwMode="auto">
            <a:xfrm>
              <a:off x="2076" y="3610"/>
              <a:ext cx="217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Nabopolassar 630-605 (25)</a:t>
              </a:r>
            </a:p>
          </p:txBody>
        </p:sp>
        <p:sp>
          <p:nvSpPr>
            <p:cNvPr id="167987" name="Rectangle 58"/>
            <p:cNvSpPr>
              <a:spLocks noChangeArrowheads="1"/>
            </p:cNvSpPr>
            <p:nvPr/>
          </p:nvSpPr>
          <p:spPr bwMode="auto">
            <a:xfrm>
              <a:off x="3547" y="3229"/>
              <a:ext cx="27" cy="126"/>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2" name="Group 59"/>
          <p:cNvGrpSpPr>
            <a:grpSpLocks/>
          </p:cNvGrpSpPr>
          <p:nvPr/>
        </p:nvGrpSpPr>
        <p:grpSpPr bwMode="auto">
          <a:xfrm>
            <a:off x="180975" y="4283075"/>
            <a:ext cx="2609850" cy="1001713"/>
            <a:chOff x="0" y="1143"/>
            <a:chExt cx="1755" cy="631"/>
          </a:xfrm>
        </p:grpSpPr>
        <p:sp>
          <p:nvSpPr>
            <p:cNvPr id="167970" name="Rectangle 60"/>
            <p:cNvSpPr>
              <a:spLocks noChangeArrowheads="1"/>
            </p:cNvSpPr>
            <p:nvPr/>
          </p:nvSpPr>
          <p:spPr bwMode="auto">
            <a:xfrm>
              <a:off x="0" y="1143"/>
              <a:ext cx="1719" cy="631"/>
            </a:xfrm>
            <a:prstGeom prst="rect">
              <a:avLst/>
            </a:prstGeom>
            <a:solidFill>
              <a:srgbClr val="BBE0E3">
                <a:alpha val="50195"/>
              </a:srgb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67971" name="Group 61"/>
            <p:cNvGrpSpPr>
              <a:grpSpLocks/>
            </p:cNvGrpSpPr>
            <p:nvPr/>
          </p:nvGrpSpPr>
          <p:grpSpPr bwMode="auto">
            <a:xfrm>
              <a:off x="161" y="1243"/>
              <a:ext cx="1594" cy="423"/>
              <a:chOff x="161" y="1243"/>
              <a:chExt cx="1594" cy="423"/>
            </a:xfrm>
          </p:grpSpPr>
          <p:sp>
            <p:nvSpPr>
              <p:cNvPr id="167972" name="Rectangle 62"/>
              <p:cNvSpPr>
                <a:spLocks noChangeArrowheads="1"/>
              </p:cNvSpPr>
              <p:nvPr/>
            </p:nvSpPr>
            <p:spPr bwMode="auto">
              <a:xfrm>
                <a:off x="161" y="1276"/>
                <a:ext cx="209"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3" name="Rectangle 63"/>
              <p:cNvSpPr>
                <a:spLocks noChangeArrowheads="1"/>
              </p:cNvSpPr>
              <p:nvPr/>
            </p:nvSpPr>
            <p:spPr bwMode="auto">
              <a:xfrm>
                <a:off x="161" y="1478"/>
                <a:ext cx="218" cy="12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4" name="Text Box 64"/>
              <p:cNvSpPr txBox="1">
                <a:spLocks noChangeArrowheads="1"/>
              </p:cNvSpPr>
              <p:nvPr/>
            </p:nvSpPr>
            <p:spPr bwMode="auto">
              <a:xfrm>
                <a:off x="359" y="1243"/>
                <a:ext cx="13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Babylonian kings</a:t>
                </a:r>
              </a:p>
            </p:txBody>
          </p:sp>
          <p:sp>
            <p:nvSpPr>
              <p:cNvPr id="167975" name="Text Box 65"/>
              <p:cNvSpPr txBox="1">
                <a:spLocks noChangeArrowheads="1"/>
              </p:cNvSpPr>
              <p:nvPr/>
            </p:nvSpPr>
            <p:spPr bwMode="auto">
              <a:xfrm>
                <a:off x="367" y="1435"/>
                <a:ext cx="79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Prophets</a:t>
                </a:r>
              </a:p>
            </p:txBody>
          </p:sp>
        </p:grpSp>
      </p:grpSp>
      <p:sp>
        <p:nvSpPr>
          <p:cNvPr id="96323" name="Rectangle 67"/>
          <p:cNvSpPr>
            <a:spLocks noChangeArrowheads="1"/>
          </p:cNvSpPr>
          <p:nvPr/>
        </p:nvSpPr>
        <p:spPr bwMode="auto">
          <a:xfrm>
            <a:off x="5811838" y="1582738"/>
            <a:ext cx="3332162" cy="4673600"/>
          </a:xfrm>
          <a:prstGeom prst="rect">
            <a:avLst/>
          </a:prstGeom>
          <a:solidFill>
            <a:srgbClr val="808080">
              <a:alpha val="3019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324" name="Line 68"/>
          <p:cNvSpPr>
            <a:spLocks noChangeShapeType="1"/>
          </p:cNvSpPr>
          <p:nvPr/>
        </p:nvSpPr>
        <p:spPr bwMode="auto">
          <a:xfrm flipV="1">
            <a:off x="0" y="1571625"/>
            <a:ext cx="9144000" cy="1428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63" name="Group 77"/>
          <p:cNvGrpSpPr>
            <a:grpSpLocks/>
          </p:cNvGrpSpPr>
          <p:nvPr/>
        </p:nvGrpSpPr>
        <p:grpSpPr bwMode="auto">
          <a:xfrm>
            <a:off x="2081213" y="1852613"/>
            <a:ext cx="4475162" cy="554037"/>
            <a:chOff x="1311" y="1167"/>
            <a:chExt cx="2819" cy="349"/>
          </a:xfrm>
        </p:grpSpPr>
        <p:sp>
          <p:nvSpPr>
            <p:cNvPr id="167965" name="Text Box 71"/>
            <p:cNvSpPr txBox="1">
              <a:spLocks noChangeArrowheads="1"/>
            </p:cNvSpPr>
            <p:nvPr/>
          </p:nvSpPr>
          <p:spPr bwMode="auto">
            <a:xfrm>
              <a:off x="2073" y="1167"/>
              <a:ext cx="1199"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Black" charset="0"/>
                  <a:ea typeface="ＭＳ Ｐゴシック" charset="0"/>
                </a:rPr>
                <a:t>70 Years</a:t>
              </a:r>
            </a:p>
          </p:txBody>
        </p:sp>
        <p:sp>
          <p:nvSpPr>
            <p:cNvPr id="167966" name="Line 72"/>
            <p:cNvSpPr>
              <a:spLocks noChangeShapeType="1"/>
            </p:cNvSpPr>
            <p:nvPr/>
          </p:nvSpPr>
          <p:spPr bwMode="auto">
            <a:xfrm flipH="1">
              <a:off x="1737" y="1344"/>
              <a:ext cx="375" cy="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7" name="Line 73"/>
            <p:cNvSpPr>
              <a:spLocks noChangeShapeType="1"/>
            </p:cNvSpPr>
            <p:nvPr/>
          </p:nvSpPr>
          <p:spPr bwMode="auto">
            <a:xfrm flipV="1">
              <a:off x="3264" y="1342"/>
              <a:ext cx="399" cy="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8" name="Text Box 74"/>
            <p:cNvSpPr txBox="1">
              <a:spLocks noChangeArrowheads="1"/>
            </p:cNvSpPr>
            <p:nvPr/>
          </p:nvSpPr>
          <p:spPr bwMode="auto">
            <a:xfrm>
              <a:off x="1311" y="1189"/>
              <a:ext cx="49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605</a:t>
              </a:r>
            </a:p>
          </p:txBody>
        </p:sp>
        <p:sp>
          <p:nvSpPr>
            <p:cNvPr id="167969" name="Text Box 75"/>
            <p:cNvSpPr txBox="1">
              <a:spLocks noChangeArrowheads="1"/>
            </p:cNvSpPr>
            <p:nvPr/>
          </p:nvSpPr>
          <p:spPr bwMode="auto">
            <a:xfrm>
              <a:off x="3640" y="1175"/>
              <a:ext cx="49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536</a:t>
              </a:r>
            </a:p>
          </p:txBody>
        </p:sp>
      </p:grpSp>
      <p:sp>
        <p:nvSpPr>
          <p:cNvPr id="167964" name="Rectangle 76"/>
          <p:cNvSpPr>
            <a:spLocks noGrp="1" noChangeArrowheads="1"/>
          </p:cNvSpPr>
          <p:nvPr>
            <p:ph type="title" idx="4294967295"/>
          </p:nvPr>
        </p:nvSpPr>
        <p:spPr>
          <a:xfrm>
            <a:off x="457200" y="457200"/>
            <a:ext cx="8229600" cy="1143000"/>
          </a:xfrm>
        </p:spPr>
        <p:txBody>
          <a:bodyPr/>
          <a:lstStyle/>
          <a:p>
            <a:pPr eaLnBrk="1" hangingPunct="1"/>
            <a:r>
              <a:rPr lang="en-US" b="1" dirty="0">
                <a:latin typeface="Arial" charset="0"/>
              </a:rPr>
              <a:t>Timeline of the Exile</a:t>
            </a:r>
          </a:p>
        </p:txBody>
      </p:sp>
      <p:grpSp>
        <p:nvGrpSpPr>
          <p:cNvPr id="3" name="Group 2">
            <a:extLst>
              <a:ext uri="{FF2B5EF4-FFF2-40B4-BE49-F238E27FC236}">
                <a16:creationId xmlns:a16="http://schemas.microsoft.com/office/drawing/2014/main" id="{6A9C647B-1C7C-4347-8F98-01ED84E0B769}"/>
              </a:ext>
            </a:extLst>
          </p:cNvPr>
          <p:cNvGrpSpPr/>
          <p:nvPr/>
        </p:nvGrpSpPr>
        <p:grpSpPr>
          <a:xfrm>
            <a:off x="0" y="3062288"/>
            <a:ext cx="9144000" cy="3814567"/>
            <a:chOff x="0" y="3062288"/>
            <a:chExt cx="9144000" cy="3814567"/>
          </a:xfrm>
        </p:grpSpPr>
        <p:sp>
          <p:nvSpPr>
            <p:cNvPr id="75" name="Rectangle 2">
              <a:extLst>
                <a:ext uri="{FF2B5EF4-FFF2-40B4-BE49-F238E27FC236}">
                  <a16:creationId xmlns:a16="http://schemas.microsoft.com/office/drawing/2014/main" id="{D2521A5E-8FE7-F741-8B8D-3DBF66D48E7E}"/>
                </a:ext>
              </a:extLst>
            </p:cNvPr>
            <p:cNvSpPr txBox="1">
              <a:spLocks noChangeArrowheads="1"/>
            </p:cNvSpPr>
            <p:nvPr/>
          </p:nvSpPr>
          <p:spPr bwMode="auto">
            <a:xfrm>
              <a:off x="0" y="4041777"/>
              <a:ext cx="9144000" cy="2835078"/>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en-US" sz="2000" b="1" kern="0" dirty="0">
                  <a:solidFill>
                    <a:srgbClr val="FFFFFF"/>
                  </a:solidFill>
                  <a:effectLst/>
                  <a:latin typeface="Arial" charset="0"/>
                  <a:ea typeface="ＭＳ Ｐゴシック" charset="0"/>
                  <a:cs typeface="ＭＳ Ｐゴシック" charset="0"/>
                </a:rPr>
                <a:t>Ezekiel notes Daniel as his contemporary on par with Job in the 580s BC (four centuries before 164 BC), so Daniel was well-known—not a myth!</a:t>
              </a:r>
            </a:p>
            <a:p>
              <a:pPr lvl="0" algn="l" defTabSz="914400">
                <a:defRPr/>
              </a:pPr>
              <a:endParaRPr lang="en-US" sz="2000" b="1" kern="0" dirty="0">
                <a:solidFill>
                  <a:srgbClr val="FFFFFF"/>
                </a:solidFill>
                <a:effectLst/>
                <a:latin typeface="Arial" charset="0"/>
                <a:ea typeface="ＭＳ Ｐゴシック" charset="0"/>
                <a:cs typeface="ＭＳ Ｐゴシック" charset="0"/>
              </a:endParaRPr>
            </a:p>
            <a:p>
              <a:pPr lvl="0" algn="l" defTabSz="914400">
                <a:defRPr/>
              </a:pPr>
              <a:r>
                <a:rPr lang="en-US" sz="2000" b="1" kern="0" dirty="0">
                  <a:solidFill>
                    <a:srgbClr val="FFFFFF"/>
                  </a:solidFill>
                  <a:effectLst/>
                  <a:latin typeface="Arial" charset="0"/>
                  <a:ea typeface="ＭＳ Ｐゴシック" charset="0"/>
                  <a:cs typeface="ＭＳ Ｐゴシック" charset="0"/>
                </a:rPr>
                <a:t>Ezek. 14:14 Even if Noah, Daniel, and Job were there, their righteousness would save no one but themselves, says the Sovereign LORD.</a:t>
              </a:r>
            </a:p>
            <a:p>
              <a:pPr lvl="0" algn="l" defTabSz="914400">
                <a:defRPr/>
              </a:pPr>
              <a:endParaRPr lang="en-US" sz="2000" b="1" kern="0" dirty="0">
                <a:solidFill>
                  <a:srgbClr val="FFFFFF"/>
                </a:solidFill>
                <a:effectLst/>
                <a:latin typeface="Arial" charset="0"/>
                <a:ea typeface="ＭＳ Ｐゴシック" charset="0"/>
                <a:cs typeface="ＭＳ Ｐゴシック" charset="0"/>
              </a:endParaRPr>
            </a:p>
            <a:p>
              <a:pPr lvl="0" algn="l" defTabSz="914400">
                <a:defRPr/>
              </a:pPr>
              <a:r>
                <a:rPr lang="en-US" sz="2000" b="1" kern="0" dirty="0">
                  <a:solidFill>
                    <a:srgbClr val="FFFFFF"/>
                  </a:solidFill>
                  <a:effectLst/>
                  <a:latin typeface="Arial" charset="0"/>
                  <a:ea typeface="ＭＳ Ｐゴシック" charset="0"/>
                  <a:cs typeface="ＭＳ Ｐゴシック" charset="0"/>
                </a:rPr>
                <a:t>Ezek. 14:20 As surely as I live, says the Sovereign LORD, even if Noah, Daniel, and Job were there, they wouldn’t be able to save their own sons or daughters. They alone would be saved by their righteousness.</a:t>
              </a:r>
            </a:p>
          </p:txBody>
        </p:sp>
        <p:sp>
          <p:nvSpPr>
            <p:cNvPr id="2" name="Up Arrow 1">
              <a:extLst>
                <a:ext uri="{FF2B5EF4-FFF2-40B4-BE49-F238E27FC236}">
                  <a16:creationId xmlns:a16="http://schemas.microsoft.com/office/drawing/2014/main" id="{F44BD0CF-209D-6646-84E2-CDB136AC9072}"/>
                </a:ext>
              </a:extLst>
            </p:cNvPr>
            <p:cNvSpPr/>
            <p:nvPr/>
          </p:nvSpPr>
          <p:spPr bwMode="auto">
            <a:xfrm>
              <a:off x="3533775" y="3062288"/>
              <a:ext cx="1219402" cy="979489"/>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2957781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2514600" y="44196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21" charset="0"/>
              <a:ea typeface="ＭＳ Ｐゴシック" charset="0"/>
            </a:endParaRPr>
          </a:p>
        </p:txBody>
      </p:sp>
      <p:sp>
        <p:nvSpPr>
          <p:cNvPr id="12" name="Oval 11"/>
          <p:cNvSpPr/>
          <p:nvPr/>
        </p:nvSpPr>
        <p:spPr bwMode="auto">
          <a:xfrm>
            <a:off x="2133600" y="33528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21" charset="0"/>
              <a:ea typeface="ＭＳ Ｐゴシック" charset="0"/>
            </a:endParaRPr>
          </a:p>
        </p:txBody>
      </p:sp>
      <p:sp>
        <p:nvSpPr>
          <p:cNvPr id="11" name="Oval 10"/>
          <p:cNvSpPr>
            <a:spLocks noChangeArrowheads="1"/>
          </p:cNvSpPr>
          <p:nvPr/>
        </p:nvSpPr>
        <p:spPr bwMode="auto">
          <a:xfrm>
            <a:off x="152400" y="2911624"/>
            <a:ext cx="2362200" cy="652463"/>
          </a:xfrm>
          <a:prstGeom prst="ellipse">
            <a:avLst/>
          </a:prstGeom>
          <a:solidFill>
            <a:srgbClr val="80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 name="Oval 8"/>
          <p:cNvSpPr>
            <a:spLocks noChangeArrowheads="1"/>
          </p:cNvSpPr>
          <p:nvPr/>
        </p:nvSpPr>
        <p:spPr bwMode="auto">
          <a:xfrm>
            <a:off x="152400" y="1844824"/>
            <a:ext cx="2362200" cy="652463"/>
          </a:xfrm>
          <a:prstGeom prst="ellipse">
            <a:avLst/>
          </a:prstGeom>
          <a:solidFill>
            <a:srgbClr val="80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08642" name="Rectangle 2"/>
          <p:cNvSpPr>
            <a:spLocks noGrp="1" noChangeArrowheads="1"/>
          </p:cNvSpPr>
          <p:nvPr>
            <p:ph type="title"/>
          </p:nvPr>
        </p:nvSpPr>
        <p:spPr>
          <a:xfrm>
            <a:off x="381000" y="76200"/>
            <a:ext cx="8229600" cy="685800"/>
          </a:xfrm>
          <a:gradFill flip="none" rotWithShape="1">
            <a:gsLst>
              <a:gs pos="0">
                <a:srgbClr val="660066"/>
              </a:gs>
              <a:gs pos="100000">
                <a:srgbClr val="000000"/>
              </a:gs>
            </a:gsLst>
            <a:path path="rect">
              <a:fillToRect l="50000" t="50000" r="50000" b="50000"/>
            </a:path>
            <a:tileRect/>
          </a:gradFill>
        </p:spPr>
        <p:txBody>
          <a:bodyPr/>
          <a:lstStyle/>
          <a:p>
            <a:pPr eaLnBrk="1" hangingPunct="1">
              <a:defRPr/>
            </a:pPr>
            <a:r>
              <a:rPr lang="en-US" dirty="0">
                <a:solidFill>
                  <a:srgbClr val="FFFFFF"/>
                </a:solidFill>
                <a:latin typeface="Arial" charset="0"/>
                <a:ea typeface="ＭＳ Ｐゴシック" charset="0"/>
                <a:cs typeface="ＭＳ Ｐゴシック" charset="0"/>
              </a:rPr>
              <a:t>Daniel 9:25-27</a:t>
            </a:r>
            <a:r>
              <a:rPr lang="en-US" sz="3200" dirty="0">
                <a:solidFill>
                  <a:srgbClr val="FFFFFF"/>
                </a:solidFill>
                <a:latin typeface="Arial" charset="0"/>
                <a:ea typeface="ＭＳ Ｐゴシック" charset="0"/>
                <a:cs typeface="ＭＳ Ｐゴシック" charset="0"/>
              </a:rPr>
              <a:t> (NLT)</a:t>
            </a:r>
            <a:endParaRPr lang="en-US" dirty="0">
              <a:solidFill>
                <a:srgbClr val="FFFFFF"/>
              </a:solidFill>
              <a:latin typeface="Arial" charset="0"/>
              <a:ea typeface="ＭＳ Ｐゴシック" charset="0"/>
              <a:cs typeface="ＭＳ Ｐゴシック" charset="0"/>
            </a:endParaRPr>
          </a:p>
        </p:txBody>
      </p:sp>
      <p:sp>
        <p:nvSpPr>
          <p:cNvPr id="244742" name="Text Box 5"/>
          <p:cNvSpPr txBox="1">
            <a:spLocks noChangeArrowheads="1"/>
          </p:cNvSpPr>
          <p:nvPr/>
        </p:nvSpPr>
        <p:spPr bwMode="auto">
          <a:xfrm>
            <a:off x="918964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86b-d</a:t>
            </a:r>
          </a:p>
        </p:txBody>
      </p:sp>
      <p:sp>
        <p:nvSpPr>
          <p:cNvPr id="244743" name="TextBox 6"/>
          <p:cNvSpPr txBox="1">
            <a:spLocks noChangeArrowheads="1"/>
          </p:cNvSpPr>
          <p:nvPr/>
        </p:nvSpPr>
        <p:spPr bwMode="auto">
          <a:xfrm>
            <a:off x="381000" y="838200"/>
            <a:ext cx="8686800" cy="607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30000" noProof="0" dirty="0">
                <a:ln>
                  <a:noFill/>
                </a:ln>
                <a:solidFill>
                  <a:srgbClr val="FFFFFF"/>
                </a:solidFill>
                <a:effectLst/>
                <a:uLnTx/>
                <a:uFillTx/>
                <a:latin typeface="Comic Sans MS" charset="0"/>
                <a:ea typeface="ＭＳ Ｐゴシック" charset="0"/>
              </a:rPr>
              <a:t>25 </a:t>
            </a:r>
            <a:r>
              <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rPr>
              <a:t>Now listen and understand! Seven sets of seven plus sixty-two sets of seven will pass from the time the command is given to </a:t>
            </a:r>
            <a:r>
              <a:rPr kumimoji="0" lang="en-US" sz="2400" b="0" i="0" u="none" strike="noStrike" kern="1200" cap="none" spc="0" normalizeH="0" baseline="0" noProof="0" dirty="0">
                <a:ln>
                  <a:noFill/>
                </a:ln>
                <a:solidFill>
                  <a:srgbClr val="FFFF00"/>
                </a:solidFill>
                <a:effectLst/>
                <a:uLnTx/>
                <a:uFillTx/>
                <a:latin typeface="Comic Sans MS" charset="0"/>
                <a:ea typeface="ＭＳ Ｐゴシック" charset="0"/>
              </a:rPr>
              <a:t>rebuild Jerusalem </a:t>
            </a:r>
            <a:r>
              <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rPr>
              <a:t>until a ruler—the </a:t>
            </a:r>
            <a:r>
              <a:rPr kumimoji="0" lang="en-US" sz="2400" b="0" i="0" u="none" strike="noStrike" kern="1200" cap="none" spc="0" normalizeH="0" baseline="0" noProof="0" dirty="0">
                <a:ln>
                  <a:noFill/>
                </a:ln>
                <a:solidFill>
                  <a:srgbClr val="FFFF00"/>
                </a:solidFill>
                <a:effectLst/>
                <a:uLnTx/>
                <a:uFillTx/>
                <a:latin typeface="Comic Sans MS" charset="0"/>
                <a:ea typeface="ＭＳ Ｐゴシック" charset="0"/>
              </a:rPr>
              <a:t>Anointed One—comes</a:t>
            </a:r>
            <a:r>
              <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rPr>
              <a:t>. Jerusalem will be rebuilt with streets and strong defenses, despite the perilous times.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30000" noProof="0" dirty="0">
                <a:ln>
                  <a:noFill/>
                </a:ln>
                <a:solidFill>
                  <a:srgbClr val="FFFFFF"/>
                </a:solidFill>
                <a:effectLst/>
                <a:uLnTx/>
                <a:uFillTx/>
                <a:latin typeface="Comic Sans MS" charset="0"/>
                <a:ea typeface="ＭＳ Ｐゴシック" charset="0"/>
              </a:rPr>
              <a:t>26 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"After this period of sixty-two sets of seven, the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Anointed One will be killed</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 appearing to have accomplished nothing, and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a ruler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will arise whose armies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will destroy the city and the Temple</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 The end will come with a flood, and war and its miseries are decreed from that time to the very end. </a:t>
            </a:r>
            <a:r>
              <a:rPr kumimoji="0" lang="en-US" altLang="ja-JP" sz="2400" b="0" i="0" u="none" strike="noStrike" kern="1200" cap="none" spc="0" normalizeH="0" baseline="30000" noProof="0" dirty="0">
                <a:ln>
                  <a:noFill/>
                </a:ln>
                <a:solidFill>
                  <a:srgbClr val="FFFFFF"/>
                </a:solidFill>
                <a:effectLst/>
                <a:uLnTx/>
                <a:uFillTx/>
                <a:latin typeface="Comic Sans MS" charset="0"/>
                <a:ea typeface="ＭＳ Ｐゴシック" charset="0"/>
              </a:rPr>
              <a:t>27 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The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ruler will make a treaty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with the people for a period of one set of seven, but after half this time, he will put an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end to the sacrifices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and offerings. And as a climax to all his terrible deeds, he will set up a sacrilegious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object that causes desecration</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 until the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fate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decreed for this defiler is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finally poured out on him</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Tree>
    <p:extLst>
      <p:ext uri="{BB962C8B-B14F-4D97-AF65-F5344CB8AC3E}">
        <p14:creationId xmlns:p14="http://schemas.microsoft.com/office/powerpoint/2010/main" val="3518779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5506" name="Rectangle 2"/>
          <p:cNvSpPr>
            <a:spLocks noGrp="1" noChangeArrowheads="1"/>
          </p:cNvSpPr>
          <p:nvPr>
            <p:ph type="title"/>
          </p:nvPr>
        </p:nvSpPr>
        <p:spPr>
          <a:xfrm>
            <a:off x="457200" y="44450"/>
            <a:ext cx="8229600" cy="703263"/>
          </a:xfrm>
        </p:spPr>
        <p:txBody>
          <a:bodyPr/>
          <a:lstStyle/>
          <a:p>
            <a:pPr eaLnBrk="1" hangingPunct="1">
              <a:defRPr/>
            </a:pPr>
            <a:r>
              <a:rPr lang="en-US" b="1" dirty="0">
                <a:latin typeface="Arial" charset="0"/>
                <a:ea typeface="ＭＳ Ｐゴシック" charset="0"/>
                <a:cs typeface="Arial" charset="0"/>
              </a:rPr>
              <a:t>1. Critical View</a:t>
            </a:r>
          </a:p>
        </p:txBody>
      </p:sp>
      <p:sp>
        <p:nvSpPr>
          <p:cNvPr id="732163"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555</a:t>
            </a:r>
          </a:p>
        </p:txBody>
      </p:sp>
      <p:sp>
        <p:nvSpPr>
          <p:cNvPr id="5" name="Rectangle 3"/>
          <p:cNvSpPr txBox="1">
            <a:spLocks noChangeArrowheads="1"/>
          </p:cNvSpPr>
          <p:nvPr/>
        </p:nvSpPr>
        <p:spPr bwMode="auto">
          <a:xfrm>
            <a:off x="609600" y="4365625"/>
            <a:ext cx="8534400" cy="249237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None/>
              <a:tabLst/>
              <a:defRPr/>
            </a:pPr>
            <a:r>
              <a:rPr kumimoji="0" lang="en-US" sz="32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Critique of Critical View:</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Weeks add up to 422 or 441 years (not 490)</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Antiochus was hardly a Messianic figure!</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Antiochus IV made no covenant with Israel</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Prophecy seen only as imaginative prediction</a:t>
            </a:r>
          </a:p>
        </p:txBody>
      </p:sp>
      <p:sp>
        <p:nvSpPr>
          <p:cNvPr id="17" name="Text Box 11"/>
          <p:cNvSpPr txBox="1">
            <a:spLocks noChangeArrowheads="1"/>
          </p:cNvSpPr>
          <p:nvPr/>
        </p:nvSpPr>
        <p:spPr bwMode="auto">
          <a:xfrm>
            <a:off x="827088" y="1052513"/>
            <a:ext cx="792162" cy="16922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Jer. 25:11-12</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605/ 586 BC</a:t>
            </a:r>
          </a:p>
        </p:txBody>
      </p:sp>
      <p:sp>
        <p:nvSpPr>
          <p:cNvPr id="18" name="Rectangle 3" descr="Green marble"/>
          <p:cNvSpPr>
            <a:spLocks noChangeArrowheads="1"/>
          </p:cNvSpPr>
          <p:nvPr/>
        </p:nvSpPr>
        <p:spPr bwMode="auto">
          <a:xfrm>
            <a:off x="1192213" y="38608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7 </a:t>
            </a:r>
            <a:r>
              <a:rPr kumimoji="0" lang="en-US" sz="2000" b="1" i="0" u="none" strike="noStrike" kern="0" cap="none" spc="0" normalizeH="0" baseline="0" noProof="0" dirty="0" err="1">
                <a:ln>
                  <a:noFill/>
                </a:ln>
                <a:solidFill>
                  <a:srgbClr val="FFFFFF"/>
                </a:solidFill>
                <a:effectLst/>
                <a:uLnTx/>
                <a:uFillTx/>
                <a:latin typeface="Arial"/>
                <a:ea typeface="ＭＳ Ｐゴシック" charset="0"/>
                <a:cs typeface="Arial"/>
              </a:rPr>
              <a:t>wks</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9" name="Rectangle 3" descr="Green marble"/>
          <p:cNvSpPr>
            <a:spLocks noChangeArrowheads="1"/>
          </p:cNvSpPr>
          <p:nvPr/>
        </p:nvSpPr>
        <p:spPr bwMode="auto">
          <a:xfrm>
            <a:off x="1979613" y="3860800"/>
            <a:ext cx="2160587"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62 weeks</a:t>
            </a:r>
          </a:p>
        </p:txBody>
      </p:sp>
      <p:sp>
        <p:nvSpPr>
          <p:cNvPr id="20" name="Rectangle 5" descr="Green marble"/>
          <p:cNvSpPr>
            <a:spLocks noChangeArrowheads="1"/>
          </p:cNvSpPr>
          <p:nvPr/>
        </p:nvSpPr>
        <p:spPr bwMode="auto">
          <a:xfrm>
            <a:off x="4140200" y="3860800"/>
            <a:ext cx="1368425"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1 </a:t>
            </a:r>
            <a:r>
              <a:rPr kumimoji="0" lang="en-US" sz="2000" b="1" i="0" u="none" strike="noStrike" kern="0" cap="none" spc="0" normalizeH="0" baseline="0" noProof="0" dirty="0" err="1">
                <a:ln>
                  <a:noFill/>
                </a:ln>
                <a:solidFill>
                  <a:srgbClr val="FFFFFF"/>
                </a:solidFill>
                <a:effectLst/>
                <a:uLnTx/>
                <a:uFillTx/>
                <a:latin typeface="Arial"/>
                <a:ea typeface="ＭＳ Ｐゴシック" charset="0"/>
                <a:cs typeface="Arial"/>
              </a:rPr>
              <a:t>wk</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1" name="Text Box 11"/>
          <p:cNvSpPr txBox="1">
            <a:spLocks noChangeArrowheads="1"/>
          </p:cNvSpPr>
          <p:nvPr/>
        </p:nvSpPr>
        <p:spPr bwMode="auto">
          <a:xfrm>
            <a:off x="3175" y="3860800"/>
            <a:ext cx="1152525"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Critical</a:t>
            </a:r>
          </a:p>
        </p:txBody>
      </p:sp>
      <p:sp>
        <p:nvSpPr>
          <p:cNvPr id="22" name="Text Box 11"/>
          <p:cNvSpPr txBox="1">
            <a:spLocks noChangeArrowheads="1"/>
          </p:cNvSpPr>
          <p:nvPr/>
        </p:nvSpPr>
        <p:spPr bwMode="auto">
          <a:xfrm>
            <a:off x="1616075" y="1052513"/>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Cy-</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rus</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De-</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cree</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538 BC</a:t>
            </a:r>
          </a:p>
        </p:txBody>
      </p:sp>
      <p:sp>
        <p:nvSpPr>
          <p:cNvPr id="23" name="Text Box 11"/>
          <p:cNvSpPr txBox="1">
            <a:spLocks noChangeArrowheads="1"/>
          </p:cNvSpPr>
          <p:nvPr/>
        </p:nvSpPr>
        <p:spPr bwMode="auto">
          <a:xfrm>
            <a:off x="3765550" y="1052513"/>
            <a:ext cx="720725" cy="2432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Mur-der</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of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Oni-as</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171 BC</a:t>
            </a:r>
          </a:p>
        </p:txBody>
      </p:sp>
      <p:sp>
        <p:nvSpPr>
          <p:cNvPr id="24" name="Text Box 11"/>
          <p:cNvSpPr txBox="1">
            <a:spLocks noChangeArrowheads="1"/>
          </p:cNvSpPr>
          <p:nvPr/>
        </p:nvSpPr>
        <p:spPr bwMode="auto">
          <a:xfrm>
            <a:off x="4481513" y="1052513"/>
            <a:ext cx="655637" cy="267811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Anti-</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ochus</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De-se-cra-</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tion</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167 BC</a:t>
            </a:r>
          </a:p>
        </p:txBody>
      </p:sp>
      <p:sp>
        <p:nvSpPr>
          <p:cNvPr id="25" name="Text Box 11"/>
          <p:cNvSpPr txBox="1">
            <a:spLocks noChangeArrowheads="1"/>
          </p:cNvSpPr>
          <p:nvPr/>
        </p:nvSpPr>
        <p:spPr bwMode="auto">
          <a:xfrm>
            <a:off x="5133975" y="1052513"/>
            <a:ext cx="654050" cy="2432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Tem-</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ple</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Re-</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ded</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ica-tion</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164 BC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5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6" grpId="0" autoUpdateAnimBg="0"/>
      <p:bldP spid="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6" name="Title 15"/>
          <p:cNvSpPr>
            <a:spLocks noGrp="1"/>
          </p:cNvSpPr>
          <p:nvPr>
            <p:ph type="title" idx="4294967295"/>
          </p:nvPr>
        </p:nvSpPr>
        <p:spPr>
          <a:xfrm>
            <a:off x="0" y="0"/>
            <a:ext cx="9144000" cy="1143000"/>
          </a:xfrm>
          <a:solidFill>
            <a:schemeClr val="tx1"/>
          </a:solidFill>
        </p:spPr>
        <p:txBody>
          <a:bodyPr/>
          <a:lstStyle/>
          <a:p>
            <a:pPr>
              <a:defRPr/>
            </a:pPr>
            <a:r>
              <a:rPr lang="en-US" sz="4000" b="1" dirty="0">
                <a:solidFill>
                  <a:schemeClr val="bg1"/>
                </a:solidFill>
                <a:latin typeface="Arial" charset="0"/>
                <a:ea typeface="ＭＳ Ｐゴシック" charset="0"/>
                <a:cs typeface="Arial" charset="0"/>
              </a:rPr>
              <a:t>The Seventy </a:t>
            </a:r>
            <a:r>
              <a:rPr lang="en-US" altLang="ja-JP" sz="4000" b="1" dirty="0">
                <a:solidFill>
                  <a:schemeClr val="bg1"/>
                </a:solidFill>
                <a:latin typeface="Arial" charset="0"/>
                <a:ea typeface="ＭＳ Ｐゴシック" charset="0"/>
                <a:cs typeface="Arial" charset="0"/>
              </a:rPr>
              <a:t>"Weeks" of Daniel</a:t>
            </a:r>
            <a:endParaRPr lang="en-US" sz="4000" dirty="0">
              <a:latin typeface="Arial" charset="0"/>
              <a:ea typeface="ＭＳ Ｐゴシック" charset="0"/>
              <a:cs typeface="Arial" charset="0"/>
            </a:endParaRPr>
          </a:p>
        </p:txBody>
      </p:sp>
      <p:sp>
        <p:nvSpPr>
          <p:cNvPr id="410627" name="Rectangle 3" descr="Green marble"/>
          <p:cNvSpPr>
            <a:spLocks noChangeArrowheads="1"/>
          </p:cNvSpPr>
          <p:nvPr/>
        </p:nvSpPr>
        <p:spPr bwMode="auto">
          <a:xfrm>
            <a:off x="533400" y="3441700"/>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28" name="Text Box 4"/>
          <p:cNvSpPr txBox="1">
            <a:spLocks noChangeArrowheads="1"/>
          </p:cNvSpPr>
          <p:nvPr/>
        </p:nvSpPr>
        <p:spPr bwMode="auto">
          <a:xfrm>
            <a:off x="533400" y="2679700"/>
            <a:ext cx="594995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69 sevens = 483 years</a:t>
            </a:r>
          </a:p>
        </p:txBody>
      </p:sp>
      <p:sp>
        <p:nvSpPr>
          <p:cNvPr id="410629" name="Rectangle 5" descr="Green marble"/>
          <p:cNvSpPr>
            <a:spLocks noChangeArrowheads="1"/>
          </p:cNvSpPr>
          <p:nvPr/>
        </p:nvSpPr>
        <p:spPr bwMode="auto">
          <a:xfrm>
            <a:off x="7315200" y="3441700"/>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30" name="Text Box 6"/>
          <p:cNvSpPr txBox="1">
            <a:spLocks noChangeArrowheads="1"/>
          </p:cNvSpPr>
          <p:nvPr/>
        </p:nvSpPr>
        <p:spPr bwMode="auto">
          <a:xfrm>
            <a:off x="550357" y="5346700"/>
            <a:ext cx="34401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444 BC – 395 BC</a:t>
            </a:r>
          </a:p>
        </p:txBody>
      </p:sp>
      <p:sp>
        <p:nvSpPr>
          <p:cNvPr id="410631" name="Text Box 7"/>
          <p:cNvSpPr txBox="1">
            <a:spLocks noChangeArrowheads="1"/>
          </p:cNvSpPr>
          <p:nvPr/>
        </p:nvSpPr>
        <p:spPr bwMode="auto">
          <a:xfrm>
            <a:off x="6248400" y="4340225"/>
            <a:ext cx="2887663"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1 seven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 7 years</a:t>
            </a:r>
          </a:p>
        </p:txBody>
      </p:sp>
      <p:sp>
        <p:nvSpPr>
          <p:cNvPr id="410632" name="Text Box 8"/>
          <p:cNvSpPr txBox="1">
            <a:spLocks noChangeArrowheads="1"/>
          </p:cNvSpPr>
          <p:nvPr/>
        </p:nvSpPr>
        <p:spPr bwMode="auto">
          <a:xfrm>
            <a:off x="304800" y="4432300"/>
            <a:ext cx="64738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7 sevens            62 sevens</a:t>
            </a:r>
          </a:p>
        </p:txBody>
      </p:sp>
      <p:sp>
        <p:nvSpPr>
          <p:cNvPr id="410633" name="Text Box 9"/>
          <p:cNvSpPr txBox="1">
            <a:spLocks noChangeArrowheads="1"/>
          </p:cNvSpPr>
          <p:nvPr/>
        </p:nvSpPr>
        <p:spPr bwMode="auto">
          <a:xfrm>
            <a:off x="3282950" y="5322025"/>
            <a:ext cx="3440112"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395 BC – AD 33</a:t>
            </a:r>
          </a:p>
        </p:txBody>
      </p:sp>
      <p:sp>
        <p:nvSpPr>
          <p:cNvPr id="410634" name="Text Box 10"/>
          <p:cNvSpPr txBox="1">
            <a:spLocks noChangeArrowheads="1"/>
          </p:cNvSpPr>
          <p:nvPr/>
        </p:nvSpPr>
        <p:spPr bwMode="auto">
          <a:xfrm>
            <a:off x="5441950" y="1219200"/>
            <a:ext cx="271145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Anointed One</a:t>
            </a:r>
          </a:p>
        </p:txBody>
      </p:sp>
      <p:sp>
        <p:nvSpPr>
          <p:cNvPr id="410635" name="Text Box 11"/>
          <p:cNvSpPr txBox="1">
            <a:spLocks noChangeArrowheads="1"/>
          </p:cNvSpPr>
          <p:nvPr/>
        </p:nvSpPr>
        <p:spPr bwMode="auto">
          <a:xfrm>
            <a:off x="0" y="1828800"/>
            <a:ext cx="2362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Decree</a:t>
            </a:r>
          </a:p>
        </p:txBody>
      </p:sp>
      <p:sp>
        <p:nvSpPr>
          <p:cNvPr id="410636" name="Line 12"/>
          <p:cNvSpPr>
            <a:spLocks noChangeShapeType="1"/>
          </p:cNvSpPr>
          <p:nvPr/>
        </p:nvSpPr>
        <p:spPr bwMode="auto">
          <a:xfrm>
            <a:off x="6096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37" name="Line 13"/>
          <p:cNvSpPr>
            <a:spLocks noChangeShapeType="1"/>
          </p:cNvSpPr>
          <p:nvPr/>
        </p:nvSpPr>
        <p:spPr bwMode="auto">
          <a:xfrm>
            <a:off x="6797675"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8558" name="Text Box 15"/>
          <p:cNvSpPr txBox="1">
            <a:spLocks noChangeArrowheads="1"/>
          </p:cNvSpPr>
          <p:nvPr/>
        </p:nvSpPr>
        <p:spPr bwMode="auto">
          <a:xfrm>
            <a:off x="8305800" y="76200"/>
            <a:ext cx="9620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28"/>
                                        </p:tgtEl>
                                        <p:attrNameLst>
                                          <p:attrName>style.visibility</p:attrName>
                                        </p:attrNameLst>
                                      </p:cBhvr>
                                      <p:to>
                                        <p:strVal val="visible"/>
                                      </p:to>
                                    </p:set>
                                    <p:animEffect transition="in" filter="dissolve">
                                      <p:cBhvr>
                                        <p:cTn id="7" dur="500"/>
                                        <p:tgtEl>
                                          <p:spTgt spid="410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627"/>
                                        </p:tgtEl>
                                        <p:attrNameLst>
                                          <p:attrName>style.visibility</p:attrName>
                                        </p:attrNameLst>
                                      </p:cBhvr>
                                      <p:to>
                                        <p:strVal val="visible"/>
                                      </p:to>
                                    </p:set>
                                    <p:animEffect transition="in" filter="wipe(left)">
                                      <p:cBhvr>
                                        <p:cTn id="12" dur="500"/>
                                        <p:tgtEl>
                                          <p:spTgt spid="410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animEffect transition="in" filter="dissolve">
                                      <p:cBhvr>
                                        <p:cTn id="17" dur="500"/>
                                        <p:tgtEl>
                                          <p:spTgt spid="4106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0635"/>
                                        </p:tgtEl>
                                        <p:attrNameLst>
                                          <p:attrName>style.visibility</p:attrName>
                                        </p:attrNameLst>
                                      </p:cBhvr>
                                      <p:to>
                                        <p:strVal val="visible"/>
                                      </p:to>
                                    </p:set>
                                    <p:animEffect transition="in" filter="dissolve">
                                      <p:cBhvr>
                                        <p:cTn id="22" dur="500"/>
                                        <p:tgtEl>
                                          <p:spTgt spid="410635"/>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410636"/>
                                        </p:tgtEl>
                                        <p:attrNameLst>
                                          <p:attrName>style.visibility</p:attrName>
                                        </p:attrNameLst>
                                      </p:cBhvr>
                                      <p:to>
                                        <p:strVal val="visible"/>
                                      </p:to>
                                    </p:set>
                                    <p:animEffect transition="in" filter="wipe(up)">
                                      <p:cBhvr>
                                        <p:cTn id="26" dur="500"/>
                                        <p:tgtEl>
                                          <p:spTgt spid="4106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10630"/>
                                        </p:tgtEl>
                                        <p:attrNameLst>
                                          <p:attrName>style.visibility</p:attrName>
                                        </p:attrNameLst>
                                      </p:cBhvr>
                                      <p:to>
                                        <p:strVal val="visible"/>
                                      </p:to>
                                    </p:set>
                                    <p:animEffect transition="in" filter="dissolve">
                                      <p:cBhvr>
                                        <p:cTn id="31" dur="500"/>
                                        <p:tgtEl>
                                          <p:spTgt spid="41063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10634"/>
                                        </p:tgtEl>
                                        <p:attrNameLst>
                                          <p:attrName>style.visibility</p:attrName>
                                        </p:attrNameLst>
                                      </p:cBhvr>
                                      <p:to>
                                        <p:strVal val="visible"/>
                                      </p:to>
                                    </p:set>
                                    <p:animEffect transition="in" filter="dissolve">
                                      <p:cBhvr>
                                        <p:cTn id="36" dur="500"/>
                                        <p:tgtEl>
                                          <p:spTgt spid="410634"/>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410637"/>
                                        </p:tgtEl>
                                        <p:attrNameLst>
                                          <p:attrName>style.visibility</p:attrName>
                                        </p:attrNameLst>
                                      </p:cBhvr>
                                      <p:to>
                                        <p:strVal val="visible"/>
                                      </p:to>
                                    </p:set>
                                    <p:animEffect transition="in" filter="dissolve">
                                      <p:cBhvr>
                                        <p:cTn id="40" dur="500"/>
                                        <p:tgtEl>
                                          <p:spTgt spid="41063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10633"/>
                                        </p:tgtEl>
                                        <p:attrNameLst>
                                          <p:attrName>style.visibility</p:attrName>
                                        </p:attrNameLst>
                                      </p:cBhvr>
                                      <p:to>
                                        <p:strVal val="visible"/>
                                      </p:to>
                                    </p:set>
                                    <p:animEffect transition="in" filter="dissolve">
                                      <p:cBhvr>
                                        <p:cTn id="45" dur="500"/>
                                        <p:tgtEl>
                                          <p:spTgt spid="4106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10631"/>
                                        </p:tgtEl>
                                        <p:attrNameLst>
                                          <p:attrName>style.visibility</p:attrName>
                                        </p:attrNameLst>
                                      </p:cBhvr>
                                      <p:to>
                                        <p:strVal val="visible"/>
                                      </p:to>
                                    </p:set>
                                    <p:animEffect transition="in" filter="dissolve">
                                      <p:cBhvr>
                                        <p:cTn id="50" dur="500"/>
                                        <p:tgtEl>
                                          <p:spTgt spid="410631"/>
                                        </p:tgtEl>
                                      </p:cBhvr>
                                    </p:animEffect>
                                  </p:childTnLst>
                                </p:cTn>
                              </p:par>
                            </p:childTnLst>
                          </p:cTn>
                        </p:par>
                        <p:par>
                          <p:cTn id="51" fill="hold" nodeType="afterGroup">
                            <p:stCondLst>
                              <p:cond delay="500"/>
                            </p:stCondLst>
                            <p:childTnLst>
                              <p:par>
                                <p:cTn id="52" presetID="22" presetClass="entr" presetSubtype="8" fill="hold" grpId="0" nodeType="afterEffect">
                                  <p:stCondLst>
                                    <p:cond delay="2000"/>
                                  </p:stCondLst>
                                  <p:childTnLst>
                                    <p:set>
                                      <p:cBhvr>
                                        <p:cTn id="53" dur="1" fill="hold">
                                          <p:stCondLst>
                                            <p:cond delay="0"/>
                                          </p:stCondLst>
                                        </p:cTn>
                                        <p:tgtEl>
                                          <p:spTgt spid="410629"/>
                                        </p:tgtEl>
                                        <p:attrNameLst>
                                          <p:attrName>style.visibility</p:attrName>
                                        </p:attrNameLst>
                                      </p:cBhvr>
                                      <p:to>
                                        <p:strVal val="visible"/>
                                      </p:to>
                                    </p:set>
                                    <p:animEffect transition="in" filter="wipe(left)">
                                      <p:cBhvr>
                                        <p:cTn id="54"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29" grpId="0" animBg="1"/>
      <p:bldP spid="410630" grpId="0" autoUpdateAnimBg="0"/>
      <p:bldP spid="410631" grpId="0" autoUpdateAnimBg="0"/>
      <p:bldP spid="410632" grpId="0" autoUpdateAnimBg="0"/>
      <p:bldP spid="410633" grpId="0" autoUpdateAnimBg="0"/>
      <p:bldP spid="410634" grpId="0" autoUpdateAnimBg="0"/>
      <p:bldP spid="41063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he fall of the Jerusalem temple (Matthew 24:15-28) – Seeking the kingdom">
            <a:extLst>
              <a:ext uri="{FF2B5EF4-FFF2-40B4-BE49-F238E27FC236}">
                <a16:creationId xmlns:a16="http://schemas.microsoft.com/office/drawing/2014/main" id="{B1313793-6717-5C4E-840A-3352664315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08000" y="723900"/>
            <a:ext cx="8128000" cy="54102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525" y="1"/>
            <a:ext cx="9144000" cy="72390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Matthew 24:15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7CE0CF58-B111-5748-8E27-536C2788F4E2}"/>
              </a:ext>
            </a:extLst>
          </p:cNvPr>
          <p:cNvSpPr txBox="1">
            <a:spLocks noChangeArrowheads="1"/>
          </p:cNvSpPr>
          <p:nvPr/>
        </p:nvSpPr>
        <p:spPr bwMode="auto">
          <a:xfrm>
            <a:off x="498475" y="859196"/>
            <a:ext cx="8128000" cy="3218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effectLst>
                  <a:glow rad="127000">
                    <a:schemeClr val="tx1"/>
                  </a:glow>
                </a:effectLst>
                <a:latin typeface="Arial" charset="0"/>
                <a:ea typeface="ＭＳ Ｐゴシック" charset="0"/>
                <a:cs typeface="ＭＳ Ｐゴシック" charset="0"/>
              </a:rPr>
              <a:t>"'The day is coming when you will see what Daniel the prophet spoke about—the sacrilegious object that causes desecration standing in the Holy Place.' (Reader, pay attention!)."</a:t>
            </a:r>
          </a:p>
        </p:txBody>
      </p:sp>
      <p:sp>
        <p:nvSpPr>
          <p:cNvPr id="5" name="Rectangle 2">
            <a:extLst>
              <a:ext uri="{FF2B5EF4-FFF2-40B4-BE49-F238E27FC236}">
                <a16:creationId xmlns:a16="http://schemas.microsoft.com/office/drawing/2014/main" id="{E217383E-3393-CB49-90AB-03614198E8C1}"/>
              </a:ext>
            </a:extLst>
          </p:cNvPr>
          <p:cNvSpPr txBox="1">
            <a:spLocks noChangeArrowheads="1"/>
          </p:cNvSpPr>
          <p:nvPr/>
        </p:nvSpPr>
        <p:spPr bwMode="auto">
          <a:xfrm>
            <a:off x="-9525" y="6162675"/>
            <a:ext cx="9144000" cy="6722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Jesus says that Daniel 9:27 was written by Daniel</a:t>
            </a:r>
          </a:p>
        </p:txBody>
      </p:sp>
    </p:spTree>
    <p:extLst>
      <p:ext uri="{BB962C8B-B14F-4D97-AF65-F5344CB8AC3E}">
        <p14:creationId xmlns:p14="http://schemas.microsoft.com/office/powerpoint/2010/main" val="3035964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62850" name="Picture 14" descr="scribe correcting a torah scroll"/>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145150" y="-9133"/>
            <a:ext cx="9289150" cy="6937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3"/>
          <p:cNvSpPr txBox="1">
            <a:spLocks noChangeArrowheads="1"/>
          </p:cNvSpPr>
          <p:nvPr/>
        </p:nvSpPr>
        <p:spPr bwMode="auto">
          <a:xfrm>
            <a:off x="4876800" y="1676400"/>
            <a:ext cx="3989388" cy="13843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Internal evidence: 7:2–12:13 (1st person); 8:1; 9:2; 12:5</a:t>
            </a:r>
          </a:p>
        </p:txBody>
      </p:sp>
      <p:sp>
        <p:nvSpPr>
          <p:cNvPr id="462852" name="Text Box 12"/>
          <p:cNvSpPr txBox="1">
            <a:spLocks noChangeArrowheads="1"/>
          </p:cNvSpPr>
          <p:nvPr/>
        </p:nvSpPr>
        <p:spPr bwMode="auto">
          <a:xfrm>
            <a:off x="8229600" y="76200"/>
            <a:ext cx="914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533</a:t>
            </a:r>
          </a:p>
        </p:txBody>
      </p:sp>
      <p:sp>
        <p:nvSpPr>
          <p:cNvPr id="32781" name="Rectangle 13"/>
          <p:cNvSpPr>
            <a:spLocks noGrp="1" noChangeArrowheads="1"/>
          </p:cNvSpPr>
          <p:nvPr>
            <p:ph type="title" idx="4294967295"/>
          </p:nvPr>
        </p:nvSpPr>
        <p:spPr>
          <a:xfrm>
            <a:off x="685800" y="43121"/>
            <a:ext cx="7772400" cy="842343"/>
          </a:xfrm>
          <a:effectLst/>
        </p:spPr>
        <p:txBody>
          <a:bodyPr/>
          <a:lstStyle/>
          <a:p>
            <a:pPr eaLnBrk="1" hangingPunct="1">
              <a:defRPr/>
            </a:pPr>
            <a:r>
              <a:rPr lang="en-US">
                <a:effectLst/>
                <a:latin typeface="Arial" charset="0"/>
                <a:ea typeface="ＭＳ Ｐゴシック" charset="0"/>
                <a:cs typeface="Arial" charset="0"/>
              </a:rPr>
              <a:t>Who Wrote Daniel?</a:t>
            </a:r>
          </a:p>
        </p:txBody>
      </p:sp>
      <p:sp>
        <p:nvSpPr>
          <p:cNvPr id="9" name="TextBox 8"/>
          <p:cNvSpPr txBox="1">
            <a:spLocks noChangeArrowheads="1"/>
          </p:cNvSpPr>
          <p:nvPr/>
        </p:nvSpPr>
        <p:spPr bwMode="auto">
          <a:xfrm>
            <a:off x="0" y="4953000"/>
            <a:ext cx="33528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External evidence: </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 14:14, 20; </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Matt. 24:15</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45350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dissolve">
                                      <p:cBhvr>
                                        <p:cTn id="7" dur="500"/>
                                        <p:tgtEl>
                                          <p:spTgt spid="32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utoUpdateAnimBg="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90344"/>
            <a:ext cx="9144000" cy="541338"/>
          </a:xfrm>
        </p:spPr>
        <p:txBody>
          <a:bodyPr/>
          <a:lstStyle/>
          <a:p>
            <a:pPr eaLnBrk="1" hangingPunct="1"/>
            <a:r>
              <a:rPr kumimoji="1" lang="en-US" altLang="zh-CN" sz="4000" b="1" dirty="0">
                <a:solidFill>
                  <a:schemeClr val="bg1"/>
                </a:solidFill>
                <a:latin typeface="Arial" charset="0"/>
              </a:rPr>
              <a:t>Confirmed ANE Chronologies</a:t>
            </a:r>
            <a:endParaRPr kumimoji="1" lang="en-US" altLang="zh-CN" sz="28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0" y="5201219"/>
            <a:ext cx="3595856" cy="1200329"/>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b="1" dirty="0">
                <a:solidFill>
                  <a:srgbClr val="FFFFFF"/>
                </a:solidFill>
                <a:effectLst>
                  <a:glow rad="203200">
                    <a:srgbClr val="000514">
                      <a:alpha val="88000"/>
                    </a:srgbClr>
                  </a:glow>
                </a:effectLst>
                <a:latin typeface="Arial"/>
                <a:cs typeface="Arial"/>
              </a:rPr>
              <a:t>Egypt</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(1550/1540-525)</a:t>
            </a:r>
          </a:p>
        </p:txBody>
      </p:sp>
      <p:sp>
        <p:nvSpPr>
          <p:cNvPr id="15" name="Text Box 9"/>
          <p:cNvSpPr txBox="1">
            <a:spLocks noChangeArrowheads="1"/>
          </p:cNvSpPr>
          <p:nvPr/>
        </p:nvSpPr>
        <p:spPr bwMode="auto">
          <a:xfrm>
            <a:off x="3307169" y="830509"/>
            <a:ext cx="5809796" cy="2308324"/>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b="1" dirty="0">
                <a:solidFill>
                  <a:srgbClr val="FFFFFF"/>
                </a:solidFill>
                <a:effectLst>
                  <a:glow rad="203200">
                    <a:srgbClr val="000514">
                      <a:alpha val="88000"/>
                    </a:srgbClr>
                  </a:glow>
                </a:effectLst>
                <a:latin typeface="Arial"/>
                <a:cs typeface="Arial"/>
              </a:rPr>
              <a:t>Mesopotamia: </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 Old Babylon (1432-1180)</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 Assyria (912-609)</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 Neo-Babylon (626-539)</a:t>
            </a:r>
          </a:p>
        </p:txBody>
      </p:sp>
      <p:sp>
        <p:nvSpPr>
          <p:cNvPr id="16" name="Text Box 9"/>
          <p:cNvSpPr txBox="1">
            <a:spLocks noChangeArrowheads="1"/>
          </p:cNvSpPr>
          <p:nvPr/>
        </p:nvSpPr>
        <p:spPr bwMode="auto">
          <a:xfrm>
            <a:off x="1965042" y="3274799"/>
            <a:ext cx="4057521" cy="1200329"/>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b="1" dirty="0">
                <a:solidFill>
                  <a:srgbClr val="FFFFFF"/>
                </a:solidFill>
                <a:effectLst>
                  <a:glow rad="203200">
                    <a:srgbClr val="000514">
                      <a:alpha val="88000"/>
                    </a:srgbClr>
                  </a:glow>
                </a:effectLst>
                <a:latin typeface="Arial"/>
                <a:cs typeface="Arial"/>
              </a:rPr>
              <a:t>Israel</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(dates confirmed)</a:t>
            </a:r>
          </a:p>
        </p:txBody>
      </p:sp>
      <p:sp>
        <p:nvSpPr>
          <p:cNvPr id="8" name="Text Box 9">
            <a:extLst>
              <a:ext uri="{FF2B5EF4-FFF2-40B4-BE49-F238E27FC236}">
                <a16:creationId xmlns:a16="http://schemas.microsoft.com/office/drawing/2014/main" id="{A31EA859-C6CF-2641-B004-6D9B52DD0262}"/>
              </a:ext>
            </a:extLst>
          </p:cNvPr>
          <p:cNvSpPr txBox="1">
            <a:spLocks noChangeArrowheads="1"/>
          </p:cNvSpPr>
          <p:nvPr/>
        </p:nvSpPr>
        <p:spPr bwMode="auto">
          <a:xfrm>
            <a:off x="0" y="702050"/>
            <a:ext cx="3280134" cy="3046988"/>
          </a:xfrm>
          <a:prstGeom prst="rect">
            <a:avLst/>
          </a:prstGeom>
          <a:solidFill>
            <a:schemeClr val="tx1"/>
          </a:solid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2400" b="1" dirty="0">
                <a:solidFill>
                  <a:srgbClr val="FFFFFF"/>
                </a:solidFill>
                <a:effectLst>
                  <a:glow rad="203200">
                    <a:srgbClr val="000514">
                      <a:alpha val="88000"/>
                    </a:srgbClr>
                  </a:glow>
                </a:effectLst>
                <a:latin typeface="Arial"/>
                <a:cs typeface="Arial"/>
              </a:rPr>
              <a:t>“…The Hebrew writers in Kings, etc., have their Assyrian and Babylonian monarchs impeccably in the right order…” (Kitchen, 23)</a:t>
            </a:r>
          </a:p>
        </p:txBody>
      </p:sp>
      <p:sp>
        <p:nvSpPr>
          <p:cNvPr id="9" name="Text Box 9">
            <a:extLst>
              <a:ext uri="{FF2B5EF4-FFF2-40B4-BE49-F238E27FC236}">
                <a16:creationId xmlns:a16="http://schemas.microsoft.com/office/drawing/2014/main" id="{5237CFF7-272F-9C4E-8169-1887695C27FC}"/>
              </a:ext>
            </a:extLst>
          </p:cNvPr>
          <p:cNvSpPr txBox="1">
            <a:spLocks noChangeArrowheads="1"/>
          </p:cNvSpPr>
          <p:nvPr/>
        </p:nvSpPr>
        <p:spPr bwMode="auto">
          <a:xfrm>
            <a:off x="3811814" y="4943843"/>
            <a:ext cx="5332186" cy="1938992"/>
          </a:xfrm>
          <a:prstGeom prst="rect">
            <a:avLst/>
          </a:prstGeom>
          <a:solidFill>
            <a:schemeClr val="tx1"/>
          </a:solid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2400" b="1" dirty="0">
                <a:solidFill>
                  <a:srgbClr val="FFFFFF"/>
                </a:solidFill>
                <a:effectLst>
                  <a:glow rad="203200">
                    <a:srgbClr val="000514">
                      <a:alpha val="88000"/>
                    </a:srgbClr>
                  </a:glow>
                </a:effectLst>
                <a:latin typeface="Arial"/>
                <a:cs typeface="Arial"/>
              </a:rPr>
              <a:t>“…﻿</a:t>
            </a:r>
            <a:r>
              <a:rPr lang="en-US" sz="2400" b="1" dirty="0" err="1">
                <a:solidFill>
                  <a:srgbClr val="FFFFFF"/>
                </a:solidFill>
                <a:effectLst>
                  <a:glow rad="203200">
                    <a:srgbClr val="000514">
                      <a:alpha val="88000"/>
                    </a:srgbClr>
                  </a:glow>
                </a:effectLst>
                <a:latin typeface="Arial"/>
                <a:cs typeface="Arial"/>
              </a:rPr>
              <a:t>Taharqa</a:t>
            </a:r>
            <a:r>
              <a:rPr lang="en-US" sz="2400" b="1" dirty="0">
                <a:solidFill>
                  <a:srgbClr val="FFFFFF"/>
                </a:solidFill>
                <a:effectLst>
                  <a:glow rad="203200">
                    <a:srgbClr val="000514">
                      <a:alpha val="88000"/>
                    </a:srgbClr>
                  </a:glow>
                </a:effectLst>
                <a:latin typeface="Arial"/>
                <a:cs typeface="Arial"/>
              </a:rPr>
              <a:t> reigned from 690 to 664, </a:t>
            </a:r>
            <a:r>
              <a:rPr lang="en-US" sz="2400" b="1" dirty="0" err="1">
                <a:solidFill>
                  <a:srgbClr val="FFFFFF"/>
                </a:solidFill>
                <a:effectLst>
                  <a:glow rad="203200">
                    <a:srgbClr val="000514">
                      <a:alpha val="88000"/>
                    </a:srgbClr>
                  </a:glow>
                </a:effectLst>
                <a:latin typeface="Arial"/>
                <a:cs typeface="Arial"/>
              </a:rPr>
              <a:t>Necho</a:t>
            </a:r>
            <a:r>
              <a:rPr lang="en-US" sz="2400" b="1" dirty="0">
                <a:solidFill>
                  <a:srgbClr val="FFFFFF"/>
                </a:solidFill>
                <a:effectLst>
                  <a:glow rad="203200">
                    <a:srgbClr val="000514">
                      <a:alpha val="88000"/>
                    </a:srgbClr>
                  </a:glow>
                </a:effectLst>
                <a:latin typeface="Arial"/>
                <a:cs typeface="Arial"/>
              </a:rPr>
              <a:t> II from 610 to 595, and </a:t>
            </a:r>
            <a:r>
              <a:rPr lang="en-US" sz="2400" b="1" dirty="0" err="1">
                <a:solidFill>
                  <a:srgbClr val="FFFFFF"/>
                </a:solidFill>
                <a:effectLst>
                  <a:glow rad="203200">
                    <a:srgbClr val="000514">
                      <a:alpha val="88000"/>
                    </a:srgbClr>
                  </a:glow>
                </a:effectLst>
                <a:latin typeface="Arial"/>
                <a:cs typeface="Arial"/>
              </a:rPr>
              <a:t>Hophra</a:t>
            </a:r>
            <a:r>
              <a:rPr lang="en-US" sz="2400" b="1" dirty="0">
                <a:solidFill>
                  <a:srgbClr val="FFFFFF"/>
                </a:solidFill>
                <a:effectLst>
                  <a:glow rad="203200">
                    <a:srgbClr val="000514">
                      <a:alpha val="88000"/>
                    </a:srgbClr>
                  </a:glow>
                </a:effectLst>
                <a:latin typeface="Arial"/>
                <a:cs typeface="Arial"/>
              </a:rPr>
              <a:t> from 589 to 570, all in sequence alongside their Hebrew contemporaries…” (Kitchen, 23)</a:t>
            </a:r>
          </a:p>
        </p:txBody>
      </p:sp>
    </p:spTree>
    <p:extLst>
      <p:ext uri="{BB962C8B-B14F-4D97-AF65-F5344CB8AC3E}">
        <p14:creationId xmlns:p14="http://schemas.microsoft.com/office/powerpoint/2010/main" val="64512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en-US" sz="3600" b="1" dirty="0"/>
              <a:t>17 Seals Attesting to Jewish Kings</a:t>
            </a:r>
          </a:p>
        </p:txBody>
      </p:sp>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a:blip r:embed="rId3"/>
          <a:stretch>
            <a:fillRect/>
          </a:stretch>
        </p:blipFill>
        <p:spPr>
          <a:xfrm>
            <a:off x="1149453" y="821802"/>
            <a:ext cx="3882437" cy="6036198"/>
          </a:xfrm>
          <a:prstGeom prst="rect">
            <a:avLst/>
          </a:prstGeom>
        </p:spPr>
      </p:pic>
      <p:sp>
        <p:nvSpPr>
          <p:cNvPr id="3" name="TextBox 2">
            <a:extLst>
              <a:ext uri="{FF2B5EF4-FFF2-40B4-BE49-F238E27FC236}">
                <a16:creationId xmlns:a16="http://schemas.microsoft.com/office/drawing/2014/main" id="{7353ACC8-BF8B-394C-BBBD-944D82966697}"/>
              </a:ext>
            </a:extLst>
          </p:cNvPr>
          <p:cNvSpPr txBox="1"/>
          <p:nvPr/>
        </p:nvSpPr>
        <p:spPr>
          <a:xfrm>
            <a:off x="7734300" y="3848100"/>
            <a:ext cx="184731" cy="369332"/>
          </a:xfrm>
          <a:prstGeom prst="rect">
            <a:avLst/>
          </a:prstGeom>
          <a:noFill/>
        </p:spPr>
        <p:txBody>
          <a:bodyPr wrap="none" rtlCol="0">
            <a:spAutoFit/>
          </a:bodyPr>
          <a:lstStyle/>
          <a:p>
            <a:endParaRPr lang="en-US" dirty="0"/>
          </a:p>
        </p:txBody>
      </p:sp>
      <p:sp>
        <p:nvSpPr>
          <p:cNvPr id="5" name="Text Box 9">
            <a:extLst>
              <a:ext uri="{FF2B5EF4-FFF2-40B4-BE49-F238E27FC236}">
                <a16:creationId xmlns:a16="http://schemas.microsoft.com/office/drawing/2014/main" id="{80E41A71-E83A-CB41-B8B8-A2A1B7AF4ACF}"/>
              </a:ext>
            </a:extLst>
          </p:cNvPr>
          <p:cNvSpPr txBox="1">
            <a:spLocks noChangeArrowheads="1"/>
          </p:cNvSpPr>
          <p:nvPr/>
        </p:nvSpPr>
        <p:spPr bwMode="auto">
          <a:xfrm>
            <a:off x="5146726" y="5529059"/>
            <a:ext cx="3882438" cy="1200329"/>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dirty="0">
                <a:solidFill>
                  <a:srgbClr val="FFFFFF"/>
                </a:solidFill>
                <a:effectLst>
                  <a:glow rad="203200">
                    <a:srgbClr val="000514">
                      <a:alpha val="88000"/>
                    </a:srgbClr>
                  </a:glow>
                </a:effectLst>
                <a:latin typeface="Arial"/>
                <a:cs typeface="Arial"/>
              </a:rPr>
              <a:t>Kenneth A. Kitchen, </a:t>
            </a:r>
            <a:br>
              <a:rPr lang="en-US" sz="1800" b="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On the Reliability of the Old Testament</a:t>
            </a:r>
            <a:r>
              <a:rPr lang="en-US" sz="1800" b="1" dirty="0">
                <a:solidFill>
                  <a:srgbClr val="FFFFFF"/>
                </a:solidFill>
                <a:effectLst>
                  <a:glow rad="203200">
                    <a:srgbClr val="000514">
                      <a:alpha val="88000"/>
                    </a:srgbClr>
                  </a:glow>
                </a:effectLst>
                <a:latin typeface="Arial"/>
                <a:cs typeface="Arial"/>
              </a:rPr>
              <a:t> (Grand Rapids, MI: Eerdmans, 2003), 16-21, 604</a:t>
            </a:r>
          </a:p>
        </p:txBody>
      </p:sp>
      <p:sp>
        <p:nvSpPr>
          <p:cNvPr id="6" name="Text Box 9">
            <a:extLst>
              <a:ext uri="{FF2B5EF4-FFF2-40B4-BE49-F238E27FC236}">
                <a16:creationId xmlns:a16="http://schemas.microsoft.com/office/drawing/2014/main" id="{18E7FDCB-F014-6E42-9091-B8B82B31EF61}"/>
              </a:ext>
            </a:extLst>
          </p:cNvPr>
          <p:cNvSpPr txBox="1">
            <a:spLocks noChangeArrowheads="1"/>
          </p:cNvSpPr>
          <p:nvPr/>
        </p:nvSpPr>
        <p:spPr bwMode="auto">
          <a:xfrm>
            <a:off x="5137582" y="1112507"/>
            <a:ext cx="3882438" cy="3785652"/>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2400" b="1" dirty="0">
                <a:solidFill>
                  <a:srgbClr val="FFFFFF"/>
                </a:solidFill>
                <a:effectLst>
                  <a:glow rad="203200">
                    <a:srgbClr val="000514">
                      <a:alpha val="88000"/>
                    </a:srgbClr>
                  </a:glow>
                </a:effectLst>
                <a:latin typeface="Arial"/>
                <a:cs typeface="Arial"/>
              </a:rPr>
              <a:t>These seals with many close-ups in the following slides show ample archaeological support for the monarchies of Israel and Judah. The same is true for the kings of Babylon noted in Daniel’s prophecy.</a:t>
            </a:r>
          </a:p>
        </p:txBody>
      </p:sp>
    </p:spTree>
    <p:extLst>
      <p:ext uri="{BB962C8B-B14F-4D97-AF65-F5344CB8AC3E}">
        <p14:creationId xmlns:p14="http://schemas.microsoft.com/office/powerpoint/2010/main" val="3822694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B3BACD-8960-A549-9E9A-42589206B875}"/>
              </a:ext>
            </a:extLst>
          </p:cNvPr>
          <p:cNvGrpSpPr/>
          <p:nvPr/>
        </p:nvGrpSpPr>
        <p:grpSpPr>
          <a:xfrm>
            <a:off x="0" y="0"/>
            <a:ext cx="9144000" cy="6984682"/>
            <a:chOff x="0" y="0"/>
            <a:chExt cx="9144000" cy="6984682"/>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t="3785" r="47874" b="71069"/>
            <a:stretch/>
          </p:blipFill>
          <p:spPr>
            <a:xfrm>
              <a:off x="0" y="0"/>
              <a:ext cx="9144000" cy="6858000"/>
            </a:xfrm>
            <a:prstGeom prst="rect">
              <a:avLst/>
            </a:prstGeom>
          </p:spPr>
        </p:pic>
        <p:cxnSp>
          <p:nvCxnSpPr>
            <p:cNvPr id="5" name="Straight Connector 4">
              <a:extLst>
                <a:ext uri="{FF2B5EF4-FFF2-40B4-BE49-F238E27FC236}">
                  <a16:creationId xmlns:a16="http://schemas.microsoft.com/office/drawing/2014/main" id="{A05B66C7-5C47-9040-97E4-867F2CA69CAC}"/>
                </a:ext>
              </a:extLst>
            </p:cNvPr>
            <p:cNvCxnSpPr/>
            <p:nvPr/>
          </p:nvCxnSpPr>
          <p:spPr bwMode="auto">
            <a:xfrm>
              <a:off x="2091690" y="3044507"/>
              <a:ext cx="0" cy="3940175"/>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sp>
          <p:nvSpPr>
            <p:cNvPr id="11" name="Rectangle 10">
              <a:extLst>
                <a:ext uri="{FF2B5EF4-FFF2-40B4-BE49-F238E27FC236}">
                  <a16:creationId xmlns:a16="http://schemas.microsoft.com/office/drawing/2014/main" id="{B1D5EC01-DC27-814D-9ED1-1ED0BFC8C395}"/>
                </a:ext>
              </a:extLst>
            </p:cNvPr>
            <p:cNvSpPr/>
            <p:nvPr/>
          </p:nvSpPr>
          <p:spPr bwMode="auto">
            <a:xfrm>
              <a:off x="481774" y="5455125"/>
              <a:ext cx="4611220" cy="7315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26" name="Rectangle 25">
              <a:extLst>
                <a:ext uri="{FF2B5EF4-FFF2-40B4-BE49-F238E27FC236}">
                  <a16:creationId xmlns:a16="http://schemas.microsoft.com/office/drawing/2014/main" id="{84741990-1958-4A4B-8CE4-DEDA45B55732}"/>
                </a:ext>
              </a:extLst>
            </p:cNvPr>
            <p:cNvSpPr/>
            <p:nvPr/>
          </p:nvSpPr>
          <p:spPr bwMode="auto">
            <a:xfrm>
              <a:off x="997" y="1323421"/>
              <a:ext cx="3986212" cy="204311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7" name="Rectangle 26">
              <a:extLst>
                <a:ext uri="{FF2B5EF4-FFF2-40B4-BE49-F238E27FC236}">
                  <a16:creationId xmlns:a16="http://schemas.microsoft.com/office/drawing/2014/main" id="{D187BE17-9EB0-094F-A3F5-0256CCEC8107}"/>
                </a:ext>
              </a:extLst>
            </p:cNvPr>
            <p:cNvSpPr/>
            <p:nvPr/>
          </p:nvSpPr>
          <p:spPr bwMode="auto">
            <a:xfrm>
              <a:off x="2754828" y="4645911"/>
              <a:ext cx="3571875"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8" name="Rectangle 27">
              <a:extLst>
                <a:ext uri="{FF2B5EF4-FFF2-40B4-BE49-F238E27FC236}">
                  <a16:creationId xmlns:a16="http://schemas.microsoft.com/office/drawing/2014/main" id="{B5018158-530C-4B4A-B034-3B310DD58484}"/>
                </a:ext>
              </a:extLst>
            </p:cNvPr>
            <p:cNvSpPr/>
            <p:nvPr/>
          </p:nvSpPr>
          <p:spPr bwMode="auto">
            <a:xfrm>
              <a:off x="5332559" y="5416278"/>
              <a:ext cx="3571875"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en-US" b="1" dirty="0"/>
              <a:t>Seals of Uzziah &amp; Jotham</a:t>
            </a:r>
          </a:p>
        </p:txBody>
      </p:sp>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5" name="Rectangle 2">
            <a:extLst>
              <a:ext uri="{FF2B5EF4-FFF2-40B4-BE49-F238E27FC236}">
                <a16:creationId xmlns:a16="http://schemas.microsoft.com/office/drawing/2014/main" id="{5EEC666E-B082-CF4D-9E23-27E67462C226}"/>
              </a:ext>
            </a:extLst>
          </p:cNvPr>
          <p:cNvSpPr txBox="1">
            <a:spLocks noChangeArrowheads="1"/>
          </p:cNvSpPr>
          <p:nvPr/>
        </p:nvSpPr>
        <p:spPr bwMode="auto">
          <a:xfrm>
            <a:off x="-431948" y="1615990"/>
            <a:ext cx="1931670"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chemeClr val="tx2"/>
                </a:solidFill>
                <a:effectLst/>
                <a:latin typeface="Arial" charset="0"/>
                <a:ea typeface="ＭＳ Ｐゴシック" charset="0"/>
                <a:cs typeface="ＭＳ Ｐゴシック" charset="0"/>
              </a:rPr>
              <a:t>BC</a:t>
            </a:r>
            <a:endParaRPr lang="en-US" sz="3600" b="1" kern="0" dirty="0">
              <a:solidFill>
                <a:schemeClr val="tx2"/>
              </a:solidFill>
              <a:effectLst/>
              <a:latin typeface="Arial" charset="0"/>
              <a:ea typeface="ＭＳ Ｐゴシック" charset="0"/>
              <a:cs typeface="ＭＳ Ｐゴシック" charset="0"/>
            </a:endParaRPr>
          </a:p>
        </p:txBody>
      </p:sp>
      <p:sp>
        <p:nvSpPr>
          <p:cNvPr id="16" name="Rectangle 2">
            <a:extLst>
              <a:ext uri="{FF2B5EF4-FFF2-40B4-BE49-F238E27FC236}">
                <a16:creationId xmlns:a16="http://schemas.microsoft.com/office/drawing/2014/main" id="{3AB6E610-BFB7-F847-846F-4AD483A89F89}"/>
              </a:ext>
            </a:extLst>
          </p:cNvPr>
          <p:cNvSpPr txBox="1">
            <a:spLocks noChangeArrowheads="1"/>
          </p:cNvSpPr>
          <p:nvPr/>
        </p:nvSpPr>
        <p:spPr bwMode="auto">
          <a:xfrm>
            <a:off x="1323700" y="1615990"/>
            <a:ext cx="3483610"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800" b="1" kern="0" dirty="0">
                <a:solidFill>
                  <a:schemeClr val="tx2"/>
                </a:solidFill>
                <a:effectLst/>
                <a:latin typeface="Arial" charset="0"/>
                <a:ea typeface="ＭＳ Ｐゴシック" charset="0"/>
                <a:cs typeface="ＭＳ Ｐゴシック" charset="0"/>
              </a:rPr>
              <a:t>Judah</a:t>
            </a:r>
            <a:endParaRPr lang="en-US" sz="3600" b="1" kern="0" dirty="0">
              <a:solidFill>
                <a:schemeClr val="tx2"/>
              </a:solidFill>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43540" y="2549105"/>
            <a:ext cx="998982"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latin typeface="Arial" charset="0"/>
                <a:ea typeface="ＭＳ Ｐゴシック" charset="0"/>
                <a:cs typeface="ＭＳ Ｐゴシック" charset="0"/>
              </a:rPr>
              <a:t>760</a:t>
            </a:r>
            <a:endParaRPr lang="en-US" sz="3200" b="1" kern="0" dirty="0">
              <a:solidFill>
                <a:schemeClr val="tx2"/>
              </a:solidFill>
              <a:effectLst/>
              <a:latin typeface="Arial"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3E4936DA-0511-1A4A-9797-163905EA6702}"/>
              </a:ext>
            </a:extLst>
          </p:cNvPr>
          <p:cNvSpPr txBox="1">
            <a:spLocks noChangeArrowheads="1"/>
          </p:cNvSpPr>
          <p:nvPr/>
        </p:nvSpPr>
        <p:spPr bwMode="auto">
          <a:xfrm>
            <a:off x="1323700" y="2549105"/>
            <a:ext cx="3599174"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kern="0" dirty="0">
                <a:solidFill>
                  <a:schemeClr val="tx2"/>
                </a:solidFill>
                <a:effectLst/>
                <a:latin typeface="Arial" charset="0"/>
                <a:ea typeface="ＭＳ Ｐゴシック" charset="0"/>
                <a:cs typeface="ＭＳ Ｐゴシック" charset="0"/>
              </a:rPr>
              <a:t>UZZIAH (2 Ki 15:13)</a:t>
            </a:r>
            <a:endParaRPr lang="en-US" sz="3200" kern="0" dirty="0">
              <a:solidFill>
                <a:schemeClr val="tx2"/>
              </a:solidFill>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F76BE057-891C-0D45-A0E7-D27B42E8AD30}"/>
              </a:ext>
            </a:extLst>
          </p:cNvPr>
          <p:cNvSpPr txBox="1">
            <a:spLocks noChangeArrowheads="1"/>
          </p:cNvSpPr>
          <p:nvPr/>
        </p:nvSpPr>
        <p:spPr bwMode="auto">
          <a:xfrm>
            <a:off x="5181599" y="-2264253"/>
            <a:ext cx="2835275"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“quote”</a:t>
            </a:r>
            <a:endParaRPr lang="en-US" sz="3600" kern="0" dirty="0">
              <a:solidFill>
                <a:schemeClr val="tx2"/>
              </a:solidFill>
              <a:effectLst/>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1245CF67-7ACC-094E-AB46-09B7FD0D1EFE}"/>
              </a:ext>
            </a:extLst>
          </p:cNvPr>
          <p:cNvSpPr txBox="1">
            <a:spLocks noChangeArrowheads="1"/>
          </p:cNvSpPr>
          <p:nvPr/>
        </p:nvSpPr>
        <p:spPr bwMode="auto">
          <a:xfrm>
            <a:off x="6034853" y="5444467"/>
            <a:ext cx="3218121" cy="8218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“of </a:t>
            </a:r>
            <a:r>
              <a:rPr lang="en-US" sz="2800" kern="0" dirty="0" err="1">
                <a:solidFill>
                  <a:schemeClr val="tx2"/>
                </a:solidFill>
                <a:effectLst/>
                <a:latin typeface="Arial" charset="0"/>
                <a:ea typeface="ＭＳ Ｐゴシック" charset="0"/>
                <a:cs typeface="ＭＳ Ｐゴシック" charset="0"/>
              </a:rPr>
              <a:t>Shebnaiah</a:t>
            </a:r>
            <a:r>
              <a:rPr lang="en-US" sz="2800" kern="0" dirty="0">
                <a:solidFill>
                  <a:schemeClr val="tx2"/>
                </a:solidFill>
                <a:effectLst/>
                <a:latin typeface="Arial" charset="0"/>
                <a:ea typeface="ＭＳ Ｐゴシック" charset="0"/>
                <a:cs typeface="ＭＳ Ｐゴシック" charset="0"/>
              </a:rPr>
              <a:t>,</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servant of Uzziah”</a:t>
            </a:r>
            <a:endParaRPr lang="en-US" sz="3600" kern="0" dirty="0">
              <a:solidFill>
                <a:schemeClr val="tx2"/>
              </a:solidFill>
              <a:effectLst/>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D4CDEE96-A20F-5D43-A771-9C17E1822E43}"/>
              </a:ext>
            </a:extLst>
          </p:cNvPr>
          <p:cNvSpPr txBox="1">
            <a:spLocks noChangeArrowheads="1"/>
          </p:cNvSpPr>
          <p:nvPr/>
        </p:nvSpPr>
        <p:spPr bwMode="auto">
          <a:xfrm>
            <a:off x="3490480" y="4530048"/>
            <a:ext cx="3218121" cy="8218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“of </a:t>
            </a:r>
            <a:r>
              <a:rPr lang="en-US" sz="2800" kern="0" dirty="0" err="1">
                <a:solidFill>
                  <a:schemeClr val="tx2"/>
                </a:solidFill>
                <a:effectLst/>
                <a:latin typeface="Arial" charset="0"/>
                <a:ea typeface="ＭＳ Ｐゴシック" charset="0"/>
                <a:cs typeface="ＭＳ Ｐゴシック" charset="0"/>
              </a:rPr>
              <a:t>Abiyaw</a:t>
            </a:r>
            <a:r>
              <a:rPr lang="en-US" sz="2800" kern="0" dirty="0">
                <a:solidFill>
                  <a:schemeClr val="tx2"/>
                </a:solidFill>
                <a:effectLst/>
                <a:latin typeface="Arial" charset="0"/>
                <a:ea typeface="ＭＳ Ｐゴシック" charset="0"/>
                <a:cs typeface="ＭＳ Ｐゴシック" charset="0"/>
              </a:rPr>
              <a:t>,</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servant of Uzziah”</a:t>
            </a:r>
            <a:endParaRPr lang="en-US" sz="3600" kern="0" dirty="0">
              <a:solidFill>
                <a:schemeClr val="tx2"/>
              </a:solidFill>
              <a:effectLst/>
              <a:latin typeface="Arial" charset="0"/>
              <a:ea typeface="ＭＳ Ｐゴシック" charset="0"/>
              <a:cs typeface="ＭＳ Ｐゴシック" charset="0"/>
            </a:endParaRPr>
          </a:p>
        </p:txBody>
      </p:sp>
      <p:sp>
        <p:nvSpPr>
          <p:cNvPr id="23" name="Rectangle 2">
            <a:extLst>
              <a:ext uri="{FF2B5EF4-FFF2-40B4-BE49-F238E27FC236}">
                <a16:creationId xmlns:a16="http://schemas.microsoft.com/office/drawing/2014/main" id="{0DF1C058-BC24-6A44-8FDE-98ECFB69D486}"/>
              </a:ext>
            </a:extLst>
          </p:cNvPr>
          <p:cNvSpPr txBox="1">
            <a:spLocks noChangeArrowheads="1"/>
          </p:cNvSpPr>
          <p:nvPr/>
        </p:nvSpPr>
        <p:spPr bwMode="auto">
          <a:xfrm>
            <a:off x="35898" y="5618038"/>
            <a:ext cx="998982"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latin typeface="Arial" charset="0"/>
                <a:ea typeface="ＭＳ Ｐゴシック" charset="0"/>
                <a:cs typeface="ＭＳ Ｐゴシック" charset="0"/>
              </a:rPr>
              <a:t>740</a:t>
            </a:r>
            <a:endParaRPr lang="en-US" sz="3200" b="1" kern="0" dirty="0">
              <a:solidFill>
                <a:schemeClr val="tx2"/>
              </a:solidFill>
              <a:effectLst/>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5060F189-1450-1747-A66A-126BA4B5E482}"/>
              </a:ext>
            </a:extLst>
          </p:cNvPr>
          <p:cNvSpPr txBox="1">
            <a:spLocks noChangeArrowheads="1"/>
          </p:cNvSpPr>
          <p:nvPr/>
        </p:nvSpPr>
        <p:spPr bwMode="auto">
          <a:xfrm>
            <a:off x="1316057" y="5618038"/>
            <a:ext cx="4479231"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kern="0" dirty="0">
                <a:solidFill>
                  <a:schemeClr val="tx2"/>
                </a:solidFill>
                <a:effectLst/>
                <a:latin typeface="Arial" charset="0"/>
                <a:ea typeface="ＭＳ Ｐゴシック" charset="0"/>
                <a:cs typeface="ＭＳ Ｐゴシック" charset="0"/>
              </a:rPr>
              <a:t>J(EH)OTHAM (2 Ki 15:32)</a:t>
            </a:r>
            <a:endParaRPr lang="en-US" sz="3200" kern="0" dirty="0">
              <a:solidFill>
                <a:schemeClr val="tx2"/>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19174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E3783B5-4F0C-4448-82CA-6C7595EA4282}"/>
              </a:ext>
            </a:extLst>
          </p:cNvPr>
          <p:cNvGrpSpPr/>
          <p:nvPr/>
        </p:nvGrpSpPr>
        <p:grpSpPr>
          <a:xfrm>
            <a:off x="-14289" y="-63375"/>
            <a:ext cx="8318700" cy="6921375"/>
            <a:chOff x="-14289" y="-63375"/>
            <a:chExt cx="8318700" cy="6921375"/>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l="52579" t="8720" b="65902"/>
            <a:stretch/>
          </p:blipFill>
          <p:spPr>
            <a:xfrm>
              <a:off x="-14289" y="-63375"/>
              <a:ext cx="8318700" cy="6921375"/>
            </a:xfrm>
            <a:prstGeom prst="rect">
              <a:avLst/>
            </a:prstGeom>
          </p:spPr>
        </p:pic>
        <p:sp>
          <p:nvSpPr>
            <p:cNvPr id="8" name="Rectangle 7">
              <a:extLst>
                <a:ext uri="{FF2B5EF4-FFF2-40B4-BE49-F238E27FC236}">
                  <a16:creationId xmlns:a16="http://schemas.microsoft.com/office/drawing/2014/main" id="{6C1EE6D6-EF69-C84F-A305-8E88FD030B4A}"/>
                </a:ext>
              </a:extLst>
            </p:cNvPr>
            <p:cNvSpPr/>
            <p:nvPr/>
          </p:nvSpPr>
          <p:spPr bwMode="auto">
            <a:xfrm>
              <a:off x="1301877" y="940577"/>
              <a:ext cx="3571875" cy="204311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2" name="Rectangle 21">
              <a:extLst>
                <a:ext uri="{FF2B5EF4-FFF2-40B4-BE49-F238E27FC236}">
                  <a16:creationId xmlns:a16="http://schemas.microsoft.com/office/drawing/2014/main" id="{27B54B66-7345-F54A-BA61-DBA7E30B9396}"/>
                </a:ext>
              </a:extLst>
            </p:cNvPr>
            <p:cNvSpPr/>
            <p:nvPr/>
          </p:nvSpPr>
          <p:spPr bwMode="auto">
            <a:xfrm>
              <a:off x="1107983" y="3278717"/>
              <a:ext cx="3571875" cy="204311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Rectangle 22">
              <a:extLst>
                <a:ext uri="{FF2B5EF4-FFF2-40B4-BE49-F238E27FC236}">
                  <a16:creationId xmlns:a16="http://schemas.microsoft.com/office/drawing/2014/main" id="{67DC4C77-A10D-844F-8130-42BA5C5F900B}"/>
                </a:ext>
              </a:extLst>
            </p:cNvPr>
            <p:cNvSpPr/>
            <p:nvPr/>
          </p:nvSpPr>
          <p:spPr bwMode="auto">
            <a:xfrm>
              <a:off x="4102710" y="2456914"/>
              <a:ext cx="3571875"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en-US" b="1" dirty="0"/>
              <a:t>Seals of Jeroboam II &amp; Hoshea</a:t>
            </a:r>
          </a:p>
        </p:txBody>
      </p:sp>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5" name="Rectangle 2">
            <a:extLst>
              <a:ext uri="{FF2B5EF4-FFF2-40B4-BE49-F238E27FC236}">
                <a16:creationId xmlns:a16="http://schemas.microsoft.com/office/drawing/2014/main" id="{5EEC666E-B082-CF4D-9E23-27E67462C226}"/>
              </a:ext>
            </a:extLst>
          </p:cNvPr>
          <p:cNvSpPr txBox="1">
            <a:spLocks noChangeArrowheads="1"/>
          </p:cNvSpPr>
          <p:nvPr/>
        </p:nvSpPr>
        <p:spPr bwMode="auto">
          <a:xfrm>
            <a:off x="142148" y="968163"/>
            <a:ext cx="1931670"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chemeClr val="tx2"/>
                </a:solidFill>
                <a:effectLst/>
                <a:latin typeface="Arial" charset="0"/>
                <a:ea typeface="ＭＳ Ｐゴシック" charset="0"/>
                <a:cs typeface="ＭＳ Ｐゴシック" charset="0"/>
              </a:rPr>
              <a:t>BC</a:t>
            </a:r>
            <a:endParaRPr lang="en-US" sz="3600" b="1" kern="0" dirty="0">
              <a:solidFill>
                <a:schemeClr val="tx2"/>
              </a:solidFill>
              <a:effectLst/>
              <a:latin typeface="Arial" charset="0"/>
              <a:ea typeface="ＭＳ Ｐゴシック" charset="0"/>
              <a:cs typeface="ＭＳ Ｐゴシック" charset="0"/>
            </a:endParaRPr>
          </a:p>
        </p:txBody>
      </p:sp>
      <p:sp>
        <p:nvSpPr>
          <p:cNvPr id="16" name="Rectangle 2">
            <a:extLst>
              <a:ext uri="{FF2B5EF4-FFF2-40B4-BE49-F238E27FC236}">
                <a16:creationId xmlns:a16="http://schemas.microsoft.com/office/drawing/2014/main" id="{3AB6E610-BFB7-F847-846F-4AD483A89F89}"/>
              </a:ext>
            </a:extLst>
          </p:cNvPr>
          <p:cNvSpPr txBox="1">
            <a:spLocks noChangeArrowheads="1"/>
          </p:cNvSpPr>
          <p:nvPr/>
        </p:nvSpPr>
        <p:spPr bwMode="auto">
          <a:xfrm>
            <a:off x="1897796" y="968163"/>
            <a:ext cx="3483610"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800" b="1" kern="0" dirty="0">
                <a:solidFill>
                  <a:schemeClr val="tx2"/>
                </a:solidFill>
                <a:effectLst/>
                <a:latin typeface="Arial" charset="0"/>
                <a:ea typeface="ＭＳ Ｐゴシック" charset="0"/>
                <a:cs typeface="ＭＳ Ｐゴシック" charset="0"/>
              </a:rPr>
              <a:t>Israel</a:t>
            </a:r>
            <a:endParaRPr lang="en-US" sz="3600" b="1" kern="0" dirty="0">
              <a:solidFill>
                <a:schemeClr val="tx2"/>
              </a:solidFill>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617636" y="1571667"/>
            <a:ext cx="998982"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latin typeface="Arial" charset="0"/>
                <a:ea typeface="ＭＳ Ｐゴシック" charset="0"/>
                <a:cs typeface="ＭＳ Ｐゴシック" charset="0"/>
              </a:rPr>
              <a:t>760</a:t>
            </a:r>
            <a:endParaRPr lang="en-US" sz="3200" b="1" kern="0" dirty="0">
              <a:solidFill>
                <a:schemeClr val="tx2"/>
              </a:solidFill>
              <a:effectLst/>
              <a:latin typeface="Arial"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3E4936DA-0511-1A4A-9797-163905EA6702}"/>
              </a:ext>
            </a:extLst>
          </p:cNvPr>
          <p:cNvSpPr txBox="1">
            <a:spLocks noChangeArrowheads="1"/>
          </p:cNvSpPr>
          <p:nvPr/>
        </p:nvSpPr>
        <p:spPr bwMode="auto">
          <a:xfrm>
            <a:off x="1968921" y="1571667"/>
            <a:ext cx="3599174" cy="8218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kern="0" dirty="0">
                <a:solidFill>
                  <a:schemeClr val="tx2"/>
                </a:solidFill>
                <a:effectLst/>
                <a:latin typeface="Arial" charset="0"/>
                <a:ea typeface="ＭＳ Ｐゴシック" charset="0"/>
                <a:cs typeface="ＭＳ Ｐゴシック" charset="0"/>
              </a:rPr>
              <a:t>JEROBOAM II</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(2 Ki 14:23)</a:t>
            </a:r>
            <a:endParaRPr lang="en-US" sz="3200" kern="0" dirty="0">
              <a:solidFill>
                <a:schemeClr val="tx2"/>
              </a:solidFill>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F76BE057-891C-0D45-A0E7-D27B42E8AD30}"/>
              </a:ext>
            </a:extLst>
          </p:cNvPr>
          <p:cNvSpPr txBox="1">
            <a:spLocks noChangeArrowheads="1"/>
          </p:cNvSpPr>
          <p:nvPr/>
        </p:nvSpPr>
        <p:spPr bwMode="auto">
          <a:xfrm>
            <a:off x="4445508" y="2511662"/>
            <a:ext cx="3571875" cy="9440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“of Shema,</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servant of Jeroboam”</a:t>
            </a:r>
            <a:endParaRPr lang="en-US" sz="3600" kern="0" dirty="0">
              <a:solidFill>
                <a:schemeClr val="tx2"/>
              </a:solidFill>
              <a:effectLst/>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EDF8CF04-F5C7-4A45-AB5A-B526723D81B3}"/>
              </a:ext>
            </a:extLst>
          </p:cNvPr>
          <p:cNvSpPr txBox="1">
            <a:spLocks noChangeArrowheads="1"/>
          </p:cNvSpPr>
          <p:nvPr/>
        </p:nvSpPr>
        <p:spPr bwMode="auto">
          <a:xfrm>
            <a:off x="617636" y="4200238"/>
            <a:ext cx="998982"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latin typeface="Arial" charset="0"/>
                <a:ea typeface="ＭＳ Ｐゴシック" charset="0"/>
                <a:cs typeface="ＭＳ Ｐゴシック" charset="0"/>
              </a:rPr>
              <a:t>725</a:t>
            </a:r>
            <a:endParaRPr lang="en-US" sz="3200" b="1" kern="0" dirty="0">
              <a:solidFill>
                <a:schemeClr val="tx2"/>
              </a:solidFill>
              <a:effectLst/>
              <a:latin typeface="Arial" charset="0"/>
              <a:ea typeface="ＭＳ Ｐゴシック" charset="0"/>
              <a:cs typeface="ＭＳ Ｐゴシック" charset="0"/>
            </a:endParaRPr>
          </a:p>
        </p:txBody>
      </p:sp>
      <p:sp>
        <p:nvSpPr>
          <p:cNvPr id="25" name="Rectangle 2">
            <a:extLst>
              <a:ext uri="{FF2B5EF4-FFF2-40B4-BE49-F238E27FC236}">
                <a16:creationId xmlns:a16="http://schemas.microsoft.com/office/drawing/2014/main" id="{35800A41-70C1-5B47-8CEA-A7B241814EA8}"/>
              </a:ext>
            </a:extLst>
          </p:cNvPr>
          <p:cNvSpPr txBox="1">
            <a:spLocks noChangeArrowheads="1"/>
          </p:cNvSpPr>
          <p:nvPr/>
        </p:nvSpPr>
        <p:spPr bwMode="auto">
          <a:xfrm>
            <a:off x="1968921" y="4200238"/>
            <a:ext cx="3599174" cy="8218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kern="0" dirty="0">
                <a:solidFill>
                  <a:schemeClr val="tx2"/>
                </a:solidFill>
                <a:effectLst/>
                <a:latin typeface="Arial" charset="0"/>
                <a:ea typeface="ＭＳ Ｐゴシック" charset="0"/>
                <a:cs typeface="ＭＳ Ｐゴシック" charset="0"/>
              </a:rPr>
              <a:t>HOSHEA</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(2 Ki 17:1)</a:t>
            </a:r>
            <a:endParaRPr lang="en-US" sz="3200" kern="0" dirty="0">
              <a:solidFill>
                <a:schemeClr val="tx2"/>
              </a:solidFill>
              <a:effectLst/>
              <a:latin typeface="Arial" charset="0"/>
              <a:ea typeface="ＭＳ Ｐゴシック" charset="0"/>
              <a:cs typeface="ＭＳ Ｐゴシック" charset="0"/>
            </a:endParaRPr>
          </a:p>
        </p:txBody>
      </p:sp>
      <p:sp>
        <p:nvSpPr>
          <p:cNvPr id="26" name="Rectangle 2">
            <a:extLst>
              <a:ext uri="{FF2B5EF4-FFF2-40B4-BE49-F238E27FC236}">
                <a16:creationId xmlns:a16="http://schemas.microsoft.com/office/drawing/2014/main" id="{23AC3B5F-68E5-C943-AB83-19DC3E0A185F}"/>
              </a:ext>
            </a:extLst>
          </p:cNvPr>
          <p:cNvSpPr txBox="1">
            <a:spLocks noChangeArrowheads="1"/>
          </p:cNvSpPr>
          <p:nvPr/>
        </p:nvSpPr>
        <p:spPr bwMode="auto">
          <a:xfrm>
            <a:off x="1803908" y="5737462"/>
            <a:ext cx="3571875" cy="9440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“of Abdi,</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servant of Hoshea”</a:t>
            </a:r>
            <a:endParaRPr lang="en-US" sz="3600" kern="0" dirty="0">
              <a:solidFill>
                <a:schemeClr val="tx2"/>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89493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8ED796-4429-6448-A133-F1CF1FCFDDE7}"/>
              </a:ext>
            </a:extLst>
          </p:cNvPr>
          <p:cNvGrpSpPr/>
          <p:nvPr/>
        </p:nvGrpSpPr>
        <p:grpSpPr>
          <a:xfrm>
            <a:off x="1" y="-1"/>
            <a:ext cx="8737600" cy="6858001"/>
            <a:chOff x="1" y="-1"/>
            <a:chExt cx="8737600" cy="6858001"/>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l="1548" t="25481" r="48643" b="49373"/>
            <a:stretch/>
          </p:blipFill>
          <p:spPr>
            <a:xfrm>
              <a:off x="1" y="-1"/>
              <a:ext cx="8737600" cy="6858001"/>
            </a:xfrm>
            <a:prstGeom prst="rect">
              <a:avLst/>
            </a:prstGeom>
          </p:spPr>
        </p:pic>
        <p:sp>
          <p:nvSpPr>
            <p:cNvPr id="29" name="Rectangle 28">
              <a:extLst>
                <a:ext uri="{FF2B5EF4-FFF2-40B4-BE49-F238E27FC236}">
                  <a16:creationId xmlns:a16="http://schemas.microsoft.com/office/drawing/2014/main" id="{282FC62A-C3E4-1748-B9DE-BBBB80861C09}"/>
                </a:ext>
              </a:extLst>
            </p:cNvPr>
            <p:cNvSpPr/>
            <p:nvPr/>
          </p:nvSpPr>
          <p:spPr bwMode="auto">
            <a:xfrm>
              <a:off x="41216" y="4124251"/>
              <a:ext cx="3170042"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9">
              <a:extLst>
                <a:ext uri="{FF2B5EF4-FFF2-40B4-BE49-F238E27FC236}">
                  <a16:creationId xmlns:a16="http://schemas.microsoft.com/office/drawing/2014/main" id="{30C35574-3822-1F48-8E6B-799506B51CD8}"/>
                </a:ext>
              </a:extLst>
            </p:cNvPr>
            <p:cNvSpPr/>
            <p:nvPr/>
          </p:nvSpPr>
          <p:spPr bwMode="auto">
            <a:xfrm>
              <a:off x="2169269" y="2883706"/>
              <a:ext cx="4168031"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1" name="Rectangle 30">
              <a:extLst>
                <a:ext uri="{FF2B5EF4-FFF2-40B4-BE49-F238E27FC236}">
                  <a16:creationId xmlns:a16="http://schemas.microsoft.com/office/drawing/2014/main" id="{3785F0E0-55AE-3E4C-A5D1-6964168A18D3}"/>
                </a:ext>
              </a:extLst>
            </p:cNvPr>
            <p:cNvSpPr/>
            <p:nvPr/>
          </p:nvSpPr>
          <p:spPr bwMode="auto">
            <a:xfrm>
              <a:off x="6083300" y="5056114"/>
              <a:ext cx="2502644"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2" name="Rectangle 31">
              <a:extLst>
                <a:ext uri="{FF2B5EF4-FFF2-40B4-BE49-F238E27FC236}">
                  <a16:creationId xmlns:a16="http://schemas.microsoft.com/office/drawing/2014/main" id="{54F99B66-A372-3540-B8A3-4C347DADBE50}"/>
                </a:ext>
              </a:extLst>
            </p:cNvPr>
            <p:cNvSpPr/>
            <p:nvPr/>
          </p:nvSpPr>
          <p:spPr bwMode="auto">
            <a:xfrm>
              <a:off x="5728964" y="3698875"/>
              <a:ext cx="2821310" cy="7315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33" name="Rectangle 32">
              <a:extLst>
                <a:ext uri="{FF2B5EF4-FFF2-40B4-BE49-F238E27FC236}">
                  <a16:creationId xmlns:a16="http://schemas.microsoft.com/office/drawing/2014/main" id="{0FD5A869-B341-004E-8FAE-3AB4EE2E4667}"/>
                </a:ext>
              </a:extLst>
            </p:cNvPr>
            <p:cNvSpPr/>
            <p:nvPr/>
          </p:nvSpPr>
          <p:spPr bwMode="auto">
            <a:xfrm>
              <a:off x="177800" y="1050851"/>
              <a:ext cx="3579558"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4" name="Rectangle 33">
              <a:extLst>
                <a:ext uri="{FF2B5EF4-FFF2-40B4-BE49-F238E27FC236}">
                  <a16:creationId xmlns:a16="http://schemas.microsoft.com/office/drawing/2014/main" id="{E0D7FB83-C1F5-7442-9B83-E978171F6488}"/>
                </a:ext>
              </a:extLst>
            </p:cNvPr>
            <p:cNvSpPr/>
            <p:nvPr/>
          </p:nvSpPr>
          <p:spPr bwMode="auto">
            <a:xfrm rot="16200000">
              <a:off x="-1148035" y="3238150"/>
              <a:ext cx="6025580"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cxnSp>
        <p:nvCxnSpPr>
          <p:cNvPr id="5" name="Straight Connector 4">
            <a:extLst>
              <a:ext uri="{FF2B5EF4-FFF2-40B4-BE49-F238E27FC236}">
                <a16:creationId xmlns:a16="http://schemas.microsoft.com/office/drawing/2014/main" id="{A05B66C7-5C47-9040-97E4-867F2CA69CAC}"/>
              </a:ext>
            </a:extLst>
          </p:cNvPr>
          <p:cNvCxnSpPr>
            <a:cxnSpLocks/>
          </p:cNvCxnSpPr>
          <p:nvPr/>
        </p:nvCxnSpPr>
        <p:spPr bwMode="auto">
          <a:xfrm>
            <a:off x="1986137" y="640251"/>
            <a:ext cx="0" cy="6217749"/>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sp>
        <p:nvSpPr>
          <p:cNvPr id="21" name="Rectangle 2">
            <a:extLst>
              <a:ext uri="{FF2B5EF4-FFF2-40B4-BE49-F238E27FC236}">
                <a16:creationId xmlns:a16="http://schemas.microsoft.com/office/drawing/2014/main" id="{57734EE7-1862-E844-BA42-8E66454E2046}"/>
              </a:ext>
            </a:extLst>
          </p:cNvPr>
          <p:cNvSpPr txBox="1">
            <a:spLocks noChangeArrowheads="1"/>
          </p:cNvSpPr>
          <p:nvPr/>
        </p:nvSpPr>
        <p:spPr bwMode="auto">
          <a:xfrm>
            <a:off x="3286125" y="2937813"/>
            <a:ext cx="3571875" cy="9440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“of Ahaz (s. of) </a:t>
            </a:r>
            <a:r>
              <a:rPr lang="en-US" sz="2800" kern="0" dirty="0" err="1">
                <a:solidFill>
                  <a:schemeClr val="tx2"/>
                </a:solidFill>
                <a:effectLst/>
                <a:latin typeface="Arial" charset="0"/>
                <a:ea typeface="ＭＳ Ｐゴシック" charset="0"/>
                <a:cs typeface="ＭＳ Ｐゴシック" charset="0"/>
              </a:rPr>
              <a:t>Jehotham</a:t>
            </a:r>
            <a:r>
              <a:rPr lang="en-US" sz="2800" kern="0" dirty="0">
                <a:solidFill>
                  <a:schemeClr val="tx2"/>
                </a:solidFill>
                <a:effectLst/>
                <a:latin typeface="Arial" charset="0"/>
                <a:ea typeface="ＭＳ Ｐゴシック" charset="0"/>
                <a:cs typeface="ＭＳ Ｐゴシック" charset="0"/>
              </a:rPr>
              <a:t>,</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King of Judah”</a:t>
            </a:r>
            <a:endParaRPr lang="en-US" sz="3600" kern="0" dirty="0">
              <a:solidFill>
                <a:schemeClr val="tx2"/>
              </a:solidFill>
              <a:effectLst/>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10E95961-601C-2B48-8072-578E807505D2}"/>
              </a:ext>
            </a:extLst>
          </p:cNvPr>
          <p:cNvSpPr txBox="1">
            <a:spLocks noChangeArrowheads="1"/>
          </p:cNvSpPr>
          <p:nvPr/>
        </p:nvSpPr>
        <p:spPr bwMode="auto">
          <a:xfrm>
            <a:off x="5842045" y="3448129"/>
            <a:ext cx="3571875" cy="9440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“of </a:t>
            </a:r>
            <a:r>
              <a:rPr lang="en-US" sz="2800" kern="0" dirty="0" err="1">
                <a:solidFill>
                  <a:schemeClr val="tx2"/>
                </a:solidFill>
                <a:effectLst/>
                <a:latin typeface="Arial" charset="0"/>
                <a:ea typeface="ＭＳ Ｐゴシック" charset="0"/>
                <a:cs typeface="ＭＳ Ｐゴシック" charset="0"/>
              </a:rPr>
              <a:t>Ushna</a:t>
            </a:r>
            <a:r>
              <a:rPr lang="en-US" sz="2800" kern="0" dirty="0">
                <a:solidFill>
                  <a:schemeClr val="tx2"/>
                </a:solidFill>
                <a:effectLst/>
                <a:latin typeface="Arial" charset="0"/>
                <a:ea typeface="ＭＳ Ｐゴシック" charset="0"/>
                <a:cs typeface="ＭＳ Ｐゴシック" charset="0"/>
              </a:rPr>
              <a:t>,</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servant of Ahaz”</a:t>
            </a:r>
            <a:endParaRPr lang="en-US" sz="3600" kern="0" dirty="0">
              <a:solidFill>
                <a:schemeClr val="tx2"/>
              </a:solidFill>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131511" y="4716561"/>
            <a:ext cx="998982"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latin typeface="Arial" charset="0"/>
                <a:ea typeface="ＭＳ Ｐゴシック" charset="0"/>
                <a:cs typeface="ＭＳ Ｐゴシック" charset="0"/>
              </a:rPr>
              <a:t>700</a:t>
            </a:r>
            <a:endParaRPr lang="en-US" sz="3200" b="1" kern="0" dirty="0">
              <a:solidFill>
                <a:schemeClr val="tx2"/>
              </a:solidFill>
              <a:effectLst/>
              <a:latin typeface="Arial"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3E4936DA-0511-1A4A-9797-163905EA6702}"/>
              </a:ext>
            </a:extLst>
          </p:cNvPr>
          <p:cNvSpPr txBox="1">
            <a:spLocks noChangeArrowheads="1"/>
          </p:cNvSpPr>
          <p:nvPr/>
        </p:nvSpPr>
        <p:spPr bwMode="auto">
          <a:xfrm>
            <a:off x="1000474" y="4702321"/>
            <a:ext cx="1971326" cy="988819"/>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a:solidFill>
                  <a:schemeClr val="tx2"/>
                </a:solidFill>
                <a:latin typeface="Arial" charset="0"/>
                <a:ea typeface="ＭＳ Ｐゴシック" charset="0"/>
                <a:cs typeface="ＭＳ Ｐゴシック" charset="0"/>
              </a:rPr>
              <a:t>HEZEKIAH</a:t>
            </a:r>
            <a:br>
              <a:rPr lang="en-US" sz="2400" kern="0" dirty="0">
                <a:solidFill>
                  <a:schemeClr val="tx2"/>
                </a:solidFill>
                <a:latin typeface="Arial" charset="0"/>
                <a:ea typeface="ＭＳ Ｐゴシック" charset="0"/>
                <a:cs typeface="ＭＳ Ｐゴシック" charset="0"/>
              </a:rPr>
            </a:br>
            <a:r>
              <a:rPr lang="en-US" sz="2400" kern="0" dirty="0">
                <a:solidFill>
                  <a:schemeClr val="tx2"/>
                </a:solidFill>
                <a:latin typeface="Arial" charset="0"/>
                <a:ea typeface="ＭＳ Ｐゴシック" charset="0"/>
                <a:cs typeface="ＭＳ Ｐゴシック" charset="0"/>
              </a:rPr>
              <a:t>(2 Ki 18:1)</a:t>
            </a:r>
            <a:endParaRPr lang="en-US" sz="3200" kern="0" dirty="0">
              <a:solidFill>
                <a:schemeClr val="tx2"/>
              </a:solidFill>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789526E9-69D6-784A-94CC-1276FF743CFE}"/>
              </a:ext>
            </a:extLst>
          </p:cNvPr>
          <p:cNvSpPr txBox="1">
            <a:spLocks noChangeArrowheads="1"/>
          </p:cNvSpPr>
          <p:nvPr/>
        </p:nvSpPr>
        <p:spPr bwMode="auto">
          <a:xfrm>
            <a:off x="5468611" y="4984582"/>
            <a:ext cx="3571875" cy="15813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“of Hezekiah,</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(s. of) Ahaz,</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King of Judah”</a:t>
            </a:r>
            <a:endParaRPr lang="en-US" sz="3600" kern="0" dirty="0">
              <a:solidFill>
                <a:schemeClr val="tx2"/>
              </a:solidFill>
              <a:effectLst/>
              <a:latin typeface="Arial" charset="0"/>
              <a:ea typeface="ＭＳ Ｐゴシック" charset="0"/>
              <a:cs typeface="ＭＳ Ｐゴシック" charset="0"/>
            </a:endParaRPr>
          </a:p>
        </p:txBody>
      </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en-US" b="1" dirty="0"/>
              <a:t>Seals of Ahaz &amp; Hezekiah</a:t>
            </a:r>
          </a:p>
        </p:txBody>
      </p:sp>
      <p:sp>
        <p:nvSpPr>
          <p:cNvPr id="20" name="Rectangle 2">
            <a:extLst>
              <a:ext uri="{FF2B5EF4-FFF2-40B4-BE49-F238E27FC236}">
                <a16:creationId xmlns:a16="http://schemas.microsoft.com/office/drawing/2014/main" id="{D7ACD07E-6E3F-604F-98FC-21CB94CE32AA}"/>
              </a:ext>
            </a:extLst>
          </p:cNvPr>
          <p:cNvSpPr txBox="1">
            <a:spLocks noChangeArrowheads="1"/>
          </p:cNvSpPr>
          <p:nvPr/>
        </p:nvSpPr>
        <p:spPr bwMode="auto">
          <a:xfrm>
            <a:off x="131511" y="1166860"/>
            <a:ext cx="998982"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latin typeface="Arial" charset="0"/>
                <a:ea typeface="ＭＳ Ｐゴシック" charset="0"/>
                <a:cs typeface="ＭＳ Ｐゴシック" charset="0"/>
              </a:rPr>
              <a:t>730</a:t>
            </a:r>
            <a:endParaRPr lang="en-US" sz="3200" b="1" kern="0" dirty="0">
              <a:solidFill>
                <a:schemeClr val="tx2"/>
              </a:solidFill>
              <a:effectLst/>
              <a:latin typeface="Arial" charset="0"/>
              <a:ea typeface="ＭＳ Ｐゴシック" charset="0"/>
              <a:cs typeface="ＭＳ Ｐゴシック" charset="0"/>
            </a:endParaRPr>
          </a:p>
        </p:txBody>
      </p:sp>
      <p:sp>
        <p:nvSpPr>
          <p:cNvPr id="27" name="Rectangle 2">
            <a:extLst>
              <a:ext uri="{FF2B5EF4-FFF2-40B4-BE49-F238E27FC236}">
                <a16:creationId xmlns:a16="http://schemas.microsoft.com/office/drawing/2014/main" id="{9FC803CD-BEF8-8F4A-80F6-10569E089E8B}"/>
              </a:ext>
            </a:extLst>
          </p:cNvPr>
          <p:cNvSpPr txBox="1">
            <a:spLocks noChangeArrowheads="1"/>
          </p:cNvSpPr>
          <p:nvPr/>
        </p:nvSpPr>
        <p:spPr bwMode="auto">
          <a:xfrm>
            <a:off x="1083024" y="1152620"/>
            <a:ext cx="1806226" cy="834539"/>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a:solidFill>
                  <a:schemeClr val="tx2"/>
                </a:solidFill>
                <a:effectLst/>
                <a:latin typeface="Arial" charset="0"/>
                <a:ea typeface="ＭＳ Ｐゴシック" charset="0"/>
                <a:cs typeface="ＭＳ Ｐゴシック" charset="0"/>
              </a:rPr>
              <a:t>AHAZ </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(2 Ki 16:20)</a:t>
            </a:r>
            <a:endParaRPr lang="en-US" sz="3200" kern="0" dirty="0">
              <a:solidFill>
                <a:schemeClr val="tx2"/>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5851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l="77288" t="44623" r="9765" b="48423"/>
          <a:stretch/>
        </p:blipFill>
        <p:spPr>
          <a:xfrm>
            <a:off x="3935282" y="724396"/>
            <a:ext cx="2059830" cy="1719964"/>
          </a:xfrm>
          <a:prstGeom prst="rect">
            <a:avLst/>
          </a:prstGeom>
        </p:spPr>
      </p:pic>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2" name="Rectangle 2">
            <a:extLst>
              <a:ext uri="{FF2B5EF4-FFF2-40B4-BE49-F238E27FC236}">
                <a16:creationId xmlns:a16="http://schemas.microsoft.com/office/drawing/2014/main" id="{CC22D2B1-149D-C44A-B901-2F8BC12DAA1B}"/>
              </a:ext>
            </a:extLst>
          </p:cNvPr>
          <p:cNvSpPr txBox="1">
            <a:spLocks noChangeArrowheads="1"/>
          </p:cNvSpPr>
          <p:nvPr/>
        </p:nvSpPr>
        <p:spPr bwMode="auto">
          <a:xfrm>
            <a:off x="1339227" y="873282"/>
            <a:ext cx="2692020" cy="474663"/>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err="1">
                <a:solidFill>
                  <a:schemeClr val="tx2"/>
                </a:solidFill>
                <a:effectLst/>
                <a:latin typeface="Arial" charset="0"/>
                <a:ea typeface="ＭＳ Ｐゴシック" charset="0"/>
                <a:cs typeface="ＭＳ Ｐゴシック" charset="0"/>
              </a:rPr>
              <a:t>Meshullam</a:t>
            </a:r>
            <a:endParaRPr lang="en-US" sz="3200" kern="0" dirty="0">
              <a:solidFill>
                <a:schemeClr val="tx2"/>
              </a:solidFill>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6973379" y="919367"/>
            <a:ext cx="998982"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latin typeface="Arial" charset="0"/>
                <a:ea typeface="ＭＳ Ｐゴシック" charset="0"/>
                <a:cs typeface="ＭＳ Ｐゴシック" charset="0"/>
              </a:rPr>
              <a:t>630</a:t>
            </a:r>
            <a:endParaRPr lang="en-US" sz="3200" b="1" kern="0" dirty="0">
              <a:solidFill>
                <a:schemeClr val="tx2"/>
              </a:solidFill>
              <a:effectLst/>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10E95961-601C-2B48-8072-578E807505D2}"/>
              </a:ext>
            </a:extLst>
          </p:cNvPr>
          <p:cNvSpPr txBox="1">
            <a:spLocks noChangeArrowheads="1"/>
          </p:cNvSpPr>
          <p:nvPr/>
        </p:nvSpPr>
        <p:spPr bwMode="auto">
          <a:xfrm>
            <a:off x="459372" y="5566869"/>
            <a:ext cx="3571875" cy="133004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a:solidFill>
                  <a:schemeClr val="tx2"/>
                </a:solidFill>
                <a:effectLst/>
                <a:latin typeface="Arial" charset="0"/>
                <a:ea typeface="ＭＳ Ｐゴシック" charset="0"/>
                <a:cs typeface="ＭＳ Ｐゴシック" charset="0"/>
              </a:rPr>
              <a:t>“of </a:t>
            </a:r>
            <a:r>
              <a:rPr lang="en-US" sz="2400" kern="0" dirty="0" err="1">
                <a:solidFill>
                  <a:schemeClr val="tx2"/>
                </a:solidFill>
                <a:effectLst/>
                <a:latin typeface="Arial" charset="0"/>
                <a:ea typeface="ＭＳ Ｐゴシック" charset="0"/>
                <a:cs typeface="ＭＳ Ｐゴシック" charset="0"/>
              </a:rPr>
              <a:t>Gemariah</a:t>
            </a:r>
            <a:r>
              <a:rPr lang="en-US" sz="2400" kern="0" dirty="0">
                <a:solidFill>
                  <a:schemeClr val="tx2"/>
                </a:solidFill>
                <a:effectLst/>
                <a:latin typeface="Arial" charset="0"/>
                <a:ea typeface="ＭＳ Ｐゴシック" charset="0"/>
                <a:cs typeface="ＭＳ Ｐゴシック" charset="0"/>
              </a:rPr>
              <a:t>,</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son of Shaphan”</a:t>
            </a:r>
          </a:p>
          <a:p>
            <a:pPr defTabSz="914400">
              <a:defRPr/>
            </a:pPr>
            <a:r>
              <a:rPr lang="en-US" sz="2400" kern="0" dirty="0">
                <a:solidFill>
                  <a:schemeClr val="tx2"/>
                </a:solidFill>
                <a:latin typeface="Arial" charset="0"/>
                <a:ea typeface="ＭＳ Ｐゴシック" charset="0"/>
                <a:cs typeface="ＭＳ Ｐゴシック" charset="0"/>
              </a:rPr>
              <a:t>(Jer 36:10-11)</a:t>
            </a:r>
            <a:endParaRPr lang="en-US" sz="3200" kern="0" dirty="0">
              <a:solidFill>
                <a:schemeClr val="tx2"/>
              </a:solidFill>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28159083-46A0-044E-A917-B03B33816EDD}"/>
              </a:ext>
            </a:extLst>
          </p:cNvPr>
          <p:cNvSpPr txBox="1">
            <a:spLocks noChangeArrowheads="1"/>
          </p:cNvSpPr>
          <p:nvPr/>
        </p:nvSpPr>
        <p:spPr bwMode="auto">
          <a:xfrm>
            <a:off x="6981998" y="3686098"/>
            <a:ext cx="2123471"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kern="0" dirty="0">
                <a:solidFill>
                  <a:schemeClr val="tx2"/>
                </a:solidFill>
                <a:effectLst/>
                <a:latin typeface="Arial" charset="0"/>
                <a:ea typeface="ＭＳ Ｐゴシック" charset="0"/>
                <a:cs typeface="ＭＳ Ｐゴシック" charset="0"/>
              </a:rPr>
              <a:t>2 Ki 22:12-14</a:t>
            </a:r>
            <a:endParaRPr lang="en-US" sz="3200" kern="0" dirty="0">
              <a:solidFill>
                <a:schemeClr val="tx2"/>
              </a:solidFill>
              <a:effectLst/>
              <a:latin typeface="Arial" charset="0"/>
              <a:ea typeface="ＭＳ Ｐゴシック" charset="0"/>
              <a:cs typeface="ＭＳ Ｐゴシック" charset="0"/>
            </a:endParaRPr>
          </a:p>
        </p:txBody>
      </p:sp>
      <p:grpSp>
        <p:nvGrpSpPr>
          <p:cNvPr id="26" name="Group 25">
            <a:extLst>
              <a:ext uri="{FF2B5EF4-FFF2-40B4-BE49-F238E27FC236}">
                <a16:creationId xmlns:a16="http://schemas.microsoft.com/office/drawing/2014/main" id="{E945D58F-A281-144A-80A2-DFB286412BFD}"/>
              </a:ext>
            </a:extLst>
          </p:cNvPr>
          <p:cNvGrpSpPr/>
          <p:nvPr/>
        </p:nvGrpSpPr>
        <p:grpSpPr>
          <a:xfrm>
            <a:off x="2282509" y="1249997"/>
            <a:ext cx="2474510" cy="2722675"/>
            <a:chOff x="2282509" y="1249997"/>
            <a:chExt cx="2474510" cy="2722675"/>
          </a:xfrm>
        </p:grpSpPr>
        <p:cxnSp>
          <p:nvCxnSpPr>
            <p:cNvPr id="5" name="Straight Connector 4">
              <a:extLst>
                <a:ext uri="{FF2B5EF4-FFF2-40B4-BE49-F238E27FC236}">
                  <a16:creationId xmlns:a16="http://schemas.microsoft.com/office/drawing/2014/main" id="{A05B66C7-5C47-9040-97E4-867F2CA69CAC}"/>
                </a:ext>
              </a:extLst>
            </p:cNvPr>
            <p:cNvCxnSpPr>
              <a:cxnSpLocks/>
            </p:cNvCxnSpPr>
            <p:nvPr/>
          </p:nvCxnSpPr>
          <p:spPr bwMode="auto">
            <a:xfrm>
              <a:off x="2653293" y="1249997"/>
              <a:ext cx="0" cy="2474510"/>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cxnSp>
          <p:nvCxnSpPr>
            <p:cNvPr id="23" name="Straight Connector 22">
              <a:extLst>
                <a:ext uri="{FF2B5EF4-FFF2-40B4-BE49-F238E27FC236}">
                  <a16:creationId xmlns:a16="http://schemas.microsoft.com/office/drawing/2014/main" id="{EA898490-F40B-194E-9D3C-D349481DD709}"/>
                </a:ext>
              </a:extLst>
            </p:cNvPr>
            <p:cNvCxnSpPr>
              <a:cxnSpLocks/>
            </p:cNvCxnSpPr>
            <p:nvPr/>
          </p:nvCxnSpPr>
          <p:spPr bwMode="auto">
            <a:xfrm>
              <a:off x="2297422" y="3716194"/>
              <a:ext cx="0" cy="256478"/>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cxnSp>
          <p:nvCxnSpPr>
            <p:cNvPr id="24" name="Straight Connector 23">
              <a:extLst>
                <a:ext uri="{FF2B5EF4-FFF2-40B4-BE49-F238E27FC236}">
                  <a16:creationId xmlns:a16="http://schemas.microsoft.com/office/drawing/2014/main" id="{FB67584F-FC77-E34F-846F-263FE7508BE4}"/>
                </a:ext>
              </a:extLst>
            </p:cNvPr>
            <p:cNvCxnSpPr>
              <a:cxnSpLocks/>
            </p:cNvCxnSpPr>
            <p:nvPr/>
          </p:nvCxnSpPr>
          <p:spPr bwMode="auto">
            <a:xfrm>
              <a:off x="4757019" y="3695091"/>
              <a:ext cx="0" cy="256478"/>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cxnSp>
          <p:nvCxnSpPr>
            <p:cNvPr id="25" name="Straight Connector 24">
              <a:extLst>
                <a:ext uri="{FF2B5EF4-FFF2-40B4-BE49-F238E27FC236}">
                  <a16:creationId xmlns:a16="http://schemas.microsoft.com/office/drawing/2014/main" id="{5D48D3D2-39CA-8243-A4A2-B36E89A96426}"/>
                </a:ext>
              </a:extLst>
            </p:cNvPr>
            <p:cNvCxnSpPr>
              <a:cxnSpLocks/>
            </p:cNvCxnSpPr>
            <p:nvPr/>
          </p:nvCxnSpPr>
          <p:spPr bwMode="auto">
            <a:xfrm rot="16200000" flipV="1">
              <a:off x="3519764" y="2457837"/>
              <a:ext cx="0" cy="2474510"/>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grpSp>
      <p:sp>
        <p:nvSpPr>
          <p:cNvPr id="27" name="Rectangle 2">
            <a:extLst>
              <a:ext uri="{FF2B5EF4-FFF2-40B4-BE49-F238E27FC236}">
                <a16:creationId xmlns:a16="http://schemas.microsoft.com/office/drawing/2014/main" id="{04430BCE-D3FF-1841-ACCD-9B27760F0E92}"/>
              </a:ext>
            </a:extLst>
          </p:cNvPr>
          <p:cNvSpPr txBox="1">
            <a:spLocks noChangeArrowheads="1"/>
          </p:cNvSpPr>
          <p:nvPr/>
        </p:nvSpPr>
        <p:spPr bwMode="auto">
          <a:xfrm>
            <a:off x="1478549" y="1893371"/>
            <a:ext cx="2413376" cy="474663"/>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err="1">
                <a:solidFill>
                  <a:schemeClr val="tx2"/>
                </a:solidFill>
                <a:effectLst/>
                <a:latin typeface="Arial" charset="0"/>
                <a:ea typeface="ＭＳ Ｐゴシック" charset="0"/>
                <a:cs typeface="ＭＳ Ｐゴシック" charset="0"/>
              </a:rPr>
              <a:t>Azaliah</a:t>
            </a:r>
            <a:endParaRPr lang="en-US" sz="3200" kern="0" dirty="0">
              <a:solidFill>
                <a:schemeClr val="tx2"/>
              </a:solidFill>
              <a:effectLst/>
              <a:latin typeface="Arial" charset="0"/>
              <a:ea typeface="ＭＳ Ｐゴシック" charset="0"/>
              <a:cs typeface="ＭＳ Ｐゴシック" charset="0"/>
            </a:endParaRPr>
          </a:p>
        </p:txBody>
      </p:sp>
      <p:sp>
        <p:nvSpPr>
          <p:cNvPr id="28" name="Rectangle 2">
            <a:extLst>
              <a:ext uri="{FF2B5EF4-FFF2-40B4-BE49-F238E27FC236}">
                <a16:creationId xmlns:a16="http://schemas.microsoft.com/office/drawing/2014/main" id="{09C0F43F-8D81-264C-BEE5-F532A17789F0}"/>
              </a:ext>
            </a:extLst>
          </p:cNvPr>
          <p:cNvSpPr txBox="1">
            <a:spLocks noChangeArrowheads="1"/>
          </p:cNvSpPr>
          <p:nvPr/>
        </p:nvSpPr>
        <p:spPr bwMode="auto">
          <a:xfrm>
            <a:off x="3499455" y="5566869"/>
            <a:ext cx="2926473" cy="133004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a:solidFill>
                  <a:schemeClr val="tx2"/>
                </a:solidFill>
                <a:effectLst/>
                <a:latin typeface="Arial" charset="0"/>
                <a:ea typeface="ＭＳ Ｐゴシック" charset="0"/>
                <a:cs typeface="ＭＳ Ｐゴシック" charset="0"/>
              </a:rPr>
              <a:t>“of </a:t>
            </a:r>
            <a:r>
              <a:rPr lang="en-US" sz="2400" kern="0" dirty="0" err="1">
                <a:solidFill>
                  <a:schemeClr val="tx2"/>
                </a:solidFill>
                <a:effectLst/>
                <a:latin typeface="Arial" charset="0"/>
                <a:ea typeface="ＭＳ Ｐゴシック" charset="0"/>
                <a:cs typeface="ＭＳ Ｐゴシック" charset="0"/>
              </a:rPr>
              <a:t>Ahiqam</a:t>
            </a:r>
            <a:r>
              <a:rPr lang="en-US" sz="2400" kern="0" dirty="0">
                <a:solidFill>
                  <a:schemeClr val="tx2"/>
                </a:solidFill>
                <a:effectLst/>
                <a:latin typeface="Arial" charset="0"/>
                <a:ea typeface="ＭＳ Ｐゴシック" charset="0"/>
                <a:cs typeface="ＭＳ Ｐゴシック" charset="0"/>
              </a:rPr>
              <a:t>,</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son of Shaphan”</a:t>
            </a:r>
          </a:p>
          <a:p>
            <a:pPr defTabSz="914400">
              <a:defRPr/>
            </a:pPr>
            <a:r>
              <a:rPr lang="en-US" sz="2400" kern="0" dirty="0">
                <a:solidFill>
                  <a:schemeClr val="tx2"/>
                </a:solidFill>
                <a:latin typeface="Arial" charset="0"/>
                <a:ea typeface="ＭＳ Ｐゴシック" charset="0"/>
                <a:cs typeface="ＭＳ Ｐゴシック" charset="0"/>
              </a:rPr>
              <a:t>(2 Ki 22:12)</a:t>
            </a:r>
            <a:endParaRPr lang="en-US" sz="3200" kern="0" dirty="0">
              <a:solidFill>
                <a:schemeClr val="tx2"/>
              </a:solidFill>
              <a:effectLst/>
              <a:latin typeface="Arial" charset="0"/>
              <a:ea typeface="ＭＳ Ｐゴシック" charset="0"/>
              <a:cs typeface="ＭＳ Ｐゴシック" charset="0"/>
            </a:endParaRPr>
          </a:p>
        </p:txBody>
      </p:sp>
      <p:pic>
        <p:nvPicPr>
          <p:cNvPr id="30" name="Picture 29">
            <a:extLst>
              <a:ext uri="{FF2B5EF4-FFF2-40B4-BE49-F238E27FC236}">
                <a16:creationId xmlns:a16="http://schemas.microsoft.com/office/drawing/2014/main" id="{9E952FE4-A3FE-BA44-8951-CAF098D52C92}"/>
              </a:ext>
            </a:extLst>
          </p:cNvPr>
          <p:cNvPicPr>
            <a:picLocks noChangeAspect="1"/>
          </p:cNvPicPr>
          <p:nvPr/>
        </p:nvPicPr>
        <p:blipFill rotWithShape="1">
          <a:blip r:embed="rId3"/>
          <a:srcRect l="53115" t="58246" r="24433" b="35191"/>
          <a:stretch/>
        </p:blipFill>
        <p:spPr>
          <a:xfrm>
            <a:off x="50998" y="4079745"/>
            <a:ext cx="3571876" cy="1623425"/>
          </a:xfrm>
          <a:prstGeom prst="rect">
            <a:avLst/>
          </a:prstGeom>
        </p:spPr>
      </p:pic>
      <p:sp>
        <p:nvSpPr>
          <p:cNvPr id="14" name="Rectangle 2">
            <a:extLst>
              <a:ext uri="{FF2B5EF4-FFF2-40B4-BE49-F238E27FC236}">
                <a16:creationId xmlns:a16="http://schemas.microsoft.com/office/drawing/2014/main" id="{B1AC0680-CE09-D14D-8BEE-1E2110484E08}"/>
              </a:ext>
            </a:extLst>
          </p:cNvPr>
          <p:cNvSpPr txBox="1">
            <a:spLocks noChangeArrowheads="1"/>
          </p:cNvSpPr>
          <p:nvPr/>
        </p:nvSpPr>
        <p:spPr bwMode="auto">
          <a:xfrm>
            <a:off x="1162060" y="2883570"/>
            <a:ext cx="3046354" cy="474663"/>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a:solidFill>
                  <a:schemeClr val="tx2"/>
                </a:solidFill>
                <a:effectLst/>
                <a:latin typeface="Arial" charset="0"/>
                <a:ea typeface="ＭＳ Ｐゴシック" charset="0"/>
                <a:cs typeface="ＭＳ Ｐゴシック" charset="0"/>
              </a:rPr>
              <a:t>Shaphan</a:t>
            </a:r>
            <a:endParaRPr lang="en-US" sz="3200" kern="0" dirty="0">
              <a:solidFill>
                <a:schemeClr val="tx2"/>
              </a:solidFill>
              <a:effectLst/>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57734EE7-1862-E844-BA42-8E66454E2046}"/>
              </a:ext>
            </a:extLst>
          </p:cNvPr>
          <p:cNvSpPr txBox="1">
            <a:spLocks noChangeArrowheads="1"/>
          </p:cNvSpPr>
          <p:nvPr/>
        </p:nvSpPr>
        <p:spPr bwMode="auto">
          <a:xfrm>
            <a:off x="3559722" y="2364041"/>
            <a:ext cx="2866206" cy="9440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a:solidFill>
                  <a:schemeClr val="tx2"/>
                </a:solidFill>
                <a:effectLst/>
                <a:latin typeface="Arial" charset="0"/>
                <a:ea typeface="ＭＳ Ｐゴシック" charset="0"/>
                <a:cs typeface="ＭＳ Ｐゴシック" charset="0"/>
              </a:rPr>
              <a:t>“of </a:t>
            </a:r>
            <a:r>
              <a:rPr lang="en-US" sz="2400" kern="0" dirty="0" err="1">
                <a:solidFill>
                  <a:schemeClr val="tx2"/>
                </a:solidFill>
                <a:effectLst/>
                <a:latin typeface="Arial" charset="0"/>
                <a:ea typeface="ＭＳ Ｐゴシック" charset="0"/>
                <a:cs typeface="ＭＳ Ｐゴシック" charset="0"/>
              </a:rPr>
              <a:t>Azaliah</a:t>
            </a:r>
            <a:r>
              <a:rPr lang="en-US" sz="2400" kern="0" dirty="0">
                <a:solidFill>
                  <a:schemeClr val="tx2"/>
                </a:solidFill>
                <a:effectLst/>
                <a:latin typeface="Arial" charset="0"/>
                <a:ea typeface="ＭＳ Ｐゴシック" charset="0"/>
                <a:cs typeface="ＭＳ Ｐゴシック" charset="0"/>
              </a:rPr>
              <a:t>, son</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of </a:t>
            </a:r>
            <a:r>
              <a:rPr lang="en-US" sz="2400" kern="0" dirty="0" err="1">
                <a:solidFill>
                  <a:schemeClr val="tx2"/>
                </a:solidFill>
                <a:effectLst/>
                <a:latin typeface="Arial" charset="0"/>
                <a:ea typeface="ＭＳ Ｐゴシック" charset="0"/>
                <a:cs typeface="ＭＳ Ｐゴシック" charset="0"/>
              </a:rPr>
              <a:t>Meshullam</a:t>
            </a:r>
            <a:r>
              <a:rPr lang="en-US" sz="2400" kern="0" dirty="0">
                <a:solidFill>
                  <a:schemeClr val="tx2"/>
                </a:solidFill>
                <a:effectLst/>
                <a:latin typeface="Arial" charset="0"/>
                <a:ea typeface="ＭＳ Ｐゴシック" charset="0"/>
                <a:cs typeface="ＭＳ Ｐゴシック" charset="0"/>
              </a:rPr>
              <a:t>”</a:t>
            </a:r>
            <a:endParaRPr lang="en-US" sz="3200" kern="0" dirty="0">
              <a:solidFill>
                <a:schemeClr val="tx2"/>
              </a:solidFill>
              <a:effectLst/>
              <a:latin typeface="Arial" charset="0"/>
              <a:ea typeface="ＭＳ Ｐゴシック" charset="0"/>
              <a:cs typeface="ＭＳ Ｐゴシック" charset="0"/>
            </a:endParaRPr>
          </a:p>
        </p:txBody>
      </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en-US" b="1" dirty="0"/>
              <a:t>Seals of Other Judah VIPS</a:t>
            </a:r>
          </a:p>
        </p:txBody>
      </p:sp>
      <p:sp>
        <p:nvSpPr>
          <p:cNvPr id="32" name="Right Brace 31">
            <a:extLst>
              <a:ext uri="{FF2B5EF4-FFF2-40B4-BE49-F238E27FC236}">
                <a16:creationId xmlns:a16="http://schemas.microsoft.com/office/drawing/2014/main" id="{25FA7FCC-4ECC-E941-B38B-CEBB691405B4}"/>
              </a:ext>
            </a:extLst>
          </p:cNvPr>
          <p:cNvSpPr/>
          <p:nvPr/>
        </p:nvSpPr>
        <p:spPr bwMode="auto">
          <a:xfrm>
            <a:off x="6137860" y="1087300"/>
            <a:ext cx="787087" cy="5689582"/>
          </a:xfrm>
          <a:prstGeom prst="rightBrac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pic>
        <p:nvPicPr>
          <p:cNvPr id="34" name="Picture 33">
            <a:extLst>
              <a:ext uri="{FF2B5EF4-FFF2-40B4-BE49-F238E27FC236}">
                <a16:creationId xmlns:a16="http://schemas.microsoft.com/office/drawing/2014/main" id="{37D99BF7-1B7D-5F44-8D2E-298C36083EE3}"/>
              </a:ext>
            </a:extLst>
          </p:cNvPr>
          <p:cNvPicPr>
            <a:picLocks noChangeAspect="1"/>
          </p:cNvPicPr>
          <p:nvPr/>
        </p:nvPicPr>
        <p:blipFill rotWithShape="1">
          <a:blip r:embed="rId3"/>
          <a:srcRect l="74817" t="58246" r="11284" b="35711"/>
          <a:stretch/>
        </p:blipFill>
        <p:spPr>
          <a:xfrm>
            <a:off x="3622874" y="4079745"/>
            <a:ext cx="2211231" cy="1494731"/>
          </a:xfrm>
          <a:prstGeom prst="rect">
            <a:avLst/>
          </a:prstGeom>
        </p:spPr>
      </p:pic>
    </p:spTree>
    <p:extLst>
      <p:ext uri="{BB962C8B-B14F-4D97-AF65-F5344CB8AC3E}">
        <p14:creationId xmlns:p14="http://schemas.microsoft.com/office/powerpoint/2010/main" val="2882893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0018" name="Picture 2" descr="1119.) Jeremiah 51:36-64 | DWELLING in the Word">
            <a:extLst>
              <a:ext uri="{FF2B5EF4-FFF2-40B4-BE49-F238E27FC236}">
                <a16:creationId xmlns:a16="http://schemas.microsoft.com/office/drawing/2014/main" id="{A7182814-0F05-234F-BB2A-1BEDD2F65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1345" name="Rectangle 2"/>
          <p:cNvSpPr>
            <a:spLocks noGrp="1" noChangeArrowheads="1"/>
          </p:cNvSpPr>
          <p:nvPr>
            <p:ph type="title"/>
          </p:nvPr>
        </p:nvSpPr>
        <p:spPr>
          <a:xfrm>
            <a:off x="251520" y="6021288"/>
            <a:ext cx="6324600" cy="652934"/>
          </a:xfrm>
          <a:solidFill>
            <a:schemeClr val="tx1"/>
          </a:solidFill>
          <a:ln w="76200">
            <a:solidFill>
              <a:schemeClr val="tx1"/>
            </a:solidFill>
            <a:miter lim="800000"/>
            <a:headEnd/>
            <a:tailEnd/>
          </a:ln>
        </p:spPr>
        <p:txBody>
          <a:bodyPr/>
          <a:lstStyle/>
          <a:p>
            <a:pPr eaLnBrk="1" hangingPunct="1"/>
            <a:r>
              <a:rPr lang="en-US" sz="2800" b="1" dirty="0">
                <a:latin typeface="Arial" charset="0"/>
              </a:rPr>
              <a:t>The Hanging Gardens of Babylon</a:t>
            </a:r>
            <a:endParaRPr lang="en-GB" sz="2800" b="1" dirty="0">
              <a:latin typeface="Arial" charset="0"/>
            </a:endParaRPr>
          </a:p>
        </p:txBody>
      </p:sp>
    </p:spTree>
    <p:extLst>
      <p:ext uri="{BB962C8B-B14F-4D97-AF65-F5344CB8AC3E}">
        <p14:creationId xmlns:p14="http://schemas.microsoft.com/office/powerpoint/2010/main" val="1922188189"/>
      </p:ext>
    </p:extLst>
  </p:cSld>
  <p:clrMapOvr>
    <a:overrideClrMapping bg1="lt1" tx1="dk1" bg2="lt2" tx2="dk2" accent1="accent1" accent2="accent2" accent3="accent3" accent4="accent4" accent5="accent5" accent6="accent6" hlink="hlink" folHlink="folHlink"/>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1345" name="Rectangle 2"/>
          <p:cNvSpPr>
            <a:spLocks noGrp="1" noChangeArrowheads="1"/>
          </p:cNvSpPr>
          <p:nvPr>
            <p:ph type="title"/>
          </p:nvPr>
        </p:nvSpPr>
        <p:spPr>
          <a:xfrm>
            <a:off x="5580112" y="269669"/>
            <a:ext cx="3250704" cy="1930226"/>
          </a:xfrm>
          <a:solidFill>
            <a:srgbClr val="3333FF"/>
          </a:solidFill>
          <a:ln w="76200">
            <a:solidFill>
              <a:schemeClr val="tx1"/>
            </a:solidFill>
            <a:miter lim="800000"/>
            <a:headEnd/>
            <a:tailEnd/>
          </a:ln>
        </p:spPr>
        <p:txBody>
          <a:bodyPr/>
          <a:lstStyle/>
          <a:p>
            <a:pPr eaLnBrk="1" hangingPunct="1"/>
            <a:r>
              <a:rPr lang="en-US" sz="3600" b="1" dirty="0">
                <a:latin typeface="Arial" charset="0"/>
              </a:rPr>
              <a:t>Kindness to Jehoiachin in Exile</a:t>
            </a:r>
            <a:endParaRPr lang="en-GB" sz="3600" b="1" dirty="0">
              <a:latin typeface="Arial" charset="0"/>
            </a:endParaRPr>
          </a:p>
        </p:txBody>
      </p:sp>
      <p:sp>
        <p:nvSpPr>
          <p:cNvPr id="441347" name="Text Box 7"/>
          <p:cNvSpPr txBox="1">
            <a:spLocks noChangeArrowheads="1"/>
          </p:cNvSpPr>
          <p:nvPr/>
        </p:nvSpPr>
        <p:spPr bwMode="auto">
          <a:xfrm>
            <a:off x="6705600" y="6491288"/>
            <a:ext cx="1136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Chap. 21</a:t>
            </a:r>
            <a:endParaRPr kumimoji="0" lang="en-GB" sz="1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41349" name="Rectangle 3"/>
          <p:cNvSpPr txBox="1">
            <a:spLocks noChangeArrowheads="1"/>
          </p:cNvSpPr>
          <p:nvPr/>
        </p:nvSpPr>
        <p:spPr bwMode="auto">
          <a:xfrm>
            <a:off x="107504" y="274638"/>
            <a:ext cx="5328592" cy="6394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rPr>
              <a:t>"In the thirty-seventh year of the exile of King Jehoiachin of Judah, Evil-</a:t>
            </a:r>
            <a:r>
              <a:rPr kumimoji="0" lang="en-US" sz="2400" b="1" i="0" u="none" strike="noStrike" kern="1200" cap="none" spc="0" normalizeH="0" baseline="0" noProof="0" dirty="0" err="1">
                <a:ln>
                  <a:noFill/>
                </a:ln>
                <a:solidFill>
                  <a:srgbClr val="FFFFFF"/>
                </a:solidFill>
                <a:effectLst>
                  <a:glow rad="228600">
                    <a:srgbClr val="000000">
                      <a:alpha val="99000"/>
                    </a:srgbClr>
                  </a:glow>
                </a:effectLst>
                <a:uLnTx/>
                <a:uFillTx/>
                <a:latin typeface="Arial" charset="0"/>
                <a:ea typeface="ＭＳ Ｐゴシック" charset="0"/>
                <a:cs typeface="Arial" charset="0"/>
              </a:rPr>
              <a:t>merodach</a:t>
            </a:r>
            <a:r>
              <a:rPr kumimoji="0" lang="en-US" sz="2400" b="1" i="0" u="none" strike="noStrike" kern="1200" cap="none" spc="0" normalizeH="0" baseline="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rPr>
              <a:t> ascended to the Babylonian throne. He was kind to Jehoiachin and released him from prison on April 2 of that year. </a:t>
            </a:r>
            <a:r>
              <a:rPr kumimoji="0" lang="en-US" sz="2400" b="1" i="0" u="none" strike="noStrike" kern="1200" cap="none" spc="0" normalizeH="0" baseline="3000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rPr>
              <a:t>28</a:t>
            </a:r>
            <a:r>
              <a:rPr kumimoji="0" lang="en-US" sz="2400" b="1" i="0" u="none" strike="noStrike" kern="1200" cap="none" spc="0" normalizeH="0" baseline="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rPr>
              <a:t>He spoke kindly to Jehoiachin and gave him a higher place than all the other exiled kings in Babylon. </a:t>
            </a:r>
            <a:r>
              <a:rPr kumimoji="0" lang="en-US" sz="2400" b="1" i="0" u="none" strike="noStrike" kern="1200" cap="none" spc="0" normalizeH="0" baseline="3000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rPr>
              <a:t>29</a:t>
            </a:r>
            <a:r>
              <a:rPr kumimoji="0" lang="en-US" sz="2400" b="1" i="0" u="none" strike="noStrike" kern="1200" cap="none" spc="0" normalizeH="0" baseline="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rPr>
              <a:t>He supplied Jehoiachin with new clothes to replace his prison garb and allowed him to dine in the king’s presence for the rest of his life. </a:t>
            </a:r>
            <a:r>
              <a:rPr kumimoji="0" lang="en-US" sz="2400" b="1" i="0" u="none" strike="noStrike" kern="1200" cap="none" spc="0" normalizeH="0" baseline="3000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rPr>
              <a:t>30</a:t>
            </a:r>
            <a:r>
              <a:rPr kumimoji="0" lang="en-US" sz="2400" b="1" i="0" u="none" strike="noStrike" kern="1200" cap="none" spc="0" normalizeH="0" baseline="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rPr>
              <a:t>So the king gave him a regular food allowance as long as he lived.”</a:t>
            </a: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rPr>
              <a:t>—2 Kings 25:27-30 </a:t>
            </a:r>
            <a:r>
              <a:rPr kumimoji="0" lang="en-US" sz="2000" b="1" i="0" u="none" strike="noStrike" kern="1200" cap="none" spc="0" normalizeH="0" baseline="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rPr>
              <a:t>NLT</a:t>
            </a:r>
            <a:endParaRPr kumimoji="0" lang="en-US" sz="2400" b="1" i="0" u="none" strike="noStrike" kern="1200" cap="none" spc="0" normalizeH="0" baseline="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endParaRPr>
          </a:p>
        </p:txBody>
      </p:sp>
      <p:pic>
        <p:nvPicPr>
          <p:cNvPr id="471042" name="Picture 2">
            <a:extLst>
              <a:ext uri="{FF2B5EF4-FFF2-40B4-BE49-F238E27FC236}">
                <a16:creationId xmlns:a16="http://schemas.microsoft.com/office/drawing/2014/main" id="{566D17B4-0E88-F841-8291-240488D50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1" y="2996952"/>
            <a:ext cx="3250705" cy="291150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3A5C50F9-DD30-834A-BE9A-D33670745922}"/>
              </a:ext>
            </a:extLst>
          </p:cNvPr>
          <p:cNvSpPr txBox="1">
            <a:spLocks noChangeArrowheads="1"/>
          </p:cNvSpPr>
          <p:nvPr/>
        </p:nvSpPr>
        <p:spPr bwMode="auto">
          <a:xfrm>
            <a:off x="5652120" y="5908453"/>
            <a:ext cx="317869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Ration Tablet</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 Berlin Museum</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160389746"/>
      </p:ext>
    </p:extLst>
  </p:cSld>
  <p:clrMapOvr>
    <a:overrideClrMapping bg1="lt1" tx1="dk1" bg2="lt2" tx2="dk2" accent1="accent1" accent2="accent2" accent3="accent3" accent4="accent4" accent5="accent5" accent6="accent6" hlink="hlink" folHlink="folHlink"/>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CAAE41-E113-3747-85C9-4646B7BE22BE}"/>
              </a:ext>
            </a:extLst>
          </p:cNvPr>
          <p:cNvGrpSpPr/>
          <p:nvPr/>
        </p:nvGrpSpPr>
        <p:grpSpPr>
          <a:xfrm>
            <a:off x="79600" y="2132856"/>
            <a:ext cx="8984799" cy="4680520"/>
            <a:chOff x="79600" y="2132856"/>
            <a:chExt cx="8984799" cy="4680520"/>
          </a:xfrm>
        </p:grpSpPr>
        <p:pic>
          <p:nvPicPr>
            <p:cNvPr id="3" name="Picture 2">
              <a:extLst>
                <a:ext uri="{FF2B5EF4-FFF2-40B4-BE49-F238E27FC236}">
                  <a16:creationId xmlns:a16="http://schemas.microsoft.com/office/drawing/2014/main" id="{C4D8DB5D-E5B2-2A40-B911-71D11715B8F2}"/>
                </a:ext>
              </a:extLst>
            </p:cNvPr>
            <p:cNvPicPr>
              <a:picLocks noChangeAspect="1"/>
            </p:cNvPicPr>
            <p:nvPr/>
          </p:nvPicPr>
          <p:blipFill rotWithShape="1">
            <a:blip r:embed="rId3"/>
            <a:srcRect b="10283"/>
            <a:stretch/>
          </p:blipFill>
          <p:spPr>
            <a:xfrm>
              <a:off x="79600" y="2132856"/>
              <a:ext cx="8984799" cy="4680520"/>
            </a:xfrm>
            <a:prstGeom prst="rect">
              <a:avLst/>
            </a:prstGeom>
          </p:spPr>
        </p:pic>
        <p:sp>
          <p:nvSpPr>
            <p:cNvPr id="5" name="Rectangle 4">
              <a:extLst>
                <a:ext uri="{FF2B5EF4-FFF2-40B4-BE49-F238E27FC236}">
                  <a16:creationId xmlns:a16="http://schemas.microsoft.com/office/drawing/2014/main" id="{25225764-E32A-DD46-9853-B72F4ECF997F}"/>
                </a:ext>
              </a:extLst>
            </p:cNvPr>
            <p:cNvSpPr/>
            <p:nvPr/>
          </p:nvSpPr>
          <p:spPr bwMode="auto">
            <a:xfrm>
              <a:off x="323528" y="5532040"/>
              <a:ext cx="6336704" cy="1209328"/>
            </a:xfrm>
            <a:prstGeom prst="rect">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91440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ysClr val="windowText" lastClr="000000"/>
                </a:solidFill>
                <a:effectLst/>
                <a:uLnTx/>
                <a:uFillTx/>
                <a:latin typeface="Times" pitchFamily="-111" charset="0"/>
                <a:ea typeface="Times New Roman" pitchFamily="-111" charset="0"/>
                <a:cs typeface="Times New Roman" pitchFamily="-111" charset="0"/>
              </a:endParaRPr>
            </a:p>
          </p:txBody>
        </p:sp>
      </p:grpSp>
      <p:sp>
        <p:nvSpPr>
          <p:cNvPr id="441345" name="Rectangle 2"/>
          <p:cNvSpPr>
            <a:spLocks noGrp="1" noChangeArrowheads="1"/>
          </p:cNvSpPr>
          <p:nvPr>
            <p:ph type="title"/>
          </p:nvPr>
        </p:nvSpPr>
        <p:spPr>
          <a:xfrm>
            <a:off x="5580112" y="269669"/>
            <a:ext cx="3250704" cy="1930226"/>
          </a:xfrm>
          <a:solidFill>
            <a:srgbClr val="3333FF"/>
          </a:solidFill>
          <a:ln w="76200">
            <a:solidFill>
              <a:schemeClr val="tx1"/>
            </a:solidFill>
            <a:miter lim="800000"/>
            <a:headEnd/>
            <a:tailEnd/>
          </a:ln>
        </p:spPr>
        <p:txBody>
          <a:bodyPr/>
          <a:lstStyle/>
          <a:p>
            <a:pPr eaLnBrk="1" hangingPunct="1"/>
            <a:r>
              <a:rPr lang="en-US" sz="3600" b="1" dirty="0">
                <a:latin typeface="Arial" charset="0"/>
              </a:rPr>
              <a:t>Jehoiachin’s Ration Tablet in Exile</a:t>
            </a:r>
            <a:endParaRPr lang="en-GB" sz="3600" b="1" dirty="0">
              <a:latin typeface="Arial" charset="0"/>
            </a:endParaRPr>
          </a:p>
        </p:txBody>
      </p:sp>
      <p:sp>
        <p:nvSpPr>
          <p:cNvPr id="441347" name="Text Box 7"/>
          <p:cNvSpPr txBox="1">
            <a:spLocks noChangeArrowheads="1"/>
          </p:cNvSpPr>
          <p:nvPr/>
        </p:nvSpPr>
        <p:spPr bwMode="auto">
          <a:xfrm>
            <a:off x="179512" y="5517232"/>
            <a:ext cx="896448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startAt="38"/>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10 </a:t>
            </a:r>
            <a:r>
              <a:rPr kumimoji="0" lang="en-US" sz="2400" b="1" i="1" u="none" strike="noStrike" kern="1200" cap="none" spc="0" normalizeH="0" baseline="0" noProof="0" dirty="0" err="1">
                <a:ln>
                  <a:noFill/>
                </a:ln>
                <a:solidFill>
                  <a:srgbClr val="000000"/>
                </a:solidFill>
                <a:effectLst/>
                <a:uLnTx/>
                <a:uFillTx/>
                <a:latin typeface="Arial" charset="0"/>
                <a:ea typeface="ＭＳ Ｐゴシック" charset="0"/>
              </a:rPr>
              <a:t>sila</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(oil)	for </a:t>
            </a:r>
            <a:r>
              <a:rPr kumimoji="0" lang="en-US" sz="2400" b="1" i="0" u="none" strike="noStrike" kern="1200" cap="none" spc="0" normalizeH="0" baseline="0" noProof="0" dirty="0" err="1">
                <a:ln>
                  <a:noFill/>
                </a:ln>
                <a:solidFill>
                  <a:srgbClr val="000000"/>
                </a:solidFill>
                <a:effectLst/>
                <a:uLnTx/>
                <a:uFillTx/>
                <a:latin typeface="Arial" charset="0"/>
                <a:ea typeface="ＭＳ Ｐゴシック" charset="0"/>
              </a:rPr>
              <a:t>Jaukin</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King of Judah.</a:t>
            </a:r>
          </a:p>
          <a:p>
            <a:pPr marL="342900" marR="0" lvl="0" indent="-342900" algn="l" defTabSz="914400" rtl="0" eaLnBrk="1" fontAlgn="base" latinLnBrk="0" hangingPunct="1">
              <a:lnSpc>
                <a:spcPct val="100000"/>
              </a:lnSpc>
              <a:spcBef>
                <a:spcPct val="0"/>
              </a:spcBef>
              <a:spcAft>
                <a:spcPct val="0"/>
              </a:spcAft>
              <a:buClrTx/>
              <a:buSzTx/>
              <a:buFontTx/>
              <a:buAutoNum type="arabicPeriod" startAt="38"/>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2 ½ </a:t>
            </a:r>
            <a:r>
              <a:rPr kumimoji="0" lang="en-US" sz="2400" b="1" i="1" u="none" strike="noStrike" kern="1200" cap="none" spc="0" normalizeH="0" baseline="0" noProof="0" dirty="0" err="1">
                <a:ln>
                  <a:noFill/>
                </a:ln>
                <a:solidFill>
                  <a:srgbClr val="000000"/>
                </a:solidFill>
                <a:effectLst/>
                <a:uLnTx/>
                <a:uFillTx/>
                <a:latin typeface="Arial" charset="0"/>
                <a:ea typeface="ＭＳ Ｐゴシック" charset="0"/>
              </a:rPr>
              <a:t>sila</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(oil)	for 5 sons of the King of Judah.</a:t>
            </a:r>
          </a:p>
          <a:p>
            <a:pPr marL="342900" marR="0" lvl="0" indent="-342900" algn="l" defTabSz="914400" rtl="0" eaLnBrk="1" fontAlgn="base" latinLnBrk="0" hangingPunct="1">
              <a:lnSpc>
                <a:spcPct val="100000"/>
              </a:lnSpc>
              <a:spcBef>
                <a:spcPct val="0"/>
              </a:spcBef>
              <a:spcAft>
                <a:spcPct val="0"/>
              </a:spcAft>
              <a:buClrTx/>
              <a:buSzTx/>
              <a:buFontTx/>
              <a:buAutoNum type="arabicPeriod" startAt="38"/>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4 </a:t>
            </a:r>
            <a:r>
              <a:rPr kumimoji="0" lang="en-US" sz="2400" b="1" i="1" u="none" strike="noStrike" kern="1200" cap="none" spc="0" normalizeH="0" baseline="0" noProof="0" dirty="0" err="1">
                <a:ln>
                  <a:noFill/>
                </a:ln>
                <a:solidFill>
                  <a:srgbClr val="000000"/>
                </a:solidFill>
                <a:effectLst/>
                <a:uLnTx/>
                <a:uFillTx/>
                <a:latin typeface="Arial" charset="0"/>
                <a:ea typeface="ＭＳ Ｐゴシック" charset="0"/>
              </a:rPr>
              <a:t>sila</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(oil) 	for 8 men of Judah; ½ </a:t>
            </a:r>
            <a:r>
              <a:rPr kumimoji="0" lang="en-US" sz="2400" b="1" i="1" u="none" strike="noStrike" kern="1200" cap="none" spc="0" normalizeH="0" baseline="0" noProof="0" dirty="0" err="1">
                <a:ln>
                  <a:noFill/>
                </a:ln>
                <a:solidFill>
                  <a:srgbClr val="000000"/>
                </a:solidFill>
                <a:effectLst/>
                <a:uLnTx/>
                <a:uFillTx/>
                <a:latin typeface="Arial" charset="0"/>
                <a:ea typeface="ＭＳ Ｐゴシック" charset="0"/>
              </a:rPr>
              <a:t>sila</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[for each man].</a:t>
            </a:r>
            <a:endParaRPr kumimoji="0" lang="en-GB"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471042" name="Picture 2">
            <a:extLst>
              <a:ext uri="{FF2B5EF4-FFF2-40B4-BE49-F238E27FC236}">
                <a16:creationId xmlns:a16="http://schemas.microsoft.com/office/drawing/2014/main" id="{566D17B4-0E88-F841-8291-240488D50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34233"/>
            <a:ext cx="2736304" cy="24507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A8FB938-4093-E645-B378-D93C8A1ACF03}"/>
              </a:ext>
            </a:extLst>
          </p:cNvPr>
          <p:cNvSpPr/>
          <p:nvPr/>
        </p:nvSpPr>
        <p:spPr bwMode="auto">
          <a:xfrm>
            <a:off x="-900608" y="2685010"/>
            <a:ext cx="1656184" cy="527966"/>
          </a:xfrm>
          <a:prstGeom prst="rect">
            <a:avLst/>
          </a:prstGeom>
          <a:no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91440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Times" pitchFamily="-111" charset="0"/>
              <a:ea typeface="Times New Roman" pitchFamily="-111" charset="0"/>
              <a:cs typeface="Times New Roman" pitchFamily="-111" charset="0"/>
            </a:endParaRPr>
          </a:p>
        </p:txBody>
      </p:sp>
      <p:sp>
        <p:nvSpPr>
          <p:cNvPr id="13" name="Text Box 7">
            <a:extLst>
              <a:ext uri="{FF2B5EF4-FFF2-40B4-BE49-F238E27FC236}">
                <a16:creationId xmlns:a16="http://schemas.microsoft.com/office/drawing/2014/main" id="{A42B5A2E-335C-0045-9A9B-68AACE4B8280}"/>
              </a:ext>
            </a:extLst>
          </p:cNvPr>
          <p:cNvSpPr txBox="1">
            <a:spLocks noChangeArrowheads="1"/>
          </p:cNvSpPr>
          <p:nvPr/>
        </p:nvSpPr>
        <p:spPr bwMode="auto">
          <a:xfrm>
            <a:off x="45009" y="392007"/>
            <a:ext cx="243876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Babylon excavation 1899-1917</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173990516"/>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C4CF7D-060B-524C-BE88-B6AC759043A4}"/>
              </a:ext>
            </a:extLst>
          </p:cNvPr>
          <p:cNvSpPr/>
          <p:nvPr/>
        </p:nvSpPr>
        <p:spPr bwMode="auto">
          <a:xfrm>
            <a:off x="0" y="0"/>
            <a:ext cx="9144000" cy="6858000"/>
          </a:xfrm>
          <a:prstGeom prst="rect">
            <a:avLst/>
          </a:prstGeom>
          <a:gradFill>
            <a:gsLst>
              <a:gs pos="79000">
                <a:schemeClr val="accent6">
                  <a:lumMod val="50000"/>
                </a:schemeClr>
              </a:gs>
              <a:gs pos="11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507906" name="Rectangle 2"/>
          <p:cNvSpPr>
            <a:spLocks noGrp="1" noChangeArrowheads="1"/>
          </p:cNvSpPr>
          <p:nvPr>
            <p:ph type="ctrTitle"/>
          </p:nvPr>
        </p:nvSpPr>
        <p:spPr>
          <a:xfrm>
            <a:off x="755576" y="152400"/>
            <a:ext cx="7239000" cy="762000"/>
          </a:xfrm>
          <a:gradFill flip="none" rotWithShape="1">
            <a:gsLst>
              <a:gs pos="79000">
                <a:srgbClr val="7030A0"/>
              </a:gs>
              <a:gs pos="11000">
                <a:schemeClr val="bg1"/>
              </a:gs>
            </a:gsLst>
            <a:path path="circle">
              <a:fillToRect l="50000" t="50000" r="50000" b="50000"/>
            </a:path>
            <a:tileRect/>
          </a:gradFill>
          <a:ln>
            <a:solidFill>
              <a:schemeClr val="tx1"/>
            </a:solidFill>
          </a:ln>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Grace in Exile</a:t>
            </a:r>
          </a:p>
        </p:txBody>
      </p:sp>
      <p:sp>
        <p:nvSpPr>
          <p:cNvPr id="507919" name="Line 15"/>
          <p:cNvSpPr>
            <a:spLocks noChangeShapeType="1"/>
          </p:cNvSpPr>
          <p:nvPr/>
        </p:nvSpPr>
        <p:spPr bwMode="auto">
          <a:xfrm>
            <a:off x="2134072" y="302294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2" name="Text Box 18"/>
          <p:cNvSpPr txBox="1">
            <a:spLocks noChangeArrowheads="1"/>
          </p:cNvSpPr>
          <p:nvPr/>
        </p:nvSpPr>
        <p:spPr bwMode="auto">
          <a:xfrm>
            <a:off x="2723823" y="1052736"/>
            <a:ext cx="3302507" cy="126188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Jehoiachin</a:t>
            </a:r>
            <a:b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(Jeconiah/Coniah)</a:t>
            </a:r>
            <a:b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597 (ruled 3 mos.)</a:t>
            </a:r>
          </a:p>
        </p:txBody>
      </p:sp>
      <p:sp>
        <p:nvSpPr>
          <p:cNvPr id="507925" name="Text Box 21"/>
          <p:cNvSpPr txBox="1">
            <a:spLocks noChangeArrowheads="1"/>
          </p:cNvSpPr>
          <p:nvPr/>
        </p:nvSpPr>
        <p:spPr bwMode="auto">
          <a:xfrm>
            <a:off x="251520" y="3533577"/>
            <a:ext cx="166263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Shealtiel</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48521" name="Group 29"/>
          <p:cNvGrpSpPr>
            <a:grpSpLocks/>
          </p:cNvGrpSpPr>
          <p:nvPr/>
        </p:nvGrpSpPr>
        <p:grpSpPr bwMode="auto">
          <a:xfrm>
            <a:off x="1089720" y="2565748"/>
            <a:ext cx="6865940" cy="930275"/>
            <a:chOff x="816" y="1296"/>
            <a:chExt cx="4325" cy="586"/>
          </a:xfrm>
        </p:grpSpPr>
        <p:sp>
          <p:nvSpPr>
            <p:cNvPr id="507908" name="Line 4"/>
            <p:cNvSpPr>
              <a:spLocks noChangeShapeType="1"/>
            </p:cNvSpPr>
            <p:nvPr/>
          </p:nvSpPr>
          <p:spPr bwMode="auto">
            <a:xfrm>
              <a:off x="816" y="1584"/>
              <a:ext cx="4325" cy="24"/>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3645"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5141"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3" name="Line 19"/>
            <p:cNvSpPr>
              <a:spLocks noChangeShapeType="1"/>
            </p:cNvSpPr>
            <p:nvPr/>
          </p:nvSpPr>
          <p:spPr bwMode="auto">
            <a:xfrm>
              <a:off x="2193" y="158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8" name="Text Box 27">
            <a:extLst>
              <a:ext uri="{FF2B5EF4-FFF2-40B4-BE49-F238E27FC236}">
                <a16:creationId xmlns:a16="http://schemas.microsoft.com/office/drawing/2014/main" id="{D059C222-A2E5-5D4E-87F1-01DE77FE9BBE}"/>
              </a:ext>
            </a:extLst>
          </p:cNvPr>
          <p:cNvSpPr txBox="1">
            <a:spLocks noChangeArrowheads="1"/>
          </p:cNvSpPr>
          <p:nvPr/>
        </p:nvSpPr>
        <p:spPr bwMode="auto">
          <a:xfrm>
            <a:off x="5292080" y="6277531"/>
            <a:ext cx="33122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Chronicles 3:17-19</a:t>
            </a:r>
          </a:p>
        </p:txBody>
      </p:sp>
      <p:sp>
        <p:nvSpPr>
          <p:cNvPr id="39" name="Line 15">
            <a:extLst>
              <a:ext uri="{FF2B5EF4-FFF2-40B4-BE49-F238E27FC236}">
                <a16:creationId xmlns:a16="http://schemas.microsoft.com/office/drawing/2014/main" id="{B089543A-6C76-C348-98AD-BD8FD98CE230}"/>
              </a:ext>
            </a:extLst>
          </p:cNvPr>
          <p:cNvSpPr>
            <a:spLocks noChangeShapeType="1"/>
          </p:cNvSpPr>
          <p:nvPr/>
        </p:nvSpPr>
        <p:spPr bwMode="auto">
          <a:xfrm>
            <a:off x="4366321" y="3038823"/>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0" name="Line 15">
            <a:extLst>
              <a:ext uri="{FF2B5EF4-FFF2-40B4-BE49-F238E27FC236}">
                <a16:creationId xmlns:a16="http://schemas.microsoft.com/office/drawing/2014/main" id="{CAD53BCE-62E4-3D41-9839-610AA8B726FE}"/>
              </a:ext>
            </a:extLst>
          </p:cNvPr>
          <p:cNvSpPr>
            <a:spLocks noChangeShapeType="1"/>
          </p:cNvSpPr>
          <p:nvPr/>
        </p:nvSpPr>
        <p:spPr bwMode="auto">
          <a:xfrm>
            <a:off x="6738345" y="306597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1" name="Text Box 21">
            <a:extLst>
              <a:ext uri="{FF2B5EF4-FFF2-40B4-BE49-F238E27FC236}">
                <a16:creationId xmlns:a16="http://schemas.microsoft.com/office/drawing/2014/main" id="{2B036322-BCE6-A44A-ADFA-5FE53509063A}"/>
              </a:ext>
            </a:extLst>
          </p:cNvPr>
          <p:cNvSpPr txBox="1">
            <a:spLocks noChangeArrowheads="1"/>
          </p:cNvSpPr>
          <p:nvPr/>
        </p:nvSpPr>
        <p:spPr bwMode="auto">
          <a:xfrm>
            <a:off x="2582344" y="3533577"/>
            <a:ext cx="1563248"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Pedaiah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2" name="Text Box 21">
            <a:extLst>
              <a:ext uri="{FF2B5EF4-FFF2-40B4-BE49-F238E27FC236}">
                <a16:creationId xmlns:a16="http://schemas.microsoft.com/office/drawing/2014/main" id="{4D241AD0-12A6-8848-BBC3-C07C6B130E8D}"/>
              </a:ext>
            </a:extLst>
          </p:cNvPr>
          <p:cNvSpPr txBox="1">
            <a:spLocks noChangeArrowheads="1"/>
          </p:cNvSpPr>
          <p:nvPr/>
        </p:nvSpPr>
        <p:spPr bwMode="auto">
          <a:xfrm>
            <a:off x="4716016" y="3533577"/>
            <a:ext cx="1824538"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Jekamiah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3" name="Text Box 21">
            <a:extLst>
              <a:ext uri="{FF2B5EF4-FFF2-40B4-BE49-F238E27FC236}">
                <a16:creationId xmlns:a16="http://schemas.microsoft.com/office/drawing/2014/main" id="{1CDFD325-E74C-5149-BD1C-ED915AC531AE}"/>
              </a:ext>
            </a:extLst>
          </p:cNvPr>
          <p:cNvSpPr txBox="1">
            <a:spLocks noChangeArrowheads="1"/>
          </p:cNvSpPr>
          <p:nvPr/>
        </p:nvSpPr>
        <p:spPr bwMode="auto">
          <a:xfrm>
            <a:off x="7243991" y="3533577"/>
            <a:ext cx="1803699"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Nedabiah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4" name="Text Box 21">
            <a:extLst>
              <a:ext uri="{FF2B5EF4-FFF2-40B4-BE49-F238E27FC236}">
                <a16:creationId xmlns:a16="http://schemas.microsoft.com/office/drawing/2014/main" id="{7596AA33-1B57-6E45-9C84-2DECB11D39B8}"/>
              </a:ext>
            </a:extLst>
          </p:cNvPr>
          <p:cNvSpPr txBox="1">
            <a:spLocks noChangeArrowheads="1"/>
          </p:cNvSpPr>
          <p:nvPr/>
        </p:nvSpPr>
        <p:spPr bwMode="auto">
          <a:xfrm>
            <a:off x="1187624" y="4365104"/>
            <a:ext cx="174278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Malkiram</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5" name="Text Box 21">
            <a:extLst>
              <a:ext uri="{FF2B5EF4-FFF2-40B4-BE49-F238E27FC236}">
                <a16:creationId xmlns:a16="http://schemas.microsoft.com/office/drawing/2014/main" id="{E6A63A7D-335A-C349-88C8-DB3D14E6FF75}"/>
              </a:ext>
            </a:extLst>
          </p:cNvPr>
          <p:cNvSpPr txBox="1">
            <a:spLocks noChangeArrowheads="1"/>
          </p:cNvSpPr>
          <p:nvPr/>
        </p:nvSpPr>
        <p:spPr bwMode="auto">
          <a:xfrm>
            <a:off x="3518448" y="4365104"/>
            <a:ext cx="196239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Shenazzar</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6" name="Text Box 21">
            <a:extLst>
              <a:ext uri="{FF2B5EF4-FFF2-40B4-BE49-F238E27FC236}">
                <a16:creationId xmlns:a16="http://schemas.microsoft.com/office/drawing/2014/main" id="{FE9C82F4-D984-744F-A66D-5F781CE66C56}"/>
              </a:ext>
            </a:extLst>
          </p:cNvPr>
          <p:cNvSpPr txBox="1">
            <a:spLocks noChangeArrowheads="1"/>
          </p:cNvSpPr>
          <p:nvPr/>
        </p:nvSpPr>
        <p:spPr bwMode="auto">
          <a:xfrm>
            <a:off x="5849271" y="4365104"/>
            <a:ext cx="1803699"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Hoshama</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7" name="Line 15">
            <a:extLst>
              <a:ext uri="{FF2B5EF4-FFF2-40B4-BE49-F238E27FC236}">
                <a16:creationId xmlns:a16="http://schemas.microsoft.com/office/drawing/2014/main" id="{D3E258E1-45E0-4745-8A3C-43B92A3C56D4}"/>
              </a:ext>
            </a:extLst>
          </p:cNvPr>
          <p:cNvSpPr>
            <a:spLocks noChangeShapeType="1"/>
          </p:cNvSpPr>
          <p:nvPr/>
        </p:nvSpPr>
        <p:spPr bwMode="auto">
          <a:xfrm>
            <a:off x="3290557" y="4082314"/>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Text Box 21">
            <a:extLst>
              <a:ext uri="{FF2B5EF4-FFF2-40B4-BE49-F238E27FC236}">
                <a16:creationId xmlns:a16="http://schemas.microsoft.com/office/drawing/2014/main" id="{53D8B87E-52E5-8349-BA8A-B1CB2F2BF0B6}"/>
              </a:ext>
            </a:extLst>
          </p:cNvPr>
          <p:cNvSpPr txBox="1">
            <a:spLocks noChangeArrowheads="1"/>
          </p:cNvSpPr>
          <p:nvPr/>
        </p:nvSpPr>
        <p:spPr bwMode="auto">
          <a:xfrm>
            <a:off x="2243624" y="5454550"/>
            <a:ext cx="2122697" cy="523220"/>
          </a:xfrm>
          <a:prstGeom prst="rect">
            <a:avLst/>
          </a:prstGeom>
          <a:noFill/>
          <a:ln w="9525">
            <a:noFill/>
            <a:miter lim="800000"/>
            <a:headEnd/>
            <a:tailEnd/>
          </a:ln>
          <a:effectLst/>
        </p:spPr>
        <p:txBody>
          <a:bodyPr wrap="none">
            <a:spAutoFit/>
          </a:bodyPr>
          <a:lstStyle>
            <a:defPPr>
              <a:defRPr lang="en-US"/>
            </a:defPPr>
            <a:lvl1pPr eaLnBrk="0" hangingPunct="0">
              <a:defRPr sz="2800" b="1">
                <a:effectLst>
                  <a:outerShdw blurRad="38100" dist="38100" dir="2700000" algn="tl">
                    <a:srgbClr val="000000"/>
                  </a:outerShdw>
                </a:effectLst>
                <a:cs typeface="Arial" charset="0"/>
              </a:defRPr>
            </a:lvl1pPr>
            <a:lvl2pPr marL="37931725" indent="-37474525">
              <a:defRPr sz="2400">
                <a:latin typeface="Times" charset="0"/>
              </a:defRPr>
            </a:lvl2pPr>
            <a:lvl3pPr>
              <a:defRPr sz="2400">
                <a:latin typeface="Times" charset="0"/>
              </a:defRPr>
            </a:lvl3pPr>
            <a:lvl4pPr>
              <a:defRPr sz="2400">
                <a:latin typeface="Times" charset="0"/>
              </a:defRPr>
            </a:lvl4pPr>
            <a:lvl5pPr>
              <a:defRPr sz="2400">
                <a:latin typeface="Times" charset="0"/>
              </a:defRPr>
            </a:lvl5pPr>
            <a:lvl6pPr marL="457200" eaLnBrk="0" fontAlgn="base" hangingPunct="0">
              <a:spcBef>
                <a:spcPct val="0"/>
              </a:spcBef>
              <a:spcAft>
                <a:spcPct val="0"/>
              </a:spcAft>
              <a:defRPr sz="2400">
                <a:latin typeface="Times" charset="0"/>
              </a:defRPr>
            </a:lvl6pPr>
            <a:lvl7pPr marL="914400" eaLnBrk="0" fontAlgn="base" hangingPunct="0">
              <a:spcBef>
                <a:spcPct val="0"/>
              </a:spcBef>
              <a:spcAft>
                <a:spcPct val="0"/>
              </a:spcAft>
              <a:defRPr sz="2400">
                <a:latin typeface="Times" charset="0"/>
              </a:defRPr>
            </a:lvl7pPr>
            <a:lvl8pPr marL="1371600" eaLnBrk="0" fontAlgn="base" hangingPunct="0">
              <a:spcBef>
                <a:spcPct val="0"/>
              </a:spcBef>
              <a:spcAft>
                <a:spcPct val="0"/>
              </a:spcAft>
              <a:defRPr sz="2400">
                <a:latin typeface="Times" charset="0"/>
              </a:defRPr>
            </a:lvl8pPr>
            <a:lvl9pPr marL="1828800" eaLnBrk="0" fontAlgn="base" hangingPunct="0">
              <a:spcBef>
                <a:spcPct val="0"/>
              </a:spcBef>
              <a:spcAft>
                <a:spcPct val="0"/>
              </a:spcAft>
              <a:defRPr sz="2400">
                <a:latin typeface="Times"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Zerubbabel</a:t>
            </a:r>
          </a:p>
        </p:txBody>
      </p:sp>
    </p:spTree>
    <p:extLst>
      <p:ext uri="{BB962C8B-B14F-4D97-AF65-F5344CB8AC3E}">
        <p14:creationId xmlns:p14="http://schemas.microsoft.com/office/powerpoint/2010/main" val="1810278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dissolve">
                                      <p:cBhvr>
                                        <p:cTn id="11" dur="500"/>
                                        <p:tgtEl>
                                          <p:spTgt spid="41">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
                                            <p:txEl>
                                              <p:pRg st="0" end="0"/>
                                            </p:txEl>
                                          </p:spTgt>
                                        </p:tgtEl>
                                        <p:attrNameLst>
                                          <p:attrName>style.visibility</p:attrName>
                                        </p:attrNameLst>
                                      </p:cBhvr>
                                      <p:to>
                                        <p:strVal val="visible"/>
                                      </p:to>
                                    </p:set>
                                    <p:animEffect transition="in" filter="dissolve">
                                      <p:cBhvr>
                                        <p:cTn id="15" dur="500"/>
                                        <p:tgtEl>
                                          <p:spTgt spid="45">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animEffect transition="in" filter="dissolve">
                                      <p:cBhvr>
                                        <p:cTn id="19" dur="500"/>
                                        <p:tgtEl>
                                          <p:spTgt spid="42">
                                            <p:txEl>
                                              <p:pRg st="0" end="0"/>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6">
                                            <p:txEl>
                                              <p:pRg st="0" end="0"/>
                                            </p:txEl>
                                          </p:spTgt>
                                        </p:tgtEl>
                                        <p:attrNameLst>
                                          <p:attrName>style.visibility</p:attrName>
                                        </p:attrNameLst>
                                      </p:cBhvr>
                                      <p:to>
                                        <p:strVal val="visible"/>
                                      </p:to>
                                    </p:set>
                                    <p:animEffect transition="in" filter="dissolve">
                                      <p:cBhvr>
                                        <p:cTn id="23" dur="500"/>
                                        <p:tgtEl>
                                          <p:spTgt spid="46">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3">
                                            <p:txEl>
                                              <p:pRg st="0" end="0"/>
                                            </p:txEl>
                                          </p:spTgt>
                                        </p:tgtEl>
                                        <p:attrNameLst>
                                          <p:attrName>style.visibility</p:attrName>
                                        </p:attrNameLst>
                                      </p:cBhvr>
                                      <p:to>
                                        <p:strVal val="visible"/>
                                      </p:to>
                                    </p:set>
                                    <p:animEffect transition="in" filter="dissolve">
                                      <p:cBhvr>
                                        <p:cTn id="27" dur="500"/>
                                        <p:tgtEl>
                                          <p:spTgt spid="4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dissolve">
                                      <p:cBhvr>
                                        <p:cTn id="32" dur="500"/>
                                        <p:tgtEl>
                                          <p:spTgt spid="47"/>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48">
                                            <p:txEl>
                                              <p:pRg st="0" end="0"/>
                                            </p:txEl>
                                          </p:spTgt>
                                        </p:tgtEl>
                                        <p:attrNameLst>
                                          <p:attrName>style.visibility</p:attrName>
                                        </p:attrNameLst>
                                      </p:cBhvr>
                                      <p:to>
                                        <p:strVal val="visible"/>
                                      </p:to>
                                    </p:set>
                                    <p:animEffect transition="in" filter="dissolve">
                                      <p:cBhvr>
                                        <p:cTn id="36"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autoUpdateAnimBg="0"/>
      <p:bldP spid="42" grpId="0" build="p" autoUpdateAnimBg="0"/>
      <p:bldP spid="43" grpId="0" build="p" autoUpdateAnimBg="0"/>
      <p:bldP spid="44" grpId="0" build="p" autoUpdateAnimBg="0"/>
      <p:bldP spid="45" grpId="0" build="p" autoUpdateAnimBg="0"/>
      <p:bldP spid="46" grpId="0" build="p" autoUpdateAnimBg="0"/>
      <p:bldP spid="48"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Support for Daniel's Authorship</a:t>
            </a: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1A684CC-E572-3B43-9FCA-536939BE5C36}"/>
              </a:ext>
            </a:extLst>
          </p:cNvPr>
          <p:cNvSpPr txBox="1">
            <a:spLocks noChangeArrowheads="1"/>
          </p:cNvSpPr>
          <p:nvPr/>
        </p:nvSpPr>
        <p:spPr bwMode="auto">
          <a:xfrm>
            <a:off x="2032000" y="3324212"/>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Internal</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5606761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36547" name="Text Box 3"/>
          <p:cNvSpPr txBox="1">
            <a:spLocks noChangeArrowheads="1"/>
          </p:cNvSpPr>
          <p:nvPr/>
        </p:nvSpPr>
        <p:spPr bwMode="auto">
          <a:xfrm>
            <a:off x="61722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650</a:t>
            </a:r>
          </a:p>
        </p:txBody>
      </p:sp>
      <p:sp>
        <p:nvSpPr>
          <p:cNvPr id="236548" name="Text Box 4"/>
          <p:cNvSpPr txBox="1">
            <a:spLocks noChangeArrowheads="1"/>
          </p:cNvSpPr>
          <p:nvPr/>
        </p:nvSpPr>
        <p:spPr bwMode="auto">
          <a:xfrm>
            <a:off x="4114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800</a:t>
            </a:r>
          </a:p>
        </p:txBody>
      </p:sp>
      <p:sp>
        <p:nvSpPr>
          <p:cNvPr id="236549" name="Text Box 5"/>
          <p:cNvSpPr txBox="1">
            <a:spLocks noChangeArrowheads="1"/>
          </p:cNvSpPr>
          <p:nvPr/>
        </p:nvSpPr>
        <p:spPr bwMode="auto">
          <a:xfrm>
            <a:off x="27432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900</a:t>
            </a:r>
          </a:p>
        </p:txBody>
      </p:sp>
      <p:sp>
        <p:nvSpPr>
          <p:cNvPr id="236550" name="Text Box 6"/>
          <p:cNvSpPr txBox="1">
            <a:spLocks noChangeArrowheads="1"/>
          </p:cNvSpPr>
          <p:nvPr/>
        </p:nvSpPr>
        <p:spPr bwMode="auto">
          <a:xfrm>
            <a:off x="20574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950</a:t>
            </a:r>
          </a:p>
        </p:txBody>
      </p:sp>
      <p:sp>
        <p:nvSpPr>
          <p:cNvPr id="236551" name="Text Box 7"/>
          <p:cNvSpPr txBox="1">
            <a:spLocks noChangeArrowheads="1"/>
          </p:cNvSpPr>
          <p:nvPr/>
        </p:nvSpPr>
        <p:spPr bwMode="auto">
          <a:xfrm>
            <a:off x="13716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1000</a:t>
            </a:r>
          </a:p>
        </p:txBody>
      </p:sp>
      <p:sp>
        <p:nvSpPr>
          <p:cNvPr id="236552" name="Text Box 8"/>
          <p:cNvSpPr txBox="1">
            <a:spLocks noChangeArrowheads="1"/>
          </p:cNvSpPr>
          <p:nvPr/>
        </p:nvSpPr>
        <p:spPr bwMode="auto">
          <a:xfrm>
            <a:off x="81534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500</a:t>
            </a:r>
          </a:p>
        </p:txBody>
      </p:sp>
      <p:grpSp>
        <p:nvGrpSpPr>
          <p:cNvPr id="464904" name="Group 9"/>
          <p:cNvGrpSpPr>
            <a:grpSpLocks/>
          </p:cNvGrpSpPr>
          <p:nvPr/>
        </p:nvGrpSpPr>
        <p:grpSpPr bwMode="auto">
          <a:xfrm>
            <a:off x="66675" y="3044825"/>
            <a:ext cx="9534525" cy="844550"/>
            <a:chOff x="42" y="1918"/>
            <a:chExt cx="6006" cy="532"/>
          </a:xfrm>
        </p:grpSpPr>
        <p:grpSp>
          <p:nvGrpSpPr>
            <p:cNvPr id="464927" name="Group 10"/>
            <p:cNvGrpSpPr>
              <a:grpSpLocks/>
            </p:cNvGrpSpPr>
            <p:nvPr/>
          </p:nvGrpSpPr>
          <p:grpSpPr bwMode="auto">
            <a:xfrm>
              <a:off x="96" y="1918"/>
              <a:ext cx="1296" cy="530"/>
              <a:chOff x="96" y="1918"/>
              <a:chExt cx="1296" cy="530"/>
            </a:xfrm>
          </p:grpSpPr>
          <p:sp>
            <p:nvSpPr>
              <p:cNvPr id="236555"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56"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57"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58"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4928" name="Group 15"/>
            <p:cNvGrpSpPr>
              <a:grpSpLocks/>
            </p:cNvGrpSpPr>
            <p:nvPr/>
          </p:nvGrpSpPr>
          <p:grpSpPr bwMode="auto">
            <a:xfrm>
              <a:off x="1824" y="1920"/>
              <a:ext cx="1296" cy="530"/>
              <a:chOff x="96" y="1918"/>
              <a:chExt cx="1296" cy="530"/>
            </a:xfrm>
          </p:grpSpPr>
          <p:sp>
            <p:nvSpPr>
              <p:cNvPr id="236560"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1"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2"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3"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4929" name="Group 20"/>
            <p:cNvGrpSpPr>
              <a:grpSpLocks/>
            </p:cNvGrpSpPr>
            <p:nvPr/>
          </p:nvGrpSpPr>
          <p:grpSpPr bwMode="auto">
            <a:xfrm>
              <a:off x="3552" y="1920"/>
              <a:ext cx="1296" cy="530"/>
              <a:chOff x="96" y="1918"/>
              <a:chExt cx="1296" cy="530"/>
            </a:xfrm>
          </p:grpSpPr>
          <p:sp>
            <p:nvSpPr>
              <p:cNvPr id="236565"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6"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7"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8"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36569"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70"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71"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36572" name="Text Box 28"/>
          <p:cNvSpPr txBox="1">
            <a:spLocks noChangeArrowheads="1"/>
          </p:cNvSpPr>
          <p:nvPr/>
        </p:nvSpPr>
        <p:spPr bwMode="auto">
          <a:xfrm>
            <a:off x="7543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550</a:t>
            </a:r>
          </a:p>
        </p:txBody>
      </p:sp>
      <p:sp>
        <p:nvSpPr>
          <p:cNvPr id="236573" name="Text Box 29"/>
          <p:cNvSpPr txBox="1">
            <a:spLocks noChangeArrowheads="1"/>
          </p:cNvSpPr>
          <p:nvPr/>
        </p:nvSpPr>
        <p:spPr bwMode="auto">
          <a:xfrm>
            <a:off x="3429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850</a:t>
            </a:r>
          </a:p>
        </p:txBody>
      </p:sp>
      <p:sp>
        <p:nvSpPr>
          <p:cNvPr id="236574" name="Text Box 30"/>
          <p:cNvSpPr txBox="1">
            <a:spLocks noChangeArrowheads="1"/>
          </p:cNvSpPr>
          <p:nvPr/>
        </p:nvSpPr>
        <p:spPr bwMode="auto">
          <a:xfrm>
            <a:off x="685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1050</a:t>
            </a:r>
          </a:p>
        </p:txBody>
      </p:sp>
      <p:sp>
        <p:nvSpPr>
          <p:cNvPr id="236575" name="Text Box 31"/>
          <p:cNvSpPr txBox="1">
            <a:spLocks noChangeArrowheads="1"/>
          </p:cNvSpPr>
          <p:nvPr/>
        </p:nvSpPr>
        <p:spPr bwMode="auto">
          <a:xfrm>
            <a:off x="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1100</a:t>
            </a:r>
          </a:p>
        </p:txBody>
      </p:sp>
      <p:sp>
        <p:nvSpPr>
          <p:cNvPr id="236576" name="Text Box 32"/>
          <p:cNvSpPr txBox="1">
            <a:spLocks noChangeArrowheads="1"/>
          </p:cNvSpPr>
          <p:nvPr/>
        </p:nvSpPr>
        <p:spPr bwMode="auto">
          <a:xfrm>
            <a:off x="8763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450</a:t>
            </a:r>
          </a:p>
        </p:txBody>
      </p:sp>
      <p:sp>
        <p:nvSpPr>
          <p:cNvPr id="236577" name="Text Box 33"/>
          <p:cNvSpPr txBox="1">
            <a:spLocks noChangeArrowheads="1"/>
          </p:cNvSpPr>
          <p:nvPr/>
        </p:nvSpPr>
        <p:spPr bwMode="auto">
          <a:xfrm>
            <a:off x="304800" y="838200"/>
            <a:ext cx="2514600" cy="19224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FFFF"/>
                </a:solidFill>
                <a:effectLst/>
                <a:uLnTx/>
                <a:uFillTx/>
                <a:latin typeface="Arial"/>
                <a:ea typeface="ＭＳ Ｐゴシック" charset="0"/>
                <a:cs typeface="Arial"/>
              </a:rPr>
              <a:t>United Kingdom</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FFFF"/>
                </a:solidFill>
                <a:effectLst/>
                <a:uLnTx/>
                <a:uFillTx/>
                <a:latin typeface="Arial"/>
                <a:ea typeface="ＭＳ Ｐゴシック" charset="0"/>
                <a:cs typeface="Arial"/>
              </a:rPr>
              <a:t>1050-930</a:t>
            </a:r>
          </a:p>
        </p:txBody>
      </p:sp>
      <p:sp>
        <p:nvSpPr>
          <p:cNvPr id="236578" name="AutoShape 34"/>
          <p:cNvSpPr>
            <a:spLocks noChangeArrowheads="1"/>
          </p:cNvSpPr>
          <p:nvPr/>
        </p:nvSpPr>
        <p:spPr bwMode="auto">
          <a:xfrm>
            <a:off x="7162800" y="762000"/>
            <a:ext cx="533400" cy="2895600"/>
          </a:xfrm>
          <a:prstGeom prst="downArrow">
            <a:avLst>
              <a:gd name="adj1" fmla="val 50000"/>
              <a:gd name="adj2" fmla="val 135714"/>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79" name="Text Box 35"/>
          <p:cNvSpPr txBox="1">
            <a:spLocks noChangeArrowheads="1"/>
          </p:cNvSpPr>
          <p:nvPr/>
        </p:nvSpPr>
        <p:spPr bwMode="auto">
          <a:xfrm>
            <a:off x="2590800" y="838200"/>
            <a:ext cx="2514600" cy="19224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a:ea typeface="ＭＳ Ｐゴシック" charset="0"/>
                <a:cs typeface="Arial"/>
              </a:rPr>
              <a:t>Divided Kingdom</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a:ea typeface="ＭＳ Ｐゴシック" charset="0"/>
                <a:cs typeface="Arial"/>
              </a:rPr>
              <a:t>930-722</a:t>
            </a:r>
          </a:p>
        </p:txBody>
      </p:sp>
      <p:sp>
        <p:nvSpPr>
          <p:cNvPr id="236580" name="Text Box 36"/>
          <p:cNvSpPr txBox="1">
            <a:spLocks noChangeArrowheads="1"/>
          </p:cNvSpPr>
          <p:nvPr/>
        </p:nvSpPr>
        <p:spPr bwMode="auto">
          <a:xfrm>
            <a:off x="5029200" y="838200"/>
            <a:ext cx="2514600" cy="19224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99FF"/>
                </a:solidFill>
                <a:effectLst/>
                <a:uLnTx/>
                <a:uFillTx/>
                <a:latin typeface="Arial"/>
                <a:ea typeface="ＭＳ Ｐゴシック" charset="0"/>
                <a:cs typeface="Arial"/>
              </a:rPr>
              <a:t>Solitary Kingdom</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99FF"/>
                </a:solidFill>
                <a:effectLst/>
                <a:uLnTx/>
                <a:uFillTx/>
                <a:latin typeface="Arial"/>
                <a:ea typeface="ＭＳ Ｐゴシック" charset="0"/>
                <a:cs typeface="Arial"/>
              </a:rPr>
              <a:t>722-586</a:t>
            </a:r>
          </a:p>
        </p:txBody>
      </p:sp>
      <p:sp>
        <p:nvSpPr>
          <p:cNvPr id="236581" name="Text Box 37"/>
          <p:cNvSpPr txBox="1">
            <a:spLocks noChangeArrowheads="1"/>
          </p:cNvSpPr>
          <p:nvPr/>
        </p:nvSpPr>
        <p:spPr bwMode="auto">
          <a:xfrm>
            <a:off x="5867400" y="6172200"/>
            <a:ext cx="3048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66FF66"/>
                </a:solidFill>
                <a:effectLst/>
                <a:uLnTx/>
                <a:uFillTx/>
                <a:latin typeface="Arial"/>
                <a:ea typeface="ＭＳ Ｐゴシック" charset="0"/>
                <a:cs typeface="Arial"/>
              </a:rPr>
              <a:t>Exile  </a:t>
            </a:r>
            <a:r>
              <a:rPr kumimoji="0" lang="en-US" sz="3200" b="1" i="0" u="none" strike="noStrike" kern="1200" cap="none" spc="0" normalizeH="0" baseline="0" noProof="0">
                <a:ln>
                  <a:noFill/>
                </a:ln>
                <a:solidFill>
                  <a:srgbClr val="66FF66"/>
                </a:solidFill>
                <a:effectLst/>
                <a:uLnTx/>
                <a:uFillTx/>
                <a:latin typeface="Arial"/>
                <a:ea typeface="ＭＳ Ｐゴシック" charset="0"/>
                <a:cs typeface="Arial"/>
              </a:rPr>
              <a:t>586-536</a:t>
            </a:r>
          </a:p>
        </p:txBody>
      </p:sp>
      <p:sp>
        <p:nvSpPr>
          <p:cNvPr id="464915" name="AutoShape 38"/>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36583" name="Text Box 39"/>
          <p:cNvSpPr txBox="1">
            <a:spLocks noChangeArrowheads="1"/>
          </p:cNvSpPr>
          <p:nvPr/>
        </p:nvSpPr>
        <p:spPr bwMode="auto">
          <a:xfrm>
            <a:off x="7010400" y="838200"/>
            <a:ext cx="2514600" cy="2654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charset="0"/>
                <a:ea typeface="ＭＳ Ｐゴシック" charset="0"/>
                <a:cs typeface="Arial" charset="0"/>
              </a:rPr>
              <a:t>Post-    Exile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CC00"/>
                </a:solidFill>
                <a:effectLst/>
                <a:uLnTx/>
                <a:uFillTx/>
                <a:latin typeface="Arial" charset="0"/>
                <a:ea typeface="ＭＳ Ｐゴシック" charset="0"/>
                <a:cs typeface="Arial" charset="0"/>
              </a:rPr>
              <a:t>536-425</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CC00"/>
              </a:solidFill>
              <a:effectLst/>
              <a:uLnTx/>
              <a:uFillTx/>
              <a:latin typeface="Arial" charset="0"/>
              <a:ea typeface="ＭＳ Ｐゴシック" charset="0"/>
              <a:cs typeface="Arial" charset="0"/>
            </a:endParaRPr>
          </a:p>
        </p:txBody>
      </p:sp>
      <p:sp>
        <p:nvSpPr>
          <p:cNvPr id="236584" name="AutoShape 40"/>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85" name="Text Box 41"/>
          <p:cNvSpPr txBox="1">
            <a:spLocks noChangeArrowheads="1"/>
          </p:cNvSpPr>
          <p:nvPr/>
        </p:nvSpPr>
        <p:spPr bwMode="auto">
          <a:xfrm>
            <a:off x="4724400" y="4067175"/>
            <a:ext cx="600075"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7 5 0 </a:t>
            </a:r>
          </a:p>
        </p:txBody>
      </p:sp>
      <p:sp>
        <p:nvSpPr>
          <p:cNvPr id="236586" name="AutoShape 42"/>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87" name="AutoShape 43"/>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88" name="Text Box 44"/>
          <p:cNvSpPr txBox="1">
            <a:spLocks noChangeArrowheads="1"/>
          </p:cNvSpPr>
          <p:nvPr/>
        </p:nvSpPr>
        <p:spPr bwMode="auto">
          <a:xfrm>
            <a:off x="4724400" y="120650"/>
            <a:ext cx="472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Daniel 605-536 BC</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36589" name="Rectangle 45"/>
          <p:cNvSpPr>
            <a:spLocks noChangeArrowheads="1"/>
          </p:cNvSpPr>
          <p:nvPr/>
        </p:nvSpPr>
        <p:spPr bwMode="auto">
          <a:xfrm>
            <a:off x="6915150" y="3657600"/>
            <a:ext cx="971550" cy="26035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90" name="AutoShape 46"/>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91" name="Text Box 47"/>
          <p:cNvSpPr txBox="1">
            <a:spLocks noChangeArrowheads="1"/>
          </p:cNvSpPr>
          <p:nvPr/>
        </p:nvSpPr>
        <p:spPr bwMode="auto">
          <a:xfrm>
            <a:off x="5343525" y="4067175"/>
            <a:ext cx="600075"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7 0 0 </a:t>
            </a:r>
          </a:p>
        </p:txBody>
      </p:sp>
      <p:sp>
        <p:nvSpPr>
          <p:cNvPr id="236592" name="Text Box 48"/>
          <p:cNvSpPr txBox="1">
            <a:spLocks noChangeArrowheads="1"/>
          </p:cNvSpPr>
          <p:nvPr/>
        </p:nvSpPr>
        <p:spPr bwMode="auto">
          <a:xfrm>
            <a:off x="6858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600</a:t>
            </a:r>
          </a:p>
        </p:txBody>
      </p:sp>
      <p:sp>
        <p:nvSpPr>
          <p:cNvPr id="49" name="Title 48"/>
          <p:cNvSpPr>
            <a:spLocks noGrp="1"/>
          </p:cNvSpPr>
          <p:nvPr>
            <p:ph type="title" idx="4294967295"/>
          </p:nvPr>
        </p:nvSpPr>
        <p:spPr>
          <a:xfrm>
            <a:off x="0" y="0"/>
            <a:ext cx="4419600" cy="609600"/>
          </a:xfrm>
        </p:spPr>
        <p:txBody>
          <a:bodyPr/>
          <a:lstStyle/>
          <a:p>
            <a:pPr algn="l">
              <a:defRPr/>
            </a:pPr>
            <a:r>
              <a:rPr lang="en-US" sz="3200" i="1">
                <a:effectLst>
                  <a:outerShdw blurRad="38100" dist="38100" dir="2700000" algn="tl">
                    <a:srgbClr val="808080"/>
                  </a:outerShdw>
                </a:effectLst>
                <a:latin typeface="Arial" charset="0"/>
                <a:ea typeface="ＭＳ Ｐゴシック" charset="0"/>
                <a:cs typeface="Arial" charset="0"/>
              </a:rPr>
              <a:t>Daniel in OT History</a:t>
            </a:r>
          </a:p>
        </p:txBody>
      </p:sp>
    </p:spTree>
    <p:extLst>
      <p:ext uri="{BB962C8B-B14F-4D97-AF65-F5344CB8AC3E}">
        <p14:creationId xmlns:p14="http://schemas.microsoft.com/office/powerpoint/2010/main" val="3852551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en-US" sz="4000" b="1" dirty="0">
                <a:solidFill>
                  <a:schemeClr val="tx1"/>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rPr>
              <a:t>232 &amp; 342</a:t>
            </a:r>
          </a:p>
        </p:txBody>
      </p:sp>
      <p:sp>
        <p:nvSpPr>
          <p:cNvPr id="602116"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a:ln>
                  <a:noFill/>
                </a:ln>
                <a:solidFill>
                  <a:srgbClr val="000090"/>
                </a:solidFill>
                <a:effectLst/>
                <a:uLnTx/>
                <a:uFillTx/>
                <a:latin typeface="Arial"/>
                <a:ea typeface="ＭＳ Ｐゴシック" charset="0"/>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Arial" charset="0"/>
                <a:cs typeface="Arial" charset="0"/>
              </a:rPr>
              <a:t>John C. Whitcomb, 4</a:t>
            </a:r>
            <a:r>
              <a:rPr kumimoji="0" lang="en-US" sz="800" b="1" i="0" u="none" strike="noStrike" kern="1200" cap="none" spc="0" normalizeH="0" baseline="30000" noProof="0">
                <a:ln>
                  <a:noFill/>
                </a:ln>
                <a:solidFill>
                  <a:srgbClr val="000000"/>
                </a:solidFill>
                <a:effectLst/>
                <a:uLnTx/>
                <a:uFillTx/>
                <a:latin typeface="Arial" charset="0"/>
                <a:ea typeface="Arial" charset="0"/>
                <a:cs typeface="Arial" charset="0"/>
              </a:rPr>
              <a:t>th</a:t>
            </a:r>
            <a:r>
              <a:rPr kumimoji="0" lang="en-US" sz="800" b="1" i="0" u="none" strike="noStrike" kern="1200" cap="none" spc="0" normalizeH="0" baseline="0" noProof="0">
                <a:ln>
                  <a:noFill/>
                </a:ln>
                <a:solidFill>
                  <a:srgbClr val="000000"/>
                </a:solidFill>
                <a:effectLst/>
                <a:uLnTx/>
                <a:uFillTx/>
                <a:latin typeface="Arial" charset="0"/>
                <a:ea typeface="Arial" charset="0"/>
                <a:cs typeface="Arial" charset="0"/>
              </a:rPr>
              <a:t> rev. ed., Winona Lake, IN: BMH Books, 1962, 1968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1"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5294" r="20505" b="26230"/>
          <a:stretch/>
        </p:blipFill>
        <p:spPr bwMode="auto">
          <a:xfrm>
            <a:off x="1"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62" name="Rectangle 3"/>
          <p:cNvSpPr>
            <a:spLocks noGrp="1" noChangeArrowheads="1"/>
          </p:cNvSpPr>
          <p:nvPr>
            <p:ph type="title"/>
          </p:nvPr>
        </p:nvSpPr>
        <p:spPr>
          <a:xfrm>
            <a:off x="685800" y="0"/>
            <a:ext cx="7543800" cy="685800"/>
          </a:xfrm>
        </p:spPr>
        <p:txBody>
          <a:bodyPr/>
          <a:lstStyle/>
          <a:p>
            <a:pPr algn="ctr"/>
            <a:r>
              <a:rPr kumimoji="0" lang="en-US" sz="4000" b="1" dirty="0">
                <a:solidFill>
                  <a:schemeClr val="bg2"/>
                </a:solidFill>
                <a:effectLst/>
                <a:latin typeface="Arial" charset="0"/>
                <a:ea typeface="ＭＳ Ｐゴシック" charset="0"/>
                <a:cs typeface="Arial" charset="0"/>
              </a:rPr>
              <a:t>Chart of the Exile</a:t>
            </a:r>
          </a:p>
        </p:txBody>
      </p:sp>
      <p:sp>
        <p:nvSpPr>
          <p:cNvPr id="604163" name="Text Box 4"/>
          <p:cNvSpPr txBox="1">
            <a:spLocks noChangeArrowheads="1"/>
          </p:cNvSpPr>
          <p:nvPr/>
        </p:nvSpPr>
        <p:spPr bwMode="auto">
          <a:xfrm>
            <a:off x="7391400" y="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232 &amp; 342</a:t>
            </a:r>
          </a:p>
        </p:txBody>
      </p:sp>
      <p:sp>
        <p:nvSpPr>
          <p:cNvPr id="604164"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a:ln>
                  <a:noFill/>
                </a:ln>
                <a:solidFill>
                  <a:srgbClr val="000090"/>
                </a:solidFill>
                <a:effectLst/>
                <a:uLnTx/>
                <a:uFillTx/>
                <a:latin typeface="Arial"/>
                <a:ea typeface="ＭＳ Ｐゴシック" charset="0"/>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Arial" charset="0"/>
                <a:cs typeface="Arial" charset="0"/>
              </a:rPr>
              <a:t>John C. Whitcomb, 4</a:t>
            </a:r>
            <a:r>
              <a:rPr kumimoji="0" lang="en-US" sz="800" b="1" i="0" u="none" strike="noStrike" kern="1200" cap="none" spc="0" normalizeH="0" baseline="30000" noProof="0">
                <a:ln>
                  <a:noFill/>
                </a:ln>
                <a:solidFill>
                  <a:srgbClr val="000000"/>
                </a:solidFill>
                <a:effectLst/>
                <a:uLnTx/>
                <a:uFillTx/>
                <a:latin typeface="Arial" charset="0"/>
                <a:ea typeface="Arial" charset="0"/>
                <a:cs typeface="Arial" charset="0"/>
              </a:rPr>
              <a:t>th</a:t>
            </a:r>
            <a:r>
              <a:rPr kumimoji="0" lang="en-US" sz="800" b="1" i="0" u="none" strike="noStrike" kern="1200" cap="none" spc="0" normalizeH="0" baseline="0" noProof="0">
                <a:ln>
                  <a:noFill/>
                </a:ln>
                <a:solidFill>
                  <a:srgbClr val="000000"/>
                </a:solidFill>
                <a:effectLst/>
                <a:uLnTx/>
                <a:uFillTx/>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2742190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9144000" cy="1706880"/>
          </a:xfrm>
        </p:spPr>
        <p:txBody>
          <a:bodyPr/>
          <a:lstStyle/>
          <a:p>
            <a:pPr>
              <a:defRPr/>
            </a:pPr>
            <a:r>
              <a:rPr lang="en-US" b="1" dirty="0">
                <a:latin typeface="Arial" charset="0"/>
                <a:ea typeface="ＭＳ Ｐゴシック" charset="0"/>
                <a:cs typeface="Arial" charset="0"/>
              </a:rPr>
              <a:t>The Fiery Furnace</a:t>
            </a:r>
          </a:p>
        </p:txBody>
      </p:sp>
      <p:pic>
        <p:nvPicPr>
          <p:cNvPr id="4098" name="Picture 2">
            <a:extLst>
              <a:ext uri="{FF2B5EF4-FFF2-40B4-BE49-F238E27FC236}">
                <a16:creationId xmlns:a16="http://schemas.microsoft.com/office/drawing/2014/main" id="{7FE830FC-207D-4A43-A3D4-347A0E31A4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6880"/>
            <a:ext cx="9157547" cy="515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8425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69" name="Picture 2" descr="ONEBN01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567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5715000"/>
            <a:ext cx="9144000" cy="1143000"/>
          </a:xfrm>
        </p:spPr>
        <p:txBody>
          <a:bodyPr/>
          <a:lstStyle/>
          <a:p>
            <a:pPr>
              <a:defRPr/>
            </a:pPr>
            <a:r>
              <a:rPr lang="en-US" b="1">
                <a:effectLst/>
                <a:latin typeface="Arial" charset="0"/>
                <a:ea typeface="ＭＳ Ｐゴシック" charset="0"/>
                <a:cs typeface="Arial" charset="0"/>
              </a:rPr>
              <a:t>Involuntary Vegetarianism</a:t>
            </a:r>
          </a:p>
        </p:txBody>
      </p:sp>
    </p:spTree>
    <p:extLst>
      <p:ext uri="{BB962C8B-B14F-4D97-AF65-F5344CB8AC3E}">
        <p14:creationId xmlns:p14="http://schemas.microsoft.com/office/powerpoint/2010/main" val="35399263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94300"/>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Are these tales?</a:t>
            </a:r>
          </a:p>
        </p:txBody>
      </p:sp>
      <p:pic>
        <p:nvPicPr>
          <p:cNvPr id="2050" name="Picture 2" descr="DEFENDIN G DANIEL PROPHECY WEVE DONE A WEEK">
            <a:extLst>
              <a:ext uri="{FF2B5EF4-FFF2-40B4-BE49-F238E27FC236}">
                <a16:creationId xmlns:a16="http://schemas.microsoft.com/office/drawing/2014/main" id="{58017F91-BDDC-BD4B-B921-39E15E506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2185"/>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0683647-C228-3247-BB4E-ABC082AE55FE}"/>
              </a:ext>
            </a:extLst>
          </p:cNvPr>
          <p:cNvSpPr txBox="1">
            <a:spLocks noChangeArrowheads="1"/>
          </p:cNvSpPr>
          <p:nvPr/>
        </p:nvSpPr>
        <p:spPr bwMode="auto">
          <a:xfrm>
            <a:off x="89308" y="1097536"/>
            <a:ext cx="6566016" cy="46716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observation that the book contains many historical inaccuracies is the most important clue for the fact that the book originated in the second century. These inaccuracies are explained once it is realized that the writer wrote about the events of her own period, the second century."</a:t>
            </a:r>
          </a:p>
        </p:txBody>
      </p:sp>
      <p:sp>
        <p:nvSpPr>
          <p:cNvPr id="5" name="Rectangle 2">
            <a:extLst>
              <a:ext uri="{FF2B5EF4-FFF2-40B4-BE49-F238E27FC236}">
                <a16:creationId xmlns:a16="http://schemas.microsoft.com/office/drawing/2014/main" id="{27EFEB00-4313-6141-B8A4-7A31D15C0CE8}"/>
              </a:ext>
            </a:extLst>
          </p:cNvPr>
          <p:cNvSpPr txBox="1">
            <a:spLocks noChangeArrowheads="1"/>
          </p:cNvSpPr>
          <p:nvPr/>
        </p:nvSpPr>
        <p:spPr bwMode="auto">
          <a:xfrm>
            <a:off x="0" y="6146277"/>
            <a:ext cx="9144000" cy="7305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000" b="1" dirty="0">
                <a:solidFill>
                  <a:srgbClr val="FFFFFF"/>
                </a:solidFill>
                <a:effectLst>
                  <a:glow rad="127000">
                    <a:srgbClr val="000000"/>
                  </a:glow>
                </a:effectLst>
                <a:latin typeface="Arial" charset="0"/>
                <a:ea typeface="ＭＳ Ｐゴシック" charset="0"/>
                <a:cs typeface="ＭＳ Ｐゴシック" charset="0"/>
              </a:rPr>
              <a:t>M. Nel, “A Literary-Historical Analysis of Daniel 2: Two Powers in Opposition,” </a:t>
            </a:r>
            <a:r>
              <a:rPr lang="en-US" sz="2000" b="1" i="1" dirty="0">
                <a:solidFill>
                  <a:srgbClr val="FFFFFF"/>
                </a:solidFill>
                <a:effectLst>
                  <a:glow rad="127000">
                    <a:srgbClr val="000000"/>
                  </a:glow>
                </a:effectLst>
                <a:latin typeface="Arial" charset="0"/>
                <a:ea typeface="ＭＳ Ｐゴシック" charset="0"/>
                <a:cs typeface="ＭＳ Ｐゴシック" charset="0"/>
              </a:rPr>
              <a:t>Acta Theologica 22 </a:t>
            </a:r>
            <a:r>
              <a:rPr lang="en-US" sz="2000" b="1" dirty="0">
                <a:solidFill>
                  <a:srgbClr val="FFFFFF"/>
                </a:solidFill>
                <a:effectLst>
                  <a:glow rad="127000">
                    <a:srgbClr val="000000"/>
                  </a:glow>
                </a:effectLst>
                <a:latin typeface="Arial" charset="0"/>
                <a:ea typeface="ＭＳ Ｐゴシック" charset="0"/>
                <a:cs typeface="ＭＳ Ｐゴシック" charset="0"/>
              </a:rPr>
              <a:t>(2002): 78; cited by Tanner, </a:t>
            </a:r>
            <a:r>
              <a:rPr lang="en-US" sz="2000" b="1" i="1" dirty="0">
                <a:solidFill>
                  <a:srgbClr val="FFFFFF"/>
                </a:solidFill>
                <a:effectLst>
                  <a:glow rad="127000">
                    <a:srgbClr val="000000"/>
                  </a:glow>
                </a:effectLst>
                <a:latin typeface="Arial" charset="0"/>
                <a:ea typeface="ＭＳ Ｐゴシック" charset="0"/>
                <a:cs typeface="ＭＳ Ｐゴシック" charset="0"/>
              </a:rPr>
              <a:t>Daniel</a:t>
            </a:r>
            <a:r>
              <a:rPr lang="en-US" sz="2000" b="1" dirty="0">
                <a:solidFill>
                  <a:srgbClr val="FFFFFF"/>
                </a:solidFill>
                <a:effectLst>
                  <a:glow rad="127000">
                    <a:srgbClr val="000000"/>
                  </a:glow>
                </a:effectLst>
                <a:latin typeface="Arial" charset="0"/>
                <a:ea typeface="ＭＳ Ｐゴシック" charset="0"/>
                <a:cs typeface="ＭＳ Ｐゴシック" charset="0"/>
              </a:rPr>
              <a:t>, 2</a:t>
            </a:r>
          </a:p>
        </p:txBody>
      </p:sp>
    </p:spTree>
    <p:extLst>
      <p:ext uri="{BB962C8B-B14F-4D97-AF65-F5344CB8AC3E}">
        <p14:creationId xmlns:p14="http://schemas.microsoft.com/office/powerpoint/2010/main" val="13867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2"/>
          <p:cNvSpPr>
            <a:spLocks noChangeArrowheads="1"/>
          </p:cNvSpPr>
          <p:nvPr/>
        </p:nvSpPr>
        <p:spPr bwMode="auto">
          <a:xfrm>
            <a:off x="0" y="0"/>
            <a:ext cx="9448800" cy="68580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18115" name="Text Box 3"/>
          <p:cNvSpPr txBox="1">
            <a:spLocks noChangeArrowheads="1"/>
          </p:cNvSpPr>
          <p:nvPr/>
        </p:nvSpPr>
        <p:spPr bwMode="auto">
          <a:xfrm>
            <a:off x="61722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150</a:t>
            </a:r>
          </a:p>
        </p:txBody>
      </p:sp>
      <p:sp>
        <p:nvSpPr>
          <p:cNvPr id="218116" name="Text Box 4"/>
          <p:cNvSpPr txBox="1">
            <a:spLocks noChangeArrowheads="1"/>
          </p:cNvSpPr>
          <p:nvPr/>
        </p:nvSpPr>
        <p:spPr bwMode="auto">
          <a:xfrm>
            <a:off x="40386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300</a:t>
            </a:r>
          </a:p>
        </p:txBody>
      </p:sp>
      <p:sp>
        <p:nvSpPr>
          <p:cNvPr id="218117" name="Text Box 5"/>
          <p:cNvSpPr txBox="1">
            <a:spLocks noChangeArrowheads="1"/>
          </p:cNvSpPr>
          <p:nvPr/>
        </p:nvSpPr>
        <p:spPr bwMode="auto">
          <a:xfrm>
            <a:off x="2667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400</a:t>
            </a:r>
          </a:p>
        </p:txBody>
      </p:sp>
      <p:sp>
        <p:nvSpPr>
          <p:cNvPr id="218118" name="Text Box 6"/>
          <p:cNvSpPr txBox="1">
            <a:spLocks noChangeArrowheads="1"/>
          </p:cNvSpPr>
          <p:nvPr/>
        </p:nvSpPr>
        <p:spPr bwMode="auto">
          <a:xfrm>
            <a:off x="19812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450</a:t>
            </a:r>
          </a:p>
        </p:txBody>
      </p:sp>
      <p:sp>
        <p:nvSpPr>
          <p:cNvPr id="218119" name="Text Box 7"/>
          <p:cNvSpPr txBox="1">
            <a:spLocks noChangeArrowheads="1"/>
          </p:cNvSpPr>
          <p:nvPr/>
        </p:nvSpPr>
        <p:spPr bwMode="auto">
          <a:xfrm>
            <a:off x="12954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500</a:t>
            </a:r>
          </a:p>
        </p:txBody>
      </p:sp>
      <p:sp>
        <p:nvSpPr>
          <p:cNvPr id="218120" name="Text Box 8"/>
          <p:cNvSpPr txBox="1">
            <a:spLocks noChangeArrowheads="1"/>
          </p:cNvSpPr>
          <p:nvPr/>
        </p:nvSpPr>
        <p:spPr bwMode="auto">
          <a:xfrm>
            <a:off x="8153400" y="4067175"/>
            <a:ext cx="381000" cy="2678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BC/AD</a:t>
            </a:r>
          </a:p>
        </p:txBody>
      </p:sp>
      <p:grpSp>
        <p:nvGrpSpPr>
          <p:cNvPr id="466952" name="Group 9"/>
          <p:cNvGrpSpPr>
            <a:grpSpLocks/>
          </p:cNvGrpSpPr>
          <p:nvPr/>
        </p:nvGrpSpPr>
        <p:grpSpPr bwMode="auto">
          <a:xfrm>
            <a:off x="66675" y="3044825"/>
            <a:ext cx="9534525" cy="844550"/>
            <a:chOff x="42" y="1918"/>
            <a:chExt cx="6006" cy="532"/>
          </a:xfrm>
        </p:grpSpPr>
        <p:grpSp>
          <p:nvGrpSpPr>
            <p:cNvPr id="466972" name="Group 10"/>
            <p:cNvGrpSpPr>
              <a:grpSpLocks/>
            </p:cNvGrpSpPr>
            <p:nvPr/>
          </p:nvGrpSpPr>
          <p:grpSpPr bwMode="auto">
            <a:xfrm>
              <a:off x="96" y="1918"/>
              <a:ext cx="1296" cy="530"/>
              <a:chOff x="96" y="1918"/>
              <a:chExt cx="1296" cy="530"/>
            </a:xfrm>
          </p:grpSpPr>
          <p:sp>
            <p:nvSpPr>
              <p:cNvPr id="21812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3" name="Group 15"/>
            <p:cNvGrpSpPr>
              <a:grpSpLocks/>
            </p:cNvGrpSpPr>
            <p:nvPr/>
          </p:nvGrpSpPr>
          <p:grpSpPr bwMode="auto">
            <a:xfrm>
              <a:off x="1824" y="1920"/>
              <a:ext cx="1296" cy="530"/>
              <a:chOff x="96" y="1918"/>
              <a:chExt cx="1296" cy="530"/>
            </a:xfrm>
          </p:grpSpPr>
          <p:sp>
            <p:nvSpPr>
              <p:cNvPr id="2181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4" name="Group 20"/>
            <p:cNvGrpSpPr>
              <a:grpSpLocks/>
            </p:cNvGrpSpPr>
            <p:nvPr/>
          </p:nvGrpSpPr>
          <p:grpSpPr bwMode="auto">
            <a:xfrm>
              <a:off x="3552" y="1920"/>
              <a:ext cx="1296" cy="530"/>
              <a:chOff x="96" y="1918"/>
              <a:chExt cx="1296" cy="530"/>
            </a:xfrm>
          </p:grpSpPr>
          <p:sp>
            <p:nvSpPr>
              <p:cNvPr id="2181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3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40" name="Text Box 28"/>
          <p:cNvSpPr txBox="1">
            <a:spLocks noChangeArrowheads="1"/>
          </p:cNvSpPr>
          <p:nvPr/>
        </p:nvSpPr>
        <p:spPr bwMode="auto">
          <a:xfrm>
            <a:off x="75438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50</a:t>
            </a:r>
          </a:p>
        </p:txBody>
      </p:sp>
      <p:sp>
        <p:nvSpPr>
          <p:cNvPr id="218141" name="Text Box 29"/>
          <p:cNvSpPr txBox="1">
            <a:spLocks noChangeArrowheads="1"/>
          </p:cNvSpPr>
          <p:nvPr/>
        </p:nvSpPr>
        <p:spPr bwMode="auto">
          <a:xfrm>
            <a:off x="33528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350</a:t>
            </a:r>
          </a:p>
        </p:txBody>
      </p:sp>
      <p:sp>
        <p:nvSpPr>
          <p:cNvPr id="218142" name="Text Box 30"/>
          <p:cNvSpPr txBox="1">
            <a:spLocks noChangeArrowheads="1"/>
          </p:cNvSpPr>
          <p:nvPr/>
        </p:nvSpPr>
        <p:spPr bwMode="auto">
          <a:xfrm>
            <a:off x="6096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550</a:t>
            </a:r>
          </a:p>
        </p:txBody>
      </p:sp>
      <p:sp>
        <p:nvSpPr>
          <p:cNvPr id="218143" name="Text Box 31"/>
          <p:cNvSpPr txBox="1">
            <a:spLocks noChangeArrowheads="1"/>
          </p:cNvSpPr>
          <p:nvPr/>
        </p:nvSpPr>
        <p:spPr bwMode="auto">
          <a:xfrm>
            <a:off x="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600</a:t>
            </a:r>
          </a:p>
        </p:txBody>
      </p:sp>
      <p:sp>
        <p:nvSpPr>
          <p:cNvPr id="218144" name="Text Box 32"/>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50</a:t>
            </a:r>
          </a:p>
        </p:txBody>
      </p:sp>
      <p:sp>
        <p:nvSpPr>
          <p:cNvPr id="218145" name="Text Box 33"/>
          <p:cNvSpPr txBox="1">
            <a:spLocks noChangeArrowheads="1"/>
          </p:cNvSpPr>
          <p:nvPr/>
        </p:nvSpPr>
        <p:spPr bwMode="auto">
          <a:xfrm>
            <a:off x="-304800" y="838200"/>
            <a:ext cx="2514600" cy="23495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FFFF"/>
                </a:solidFill>
                <a:effectLst/>
                <a:uLnTx/>
                <a:uFillTx/>
                <a:latin typeface="Arial"/>
                <a:ea typeface="ＭＳ Ｐゴシック" charset="0"/>
                <a:cs typeface="Arial"/>
              </a:rPr>
              <a:t>Daniel</a:t>
            </a:r>
            <a:r>
              <a:rPr kumimoji="0" lang="fr-FR" sz="3600" b="1" i="0" u="none" strike="noStrike" kern="1200" cap="none" spc="0" normalizeH="0" baseline="0" noProof="0" dirty="0">
                <a:ln>
                  <a:noFill/>
                </a:ln>
                <a:solidFill>
                  <a:srgbClr val="00FFFF"/>
                </a:solidFill>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00FFFF"/>
                </a:solidFill>
                <a:effectLst/>
                <a:uLnTx/>
                <a:uFillTx/>
                <a:latin typeface="Arial"/>
                <a:ea typeface="ＭＳ Ｐゴシック" charset="0"/>
                <a:cs typeface="Arial"/>
              </a:rPr>
              <a:t>s Ministry </a:t>
            </a:r>
            <a:r>
              <a:rPr kumimoji="0" lang="en-US" sz="2800" b="1" i="0" u="none" strike="noStrike" kern="1200" cap="none" spc="0" normalizeH="0" baseline="0" noProof="0" dirty="0">
                <a:ln>
                  <a:noFill/>
                </a:ln>
                <a:solidFill>
                  <a:srgbClr val="00FFFF"/>
                </a:solidFill>
                <a:effectLst/>
                <a:uLnTx/>
                <a:uFillTx/>
                <a:latin typeface="Arial"/>
                <a:ea typeface="ＭＳ Ｐゴシック" charset="0"/>
                <a:cs typeface="Arial"/>
              </a:rPr>
              <a:t>(1:1; 10:1)</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FFFF"/>
                </a:solidFill>
                <a:effectLst/>
                <a:uLnTx/>
                <a:uFillTx/>
                <a:latin typeface="Arial"/>
                <a:ea typeface="ＭＳ Ｐゴシック" charset="0"/>
                <a:cs typeface="Arial"/>
              </a:rPr>
              <a:t>605-536</a:t>
            </a:r>
          </a:p>
        </p:txBody>
      </p:sp>
      <p:sp>
        <p:nvSpPr>
          <p:cNvPr id="218147" name="Text Box 35"/>
          <p:cNvSpPr txBox="1">
            <a:spLocks noChangeArrowheads="1"/>
          </p:cNvSpPr>
          <p:nvPr/>
        </p:nvSpPr>
        <p:spPr bwMode="auto">
          <a:xfrm>
            <a:off x="1905000" y="838200"/>
            <a:ext cx="2743200" cy="2370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Daniel</a:t>
            </a:r>
            <a:r>
              <a:rPr kumimoji="0" lang="fr-FR" sz="3600" b="1" i="0" u="none" strike="noStrike" kern="1200" cap="none" spc="0" normalizeH="0" baseline="0" noProof="0" dirty="0">
                <a:ln>
                  <a:noFill/>
                </a:ln>
                <a:solidFill>
                  <a:srgbClr val="FFFF00"/>
                </a:solidFill>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s Prophecies</a:t>
            </a: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 (Dan 2–11)</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rPr>
              <a:t>605-</a:t>
            </a: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AD</a:t>
            </a:r>
            <a:r>
              <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rPr>
              <a:t> 70</a:t>
            </a:r>
          </a:p>
        </p:txBody>
      </p:sp>
      <p:sp>
        <p:nvSpPr>
          <p:cNvPr id="218148" name="Text Box 36"/>
          <p:cNvSpPr txBox="1">
            <a:spLocks noChangeArrowheads="1"/>
          </p:cNvSpPr>
          <p:nvPr/>
        </p:nvSpPr>
        <p:spPr bwMode="auto">
          <a:xfrm>
            <a:off x="4572000" y="838200"/>
            <a:ext cx="2514600" cy="234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CCFF"/>
                </a:solidFill>
                <a:effectLst/>
                <a:uLnTx/>
                <a:uFillTx/>
                <a:latin typeface="Arial"/>
                <a:ea typeface="ＭＳ Ｐゴシック" charset="0"/>
                <a:cs typeface="Arial"/>
              </a:rPr>
              <a:t>Antiochus </a:t>
            </a:r>
            <a:r>
              <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rPr>
              <a:t>Desecrates Temple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rPr>
              <a:t>167-164</a:t>
            </a:r>
          </a:p>
        </p:txBody>
      </p:sp>
      <p:sp>
        <p:nvSpPr>
          <p:cNvPr id="218149" name="Text Box 37"/>
          <p:cNvSpPr txBox="1">
            <a:spLocks noChangeArrowheads="1"/>
          </p:cNvSpPr>
          <p:nvPr/>
        </p:nvSpPr>
        <p:spPr bwMode="auto">
          <a:xfrm>
            <a:off x="-152400" y="5551488"/>
            <a:ext cx="5791200" cy="1077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66FF66"/>
                </a:solidFill>
                <a:effectLst/>
                <a:uLnTx/>
                <a:uFillTx/>
                <a:latin typeface="Arial"/>
                <a:ea typeface="ＭＳ Ｐゴシック" charset="0"/>
                <a:cs typeface="Arial"/>
              </a:rPr>
              <a:t>Critics see historical events recorded as "prophecies" </a:t>
            </a:r>
          </a:p>
        </p:txBody>
      </p:sp>
      <p:sp>
        <p:nvSpPr>
          <p:cNvPr id="218151" name="Text Box 39"/>
          <p:cNvSpPr txBox="1">
            <a:spLocks noChangeArrowheads="1"/>
          </p:cNvSpPr>
          <p:nvPr/>
        </p:nvSpPr>
        <p:spPr bwMode="auto">
          <a:xfrm>
            <a:off x="5181600" y="5562600"/>
            <a:ext cx="34290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CC00"/>
                </a:solidFill>
                <a:effectLst/>
                <a:uLnTx/>
                <a:uFillTx/>
                <a:latin typeface="Arial"/>
                <a:ea typeface="ＭＳ Ｐゴシック" charset="0"/>
                <a:cs typeface="Arial"/>
              </a:rPr>
              <a:t>Critics Date Daniel after 164</a:t>
            </a:r>
          </a:p>
        </p:txBody>
      </p:sp>
      <p:sp>
        <p:nvSpPr>
          <p:cNvPr id="218152" name="AutoShape 40"/>
          <p:cNvSpPr>
            <a:spLocks noChangeArrowheads="1"/>
          </p:cNvSpPr>
          <p:nvPr/>
        </p:nvSpPr>
        <p:spPr bwMode="auto">
          <a:xfrm>
            <a:off x="76200" y="3048000"/>
            <a:ext cx="1143000" cy="457200"/>
          </a:xfrm>
          <a:prstGeom prst="rightArrow">
            <a:avLst>
              <a:gd name="adj1" fmla="val 50000"/>
              <a:gd name="adj2" fmla="val 625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3" name="Text Box 41"/>
          <p:cNvSpPr txBox="1">
            <a:spLocks noChangeArrowheads="1"/>
          </p:cNvSpPr>
          <p:nvPr/>
        </p:nvSpPr>
        <p:spPr bwMode="auto">
          <a:xfrm>
            <a:off x="4648200" y="4067175"/>
            <a:ext cx="6000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2 5 0 </a:t>
            </a:r>
          </a:p>
        </p:txBody>
      </p:sp>
      <p:sp>
        <p:nvSpPr>
          <p:cNvPr id="218154" name="AutoShape 42"/>
          <p:cNvSpPr>
            <a:spLocks noChangeArrowheads="1"/>
          </p:cNvSpPr>
          <p:nvPr/>
        </p:nvSpPr>
        <p:spPr bwMode="auto">
          <a:xfrm>
            <a:off x="76200" y="3352800"/>
            <a:ext cx="9296400" cy="457200"/>
          </a:xfrm>
          <a:prstGeom prst="rightArrow">
            <a:avLst>
              <a:gd name="adj1" fmla="val 50000"/>
              <a:gd name="adj2" fmla="val 50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5" name="AutoShape 43"/>
          <p:cNvSpPr>
            <a:spLocks noChangeArrowheads="1"/>
          </p:cNvSpPr>
          <p:nvPr/>
        </p:nvSpPr>
        <p:spPr bwMode="auto">
          <a:xfrm rot="-5400000">
            <a:off x="5876925" y="47148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9" name="Text Box 47"/>
          <p:cNvSpPr txBox="1">
            <a:spLocks noChangeArrowheads="1"/>
          </p:cNvSpPr>
          <p:nvPr/>
        </p:nvSpPr>
        <p:spPr bwMode="auto">
          <a:xfrm>
            <a:off x="5343525" y="4067175"/>
            <a:ext cx="6000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2 0 0 </a:t>
            </a:r>
          </a:p>
        </p:txBody>
      </p:sp>
      <p:sp>
        <p:nvSpPr>
          <p:cNvPr id="218160" name="Text Box 48"/>
          <p:cNvSpPr txBox="1">
            <a:spLocks noChangeArrowheads="1"/>
          </p:cNvSpPr>
          <p:nvPr/>
        </p:nvSpPr>
        <p:spPr bwMode="auto">
          <a:xfrm>
            <a:off x="6858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100</a:t>
            </a:r>
          </a:p>
        </p:txBody>
      </p:sp>
      <p:sp>
        <p:nvSpPr>
          <p:cNvPr id="218162" name="Rectangle 50"/>
          <p:cNvSpPr>
            <a:spLocks noGrp="1" noChangeArrowheads="1"/>
          </p:cNvSpPr>
          <p:nvPr>
            <p:ph type="title" idx="4294967295"/>
          </p:nvPr>
        </p:nvSpPr>
        <p:spPr>
          <a:xfrm>
            <a:off x="762000" y="-76200"/>
            <a:ext cx="7772400" cy="1143000"/>
          </a:xfrm>
          <a:effectLst>
            <a:outerShdw blurRad="63500" dist="38099" dir="2700000" algn="ctr" rotWithShape="0">
              <a:schemeClr val="tx1">
                <a:alpha val="74998"/>
              </a:schemeClr>
            </a:outerShdw>
          </a:effectLst>
        </p:spPr>
        <p:txBody>
          <a:bodyPr/>
          <a:lstStyle/>
          <a:p>
            <a:pPr eaLnBrk="1" hangingPunct="1">
              <a:defRPr/>
            </a:pPr>
            <a:r>
              <a:rPr lang="en-US" sz="4800" b="1">
                <a:solidFill>
                  <a:schemeClr val="bg1"/>
                </a:solidFill>
                <a:effectLst>
                  <a:outerShdw blurRad="38100" dist="38100" dir="2700000" algn="tl">
                    <a:srgbClr val="808080"/>
                  </a:outerShdw>
                </a:effectLst>
                <a:latin typeface="Arial" charset="0"/>
                <a:ea typeface="ＭＳ Ｐゴシック" charset="0"/>
                <a:cs typeface="Arial" charset="0"/>
              </a:rPr>
              <a:t>The Date of Daniel</a:t>
            </a:r>
          </a:p>
        </p:txBody>
      </p:sp>
      <p:pic>
        <p:nvPicPr>
          <p:cNvPr id="218164" name="Picture 52" descr="pi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505200"/>
            <a:ext cx="457200" cy="288925"/>
          </a:xfrm>
          <a:prstGeom prst="rect">
            <a:avLst/>
          </a:prstGeom>
          <a:noFill/>
          <a:ln w="57150">
            <a:solidFill>
              <a:srgbClr val="FF3399"/>
            </a:solidFill>
            <a:miter lim="800000"/>
            <a:headEnd/>
            <a:tailEnd/>
          </a:ln>
          <a:extLst>
            <a:ext uri="{909E8E84-426E-40dd-AFC4-6F175D3DCCD1}">
              <a14:hiddenFill xmlns:a14="http://schemas.microsoft.com/office/drawing/2010/main" xmlns="">
                <a:solidFill>
                  <a:srgbClr val="FFFFFF"/>
                </a:solidFill>
              </a14:hiddenFill>
            </a:ext>
          </a:extLst>
        </p:spPr>
      </p:pic>
      <p:sp>
        <p:nvSpPr>
          <p:cNvPr id="218150" name="AutoShape 38"/>
          <p:cNvSpPr>
            <a:spLocks noChangeArrowheads="1"/>
          </p:cNvSpPr>
          <p:nvPr/>
        </p:nvSpPr>
        <p:spPr bwMode="auto">
          <a:xfrm rot="5400000">
            <a:off x="2895600" y="838200"/>
            <a:ext cx="381000" cy="6019800"/>
          </a:xfrm>
          <a:prstGeom prst="upArrow">
            <a:avLst>
              <a:gd name="adj1" fmla="val 50000"/>
              <a:gd name="adj2" fmla="val 39500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102068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45"/>
                                        </p:tgtEl>
                                        <p:attrNameLst>
                                          <p:attrName>style.visibility</p:attrName>
                                        </p:attrNameLst>
                                      </p:cBhvr>
                                      <p:to>
                                        <p:strVal val="visible"/>
                                      </p:to>
                                    </p:set>
                                    <p:animEffect transition="in" filter="fade">
                                      <p:cBhvr>
                                        <p:cTn id="7" dur="500"/>
                                        <p:tgtEl>
                                          <p:spTgt spid="2181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52"/>
                                        </p:tgtEl>
                                        <p:attrNameLst>
                                          <p:attrName>style.visibility</p:attrName>
                                        </p:attrNameLst>
                                      </p:cBhvr>
                                      <p:to>
                                        <p:strVal val="visible"/>
                                      </p:to>
                                    </p:set>
                                    <p:animEffect transition="in" filter="fade">
                                      <p:cBhvr>
                                        <p:cTn id="11" dur="500"/>
                                        <p:tgtEl>
                                          <p:spTgt spid="2181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8147"/>
                                        </p:tgtEl>
                                        <p:attrNameLst>
                                          <p:attrName>style.visibility</p:attrName>
                                        </p:attrNameLst>
                                      </p:cBhvr>
                                      <p:to>
                                        <p:strVal val="visible"/>
                                      </p:to>
                                    </p:set>
                                    <p:animEffect transition="in" filter="fade">
                                      <p:cBhvr>
                                        <p:cTn id="16" dur="500"/>
                                        <p:tgtEl>
                                          <p:spTgt spid="21814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8154"/>
                                        </p:tgtEl>
                                        <p:attrNameLst>
                                          <p:attrName>style.visibility</p:attrName>
                                        </p:attrNameLst>
                                      </p:cBhvr>
                                      <p:to>
                                        <p:strVal val="visible"/>
                                      </p:to>
                                    </p:set>
                                    <p:animEffect transition="in" filter="fade">
                                      <p:cBhvr>
                                        <p:cTn id="20" dur="500"/>
                                        <p:tgtEl>
                                          <p:spTgt spid="2181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8148"/>
                                        </p:tgtEl>
                                        <p:attrNameLst>
                                          <p:attrName>style.visibility</p:attrName>
                                        </p:attrNameLst>
                                      </p:cBhvr>
                                      <p:to>
                                        <p:strVal val="visible"/>
                                      </p:to>
                                    </p:set>
                                    <p:animEffect transition="in" filter="fade">
                                      <p:cBhvr>
                                        <p:cTn id="25" dur="500"/>
                                        <p:tgtEl>
                                          <p:spTgt spid="218148"/>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8164"/>
                                        </p:tgtEl>
                                        <p:attrNameLst>
                                          <p:attrName>style.visibility</p:attrName>
                                        </p:attrNameLst>
                                      </p:cBhvr>
                                      <p:to>
                                        <p:strVal val="visible"/>
                                      </p:to>
                                    </p:set>
                                    <p:animEffect transition="in" filter="fade">
                                      <p:cBhvr>
                                        <p:cTn id="29" dur="500"/>
                                        <p:tgtEl>
                                          <p:spTgt spid="218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8151"/>
                                        </p:tgtEl>
                                        <p:attrNameLst>
                                          <p:attrName>style.visibility</p:attrName>
                                        </p:attrNameLst>
                                      </p:cBhvr>
                                      <p:to>
                                        <p:strVal val="visible"/>
                                      </p:to>
                                    </p:set>
                                    <p:animEffect transition="in" filter="fade">
                                      <p:cBhvr>
                                        <p:cTn id="34" dur="500"/>
                                        <p:tgtEl>
                                          <p:spTgt spid="21815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8155"/>
                                        </p:tgtEl>
                                        <p:attrNameLst>
                                          <p:attrName>style.visibility</p:attrName>
                                        </p:attrNameLst>
                                      </p:cBhvr>
                                      <p:to>
                                        <p:strVal val="visible"/>
                                      </p:to>
                                    </p:set>
                                    <p:animEffect transition="in" filter="fade">
                                      <p:cBhvr>
                                        <p:cTn id="38" dur="500"/>
                                        <p:tgtEl>
                                          <p:spTgt spid="2181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8149"/>
                                        </p:tgtEl>
                                        <p:attrNameLst>
                                          <p:attrName>style.visibility</p:attrName>
                                        </p:attrNameLst>
                                      </p:cBhvr>
                                      <p:to>
                                        <p:strVal val="visible"/>
                                      </p:to>
                                    </p:set>
                                    <p:animEffect transition="in" filter="fade">
                                      <p:cBhvr>
                                        <p:cTn id="43" dur="500"/>
                                        <p:tgtEl>
                                          <p:spTgt spid="218149"/>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8150"/>
                                        </p:tgtEl>
                                        <p:attrNameLst>
                                          <p:attrName>style.visibility</p:attrName>
                                        </p:attrNameLst>
                                      </p:cBhvr>
                                      <p:to>
                                        <p:strVal val="visible"/>
                                      </p:to>
                                    </p:set>
                                    <p:animEffect transition="in" filter="fade">
                                      <p:cBhvr>
                                        <p:cTn id="47" dur="500"/>
                                        <p:tgtEl>
                                          <p:spTgt spid="218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P spid="218147" grpId="0" autoUpdateAnimBg="0"/>
      <p:bldP spid="218148" grpId="0" autoUpdateAnimBg="0"/>
      <p:bldP spid="218149" grpId="0" autoUpdateAnimBg="0"/>
      <p:bldP spid="218151" grpId="0" autoUpdateAnimBg="0"/>
      <p:bldP spid="218152" grpId="0" animBg="1"/>
      <p:bldP spid="218154" grpId="0" animBg="1"/>
      <p:bldP spid="218155" grpId="0" animBg="1"/>
      <p:bldP spid="21815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4313930"/>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"Some have objected to Daniel’s authorship because of </a:t>
            </a:r>
            <a:r>
              <a:rPr lang="en-US" sz="2800" b="1" dirty="0">
                <a:solidFill>
                  <a:srgbClr val="FFFF00"/>
                </a:solidFill>
                <a:effectLst>
                  <a:glow rad="127000">
                    <a:schemeClr val="tx1"/>
                  </a:glow>
                </a:effectLst>
                <a:latin typeface="Arial" charset="0"/>
                <a:ea typeface="ＭＳ Ｐゴシック" charset="0"/>
                <a:cs typeface="ＭＳ Ｐゴシック" charset="0"/>
              </a:rPr>
              <a:t>supposed historical errors </a:t>
            </a:r>
            <a:r>
              <a:rPr lang="en-US" sz="2800" b="1" dirty="0">
                <a:effectLst>
                  <a:glow rad="127000">
                    <a:schemeClr val="tx1"/>
                  </a:glow>
                </a:effectLst>
                <a:latin typeface="Arial" charset="0"/>
                <a:ea typeface="ＭＳ Ｐゴシック" charset="0"/>
                <a:cs typeface="ＭＳ Ｐゴシック" charset="0"/>
              </a:rPr>
              <a:t>found in the book. Some have asserted, for instance, that Nebuchadnezzar was not the father of Belshazzar, as indicated in Daniel 5:2, 11, 13, 18 (cf. v. 22). They argue that if Daniel had written the book, he would not have made such an error.</a:t>
            </a:r>
            <a:r>
              <a:rPr lang="ru-RU" sz="2800" b="1" dirty="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0500B31B-689E-924D-A567-EA4867485ECE}"/>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en-US" sz="2000" b="1" kern="0" dirty="0">
                <a:solidFill>
                  <a:srgbClr val="FFFFFF"/>
                </a:solidFill>
                <a:effectLst>
                  <a:glow rad="127000">
                    <a:srgbClr val="000000"/>
                  </a:glow>
                </a:effectLst>
                <a:latin typeface="Arial" charset="0"/>
                <a:ea typeface="ＭＳ Ｐゴシック" charset="0"/>
                <a:cs typeface="ＭＳ Ｐゴシック" charset="0"/>
              </a:rPr>
              <a:t>—Pentecost, </a:t>
            </a:r>
            <a:r>
              <a:rPr lang="en-US" sz="2000" b="1" i="1" kern="0" dirty="0">
                <a:solidFill>
                  <a:srgbClr val="FFFFFF"/>
                </a:solidFill>
                <a:effectLst>
                  <a:glow rad="127000">
                    <a:srgbClr val="000000"/>
                  </a:glow>
                </a:effectLst>
                <a:latin typeface="Arial" charset="0"/>
                <a:ea typeface="ＭＳ Ｐゴシック" charset="0"/>
                <a:cs typeface="ＭＳ Ｐゴシック" charset="0"/>
              </a:rPr>
              <a:t>BKC</a:t>
            </a:r>
            <a:r>
              <a:rPr lang="en-US" sz="2000" b="1" kern="0" dirty="0">
                <a:solidFill>
                  <a:srgbClr val="FFFFFF"/>
                </a:solidFill>
                <a:effectLst>
                  <a:glow rad="127000">
                    <a:srgbClr val="000000"/>
                  </a:glow>
                </a:effectLst>
                <a:latin typeface="Arial" charset="0"/>
                <a:ea typeface="ＭＳ Ｐゴシック" charset="0"/>
                <a:cs typeface="ＭＳ Ｐゴシック" charset="0"/>
              </a:rPr>
              <a:t>, 1:1325 </a:t>
            </a:r>
          </a:p>
        </p:txBody>
      </p:sp>
      <p:sp>
        <p:nvSpPr>
          <p:cNvPr id="5" name="Rectangle 2">
            <a:extLst>
              <a:ext uri="{FF2B5EF4-FFF2-40B4-BE49-F238E27FC236}">
                <a16:creationId xmlns:a16="http://schemas.microsoft.com/office/drawing/2014/main" id="{FB02B6E7-0FEF-184A-8BB5-52D650DD8058}"/>
              </a:ext>
            </a:extLst>
          </p:cNvPr>
          <p:cNvSpPr txBox="1">
            <a:spLocks noChangeArrowheads="1"/>
          </p:cNvSpPr>
          <p:nvPr/>
        </p:nvSpPr>
        <p:spPr bwMode="auto">
          <a:xfrm>
            <a:off x="0" y="4086078"/>
            <a:ext cx="9144000" cy="2228849"/>
          </a:xfrm>
          <a:prstGeom prst="rect">
            <a:avLst/>
          </a:prstGeom>
          <a:solidFill>
            <a:schemeClr val="accent2"/>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"However, it has been demonstrated that a royal successor to the throne was called a 'son' (5:22) even if he had no blood relationship to an earlier king.</a:t>
            </a:r>
            <a:r>
              <a:rPr lang="ru-RU" sz="2800" b="1" kern="0" dirty="0">
                <a:effectLst>
                  <a:glow rad="127000">
                    <a:schemeClr val="tx1"/>
                  </a:glow>
                </a:effectLst>
                <a:latin typeface="Arial" charset="0"/>
                <a:ea typeface="ＭＳ Ｐゴシック" charset="0"/>
                <a:cs typeface="ＭＳ Ｐゴシック" charset="0"/>
              </a:rPr>
              <a:t>"</a:t>
            </a:r>
            <a:endParaRPr lang="en-US" sz="2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96804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93A377-3E90-2E4F-9F66-7C2B514A3AE1}"/>
              </a:ext>
            </a:extLst>
          </p:cNvPr>
          <p:cNvPicPr>
            <a:picLocks noChangeAspect="1"/>
          </p:cNvPicPr>
          <p:nvPr/>
        </p:nvPicPr>
        <p:blipFill rotWithShape="1">
          <a:blip r:embed="rId3"/>
          <a:srcRect t="2233"/>
          <a:stretch/>
        </p:blipFill>
        <p:spPr>
          <a:xfrm>
            <a:off x="0" y="914399"/>
            <a:ext cx="9144000" cy="5146761"/>
          </a:xfrm>
          <a:prstGeom prst="rect">
            <a:avLst/>
          </a:prstGeom>
        </p:spPr>
      </p:pic>
      <p:sp>
        <p:nvSpPr>
          <p:cNvPr id="219137" name="Rectangle 2"/>
          <p:cNvSpPr>
            <a:spLocks noGrp="1" noChangeArrowheads="1"/>
          </p:cNvSpPr>
          <p:nvPr>
            <p:ph type="ctrTitle"/>
          </p:nvPr>
        </p:nvSpPr>
        <p:spPr>
          <a:xfrm>
            <a:off x="7452" y="148152"/>
            <a:ext cx="9144000" cy="668192"/>
          </a:xfrm>
        </p:spPr>
        <p:txBody>
          <a:bodyPr/>
          <a:lstStyle/>
          <a:p>
            <a:pPr lvl="0" defTabSz="457200" eaLnBrk="1" fontAlgn="auto" hangingPunct="1">
              <a:spcBef>
                <a:spcPts val="0"/>
              </a:spcBef>
              <a:spcAft>
                <a:spcPts val="0"/>
              </a:spcAft>
              <a:defRPr/>
            </a:pPr>
            <a:r>
              <a:rPr lang="en-US" sz="3200" kern="1200" dirty="0">
                <a:solidFill>
                  <a:srgbClr val="FFFFFF"/>
                </a:solidFill>
                <a:latin typeface="Arial Black" charset="0"/>
              </a:rPr>
              <a:t>Greek &amp; Persian Loan Words in Daniel</a:t>
            </a:r>
          </a:p>
        </p:txBody>
      </p:sp>
      <p:sp>
        <p:nvSpPr>
          <p:cNvPr id="219138" name="Text Box 5"/>
          <p:cNvSpPr txBox="1">
            <a:spLocks noChangeArrowheads="1"/>
          </p:cNvSpPr>
          <p:nvPr/>
        </p:nvSpPr>
        <p:spPr bwMode="auto">
          <a:xfrm>
            <a:off x="9297895" y="44624"/>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a:t>
            </a:r>
          </a:p>
        </p:txBody>
      </p:sp>
      <p:sp>
        <p:nvSpPr>
          <p:cNvPr id="7" name="Text Box 9"/>
          <p:cNvSpPr txBox="1">
            <a:spLocks noChangeArrowheads="1"/>
          </p:cNvSpPr>
          <p:nvPr/>
        </p:nvSpPr>
        <p:spPr bwMode="auto">
          <a:xfrm>
            <a:off x="4423255" y="3404785"/>
            <a:ext cx="4612795"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Babylon</a:t>
            </a:r>
          </a:p>
        </p:txBody>
      </p:sp>
      <p:sp>
        <p:nvSpPr>
          <p:cNvPr id="15" name="Text Box 9"/>
          <p:cNvSpPr txBox="1">
            <a:spLocks noChangeArrowheads="1"/>
          </p:cNvSpPr>
          <p:nvPr/>
        </p:nvSpPr>
        <p:spPr bwMode="auto">
          <a:xfrm>
            <a:off x="1639975" y="1626315"/>
            <a:ext cx="210025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Greece</a:t>
            </a:r>
          </a:p>
        </p:txBody>
      </p:sp>
      <p:sp>
        <p:nvSpPr>
          <p:cNvPr id="16" name="Text Box 9"/>
          <p:cNvSpPr txBox="1">
            <a:spLocks noChangeArrowheads="1"/>
          </p:cNvSpPr>
          <p:nvPr/>
        </p:nvSpPr>
        <p:spPr bwMode="auto">
          <a:xfrm>
            <a:off x="6552061" y="1741350"/>
            <a:ext cx="2599391"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Persia</a:t>
            </a:r>
          </a:p>
        </p:txBody>
      </p:sp>
      <p:sp>
        <p:nvSpPr>
          <p:cNvPr id="13" name="Rectangle 2">
            <a:extLst>
              <a:ext uri="{FF2B5EF4-FFF2-40B4-BE49-F238E27FC236}">
                <a16:creationId xmlns:a16="http://schemas.microsoft.com/office/drawing/2014/main" id="{C9452040-CBFB-9142-97F3-5E591E648CB7}"/>
              </a:ext>
            </a:extLst>
          </p:cNvPr>
          <p:cNvSpPr txBox="1">
            <a:spLocks noChangeArrowheads="1"/>
          </p:cNvSpPr>
          <p:nvPr/>
        </p:nvSpPr>
        <p:spPr bwMode="auto">
          <a:xfrm>
            <a:off x="0" y="3225233"/>
            <a:ext cx="6463553" cy="3556940"/>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a herald shouted out, 'People of all races and nations and languages, listen to the king’s command! </a:t>
            </a:r>
            <a:r>
              <a:rPr kumimoji="0" lang="en-US" sz="20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 </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When you hear the sound of the horn, flute, zither, lyre, harp, pipes, and other musical instruments, bow to the ground to worship King Nebuchadnezzar’s gold statue. </a:t>
            </a:r>
            <a:r>
              <a:rPr kumimoji="0" lang="en-US" sz="20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 </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Anyone who refuses to obey will immediately be thrown into a blazing furnace'</a:t>
            </a:r>
            <a:r>
              <a:rPr kumimoji="0" lang="ru-RU"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(Daniel 3:4-6 </a:t>
            </a:r>
            <a:r>
              <a:rPr kumimoji="0" lang="en-US" sz="1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—How do we explain these many Greek and Persian words in 600 BC before the Greek and Roman empires were established?</a:t>
            </a:r>
          </a:p>
        </p:txBody>
      </p:sp>
    </p:spTree>
    <p:extLst>
      <p:ext uri="{BB962C8B-B14F-4D97-AF65-F5344CB8AC3E}">
        <p14:creationId xmlns:p14="http://schemas.microsoft.com/office/powerpoint/2010/main" val="2913251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93A377-3E90-2E4F-9F66-7C2B514A3AE1}"/>
              </a:ext>
            </a:extLst>
          </p:cNvPr>
          <p:cNvPicPr>
            <a:picLocks noChangeAspect="1"/>
          </p:cNvPicPr>
          <p:nvPr/>
        </p:nvPicPr>
        <p:blipFill rotWithShape="1">
          <a:blip r:embed="rId3"/>
          <a:srcRect t="2233"/>
          <a:stretch/>
        </p:blipFill>
        <p:spPr>
          <a:xfrm>
            <a:off x="0" y="914399"/>
            <a:ext cx="9144000" cy="5146761"/>
          </a:xfrm>
          <a:prstGeom prst="rect">
            <a:avLst/>
          </a:prstGeom>
        </p:spPr>
      </p:pic>
      <p:sp>
        <p:nvSpPr>
          <p:cNvPr id="219137" name="Rectangle 2"/>
          <p:cNvSpPr>
            <a:spLocks noGrp="1" noChangeArrowheads="1"/>
          </p:cNvSpPr>
          <p:nvPr>
            <p:ph type="ctrTitle"/>
          </p:nvPr>
        </p:nvSpPr>
        <p:spPr>
          <a:xfrm>
            <a:off x="7452" y="148152"/>
            <a:ext cx="9144000" cy="668192"/>
          </a:xfrm>
        </p:spPr>
        <p:txBody>
          <a:bodyPr/>
          <a:lstStyle/>
          <a:p>
            <a:pPr lvl="0" defTabSz="457200" eaLnBrk="1" fontAlgn="auto" hangingPunct="1">
              <a:spcBef>
                <a:spcPts val="0"/>
              </a:spcBef>
              <a:spcAft>
                <a:spcPts val="0"/>
              </a:spcAft>
              <a:defRPr/>
            </a:pPr>
            <a:r>
              <a:rPr lang="en-US" sz="3200" kern="1200" dirty="0">
                <a:solidFill>
                  <a:srgbClr val="FFFFFF"/>
                </a:solidFill>
                <a:latin typeface="Arial Black" charset="0"/>
              </a:rPr>
              <a:t>Greek &amp; Persian Loan Words in Daniel</a:t>
            </a:r>
          </a:p>
        </p:txBody>
      </p:sp>
      <p:sp>
        <p:nvSpPr>
          <p:cNvPr id="219138" name="Text Box 5"/>
          <p:cNvSpPr txBox="1">
            <a:spLocks noChangeArrowheads="1"/>
          </p:cNvSpPr>
          <p:nvPr/>
        </p:nvSpPr>
        <p:spPr bwMode="auto">
          <a:xfrm>
            <a:off x="9297895" y="44624"/>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a:t>
            </a:r>
          </a:p>
        </p:txBody>
      </p:sp>
      <p:sp>
        <p:nvSpPr>
          <p:cNvPr id="7" name="Text Box 9"/>
          <p:cNvSpPr txBox="1">
            <a:spLocks noChangeArrowheads="1"/>
          </p:cNvSpPr>
          <p:nvPr/>
        </p:nvSpPr>
        <p:spPr bwMode="auto">
          <a:xfrm>
            <a:off x="4423255" y="3404785"/>
            <a:ext cx="4612795"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Babylon</a:t>
            </a:r>
          </a:p>
        </p:txBody>
      </p:sp>
      <p:sp>
        <p:nvSpPr>
          <p:cNvPr id="15" name="Text Box 9"/>
          <p:cNvSpPr txBox="1">
            <a:spLocks noChangeArrowheads="1"/>
          </p:cNvSpPr>
          <p:nvPr/>
        </p:nvSpPr>
        <p:spPr bwMode="auto">
          <a:xfrm>
            <a:off x="1639975" y="1626315"/>
            <a:ext cx="210025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Greece</a:t>
            </a:r>
          </a:p>
        </p:txBody>
      </p:sp>
      <p:sp>
        <p:nvSpPr>
          <p:cNvPr id="16" name="Text Box 9"/>
          <p:cNvSpPr txBox="1">
            <a:spLocks noChangeArrowheads="1"/>
          </p:cNvSpPr>
          <p:nvPr/>
        </p:nvSpPr>
        <p:spPr bwMode="auto">
          <a:xfrm>
            <a:off x="6552061" y="1741350"/>
            <a:ext cx="2599391"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Persia</a:t>
            </a:r>
          </a:p>
        </p:txBody>
      </p:sp>
      <p:sp>
        <p:nvSpPr>
          <p:cNvPr id="11" name="Right Arrow 10">
            <a:extLst>
              <a:ext uri="{FF2B5EF4-FFF2-40B4-BE49-F238E27FC236}">
                <a16:creationId xmlns:a16="http://schemas.microsoft.com/office/drawing/2014/main" id="{E37D65EB-1DCD-E048-BAD1-69884338228D}"/>
              </a:ext>
            </a:extLst>
          </p:cNvPr>
          <p:cNvSpPr/>
          <p:nvPr/>
        </p:nvSpPr>
        <p:spPr bwMode="auto">
          <a:xfrm rot="6601506">
            <a:off x="7547995" y="2628965"/>
            <a:ext cx="848994" cy="436467"/>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sp>
        <p:nvSpPr>
          <p:cNvPr id="13" name="Rectangle 2">
            <a:extLst>
              <a:ext uri="{FF2B5EF4-FFF2-40B4-BE49-F238E27FC236}">
                <a16:creationId xmlns:a16="http://schemas.microsoft.com/office/drawing/2014/main" id="{C9452040-CBFB-9142-97F3-5E591E648CB7}"/>
              </a:ext>
            </a:extLst>
          </p:cNvPr>
          <p:cNvSpPr txBox="1">
            <a:spLocks noChangeArrowheads="1"/>
          </p:cNvSpPr>
          <p:nvPr/>
        </p:nvSpPr>
        <p:spPr bwMode="auto">
          <a:xfrm>
            <a:off x="-9214" y="2812908"/>
            <a:ext cx="6718623" cy="4138968"/>
          </a:xfrm>
          <a:prstGeom prst="rect">
            <a:avLst/>
          </a:prstGeom>
          <a:blipFill>
            <a:blip r:embed="rId4"/>
            <a:tile tx="0" ty="0" sx="100000" sy="100000" flip="none" algn="tl"/>
          </a:blip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 number of other objections have been raised against the early date for the book. For example, some argue that the several Persian and Greek words in the book indicate that it must have been written much later than the sixth century B.C. However, archeology has revealed that commerce existed between Greece and Babylon even before Daniel’s day. This would explain the presence of Greek words. And the Persian words in the book were from an official or literary form of the Persian language which was in wide use throughout the Near East. (Cf. D.J. Wiseman </a:t>
            </a:r>
            <a:r>
              <a:rPr kumimoji="0" lang="en-US" sz="2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et al.,</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Notes on Some Problems in the Book of Daniel</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pp. 23-7, 35-50.)"</a:t>
            </a:r>
          </a:p>
        </p:txBody>
      </p:sp>
      <p:sp>
        <p:nvSpPr>
          <p:cNvPr id="17" name="Right Arrow 16"/>
          <p:cNvSpPr/>
          <p:nvPr/>
        </p:nvSpPr>
        <p:spPr bwMode="auto">
          <a:xfrm rot="1384932">
            <a:off x="3877685" y="2331248"/>
            <a:ext cx="2965727"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sp>
        <p:nvSpPr>
          <p:cNvPr id="12" name="Rectangle 2">
            <a:extLst>
              <a:ext uri="{FF2B5EF4-FFF2-40B4-BE49-F238E27FC236}">
                <a16:creationId xmlns:a16="http://schemas.microsoft.com/office/drawing/2014/main" id="{DA8F7CD6-6156-8E48-B55A-D44C66F16D75}"/>
              </a:ext>
            </a:extLst>
          </p:cNvPr>
          <p:cNvSpPr txBox="1">
            <a:spLocks noChangeArrowheads="1"/>
          </p:cNvSpPr>
          <p:nvPr/>
        </p:nvSpPr>
        <p:spPr bwMode="auto">
          <a:xfrm>
            <a:off x="6910071" y="6143332"/>
            <a:ext cx="2125979" cy="64251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Pentecost, </a:t>
            </a:r>
            <a:r>
              <a:rPr kumimoji="0" lang="en-US" sz="2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BKC</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1:1325 </a:t>
            </a:r>
          </a:p>
        </p:txBody>
      </p:sp>
    </p:spTree>
    <p:extLst>
      <p:ext uri="{BB962C8B-B14F-4D97-AF65-F5344CB8AC3E}">
        <p14:creationId xmlns:p14="http://schemas.microsoft.com/office/powerpoint/2010/main" val="42456493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8" name="Picture 2" descr="FreeBibleimages :: Daniel&amp;#39;s vision of four beasts :: Daniel&amp;#39;s disturbing  vision of four strange beasts (Daniel 7)">
            <a:extLst>
              <a:ext uri="{FF2B5EF4-FFF2-40B4-BE49-F238E27FC236}">
                <a16:creationId xmlns:a16="http://schemas.microsoft.com/office/drawing/2014/main" id="{C5CAD029-5893-9D47-BAAC-A076F04FB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0" y="6248400"/>
            <a:ext cx="6451600" cy="609600"/>
          </a:xfrm>
          <a:effectLst>
            <a:outerShdw blurRad="63500" dist="35921" dir="2700000" algn="ctr" rotWithShape="0">
              <a:schemeClr val="tx2">
                <a:alpha val="74998"/>
              </a:schemeClr>
            </a:outerShdw>
          </a:effectLst>
        </p:spPr>
        <p:txBody>
          <a:bodyPr anchor="t"/>
          <a:lstStyle/>
          <a:p>
            <a:pPr defTabSz="457200"/>
            <a:r>
              <a:rPr lang="en-US" sz="3200" dirty="0">
                <a:solidFill>
                  <a:srgbClr val="FFFFFF"/>
                </a:solidFill>
                <a:effectLst>
                  <a:glow rad="127000">
                    <a:schemeClr val="tx1"/>
                  </a:glow>
                </a:effectLst>
                <a:latin typeface="Arial" charset="0"/>
                <a:ea typeface="ＭＳ Ｐゴシック" charset="0"/>
              </a:rPr>
              <a:t>Daniel 7:2 is 1st Person</a:t>
            </a:r>
          </a:p>
        </p:txBody>
      </p:sp>
      <p:sp>
        <p:nvSpPr>
          <p:cNvPr id="4" name="Rectangle 2">
            <a:extLst>
              <a:ext uri="{FF2B5EF4-FFF2-40B4-BE49-F238E27FC236}">
                <a16:creationId xmlns:a16="http://schemas.microsoft.com/office/drawing/2014/main" id="{83369D06-233F-C742-9C4A-A9BED149020C}"/>
              </a:ext>
            </a:extLst>
          </p:cNvPr>
          <p:cNvSpPr txBox="1">
            <a:spLocks noChangeArrowheads="1"/>
          </p:cNvSpPr>
          <p:nvPr/>
        </p:nvSpPr>
        <p:spPr>
          <a:xfrm>
            <a:off x="2843808" y="29468"/>
            <a:ext cx="6300191" cy="6850042"/>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ru-RU" sz="3200" b="1" kern="0" dirty="0">
                <a:effectLst>
                  <a:glow rad="127000">
                    <a:schemeClr val="tx1"/>
                  </a:glow>
                </a:effectLst>
                <a:latin typeface="Arial" charset="0"/>
                <a:ea typeface="ＭＳ Ｐゴシック" charset="0"/>
                <a:cs typeface="ＭＳ Ｐゴシック" charset="0"/>
              </a:rPr>
              <a:t>"</a:t>
            </a:r>
            <a:r>
              <a:rPr lang="en-US" sz="3200" b="1" kern="0" dirty="0">
                <a:effectLst>
                  <a:glow rad="127000">
                    <a:schemeClr val="tx1"/>
                  </a:glow>
                </a:effectLst>
                <a:latin typeface="Arial" charset="0"/>
                <a:ea typeface="ＭＳ Ｐゴシック" charset="0"/>
                <a:cs typeface="ＭＳ Ｐゴシック" charset="0"/>
              </a:rPr>
              <a:t>Earlier, during the first year of King Belshazzar’s reign in Babylon, Daniel had a dream and saw visions as he lay in his bed. He wrote down the dream, and this is what he saw.</a:t>
            </a:r>
            <a:br>
              <a:rPr lang="en-US" sz="3200" b="1" kern="0" dirty="0">
                <a:effectLst>
                  <a:glow rad="127000">
                    <a:schemeClr val="tx1"/>
                  </a:glow>
                </a:effectLst>
                <a:latin typeface="Arial" charset="0"/>
                <a:ea typeface="ＭＳ Ｐゴシック" charset="0"/>
                <a:cs typeface="ＭＳ Ｐゴシック" charset="0"/>
              </a:rPr>
            </a:br>
            <a:r>
              <a:rPr lang="en-US" sz="3200" b="1" kern="0" baseline="30000" dirty="0">
                <a:effectLst>
                  <a:glow rad="127000">
                    <a:schemeClr val="tx1"/>
                  </a:glow>
                </a:effectLst>
                <a:latin typeface="Arial" charset="0"/>
                <a:ea typeface="ＭＳ Ｐゴシック" charset="0"/>
                <a:cs typeface="ＭＳ Ｐゴシック" charset="0"/>
              </a:rPr>
              <a:t>2 </a:t>
            </a:r>
            <a:r>
              <a:rPr lang="en-US" sz="3200" b="1" kern="0" dirty="0">
                <a:effectLst>
                  <a:glow rad="127000">
                    <a:schemeClr val="tx1"/>
                  </a:glow>
                </a:effectLst>
                <a:latin typeface="Arial" charset="0"/>
                <a:ea typeface="ＭＳ Ｐゴシック" charset="0"/>
                <a:cs typeface="ＭＳ Ｐゴシック" charset="0"/>
              </a:rPr>
              <a:t>In my vision that night, </a:t>
            </a:r>
            <a:br>
              <a:rPr lang="en-US" sz="3200" b="1" kern="0" dirty="0">
                <a:effectLst>
                  <a:glow rad="127000">
                    <a:schemeClr val="tx1"/>
                  </a:glow>
                </a:effectLst>
                <a:latin typeface="Arial" charset="0"/>
                <a:ea typeface="ＭＳ Ｐゴシック" charset="0"/>
                <a:cs typeface="ＭＳ Ｐゴシック" charset="0"/>
              </a:rPr>
            </a:br>
            <a:r>
              <a:rPr lang="en-US" sz="3200" b="1" kern="0" dirty="0">
                <a:solidFill>
                  <a:srgbClr val="FFFF00"/>
                </a:solidFill>
                <a:effectLst>
                  <a:glow rad="127000">
                    <a:schemeClr val="tx1"/>
                  </a:glow>
                </a:effectLst>
                <a:latin typeface="Arial" charset="0"/>
                <a:ea typeface="ＭＳ Ｐゴシック" charset="0"/>
                <a:cs typeface="ＭＳ Ｐゴシック" charset="0"/>
              </a:rPr>
              <a:t>I, Daniel</a:t>
            </a:r>
            <a:r>
              <a:rPr lang="en-US" sz="3200" b="1" kern="0" dirty="0">
                <a:solidFill>
                  <a:schemeClr val="bg1"/>
                </a:solidFill>
                <a:effectLst>
                  <a:glow rad="127000">
                    <a:schemeClr val="tx1"/>
                  </a:glow>
                </a:effectLst>
                <a:latin typeface="Arial" charset="0"/>
                <a:ea typeface="ＭＳ Ｐゴシック" charset="0"/>
                <a:cs typeface="ＭＳ Ｐゴシック" charset="0"/>
              </a:rPr>
              <a:t>,</a:t>
            </a:r>
            <a:r>
              <a:rPr lang="en-US" sz="3200" b="1" kern="0" dirty="0">
                <a:solidFill>
                  <a:srgbClr val="FFFF00"/>
                </a:solidFill>
                <a:effectLst>
                  <a:glow rad="127000">
                    <a:schemeClr val="tx1"/>
                  </a:glow>
                </a:effectLst>
                <a:latin typeface="Arial" charset="0"/>
                <a:ea typeface="ＭＳ Ｐゴシック" charset="0"/>
                <a:cs typeface="ＭＳ Ｐゴシック" charset="0"/>
              </a:rPr>
              <a:t> </a:t>
            </a:r>
            <a:r>
              <a:rPr lang="en-US" sz="3200" b="1" kern="0" dirty="0">
                <a:effectLst>
                  <a:glow rad="127000">
                    <a:schemeClr val="tx1"/>
                  </a:glow>
                </a:effectLst>
                <a:latin typeface="Arial" charset="0"/>
                <a:ea typeface="ＭＳ Ｐゴシック" charset="0"/>
                <a:cs typeface="ＭＳ Ｐゴシック" charset="0"/>
              </a:rPr>
              <a:t>saw a great storm churning the surface of a great sea, with strong winds blowing from every direction</a:t>
            </a:r>
            <a:r>
              <a:rPr lang="ru-RU" sz="3200" b="1" kern="0" dirty="0">
                <a:effectLst>
                  <a:glow rad="127000">
                    <a:schemeClr val="tx1"/>
                  </a:glow>
                </a:effectLst>
                <a:latin typeface="Arial" charset="0"/>
                <a:ea typeface="ＭＳ Ｐゴシック" charset="0"/>
                <a:cs typeface="ＭＳ Ｐゴシック" charset="0"/>
              </a:rPr>
              <a:t>"</a:t>
            </a:r>
            <a:r>
              <a:rPr lang="en-US" sz="3200" b="1" kern="0" dirty="0">
                <a:effectLst>
                  <a:glow rad="127000">
                    <a:schemeClr val="tx1"/>
                  </a:glow>
                </a:effectLst>
                <a:latin typeface="Arial" charset="0"/>
                <a:ea typeface="ＭＳ Ｐゴシック" charset="0"/>
                <a:cs typeface="ＭＳ Ｐゴシック" charset="0"/>
              </a:rPr>
              <a:t> </a:t>
            </a:r>
            <a:br>
              <a:rPr lang="en-US" sz="3200" b="1" kern="0" dirty="0">
                <a:effectLst>
                  <a:glow rad="127000">
                    <a:schemeClr val="tx1"/>
                  </a:glow>
                </a:effectLst>
                <a:latin typeface="Arial" charset="0"/>
                <a:ea typeface="ＭＳ Ｐゴシック" charset="0"/>
                <a:cs typeface="ＭＳ Ｐゴシック" charset="0"/>
              </a:rPr>
            </a:br>
            <a:r>
              <a:rPr lang="en-US" sz="3200" b="1" kern="0" dirty="0">
                <a:effectLst>
                  <a:glow rad="127000">
                    <a:schemeClr val="tx1"/>
                  </a:glow>
                </a:effectLst>
                <a:latin typeface="Arial" charset="0"/>
                <a:ea typeface="ＭＳ Ｐゴシック" charset="0"/>
                <a:cs typeface="ＭＳ Ｐゴシック" charset="0"/>
              </a:rPr>
              <a:t>(</a:t>
            </a:r>
            <a:r>
              <a:rPr lang="en-US" sz="2800" b="1" kern="0" dirty="0">
                <a:effectLst>
                  <a:glow rad="127000">
                    <a:schemeClr val="tx1"/>
                  </a:glow>
                </a:effectLst>
                <a:latin typeface="Arial" charset="0"/>
                <a:ea typeface="ＭＳ Ｐゴシック" charset="0"/>
                <a:cs typeface="ＭＳ Ｐゴシック" charset="0"/>
              </a:rPr>
              <a:t>NLT</a:t>
            </a:r>
            <a:r>
              <a:rPr lang="en-US" sz="3200" b="1" kern="0" dirty="0">
                <a:effectLst>
                  <a:glow rad="127000">
                    <a:schemeClr val="tx1"/>
                  </a:glow>
                </a:effectLst>
                <a:latin typeface="Arial" charset="0"/>
                <a:ea typeface="ＭＳ Ｐゴシック" charset="0"/>
                <a:cs typeface="ＭＳ Ｐゴシック" charset="0"/>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7" name="Rectangle 2"/>
          <p:cNvSpPr>
            <a:spLocks noGrp="1" noChangeArrowheads="1"/>
          </p:cNvSpPr>
          <p:nvPr>
            <p:ph type="title"/>
          </p:nvPr>
        </p:nvSpPr>
        <p:spPr>
          <a:xfrm>
            <a:off x="152400" y="228600"/>
            <a:ext cx="3657600" cy="1524000"/>
          </a:xfrm>
        </p:spPr>
        <p:txBody>
          <a:bodyPr/>
          <a:lstStyle/>
          <a:p>
            <a:pPr eaLnBrk="1" hangingPunct="1">
              <a:defRPr/>
            </a:pPr>
            <a:r>
              <a:rPr lang="en-US" b="1" dirty="0">
                <a:solidFill>
                  <a:schemeClr val="bg1"/>
                </a:solidFill>
                <a:effectLst>
                  <a:glow rad="228600">
                    <a:schemeClr val="tx1"/>
                  </a:glow>
                </a:effectLst>
                <a:latin typeface="Arial" charset="0"/>
                <a:ea typeface="ＭＳ Ｐゴシック" charset="0"/>
                <a:cs typeface="ＭＳ Ｐゴシック" charset="0"/>
              </a:rPr>
              <a:t>Belshazzar Humbled</a:t>
            </a: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1" fontAlgn="base" latinLnBrk="0" hangingPunct="1">
              <a:lnSpc>
                <a:spcPct val="100000"/>
              </a:lnSpc>
              <a:spcBef>
                <a:spcPct val="20000"/>
              </a:spcBef>
              <a:spcAft>
                <a:spcPct val="0"/>
              </a:spcAft>
              <a:buClrTx/>
              <a:buSzTx/>
              <a:buFontTx/>
              <a:buChar char="•"/>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rPr>
              <a:t>Rembrandt</a:t>
            </a:r>
          </a:p>
        </p:txBody>
      </p:sp>
    </p:spTree>
    <p:extLst>
      <p:ext uri="{BB962C8B-B14F-4D97-AF65-F5344CB8AC3E}">
        <p14:creationId xmlns:p14="http://schemas.microsoft.com/office/powerpoint/2010/main" val="12784353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618499" name="Picture 4" descr="Home">
            <a:hlinkClick r:id="" action="ppaction://noaction"/>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850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Persians entered under the water gates!</a:t>
            </a:r>
            <a:endParaRPr kumimoji="0" lang="en-US" sz="35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Daniel 5</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(Belshazzar</a:t>
            </a:r>
            <a:r>
              <a:rPr kumimoji="0" lang="fr-FR"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Feast)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74798" name="Text Box 14"/>
          <p:cNvSpPr txBox="1">
            <a:spLocks noChangeArrowheads="1"/>
          </p:cNvSpPr>
          <p:nvPr/>
        </p:nvSpPr>
        <p:spPr bwMode="auto">
          <a:xfrm>
            <a:off x="8153400" y="76200"/>
            <a:ext cx="86995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510a</a:t>
            </a:r>
          </a:p>
        </p:txBody>
      </p:sp>
      <p:sp>
        <p:nvSpPr>
          <p:cNvPr id="14" name="Title 13"/>
          <p:cNvSpPr>
            <a:spLocks noGrp="1"/>
          </p:cNvSpPr>
          <p:nvPr>
            <p:ph type="title" idx="4294967295"/>
          </p:nvPr>
        </p:nvSpPr>
        <p:spPr>
          <a:xfrm>
            <a:off x="0" y="0"/>
            <a:ext cx="3276600" cy="1219200"/>
          </a:xfrm>
        </p:spPr>
        <p:txBody>
          <a:bodyPr/>
          <a:lstStyle/>
          <a:p>
            <a:pPr>
              <a:defRPr/>
            </a:pPr>
            <a:r>
              <a:rPr lang="en-US" sz="3200" dirty="0">
                <a:effectLst>
                  <a:outerShdw blurRad="38100" dist="38100" dir="2700000" algn="tl">
                    <a:srgbClr val="000000"/>
                  </a:outerShdw>
                </a:effectLst>
                <a:latin typeface="Arial" charset="0"/>
                <a:ea typeface="ＭＳ Ｐゴシック" charset="0"/>
                <a:cs typeface="Arial" charset="0"/>
              </a:rPr>
              <a:t>BABYLON FELL in 539 </a:t>
            </a:r>
            <a:r>
              <a:rPr lang="en-US" sz="2400" dirty="0">
                <a:effectLst>
                  <a:outerShdw blurRad="38100" dist="38100" dir="2700000" algn="tl">
                    <a:srgbClr val="000000"/>
                  </a:outerShdw>
                </a:effectLst>
                <a:latin typeface="Arial" charset="0"/>
                <a:ea typeface="ＭＳ Ｐゴシック" charset="0"/>
                <a:cs typeface="Arial" charset="0"/>
              </a:rPr>
              <a:t>BC</a:t>
            </a:r>
            <a:endParaRPr lang="en-US" sz="4000" dirty="0">
              <a:effectLst>
                <a:outerShdw blurRad="38100" dist="38100" dir="2700000" algn="tl">
                  <a:srgbClr val="000000"/>
                </a:outerShdw>
              </a:effectLst>
              <a:latin typeface="Arial" charset="0"/>
              <a:ea typeface="ＭＳ Ｐゴシック" charset="0"/>
              <a:cs typeface="Arial" charset="0"/>
            </a:endParaRPr>
          </a:p>
        </p:txBody>
      </p:sp>
      <p:sp>
        <p:nvSpPr>
          <p:cNvPr id="15" name="Title 13">
            <a:extLst>
              <a:ext uri="{FF2B5EF4-FFF2-40B4-BE49-F238E27FC236}">
                <a16:creationId xmlns:a16="http://schemas.microsoft.com/office/drawing/2014/main" id="{99A3D1AE-4FA1-5D47-AC11-D43010943784}"/>
              </a:ext>
            </a:extLst>
          </p:cNvPr>
          <p:cNvSpPr txBox="1">
            <a:spLocks/>
          </p:cNvSpPr>
          <p:nvPr/>
        </p:nvSpPr>
        <p:spPr bwMode="auto">
          <a:xfrm>
            <a:off x="828671" y="2209800"/>
            <a:ext cx="3276600" cy="441325"/>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en-US" sz="2400" kern="0" dirty="0">
                <a:effectLst>
                  <a:outerShdw blurRad="38100" dist="38100" dir="2700000" algn="tl">
                    <a:srgbClr val="000000"/>
                  </a:outerShdw>
                </a:effectLst>
                <a:latin typeface="Arial" charset="0"/>
                <a:ea typeface="ＭＳ Ｐゴシック" charset="0"/>
                <a:cs typeface="Arial" charset="0"/>
              </a:rPr>
              <a:t>The City of Babylon</a:t>
            </a:r>
            <a:endParaRPr lang="en-US" sz="3200" kern="0"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80493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914400"/>
            <a:ext cx="9144000" cy="600233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[Cyrus] placed a portion of his army at the point where the river enters the city, and another body at the back of the place where it issues forth, with orders to march into the town by the bed of the stream, as soon as the water became shallow enough</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he then himself drew off with the unwarlike portion of his host, and made for the place where </a:t>
            </a:r>
            <a:r>
              <a:rPr kumimoji="0" lang="en-US" altLang="ja-JP"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Nitocris</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dug the basin for the river, where he did exactly what she had done formerly: </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he turned the Euphrates by a canal into the basin</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which was then a marsh, on which the river sank to such an extent that the natural bed of the stream became fordable.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Hereupon the Persians who had been left for the purpose at Babylon by the river-side, entered the stream, which had now sunk so as to reach about midway up a man</a:t>
            </a:r>
            <a:r>
              <a:rPr kumimoji="0" lang="fr-FR"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s thigh, and thus got into the town</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mn-cs"/>
            </a:endParaRPr>
          </a:p>
        </p:txBody>
      </p:sp>
      <p:sp>
        <p:nvSpPr>
          <p:cNvPr id="374798" name="Text Box 14"/>
          <p:cNvSpPr txBox="1">
            <a:spLocks noChangeArrowheads="1"/>
          </p:cNvSpPr>
          <p:nvPr/>
        </p:nvSpPr>
        <p:spPr bwMode="auto">
          <a:xfrm>
            <a:off x="8153400" y="71438"/>
            <a:ext cx="885825"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544b</a:t>
            </a:r>
          </a:p>
        </p:txBody>
      </p:sp>
      <p:sp>
        <p:nvSpPr>
          <p:cNvPr id="215046" name="TextBox 5"/>
          <p:cNvSpPr txBox="1">
            <a:spLocks noChangeArrowheads="1"/>
          </p:cNvSpPr>
          <p:nvPr/>
        </p:nvSpPr>
        <p:spPr bwMode="auto">
          <a:xfrm>
            <a:off x="1100138" y="514350"/>
            <a:ext cx="5876925" cy="400050"/>
          </a:xfrm>
          <a:prstGeom prst="rect">
            <a:avLst/>
          </a:prstGeom>
          <a:noFill/>
          <a:ln w="9525">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History of the Persian Wars </a:t>
            </a: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1.191 (430 BC)</a:t>
            </a:r>
          </a:p>
        </p:txBody>
      </p:sp>
      <p:sp>
        <p:nvSpPr>
          <p:cNvPr id="7" name="Title 6"/>
          <p:cNvSpPr>
            <a:spLocks noGrp="1"/>
          </p:cNvSpPr>
          <p:nvPr>
            <p:ph type="title" idx="4294967295"/>
          </p:nvPr>
        </p:nvSpPr>
        <p:spPr>
          <a:xfrm>
            <a:off x="152400" y="0"/>
            <a:ext cx="7772400" cy="609600"/>
          </a:xfrm>
        </p:spPr>
        <p:txBody>
          <a:bodyPr/>
          <a:lstStyle/>
          <a:p>
            <a:pPr>
              <a:defRPr/>
            </a:pPr>
            <a:r>
              <a:rPr lang="en-US" sz="3600" b="1" dirty="0">
                <a:solidFill>
                  <a:schemeClr val="bg1"/>
                </a:solidFill>
                <a:effectLst>
                  <a:outerShdw blurRad="38100" dist="38100" dir="2700000" algn="tl">
                    <a:srgbClr val="000000"/>
                  </a:outerShdw>
                </a:effectLst>
                <a:latin typeface="Arial" charset="0"/>
                <a:ea typeface="ＭＳ Ｐゴシック" charset="0"/>
                <a:cs typeface="Arial" charset="0"/>
              </a:rPr>
              <a:t>Babylon</a:t>
            </a:r>
            <a:r>
              <a:rPr lang="fr-FR" altLang="ja-JP" sz="3600" b="1" dirty="0">
                <a:solidFill>
                  <a:schemeClr val="bg1"/>
                </a:solidFill>
                <a:effectLst>
                  <a:outerShdw blurRad="38100" dist="38100" dir="2700000" algn="tl">
                    <a:srgbClr val="000000"/>
                  </a:outerShdw>
                </a:effectLst>
                <a:latin typeface="Arial" charset="0"/>
                <a:ea typeface="ＭＳ Ｐゴシック" charset="0"/>
                <a:cs typeface="Arial" charset="0"/>
              </a:rPr>
              <a:t>'</a:t>
            </a:r>
            <a:r>
              <a:rPr lang="en-US" altLang="ja-JP" sz="3600" b="1" dirty="0">
                <a:solidFill>
                  <a:schemeClr val="bg1"/>
                </a:solidFill>
                <a:effectLst>
                  <a:outerShdw blurRad="38100" dist="38100" dir="2700000" algn="tl">
                    <a:srgbClr val="000000"/>
                  </a:outerShdw>
                </a:effectLst>
                <a:latin typeface="Arial" charset="0"/>
                <a:ea typeface="ＭＳ Ｐゴシック" charset="0"/>
                <a:cs typeface="Arial" charset="0"/>
              </a:rPr>
              <a:t>s Fall (Herodotus)</a:t>
            </a:r>
            <a:endParaRPr lang="en-US" b="1" dirty="0">
              <a:latin typeface="Times New Roman" charset="0"/>
              <a:ea typeface="ＭＳ Ｐゴシック" charset="0"/>
              <a:cs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mn-cs"/>
            </a:endParaRPr>
          </a:p>
        </p:txBody>
      </p:sp>
      <p:sp>
        <p:nvSpPr>
          <p:cNvPr id="217092" name="TextBox 13"/>
          <p:cNvSpPr txBox="1">
            <a:spLocks noChangeArrowheads="1"/>
          </p:cNvSpPr>
          <p:nvPr/>
        </p:nvSpPr>
        <p:spPr bwMode="auto">
          <a:xfrm>
            <a:off x="152400" y="762000"/>
            <a:ext cx="8915400" cy="600233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"Had the Babylonians been apprised of what Cyrus was about, or had they noticed their danger, they would never have allowed the Persians to enter the city, but would have destroyed them utterly; for they would have made fast all the street-gates which gave upon the river, and mounting upon the walls along both sides of the stream, would so have caught the enemy, as it were, in a trap. But, as it was, </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the Persians came upon them by surprise and so took the city</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Owing to the vast size of the place, the inhabitants of the central parts (as the residents at Babylon declare) long after the outer portions of the town were taken, knew nothing of what had chanced, but as </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they were engaged in a festival</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continued dancing and reveling until they learnt the capture but too certainly. Such, then, were the circumstances of the first taking of Babylon."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The History of the Persian Wars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1.191 (written over a century later in 430 BC)</a:t>
            </a:r>
          </a:p>
        </p:txBody>
      </p:sp>
      <p:sp>
        <p:nvSpPr>
          <p:cNvPr id="7" name="Title 6"/>
          <p:cNvSpPr>
            <a:spLocks noGrp="1"/>
          </p:cNvSpPr>
          <p:nvPr>
            <p:ph type="title" idx="4294967295"/>
          </p:nvPr>
        </p:nvSpPr>
        <p:spPr>
          <a:xfrm>
            <a:off x="152400" y="0"/>
            <a:ext cx="7772400" cy="685800"/>
          </a:xfrm>
        </p:spPr>
        <p:txBody>
          <a:bodyPr/>
          <a:lstStyle/>
          <a:p>
            <a:pPr>
              <a:defRPr/>
            </a:pPr>
            <a:r>
              <a:rPr lang="en-US" sz="3600" dirty="0">
                <a:effectLst>
                  <a:outerShdw blurRad="38100" dist="38100" dir="2700000" algn="tl">
                    <a:srgbClr val="000000"/>
                  </a:outerShdw>
                </a:effectLst>
                <a:latin typeface="Arial" charset="0"/>
                <a:ea typeface="ＭＳ Ｐゴシック" charset="0"/>
                <a:cs typeface="Arial" charset="0"/>
              </a:rPr>
              <a:t>Babylon</a:t>
            </a:r>
            <a:r>
              <a:rPr lang="fr-FR" altLang="ja-JP" sz="3600" dirty="0">
                <a:effectLst>
                  <a:outerShdw blurRad="38100" dist="38100" dir="2700000" algn="tl">
                    <a:srgbClr val="000000"/>
                  </a:outerShdw>
                </a:effectLst>
                <a:latin typeface="Arial" charset="0"/>
                <a:ea typeface="ＭＳ Ｐゴシック" charset="0"/>
                <a:cs typeface="Arial" charset="0"/>
              </a:rPr>
              <a:t>'</a:t>
            </a:r>
            <a:r>
              <a:rPr lang="en-US" altLang="ja-JP" sz="3600" dirty="0">
                <a:effectLst>
                  <a:outerShdw blurRad="38100" dist="38100" dir="2700000" algn="tl">
                    <a:srgbClr val="000000"/>
                  </a:outerShdw>
                </a:effectLst>
                <a:latin typeface="Arial" charset="0"/>
                <a:ea typeface="ＭＳ Ｐゴシック" charset="0"/>
                <a:cs typeface="Arial" charset="0"/>
              </a:rPr>
              <a:t>s Fall (Herodotus)</a:t>
            </a:r>
            <a:endParaRPr lang="en-US" dirty="0">
              <a:effectLst>
                <a:outerShdw blurRad="38100" dist="38100" dir="2700000" algn="tl">
                  <a:srgbClr val="000000"/>
                </a:outerShdw>
              </a:effectLst>
              <a:latin typeface="Arial" charset="0"/>
              <a:ea typeface="ＭＳ Ｐゴシック" charset="0"/>
              <a:cs typeface="Arial" charset="0"/>
            </a:endParaRPr>
          </a:p>
        </p:txBody>
      </p:sp>
      <p:sp>
        <p:nvSpPr>
          <p:cNvPr id="8" name="Text Box 14"/>
          <p:cNvSpPr txBox="1">
            <a:spLocks noChangeArrowheads="1"/>
          </p:cNvSpPr>
          <p:nvPr/>
        </p:nvSpPr>
        <p:spPr bwMode="auto">
          <a:xfrm>
            <a:off x="8153400" y="71438"/>
            <a:ext cx="885825"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544b</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3" name="Picture 2" descr="fallBabylon.jpeg                                               000131E3Macintosh HD                   ABA78158:"/>
          <p:cNvPicPr>
            <a:picLocks noChangeAspect="1" noChangeArrowheads="1"/>
          </p:cNvPicPr>
          <p:nvPr/>
        </p:nvPicPr>
        <p:blipFill rotWithShape="1">
          <a:blip r:embed="rId3" cstate="screen">
            <a:lum contrast="2000"/>
            <a:extLst>
              <a:ext uri="{28A0092B-C50C-407E-A947-70E740481C1C}">
                <a14:useLocalDpi xmlns:a14="http://schemas.microsoft.com/office/drawing/2010/main"/>
              </a:ext>
            </a:extLst>
          </a:blip>
          <a:srcRect t="-1"/>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504" y="116632"/>
            <a:ext cx="5364088" cy="1815882"/>
          </a:xfrm>
          <a:prstGeom prst="rect">
            <a:avLst/>
          </a:prstGeom>
        </p:spPr>
        <p:txBody>
          <a:bodyPr wrap="squar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“That same night Belshazzar the Chaldean king was slain. So Darius the Mede received the kingdom”</a:t>
            </a:r>
          </a:p>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8BF"/>
                </a:solidFill>
                <a:effectLst>
                  <a:glow rad="127000">
                    <a:prstClr val="black"/>
                  </a:glow>
                </a:effectLst>
                <a:uLnTx/>
                <a:uFillTx/>
                <a:latin typeface="Arial Narrow" charset="0"/>
                <a:ea typeface="Arial Narrow" charset="0"/>
                <a:cs typeface="Arial Narrow" charset="0"/>
              </a:rPr>
              <a:t>Daniel 5:30-31 </a:t>
            </a:r>
          </a:p>
        </p:txBody>
      </p:sp>
      <p:sp>
        <p:nvSpPr>
          <p:cNvPr id="3" name="Title 2">
            <a:extLst>
              <a:ext uri="{FF2B5EF4-FFF2-40B4-BE49-F238E27FC236}">
                <a16:creationId xmlns:a16="http://schemas.microsoft.com/office/drawing/2014/main" id="{8E528947-B84B-DB4F-9F48-93A59BFAD486}"/>
              </a:ext>
            </a:extLst>
          </p:cNvPr>
          <p:cNvSpPr>
            <a:spLocks noGrp="1"/>
          </p:cNvSpPr>
          <p:nvPr>
            <p:ph type="title" idx="4294967295"/>
          </p:nvPr>
        </p:nvSpPr>
        <p:spPr>
          <a:xfrm>
            <a:off x="-2730567" y="1192899"/>
            <a:ext cx="2663190" cy="1325563"/>
          </a:xfrm>
        </p:spPr>
        <p:txBody>
          <a:bodyPr/>
          <a:lstStyle/>
          <a:p>
            <a:r>
              <a:rPr lang="en-US" dirty="0"/>
              <a:t>Daniel 5:30-31</a:t>
            </a:r>
          </a:p>
        </p:txBody>
      </p:sp>
    </p:spTree>
    <p:extLst>
      <p:ext uri="{BB962C8B-B14F-4D97-AF65-F5344CB8AC3E}">
        <p14:creationId xmlns:p14="http://schemas.microsoft.com/office/powerpoint/2010/main" val="323380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659"/>
            <a:ext cx="9144000" cy="6858000"/>
          </a:xfrm>
          <a:prstGeom prst="rect">
            <a:avLst/>
          </a:prstGeom>
        </p:spPr>
      </p:pic>
      <p:sp>
        <p:nvSpPr>
          <p:cNvPr id="210947" name="Rectangle 2"/>
          <p:cNvSpPr>
            <a:spLocks noGrp="1" noChangeArrowheads="1"/>
          </p:cNvSpPr>
          <p:nvPr>
            <p:ph type="title"/>
          </p:nvPr>
        </p:nvSpPr>
        <p:spPr>
          <a:xfrm>
            <a:off x="152400" y="228600"/>
            <a:ext cx="3657600" cy="2192288"/>
          </a:xfrm>
        </p:spPr>
        <p:txBody>
          <a:bodyPr/>
          <a:lstStyle/>
          <a:p>
            <a:pPr eaLnBrk="1" hangingPunct="1">
              <a:defRPr/>
            </a:pPr>
            <a:r>
              <a:rPr lang="en-US" b="1" dirty="0">
                <a:solidFill>
                  <a:schemeClr val="bg1"/>
                </a:solidFill>
                <a:effectLst>
                  <a:glow rad="228600">
                    <a:schemeClr val="tx1"/>
                  </a:glow>
                </a:effectLst>
                <a:latin typeface="Arial" charset="0"/>
                <a:ea typeface="ＭＳ Ｐゴシック" charset="0"/>
                <a:cs typeface="ＭＳ Ｐゴシック" charset="0"/>
              </a:rPr>
              <a:t>Cyrus Conquers Babylon</a:t>
            </a: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539 BC</a:t>
            </a:r>
          </a:p>
        </p:txBody>
      </p:sp>
    </p:spTree>
    <p:extLst>
      <p:ext uri="{BB962C8B-B14F-4D97-AF65-F5344CB8AC3E}">
        <p14:creationId xmlns:p14="http://schemas.microsoft.com/office/powerpoint/2010/main" val="34406385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20B7D2D5-6460-D843-96A7-5613B0519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4BAFDF2-29DC-AE49-9E68-E1FD37AF4482}"/>
              </a:ext>
            </a:extLst>
          </p:cNvPr>
          <p:cNvSpPr>
            <a:spLocks noGrp="1"/>
          </p:cNvSpPr>
          <p:nvPr>
            <p:ph type="title" idx="4294967295"/>
          </p:nvPr>
        </p:nvSpPr>
        <p:spPr>
          <a:xfrm>
            <a:off x="2368445" y="923875"/>
            <a:ext cx="3934333" cy="2714987"/>
          </a:xfrm>
        </p:spPr>
        <p:txBody>
          <a:bodyPr/>
          <a:lstStyle/>
          <a:p>
            <a:r>
              <a:rPr lang="en-US" b="1" dirty="0"/>
              <a:t>Critics Especially Doubt Visions of Daniel 7–12 (apocalyptic denied for 600 BC)</a:t>
            </a:r>
          </a:p>
        </p:txBody>
      </p:sp>
      <p:sp>
        <p:nvSpPr>
          <p:cNvPr id="4" name="Title 1">
            <a:extLst>
              <a:ext uri="{FF2B5EF4-FFF2-40B4-BE49-F238E27FC236}">
                <a16:creationId xmlns:a16="http://schemas.microsoft.com/office/drawing/2014/main" id="{687A286B-FF08-4840-931B-62A742A24E9D}"/>
              </a:ext>
            </a:extLst>
          </p:cNvPr>
          <p:cNvSpPr txBox="1">
            <a:spLocks/>
          </p:cNvSpPr>
          <p:nvPr/>
        </p:nvSpPr>
        <p:spPr bwMode="auto">
          <a:xfrm>
            <a:off x="3349106" y="3256257"/>
            <a:ext cx="3934333" cy="11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094" kern="1200">
                <a:solidFill>
                  <a:schemeClr val="tx2"/>
                </a:solidFill>
                <a:latin typeface="+mj-lt"/>
                <a:ea typeface="+mj-ea"/>
                <a:cs typeface="+mj-cs"/>
              </a:defRPr>
            </a:lvl1pPr>
            <a:lvl2pPr algn="ctr" rtl="0" fontAlgn="base">
              <a:spcBef>
                <a:spcPct val="0"/>
              </a:spcBef>
              <a:spcAft>
                <a:spcPct val="0"/>
              </a:spcAft>
              <a:defRPr sz="3094">
                <a:solidFill>
                  <a:schemeClr val="tx2"/>
                </a:solidFill>
                <a:latin typeface="Arial" panose="020B0604020202020204" pitchFamily="34" charset="0"/>
              </a:defRPr>
            </a:lvl2pPr>
            <a:lvl3pPr algn="ctr" rtl="0" fontAlgn="base">
              <a:spcBef>
                <a:spcPct val="0"/>
              </a:spcBef>
              <a:spcAft>
                <a:spcPct val="0"/>
              </a:spcAft>
              <a:defRPr sz="3094">
                <a:solidFill>
                  <a:schemeClr val="tx2"/>
                </a:solidFill>
                <a:latin typeface="Arial" panose="020B0604020202020204" pitchFamily="34" charset="0"/>
              </a:defRPr>
            </a:lvl3pPr>
            <a:lvl4pPr algn="ctr" rtl="0" fontAlgn="base">
              <a:spcBef>
                <a:spcPct val="0"/>
              </a:spcBef>
              <a:spcAft>
                <a:spcPct val="0"/>
              </a:spcAft>
              <a:defRPr sz="3094">
                <a:solidFill>
                  <a:schemeClr val="tx2"/>
                </a:solidFill>
                <a:latin typeface="Arial" panose="020B0604020202020204" pitchFamily="34" charset="0"/>
              </a:defRPr>
            </a:lvl4pPr>
            <a:lvl5pPr algn="ctr" rtl="0" fontAlgn="base">
              <a:spcBef>
                <a:spcPct val="0"/>
              </a:spcBef>
              <a:spcAft>
                <a:spcPct val="0"/>
              </a:spcAft>
              <a:defRPr sz="3094">
                <a:solidFill>
                  <a:schemeClr val="tx2"/>
                </a:solidFill>
                <a:latin typeface="Arial" panose="020B0604020202020204" pitchFamily="34" charset="0"/>
              </a:defRPr>
            </a:lvl5pPr>
            <a:lvl6pPr marL="321457" algn="ctr" rtl="0" fontAlgn="base">
              <a:spcBef>
                <a:spcPct val="0"/>
              </a:spcBef>
              <a:spcAft>
                <a:spcPct val="0"/>
              </a:spcAft>
              <a:defRPr sz="3094">
                <a:solidFill>
                  <a:schemeClr val="tx2"/>
                </a:solidFill>
                <a:latin typeface="Arial" panose="020B0604020202020204" pitchFamily="34" charset="0"/>
              </a:defRPr>
            </a:lvl6pPr>
            <a:lvl7pPr marL="642915" algn="ctr" rtl="0" fontAlgn="base">
              <a:spcBef>
                <a:spcPct val="0"/>
              </a:spcBef>
              <a:spcAft>
                <a:spcPct val="0"/>
              </a:spcAft>
              <a:defRPr sz="3094">
                <a:solidFill>
                  <a:schemeClr val="tx2"/>
                </a:solidFill>
                <a:latin typeface="Arial" panose="020B0604020202020204" pitchFamily="34" charset="0"/>
              </a:defRPr>
            </a:lvl7pPr>
            <a:lvl8pPr marL="964372" algn="ctr" rtl="0" fontAlgn="base">
              <a:spcBef>
                <a:spcPct val="0"/>
              </a:spcBef>
              <a:spcAft>
                <a:spcPct val="0"/>
              </a:spcAft>
              <a:defRPr sz="3094">
                <a:solidFill>
                  <a:schemeClr val="tx2"/>
                </a:solidFill>
                <a:latin typeface="Arial" panose="020B0604020202020204" pitchFamily="34" charset="0"/>
              </a:defRPr>
            </a:lvl8pPr>
            <a:lvl9pPr marL="1285829" algn="ctr" rtl="0" fontAlgn="base">
              <a:spcBef>
                <a:spcPct val="0"/>
              </a:spcBef>
              <a:spcAft>
                <a:spcPct val="0"/>
              </a:spcAft>
              <a:defRPr sz="3094">
                <a:solidFill>
                  <a:schemeClr val="tx2"/>
                </a:solidFill>
                <a:latin typeface="Arial" panose="020B0604020202020204" pitchFamily="34" charset="0"/>
              </a:defRPr>
            </a:lvl9pPr>
          </a:lstStyle>
          <a:p>
            <a:pPr defTabSz="914400"/>
            <a:r>
              <a:rPr lang="en-US" b="1" dirty="0"/>
              <a:t>—Your response?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7" name="Picture 2" descr="Revelation apocalyptic work.1676769.4.flat,550x550,075,f.a-last-minute-apocalyptic-education-oil-on-canvas-24-x-1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175"/>
            <a:ext cx="9144000"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3338" y="4941888"/>
            <a:ext cx="4467225" cy="1771650"/>
          </a:xfrm>
          <a:ln>
            <a:miter lim="800000"/>
            <a:headEnd/>
            <a:tailEnd/>
          </a:ln>
          <a:effectLst>
            <a:outerShdw blurRad="50800" dist="38100" dir="2700000">
              <a:srgbClr val="000000">
                <a:alpha val="43000"/>
              </a:srgbClr>
            </a:outerShdw>
          </a:effectLst>
        </p:spPr>
        <p:txBody>
          <a:bodyPr/>
          <a:lstStyle/>
          <a:p>
            <a:pPr>
              <a:defRPr/>
            </a:pPr>
            <a:r>
              <a:rPr lang="en-US" b="1" dirty="0">
                <a:solidFill>
                  <a:schemeClr val="tx1"/>
                </a:solidFill>
                <a:effectLst>
                  <a:glow rad="215900">
                    <a:schemeClr val="bg1">
                      <a:alpha val="75000"/>
                    </a:schemeClr>
                  </a:glow>
                </a:effectLst>
              </a:rPr>
              <a:t>Revelation is the only apocalyptic NT writing</a:t>
            </a:r>
          </a:p>
        </p:txBody>
      </p:sp>
      <p:sp>
        <p:nvSpPr>
          <p:cNvPr id="5" name="Text Box 1034"/>
          <p:cNvSpPr txBox="1">
            <a:spLocks noChangeArrowheads="1"/>
          </p:cNvSpPr>
          <p:nvPr/>
        </p:nvSpPr>
        <p:spPr bwMode="auto">
          <a:xfrm>
            <a:off x="7597913" y="7938"/>
            <a:ext cx="1546087" cy="833437"/>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charset="0"/>
                <a:ea typeface="ＭＳ Ｐゴシック" charset="0"/>
                <a:cs typeface="Arial" charset="0"/>
              </a:rPr>
              <a:t>p. 322 </a:t>
            </a:r>
            <a:br>
              <a:rPr kumimoji="0" lang="en-US" sz="2400" b="1" i="0"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charset="0"/>
                <a:ea typeface="ＭＳ Ｐゴシック" charset="0"/>
                <a:cs typeface="Arial" charset="0"/>
              </a:rPr>
              <a:t>Point D</a:t>
            </a:r>
          </a:p>
        </p:txBody>
      </p:sp>
      <p:sp>
        <p:nvSpPr>
          <p:cNvPr id="6" name="Title 1"/>
          <p:cNvSpPr txBox="1">
            <a:spLocks/>
          </p:cNvSpPr>
          <p:nvPr/>
        </p:nvSpPr>
        <p:spPr bwMode="auto">
          <a:xfrm>
            <a:off x="0" y="3644900"/>
            <a:ext cx="3132138" cy="792163"/>
          </a:xfrm>
          <a:prstGeom prst="rect">
            <a:avLst/>
          </a:prstGeom>
          <a:noFill/>
          <a:ln>
            <a:noFill/>
          </a:ln>
          <a:effectLst>
            <a:outerShdw blurRad="50800" dist="38100" dir="2700000">
              <a:srgbClr val="000000">
                <a:alpha val="43000"/>
              </a:srgbClr>
            </a:outerShdw>
          </a:effec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Secrecy </a:t>
            </a:r>
          </a:p>
        </p:txBody>
      </p:sp>
      <p:sp>
        <p:nvSpPr>
          <p:cNvPr id="7" name="Title 1"/>
          <p:cNvSpPr txBox="1">
            <a:spLocks/>
          </p:cNvSpPr>
          <p:nvPr/>
        </p:nvSpPr>
        <p:spPr bwMode="auto">
          <a:xfrm>
            <a:off x="1547813" y="2349500"/>
            <a:ext cx="3744912" cy="792163"/>
          </a:xfrm>
          <a:prstGeom prst="rect">
            <a:avLst/>
          </a:prstGeom>
          <a:noFill/>
          <a:ln>
            <a:noFill/>
          </a:ln>
          <a:effectLst>
            <a:outerShdw blurRad="50800" dist="38100" dir="2700000">
              <a:srgbClr val="000000">
                <a:alpha val="43000"/>
              </a:srgbClr>
            </a:outerShdw>
          </a:effec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Pessimism</a:t>
            </a:r>
          </a:p>
        </p:txBody>
      </p:sp>
      <p:sp>
        <p:nvSpPr>
          <p:cNvPr id="8" name="Title 1"/>
          <p:cNvSpPr txBox="1">
            <a:spLocks/>
          </p:cNvSpPr>
          <p:nvPr/>
        </p:nvSpPr>
        <p:spPr bwMode="auto">
          <a:xfrm>
            <a:off x="4140200" y="0"/>
            <a:ext cx="3744913" cy="792163"/>
          </a:xfrm>
          <a:prstGeom prst="rect">
            <a:avLst/>
          </a:prstGeom>
          <a:noFill/>
          <a:ln>
            <a:noFill/>
          </a:ln>
          <a:effectLst>
            <a:outerShdw blurRad="50800" dist="38100" dir="2700000">
              <a:srgbClr val="000000">
                <a:alpha val="43000"/>
              </a:srgbClr>
            </a:outerShdw>
          </a:effec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End times</a:t>
            </a:r>
          </a:p>
        </p:txBody>
      </p:sp>
      <p:sp>
        <p:nvSpPr>
          <p:cNvPr id="9" name="Title 1"/>
          <p:cNvSpPr txBox="1">
            <a:spLocks/>
          </p:cNvSpPr>
          <p:nvPr/>
        </p:nvSpPr>
        <p:spPr bwMode="auto">
          <a:xfrm>
            <a:off x="5364163" y="981075"/>
            <a:ext cx="3744912" cy="1584325"/>
          </a:xfrm>
          <a:prstGeom prst="rect">
            <a:avLst/>
          </a:prstGeom>
          <a:noFill/>
          <a:ln>
            <a:noFill/>
          </a:ln>
          <a:effectLst>
            <a:outerShdw blurRad="50800" dist="38100" dir="2700000">
              <a:srgbClr val="000000">
                <a:alpha val="43000"/>
              </a:srgbClr>
            </a:outerShdw>
          </a:effec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Warnings </a:t>
            </a:r>
            <a:r>
              <a:rPr kumimoji="0" lang="en-US" sz="32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(not repentance)</a:t>
            </a:r>
          </a:p>
        </p:txBody>
      </p:sp>
      <p:sp>
        <p:nvSpPr>
          <p:cNvPr id="10" name="Title 1"/>
          <p:cNvSpPr txBox="1">
            <a:spLocks/>
          </p:cNvSpPr>
          <p:nvPr/>
        </p:nvSpPr>
        <p:spPr bwMode="auto">
          <a:xfrm>
            <a:off x="5399088" y="2781300"/>
            <a:ext cx="3744912" cy="1584325"/>
          </a:xfrm>
          <a:prstGeom prst="rect">
            <a:avLst/>
          </a:prstGeom>
          <a:noFill/>
          <a:ln>
            <a:noFill/>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215900">
                    <a:srgbClr val="000000">
                      <a:alpha val="75000"/>
                    </a:srgbClr>
                  </a:glow>
                </a:effectLst>
                <a:uLnTx/>
                <a:uFillTx/>
                <a:latin typeface="Arial" charset="0"/>
                <a:ea typeface="Arial" charset="0"/>
                <a:cs typeface="Arial" charset="0"/>
              </a:rPr>
              <a:t>Triumph of God</a:t>
            </a:r>
            <a:endParaRPr kumimoji="0" lang="en-US" sz="3200" b="1" i="0" u="none" strike="noStrike" kern="1200" cap="none" spc="0" normalizeH="0" baseline="0" noProof="0">
              <a:ln>
                <a:noFill/>
              </a:ln>
              <a:solidFill>
                <a:srgbClr val="FFFFFF"/>
              </a:solidFill>
              <a:effectLst>
                <a:glow rad="215900">
                  <a:srgbClr val="000000">
                    <a:alpha val="75000"/>
                  </a:srgbClr>
                </a:glow>
              </a:effectLst>
              <a:uLnTx/>
              <a:uFillTx/>
              <a:latin typeface="Arial" charset="0"/>
              <a:ea typeface="Arial" charset="0"/>
              <a:cs typeface="Arial" charset="0"/>
            </a:endParaRPr>
          </a:p>
        </p:txBody>
      </p:sp>
      <p:sp>
        <p:nvSpPr>
          <p:cNvPr id="11" name="Title 1"/>
          <p:cNvSpPr txBox="1">
            <a:spLocks/>
          </p:cNvSpPr>
          <p:nvPr/>
        </p:nvSpPr>
        <p:spPr bwMode="auto">
          <a:xfrm>
            <a:off x="4932363" y="5265738"/>
            <a:ext cx="4211637" cy="1584325"/>
          </a:xfrm>
          <a:prstGeom prst="rect">
            <a:avLst/>
          </a:prstGeom>
          <a:noFill/>
          <a:ln>
            <a:noFill/>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215900">
                    <a:srgbClr val="000000">
                      <a:alpha val="75000"/>
                    </a:srgbClr>
                  </a:glow>
                </a:effectLst>
                <a:uLnTx/>
                <a:uFillTx/>
                <a:latin typeface="Arial" charset="0"/>
                <a:ea typeface="Arial" charset="0"/>
                <a:cs typeface="Arial" charset="0"/>
              </a:rPr>
              <a:t>Determinism</a:t>
            </a:r>
            <a:endParaRPr kumimoji="0" lang="en-US" sz="3200" b="1" i="0" u="none" strike="noStrike" kern="1200" cap="none" spc="0" normalizeH="0" baseline="0" noProof="0">
              <a:ln>
                <a:noFill/>
              </a:ln>
              <a:solidFill>
                <a:srgbClr val="FFFFFF"/>
              </a:solidFill>
              <a:effectLst>
                <a:glow rad="215900">
                  <a:srgbClr val="000000">
                    <a:alpha val="75000"/>
                  </a:srgbClr>
                </a:glow>
              </a:effectLst>
              <a:uLnTx/>
              <a:uFillTx/>
              <a:latin typeface="Arial" charset="0"/>
              <a:ea typeface="Arial" charset="0"/>
              <a:cs typeface="Arial" charset="0"/>
            </a:endParaRPr>
          </a:p>
        </p:txBody>
      </p:sp>
      <p:sp>
        <p:nvSpPr>
          <p:cNvPr id="12" name="Title 1">
            <a:extLst>
              <a:ext uri="{FF2B5EF4-FFF2-40B4-BE49-F238E27FC236}">
                <a16:creationId xmlns:a16="http://schemas.microsoft.com/office/drawing/2014/main" id="{12C9B513-9977-1A44-B8F0-3C44EFD101FF}"/>
              </a:ext>
            </a:extLst>
          </p:cNvPr>
          <p:cNvSpPr txBox="1">
            <a:spLocks/>
          </p:cNvSpPr>
          <p:nvPr/>
        </p:nvSpPr>
        <p:spPr bwMode="auto">
          <a:xfrm>
            <a:off x="47059" y="0"/>
            <a:ext cx="4627811" cy="1771650"/>
          </a:xfrm>
          <a:prstGeom prst="rect">
            <a:avLst/>
          </a:prstGeom>
          <a:noFill/>
          <a:ln>
            <a:noFill/>
            <a:miter lim="800000"/>
            <a:headEnd/>
            <a:tailEnd/>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defTabSz="914400">
              <a:defRPr/>
            </a:pPr>
            <a:r>
              <a:rPr lang="en-US" sz="3600" b="1" kern="0" dirty="0">
                <a:solidFill>
                  <a:schemeClr val="tx1"/>
                </a:solidFill>
                <a:effectLst>
                  <a:glow rad="215900">
                    <a:schemeClr val="bg1">
                      <a:alpha val="75000"/>
                    </a:schemeClr>
                  </a:glow>
                </a:effectLst>
              </a:rPr>
              <a:t>Isn’t Daniel too early for apocalyptic writing?</a:t>
            </a:r>
          </a:p>
        </p:txBody>
      </p:sp>
    </p:spTree>
    <p:extLst>
      <p:ext uri="{BB962C8B-B14F-4D97-AF65-F5344CB8AC3E}">
        <p14:creationId xmlns:p14="http://schemas.microsoft.com/office/powerpoint/2010/main" val="29797134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2"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Gold</a:t>
            </a: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Silver</a:t>
            </a: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Bronze</a:t>
            </a: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Iron</a:t>
            </a: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Iron &amp; Clay</a:t>
            </a: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Babylon</a:t>
            </a: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Persia</a:t>
            </a: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Greece</a:t>
            </a: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Rome</a:t>
            </a: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Antichrist</a:t>
            </a:r>
          </a:p>
        </p:txBody>
      </p:sp>
      <p:sp>
        <p:nvSpPr>
          <p:cNvPr id="269327" name="Text Box 15"/>
          <p:cNvSpPr txBox="1">
            <a:spLocks noChangeArrowheads="1"/>
          </p:cNvSpPr>
          <p:nvPr/>
        </p:nvSpPr>
        <p:spPr bwMode="auto">
          <a:xfrm>
            <a:off x="6480117"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Kingdom</a:t>
            </a: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Stone</a:t>
            </a:r>
          </a:p>
        </p:txBody>
      </p:sp>
      <p:sp>
        <p:nvSpPr>
          <p:cNvPr id="180240" name="Rectangle 17"/>
          <p:cNvSpPr>
            <a:spLocks noGrp="1" noChangeArrowheads="1"/>
          </p:cNvSpPr>
          <p:nvPr>
            <p:ph type="title" idx="4294967295"/>
          </p:nvPr>
        </p:nvSpPr>
        <p:spPr>
          <a:xfrm>
            <a:off x="6372225" y="215900"/>
            <a:ext cx="2771775" cy="2852738"/>
          </a:xfrm>
        </p:spPr>
        <p:txBody>
          <a:bodyPr anchor="ctr"/>
          <a:lstStyle/>
          <a:p>
            <a:pPr eaLnBrk="1" hangingPunct="1">
              <a:defRPr/>
            </a:pPr>
            <a:r>
              <a:rPr lang="en-US" sz="3200" b="1" dirty="0">
                <a:solidFill>
                  <a:schemeClr val="accent1">
                    <a:lumMod val="20000"/>
                    <a:lumOff val="80000"/>
                  </a:schemeClr>
                </a:solidFill>
                <a:effectLst/>
                <a:latin typeface="Arial" charset="0"/>
                <a:ea typeface="ＭＳ Ｐゴシック" charset="0"/>
                <a:cs typeface="Arial" charset="0"/>
              </a:rPr>
              <a:t>The Image of Daniel 2 is Apocalyptic too</a:t>
            </a:r>
          </a:p>
        </p:txBody>
      </p:sp>
      <p:pic>
        <p:nvPicPr>
          <p:cNvPr id="1028" name="Picture 4" descr="Image result for stone png">
            <a:extLst>
              <a:ext uri="{FF2B5EF4-FFF2-40B4-BE49-F238E27FC236}">
                <a16:creationId xmlns:a16="http://schemas.microsoft.com/office/drawing/2014/main" id="{40414593-FF0B-C043-93CA-F55ACF64A20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87188" y="4803799"/>
            <a:ext cx="3170958" cy="2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381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2" presetClass="entr" presetSubtype="3"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additive="base">
                                        <p:cTn id="54" dur="2000" fill="hold"/>
                                        <p:tgtEl>
                                          <p:spTgt spid="1028"/>
                                        </p:tgtEl>
                                        <p:attrNameLst>
                                          <p:attrName>ppt_x</p:attrName>
                                        </p:attrNameLst>
                                      </p:cBhvr>
                                      <p:tavLst>
                                        <p:tav tm="0">
                                          <p:val>
                                            <p:strVal val="1+#ppt_w/2"/>
                                          </p:val>
                                        </p:tav>
                                        <p:tav tm="100000">
                                          <p:val>
                                            <p:strVal val="#ppt_x"/>
                                          </p:val>
                                        </p:tav>
                                      </p:tavLst>
                                    </p:anim>
                                    <p:anim calcmode="lin" valueType="num">
                                      <p:cBhvr additive="base">
                                        <p:cTn id="55" dur="20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2"/>
                                        </p:tgtEl>
                                        <p:attrNameLst>
                                          <p:attrName>style.visibility</p:attrName>
                                        </p:attrNameLst>
                                      </p:cBhvr>
                                      <p:to>
                                        <p:strVal val="visible"/>
                                      </p:to>
                                    </p:set>
                                    <p:animEffect transition="in" filter="fade">
                                      <p:cBhvr>
                                        <p:cTn id="65" dur="2000"/>
                                        <p:tgtEl>
                                          <p:spTgt spid="269322"/>
                                        </p:tgtEl>
                                      </p:cBhvr>
                                    </p:animEffect>
                                    <p:anim calcmode="lin" valueType="num">
                                      <p:cBhvr>
                                        <p:cTn id="66" dur="2000" fill="hold"/>
                                        <p:tgtEl>
                                          <p:spTgt spid="269322"/>
                                        </p:tgtEl>
                                        <p:attrNameLst>
                                          <p:attrName>style.rotation</p:attrName>
                                        </p:attrNameLst>
                                      </p:cBhvr>
                                      <p:tavLst>
                                        <p:tav tm="0">
                                          <p:val>
                                            <p:fltVal val="720"/>
                                          </p:val>
                                        </p:tav>
                                        <p:tav tm="100000">
                                          <p:val>
                                            <p:fltVal val="0"/>
                                          </p:val>
                                        </p:tav>
                                      </p:tavLst>
                                    </p:anim>
                                    <p:anim calcmode="lin" valueType="num">
                                      <p:cBhvr>
                                        <p:cTn id="67" dur="2000" fill="hold"/>
                                        <p:tgtEl>
                                          <p:spTgt spid="269322"/>
                                        </p:tgtEl>
                                        <p:attrNameLst>
                                          <p:attrName>ppt_h</p:attrName>
                                        </p:attrNameLst>
                                      </p:cBhvr>
                                      <p:tavLst>
                                        <p:tav tm="0">
                                          <p:val>
                                            <p:fltVal val="0"/>
                                          </p:val>
                                        </p:tav>
                                        <p:tav tm="100000">
                                          <p:val>
                                            <p:strVal val="#ppt_h"/>
                                          </p:val>
                                        </p:tav>
                                      </p:tavLst>
                                    </p:anim>
                                    <p:anim calcmode="lin" valueType="num">
                                      <p:cBhvr>
                                        <p:cTn id="68"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3"/>
                                        </p:tgtEl>
                                        <p:attrNameLst>
                                          <p:attrName>style.visibility</p:attrName>
                                        </p:attrNameLst>
                                      </p:cBhvr>
                                      <p:to>
                                        <p:strVal val="visible"/>
                                      </p:to>
                                    </p:set>
                                    <p:animEffect transition="in" filter="fade">
                                      <p:cBhvr>
                                        <p:cTn id="73" dur="2000"/>
                                        <p:tgtEl>
                                          <p:spTgt spid="269323"/>
                                        </p:tgtEl>
                                      </p:cBhvr>
                                    </p:animEffect>
                                    <p:anim calcmode="lin" valueType="num">
                                      <p:cBhvr>
                                        <p:cTn id="74" dur="2000" fill="hold"/>
                                        <p:tgtEl>
                                          <p:spTgt spid="269323"/>
                                        </p:tgtEl>
                                        <p:attrNameLst>
                                          <p:attrName>style.rotation</p:attrName>
                                        </p:attrNameLst>
                                      </p:cBhvr>
                                      <p:tavLst>
                                        <p:tav tm="0">
                                          <p:val>
                                            <p:fltVal val="720"/>
                                          </p:val>
                                        </p:tav>
                                        <p:tav tm="100000">
                                          <p:val>
                                            <p:fltVal val="0"/>
                                          </p:val>
                                        </p:tav>
                                      </p:tavLst>
                                    </p:anim>
                                    <p:anim calcmode="lin" valueType="num">
                                      <p:cBhvr>
                                        <p:cTn id="75" dur="2000" fill="hold"/>
                                        <p:tgtEl>
                                          <p:spTgt spid="269323"/>
                                        </p:tgtEl>
                                        <p:attrNameLst>
                                          <p:attrName>ppt_h</p:attrName>
                                        </p:attrNameLst>
                                      </p:cBhvr>
                                      <p:tavLst>
                                        <p:tav tm="0">
                                          <p:val>
                                            <p:fltVal val="0"/>
                                          </p:val>
                                        </p:tav>
                                        <p:tav tm="100000">
                                          <p:val>
                                            <p:strVal val="#ppt_h"/>
                                          </p:val>
                                        </p:tav>
                                      </p:tavLst>
                                    </p:anim>
                                    <p:anim calcmode="lin" valueType="num">
                                      <p:cBhvr>
                                        <p:cTn id="76"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4"/>
                                        </p:tgtEl>
                                        <p:attrNameLst>
                                          <p:attrName>style.visibility</p:attrName>
                                        </p:attrNameLst>
                                      </p:cBhvr>
                                      <p:to>
                                        <p:strVal val="visible"/>
                                      </p:to>
                                    </p:set>
                                    <p:animEffect transition="in" filter="fade">
                                      <p:cBhvr>
                                        <p:cTn id="81" dur="2000"/>
                                        <p:tgtEl>
                                          <p:spTgt spid="269324"/>
                                        </p:tgtEl>
                                      </p:cBhvr>
                                    </p:animEffect>
                                    <p:anim calcmode="lin" valueType="num">
                                      <p:cBhvr>
                                        <p:cTn id="82" dur="2000" fill="hold"/>
                                        <p:tgtEl>
                                          <p:spTgt spid="269324"/>
                                        </p:tgtEl>
                                        <p:attrNameLst>
                                          <p:attrName>style.rotation</p:attrName>
                                        </p:attrNameLst>
                                      </p:cBhvr>
                                      <p:tavLst>
                                        <p:tav tm="0">
                                          <p:val>
                                            <p:fltVal val="720"/>
                                          </p:val>
                                        </p:tav>
                                        <p:tav tm="100000">
                                          <p:val>
                                            <p:fltVal val="0"/>
                                          </p:val>
                                        </p:tav>
                                      </p:tavLst>
                                    </p:anim>
                                    <p:anim calcmode="lin" valueType="num">
                                      <p:cBhvr>
                                        <p:cTn id="83" dur="2000" fill="hold"/>
                                        <p:tgtEl>
                                          <p:spTgt spid="269324"/>
                                        </p:tgtEl>
                                        <p:attrNameLst>
                                          <p:attrName>ppt_h</p:attrName>
                                        </p:attrNameLst>
                                      </p:cBhvr>
                                      <p:tavLst>
                                        <p:tav tm="0">
                                          <p:val>
                                            <p:fltVal val="0"/>
                                          </p:val>
                                        </p:tav>
                                        <p:tav tm="100000">
                                          <p:val>
                                            <p:strVal val="#ppt_h"/>
                                          </p:val>
                                        </p:tav>
                                      </p:tavLst>
                                    </p:anim>
                                    <p:anim calcmode="lin" valueType="num">
                                      <p:cBhvr>
                                        <p:cTn id="84"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5"/>
                                        </p:tgtEl>
                                        <p:attrNameLst>
                                          <p:attrName>style.visibility</p:attrName>
                                        </p:attrNameLst>
                                      </p:cBhvr>
                                      <p:to>
                                        <p:strVal val="visible"/>
                                      </p:to>
                                    </p:set>
                                    <p:animEffect transition="in" filter="fade">
                                      <p:cBhvr>
                                        <p:cTn id="89" dur="2000"/>
                                        <p:tgtEl>
                                          <p:spTgt spid="269325"/>
                                        </p:tgtEl>
                                      </p:cBhvr>
                                    </p:animEffect>
                                    <p:anim calcmode="lin" valueType="num">
                                      <p:cBhvr>
                                        <p:cTn id="90" dur="2000" fill="hold"/>
                                        <p:tgtEl>
                                          <p:spTgt spid="269325"/>
                                        </p:tgtEl>
                                        <p:attrNameLst>
                                          <p:attrName>style.rotation</p:attrName>
                                        </p:attrNameLst>
                                      </p:cBhvr>
                                      <p:tavLst>
                                        <p:tav tm="0">
                                          <p:val>
                                            <p:fltVal val="720"/>
                                          </p:val>
                                        </p:tav>
                                        <p:tav tm="100000">
                                          <p:val>
                                            <p:fltVal val="0"/>
                                          </p:val>
                                        </p:tav>
                                      </p:tavLst>
                                    </p:anim>
                                    <p:anim calcmode="lin" valueType="num">
                                      <p:cBhvr>
                                        <p:cTn id="91" dur="2000" fill="hold"/>
                                        <p:tgtEl>
                                          <p:spTgt spid="269325"/>
                                        </p:tgtEl>
                                        <p:attrNameLst>
                                          <p:attrName>ppt_h</p:attrName>
                                        </p:attrNameLst>
                                      </p:cBhvr>
                                      <p:tavLst>
                                        <p:tav tm="0">
                                          <p:val>
                                            <p:fltVal val="0"/>
                                          </p:val>
                                        </p:tav>
                                        <p:tav tm="100000">
                                          <p:val>
                                            <p:strVal val="#ppt_h"/>
                                          </p:val>
                                        </p:tav>
                                      </p:tavLst>
                                    </p:anim>
                                    <p:anim calcmode="lin" valueType="num">
                                      <p:cBhvr>
                                        <p:cTn id="92"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nodeType="clickEffect">
                                  <p:stCondLst>
                                    <p:cond delay="0"/>
                                  </p:stCondLst>
                                  <p:childTnLst>
                                    <p:set>
                                      <p:cBhvr>
                                        <p:cTn id="96" dur="1" fill="hold">
                                          <p:stCondLst>
                                            <p:cond delay="0"/>
                                          </p:stCondLst>
                                        </p:cTn>
                                        <p:tgtEl>
                                          <p:spTgt spid="269326"/>
                                        </p:tgtEl>
                                        <p:attrNameLst>
                                          <p:attrName>style.visibility</p:attrName>
                                        </p:attrNameLst>
                                      </p:cBhvr>
                                      <p:to>
                                        <p:strVal val="visible"/>
                                      </p:to>
                                    </p:set>
                                    <p:animEffect transition="in" filter="fade">
                                      <p:cBhvr>
                                        <p:cTn id="97" dur="2000"/>
                                        <p:tgtEl>
                                          <p:spTgt spid="269326"/>
                                        </p:tgtEl>
                                      </p:cBhvr>
                                    </p:animEffect>
                                    <p:anim calcmode="lin" valueType="num">
                                      <p:cBhvr>
                                        <p:cTn id="98" dur="2000" fill="hold"/>
                                        <p:tgtEl>
                                          <p:spTgt spid="269326"/>
                                        </p:tgtEl>
                                        <p:attrNameLst>
                                          <p:attrName>style.rotation</p:attrName>
                                        </p:attrNameLst>
                                      </p:cBhvr>
                                      <p:tavLst>
                                        <p:tav tm="0">
                                          <p:val>
                                            <p:fltVal val="720"/>
                                          </p:val>
                                        </p:tav>
                                        <p:tav tm="100000">
                                          <p:val>
                                            <p:fltVal val="0"/>
                                          </p:val>
                                        </p:tav>
                                      </p:tavLst>
                                    </p:anim>
                                    <p:anim calcmode="lin" valueType="num">
                                      <p:cBhvr>
                                        <p:cTn id="99" dur="2000" fill="hold"/>
                                        <p:tgtEl>
                                          <p:spTgt spid="269326"/>
                                        </p:tgtEl>
                                        <p:attrNameLst>
                                          <p:attrName>ppt_h</p:attrName>
                                        </p:attrNameLst>
                                      </p:cBhvr>
                                      <p:tavLst>
                                        <p:tav tm="0">
                                          <p:val>
                                            <p:fltVal val="0"/>
                                          </p:val>
                                        </p:tav>
                                        <p:tav tm="100000">
                                          <p:val>
                                            <p:strVal val="#ppt_h"/>
                                          </p:val>
                                        </p:tav>
                                      </p:tavLst>
                                    </p:anim>
                                    <p:anim calcmode="lin" valueType="num">
                                      <p:cBhvr>
                                        <p:cTn id="100"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5" presetClass="entr" presetSubtype="0" fill="hold" nodeType="clickEffect">
                                  <p:stCondLst>
                                    <p:cond delay="0"/>
                                  </p:stCondLst>
                                  <p:childTnLst>
                                    <p:set>
                                      <p:cBhvr>
                                        <p:cTn id="104" dur="1" fill="hold">
                                          <p:stCondLst>
                                            <p:cond delay="0"/>
                                          </p:stCondLst>
                                        </p:cTn>
                                        <p:tgtEl>
                                          <p:spTgt spid="269327"/>
                                        </p:tgtEl>
                                        <p:attrNameLst>
                                          <p:attrName>style.visibility</p:attrName>
                                        </p:attrNameLst>
                                      </p:cBhvr>
                                      <p:to>
                                        <p:strVal val="visible"/>
                                      </p:to>
                                    </p:set>
                                    <p:anim calcmode="lin" valueType="num">
                                      <p:cBhvr>
                                        <p:cTn id="105" dur="1000" fill="hold"/>
                                        <p:tgtEl>
                                          <p:spTgt spid="269327"/>
                                        </p:tgtEl>
                                        <p:attrNameLst>
                                          <p:attrName>ppt_w</p:attrName>
                                        </p:attrNameLst>
                                      </p:cBhvr>
                                      <p:tavLst>
                                        <p:tav tm="0">
                                          <p:val>
                                            <p:fltVal val="0"/>
                                          </p:val>
                                        </p:tav>
                                        <p:tav tm="100000">
                                          <p:val>
                                            <p:strVal val="#ppt_w"/>
                                          </p:val>
                                        </p:tav>
                                      </p:tavLst>
                                    </p:anim>
                                    <p:anim calcmode="lin" valueType="num">
                                      <p:cBhvr>
                                        <p:cTn id="106" dur="1000" fill="hold"/>
                                        <p:tgtEl>
                                          <p:spTgt spid="269327"/>
                                        </p:tgtEl>
                                        <p:attrNameLst>
                                          <p:attrName>ppt_h</p:attrName>
                                        </p:attrNameLst>
                                      </p:cBhvr>
                                      <p:tavLst>
                                        <p:tav tm="0">
                                          <p:val>
                                            <p:fltVal val="0"/>
                                          </p:val>
                                        </p:tav>
                                        <p:tav tm="100000">
                                          <p:val>
                                            <p:strVal val="#ppt_h"/>
                                          </p:val>
                                        </p:tav>
                                      </p:tavLst>
                                    </p:anim>
                                    <p:anim calcmode="lin" valueType="num">
                                      <p:cBhvr>
                                        <p:cTn id="107"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9" presetID="0" presetClass="path" presetSubtype="0" accel="50000" decel="50000" fill="hold" nodeType="withEffect">
                                  <p:stCondLst>
                                    <p:cond delay="0"/>
                                  </p:stCondLst>
                                  <p:childTnLst>
                                    <p:animMotion origin="layout" path="M 0.40208 -0.89537 L -0.29097 0.00301 " pathEditMode="relative" rAng="0" ptsTypes="AA">
                                      <p:cBhvr>
                                        <p:cTn id="110" dur="2000" fill="hold"/>
                                        <p:tgtEl>
                                          <p:spTgt spid="269327"/>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073" name="Picture 5" descr="dan 7 beasts lar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0"/>
            <a:ext cx="7772400" cy="914400"/>
          </a:xfrm>
        </p:spPr>
        <p:txBody>
          <a:bodyPr/>
          <a:lstStyle/>
          <a:p>
            <a:pPr>
              <a:defRPr/>
            </a:pPr>
            <a:r>
              <a:rPr lang="en-US" sz="6000" b="1" dirty="0">
                <a:effectLst>
                  <a:glow rad="127000">
                    <a:schemeClr val="tx1">
                      <a:alpha val="75000"/>
                    </a:schemeClr>
                  </a:glow>
                </a:effectLst>
                <a:latin typeface="Arial" charset="0"/>
                <a:ea typeface="ＭＳ Ｐゴシック" charset="0"/>
                <a:cs typeface="Arial" charset="0"/>
              </a:rPr>
              <a:t>Nations in Daniel 7</a:t>
            </a:r>
          </a:p>
        </p:txBody>
      </p:sp>
      <p:sp>
        <p:nvSpPr>
          <p:cNvPr id="7" name="Title 1"/>
          <p:cNvSpPr txBox="1">
            <a:spLocks/>
          </p:cNvSpPr>
          <p:nvPr/>
        </p:nvSpPr>
        <p:spPr bwMode="auto">
          <a:xfrm>
            <a:off x="228600" y="19812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alpha val="75000"/>
                    </a:srgbClr>
                  </a:glow>
                </a:effectLst>
                <a:uLnTx/>
                <a:uFillTx/>
                <a:latin typeface="Arial" charset="0"/>
                <a:ea typeface="ＭＳ Ｐゴシック" charset="0"/>
                <a:cs typeface="Arial" charset="0"/>
              </a:rPr>
              <a:t>Babylon</a:t>
            </a:r>
          </a:p>
        </p:txBody>
      </p:sp>
      <p:sp>
        <p:nvSpPr>
          <p:cNvPr id="8" name="Title 1"/>
          <p:cNvSpPr txBox="1">
            <a:spLocks/>
          </p:cNvSpPr>
          <p:nvPr/>
        </p:nvSpPr>
        <p:spPr bwMode="auto">
          <a:xfrm>
            <a:off x="1219200" y="46482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alpha val="75000"/>
                    </a:srgbClr>
                  </a:glow>
                </a:effectLst>
                <a:uLnTx/>
                <a:uFillTx/>
                <a:latin typeface="Arial" charset="0"/>
                <a:ea typeface="ＭＳ Ｐゴシック" charset="0"/>
                <a:cs typeface="Arial" charset="0"/>
              </a:rPr>
              <a:t>Medo-Persia</a:t>
            </a:r>
          </a:p>
        </p:txBody>
      </p:sp>
      <p:sp>
        <p:nvSpPr>
          <p:cNvPr id="9" name="Title 1"/>
          <p:cNvSpPr txBox="1">
            <a:spLocks/>
          </p:cNvSpPr>
          <p:nvPr/>
        </p:nvSpPr>
        <p:spPr bwMode="auto">
          <a:xfrm>
            <a:off x="3886200" y="22860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alpha val="75000"/>
                    </a:srgbClr>
                  </a:glow>
                </a:effectLst>
                <a:uLnTx/>
                <a:uFillTx/>
                <a:latin typeface="Arial" charset="0"/>
                <a:ea typeface="ＭＳ Ｐゴシック" charset="0"/>
                <a:cs typeface="Arial" charset="0"/>
              </a:rPr>
              <a:t>Greece</a:t>
            </a:r>
          </a:p>
        </p:txBody>
      </p:sp>
      <p:sp>
        <p:nvSpPr>
          <p:cNvPr id="10" name="Title 1"/>
          <p:cNvSpPr txBox="1">
            <a:spLocks/>
          </p:cNvSpPr>
          <p:nvPr/>
        </p:nvSpPr>
        <p:spPr bwMode="auto">
          <a:xfrm>
            <a:off x="4267200" y="43434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alpha val="75000"/>
                    </a:srgbClr>
                  </a:glow>
                </a:effectLst>
                <a:uLnTx/>
                <a:uFillTx/>
                <a:latin typeface="Arial" charset="0"/>
                <a:ea typeface="ＭＳ Ｐゴシック" charset="0"/>
                <a:cs typeface="Arial" charset="0"/>
              </a:rPr>
              <a:t>Rome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65890" name="Line 2"/>
          <p:cNvSpPr>
            <a:spLocks noChangeShapeType="1"/>
          </p:cNvSpPr>
          <p:nvPr/>
        </p:nvSpPr>
        <p:spPr bwMode="auto">
          <a:xfrm>
            <a:off x="-193675" y="434975"/>
            <a:ext cx="9598025"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5891" name="Group 3"/>
          <p:cNvGrpSpPr>
            <a:grpSpLocks/>
          </p:cNvGrpSpPr>
          <p:nvPr/>
        </p:nvGrpSpPr>
        <p:grpSpPr bwMode="auto">
          <a:xfrm>
            <a:off x="1628775" y="238125"/>
            <a:ext cx="371475" cy="381000"/>
            <a:chOff x="1056" y="672"/>
            <a:chExt cx="264" cy="240"/>
          </a:xfrm>
        </p:grpSpPr>
        <p:sp>
          <p:nvSpPr>
            <p:cNvPr id="165935"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6"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2" name="Group 6"/>
          <p:cNvGrpSpPr>
            <a:grpSpLocks/>
          </p:cNvGrpSpPr>
          <p:nvPr/>
        </p:nvGrpSpPr>
        <p:grpSpPr bwMode="auto">
          <a:xfrm>
            <a:off x="430213" y="238125"/>
            <a:ext cx="373062" cy="381000"/>
            <a:chOff x="1056" y="672"/>
            <a:chExt cx="264" cy="240"/>
          </a:xfrm>
        </p:grpSpPr>
        <p:sp>
          <p:nvSpPr>
            <p:cNvPr id="165933"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4"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3" name="Group 9"/>
          <p:cNvGrpSpPr>
            <a:grpSpLocks/>
          </p:cNvGrpSpPr>
          <p:nvPr/>
        </p:nvGrpSpPr>
        <p:grpSpPr bwMode="auto">
          <a:xfrm>
            <a:off x="2674938" y="231775"/>
            <a:ext cx="373062" cy="381000"/>
            <a:chOff x="1056" y="672"/>
            <a:chExt cx="264" cy="240"/>
          </a:xfrm>
        </p:grpSpPr>
        <p:sp>
          <p:nvSpPr>
            <p:cNvPr id="165931"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2"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4" name="Group 12"/>
          <p:cNvGrpSpPr>
            <a:grpSpLocks/>
          </p:cNvGrpSpPr>
          <p:nvPr/>
        </p:nvGrpSpPr>
        <p:grpSpPr bwMode="auto">
          <a:xfrm>
            <a:off x="3795713" y="239713"/>
            <a:ext cx="373062" cy="381000"/>
            <a:chOff x="1056" y="672"/>
            <a:chExt cx="264" cy="240"/>
          </a:xfrm>
        </p:grpSpPr>
        <p:sp>
          <p:nvSpPr>
            <p:cNvPr id="165929"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0"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5" name="Group 15"/>
          <p:cNvGrpSpPr>
            <a:grpSpLocks/>
          </p:cNvGrpSpPr>
          <p:nvPr/>
        </p:nvGrpSpPr>
        <p:grpSpPr bwMode="auto">
          <a:xfrm>
            <a:off x="4986338" y="223838"/>
            <a:ext cx="373062" cy="381000"/>
            <a:chOff x="1056" y="672"/>
            <a:chExt cx="264" cy="240"/>
          </a:xfrm>
        </p:grpSpPr>
        <p:sp>
          <p:nvSpPr>
            <p:cNvPr id="165927"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8"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6" name="Group 18"/>
          <p:cNvGrpSpPr>
            <a:grpSpLocks/>
          </p:cNvGrpSpPr>
          <p:nvPr/>
        </p:nvGrpSpPr>
        <p:grpSpPr bwMode="auto">
          <a:xfrm>
            <a:off x="8161338" y="223838"/>
            <a:ext cx="373062" cy="381000"/>
            <a:chOff x="1056" y="672"/>
            <a:chExt cx="264" cy="240"/>
          </a:xfrm>
        </p:grpSpPr>
        <p:sp>
          <p:nvSpPr>
            <p:cNvPr id="165925"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6"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7" name="Group 21"/>
          <p:cNvGrpSpPr>
            <a:grpSpLocks/>
          </p:cNvGrpSpPr>
          <p:nvPr/>
        </p:nvGrpSpPr>
        <p:grpSpPr bwMode="auto">
          <a:xfrm>
            <a:off x="7145338" y="214313"/>
            <a:ext cx="373062" cy="381000"/>
            <a:chOff x="1056" y="672"/>
            <a:chExt cx="264" cy="240"/>
          </a:xfrm>
        </p:grpSpPr>
        <p:sp>
          <p:nvSpPr>
            <p:cNvPr id="165923"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4"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8" name="Group 24"/>
          <p:cNvGrpSpPr>
            <a:grpSpLocks/>
          </p:cNvGrpSpPr>
          <p:nvPr/>
        </p:nvGrpSpPr>
        <p:grpSpPr bwMode="auto">
          <a:xfrm>
            <a:off x="6078538" y="228600"/>
            <a:ext cx="373062" cy="381000"/>
            <a:chOff x="1056" y="672"/>
            <a:chExt cx="264" cy="240"/>
          </a:xfrm>
        </p:grpSpPr>
        <p:sp>
          <p:nvSpPr>
            <p:cNvPr id="165921"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2"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165899"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cxnSp>
        <p:nvCxnSpPr>
          <p:cNvPr id="165900" name="AutoShape 31"/>
          <p:cNvCxnSpPr>
            <a:cxnSpLocks noChangeShapeType="1"/>
          </p:cNvCxnSpPr>
          <p:nvPr/>
        </p:nvCxnSpPr>
        <p:spPr bwMode="auto">
          <a:xfrm rot="16200000" flipH="1">
            <a:off x="747713" y="1763713"/>
            <a:ext cx="768350" cy="406400"/>
          </a:xfrm>
          <a:prstGeom prst="curvedConnector3">
            <a:avLst>
              <a:gd name="adj1" fmla="val 50000"/>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triangle" w="med" len="med"/>
              </a14:hiddenLine>
            </a:ext>
          </a:extLst>
        </p:spPr>
      </p:cxnSp>
      <p:sp>
        <p:nvSpPr>
          <p:cNvPr id="98336" name="Oval 32"/>
          <p:cNvSpPr>
            <a:spLocks noChangeArrowheads="1"/>
          </p:cNvSpPr>
          <p:nvPr/>
        </p:nvSpPr>
        <p:spPr bwMode="auto">
          <a:xfrm>
            <a:off x="1303338" y="50292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337" name="Oval 33"/>
          <p:cNvSpPr>
            <a:spLocks noChangeArrowheads="1"/>
          </p:cNvSpPr>
          <p:nvPr/>
        </p:nvSpPr>
        <p:spPr bwMode="auto">
          <a:xfrm>
            <a:off x="2455863" y="21336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338" name="Oval 34"/>
          <p:cNvSpPr>
            <a:spLocks noChangeArrowheads="1"/>
          </p:cNvSpPr>
          <p:nvPr/>
        </p:nvSpPr>
        <p:spPr bwMode="auto">
          <a:xfrm>
            <a:off x="5384800" y="41148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0" name="Group 35"/>
          <p:cNvGrpSpPr>
            <a:grpSpLocks/>
          </p:cNvGrpSpPr>
          <p:nvPr/>
        </p:nvGrpSpPr>
        <p:grpSpPr bwMode="auto">
          <a:xfrm>
            <a:off x="-50800" y="273050"/>
            <a:ext cx="9313863" cy="6062663"/>
            <a:chOff x="-36" y="172"/>
            <a:chExt cx="6600" cy="3819"/>
          </a:xfrm>
        </p:grpSpPr>
        <p:sp>
          <p:nvSpPr>
            <p:cNvPr id="165914" name="Freeform 36"/>
            <p:cNvSpPr>
              <a:spLocks/>
            </p:cNvSpPr>
            <p:nvPr/>
          </p:nvSpPr>
          <p:spPr bwMode="auto">
            <a:xfrm>
              <a:off x="-36" y="172"/>
              <a:ext cx="1728" cy="3644"/>
            </a:xfrm>
            <a:custGeom>
              <a:avLst/>
              <a:gdLst>
                <a:gd name="T0" fmla="*/ 0 w 1728"/>
                <a:gd name="T1" fmla="*/ 3644 h 3644"/>
                <a:gd name="T2" fmla="*/ 84 w 1728"/>
                <a:gd name="T3" fmla="*/ 3632 h 3644"/>
                <a:gd name="T4" fmla="*/ 108 w 1728"/>
                <a:gd name="T5" fmla="*/ 3596 h 3644"/>
                <a:gd name="T6" fmla="*/ 180 w 1728"/>
                <a:gd name="T7" fmla="*/ 3560 h 3644"/>
                <a:gd name="T8" fmla="*/ 264 w 1728"/>
                <a:gd name="T9" fmla="*/ 3464 h 3644"/>
                <a:gd name="T10" fmla="*/ 300 w 1728"/>
                <a:gd name="T11" fmla="*/ 3428 h 3644"/>
                <a:gd name="T12" fmla="*/ 336 w 1728"/>
                <a:gd name="T13" fmla="*/ 3416 h 3644"/>
                <a:gd name="T14" fmla="*/ 444 w 1728"/>
                <a:gd name="T15" fmla="*/ 3344 h 3644"/>
                <a:gd name="T16" fmla="*/ 564 w 1728"/>
                <a:gd name="T17" fmla="*/ 3248 h 3644"/>
                <a:gd name="T18" fmla="*/ 636 w 1728"/>
                <a:gd name="T19" fmla="*/ 3152 h 3644"/>
                <a:gd name="T20" fmla="*/ 696 w 1728"/>
                <a:gd name="T21" fmla="*/ 3092 h 3644"/>
                <a:gd name="T22" fmla="*/ 768 w 1728"/>
                <a:gd name="T23" fmla="*/ 3068 h 3644"/>
                <a:gd name="T24" fmla="*/ 888 w 1728"/>
                <a:gd name="T25" fmla="*/ 2936 h 3644"/>
                <a:gd name="T26" fmla="*/ 924 w 1728"/>
                <a:gd name="T27" fmla="*/ 2816 h 3644"/>
                <a:gd name="T28" fmla="*/ 936 w 1728"/>
                <a:gd name="T29" fmla="*/ 2708 h 3644"/>
                <a:gd name="T30" fmla="*/ 960 w 1728"/>
                <a:gd name="T31" fmla="*/ 2672 h 3644"/>
                <a:gd name="T32" fmla="*/ 1092 w 1728"/>
                <a:gd name="T33" fmla="*/ 2528 h 3644"/>
                <a:gd name="T34" fmla="*/ 1140 w 1728"/>
                <a:gd name="T35" fmla="*/ 2096 h 3644"/>
                <a:gd name="T36" fmla="*/ 1176 w 1728"/>
                <a:gd name="T37" fmla="*/ 1976 h 3644"/>
                <a:gd name="T38" fmla="*/ 1188 w 1728"/>
                <a:gd name="T39" fmla="*/ 1940 h 3644"/>
                <a:gd name="T40" fmla="*/ 1212 w 1728"/>
                <a:gd name="T41" fmla="*/ 1532 h 3644"/>
                <a:gd name="T42" fmla="*/ 1224 w 1728"/>
                <a:gd name="T43" fmla="*/ 1424 h 3644"/>
                <a:gd name="T44" fmla="*/ 1308 w 1728"/>
                <a:gd name="T45" fmla="*/ 1400 h 3644"/>
                <a:gd name="T46" fmla="*/ 1356 w 1728"/>
                <a:gd name="T47" fmla="*/ 1328 h 3644"/>
                <a:gd name="T48" fmla="*/ 1440 w 1728"/>
                <a:gd name="T49" fmla="*/ 1184 h 3644"/>
                <a:gd name="T50" fmla="*/ 1464 w 1728"/>
                <a:gd name="T51" fmla="*/ 1148 h 3644"/>
                <a:gd name="T52" fmla="*/ 1536 w 1728"/>
                <a:gd name="T53" fmla="*/ 1100 h 3644"/>
                <a:gd name="T54" fmla="*/ 1620 w 1728"/>
                <a:gd name="T55" fmla="*/ 992 h 3644"/>
                <a:gd name="T56" fmla="*/ 1680 w 1728"/>
                <a:gd name="T57" fmla="*/ 884 h 3644"/>
                <a:gd name="T58" fmla="*/ 1728 w 1728"/>
                <a:gd name="T59" fmla="*/ 728 h 3644"/>
                <a:gd name="T60" fmla="*/ 1716 w 1728"/>
                <a:gd name="T61" fmla="*/ 536 h 3644"/>
                <a:gd name="T62" fmla="*/ 1692 w 1728"/>
                <a:gd name="T63" fmla="*/ 464 h 3644"/>
                <a:gd name="T64" fmla="*/ 1680 w 1728"/>
                <a:gd name="T65" fmla="*/ 428 h 3644"/>
                <a:gd name="T66" fmla="*/ 1692 w 1728"/>
                <a:gd name="T67" fmla="*/ 212 h 3644"/>
                <a:gd name="T68" fmla="*/ 1716 w 1728"/>
                <a:gd name="T69" fmla="*/ 116 h 36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28"/>
                <a:gd name="T106" fmla="*/ 0 h 3644"/>
                <a:gd name="T107" fmla="*/ 1728 w 1728"/>
                <a:gd name="T108" fmla="*/ 3644 h 36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28" h="3644">
                  <a:moveTo>
                    <a:pt x="0" y="3644"/>
                  </a:moveTo>
                  <a:cubicBezTo>
                    <a:pt x="28" y="3640"/>
                    <a:pt x="58" y="3643"/>
                    <a:pt x="84" y="3632"/>
                  </a:cubicBezTo>
                  <a:cubicBezTo>
                    <a:pt x="97" y="3626"/>
                    <a:pt x="98" y="3606"/>
                    <a:pt x="108" y="3596"/>
                  </a:cubicBezTo>
                  <a:cubicBezTo>
                    <a:pt x="131" y="3573"/>
                    <a:pt x="151" y="3570"/>
                    <a:pt x="180" y="3560"/>
                  </a:cubicBezTo>
                  <a:cubicBezTo>
                    <a:pt x="197" y="3509"/>
                    <a:pt x="224" y="3497"/>
                    <a:pt x="264" y="3464"/>
                  </a:cubicBezTo>
                  <a:cubicBezTo>
                    <a:pt x="277" y="3453"/>
                    <a:pt x="286" y="3437"/>
                    <a:pt x="300" y="3428"/>
                  </a:cubicBezTo>
                  <a:cubicBezTo>
                    <a:pt x="311" y="3421"/>
                    <a:pt x="325" y="3422"/>
                    <a:pt x="336" y="3416"/>
                  </a:cubicBezTo>
                  <a:cubicBezTo>
                    <a:pt x="379" y="3394"/>
                    <a:pt x="397" y="3360"/>
                    <a:pt x="444" y="3344"/>
                  </a:cubicBezTo>
                  <a:cubicBezTo>
                    <a:pt x="466" y="3277"/>
                    <a:pt x="510" y="3284"/>
                    <a:pt x="564" y="3248"/>
                  </a:cubicBezTo>
                  <a:cubicBezTo>
                    <a:pt x="580" y="3200"/>
                    <a:pt x="594" y="3180"/>
                    <a:pt x="636" y="3152"/>
                  </a:cubicBezTo>
                  <a:cubicBezTo>
                    <a:pt x="658" y="3119"/>
                    <a:pt x="658" y="3109"/>
                    <a:pt x="696" y="3092"/>
                  </a:cubicBezTo>
                  <a:cubicBezTo>
                    <a:pt x="719" y="3082"/>
                    <a:pt x="768" y="3068"/>
                    <a:pt x="768" y="3068"/>
                  </a:cubicBezTo>
                  <a:cubicBezTo>
                    <a:pt x="820" y="2989"/>
                    <a:pt x="826" y="2998"/>
                    <a:pt x="888" y="2936"/>
                  </a:cubicBezTo>
                  <a:cubicBezTo>
                    <a:pt x="917" y="2848"/>
                    <a:pt x="906" y="2889"/>
                    <a:pt x="924" y="2816"/>
                  </a:cubicBezTo>
                  <a:cubicBezTo>
                    <a:pt x="928" y="2780"/>
                    <a:pt x="927" y="2743"/>
                    <a:pt x="936" y="2708"/>
                  </a:cubicBezTo>
                  <a:cubicBezTo>
                    <a:pt x="939" y="2694"/>
                    <a:pt x="950" y="2683"/>
                    <a:pt x="960" y="2672"/>
                  </a:cubicBezTo>
                  <a:cubicBezTo>
                    <a:pt x="1001" y="2626"/>
                    <a:pt x="1048" y="2572"/>
                    <a:pt x="1092" y="2528"/>
                  </a:cubicBezTo>
                  <a:cubicBezTo>
                    <a:pt x="1139" y="2388"/>
                    <a:pt x="1119" y="2242"/>
                    <a:pt x="1140" y="2096"/>
                  </a:cubicBezTo>
                  <a:cubicBezTo>
                    <a:pt x="1145" y="2064"/>
                    <a:pt x="1168" y="2001"/>
                    <a:pt x="1176" y="1976"/>
                  </a:cubicBezTo>
                  <a:cubicBezTo>
                    <a:pt x="1180" y="1964"/>
                    <a:pt x="1188" y="1940"/>
                    <a:pt x="1188" y="1940"/>
                  </a:cubicBezTo>
                  <a:cubicBezTo>
                    <a:pt x="1195" y="1793"/>
                    <a:pt x="1200" y="1676"/>
                    <a:pt x="1212" y="1532"/>
                  </a:cubicBezTo>
                  <a:cubicBezTo>
                    <a:pt x="1215" y="1496"/>
                    <a:pt x="1211" y="1458"/>
                    <a:pt x="1224" y="1424"/>
                  </a:cubicBezTo>
                  <a:cubicBezTo>
                    <a:pt x="1235" y="1397"/>
                    <a:pt x="1280" y="1407"/>
                    <a:pt x="1308" y="1400"/>
                  </a:cubicBezTo>
                  <a:cubicBezTo>
                    <a:pt x="1331" y="1331"/>
                    <a:pt x="1304" y="1395"/>
                    <a:pt x="1356" y="1328"/>
                  </a:cubicBezTo>
                  <a:cubicBezTo>
                    <a:pt x="1395" y="1278"/>
                    <a:pt x="1414" y="1236"/>
                    <a:pt x="1440" y="1184"/>
                  </a:cubicBezTo>
                  <a:cubicBezTo>
                    <a:pt x="1446" y="1171"/>
                    <a:pt x="1453" y="1157"/>
                    <a:pt x="1464" y="1148"/>
                  </a:cubicBezTo>
                  <a:cubicBezTo>
                    <a:pt x="1486" y="1129"/>
                    <a:pt x="1536" y="1100"/>
                    <a:pt x="1536" y="1100"/>
                  </a:cubicBezTo>
                  <a:cubicBezTo>
                    <a:pt x="1593" y="1014"/>
                    <a:pt x="1564" y="1048"/>
                    <a:pt x="1620" y="992"/>
                  </a:cubicBezTo>
                  <a:cubicBezTo>
                    <a:pt x="1641" y="929"/>
                    <a:pt x="1625" y="967"/>
                    <a:pt x="1680" y="884"/>
                  </a:cubicBezTo>
                  <a:cubicBezTo>
                    <a:pt x="1704" y="848"/>
                    <a:pt x="1717" y="773"/>
                    <a:pt x="1728" y="728"/>
                  </a:cubicBezTo>
                  <a:cubicBezTo>
                    <a:pt x="1724" y="664"/>
                    <a:pt x="1725" y="600"/>
                    <a:pt x="1716" y="536"/>
                  </a:cubicBezTo>
                  <a:cubicBezTo>
                    <a:pt x="1713" y="511"/>
                    <a:pt x="1700" y="488"/>
                    <a:pt x="1692" y="464"/>
                  </a:cubicBezTo>
                  <a:cubicBezTo>
                    <a:pt x="1688" y="452"/>
                    <a:pt x="1680" y="428"/>
                    <a:pt x="1680" y="428"/>
                  </a:cubicBezTo>
                  <a:cubicBezTo>
                    <a:pt x="1684" y="356"/>
                    <a:pt x="1683" y="284"/>
                    <a:pt x="1692" y="212"/>
                  </a:cubicBezTo>
                  <a:cubicBezTo>
                    <a:pt x="1719" y="0"/>
                    <a:pt x="1716" y="207"/>
                    <a:pt x="1716" y="116"/>
                  </a:cubicBezTo>
                </a:path>
              </a:pathLst>
            </a:cu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5915" name="Group 37"/>
            <p:cNvGrpSpPr>
              <a:grpSpLocks/>
            </p:cNvGrpSpPr>
            <p:nvPr/>
          </p:nvGrpSpPr>
          <p:grpSpPr bwMode="auto">
            <a:xfrm>
              <a:off x="2139" y="744"/>
              <a:ext cx="4425" cy="3247"/>
              <a:chOff x="2139" y="744"/>
              <a:chExt cx="4425" cy="3247"/>
            </a:xfrm>
          </p:grpSpPr>
          <p:sp>
            <p:nvSpPr>
              <p:cNvPr id="165916" name="Freeform 38"/>
              <p:cNvSpPr>
                <a:spLocks/>
              </p:cNvSpPr>
              <p:nvPr/>
            </p:nvSpPr>
            <p:spPr bwMode="auto">
              <a:xfrm>
                <a:off x="2139" y="768"/>
                <a:ext cx="4425" cy="3223"/>
              </a:xfrm>
              <a:custGeom>
                <a:avLst/>
                <a:gdLst>
                  <a:gd name="T0" fmla="*/ 201 w 4425"/>
                  <a:gd name="T1" fmla="*/ 0 h 3223"/>
                  <a:gd name="T2" fmla="*/ 129 w 4425"/>
                  <a:gd name="T3" fmla="*/ 36 h 3223"/>
                  <a:gd name="T4" fmla="*/ 33 w 4425"/>
                  <a:gd name="T5" fmla="*/ 48 h 3223"/>
                  <a:gd name="T6" fmla="*/ 105 w 4425"/>
                  <a:gd name="T7" fmla="*/ 96 h 3223"/>
                  <a:gd name="T8" fmla="*/ 285 w 4425"/>
                  <a:gd name="T9" fmla="*/ 108 h 3223"/>
                  <a:gd name="T10" fmla="*/ 381 w 4425"/>
                  <a:gd name="T11" fmla="*/ 120 h 3223"/>
                  <a:gd name="T12" fmla="*/ 405 w 4425"/>
                  <a:gd name="T13" fmla="*/ 156 h 3223"/>
                  <a:gd name="T14" fmla="*/ 261 w 4425"/>
                  <a:gd name="T15" fmla="*/ 288 h 3223"/>
                  <a:gd name="T16" fmla="*/ 69 w 4425"/>
                  <a:gd name="T17" fmla="*/ 348 h 3223"/>
                  <a:gd name="T18" fmla="*/ 93 w 4425"/>
                  <a:gd name="T19" fmla="*/ 696 h 3223"/>
                  <a:gd name="T20" fmla="*/ 153 w 4425"/>
                  <a:gd name="T21" fmla="*/ 924 h 3223"/>
                  <a:gd name="T22" fmla="*/ 201 w 4425"/>
                  <a:gd name="T23" fmla="*/ 936 h 3223"/>
                  <a:gd name="T24" fmla="*/ 381 w 4425"/>
                  <a:gd name="T25" fmla="*/ 984 h 3223"/>
                  <a:gd name="T26" fmla="*/ 873 w 4425"/>
                  <a:gd name="T27" fmla="*/ 984 h 3223"/>
                  <a:gd name="T28" fmla="*/ 909 w 4425"/>
                  <a:gd name="T29" fmla="*/ 960 h 3223"/>
                  <a:gd name="T30" fmla="*/ 981 w 4425"/>
                  <a:gd name="T31" fmla="*/ 936 h 3223"/>
                  <a:gd name="T32" fmla="*/ 1029 w 4425"/>
                  <a:gd name="T33" fmla="*/ 996 h 3223"/>
                  <a:gd name="T34" fmla="*/ 1053 w 4425"/>
                  <a:gd name="T35" fmla="*/ 1068 h 3223"/>
                  <a:gd name="T36" fmla="*/ 1065 w 4425"/>
                  <a:gd name="T37" fmla="*/ 1104 h 3223"/>
                  <a:gd name="T38" fmla="*/ 1137 w 4425"/>
                  <a:gd name="T39" fmla="*/ 1152 h 3223"/>
                  <a:gd name="T40" fmla="*/ 1173 w 4425"/>
                  <a:gd name="T41" fmla="*/ 1176 h 3223"/>
                  <a:gd name="T42" fmla="*/ 1197 w 4425"/>
                  <a:gd name="T43" fmla="*/ 1296 h 3223"/>
                  <a:gd name="T44" fmla="*/ 1473 w 4425"/>
                  <a:gd name="T45" fmla="*/ 1380 h 3223"/>
                  <a:gd name="T46" fmla="*/ 1485 w 4425"/>
                  <a:gd name="T47" fmla="*/ 1548 h 3223"/>
                  <a:gd name="T48" fmla="*/ 1545 w 4425"/>
                  <a:gd name="T49" fmla="*/ 1596 h 3223"/>
                  <a:gd name="T50" fmla="*/ 1809 w 4425"/>
                  <a:gd name="T51" fmla="*/ 1608 h 3223"/>
                  <a:gd name="T52" fmla="*/ 1857 w 4425"/>
                  <a:gd name="T53" fmla="*/ 1788 h 3223"/>
                  <a:gd name="T54" fmla="*/ 1893 w 4425"/>
                  <a:gd name="T55" fmla="*/ 1824 h 3223"/>
                  <a:gd name="T56" fmla="*/ 1929 w 4425"/>
                  <a:gd name="T57" fmla="*/ 1980 h 3223"/>
                  <a:gd name="T58" fmla="*/ 1941 w 4425"/>
                  <a:gd name="T59" fmla="*/ 2016 h 3223"/>
                  <a:gd name="T60" fmla="*/ 1977 w 4425"/>
                  <a:gd name="T61" fmla="*/ 2028 h 3223"/>
                  <a:gd name="T62" fmla="*/ 2049 w 4425"/>
                  <a:gd name="T63" fmla="*/ 2076 h 3223"/>
                  <a:gd name="T64" fmla="*/ 2181 w 4425"/>
                  <a:gd name="T65" fmla="*/ 2148 h 3223"/>
                  <a:gd name="T66" fmla="*/ 2325 w 4425"/>
                  <a:gd name="T67" fmla="*/ 2172 h 3223"/>
                  <a:gd name="T68" fmla="*/ 2457 w 4425"/>
                  <a:gd name="T69" fmla="*/ 2208 h 3223"/>
                  <a:gd name="T70" fmla="*/ 2625 w 4425"/>
                  <a:gd name="T71" fmla="*/ 2220 h 3223"/>
                  <a:gd name="T72" fmla="*/ 3081 w 4425"/>
                  <a:gd name="T73" fmla="*/ 2268 h 3223"/>
                  <a:gd name="T74" fmla="*/ 3153 w 4425"/>
                  <a:gd name="T75" fmla="*/ 2304 h 3223"/>
                  <a:gd name="T76" fmla="*/ 3165 w 4425"/>
                  <a:gd name="T77" fmla="*/ 2340 h 3223"/>
                  <a:gd name="T78" fmla="*/ 3201 w 4425"/>
                  <a:gd name="T79" fmla="*/ 2376 h 3223"/>
                  <a:gd name="T80" fmla="*/ 3237 w 4425"/>
                  <a:gd name="T81" fmla="*/ 2484 h 3223"/>
                  <a:gd name="T82" fmla="*/ 3273 w 4425"/>
                  <a:gd name="T83" fmla="*/ 2508 h 3223"/>
                  <a:gd name="T84" fmla="*/ 3501 w 4425"/>
                  <a:gd name="T85" fmla="*/ 2556 h 3223"/>
                  <a:gd name="T86" fmla="*/ 3561 w 4425"/>
                  <a:gd name="T87" fmla="*/ 2568 h 3223"/>
                  <a:gd name="T88" fmla="*/ 3585 w 4425"/>
                  <a:gd name="T89" fmla="*/ 2604 h 3223"/>
                  <a:gd name="T90" fmla="*/ 3657 w 4425"/>
                  <a:gd name="T91" fmla="*/ 2628 h 3223"/>
                  <a:gd name="T92" fmla="*/ 3693 w 4425"/>
                  <a:gd name="T93" fmla="*/ 2652 h 3223"/>
                  <a:gd name="T94" fmla="*/ 3837 w 4425"/>
                  <a:gd name="T95" fmla="*/ 2736 h 3223"/>
                  <a:gd name="T96" fmla="*/ 4017 w 4425"/>
                  <a:gd name="T97" fmla="*/ 2784 h 3223"/>
                  <a:gd name="T98" fmla="*/ 4077 w 4425"/>
                  <a:gd name="T99" fmla="*/ 2892 h 3223"/>
                  <a:gd name="T100" fmla="*/ 4089 w 4425"/>
                  <a:gd name="T101" fmla="*/ 2988 h 3223"/>
                  <a:gd name="T102" fmla="*/ 4077 w 4425"/>
                  <a:gd name="T103" fmla="*/ 3060 h 3223"/>
                  <a:gd name="T104" fmla="*/ 4113 w 4425"/>
                  <a:gd name="T105" fmla="*/ 3096 h 3223"/>
                  <a:gd name="T106" fmla="*/ 4245 w 4425"/>
                  <a:gd name="T107" fmla="*/ 3132 h 3223"/>
                  <a:gd name="T108" fmla="*/ 4317 w 4425"/>
                  <a:gd name="T109" fmla="*/ 3168 h 3223"/>
                  <a:gd name="T110" fmla="*/ 4425 w 4425"/>
                  <a:gd name="T111" fmla="*/ 3216 h 32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425"/>
                  <a:gd name="T169" fmla="*/ 0 h 3223"/>
                  <a:gd name="T170" fmla="*/ 4425 w 4425"/>
                  <a:gd name="T171" fmla="*/ 3223 h 32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425" h="3223">
                    <a:moveTo>
                      <a:pt x="201" y="0"/>
                    </a:moveTo>
                    <a:cubicBezTo>
                      <a:pt x="176" y="8"/>
                      <a:pt x="155" y="29"/>
                      <a:pt x="129" y="36"/>
                    </a:cubicBezTo>
                    <a:cubicBezTo>
                      <a:pt x="98" y="44"/>
                      <a:pt x="65" y="44"/>
                      <a:pt x="33" y="48"/>
                    </a:cubicBezTo>
                    <a:cubicBezTo>
                      <a:pt x="50" y="99"/>
                      <a:pt x="35" y="89"/>
                      <a:pt x="105" y="96"/>
                    </a:cubicBezTo>
                    <a:cubicBezTo>
                      <a:pt x="165" y="102"/>
                      <a:pt x="225" y="103"/>
                      <a:pt x="285" y="108"/>
                    </a:cubicBezTo>
                    <a:cubicBezTo>
                      <a:pt x="317" y="111"/>
                      <a:pt x="349" y="116"/>
                      <a:pt x="381" y="120"/>
                    </a:cubicBezTo>
                    <a:cubicBezTo>
                      <a:pt x="389" y="132"/>
                      <a:pt x="404" y="142"/>
                      <a:pt x="405" y="156"/>
                    </a:cubicBezTo>
                    <a:cubicBezTo>
                      <a:pt x="417" y="283"/>
                      <a:pt x="363" y="275"/>
                      <a:pt x="261" y="288"/>
                    </a:cubicBezTo>
                    <a:cubicBezTo>
                      <a:pt x="193" y="311"/>
                      <a:pt x="130" y="307"/>
                      <a:pt x="69" y="348"/>
                    </a:cubicBezTo>
                    <a:cubicBezTo>
                      <a:pt x="0" y="451"/>
                      <a:pt x="27" y="598"/>
                      <a:pt x="93" y="696"/>
                    </a:cubicBezTo>
                    <a:cubicBezTo>
                      <a:pt x="97" y="730"/>
                      <a:pt x="110" y="895"/>
                      <a:pt x="153" y="924"/>
                    </a:cubicBezTo>
                    <a:cubicBezTo>
                      <a:pt x="167" y="933"/>
                      <a:pt x="185" y="932"/>
                      <a:pt x="201" y="936"/>
                    </a:cubicBezTo>
                    <a:cubicBezTo>
                      <a:pt x="265" y="979"/>
                      <a:pt x="297" y="975"/>
                      <a:pt x="381" y="984"/>
                    </a:cubicBezTo>
                    <a:cubicBezTo>
                      <a:pt x="557" y="1043"/>
                      <a:pt x="458" y="1014"/>
                      <a:pt x="873" y="984"/>
                    </a:cubicBezTo>
                    <a:cubicBezTo>
                      <a:pt x="887" y="983"/>
                      <a:pt x="896" y="966"/>
                      <a:pt x="909" y="960"/>
                    </a:cubicBezTo>
                    <a:cubicBezTo>
                      <a:pt x="932" y="950"/>
                      <a:pt x="981" y="936"/>
                      <a:pt x="981" y="936"/>
                    </a:cubicBezTo>
                    <a:cubicBezTo>
                      <a:pt x="1025" y="1067"/>
                      <a:pt x="951" y="872"/>
                      <a:pt x="1029" y="996"/>
                    </a:cubicBezTo>
                    <a:cubicBezTo>
                      <a:pt x="1042" y="1017"/>
                      <a:pt x="1045" y="1044"/>
                      <a:pt x="1053" y="1068"/>
                    </a:cubicBezTo>
                    <a:cubicBezTo>
                      <a:pt x="1057" y="1080"/>
                      <a:pt x="1054" y="1097"/>
                      <a:pt x="1065" y="1104"/>
                    </a:cubicBezTo>
                    <a:cubicBezTo>
                      <a:pt x="1089" y="1120"/>
                      <a:pt x="1113" y="1136"/>
                      <a:pt x="1137" y="1152"/>
                    </a:cubicBezTo>
                    <a:cubicBezTo>
                      <a:pt x="1149" y="1160"/>
                      <a:pt x="1173" y="1176"/>
                      <a:pt x="1173" y="1176"/>
                    </a:cubicBezTo>
                    <a:cubicBezTo>
                      <a:pt x="1174" y="1183"/>
                      <a:pt x="1182" y="1273"/>
                      <a:pt x="1197" y="1296"/>
                    </a:cubicBezTo>
                    <a:cubicBezTo>
                      <a:pt x="1259" y="1389"/>
                      <a:pt x="1378" y="1373"/>
                      <a:pt x="1473" y="1380"/>
                    </a:cubicBezTo>
                    <a:cubicBezTo>
                      <a:pt x="1477" y="1436"/>
                      <a:pt x="1475" y="1493"/>
                      <a:pt x="1485" y="1548"/>
                    </a:cubicBezTo>
                    <a:cubicBezTo>
                      <a:pt x="1490" y="1578"/>
                      <a:pt x="1518" y="1594"/>
                      <a:pt x="1545" y="1596"/>
                    </a:cubicBezTo>
                    <a:cubicBezTo>
                      <a:pt x="1633" y="1603"/>
                      <a:pt x="1721" y="1604"/>
                      <a:pt x="1809" y="1608"/>
                    </a:cubicBezTo>
                    <a:cubicBezTo>
                      <a:pt x="1856" y="1678"/>
                      <a:pt x="1828" y="1700"/>
                      <a:pt x="1857" y="1788"/>
                    </a:cubicBezTo>
                    <a:cubicBezTo>
                      <a:pt x="1862" y="1804"/>
                      <a:pt x="1881" y="1812"/>
                      <a:pt x="1893" y="1824"/>
                    </a:cubicBezTo>
                    <a:cubicBezTo>
                      <a:pt x="1910" y="1875"/>
                      <a:pt x="1914" y="1928"/>
                      <a:pt x="1929" y="1980"/>
                    </a:cubicBezTo>
                    <a:cubicBezTo>
                      <a:pt x="1932" y="1992"/>
                      <a:pt x="1932" y="2007"/>
                      <a:pt x="1941" y="2016"/>
                    </a:cubicBezTo>
                    <a:cubicBezTo>
                      <a:pt x="1950" y="2025"/>
                      <a:pt x="1966" y="2022"/>
                      <a:pt x="1977" y="2028"/>
                    </a:cubicBezTo>
                    <a:cubicBezTo>
                      <a:pt x="2002" y="2042"/>
                      <a:pt x="2049" y="2076"/>
                      <a:pt x="2049" y="2076"/>
                    </a:cubicBezTo>
                    <a:cubicBezTo>
                      <a:pt x="2083" y="2127"/>
                      <a:pt x="2126" y="2130"/>
                      <a:pt x="2181" y="2148"/>
                    </a:cubicBezTo>
                    <a:cubicBezTo>
                      <a:pt x="2227" y="2163"/>
                      <a:pt x="2277" y="2164"/>
                      <a:pt x="2325" y="2172"/>
                    </a:cubicBezTo>
                    <a:cubicBezTo>
                      <a:pt x="2370" y="2179"/>
                      <a:pt x="2412" y="2203"/>
                      <a:pt x="2457" y="2208"/>
                    </a:cubicBezTo>
                    <a:cubicBezTo>
                      <a:pt x="2513" y="2215"/>
                      <a:pt x="2569" y="2216"/>
                      <a:pt x="2625" y="2220"/>
                    </a:cubicBezTo>
                    <a:cubicBezTo>
                      <a:pt x="2735" y="2257"/>
                      <a:pt x="2963" y="2260"/>
                      <a:pt x="3081" y="2268"/>
                    </a:cubicBezTo>
                    <a:cubicBezTo>
                      <a:pt x="3105" y="2276"/>
                      <a:pt x="3136" y="2283"/>
                      <a:pt x="3153" y="2304"/>
                    </a:cubicBezTo>
                    <a:cubicBezTo>
                      <a:pt x="3161" y="2314"/>
                      <a:pt x="3158" y="2329"/>
                      <a:pt x="3165" y="2340"/>
                    </a:cubicBezTo>
                    <a:cubicBezTo>
                      <a:pt x="3174" y="2354"/>
                      <a:pt x="3189" y="2364"/>
                      <a:pt x="3201" y="2376"/>
                    </a:cubicBezTo>
                    <a:cubicBezTo>
                      <a:pt x="3203" y="2381"/>
                      <a:pt x="3230" y="2464"/>
                      <a:pt x="3237" y="2484"/>
                    </a:cubicBezTo>
                    <a:cubicBezTo>
                      <a:pt x="3242" y="2498"/>
                      <a:pt x="3260" y="2502"/>
                      <a:pt x="3273" y="2508"/>
                    </a:cubicBezTo>
                    <a:cubicBezTo>
                      <a:pt x="3346" y="2541"/>
                      <a:pt x="3423" y="2544"/>
                      <a:pt x="3501" y="2556"/>
                    </a:cubicBezTo>
                    <a:cubicBezTo>
                      <a:pt x="3521" y="2559"/>
                      <a:pt x="3541" y="2564"/>
                      <a:pt x="3561" y="2568"/>
                    </a:cubicBezTo>
                    <a:cubicBezTo>
                      <a:pt x="3569" y="2580"/>
                      <a:pt x="3573" y="2596"/>
                      <a:pt x="3585" y="2604"/>
                    </a:cubicBezTo>
                    <a:cubicBezTo>
                      <a:pt x="3606" y="2617"/>
                      <a:pt x="3636" y="2614"/>
                      <a:pt x="3657" y="2628"/>
                    </a:cubicBezTo>
                    <a:cubicBezTo>
                      <a:pt x="3669" y="2636"/>
                      <a:pt x="3681" y="2644"/>
                      <a:pt x="3693" y="2652"/>
                    </a:cubicBezTo>
                    <a:cubicBezTo>
                      <a:pt x="3718" y="2727"/>
                      <a:pt x="3769" y="2719"/>
                      <a:pt x="3837" y="2736"/>
                    </a:cubicBezTo>
                    <a:cubicBezTo>
                      <a:pt x="3897" y="2751"/>
                      <a:pt x="3958" y="2764"/>
                      <a:pt x="4017" y="2784"/>
                    </a:cubicBezTo>
                    <a:cubicBezTo>
                      <a:pt x="4041" y="2820"/>
                      <a:pt x="4053" y="2856"/>
                      <a:pt x="4077" y="2892"/>
                    </a:cubicBezTo>
                    <a:cubicBezTo>
                      <a:pt x="4081" y="2924"/>
                      <a:pt x="4089" y="2956"/>
                      <a:pt x="4089" y="2988"/>
                    </a:cubicBezTo>
                    <a:cubicBezTo>
                      <a:pt x="4089" y="3012"/>
                      <a:pt x="4072" y="3036"/>
                      <a:pt x="4077" y="3060"/>
                    </a:cubicBezTo>
                    <a:cubicBezTo>
                      <a:pt x="4081" y="3077"/>
                      <a:pt x="4098" y="3089"/>
                      <a:pt x="4113" y="3096"/>
                    </a:cubicBezTo>
                    <a:cubicBezTo>
                      <a:pt x="4155" y="3115"/>
                      <a:pt x="4204" y="3112"/>
                      <a:pt x="4245" y="3132"/>
                    </a:cubicBezTo>
                    <a:cubicBezTo>
                      <a:pt x="4269" y="3144"/>
                      <a:pt x="4294" y="3155"/>
                      <a:pt x="4317" y="3168"/>
                    </a:cubicBezTo>
                    <a:cubicBezTo>
                      <a:pt x="4415" y="3223"/>
                      <a:pt x="4353" y="3216"/>
                      <a:pt x="4425" y="3216"/>
                    </a:cubicBezTo>
                  </a:path>
                </a:pathLst>
              </a:custGeom>
              <a:noFill/>
              <a:ln w="38100">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7" name="Freeform 39"/>
              <p:cNvSpPr>
                <a:spLocks/>
              </p:cNvSpPr>
              <p:nvPr/>
            </p:nvSpPr>
            <p:spPr bwMode="auto">
              <a:xfrm>
                <a:off x="3255" y="744"/>
                <a:ext cx="2002" cy="2304"/>
              </a:xfrm>
              <a:custGeom>
                <a:avLst/>
                <a:gdLst>
                  <a:gd name="T0" fmla="*/ 2001 w 2002"/>
                  <a:gd name="T1" fmla="*/ 2304 h 2304"/>
                  <a:gd name="T2" fmla="*/ 1989 w 2002"/>
                  <a:gd name="T3" fmla="*/ 2172 h 2304"/>
                  <a:gd name="T4" fmla="*/ 1953 w 2002"/>
                  <a:gd name="T5" fmla="*/ 2148 h 2304"/>
                  <a:gd name="T6" fmla="*/ 1869 w 2002"/>
                  <a:gd name="T7" fmla="*/ 2052 h 2304"/>
                  <a:gd name="T8" fmla="*/ 1773 w 2002"/>
                  <a:gd name="T9" fmla="*/ 1872 h 2304"/>
                  <a:gd name="T10" fmla="*/ 1689 w 2002"/>
                  <a:gd name="T11" fmla="*/ 1764 h 2304"/>
                  <a:gd name="T12" fmla="*/ 1629 w 2002"/>
                  <a:gd name="T13" fmla="*/ 1656 h 2304"/>
                  <a:gd name="T14" fmla="*/ 1545 w 2002"/>
                  <a:gd name="T15" fmla="*/ 1548 h 2304"/>
                  <a:gd name="T16" fmla="*/ 1521 w 2002"/>
                  <a:gd name="T17" fmla="*/ 1512 h 2304"/>
                  <a:gd name="T18" fmla="*/ 1269 w 2002"/>
                  <a:gd name="T19" fmla="*/ 1356 h 2304"/>
                  <a:gd name="T20" fmla="*/ 1245 w 2002"/>
                  <a:gd name="T21" fmla="*/ 1320 h 2304"/>
                  <a:gd name="T22" fmla="*/ 1173 w 2002"/>
                  <a:gd name="T23" fmla="*/ 1272 h 2304"/>
                  <a:gd name="T24" fmla="*/ 1041 w 2002"/>
                  <a:gd name="T25" fmla="*/ 1176 h 2304"/>
                  <a:gd name="T26" fmla="*/ 933 w 2002"/>
                  <a:gd name="T27" fmla="*/ 1092 h 2304"/>
                  <a:gd name="T28" fmla="*/ 861 w 2002"/>
                  <a:gd name="T29" fmla="*/ 984 h 2304"/>
                  <a:gd name="T30" fmla="*/ 837 w 2002"/>
                  <a:gd name="T31" fmla="*/ 948 h 2304"/>
                  <a:gd name="T32" fmla="*/ 741 w 2002"/>
                  <a:gd name="T33" fmla="*/ 588 h 2304"/>
                  <a:gd name="T34" fmla="*/ 429 w 2002"/>
                  <a:gd name="T35" fmla="*/ 432 h 2304"/>
                  <a:gd name="T36" fmla="*/ 333 w 2002"/>
                  <a:gd name="T37" fmla="*/ 360 h 2304"/>
                  <a:gd name="T38" fmla="*/ 201 w 2002"/>
                  <a:gd name="T39" fmla="*/ 252 h 2304"/>
                  <a:gd name="T40" fmla="*/ 129 w 2002"/>
                  <a:gd name="T41" fmla="*/ 204 h 2304"/>
                  <a:gd name="T42" fmla="*/ 93 w 2002"/>
                  <a:gd name="T43" fmla="*/ 168 h 2304"/>
                  <a:gd name="T44" fmla="*/ 21 w 2002"/>
                  <a:gd name="T45" fmla="*/ 120 h 2304"/>
                  <a:gd name="T46" fmla="*/ 9 w 2002"/>
                  <a:gd name="T47" fmla="*/ 0 h 23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2"/>
                  <a:gd name="T73" fmla="*/ 0 h 2304"/>
                  <a:gd name="T74" fmla="*/ 2002 w 2002"/>
                  <a:gd name="T75" fmla="*/ 2304 h 23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2" h="2304">
                    <a:moveTo>
                      <a:pt x="2001" y="2304"/>
                    </a:moveTo>
                    <a:cubicBezTo>
                      <a:pt x="1997" y="2260"/>
                      <a:pt x="2002" y="2214"/>
                      <a:pt x="1989" y="2172"/>
                    </a:cubicBezTo>
                    <a:cubicBezTo>
                      <a:pt x="1985" y="2158"/>
                      <a:pt x="1962" y="2159"/>
                      <a:pt x="1953" y="2148"/>
                    </a:cubicBezTo>
                    <a:cubicBezTo>
                      <a:pt x="1855" y="2036"/>
                      <a:pt x="1950" y="2106"/>
                      <a:pt x="1869" y="2052"/>
                    </a:cubicBezTo>
                    <a:cubicBezTo>
                      <a:pt x="1848" y="1988"/>
                      <a:pt x="1810" y="1928"/>
                      <a:pt x="1773" y="1872"/>
                    </a:cubicBezTo>
                    <a:cubicBezTo>
                      <a:pt x="1732" y="1810"/>
                      <a:pt x="1721" y="1860"/>
                      <a:pt x="1689" y="1764"/>
                    </a:cubicBezTo>
                    <a:cubicBezTo>
                      <a:pt x="1670" y="1708"/>
                      <a:pt x="1682" y="1691"/>
                      <a:pt x="1629" y="1656"/>
                    </a:cubicBezTo>
                    <a:cubicBezTo>
                      <a:pt x="1508" y="1474"/>
                      <a:pt x="1639" y="1661"/>
                      <a:pt x="1545" y="1548"/>
                    </a:cubicBezTo>
                    <a:cubicBezTo>
                      <a:pt x="1536" y="1537"/>
                      <a:pt x="1532" y="1521"/>
                      <a:pt x="1521" y="1512"/>
                    </a:cubicBezTo>
                    <a:cubicBezTo>
                      <a:pt x="1446" y="1446"/>
                      <a:pt x="1350" y="1410"/>
                      <a:pt x="1269" y="1356"/>
                    </a:cubicBezTo>
                    <a:cubicBezTo>
                      <a:pt x="1261" y="1344"/>
                      <a:pt x="1256" y="1329"/>
                      <a:pt x="1245" y="1320"/>
                    </a:cubicBezTo>
                    <a:cubicBezTo>
                      <a:pt x="1223" y="1301"/>
                      <a:pt x="1173" y="1272"/>
                      <a:pt x="1173" y="1272"/>
                    </a:cubicBezTo>
                    <a:cubicBezTo>
                      <a:pt x="1141" y="1223"/>
                      <a:pt x="1092" y="1210"/>
                      <a:pt x="1041" y="1176"/>
                    </a:cubicBezTo>
                    <a:cubicBezTo>
                      <a:pt x="1002" y="1150"/>
                      <a:pt x="972" y="1118"/>
                      <a:pt x="933" y="1092"/>
                    </a:cubicBezTo>
                    <a:cubicBezTo>
                      <a:pt x="909" y="1056"/>
                      <a:pt x="885" y="1020"/>
                      <a:pt x="861" y="984"/>
                    </a:cubicBezTo>
                    <a:cubicBezTo>
                      <a:pt x="853" y="972"/>
                      <a:pt x="837" y="948"/>
                      <a:pt x="837" y="948"/>
                    </a:cubicBezTo>
                    <a:cubicBezTo>
                      <a:pt x="831" y="850"/>
                      <a:pt x="843" y="656"/>
                      <a:pt x="741" y="588"/>
                    </a:cubicBezTo>
                    <a:cubicBezTo>
                      <a:pt x="673" y="486"/>
                      <a:pt x="527" y="497"/>
                      <a:pt x="429" y="432"/>
                    </a:cubicBezTo>
                    <a:cubicBezTo>
                      <a:pt x="397" y="384"/>
                      <a:pt x="380" y="391"/>
                      <a:pt x="333" y="360"/>
                    </a:cubicBezTo>
                    <a:cubicBezTo>
                      <a:pt x="296" y="304"/>
                      <a:pt x="244" y="295"/>
                      <a:pt x="201" y="252"/>
                    </a:cubicBezTo>
                    <a:cubicBezTo>
                      <a:pt x="156" y="207"/>
                      <a:pt x="181" y="221"/>
                      <a:pt x="129" y="204"/>
                    </a:cubicBezTo>
                    <a:cubicBezTo>
                      <a:pt x="117" y="192"/>
                      <a:pt x="106" y="178"/>
                      <a:pt x="93" y="168"/>
                    </a:cubicBezTo>
                    <a:cubicBezTo>
                      <a:pt x="70" y="150"/>
                      <a:pt x="21" y="120"/>
                      <a:pt x="21" y="120"/>
                    </a:cubicBezTo>
                    <a:cubicBezTo>
                      <a:pt x="0" y="57"/>
                      <a:pt x="9" y="97"/>
                      <a:pt x="9" y="0"/>
                    </a:cubicBezTo>
                  </a:path>
                </a:pathLst>
              </a:custGeom>
              <a:noFill/>
              <a:ln w="38100">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8" name="Freeform 40"/>
              <p:cNvSpPr>
                <a:spLocks/>
              </p:cNvSpPr>
              <p:nvPr/>
            </p:nvSpPr>
            <p:spPr bwMode="auto">
              <a:xfrm>
                <a:off x="4920" y="1584"/>
                <a:ext cx="291" cy="864"/>
              </a:xfrm>
              <a:custGeom>
                <a:avLst/>
                <a:gdLst>
                  <a:gd name="T0" fmla="*/ 0 w 291"/>
                  <a:gd name="T1" fmla="*/ 864 h 864"/>
                  <a:gd name="T2" fmla="*/ 12 w 291"/>
                  <a:gd name="T3" fmla="*/ 588 h 864"/>
                  <a:gd name="T4" fmla="*/ 36 w 291"/>
                  <a:gd name="T5" fmla="*/ 552 h 864"/>
                  <a:gd name="T6" fmla="*/ 60 w 291"/>
                  <a:gd name="T7" fmla="*/ 408 h 864"/>
                  <a:gd name="T8" fmla="*/ 96 w 291"/>
                  <a:gd name="T9" fmla="*/ 336 h 864"/>
                  <a:gd name="T10" fmla="*/ 108 w 291"/>
                  <a:gd name="T11" fmla="*/ 276 h 864"/>
                  <a:gd name="T12" fmla="*/ 216 w 291"/>
                  <a:gd name="T13" fmla="*/ 216 h 864"/>
                  <a:gd name="T14" fmla="*/ 252 w 291"/>
                  <a:gd name="T15" fmla="*/ 36 h 864"/>
                  <a:gd name="T16" fmla="*/ 288 w 291"/>
                  <a:gd name="T17" fmla="*/ 12 h 864"/>
                  <a:gd name="T18" fmla="*/ 288 w 291"/>
                  <a:gd name="T19" fmla="*/ 0 h 8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1"/>
                  <a:gd name="T31" fmla="*/ 0 h 864"/>
                  <a:gd name="T32" fmla="*/ 291 w 291"/>
                  <a:gd name="T33" fmla="*/ 864 h 8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1" h="864">
                    <a:moveTo>
                      <a:pt x="0" y="864"/>
                    </a:moveTo>
                    <a:cubicBezTo>
                      <a:pt x="4" y="772"/>
                      <a:pt x="1" y="679"/>
                      <a:pt x="12" y="588"/>
                    </a:cubicBezTo>
                    <a:cubicBezTo>
                      <a:pt x="14" y="574"/>
                      <a:pt x="33" y="566"/>
                      <a:pt x="36" y="552"/>
                    </a:cubicBezTo>
                    <a:cubicBezTo>
                      <a:pt x="49" y="499"/>
                      <a:pt x="37" y="455"/>
                      <a:pt x="60" y="408"/>
                    </a:cubicBezTo>
                    <a:cubicBezTo>
                      <a:pt x="89" y="349"/>
                      <a:pt x="81" y="396"/>
                      <a:pt x="96" y="336"/>
                    </a:cubicBezTo>
                    <a:cubicBezTo>
                      <a:pt x="101" y="316"/>
                      <a:pt x="99" y="294"/>
                      <a:pt x="108" y="276"/>
                    </a:cubicBezTo>
                    <a:cubicBezTo>
                      <a:pt x="126" y="239"/>
                      <a:pt x="216" y="216"/>
                      <a:pt x="216" y="216"/>
                    </a:cubicBezTo>
                    <a:cubicBezTo>
                      <a:pt x="284" y="115"/>
                      <a:pt x="183" y="279"/>
                      <a:pt x="252" y="36"/>
                    </a:cubicBezTo>
                    <a:cubicBezTo>
                      <a:pt x="256" y="22"/>
                      <a:pt x="278" y="22"/>
                      <a:pt x="288" y="12"/>
                    </a:cubicBezTo>
                    <a:cubicBezTo>
                      <a:pt x="291" y="9"/>
                      <a:pt x="288" y="4"/>
                      <a:pt x="288" y="0"/>
                    </a:cubicBezTo>
                  </a:path>
                </a:pathLst>
              </a:custGeom>
              <a:noFill/>
              <a:ln w="9525">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9" name="Freeform 41"/>
              <p:cNvSpPr>
                <a:spLocks/>
              </p:cNvSpPr>
              <p:nvPr/>
            </p:nvSpPr>
            <p:spPr bwMode="auto">
              <a:xfrm>
                <a:off x="4088" y="840"/>
                <a:ext cx="304" cy="888"/>
              </a:xfrm>
              <a:custGeom>
                <a:avLst/>
                <a:gdLst>
                  <a:gd name="T0" fmla="*/ 28 w 304"/>
                  <a:gd name="T1" fmla="*/ 888 h 888"/>
                  <a:gd name="T2" fmla="*/ 4 w 304"/>
                  <a:gd name="T3" fmla="*/ 816 h 888"/>
                  <a:gd name="T4" fmla="*/ 88 w 304"/>
                  <a:gd name="T5" fmla="*/ 588 h 888"/>
                  <a:gd name="T6" fmla="*/ 136 w 304"/>
                  <a:gd name="T7" fmla="*/ 456 h 888"/>
                  <a:gd name="T8" fmla="*/ 148 w 304"/>
                  <a:gd name="T9" fmla="*/ 324 h 888"/>
                  <a:gd name="T10" fmla="*/ 184 w 304"/>
                  <a:gd name="T11" fmla="*/ 312 h 888"/>
                  <a:gd name="T12" fmla="*/ 196 w 304"/>
                  <a:gd name="T13" fmla="*/ 276 h 888"/>
                  <a:gd name="T14" fmla="*/ 208 w 304"/>
                  <a:gd name="T15" fmla="*/ 96 h 888"/>
                  <a:gd name="T16" fmla="*/ 244 w 304"/>
                  <a:gd name="T17" fmla="*/ 72 h 888"/>
                  <a:gd name="T18" fmla="*/ 304 w 304"/>
                  <a:gd name="T19" fmla="*/ 0 h 8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4"/>
                  <a:gd name="T31" fmla="*/ 0 h 888"/>
                  <a:gd name="T32" fmla="*/ 304 w 304"/>
                  <a:gd name="T33" fmla="*/ 888 h 8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4" h="888">
                    <a:moveTo>
                      <a:pt x="28" y="888"/>
                    </a:moveTo>
                    <a:cubicBezTo>
                      <a:pt x="20" y="864"/>
                      <a:pt x="0" y="841"/>
                      <a:pt x="4" y="816"/>
                    </a:cubicBezTo>
                    <a:cubicBezTo>
                      <a:pt x="17" y="728"/>
                      <a:pt x="39" y="661"/>
                      <a:pt x="88" y="588"/>
                    </a:cubicBezTo>
                    <a:cubicBezTo>
                      <a:pt x="99" y="533"/>
                      <a:pt x="106" y="502"/>
                      <a:pt x="136" y="456"/>
                    </a:cubicBezTo>
                    <a:cubicBezTo>
                      <a:pt x="140" y="412"/>
                      <a:pt x="134" y="366"/>
                      <a:pt x="148" y="324"/>
                    </a:cubicBezTo>
                    <a:cubicBezTo>
                      <a:pt x="152" y="312"/>
                      <a:pt x="175" y="321"/>
                      <a:pt x="184" y="312"/>
                    </a:cubicBezTo>
                    <a:cubicBezTo>
                      <a:pt x="193" y="303"/>
                      <a:pt x="192" y="288"/>
                      <a:pt x="196" y="276"/>
                    </a:cubicBezTo>
                    <a:cubicBezTo>
                      <a:pt x="200" y="216"/>
                      <a:pt x="194" y="155"/>
                      <a:pt x="208" y="96"/>
                    </a:cubicBezTo>
                    <a:cubicBezTo>
                      <a:pt x="211" y="82"/>
                      <a:pt x="234" y="82"/>
                      <a:pt x="244" y="72"/>
                    </a:cubicBezTo>
                    <a:cubicBezTo>
                      <a:pt x="274" y="42"/>
                      <a:pt x="260" y="0"/>
                      <a:pt x="304" y="0"/>
                    </a:cubicBezTo>
                  </a:path>
                </a:pathLst>
              </a:custGeom>
              <a:noFill/>
              <a:ln w="9525">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20" name="Freeform 42"/>
              <p:cNvSpPr>
                <a:spLocks/>
              </p:cNvSpPr>
              <p:nvPr/>
            </p:nvSpPr>
            <p:spPr bwMode="auto">
              <a:xfrm>
                <a:off x="2774" y="1044"/>
                <a:ext cx="322" cy="672"/>
              </a:xfrm>
              <a:custGeom>
                <a:avLst/>
                <a:gdLst>
                  <a:gd name="T0" fmla="*/ 322 w 322"/>
                  <a:gd name="T1" fmla="*/ 672 h 672"/>
                  <a:gd name="T2" fmla="*/ 262 w 322"/>
                  <a:gd name="T3" fmla="*/ 384 h 672"/>
                  <a:gd name="T4" fmla="*/ 226 w 322"/>
                  <a:gd name="T5" fmla="*/ 372 h 672"/>
                  <a:gd name="T6" fmla="*/ 190 w 322"/>
                  <a:gd name="T7" fmla="*/ 348 h 672"/>
                  <a:gd name="T8" fmla="*/ 118 w 322"/>
                  <a:gd name="T9" fmla="*/ 324 h 672"/>
                  <a:gd name="T10" fmla="*/ 190 w 322"/>
                  <a:gd name="T11" fmla="*/ 0 h 672"/>
                  <a:gd name="T12" fmla="*/ 0 60000 65536"/>
                  <a:gd name="T13" fmla="*/ 0 60000 65536"/>
                  <a:gd name="T14" fmla="*/ 0 60000 65536"/>
                  <a:gd name="T15" fmla="*/ 0 60000 65536"/>
                  <a:gd name="T16" fmla="*/ 0 60000 65536"/>
                  <a:gd name="T17" fmla="*/ 0 60000 65536"/>
                  <a:gd name="T18" fmla="*/ 0 w 322"/>
                  <a:gd name="T19" fmla="*/ 0 h 672"/>
                  <a:gd name="T20" fmla="*/ 322 w 322"/>
                  <a:gd name="T21" fmla="*/ 672 h 672"/>
                </a:gdLst>
                <a:ahLst/>
                <a:cxnLst>
                  <a:cxn ang="T12">
                    <a:pos x="T0" y="T1"/>
                  </a:cxn>
                  <a:cxn ang="T13">
                    <a:pos x="T2" y="T3"/>
                  </a:cxn>
                  <a:cxn ang="T14">
                    <a:pos x="T4" y="T5"/>
                  </a:cxn>
                  <a:cxn ang="T15">
                    <a:pos x="T6" y="T7"/>
                  </a:cxn>
                  <a:cxn ang="T16">
                    <a:pos x="T8" y="T9"/>
                  </a:cxn>
                  <a:cxn ang="T17">
                    <a:pos x="T10" y="T11"/>
                  </a:cxn>
                </a:cxnLst>
                <a:rect l="T18" t="T19" r="T20" b="T21"/>
                <a:pathLst>
                  <a:path w="322" h="672">
                    <a:moveTo>
                      <a:pt x="322" y="672"/>
                    </a:moveTo>
                    <a:cubicBezTo>
                      <a:pt x="223" y="606"/>
                      <a:pt x="287" y="510"/>
                      <a:pt x="262" y="384"/>
                    </a:cubicBezTo>
                    <a:cubicBezTo>
                      <a:pt x="260" y="372"/>
                      <a:pt x="237" y="378"/>
                      <a:pt x="226" y="372"/>
                    </a:cubicBezTo>
                    <a:cubicBezTo>
                      <a:pt x="213" y="366"/>
                      <a:pt x="203" y="354"/>
                      <a:pt x="190" y="348"/>
                    </a:cubicBezTo>
                    <a:cubicBezTo>
                      <a:pt x="167" y="338"/>
                      <a:pt x="118" y="324"/>
                      <a:pt x="118" y="324"/>
                    </a:cubicBezTo>
                    <a:cubicBezTo>
                      <a:pt x="0" y="206"/>
                      <a:pt x="99" y="91"/>
                      <a:pt x="190" y="0"/>
                    </a:cubicBezTo>
                  </a:path>
                </a:pathLst>
              </a:custGeom>
              <a:noFill/>
              <a:ln w="12700">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sp>
        <p:nvSpPr>
          <p:cNvPr id="98347" name="Freeform 43"/>
          <p:cNvSpPr>
            <a:spLocks/>
          </p:cNvSpPr>
          <p:nvPr/>
        </p:nvSpPr>
        <p:spPr bwMode="auto">
          <a:xfrm>
            <a:off x="1473200" y="5291138"/>
            <a:ext cx="219075" cy="595312"/>
          </a:xfrm>
          <a:custGeom>
            <a:avLst/>
            <a:gdLst>
              <a:gd name="T0" fmla="*/ 2147483647 w 155"/>
              <a:gd name="T1" fmla="*/ 2147483647 h 375"/>
              <a:gd name="T2" fmla="*/ 2147483647 w 155"/>
              <a:gd name="T3" fmla="*/ 2147483647 h 375"/>
              <a:gd name="T4" fmla="*/ 2147483647 w 155"/>
              <a:gd name="T5" fmla="*/ 2147483647 h 375"/>
              <a:gd name="T6" fmla="*/ 2147483647 w 155"/>
              <a:gd name="T7" fmla="*/ 2147483647 h 375"/>
              <a:gd name="T8" fmla="*/ 2147483647 w 155"/>
              <a:gd name="T9" fmla="*/ 2147483647 h 375"/>
              <a:gd name="T10" fmla="*/ 2147483647 w 155"/>
              <a:gd name="T11" fmla="*/ 2147483647 h 375"/>
              <a:gd name="T12" fmla="*/ 2147483647 w 155"/>
              <a:gd name="T13" fmla="*/ 2147483647 h 375"/>
              <a:gd name="T14" fmla="*/ 2147483647 w 155"/>
              <a:gd name="T15" fmla="*/ 2147483647 h 375"/>
              <a:gd name="T16" fmla="*/ 2147483647 w 155"/>
              <a:gd name="T17" fmla="*/ 2147483647 h 375"/>
              <a:gd name="T18" fmla="*/ 2147483647 w 155"/>
              <a:gd name="T19" fmla="*/ 2147483647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375"/>
              <a:gd name="T32" fmla="*/ 155 w 155"/>
              <a:gd name="T33" fmla="*/ 375 h 3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375">
                <a:moveTo>
                  <a:pt x="60" y="351"/>
                </a:moveTo>
                <a:cubicBezTo>
                  <a:pt x="80" y="292"/>
                  <a:pt x="54" y="262"/>
                  <a:pt x="36" y="207"/>
                </a:cubicBezTo>
                <a:cubicBezTo>
                  <a:pt x="32" y="195"/>
                  <a:pt x="28" y="183"/>
                  <a:pt x="24" y="171"/>
                </a:cubicBezTo>
                <a:cubicBezTo>
                  <a:pt x="20" y="159"/>
                  <a:pt x="12" y="135"/>
                  <a:pt x="12" y="135"/>
                </a:cubicBezTo>
                <a:cubicBezTo>
                  <a:pt x="25" y="19"/>
                  <a:pt x="0" y="0"/>
                  <a:pt x="108" y="27"/>
                </a:cubicBezTo>
                <a:cubicBezTo>
                  <a:pt x="102" y="76"/>
                  <a:pt x="83" y="157"/>
                  <a:pt x="108" y="207"/>
                </a:cubicBezTo>
                <a:cubicBezTo>
                  <a:pt x="114" y="218"/>
                  <a:pt x="132" y="215"/>
                  <a:pt x="144" y="219"/>
                </a:cubicBezTo>
                <a:cubicBezTo>
                  <a:pt x="112" y="346"/>
                  <a:pt x="155" y="196"/>
                  <a:pt x="108" y="303"/>
                </a:cubicBezTo>
                <a:cubicBezTo>
                  <a:pt x="98" y="326"/>
                  <a:pt x="84" y="375"/>
                  <a:pt x="84" y="375"/>
                </a:cubicBezTo>
                <a:cubicBezTo>
                  <a:pt x="43" y="361"/>
                  <a:pt x="39" y="372"/>
                  <a:pt x="60" y="351"/>
                </a:cubicBezTo>
                <a:close/>
              </a:path>
            </a:pathLst>
          </a:custGeom>
          <a:solidFill>
            <a:srgbClr val="0099FF"/>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48" name="Text Box 44"/>
          <p:cNvSpPr txBox="1">
            <a:spLocks noChangeArrowheads="1"/>
          </p:cNvSpPr>
          <p:nvPr/>
        </p:nvSpPr>
        <p:spPr bwMode="auto">
          <a:xfrm>
            <a:off x="835025" y="5211763"/>
            <a:ext cx="2058988"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BoisterBlack" charset="0"/>
                <a:ea typeface="ＭＳ Ｐゴシック" charset="0"/>
              </a:rPr>
              <a:t>Jerusalem</a:t>
            </a:r>
          </a:p>
        </p:txBody>
      </p:sp>
      <p:sp>
        <p:nvSpPr>
          <p:cNvPr id="98349" name="Text Box 45"/>
          <p:cNvSpPr txBox="1">
            <a:spLocks noChangeArrowheads="1"/>
          </p:cNvSpPr>
          <p:nvPr/>
        </p:nvSpPr>
        <p:spPr bwMode="auto">
          <a:xfrm>
            <a:off x="2227263" y="1649413"/>
            <a:ext cx="1449387"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BoisterBlack" charset="0"/>
                <a:ea typeface="ＭＳ Ｐゴシック" charset="0"/>
              </a:rPr>
              <a:t>Aleppo</a:t>
            </a:r>
          </a:p>
        </p:txBody>
      </p:sp>
      <p:sp>
        <p:nvSpPr>
          <p:cNvPr id="98350" name="Text Box 46"/>
          <p:cNvSpPr txBox="1">
            <a:spLocks noChangeArrowheads="1"/>
          </p:cNvSpPr>
          <p:nvPr/>
        </p:nvSpPr>
        <p:spPr bwMode="auto">
          <a:xfrm>
            <a:off x="3714750" y="3954463"/>
            <a:ext cx="1652588"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BoisterBlack" charset="0"/>
                <a:ea typeface="ＭＳ Ｐゴシック" charset="0"/>
              </a:rPr>
              <a:t>Babylon</a:t>
            </a:r>
          </a:p>
        </p:txBody>
      </p:sp>
      <p:sp>
        <p:nvSpPr>
          <p:cNvPr id="98353" name="Freeform 49"/>
          <p:cNvSpPr>
            <a:spLocks/>
          </p:cNvSpPr>
          <p:nvPr/>
        </p:nvSpPr>
        <p:spPr bwMode="auto">
          <a:xfrm>
            <a:off x="1608138" y="2362200"/>
            <a:ext cx="917575" cy="2667000"/>
          </a:xfrm>
          <a:custGeom>
            <a:avLst/>
            <a:gdLst>
              <a:gd name="T0" fmla="*/ 0 w 650"/>
              <a:gd name="T1" fmla="*/ 2147483647 h 1680"/>
              <a:gd name="T2" fmla="*/ 2147483647 w 650"/>
              <a:gd name="T3" fmla="*/ 2147483647 h 1680"/>
              <a:gd name="T4" fmla="*/ 2147483647 w 650"/>
              <a:gd name="T5" fmla="*/ 2147483647 h 1680"/>
              <a:gd name="T6" fmla="*/ 2147483647 w 650"/>
              <a:gd name="T7" fmla="*/ 2147483647 h 1680"/>
              <a:gd name="T8" fmla="*/ 2147483647 w 650"/>
              <a:gd name="T9" fmla="*/ 2147483647 h 1680"/>
              <a:gd name="T10" fmla="*/ 2147483647 w 650"/>
              <a:gd name="T11" fmla="*/ 2147483647 h 1680"/>
              <a:gd name="T12" fmla="*/ 2147483647 w 650"/>
              <a:gd name="T13" fmla="*/ 2147483647 h 1680"/>
              <a:gd name="T14" fmla="*/ 2147483647 w 650"/>
              <a:gd name="T15" fmla="*/ 2147483647 h 1680"/>
              <a:gd name="T16" fmla="*/ 2147483647 w 650"/>
              <a:gd name="T17" fmla="*/ 2147483647 h 1680"/>
              <a:gd name="T18" fmla="*/ 2147483647 w 650"/>
              <a:gd name="T19" fmla="*/ 2147483647 h 1680"/>
              <a:gd name="T20" fmla="*/ 2147483647 w 650"/>
              <a:gd name="T21" fmla="*/ 2147483647 h 1680"/>
              <a:gd name="T22" fmla="*/ 2147483647 w 650"/>
              <a:gd name="T23" fmla="*/ 2147483647 h 1680"/>
              <a:gd name="T24" fmla="*/ 2147483647 w 650"/>
              <a:gd name="T25" fmla="*/ 2147483647 h 1680"/>
              <a:gd name="T26" fmla="*/ 2147483647 w 650"/>
              <a:gd name="T27" fmla="*/ 2147483647 h 1680"/>
              <a:gd name="T28" fmla="*/ 2147483647 w 650"/>
              <a:gd name="T29" fmla="*/ 2147483647 h 1680"/>
              <a:gd name="T30" fmla="*/ 2147483647 w 650"/>
              <a:gd name="T31" fmla="*/ 2147483647 h 1680"/>
              <a:gd name="T32" fmla="*/ 2147483647 w 650"/>
              <a:gd name="T33" fmla="*/ 2147483647 h 1680"/>
              <a:gd name="T34" fmla="*/ 2147483647 w 650"/>
              <a:gd name="T35" fmla="*/ 0 h 1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0"/>
              <a:gd name="T55" fmla="*/ 0 h 1680"/>
              <a:gd name="T56" fmla="*/ 650 w 650"/>
              <a:gd name="T57" fmla="*/ 1680 h 16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0" h="1680">
                <a:moveTo>
                  <a:pt x="0" y="1680"/>
                </a:moveTo>
                <a:cubicBezTo>
                  <a:pt x="46" y="1611"/>
                  <a:pt x="38" y="1591"/>
                  <a:pt x="12" y="1512"/>
                </a:cubicBezTo>
                <a:cubicBezTo>
                  <a:pt x="42" y="1467"/>
                  <a:pt x="67" y="1466"/>
                  <a:pt x="84" y="1416"/>
                </a:cubicBezTo>
                <a:cubicBezTo>
                  <a:pt x="92" y="1316"/>
                  <a:pt x="87" y="1214"/>
                  <a:pt x="144" y="1128"/>
                </a:cubicBezTo>
                <a:cubicBezTo>
                  <a:pt x="148" y="1060"/>
                  <a:pt x="142" y="991"/>
                  <a:pt x="156" y="924"/>
                </a:cubicBezTo>
                <a:cubicBezTo>
                  <a:pt x="159" y="910"/>
                  <a:pt x="187" y="914"/>
                  <a:pt x="192" y="900"/>
                </a:cubicBezTo>
                <a:cubicBezTo>
                  <a:pt x="204" y="866"/>
                  <a:pt x="187" y="824"/>
                  <a:pt x="204" y="792"/>
                </a:cubicBezTo>
                <a:cubicBezTo>
                  <a:pt x="222" y="759"/>
                  <a:pt x="307" y="722"/>
                  <a:pt x="348" y="708"/>
                </a:cubicBezTo>
                <a:cubicBezTo>
                  <a:pt x="367" y="632"/>
                  <a:pt x="368" y="649"/>
                  <a:pt x="348" y="540"/>
                </a:cubicBezTo>
                <a:cubicBezTo>
                  <a:pt x="343" y="515"/>
                  <a:pt x="324" y="468"/>
                  <a:pt x="324" y="468"/>
                </a:cubicBezTo>
                <a:cubicBezTo>
                  <a:pt x="328" y="437"/>
                  <a:pt x="331" y="382"/>
                  <a:pt x="348" y="348"/>
                </a:cubicBezTo>
                <a:cubicBezTo>
                  <a:pt x="395" y="255"/>
                  <a:pt x="354" y="366"/>
                  <a:pt x="384" y="276"/>
                </a:cubicBezTo>
                <a:cubicBezTo>
                  <a:pt x="388" y="248"/>
                  <a:pt x="383" y="217"/>
                  <a:pt x="396" y="192"/>
                </a:cubicBezTo>
                <a:cubicBezTo>
                  <a:pt x="402" y="181"/>
                  <a:pt x="423" y="189"/>
                  <a:pt x="432" y="180"/>
                </a:cubicBezTo>
                <a:cubicBezTo>
                  <a:pt x="473" y="139"/>
                  <a:pt x="409" y="145"/>
                  <a:pt x="468" y="108"/>
                </a:cubicBezTo>
                <a:cubicBezTo>
                  <a:pt x="489" y="95"/>
                  <a:pt x="540" y="84"/>
                  <a:pt x="540" y="84"/>
                </a:cubicBezTo>
                <a:cubicBezTo>
                  <a:pt x="548" y="72"/>
                  <a:pt x="552" y="56"/>
                  <a:pt x="564" y="48"/>
                </a:cubicBezTo>
                <a:cubicBezTo>
                  <a:pt x="636" y="3"/>
                  <a:pt x="650" y="53"/>
                  <a:pt x="624" y="0"/>
                </a:cubicBezTo>
              </a:path>
            </a:pathLst>
          </a:custGeom>
          <a:noFill/>
          <a:ln w="38100">
            <a:solidFill>
              <a:srgbClr val="990033"/>
            </a:solidFill>
            <a:prstDash val="dash"/>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54" name="Freeform 50"/>
          <p:cNvSpPr>
            <a:spLocks/>
          </p:cNvSpPr>
          <p:nvPr/>
        </p:nvSpPr>
        <p:spPr bwMode="auto">
          <a:xfrm>
            <a:off x="2659063" y="2373313"/>
            <a:ext cx="3978275" cy="2122487"/>
          </a:xfrm>
          <a:custGeom>
            <a:avLst/>
            <a:gdLst>
              <a:gd name="T0" fmla="*/ 0 w 2820"/>
              <a:gd name="T1" fmla="*/ 2147483647 h 1337"/>
              <a:gd name="T2" fmla="*/ 2147483647 w 2820"/>
              <a:gd name="T3" fmla="*/ 2147483647 h 1337"/>
              <a:gd name="T4" fmla="*/ 2147483647 w 2820"/>
              <a:gd name="T5" fmla="*/ 2147483647 h 1337"/>
              <a:gd name="T6" fmla="*/ 2147483647 w 2820"/>
              <a:gd name="T7" fmla="*/ 2147483647 h 1337"/>
              <a:gd name="T8" fmla="*/ 2147483647 w 2820"/>
              <a:gd name="T9" fmla="*/ 2147483647 h 1337"/>
              <a:gd name="T10" fmla="*/ 2147483647 w 2820"/>
              <a:gd name="T11" fmla="*/ 2147483647 h 1337"/>
              <a:gd name="T12" fmla="*/ 2147483647 w 2820"/>
              <a:gd name="T13" fmla="*/ 2147483647 h 1337"/>
              <a:gd name="T14" fmla="*/ 2147483647 w 2820"/>
              <a:gd name="T15" fmla="*/ 2147483647 h 1337"/>
              <a:gd name="T16" fmla="*/ 2147483647 w 2820"/>
              <a:gd name="T17" fmla="*/ 2147483647 h 1337"/>
              <a:gd name="T18" fmla="*/ 2147483647 w 2820"/>
              <a:gd name="T19" fmla="*/ 2147483647 h 1337"/>
              <a:gd name="T20" fmla="*/ 2147483647 w 2820"/>
              <a:gd name="T21" fmla="*/ 2147483647 h 1337"/>
              <a:gd name="T22" fmla="*/ 2147483647 w 2820"/>
              <a:gd name="T23" fmla="*/ 2147483647 h 1337"/>
              <a:gd name="T24" fmla="*/ 2147483647 w 2820"/>
              <a:gd name="T25" fmla="*/ 2147483647 h 1337"/>
              <a:gd name="T26" fmla="*/ 2147483647 w 2820"/>
              <a:gd name="T27" fmla="*/ 2147483647 h 1337"/>
              <a:gd name="T28" fmla="*/ 2147483647 w 2820"/>
              <a:gd name="T29" fmla="*/ 2147483647 h 1337"/>
              <a:gd name="T30" fmla="*/ 2147483647 w 2820"/>
              <a:gd name="T31" fmla="*/ 2147483647 h 1337"/>
              <a:gd name="T32" fmla="*/ 2147483647 w 2820"/>
              <a:gd name="T33" fmla="*/ 2147483647 h 1337"/>
              <a:gd name="T34" fmla="*/ 2147483647 w 2820"/>
              <a:gd name="T35" fmla="*/ 2147483647 h 1337"/>
              <a:gd name="T36" fmla="*/ 2147483647 w 2820"/>
              <a:gd name="T37" fmla="*/ 2147483647 h 1337"/>
              <a:gd name="T38" fmla="*/ 2147483647 w 2820"/>
              <a:gd name="T39" fmla="*/ 2147483647 h 1337"/>
              <a:gd name="T40" fmla="*/ 2147483647 w 2820"/>
              <a:gd name="T41" fmla="*/ 2147483647 h 1337"/>
              <a:gd name="T42" fmla="*/ 2147483647 w 2820"/>
              <a:gd name="T43" fmla="*/ 2147483647 h 1337"/>
              <a:gd name="T44" fmla="*/ 2147483647 w 2820"/>
              <a:gd name="T45" fmla="*/ 2147483647 h 1337"/>
              <a:gd name="T46" fmla="*/ 2147483647 w 2820"/>
              <a:gd name="T47" fmla="*/ 2147483647 h 1337"/>
              <a:gd name="T48" fmla="*/ 2147483647 w 2820"/>
              <a:gd name="T49" fmla="*/ 2147483647 h 13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20"/>
              <a:gd name="T76" fmla="*/ 0 h 1337"/>
              <a:gd name="T77" fmla="*/ 2820 w 2820"/>
              <a:gd name="T78" fmla="*/ 1337 h 13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20" h="1337">
                <a:moveTo>
                  <a:pt x="0" y="5"/>
                </a:moveTo>
                <a:cubicBezTo>
                  <a:pt x="28" y="9"/>
                  <a:pt x="62" y="0"/>
                  <a:pt x="84" y="17"/>
                </a:cubicBezTo>
                <a:cubicBezTo>
                  <a:pt x="114" y="40"/>
                  <a:pt x="108" y="89"/>
                  <a:pt x="120" y="125"/>
                </a:cubicBezTo>
                <a:cubicBezTo>
                  <a:pt x="125" y="141"/>
                  <a:pt x="152" y="133"/>
                  <a:pt x="168" y="137"/>
                </a:cubicBezTo>
                <a:cubicBezTo>
                  <a:pt x="192" y="153"/>
                  <a:pt x="231" y="158"/>
                  <a:pt x="240" y="185"/>
                </a:cubicBezTo>
                <a:cubicBezTo>
                  <a:pt x="244" y="197"/>
                  <a:pt x="242" y="214"/>
                  <a:pt x="252" y="221"/>
                </a:cubicBezTo>
                <a:cubicBezTo>
                  <a:pt x="290" y="248"/>
                  <a:pt x="390" y="272"/>
                  <a:pt x="432" y="281"/>
                </a:cubicBezTo>
                <a:cubicBezTo>
                  <a:pt x="488" y="293"/>
                  <a:pt x="527" y="338"/>
                  <a:pt x="588" y="341"/>
                </a:cubicBezTo>
                <a:cubicBezTo>
                  <a:pt x="724" y="348"/>
                  <a:pt x="860" y="349"/>
                  <a:pt x="996" y="353"/>
                </a:cubicBezTo>
                <a:cubicBezTo>
                  <a:pt x="1086" y="383"/>
                  <a:pt x="975" y="342"/>
                  <a:pt x="1068" y="389"/>
                </a:cubicBezTo>
                <a:cubicBezTo>
                  <a:pt x="1119" y="415"/>
                  <a:pt x="1181" y="419"/>
                  <a:pt x="1236" y="437"/>
                </a:cubicBezTo>
                <a:cubicBezTo>
                  <a:pt x="1273" y="492"/>
                  <a:pt x="1287" y="555"/>
                  <a:pt x="1308" y="617"/>
                </a:cubicBezTo>
                <a:cubicBezTo>
                  <a:pt x="1316" y="641"/>
                  <a:pt x="1323" y="672"/>
                  <a:pt x="1344" y="689"/>
                </a:cubicBezTo>
                <a:cubicBezTo>
                  <a:pt x="1354" y="697"/>
                  <a:pt x="1368" y="697"/>
                  <a:pt x="1380" y="701"/>
                </a:cubicBezTo>
                <a:cubicBezTo>
                  <a:pt x="1430" y="775"/>
                  <a:pt x="1376" y="715"/>
                  <a:pt x="1512" y="749"/>
                </a:cubicBezTo>
                <a:cubicBezTo>
                  <a:pt x="1531" y="754"/>
                  <a:pt x="1602" y="797"/>
                  <a:pt x="1620" y="809"/>
                </a:cubicBezTo>
                <a:cubicBezTo>
                  <a:pt x="1624" y="825"/>
                  <a:pt x="1619" y="846"/>
                  <a:pt x="1632" y="857"/>
                </a:cubicBezTo>
                <a:cubicBezTo>
                  <a:pt x="1651" y="873"/>
                  <a:pt x="1704" y="881"/>
                  <a:pt x="1704" y="881"/>
                </a:cubicBezTo>
                <a:cubicBezTo>
                  <a:pt x="1712" y="905"/>
                  <a:pt x="1720" y="929"/>
                  <a:pt x="1728" y="953"/>
                </a:cubicBezTo>
                <a:cubicBezTo>
                  <a:pt x="1732" y="965"/>
                  <a:pt x="1728" y="985"/>
                  <a:pt x="1740" y="989"/>
                </a:cubicBezTo>
                <a:cubicBezTo>
                  <a:pt x="1792" y="1006"/>
                  <a:pt x="1844" y="1020"/>
                  <a:pt x="1896" y="1037"/>
                </a:cubicBezTo>
                <a:cubicBezTo>
                  <a:pt x="1930" y="1140"/>
                  <a:pt x="1938" y="1128"/>
                  <a:pt x="2064" y="1133"/>
                </a:cubicBezTo>
                <a:cubicBezTo>
                  <a:pt x="2220" y="1139"/>
                  <a:pt x="2376" y="1141"/>
                  <a:pt x="2532" y="1145"/>
                </a:cubicBezTo>
                <a:cubicBezTo>
                  <a:pt x="2585" y="1163"/>
                  <a:pt x="2635" y="1180"/>
                  <a:pt x="2688" y="1193"/>
                </a:cubicBezTo>
                <a:cubicBezTo>
                  <a:pt x="2710" y="1260"/>
                  <a:pt x="2733" y="1337"/>
                  <a:pt x="2820" y="1337"/>
                </a:cubicBezTo>
              </a:path>
            </a:pathLst>
          </a:custGeom>
          <a:noFill/>
          <a:ln w="38100">
            <a:solidFill>
              <a:srgbClr val="990033"/>
            </a:solidFill>
            <a:prstDash val="dash"/>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55" name="Text Box 51"/>
          <p:cNvSpPr txBox="1">
            <a:spLocks noChangeArrowheads="1"/>
          </p:cNvSpPr>
          <p:nvPr/>
        </p:nvSpPr>
        <p:spPr bwMode="auto">
          <a:xfrm>
            <a:off x="5468938" y="4335463"/>
            <a:ext cx="2414587"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BoisterBlack" charset="0"/>
                <a:ea typeface="ＭＳ Ｐゴシック" charset="0"/>
              </a:rPr>
              <a:t>Babylonia</a:t>
            </a:r>
          </a:p>
        </p:txBody>
      </p:sp>
      <p:pic>
        <p:nvPicPr>
          <p:cNvPr id="98356" name="enemy attack - conquer.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574675"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913" name="Rectangle 53"/>
          <p:cNvSpPr>
            <a:spLocks noGrp="1" noChangeArrowheads="1"/>
          </p:cNvSpPr>
          <p:nvPr>
            <p:ph type="title" idx="4294967295"/>
          </p:nvPr>
        </p:nvSpPr>
        <p:spPr>
          <a:xfrm>
            <a:off x="2209800" y="5867400"/>
            <a:ext cx="6934200" cy="990600"/>
          </a:xfrm>
        </p:spPr>
        <p:txBody>
          <a:bodyPr/>
          <a:lstStyle/>
          <a:p>
            <a:pPr eaLnBrk="1" hangingPunct="1"/>
            <a:r>
              <a:rPr lang="en-US" sz="4000" i="1">
                <a:latin typeface="Arial" charset="0"/>
              </a:rPr>
              <a:t>The Journey to Exile &amp; Back</a:t>
            </a:r>
          </a:p>
        </p:txBody>
      </p:sp>
    </p:spTree>
    <p:extLst>
      <p:ext uri="{BB962C8B-B14F-4D97-AF65-F5344CB8AC3E}">
        <p14:creationId xmlns:p14="http://schemas.microsoft.com/office/powerpoint/2010/main" val="3578886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98347"/>
                                        </p:tgtEl>
                                        <p:attrNameLst>
                                          <p:attrName>style.visibility</p:attrName>
                                        </p:attrNameLst>
                                      </p:cBhvr>
                                      <p:to>
                                        <p:strVal val="visible"/>
                                      </p:to>
                                    </p:set>
                                    <p:anim calcmode="lin" valueType="num">
                                      <p:cBhvr>
                                        <p:cTn id="11" dur="500" fill="hold"/>
                                        <p:tgtEl>
                                          <p:spTgt spid="98347"/>
                                        </p:tgtEl>
                                        <p:attrNameLst>
                                          <p:attrName>ppt_w</p:attrName>
                                        </p:attrNameLst>
                                      </p:cBhvr>
                                      <p:tavLst>
                                        <p:tav tm="0">
                                          <p:val>
                                            <p:fltVal val="0"/>
                                          </p:val>
                                        </p:tav>
                                        <p:tav tm="100000">
                                          <p:val>
                                            <p:strVal val="#ppt_w"/>
                                          </p:val>
                                        </p:tav>
                                      </p:tavLst>
                                    </p:anim>
                                    <p:anim calcmode="lin" valueType="num">
                                      <p:cBhvr>
                                        <p:cTn id="12" dur="500" fill="hold"/>
                                        <p:tgtEl>
                                          <p:spTgt spid="98347"/>
                                        </p:tgtEl>
                                        <p:attrNameLst>
                                          <p:attrName>ppt_h</p:attrName>
                                        </p:attrNameLst>
                                      </p:cBhvr>
                                      <p:tavLst>
                                        <p:tav tm="0">
                                          <p:val>
                                            <p:fltVal val="0"/>
                                          </p:val>
                                        </p:tav>
                                        <p:tav tm="100000">
                                          <p:val>
                                            <p:strVal val="#ppt_h"/>
                                          </p:val>
                                        </p:tav>
                                      </p:tavLst>
                                    </p:anim>
                                  </p:childTnLst>
                                </p:cTn>
                              </p:par>
                              <p:par>
                                <p:cTn id="13" presetID="53" presetClass="entr" presetSubtype="0" fill="hold" grpId="0" nodeType="withEffect">
                                  <p:stCondLst>
                                    <p:cond delay="0"/>
                                  </p:stCondLst>
                                  <p:childTnLst>
                                    <p:set>
                                      <p:cBhvr>
                                        <p:cTn id="14" dur="1" fill="hold">
                                          <p:stCondLst>
                                            <p:cond delay="0"/>
                                          </p:stCondLst>
                                        </p:cTn>
                                        <p:tgtEl>
                                          <p:spTgt spid="98336"/>
                                        </p:tgtEl>
                                        <p:attrNameLst>
                                          <p:attrName>style.visibility</p:attrName>
                                        </p:attrNameLst>
                                      </p:cBhvr>
                                      <p:to>
                                        <p:strVal val="visible"/>
                                      </p:to>
                                    </p:set>
                                    <p:anim calcmode="lin" valueType="num">
                                      <p:cBhvr>
                                        <p:cTn id="15" dur="500" fill="hold"/>
                                        <p:tgtEl>
                                          <p:spTgt spid="98336"/>
                                        </p:tgtEl>
                                        <p:attrNameLst>
                                          <p:attrName>ppt_w</p:attrName>
                                        </p:attrNameLst>
                                      </p:cBhvr>
                                      <p:tavLst>
                                        <p:tav tm="0">
                                          <p:val>
                                            <p:fltVal val="0"/>
                                          </p:val>
                                        </p:tav>
                                        <p:tav tm="100000">
                                          <p:val>
                                            <p:strVal val="#ppt_w"/>
                                          </p:val>
                                        </p:tav>
                                      </p:tavLst>
                                    </p:anim>
                                    <p:anim calcmode="lin" valueType="num">
                                      <p:cBhvr>
                                        <p:cTn id="16" dur="500" fill="hold"/>
                                        <p:tgtEl>
                                          <p:spTgt spid="98336"/>
                                        </p:tgtEl>
                                        <p:attrNameLst>
                                          <p:attrName>ppt_h</p:attrName>
                                        </p:attrNameLst>
                                      </p:cBhvr>
                                      <p:tavLst>
                                        <p:tav tm="0">
                                          <p:val>
                                            <p:fltVal val="0"/>
                                          </p:val>
                                        </p:tav>
                                        <p:tav tm="100000">
                                          <p:val>
                                            <p:strVal val="#ppt_h"/>
                                          </p:val>
                                        </p:tav>
                                      </p:tavLst>
                                    </p:anim>
                                    <p:animEffect transition="in" filter="fade">
                                      <p:cBhvr>
                                        <p:cTn id="17" dur="500"/>
                                        <p:tgtEl>
                                          <p:spTgt spid="98336"/>
                                        </p:tgtEl>
                                      </p:cBhvr>
                                    </p:animEffect>
                                  </p:childTnLst>
                                </p:cTn>
                              </p:par>
                              <p:par>
                                <p:cTn id="18" presetID="45" presetClass="entr" presetSubtype="0" fill="hold" nodeType="withEffect">
                                  <p:stCondLst>
                                    <p:cond delay="0"/>
                                  </p:stCondLst>
                                  <p:iterate type="lt">
                                    <p:tmPct val="10000"/>
                                  </p:iterate>
                                  <p:childTnLst>
                                    <p:set>
                                      <p:cBhvr>
                                        <p:cTn id="19" dur="1" fill="hold">
                                          <p:stCondLst>
                                            <p:cond delay="0"/>
                                          </p:stCondLst>
                                        </p:cTn>
                                        <p:tgtEl>
                                          <p:spTgt spid="98348">
                                            <p:txEl>
                                              <p:pRg st="0" end="0"/>
                                            </p:txEl>
                                          </p:spTgt>
                                        </p:tgtEl>
                                        <p:attrNameLst>
                                          <p:attrName>style.visibility</p:attrName>
                                        </p:attrNameLst>
                                      </p:cBhvr>
                                      <p:to>
                                        <p:strVal val="visible"/>
                                      </p:to>
                                    </p:set>
                                    <p:animEffect transition="in" filter="fade">
                                      <p:cBhvr>
                                        <p:cTn id="20" dur="2000"/>
                                        <p:tgtEl>
                                          <p:spTgt spid="98348">
                                            <p:txEl>
                                              <p:pRg st="0" end="0"/>
                                            </p:txEl>
                                          </p:spTgt>
                                        </p:tgtEl>
                                      </p:cBhvr>
                                    </p:animEffect>
                                    <p:anim calcmode="lin" valueType="num">
                                      <p:cBhvr>
                                        <p:cTn id="21" dur="2000" fill="hold"/>
                                        <p:tgtEl>
                                          <p:spTgt spid="98348">
                                            <p:txEl>
                                              <p:pRg st="0" end="0"/>
                                            </p:txEl>
                                          </p:spTgt>
                                        </p:tgtEl>
                                        <p:attrNameLst>
                                          <p:attrName>ppt_w</p:attrName>
                                        </p:attrNameLst>
                                      </p:cBhvr>
                                      <p:tavLst>
                                        <p:tav tm="0" fmla="#ppt_w*sin(2.5*pi*$)">
                                          <p:val>
                                            <p:fltVal val="0"/>
                                          </p:val>
                                        </p:tav>
                                        <p:tav tm="100000">
                                          <p:val>
                                            <p:fltVal val="1"/>
                                          </p:val>
                                        </p:tav>
                                      </p:tavLst>
                                    </p:anim>
                                    <p:anim calcmode="lin" valueType="num">
                                      <p:cBhvr>
                                        <p:cTn id="22" dur="2000" fill="hold"/>
                                        <p:tgtEl>
                                          <p:spTgt spid="98348">
                                            <p:txEl>
                                              <p:pRg st="0" end="0"/>
                                            </p:txEl>
                                          </p:spTgt>
                                        </p:tgtEl>
                                        <p:attrNameLst>
                                          <p:attrName>ppt_h</p:attrName>
                                        </p:attrNameLst>
                                      </p:cBhvr>
                                      <p:tavLst>
                                        <p:tav tm="0">
                                          <p:val>
                                            <p:strVal val="#ppt_h"/>
                                          </p:val>
                                        </p:tav>
                                        <p:tav tm="100000">
                                          <p:val>
                                            <p:strVal val="#ppt_h"/>
                                          </p:val>
                                        </p:tav>
                                      </p:tavLst>
                                    </p:anim>
                                  </p:childTnLst>
                                </p:cTn>
                              </p:par>
                            </p:childTnLst>
                          </p:cTn>
                        </p:par>
                        <p:par>
                          <p:cTn id="23" fill="hold" nodeType="afterGroup">
                            <p:stCondLst>
                              <p:cond delay="5800"/>
                            </p:stCondLst>
                            <p:childTnLst>
                              <p:par>
                                <p:cTn id="24" presetID="22" presetClass="entr" presetSubtype="4" fill="hold" grpId="0" nodeType="afterEffect">
                                  <p:stCondLst>
                                    <p:cond delay="0"/>
                                  </p:stCondLst>
                                  <p:childTnLst>
                                    <p:set>
                                      <p:cBhvr>
                                        <p:cTn id="25" dur="1" fill="hold">
                                          <p:stCondLst>
                                            <p:cond delay="0"/>
                                          </p:stCondLst>
                                        </p:cTn>
                                        <p:tgtEl>
                                          <p:spTgt spid="98353"/>
                                        </p:tgtEl>
                                        <p:attrNameLst>
                                          <p:attrName>style.visibility</p:attrName>
                                        </p:attrNameLst>
                                      </p:cBhvr>
                                      <p:to>
                                        <p:strVal val="visible"/>
                                      </p:to>
                                    </p:set>
                                    <p:animEffect transition="in" filter="wipe(down)">
                                      <p:cBhvr>
                                        <p:cTn id="26" dur="3000"/>
                                        <p:tgtEl>
                                          <p:spTgt spid="98353"/>
                                        </p:tgtEl>
                                      </p:cBhvr>
                                    </p:animEffect>
                                  </p:childTnLst>
                                </p:cTn>
                              </p:par>
                            </p:childTnLst>
                          </p:cTn>
                        </p:par>
                        <p:par>
                          <p:cTn id="27" fill="hold" nodeType="afterGroup">
                            <p:stCondLst>
                              <p:cond delay="8800"/>
                            </p:stCondLst>
                            <p:childTnLst>
                              <p:par>
                                <p:cTn id="28" presetID="53" presetClass="entr" presetSubtype="0" fill="hold" grpId="0" nodeType="afterEffect">
                                  <p:stCondLst>
                                    <p:cond delay="0"/>
                                  </p:stCondLst>
                                  <p:childTnLst>
                                    <p:set>
                                      <p:cBhvr>
                                        <p:cTn id="29" dur="1" fill="hold">
                                          <p:stCondLst>
                                            <p:cond delay="0"/>
                                          </p:stCondLst>
                                        </p:cTn>
                                        <p:tgtEl>
                                          <p:spTgt spid="98337"/>
                                        </p:tgtEl>
                                        <p:attrNameLst>
                                          <p:attrName>style.visibility</p:attrName>
                                        </p:attrNameLst>
                                      </p:cBhvr>
                                      <p:to>
                                        <p:strVal val="visible"/>
                                      </p:to>
                                    </p:set>
                                    <p:anim calcmode="lin" valueType="num">
                                      <p:cBhvr>
                                        <p:cTn id="30" dur="500" fill="hold"/>
                                        <p:tgtEl>
                                          <p:spTgt spid="98337"/>
                                        </p:tgtEl>
                                        <p:attrNameLst>
                                          <p:attrName>ppt_w</p:attrName>
                                        </p:attrNameLst>
                                      </p:cBhvr>
                                      <p:tavLst>
                                        <p:tav tm="0">
                                          <p:val>
                                            <p:fltVal val="0"/>
                                          </p:val>
                                        </p:tav>
                                        <p:tav tm="100000">
                                          <p:val>
                                            <p:strVal val="#ppt_w"/>
                                          </p:val>
                                        </p:tav>
                                      </p:tavLst>
                                    </p:anim>
                                    <p:anim calcmode="lin" valueType="num">
                                      <p:cBhvr>
                                        <p:cTn id="31" dur="500" fill="hold"/>
                                        <p:tgtEl>
                                          <p:spTgt spid="98337"/>
                                        </p:tgtEl>
                                        <p:attrNameLst>
                                          <p:attrName>ppt_h</p:attrName>
                                        </p:attrNameLst>
                                      </p:cBhvr>
                                      <p:tavLst>
                                        <p:tav tm="0">
                                          <p:val>
                                            <p:fltVal val="0"/>
                                          </p:val>
                                        </p:tav>
                                        <p:tav tm="100000">
                                          <p:val>
                                            <p:strVal val="#ppt_h"/>
                                          </p:val>
                                        </p:tav>
                                      </p:tavLst>
                                    </p:anim>
                                    <p:animEffect transition="in" filter="fade">
                                      <p:cBhvr>
                                        <p:cTn id="32" dur="500"/>
                                        <p:tgtEl>
                                          <p:spTgt spid="98337"/>
                                        </p:tgtEl>
                                      </p:cBhvr>
                                    </p:animEffect>
                                  </p:childTnLst>
                                </p:cTn>
                              </p:par>
                              <p:par>
                                <p:cTn id="33" presetID="45" presetClass="entr" presetSubtype="0" fill="hold" nodeType="withEffect">
                                  <p:stCondLst>
                                    <p:cond delay="0"/>
                                  </p:stCondLst>
                                  <p:iterate type="lt">
                                    <p:tmPct val="10000"/>
                                  </p:iterate>
                                  <p:childTnLst>
                                    <p:set>
                                      <p:cBhvr>
                                        <p:cTn id="34" dur="1" fill="hold">
                                          <p:stCondLst>
                                            <p:cond delay="0"/>
                                          </p:stCondLst>
                                        </p:cTn>
                                        <p:tgtEl>
                                          <p:spTgt spid="98349">
                                            <p:txEl>
                                              <p:pRg st="0" end="0"/>
                                            </p:txEl>
                                          </p:spTgt>
                                        </p:tgtEl>
                                        <p:attrNameLst>
                                          <p:attrName>style.visibility</p:attrName>
                                        </p:attrNameLst>
                                      </p:cBhvr>
                                      <p:to>
                                        <p:strVal val="visible"/>
                                      </p:to>
                                    </p:set>
                                    <p:animEffect transition="in" filter="fade">
                                      <p:cBhvr>
                                        <p:cTn id="35" dur="2000"/>
                                        <p:tgtEl>
                                          <p:spTgt spid="98349">
                                            <p:txEl>
                                              <p:pRg st="0" end="0"/>
                                            </p:txEl>
                                          </p:spTgt>
                                        </p:tgtEl>
                                      </p:cBhvr>
                                    </p:animEffect>
                                    <p:anim calcmode="lin" valueType="num">
                                      <p:cBhvr>
                                        <p:cTn id="36" dur="2000" fill="hold"/>
                                        <p:tgtEl>
                                          <p:spTgt spid="98349">
                                            <p:txEl>
                                              <p:pRg st="0" end="0"/>
                                            </p:txEl>
                                          </p:spTgt>
                                        </p:tgtEl>
                                        <p:attrNameLst>
                                          <p:attrName>ppt_w</p:attrName>
                                        </p:attrNameLst>
                                      </p:cBhvr>
                                      <p:tavLst>
                                        <p:tav tm="0" fmla="#ppt_w*sin(2.5*pi*$)">
                                          <p:val>
                                            <p:fltVal val="0"/>
                                          </p:val>
                                        </p:tav>
                                        <p:tav tm="100000">
                                          <p:val>
                                            <p:fltVal val="1"/>
                                          </p:val>
                                        </p:tav>
                                      </p:tavLst>
                                    </p:anim>
                                    <p:anim calcmode="lin" valueType="num">
                                      <p:cBhvr>
                                        <p:cTn id="37" dur="2000" fill="hold"/>
                                        <p:tgtEl>
                                          <p:spTgt spid="98349">
                                            <p:txEl>
                                              <p:pRg st="0" end="0"/>
                                            </p:txEl>
                                          </p:spTgt>
                                        </p:tgtEl>
                                        <p:attrNameLst>
                                          <p:attrName>ppt_h</p:attrName>
                                        </p:attrNameLst>
                                      </p:cBhvr>
                                      <p:tavLst>
                                        <p:tav tm="0">
                                          <p:val>
                                            <p:strVal val="#ppt_h"/>
                                          </p:val>
                                        </p:tav>
                                        <p:tav tm="100000">
                                          <p:val>
                                            <p:strVal val="#ppt_h"/>
                                          </p:val>
                                        </p:tav>
                                      </p:tavLst>
                                    </p:anim>
                                  </p:childTnLst>
                                </p:cTn>
                              </p:par>
                            </p:childTnLst>
                          </p:cTn>
                        </p:par>
                        <p:par>
                          <p:cTn id="38" fill="hold" nodeType="afterGroup">
                            <p:stCondLst>
                              <p:cond delay="12000"/>
                            </p:stCondLst>
                            <p:childTnLst>
                              <p:par>
                                <p:cTn id="39" presetID="22" presetClass="entr" presetSubtype="8" fill="hold" grpId="0" nodeType="afterEffect">
                                  <p:stCondLst>
                                    <p:cond delay="0"/>
                                  </p:stCondLst>
                                  <p:childTnLst>
                                    <p:set>
                                      <p:cBhvr>
                                        <p:cTn id="40" dur="1" fill="hold">
                                          <p:stCondLst>
                                            <p:cond delay="0"/>
                                          </p:stCondLst>
                                        </p:cTn>
                                        <p:tgtEl>
                                          <p:spTgt spid="98354"/>
                                        </p:tgtEl>
                                        <p:attrNameLst>
                                          <p:attrName>style.visibility</p:attrName>
                                        </p:attrNameLst>
                                      </p:cBhvr>
                                      <p:to>
                                        <p:strVal val="visible"/>
                                      </p:to>
                                    </p:set>
                                    <p:animEffect transition="in" filter="wipe(left)">
                                      <p:cBhvr>
                                        <p:cTn id="41" dur="3000"/>
                                        <p:tgtEl>
                                          <p:spTgt spid="98354"/>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98338"/>
                                        </p:tgtEl>
                                        <p:attrNameLst>
                                          <p:attrName>style.visibility</p:attrName>
                                        </p:attrNameLst>
                                      </p:cBhvr>
                                      <p:to>
                                        <p:strVal val="visible"/>
                                      </p:to>
                                    </p:set>
                                    <p:anim calcmode="lin" valueType="num">
                                      <p:cBhvr>
                                        <p:cTn id="44" dur="500" fill="hold"/>
                                        <p:tgtEl>
                                          <p:spTgt spid="98338"/>
                                        </p:tgtEl>
                                        <p:attrNameLst>
                                          <p:attrName>ppt_w</p:attrName>
                                        </p:attrNameLst>
                                      </p:cBhvr>
                                      <p:tavLst>
                                        <p:tav tm="0">
                                          <p:val>
                                            <p:fltVal val="0"/>
                                          </p:val>
                                        </p:tav>
                                        <p:tav tm="100000">
                                          <p:val>
                                            <p:strVal val="#ppt_w"/>
                                          </p:val>
                                        </p:tav>
                                      </p:tavLst>
                                    </p:anim>
                                    <p:anim calcmode="lin" valueType="num">
                                      <p:cBhvr>
                                        <p:cTn id="45" dur="500" fill="hold"/>
                                        <p:tgtEl>
                                          <p:spTgt spid="98338"/>
                                        </p:tgtEl>
                                        <p:attrNameLst>
                                          <p:attrName>ppt_h</p:attrName>
                                        </p:attrNameLst>
                                      </p:cBhvr>
                                      <p:tavLst>
                                        <p:tav tm="0">
                                          <p:val>
                                            <p:fltVal val="0"/>
                                          </p:val>
                                        </p:tav>
                                        <p:tav tm="100000">
                                          <p:val>
                                            <p:strVal val="#ppt_h"/>
                                          </p:val>
                                        </p:tav>
                                      </p:tavLst>
                                    </p:anim>
                                    <p:animEffect transition="in" filter="fade">
                                      <p:cBhvr>
                                        <p:cTn id="46" dur="500"/>
                                        <p:tgtEl>
                                          <p:spTgt spid="98338"/>
                                        </p:tgtEl>
                                      </p:cBhvr>
                                    </p:animEffect>
                                  </p:childTnLst>
                                </p:cTn>
                              </p:par>
                              <p:par>
                                <p:cTn id="47" presetID="45" presetClass="entr" presetSubtype="0" fill="hold" nodeType="withEffect">
                                  <p:stCondLst>
                                    <p:cond delay="0"/>
                                  </p:stCondLst>
                                  <p:iterate type="lt">
                                    <p:tmPct val="10000"/>
                                  </p:iterate>
                                  <p:childTnLst>
                                    <p:set>
                                      <p:cBhvr>
                                        <p:cTn id="48" dur="1" fill="hold">
                                          <p:stCondLst>
                                            <p:cond delay="0"/>
                                          </p:stCondLst>
                                        </p:cTn>
                                        <p:tgtEl>
                                          <p:spTgt spid="98350">
                                            <p:txEl>
                                              <p:pRg st="0" end="0"/>
                                            </p:txEl>
                                          </p:spTgt>
                                        </p:tgtEl>
                                        <p:attrNameLst>
                                          <p:attrName>style.visibility</p:attrName>
                                        </p:attrNameLst>
                                      </p:cBhvr>
                                      <p:to>
                                        <p:strVal val="visible"/>
                                      </p:to>
                                    </p:set>
                                    <p:animEffect transition="in" filter="fade">
                                      <p:cBhvr>
                                        <p:cTn id="49" dur="2000"/>
                                        <p:tgtEl>
                                          <p:spTgt spid="98350">
                                            <p:txEl>
                                              <p:pRg st="0" end="0"/>
                                            </p:txEl>
                                          </p:spTgt>
                                        </p:tgtEl>
                                      </p:cBhvr>
                                    </p:animEffect>
                                    <p:anim calcmode="lin" valueType="num">
                                      <p:cBhvr>
                                        <p:cTn id="50" dur="2000" fill="hold"/>
                                        <p:tgtEl>
                                          <p:spTgt spid="98350">
                                            <p:txEl>
                                              <p:pRg st="0" end="0"/>
                                            </p:txEl>
                                          </p:spTgt>
                                        </p:tgtEl>
                                        <p:attrNameLst>
                                          <p:attrName>ppt_w</p:attrName>
                                        </p:attrNameLst>
                                      </p:cBhvr>
                                      <p:tavLst>
                                        <p:tav tm="0" fmla="#ppt_w*sin(2.5*pi*$)">
                                          <p:val>
                                            <p:fltVal val="0"/>
                                          </p:val>
                                        </p:tav>
                                        <p:tav tm="100000">
                                          <p:val>
                                            <p:fltVal val="1"/>
                                          </p:val>
                                        </p:tav>
                                      </p:tavLst>
                                    </p:anim>
                                    <p:anim calcmode="lin" valueType="num">
                                      <p:cBhvr>
                                        <p:cTn id="51" dur="2000" fill="hold"/>
                                        <p:tgtEl>
                                          <p:spTgt spid="98350">
                                            <p:txEl>
                                              <p:pRg st="0" end="0"/>
                                            </p:txEl>
                                          </p:spTgt>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15400"/>
                            </p:stCondLst>
                            <p:childTnLst>
                              <p:par>
                                <p:cTn id="53" presetID="23" presetClass="entr" presetSubtype="16" fill="hold" nodeType="afterEffect">
                                  <p:stCondLst>
                                    <p:cond delay="0"/>
                                  </p:stCondLst>
                                  <p:childTnLst>
                                    <p:set>
                                      <p:cBhvr>
                                        <p:cTn id="54" dur="1" fill="hold">
                                          <p:stCondLst>
                                            <p:cond delay="0"/>
                                          </p:stCondLst>
                                        </p:cTn>
                                        <p:tgtEl>
                                          <p:spTgt spid="98355">
                                            <p:txEl>
                                              <p:pRg st="0" end="0"/>
                                            </p:txEl>
                                          </p:spTgt>
                                        </p:tgtEl>
                                        <p:attrNameLst>
                                          <p:attrName>style.visibility</p:attrName>
                                        </p:attrNameLst>
                                      </p:cBhvr>
                                      <p:to>
                                        <p:strVal val="visible"/>
                                      </p:to>
                                    </p:set>
                                    <p:anim calcmode="lin" valueType="num">
                                      <p:cBhvr>
                                        <p:cTn id="55" dur="1000" fill="hold"/>
                                        <p:tgtEl>
                                          <p:spTgt spid="98355">
                                            <p:txEl>
                                              <p:pRg st="0" end="0"/>
                                            </p:txEl>
                                          </p:spTgt>
                                        </p:tgtEl>
                                        <p:attrNameLst>
                                          <p:attrName>ppt_w</p:attrName>
                                        </p:attrNameLst>
                                      </p:cBhvr>
                                      <p:tavLst>
                                        <p:tav tm="0">
                                          <p:val>
                                            <p:fltVal val="0"/>
                                          </p:val>
                                        </p:tav>
                                        <p:tav tm="100000">
                                          <p:val>
                                            <p:strVal val="#ppt_w"/>
                                          </p:val>
                                        </p:tav>
                                      </p:tavLst>
                                    </p:anim>
                                    <p:anim calcmode="lin" valueType="num">
                                      <p:cBhvr>
                                        <p:cTn id="56" dur="1000" fill="hold"/>
                                        <p:tgtEl>
                                          <p:spTgt spid="9835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p:cTn id="57" fill="hold" display="0">
                  <p:stCondLst>
                    <p:cond delay="indefinite"/>
                  </p:stCondLst>
                  <p:endCondLst>
                    <p:cond evt="onPrev" delay="0">
                      <p:tgtEl>
                        <p:sldTgt/>
                      </p:tgtEl>
                    </p:cond>
                    <p:cond evt="onStopAudio" delay="0">
                      <p:tgtEl>
                        <p:sldTgt/>
                      </p:tgtEl>
                    </p:cond>
                  </p:endCondLst>
                </p:cTn>
                <p:tgtEl>
                  <p:spTgt spid="98356"/>
                </p:tgtEl>
              </p:cMediaNode>
            </p:audio>
          </p:childTnLst>
        </p:cTn>
      </p:par>
    </p:tnLst>
    <p:bldLst>
      <p:bldP spid="98336" grpId="0" animBg="1"/>
      <p:bldP spid="98337" grpId="0" animBg="1"/>
      <p:bldP spid="98338" grpId="0" animBg="1"/>
      <p:bldP spid="98347" grpId="0" animBg="1"/>
      <p:bldP spid="98353" grpId="0" animBg="1"/>
      <p:bldP spid="9835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B9197FD5-ABA8-7344-913F-A360F8B36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id="{5F529D54-D1E3-FC47-AF5A-923CE4AFBB61}"/>
              </a:ext>
            </a:extLst>
          </p:cNvPr>
          <p:cNvSpPr/>
          <p:nvPr/>
        </p:nvSpPr>
        <p:spPr bwMode="auto">
          <a:xfrm>
            <a:off x="2896380" y="-993913"/>
            <a:ext cx="6946091" cy="5563961"/>
          </a:xfrm>
          <a:prstGeom prst="cloud">
            <a:avLst/>
          </a:prstGeom>
          <a:solidFill>
            <a:schemeClr val="bg1"/>
          </a:solidFill>
          <a:ln w="9525" cap="flat" cmpd="sng" algn="ctr">
            <a:solidFill>
              <a:schemeClr val="tx1"/>
            </a:solidFill>
            <a:prstDash val="solid"/>
            <a:round/>
            <a:headEnd type="none" w="med" len="med"/>
            <a:tailEnd type="none" w="med" len="med"/>
          </a:ln>
          <a:effectLst>
            <a:softEdge rad="63500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4C0D1C84-1D14-8C48-BB92-E14F928B37DA}"/>
              </a:ext>
            </a:extLst>
          </p:cNvPr>
          <p:cNvSpPr>
            <a:spLocks noGrp="1"/>
          </p:cNvSpPr>
          <p:nvPr>
            <p:ph type="title" idx="4294967295"/>
          </p:nvPr>
        </p:nvSpPr>
        <p:spPr>
          <a:xfrm>
            <a:off x="4404326" y="193104"/>
            <a:ext cx="3665156" cy="3235896"/>
          </a:xfrm>
        </p:spPr>
        <p:txBody>
          <a:bodyPr/>
          <a:lstStyle/>
          <a:p>
            <a:r>
              <a:rPr lang="en-US" sz="2800" b="1" dirty="0"/>
              <a:t>How is it legitimate to accept the Daniel 2 prediction of the four future nations but doubt the same in Daniel 7?</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7" name="Rectangle 1027"/>
          <p:cNvSpPr>
            <a:spLocks noGrp="1" noChangeArrowheads="1"/>
          </p:cNvSpPr>
          <p:nvPr>
            <p:ph type="ctrTitle"/>
          </p:nvPr>
        </p:nvSpPr>
        <p:spPr>
          <a:xfrm>
            <a:off x="533400" y="5867400"/>
            <a:ext cx="8610600" cy="990600"/>
          </a:xfrm>
          <a:effectLst>
            <a:outerShdw blurRad="63500" dist="38099" dir="2700000" algn="ctr" rotWithShape="0">
              <a:schemeClr val="bg1">
                <a:alpha val="74998"/>
              </a:schemeClr>
            </a:outerShdw>
          </a:effectLst>
        </p:spPr>
        <p:txBody>
          <a:bodyPr/>
          <a:lstStyle/>
          <a:p>
            <a:pPr eaLnBrk="1" hangingPunct="1">
              <a:defRPr/>
            </a:pPr>
            <a:r>
              <a:rPr lang="en-US" altLang="zh-TW" sz="6000" dirty="0">
                <a:solidFill>
                  <a:srgbClr val="FFFFFF"/>
                </a:solidFill>
                <a:latin typeface="Arial" charset="0"/>
                <a:ea typeface="新細明體" charset="0"/>
              </a:rPr>
              <a:t>Ezekiel 1</a:t>
            </a:r>
            <a:endParaRPr lang="en-US" altLang="zh-TW" dirty="0">
              <a:latin typeface="Arial" charset="0"/>
              <a:ea typeface="新細明體" charset="0"/>
            </a:endParaRPr>
          </a:p>
        </p:txBody>
      </p:sp>
      <p:pic>
        <p:nvPicPr>
          <p:cNvPr id="5939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1027">
            <a:extLst>
              <a:ext uri="{FF2B5EF4-FFF2-40B4-BE49-F238E27FC236}">
                <a16:creationId xmlns:a16="http://schemas.microsoft.com/office/drawing/2014/main" id="{23D4FA83-2DFB-384B-9FE3-C2384C4A36E8}"/>
              </a:ext>
            </a:extLst>
          </p:cNvPr>
          <p:cNvSpPr txBox="1">
            <a:spLocks noChangeArrowheads="1"/>
          </p:cNvSpPr>
          <p:nvPr/>
        </p:nvSpPr>
        <p:spPr bwMode="auto">
          <a:xfrm>
            <a:off x="-3810" y="49530"/>
            <a:ext cx="9147810" cy="9906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algn="ctr" defTabSz="914400" eaLnBrk="1" hangingPunct="1">
              <a:defRPr/>
            </a:pPr>
            <a:r>
              <a:rPr lang="en-US" altLang="zh-TW" sz="2800" b="1" i="0" kern="0" dirty="0">
                <a:solidFill>
                  <a:srgbClr val="FFFFFF"/>
                </a:solidFill>
                <a:latin typeface="Arial" charset="0"/>
                <a:ea typeface="新細明體" charset="0"/>
              </a:rPr>
              <a:t>Another apocalyptic vision at the time of Daniel</a:t>
            </a:r>
          </a:p>
        </p:txBody>
      </p:sp>
    </p:spTree>
    <p:extLst>
      <p:ext uri="{BB962C8B-B14F-4D97-AF65-F5344CB8AC3E}">
        <p14:creationId xmlns:p14="http://schemas.microsoft.com/office/powerpoint/2010/main" val="148476208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P spid="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8018"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8019"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367</a:t>
            </a:r>
          </a:p>
        </p:txBody>
      </p:sp>
      <p:sp>
        <p:nvSpPr>
          <p:cNvPr id="5" name="Rectangle 2"/>
          <p:cNvSpPr txBox="1">
            <a:spLocks noChangeArrowheads="1"/>
          </p:cNvSpPr>
          <p:nvPr/>
        </p:nvSpPr>
        <p:spPr>
          <a:xfrm>
            <a:off x="0" y="1484313"/>
            <a:ext cx="3132138" cy="5281612"/>
          </a:xfrm>
          <a:prstGeom prst="rect">
            <a:avLst/>
          </a:prstGeom>
          <a:effectLst/>
        </p:spPr>
        <p:txBody>
          <a:bodyPr anchor="ctr">
            <a:normAutofit fontScale="925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"Such were their faces. They each had two wings spreading out upward, each wing touching that of the creature on either side; and each had two other wings covering its body."</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841730" name="Rectangle 2"/>
          <p:cNvSpPr>
            <a:spLocks noGrp="1" noChangeArrowheads="1"/>
          </p:cNvSpPr>
          <p:nvPr>
            <p:ph type="title"/>
          </p:nvPr>
        </p:nvSpPr>
        <p:spPr>
          <a:xfrm>
            <a:off x="79375" y="123825"/>
            <a:ext cx="8264525" cy="1389063"/>
          </a:xfrm>
        </p:spPr>
        <p:txBody>
          <a:bodyPr>
            <a:noAutofit/>
          </a:bodyPr>
          <a:lstStyle/>
          <a:p>
            <a:pPr>
              <a:defRPr/>
            </a:pPr>
            <a:r>
              <a:rPr lang="en-US" sz="3600" b="1" dirty="0">
                <a:effectLst>
                  <a:glow rad="228600">
                    <a:schemeClr val="tx1"/>
                  </a:glow>
                </a:effectLst>
                <a:ea typeface="ＭＳ Ｐゴシック" charset="0"/>
              </a:rPr>
              <a:t>Creatures with Four Faces </a:t>
            </a:r>
            <a:br>
              <a:rPr lang="en-US" sz="3600" b="1" dirty="0">
                <a:effectLst>
                  <a:glow rad="228600">
                    <a:schemeClr val="tx1"/>
                  </a:glow>
                </a:effectLst>
                <a:ea typeface="ＭＳ Ｐゴシック" charset="0"/>
              </a:rPr>
            </a:br>
            <a:r>
              <a:rPr lang="en-US" sz="3600" b="1" dirty="0">
                <a:effectLst>
                  <a:glow rad="228600">
                    <a:schemeClr val="tx1"/>
                  </a:glow>
                </a:effectLst>
                <a:ea typeface="ＭＳ Ｐゴシック" charset="0"/>
              </a:rPr>
              <a:t>(Ezekiel 1:11 </a:t>
            </a:r>
            <a:r>
              <a:rPr lang="en-US" sz="3200" b="1" dirty="0">
                <a:effectLst>
                  <a:glow rad="228600">
                    <a:schemeClr val="tx1"/>
                  </a:glow>
                </a:effectLst>
                <a:ea typeface="ＭＳ Ｐゴシック" charset="0"/>
              </a:rPr>
              <a:t>NLT</a:t>
            </a:r>
            <a:r>
              <a:rPr lang="en-US" sz="3600" b="1" dirty="0">
                <a:effectLst>
                  <a:glow rad="228600">
                    <a:schemeClr val="tx1"/>
                  </a:glow>
                </a:effectLst>
                <a:ea typeface="ＭＳ Ｐゴシック" charset="0"/>
              </a:rPr>
              <a:t>)</a:t>
            </a:r>
          </a:p>
        </p:txBody>
      </p:sp>
      <p:sp>
        <p:nvSpPr>
          <p:cNvPr id="2" name="TextBox 1"/>
          <p:cNvSpPr txBox="1"/>
          <p:nvPr/>
        </p:nvSpPr>
        <p:spPr>
          <a:xfrm>
            <a:off x="1540933" y="7467600"/>
            <a:ext cx="18466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zechariah_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27384"/>
            <a:ext cx="9144000"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0" name="Title 1"/>
          <p:cNvSpPr>
            <a:spLocks noGrp="1"/>
          </p:cNvSpPr>
          <p:nvPr>
            <p:ph type="title"/>
          </p:nvPr>
        </p:nvSpPr>
        <p:spPr>
          <a:xfrm>
            <a:off x="0" y="6400800"/>
            <a:ext cx="9144000" cy="457200"/>
          </a:xfrm>
          <a:solidFill>
            <a:schemeClr val="bg2"/>
          </a:solidFill>
        </p:spPr>
        <p:txBody>
          <a:bodyPr/>
          <a:lstStyle/>
          <a:p>
            <a:r>
              <a:rPr lang="en-US" sz="3200">
                <a:effectLst/>
                <a:latin typeface="Arial" charset="0"/>
                <a:ea typeface="ＭＳ Ｐゴシック" charset="0"/>
                <a:cs typeface="Arial" charset="0"/>
              </a:rPr>
              <a:t>Zechariah 1:8 expands in Revelation 6:1-4</a:t>
            </a:r>
          </a:p>
        </p:txBody>
      </p:sp>
    </p:spTree>
    <p:extLst>
      <p:ext uri="{BB962C8B-B14F-4D97-AF65-F5344CB8AC3E}">
        <p14:creationId xmlns:p14="http://schemas.microsoft.com/office/powerpoint/2010/main" val="20601041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699693"/>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a:t>
            </a:r>
            <a:r>
              <a:rPr lang="ru-RU" sz="2800" b="1" dirty="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94AB208A-0F88-5148-8550-C750202E22FA}"/>
              </a:ext>
            </a:extLst>
          </p:cNvPr>
          <p:cNvSpPr txBox="1">
            <a:spLocks noChangeArrowheads="1"/>
          </p:cNvSpPr>
          <p:nvPr/>
        </p:nvSpPr>
        <p:spPr bwMode="auto">
          <a:xfrm>
            <a:off x="-14285" y="4958183"/>
            <a:ext cx="9144000" cy="6425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Your response?</a:t>
            </a:r>
          </a:p>
        </p:txBody>
      </p:sp>
      <p:sp>
        <p:nvSpPr>
          <p:cNvPr id="7" name="Rectangle 2">
            <a:extLst>
              <a:ext uri="{FF2B5EF4-FFF2-40B4-BE49-F238E27FC236}">
                <a16:creationId xmlns:a16="http://schemas.microsoft.com/office/drawing/2014/main" id="{6612E5EB-9ADE-CF43-B45B-03AD4614D2C1}"/>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en-US" sz="2000" b="1" kern="0" dirty="0">
                <a:solidFill>
                  <a:srgbClr val="FFFFFF"/>
                </a:solidFill>
                <a:effectLst>
                  <a:glow rad="127000">
                    <a:srgbClr val="000000"/>
                  </a:glow>
                </a:effectLst>
                <a:latin typeface="Arial" charset="0"/>
                <a:ea typeface="ＭＳ Ｐゴシック" charset="0"/>
                <a:cs typeface="ＭＳ Ｐゴシック" charset="0"/>
              </a:rPr>
              <a:t>—Pentecost, </a:t>
            </a:r>
            <a:r>
              <a:rPr lang="en-US" sz="2000" b="1" i="1" kern="0" dirty="0">
                <a:solidFill>
                  <a:srgbClr val="FFFFFF"/>
                </a:solidFill>
                <a:effectLst>
                  <a:glow rad="127000">
                    <a:srgbClr val="000000"/>
                  </a:glow>
                </a:effectLst>
                <a:latin typeface="Arial" charset="0"/>
                <a:ea typeface="ＭＳ Ｐゴシック" charset="0"/>
                <a:cs typeface="ＭＳ Ｐゴシック" charset="0"/>
              </a:rPr>
              <a:t>BKC</a:t>
            </a:r>
            <a:r>
              <a:rPr lang="en-US" sz="2000" b="1" kern="0" dirty="0">
                <a:solidFill>
                  <a:srgbClr val="FFFFFF"/>
                </a:solidFill>
                <a:effectLst>
                  <a:glow rad="127000">
                    <a:srgbClr val="000000"/>
                  </a:glow>
                </a:effectLst>
                <a:latin typeface="Arial" charset="0"/>
                <a:ea typeface="ＭＳ Ｐゴシック" charset="0"/>
                <a:cs typeface="ＭＳ Ｐゴシック" charset="0"/>
              </a:rPr>
              <a:t>, 1:1325 </a:t>
            </a:r>
          </a:p>
        </p:txBody>
      </p:sp>
    </p:spTree>
    <p:extLst>
      <p:ext uri="{BB962C8B-B14F-4D97-AF65-F5344CB8AC3E}">
        <p14:creationId xmlns:p14="http://schemas.microsoft.com/office/powerpoint/2010/main" val="152501237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971675" y="29469"/>
            <a:ext cx="7172324" cy="5795490"/>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r>
              <a:rPr lang="ru-RU" sz="2800" b="1" dirty="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12F4FF5-49D1-E045-AE73-83BA6BFBF325}"/>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en-US" sz="2000" b="1" kern="0" dirty="0">
                <a:solidFill>
                  <a:srgbClr val="FFFFFF"/>
                </a:solidFill>
                <a:effectLst>
                  <a:glow rad="127000">
                    <a:srgbClr val="000000"/>
                  </a:glow>
                </a:effectLst>
                <a:latin typeface="Arial" charset="0"/>
                <a:ea typeface="ＭＳ Ｐゴシック" charset="0"/>
                <a:cs typeface="ＭＳ Ｐゴシック" charset="0"/>
              </a:rPr>
              <a:t>—Pentecost, </a:t>
            </a:r>
            <a:r>
              <a:rPr lang="en-US" sz="2000" b="1" i="1" kern="0" dirty="0">
                <a:solidFill>
                  <a:srgbClr val="FFFFFF"/>
                </a:solidFill>
                <a:effectLst>
                  <a:glow rad="127000">
                    <a:srgbClr val="000000"/>
                  </a:glow>
                </a:effectLst>
                <a:latin typeface="Arial" charset="0"/>
                <a:ea typeface="ＭＳ Ｐゴシック" charset="0"/>
                <a:cs typeface="ＭＳ Ｐゴシック" charset="0"/>
              </a:rPr>
              <a:t>BKC</a:t>
            </a:r>
            <a:r>
              <a:rPr lang="en-US" sz="2000" b="1" kern="0" dirty="0">
                <a:solidFill>
                  <a:srgbClr val="FFFFFF"/>
                </a:solidFill>
                <a:effectLst>
                  <a:glow rad="127000">
                    <a:srgbClr val="000000"/>
                  </a:glow>
                </a:effectLst>
                <a:latin typeface="Arial" charset="0"/>
                <a:ea typeface="ＭＳ Ｐゴシック" charset="0"/>
                <a:cs typeface="ＭＳ Ｐゴシック" charset="0"/>
              </a:rPr>
              <a:t>, 1:1325 </a:t>
            </a:r>
          </a:p>
        </p:txBody>
      </p:sp>
    </p:spTree>
    <p:extLst>
      <p:ext uri="{BB962C8B-B14F-4D97-AF65-F5344CB8AC3E}">
        <p14:creationId xmlns:p14="http://schemas.microsoft.com/office/powerpoint/2010/main" val="197017817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3" name="Picture 2" descr="Shrine of the Boo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4450"/>
            <a:ext cx="70866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3" name="Picture 3" descr="Shrine of the Boo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8800" y="-58738"/>
            <a:ext cx="4800600" cy="3714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13" name="Rectangle 13"/>
          <p:cNvSpPr>
            <a:spLocks noRot="1" noChangeArrowheads="1"/>
          </p:cNvSpPr>
          <p:nvPr/>
        </p:nvSpPr>
        <p:spPr bwMode="auto">
          <a:xfrm>
            <a:off x="0" y="0"/>
            <a:ext cx="9144000" cy="762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Significance of the Dead Sea Scrolls</a:t>
            </a:r>
          </a:p>
        </p:txBody>
      </p:sp>
      <p:sp>
        <p:nvSpPr>
          <p:cNvPr id="179204" name="Rectangle 4"/>
          <p:cNvSpPr>
            <a:spLocks noGrp="1" noRot="1" noChangeArrowheads="1"/>
          </p:cNvSpPr>
          <p:nvPr>
            <p:ph type="title" idx="4294967295"/>
          </p:nvPr>
        </p:nvSpPr>
        <p:spPr>
          <a:xfrm>
            <a:off x="304800" y="5913438"/>
            <a:ext cx="8077200" cy="868362"/>
          </a:xfrm>
        </p:spPr>
        <p:txBody>
          <a:bodyPr/>
          <a:lstStyle/>
          <a:p>
            <a:pPr eaLnBrk="1" hangingPunct="1">
              <a:defRPr/>
            </a:pPr>
            <a:r>
              <a:rPr lang="en-US" sz="3200">
                <a:latin typeface="Arial" charset="0"/>
                <a:ea typeface="ＭＳ Ｐゴシック" charset="0"/>
                <a:cs typeface="Arial" charset="0"/>
              </a:rPr>
              <a:t>Shrine of the Book</a:t>
            </a:r>
          </a:p>
        </p:txBody>
      </p:sp>
      <p:pic>
        <p:nvPicPr>
          <p:cNvPr id="179205" name="Picture 5" descr="Qumran0001"/>
          <p:cNvPicPr>
            <a:picLocks noChangeAspect="1" noChangeArrowheads="1"/>
          </p:cNvPicPr>
          <p:nvPr/>
        </p:nvPicPr>
        <p:blipFill>
          <a:blip r:embed="rId5" cstate="screen">
            <a:lum bright="38000"/>
            <a:extLst>
              <a:ext uri="{28A0092B-C50C-407E-A947-70E740481C1C}">
                <a14:useLocalDpi xmlns:a14="http://schemas.microsoft.com/office/drawing/2010/main"/>
              </a:ext>
            </a:extLst>
          </a:blip>
          <a:srcRect/>
          <a:stretch>
            <a:fillRect/>
          </a:stretch>
        </p:blipFill>
        <p:spPr bwMode="auto">
          <a:xfrm>
            <a:off x="3048000" y="3962400"/>
            <a:ext cx="2971800" cy="165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7" name="Rectangle 7"/>
          <p:cNvSpPr>
            <a:spLocks noChangeArrowheads="1"/>
          </p:cNvSpPr>
          <p:nvPr/>
        </p:nvSpPr>
        <p:spPr bwMode="auto">
          <a:xfrm>
            <a:off x="1981200" y="1143000"/>
            <a:ext cx="4572000" cy="18542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en-US" sz="3600" b="1" i="0" u="none" strike="noStrike" kern="1200" cap="none" spc="0" normalizeH="0" baseline="0" noProof="0" dirty="0">
                <a:ln>
                  <a:noFill/>
                </a:ln>
                <a:solidFill>
                  <a:srgbClr val="FFFFFF"/>
                </a:solidFill>
                <a:effectLst>
                  <a:outerShdw blurRad="53975" dist="76200" dir="2700000" algn="tl" rotWithShape="0">
                    <a:srgbClr val="000000"/>
                  </a:outerShdw>
                </a:effectLst>
                <a:uLnTx/>
                <a:uFillTx/>
                <a:latin typeface="Arial" charset="0"/>
                <a:ea typeface="ＭＳ Ｐゴシック" charset="0"/>
                <a:cs typeface="Arial" charset="0"/>
              </a:rPr>
              <a:t>The DSS proves the conservative dating of OT books</a:t>
            </a:r>
          </a:p>
        </p:txBody>
      </p:sp>
      <p:sp>
        <p:nvSpPr>
          <p:cNvPr id="179208" name="Text Box 8"/>
          <p:cNvSpPr txBox="1">
            <a:spLocks noChangeArrowheads="1"/>
          </p:cNvSpPr>
          <p:nvPr/>
        </p:nvSpPr>
        <p:spPr bwMode="auto">
          <a:xfrm>
            <a:off x="304800" y="3352800"/>
            <a:ext cx="5334000" cy="584200"/>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E5E5FF"/>
                </a:solidFill>
                <a:effectLst/>
                <a:uLnTx/>
                <a:uFillTx/>
                <a:latin typeface="Arial" charset="0"/>
                <a:ea typeface="ＭＳ Ｐゴシック" charset="0"/>
                <a:cs typeface="Arial" charset="0"/>
              </a:rPr>
              <a:t>When was Daniel written?</a:t>
            </a:r>
          </a:p>
        </p:txBody>
      </p:sp>
      <p:sp>
        <p:nvSpPr>
          <p:cNvPr id="179211" name="Text Box 11"/>
          <p:cNvSpPr txBox="1">
            <a:spLocks noChangeArrowheads="1"/>
          </p:cNvSpPr>
          <p:nvPr/>
        </p:nvSpPr>
        <p:spPr bwMode="auto">
          <a:xfrm>
            <a:off x="3124200" y="4114800"/>
            <a:ext cx="2895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cs typeface="Arial" charset="0"/>
              </a:rPr>
              <a:t>DSS Daniel copy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cs typeface="Arial" charset="0"/>
              </a:rPr>
              <a:t>200-100 BC</a:t>
            </a:r>
          </a:p>
        </p:txBody>
      </p:sp>
      <p:sp>
        <p:nvSpPr>
          <p:cNvPr id="179212" name="Text Box 12"/>
          <p:cNvSpPr txBox="1">
            <a:spLocks noChangeArrowheads="1"/>
          </p:cNvSpPr>
          <p:nvPr/>
        </p:nvSpPr>
        <p:spPr bwMode="auto">
          <a:xfrm>
            <a:off x="8597900" y="0"/>
            <a:ext cx="569913" cy="36988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534</a:t>
            </a:r>
          </a:p>
        </p:txBody>
      </p:sp>
      <p:sp>
        <p:nvSpPr>
          <p:cNvPr id="179209" name="Text Box 9"/>
          <p:cNvSpPr txBox="1">
            <a:spLocks noChangeArrowheads="1"/>
          </p:cNvSpPr>
          <p:nvPr/>
        </p:nvSpPr>
        <p:spPr bwMode="auto">
          <a:xfrm>
            <a:off x="6019800" y="4114800"/>
            <a:ext cx="2057400" cy="83026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5E5FF"/>
                </a:solidFill>
                <a:effectLst/>
                <a:uLnTx/>
                <a:uFillTx/>
                <a:latin typeface="Arial" charset="0"/>
                <a:ea typeface="ＭＳ Ｐゴシック" charset="0"/>
                <a:cs typeface="Arial" charset="0"/>
              </a:rPr>
              <a:t>Liberals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5E5FF"/>
                </a:solidFill>
                <a:effectLst/>
                <a:uLnTx/>
                <a:uFillTx/>
                <a:latin typeface="Arial" charset="0"/>
                <a:ea typeface="ＭＳ Ｐゴシック" charset="0"/>
                <a:cs typeface="Arial" charset="0"/>
              </a:rPr>
              <a:t>164 BC</a:t>
            </a:r>
          </a:p>
        </p:txBody>
      </p:sp>
      <p:sp>
        <p:nvSpPr>
          <p:cNvPr id="179210" name="Text Box 10"/>
          <p:cNvSpPr txBox="1">
            <a:spLocks noChangeArrowheads="1"/>
          </p:cNvSpPr>
          <p:nvPr/>
        </p:nvSpPr>
        <p:spPr bwMode="auto">
          <a:xfrm>
            <a:off x="304800" y="4114800"/>
            <a:ext cx="2743200" cy="83026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5E5FF"/>
                </a:solidFill>
                <a:effectLst/>
                <a:uLnTx/>
                <a:uFillTx/>
                <a:latin typeface="Arial" charset="0"/>
                <a:ea typeface="ＭＳ Ｐゴシック" charset="0"/>
                <a:cs typeface="Arial" charset="0"/>
              </a:rPr>
              <a:t>Conservatives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5E5FF"/>
                </a:solidFill>
                <a:effectLst/>
                <a:uLnTx/>
                <a:uFillTx/>
                <a:latin typeface="Arial" charset="0"/>
                <a:ea typeface="ＭＳ Ｐゴシック" charset="0"/>
                <a:cs typeface="Arial" charset="0"/>
              </a:rPr>
              <a:t>560 BC</a:t>
            </a:r>
          </a:p>
        </p:txBody>
      </p:sp>
    </p:spTree>
    <p:extLst>
      <p:ext uri="{BB962C8B-B14F-4D97-AF65-F5344CB8AC3E}">
        <p14:creationId xmlns:p14="http://schemas.microsoft.com/office/powerpoint/2010/main" val="2752180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wipe(down)">
                                      <p:cBhvr>
                                        <p:cTn id="7" dur="5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nodeType="clickEffect">
                                  <p:stCondLst>
                                    <p:cond delay="0"/>
                                  </p:stCondLst>
                                  <p:childTnLst>
                                    <p:set>
                                      <p:cBhvr>
                                        <p:cTn id="11" dur="1" fill="hold">
                                          <p:stCondLst>
                                            <p:cond delay="0"/>
                                          </p:stCondLst>
                                        </p:cTn>
                                        <p:tgtEl>
                                          <p:spTgt spid="179205"/>
                                        </p:tgtEl>
                                        <p:attrNameLst>
                                          <p:attrName>style.visibility</p:attrName>
                                        </p:attrNameLst>
                                      </p:cBhvr>
                                      <p:to>
                                        <p:strVal val="visible"/>
                                      </p:to>
                                    </p:set>
                                    <p:anim calcmode="lin" valueType="num">
                                      <p:cBhvr>
                                        <p:cTn id="12" dur="500" fill="hold"/>
                                        <p:tgtEl>
                                          <p:spTgt spid="179205"/>
                                        </p:tgtEl>
                                        <p:attrNameLst>
                                          <p:attrName>ppt_w</p:attrName>
                                        </p:attrNameLst>
                                      </p:cBhvr>
                                      <p:tavLst>
                                        <p:tav tm="0">
                                          <p:val>
                                            <p:fltVal val="0"/>
                                          </p:val>
                                        </p:tav>
                                        <p:tav tm="100000">
                                          <p:val>
                                            <p:strVal val="#ppt_w"/>
                                          </p:val>
                                        </p:tav>
                                      </p:tavLst>
                                    </p:anim>
                                    <p:anim calcmode="lin" valueType="num">
                                      <p:cBhvr>
                                        <p:cTn id="13" dur="500" fill="hold"/>
                                        <p:tgtEl>
                                          <p:spTgt spid="179205"/>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p:cTn id="18" dur="500" fill="hold"/>
                                        <p:tgtEl>
                                          <p:spTgt spid="179208"/>
                                        </p:tgtEl>
                                        <p:attrNameLst>
                                          <p:attrName>ppt_w</p:attrName>
                                        </p:attrNameLst>
                                      </p:cBhvr>
                                      <p:tavLst>
                                        <p:tav tm="0">
                                          <p:val>
                                            <p:fltVal val="0"/>
                                          </p:val>
                                        </p:tav>
                                        <p:tav tm="100000">
                                          <p:val>
                                            <p:strVal val="#ppt_w"/>
                                          </p:val>
                                        </p:tav>
                                      </p:tavLst>
                                    </p:anim>
                                    <p:anim calcmode="lin" valueType="num">
                                      <p:cBhvr>
                                        <p:cTn id="19" dur="500" fill="hold"/>
                                        <p:tgtEl>
                                          <p:spTgt spid="179208"/>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79210"/>
                                        </p:tgtEl>
                                        <p:attrNameLst>
                                          <p:attrName>style.visibility</p:attrName>
                                        </p:attrNameLst>
                                      </p:cBhvr>
                                      <p:to>
                                        <p:strVal val="visible"/>
                                      </p:to>
                                    </p:set>
                                    <p:anim calcmode="lin" valueType="num">
                                      <p:cBhvr>
                                        <p:cTn id="24" dur="500" fill="hold"/>
                                        <p:tgtEl>
                                          <p:spTgt spid="179210"/>
                                        </p:tgtEl>
                                        <p:attrNameLst>
                                          <p:attrName>ppt_w</p:attrName>
                                        </p:attrNameLst>
                                      </p:cBhvr>
                                      <p:tavLst>
                                        <p:tav tm="0">
                                          <p:val>
                                            <p:fltVal val="0"/>
                                          </p:val>
                                        </p:tav>
                                        <p:tav tm="100000">
                                          <p:val>
                                            <p:strVal val="#ppt_w"/>
                                          </p:val>
                                        </p:tav>
                                      </p:tavLst>
                                    </p:anim>
                                    <p:anim calcmode="lin" valueType="num">
                                      <p:cBhvr>
                                        <p:cTn id="25" dur="500" fill="hold"/>
                                        <p:tgtEl>
                                          <p:spTgt spid="179210"/>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179209"/>
                                        </p:tgtEl>
                                        <p:attrNameLst>
                                          <p:attrName>style.visibility</p:attrName>
                                        </p:attrNameLst>
                                      </p:cBhvr>
                                      <p:to>
                                        <p:strVal val="visible"/>
                                      </p:to>
                                    </p:set>
                                    <p:anim calcmode="lin" valueType="num">
                                      <p:cBhvr>
                                        <p:cTn id="30" dur="500" fill="hold"/>
                                        <p:tgtEl>
                                          <p:spTgt spid="179209"/>
                                        </p:tgtEl>
                                        <p:attrNameLst>
                                          <p:attrName>ppt_w</p:attrName>
                                        </p:attrNameLst>
                                      </p:cBhvr>
                                      <p:tavLst>
                                        <p:tav tm="0">
                                          <p:val>
                                            <p:fltVal val="0"/>
                                          </p:val>
                                        </p:tav>
                                        <p:tav tm="100000">
                                          <p:val>
                                            <p:strVal val="#ppt_w"/>
                                          </p:val>
                                        </p:tav>
                                      </p:tavLst>
                                    </p:anim>
                                    <p:anim calcmode="lin" valueType="num">
                                      <p:cBhvr>
                                        <p:cTn id="31" dur="500" fill="hold"/>
                                        <p:tgtEl>
                                          <p:spTgt spid="179209"/>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179211"/>
                                        </p:tgtEl>
                                        <p:attrNameLst>
                                          <p:attrName>style.visibility</p:attrName>
                                        </p:attrNameLst>
                                      </p:cBhvr>
                                      <p:to>
                                        <p:strVal val="visible"/>
                                      </p:to>
                                    </p:set>
                                    <p:anim calcmode="lin" valueType="num">
                                      <p:cBhvr>
                                        <p:cTn id="36" dur="500" fill="hold"/>
                                        <p:tgtEl>
                                          <p:spTgt spid="179211"/>
                                        </p:tgtEl>
                                        <p:attrNameLst>
                                          <p:attrName>ppt_w</p:attrName>
                                        </p:attrNameLst>
                                      </p:cBhvr>
                                      <p:tavLst>
                                        <p:tav tm="0">
                                          <p:val>
                                            <p:fltVal val="0"/>
                                          </p:val>
                                        </p:tav>
                                        <p:tav tm="100000">
                                          <p:val>
                                            <p:strVal val="#ppt_w"/>
                                          </p:val>
                                        </p:tav>
                                      </p:tavLst>
                                    </p:anim>
                                    <p:anim calcmode="lin" valueType="num">
                                      <p:cBhvr>
                                        <p:cTn id="37" dur="500" fill="hold"/>
                                        <p:tgtEl>
                                          <p:spTgt spid="1792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8" grpId="0" animBg="1"/>
      <p:bldP spid="179211" grpId="0"/>
      <p:bldP spid="179209" grpId="0" animBg="1"/>
      <p:bldP spid="1792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097280"/>
            <a:ext cx="9144000" cy="3375999"/>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But could Daniel have had an advanced theology of angels and the resurrection?</a:t>
            </a:r>
          </a:p>
        </p:txBody>
      </p:sp>
      <p:sp>
        <p:nvSpPr>
          <p:cNvPr id="3" name="Rectangle 2">
            <a:extLst>
              <a:ext uri="{FF2B5EF4-FFF2-40B4-BE49-F238E27FC236}">
                <a16:creationId xmlns:a16="http://schemas.microsoft.com/office/drawing/2014/main" id="{BB26F612-76A6-B64F-AB79-4E6309CD5E0B}"/>
              </a:ext>
            </a:extLst>
          </p:cNvPr>
          <p:cNvSpPr txBox="1">
            <a:spLocks noChangeArrowheads="1"/>
          </p:cNvSpPr>
          <p:nvPr/>
        </p:nvSpPr>
        <p:spPr bwMode="auto">
          <a:xfrm>
            <a:off x="0" y="4914900"/>
            <a:ext cx="9144000" cy="13071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kern="0" dirty="0">
                <a:effectLst>
                  <a:glow rad="127000">
                    <a:schemeClr val="tx1"/>
                  </a:glow>
                </a:effectLst>
                <a:latin typeface="Arial" charset="0"/>
                <a:ea typeface="ＭＳ Ｐゴシック" charset="0"/>
                <a:cs typeface="ＭＳ Ｐゴシック" charset="0"/>
              </a:rPr>
              <a:t>—Another argument of the critics</a:t>
            </a:r>
          </a:p>
        </p:txBody>
      </p:sp>
    </p:spTree>
    <p:extLst>
      <p:ext uri="{BB962C8B-B14F-4D97-AF65-F5344CB8AC3E}">
        <p14:creationId xmlns:p14="http://schemas.microsoft.com/office/powerpoint/2010/main" val="39244203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65175"/>
          </a:xfrm>
        </p:spPr>
        <p:txBody>
          <a:bodyPr/>
          <a:lstStyle/>
          <a:p>
            <a:pPr>
              <a:defRPr/>
            </a:pPr>
            <a:r>
              <a:rPr lang="en-US" b="1" dirty="0"/>
              <a:t>Michael will arise (Daniel 12:1)</a:t>
            </a:r>
          </a:p>
        </p:txBody>
      </p:sp>
      <p:pic>
        <p:nvPicPr>
          <p:cNvPr id="831490" name="Picture 2" descr="A Boomer in the Pew: Dear Daniel, You are greatly loved: God">
            <a:extLst>
              <a:ext uri="{FF2B5EF4-FFF2-40B4-BE49-F238E27FC236}">
                <a16:creationId xmlns:a16="http://schemas.microsoft.com/office/drawing/2014/main" id="{30AF0CA4-5CA8-D746-9AEC-3BCC6D64877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052736"/>
            <a:ext cx="7740352" cy="580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51791"/>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4" descr="tribmartyrs.jpg"/>
          <p:cNvPicPr>
            <a:picLocks noChangeAspect="1"/>
          </p:cNvPicPr>
          <p:nvPr/>
        </p:nvPicPr>
        <p:blipFill rotWithShape="1">
          <a:blip r:embed="rId3">
            <a:extLst>
              <a:ext uri="{28A0092B-C50C-407E-A947-70E740481C1C}">
                <a14:useLocalDpi xmlns:a14="http://schemas.microsoft.com/office/drawing/2010/main"/>
              </a:ext>
            </a:extLst>
          </a:blip>
          <a:srcRect b="7534"/>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762000"/>
            <a:ext cx="7772400" cy="838200"/>
          </a:xfrm>
          <a:solidFill>
            <a:schemeClr val="tx1"/>
          </a:solidFill>
        </p:spPr>
        <p:txBody>
          <a:bodyPr/>
          <a:lstStyle/>
          <a:p>
            <a:pPr>
              <a:defRPr/>
            </a:pPr>
            <a:r>
              <a:rPr lang="en-US" sz="3600" b="1" dirty="0">
                <a:solidFill>
                  <a:schemeClr val="bg1"/>
                </a:solidFill>
                <a:latin typeface="Arial" charset="0"/>
                <a:cs typeface="Arial" charset="0"/>
              </a:rPr>
              <a:t>Judgment of Old Testament Saints</a:t>
            </a:r>
          </a:p>
        </p:txBody>
      </p:sp>
      <p:sp>
        <p:nvSpPr>
          <p:cNvPr id="4" name="Text Box 4"/>
          <p:cNvSpPr txBox="1">
            <a:spLocks noChangeArrowheads="1"/>
          </p:cNvSpPr>
          <p:nvPr/>
        </p:nvSpPr>
        <p:spPr bwMode="auto">
          <a:xfrm>
            <a:off x="6732240" y="-547914"/>
            <a:ext cx="2411760" cy="457200"/>
          </a:xfrm>
          <a:prstGeom prst="rect">
            <a:avLst/>
          </a:prstGeom>
          <a:noFill/>
          <a:ln w="9525">
            <a:noFill/>
            <a:miter lim="800000"/>
            <a:headEnd/>
            <a:tailEnd/>
          </a:ln>
          <a:effectLst>
            <a:outerShdw blurRad="63500" dist="35921" dir="2700000" algn="ctr" rotWithShape="0">
              <a:srgbClr val="FFD467">
                <a:alpha val="74998"/>
              </a:srgbClr>
            </a:outerShdw>
          </a:effectLst>
        </p:spPr>
        <p:txBody>
          <a:bodyPr wrap="squar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lgn="r">
              <a:spcBef>
                <a:spcPct val="50000"/>
              </a:spcBef>
              <a:defRPr/>
            </a:pPr>
            <a:r>
              <a:rPr lang="en-US" b="1" dirty="0">
                <a:solidFill>
                  <a:srgbClr val="000000"/>
                </a:solidFill>
              </a:rPr>
              <a:t>FU 160</a:t>
            </a:r>
            <a:endParaRPr lang="en-US" sz="1800" dirty="0">
              <a:solidFill>
                <a:srgbClr val="000000"/>
              </a:solidFill>
            </a:endParaRPr>
          </a:p>
        </p:txBody>
      </p:sp>
      <p:sp>
        <p:nvSpPr>
          <p:cNvPr id="6" name="TextBox 5"/>
          <p:cNvSpPr txBox="1">
            <a:spLocks noChangeArrowheads="1"/>
          </p:cNvSpPr>
          <p:nvPr/>
        </p:nvSpPr>
        <p:spPr bwMode="auto">
          <a:xfrm>
            <a:off x="244252" y="2194574"/>
            <a:ext cx="8655496" cy="455859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0" hangingPunct="0"/>
            <a:r>
              <a:rPr lang="en-US" altLang="ja-JP" b="1" dirty="0">
                <a:solidFill>
                  <a:srgbClr val="FFFFFF"/>
                </a:solidFill>
              </a:rPr>
              <a:t>"Now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lang="en-US" altLang="ja-JP" b="1" baseline="30000" dirty="0">
                <a:solidFill>
                  <a:srgbClr val="FFFF00"/>
                </a:solidFill>
              </a:rPr>
              <a:t>2</a:t>
            </a:r>
            <a:r>
              <a:rPr lang="en-US" altLang="ja-JP" b="1" dirty="0">
                <a:solidFill>
                  <a:srgbClr val="FFFF00"/>
                </a:solidFill>
              </a:rPr>
              <a:t>Many of those who sleep in the dust of the ground will awake</a:t>
            </a:r>
            <a:r>
              <a:rPr lang="en-US" altLang="ja-JP" b="1" dirty="0">
                <a:solidFill>
                  <a:srgbClr val="FFFFFF"/>
                </a:solidFill>
              </a:rPr>
              <a:t>, these to everlasting life, but the others to disgrace and everlasting contempt. </a:t>
            </a:r>
            <a:r>
              <a:rPr lang="en-US" altLang="ja-JP" b="1" baseline="30000" dirty="0">
                <a:solidFill>
                  <a:srgbClr val="FFFFFF"/>
                </a:solidFill>
              </a:rPr>
              <a:t>3</a:t>
            </a:r>
            <a:r>
              <a:rPr lang="en-US" altLang="ja-JP" b="1" dirty="0">
                <a:solidFill>
                  <a:srgbClr val="FFFFFF"/>
                </a:solidFill>
              </a:rPr>
              <a:t>Those who have insight will shine brightly like the brightness of the expanse of heaven, and those who lead the many to righteousness, like the stars forever and ever" </a:t>
            </a:r>
            <a:br>
              <a:rPr lang="en-US" altLang="ja-JP" b="1" dirty="0">
                <a:solidFill>
                  <a:srgbClr val="FFFFFF"/>
                </a:solidFill>
              </a:rPr>
            </a:br>
            <a:r>
              <a:rPr lang="en-US" altLang="ja-JP" b="1" dirty="0">
                <a:solidFill>
                  <a:srgbClr val="FFFFFF"/>
                </a:solidFill>
              </a:rPr>
              <a:t>(Daniel 12:1-3 NAU).</a:t>
            </a:r>
            <a:endParaRPr lang="en-US" b="1" dirty="0">
              <a:solidFill>
                <a:srgbClr val="FFFFFF"/>
              </a:solidFill>
            </a:endParaRPr>
          </a:p>
        </p:txBody>
      </p:sp>
    </p:spTree>
    <p:extLst>
      <p:ext uri="{BB962C8B-B14F-4D97-AF65-F5344CB8AC3E}">
        <p14:creationId xmlns:p14="http://schemas.microsoft.com/office/powerpoint/2010/main" val="514674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13CE4B7-02A9-914E-80C6-6F77EF620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3009900" y="6054328"/>
            <a:ext cx="6134100"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en-US" sz="3200" b="1" kern="0" dirty="0">
                <a:solidFill>
                  <a:schemeClr val="tx1"/>
                </a:solidFill>
                <a:effectLst/>
                <a:latin typeface="Arial" charset="0"/>
                <a:ea typeface="ＭＳ Ｐゴシック" charset="0"/>
                <a:cs typeface="ＭＳ Ｐゴシック" charset="0"/>
              </a:rPr>
              <a:t>Daniel 8:1 is 1st Person</a:t>
            </a: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4483100" y="499369"/>
            <a:ext cx="4292599" cy="484091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During the third year of King Belshazzar’s reign, </a:t>
            </a:r>
            <a:b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0070C0"/>
                </a:solidFill>
                <a:effectLst/>
                <a:uLnTx/>
                <a:uFillTx/>
                <a:latin typeface="Arial" charset="0"/>
                <a:ea typeface="ＭＳ Ｐゴシック" charset="0"/>
                <a:cs typeface="ＭＳ Ｐゴシック" charset="0"/>
              </a:rPr>
              <a:t>I, Daniel</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 saw another vision, following the one that had already appeared to me</a:t>
            </a:r>
            <a:r>
              <a:rPr kumimoji="0" lang="ru-RU"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 </a:t>
            </a:r>
            <a:b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NLT</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7377087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57250"/>
            <a:ext cx="3139679" cy="5143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680" y="857251"/>
            <a:ext cx="6004321" cy="5143499"/>
          </a:xfrm>
          <a:prstGeom prst="rect">
            <a:avLst/>
          </a:prstGeom>
        </p:spPr>
      </p:pic>
      <p:sp>
        <p:nvSpPr>
          <p:cNvPr id="6" name="Rectangle 5"/>
          <p:cNvSpPr/>
          <p:nvPr/>
        </p:nvSpPr>
        <p:spPr>
          <a:xfrm>
            <a:off x="3328989" y="1494137"/>
            <a:ext cx="5662762" cy="3739485"/>
          </a:xfrm>
          <a:prstGeom prst="rect">
            <a:avLst/>
          </a:prstGeom>
        </p:spPr>
        <p:txBody>
          <a:bodyPr wrap="square">
            <a:spAutoFit/>
          </a:bodyPr>
          <a:lstStyle/>
          <a:p>
            <a:r>
              <a:rPr lang="en-US" sz="3000" b="1" dirty="0">
                <a:solidFill>
                  <a:srgbClr val="FFFFFF"/>
                </a:solidFill>
                <a:effectLst>
                  <a:glow rad="127000">
                    <a:srgbClr val="000000"/>
                  </a:glow>
                </a:effectLst>
                <a:latin typeface="Arial" panose="020B0604020202020204" pitchFamily="34" charset="0"/>
                <a:ea typeface="Bangla MN" charset="0"/>
                <a:cs typeface="Arial" panose="020B0604020202020204" pitchFamily="34" charset="0"/>
              </a:rPr>
              <a:t>“</a:t>
            </a:r>
            <a:r>
              <a:rPr lang="en-US" sz="3000" b="1" dirty="0">
                <a:solidFill>
                  <a:srgbClr val="FFFF00"/>
                </a:solidFill>
                <a:effectLst>
                  <a:glow rad="127000">
                    <a:srgbClr val="000000"/>
                  </a:glow>
                </a:effectLst>
                <a:latin typeface="Arial" panose="020B0604020202020204" pitchFamily="34" charset="0"/>
                <a:ea typeface="Bangla MN" charset="0"/>
                <a:cs typeface="Arial" panose="020B0604020202020204" pitchFamily="34" charset="0"/>
              </a:rPr>
              <a:t>Your dead will live; Their corpses will rise</a:t>
            </a:r>
            <a:r>
              <a:rPr lang="en-US" sz="3000" b="1" dirty="0">
                <a:solidFill>
                  <a:srgbClr val="FFFFFF"/>
                </a:solidFill>
                <a:effectLst>
                  <a:glow rad="127000">
                    <a:srgbClr val="000000"/>
                  </a:glow>
                </a:effectLst>
                <a:latin typeface="Arial" panose="020B0604020202020204" pitchFamily="34" charset="0"/>
                <a:ea typeface="Bangla MN" charset="0"/>
                <a:cs typeface="Arial" panose="020B0604020202020204" pitchFamily="34" charset="0"/>
              </a:rPr>
              <a:t>. You who lie in the dust, awake and shout for joy, for your dew is as the dew of the dawn, and  the earth will give birth to the departed spirits.” </a:t>
            </a:r>
          </a:p>
          <a:p>
            <a:pPr algn="r"/>
            <a:r>
              <a:rPr lang="en-US" sz="2700" b="1" dirty="0">
                <a:solidFill>
                  <a:srgbClr val="FFE68D"/>
                </a:solidFill>
                <a:effectLst>
                  <a:glow rad="127000">
                    <a:srgbClr val="000000"/>
                  </a:glow>
                </a:effectLst>
                <a:latin typeface="Arial" panose="020B0604020202020204" pitchFamily="34" charset="0"/>
                <a:ea typeface="Bangla MN" charset="0"/>
                <a:cs typeface="Arial" panose="020B0604020202020204" pitchFamily="34" charset="0"/>
              </a:rPr>
              <a:t>Isaiah 26:19</a:t>
            </a:r>
          </a:p>
        </p:txBody>
      </p:sp>
    </p:spTree>
    <p:extLst>
      <p:ext uri="{BB962C8B-B14F-4D97-AF65-F5344CB8AC3E}">
        <p14:creationId xmlns:p14="http://schemas.microsoft.com/office/powerpoint/2010/main" val="18456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salm 16:1-11 How to Build Confidence in My Relationship with God | Jim  Erwin">
            <a:extLst>
              <a:ext uri="{FF2B5EF4-FFF2-40B4-BE49-F238E27FC236}">
                <a16:creationId xmlns:a16="http://schemas.microsoft.com/office/drawing/2014/main" id="{269325ED-F26C-5941-8325-BA8A957A9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2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2251718"/>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you will not leave my soul among the dead or allow your holy one to rot in the grave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(Psalm 16:10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5CFA3351-5BBC-5541-8D51-3088284FCED7}"/>
              </a:ext>
            </a:extLst>
          </p:cNvPr>
          <p:cNvSpPr txBox="1">
            <a:spLocks noChangeArrowheads="1"/>
          </p:cNvSpPr>
          <p:nvPr/>
        </p:nvSpPr>
        <p:spPr bwMode="auto">
          <a:xfrm>
            <a:off x="-9625" y="5601902"/>
            <a:ext cx="9144000" cy="12416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effectLst>
                  <a:glow rad="127000">
                    <a:schemeClr val="tx1"/>
                  </a:glow>
                </a:effectLst>
                <a:latin typeface="Arial" charset="0"/>
                <a:ea typeface="ＭＳ Ｐゴシック" charset="0"/>
                <a:cs typeface="ＭＳ Ｐゴシック" charset="0"/>
              </a:rPr>
              <a:t>Peter noted this as predictive prophecy of the resurrection of Christ (Acts 2)</a:t>
            </a:r>
          </a:p>
        </p:txBody>
      </p:sp>
    </p:spTree>
    <p:extLst>
      <p:ext uri="{BB962C8B-B14F-4D97-AF65-F5344CB8AC3E}">
        <p14:creationId xmlns:p14="http://schemas.microsoft.com/office/powerpoint/2010/main" val="85781785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Daniel: Evangelical Exegetical Commentary (EEC): Tanner, J. Paul, House, H.  Wayne, Barrick, William D.: 9781683593096: Amazon.com: Books">
            <a:extLst>
              <a:ext uri="{FF2B5EF4-FFF2-40B4-BE49-F238E27FC236}">
                <a16:creationId xmlns:a16="http://schemas.microsoft.com/office/drawing/2014/main" id="{5319EC36-0E26-2349-BD2F-C05F534AB4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30"/>
          <a:stretch/>
        </p:blipFill>
        <p:spPr bwMode="auto">
          <a:xfrm>
            <a:off x="3" y="0"/>
            <a:ext cx="4042054"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253948" y="232008"/>
            <a:ext cx="4890051"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J. Paul Tanner</a:t>
            </a:r>
          </a:p>
        </p:txBody>
      </p:sp>
      <p:sp>
        <p:nvSpPr>
          <p:cNvPr id="4" name="Rectangle 2">
            <a:extLst>
              <a:ext uri="{FF2B5EF4-FFF2-40B4-BE49-F238E27FC236}">
                <a16:creationId xmlns:a16="http://schemas.microsoft.com/office/drawing/2014/main" id="{4D16F199-657A-FD4F-8E99-E07EFBFCE24D}"/>
              </a:ext>
            </a:extLst>
          </p:cNvPr>
          <p:cNvSpPr txBox="1">
            <a:spLocks noChangeArrowheads="1"/>
          </p:cNvSpPr>
          <p:nvPr/>
        </p:nvSpPr>
        <p:spPr bwMode="auto">
          <a:xfrm>
            <a:off x="4108174" y="1466350"/>
            <a:ext cx="4890051" cy="35978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kern="0" dirty="0">
                <a:effectLst>
                  <a:glow rad="127000">
                    <a:schemeClr val="tx1"/>
                  </a:glow>
                </a:effectLst>
                <a:latin typeface="Arial" charset="0"/>
                <a:ea typeface="ＭＳ Ｐゴシック" charset="0"/>
                <a:cs typeface="ＭＳ Ｐゴシック" charset="0"/>
              </a:rPr>
              <a:t>—Finally, a substantial evangelical commentary on Daniel</a:t>
            </a:r>
          </a:p>
        </p:txBody>
      </p:sp>
      <p:pic>
        <p:nvPicPr>
          <p:cNvPr id="14338" name="Picture 2" descr="Buy Daniel: Evangelical Exegetical Commentary (EEC) Hardcover – February  17, 2021 Online in Turkey. 168359309X">
            <a:extLst>
              <a:ext uri="{FF2B5EF4-FFF2-40B4-BE49-F238E27FC236}">
                <a16:creationId xmlns:a16="http://schemas.microsoft.com/office/drawing/2014/main" id="{4438A9DA-24E9-C640-803E-E863A2F1AD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00" r="16817"/>
          <a:stretch/>
        </p:blipFill>
        <p:spPr bwMode="auto">
          <a:xfrm rot="20017676">
            <a:off x="666571" y="3310178"/>
            <a:ext cx="2517268" cy="37693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47187F-D86B-E14E-981A-6E4C262A0BE2}"/>
              </a:ext>
            </a:extLst>
          </p:cNvPr>
          <p:cNvSpPr txBox="1">
            <a:spLocks noChangeArrowheads="1"/>
          </p:cNvSpPr>
          <p:nvPr/>
        </p:nvSpPr>
        <p:spPr bwMode="auto">
          <a:xfrm>
            <a:off x="4042056" y="5406068"/>
            <a:ext cx="4969421" cy="14519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i="1" kern="0" dirty="0">
                <a:effectLst>
                  <a:glow rad="127000">
                    <a:schemeClr val="tx1"/>
                  </a:glow>
                </a:effectLst>
                <a:latin typeface="Arial" charset="0"/>
                <a:ea typeface="ＭＳ Ｐゴシック" charset="0"/>
                <a:cs typeface="ＭＳ Ｐゴシック" charset="0"/>
              </a:rPr>
              <a:t>Daniel, </a:t>
            </a:r>
            <a:r>
              <a:rPr lang="en-US" sz="2400" b="1" kern="0" dirty="0">
                <a:effectLst>
                  <a:glow rad="127000">
                    <a:schemeClr val="tx1"/>
                  </a:glow>
                </a:effectLst>
                <a:latin typeface="Arial" charset="0"/>
                <a:ea typeface="ＭＳ Ｐゴシック" charset="0"/>
                <a:cs typeface="ＭＳ Ｐゴシック" charset="0"/>
              </a:rPr>
              <a:t>Evangelical Exegetical Commentary (Bellingham, WA: Lexham Press, 2020)</a:t>
            </a:r>
            <a:endParaRPr lang="en-US" sz="24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086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94091"/>
            <a:ext cx="9144000" cy="2033256"/>
          </a:xfrm>
          <a:effectLst>
            <a:outerShdw blurRad="63500" dist="35921" dir="2700000" algn="ctr" rotWithShape="0">
              <a:schemeClr val="tx2">
                <a:alpha val="74998"/>
              </a:schemeClr>
            </a:outerShdw>
          </a:effectLst>
        </p:spPr>
        <p:txBody>
          <a:bodyPr anchor="ctr"/>
          <a:lstStyle/>
          <a:p>
            <a:pPr>
              <a:defRPr/>
            </a:pPr>
            <a:r>
              <a:rPr lang="en-US" sz="6600" b="1" dirty="0">
                <a:effectLst>
                  <a:glow rad="127000">
                    <a:schemeClr val="tx1"/>
                  </a:glow>
                </a:effectLst>
                <a:latin typeface="Arial" charset="0"/>
                <a:ea typeface="ＭＳ Ｐゴシック" charset="0"/>
                <a:cs typeface="ＭＳ Ｐゴシック" charset="0"/>
              </a:rPr>
              <a:t>Conclusion</a:t>
            </a:r>
          </a:p>
        </p:txBody>
      </p:sp>
      <p:sp>
        <p:nvSpPr>
          <p:cNvPr id="3" name="Rectangle 2">
            <a:extLst>
              <a:ext uri="{FF2B5EF4-FFF2-40B4-BE49-F238E27FC236}">
                <a16:creationId xmlns:a16="http://schemas.microsoft.com/office/drawing/2014/main" id="{3A339F8F-0FB8-4C4B-B74C-6265FF582830}"/>
              </a:ext>
            </a:extLst>
          </p:cNvPr>
          <p:cNvSpPr txBox="1">
            <a:spLocks noChangeArrowheads="1"/>
          </p:cNvSpPr>
          <p:nvPr/>
        </p:nvSpPr>
        <p:spPr bwMode="auto">
          <a:xfrm>
            <a:off x="1328738" y="3580166"/>
            <a:ext cx="6700837"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kern="0" dirty="0">
                <a:effectLst>
                  <a:glow rad="127000">
                    <a:schemeClr val="tx1"/>
                  </a:glow>
                </a:effectLst>
                <a:latin typeface="Arial" charset="0"/>
                <a:ea typeface="ＭＳ Ｐゴシック" charset="0"/>
                <a:cs typeface="ＭＳ Ｐゴシック" charset="0"/>
              </a:rPr>
              <a:t>Do you have any doubts that Daniel wrote the book bearing his name?</a:t>
            </a:r>
          </a:p>
        </p:txBody>
      </p:sp>
      <p:sp>
        <p:nvSpPr>
          <p:cNvPr id="2" name="TextBox 1">
            <a:extLst>
              <a:ext uri="{FF2B5EF4-FFF2-40B4-BE49-F238E27FC236}">
                <a16:creationId xmlns:a16="http://schemas.microsoft.com/office/drawing/2014/main" id="{C72490A1-05F7-E540-AA71-893EA226DAAC}"/>
              </a:ext>
            </a:extLst>
          </p:cNvPr>
          <p:cNvSpPr txBox="1"/>
          <p:nvPr/>
        </p:nvSpPr>
        <p:spPr>
          <a:xfrm>
            <a:off x="6126480" y="-120700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285495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Critical Studies of the OT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CC691E6B-0156-3441-A18F-6601260E5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89" y="769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0" y="6046635"/>
            <a:ext cx="5047989"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en-US" sz="3200" b="1" kern="0" dirty="0">
                <a:solidFill>
                  <a:schemeClr val="tx1"/>
                </a:solidFill>
                <a:effectLst/>
                <a:latin typeface="Arial" charset="0"/>
                <a:ea typeface="ＭＳ Ｐゴシック" charset="0"/>
                <a:cs typeface="ＭＳ Ｐゴシック" charset="0"/>
              </a:rPr>
              <a:t>Daniel 9:2 is 1st Person</a:t>
            </a: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0" y="200416"/>
            <a:ext cx="4258849" cy="5132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kumimoji="0" lang="ru-RU"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r>
              <a:rPr lang="en-US" sz="3200" b="1" kern="0" dirty="0">
                <a:solidFill>
                  <a:schemeClr val="tx1"/>
                </a:solidFill>
                <a:effectLst/>
                <a:latin typeface="Arial" charset="0"/>
                <a:ea typeface="ＭＳ Ｐゴシック" charset="0"/>
                <a:cs typeface="ＭＳ Ｐゴシック" charset="0"/>
              </a:rPr>
              <a:t>During the first year of [Darius’s] reign, </a:t>
            </a:r>
            <a:br>
              <a:rPr lang="en-US" sz="3200" b="1" kern="0" dirty="0">
                <a:solidFill>
                  <a:schemeClr val="tx1"/>
                </a:solidFill>
                <a:effectLst/>
                <a:latin typeface="Arial" charset="0"/>
                <a:ea typeface="ＭＳ Ｐゴシック" charset="0"/>
                <a:cs typeface="ＭＳ Ｐゴシック" charset="0"/>
              </a:rPr>
            </a:br>
            <a:r>
              <a:rPr lang="en-US" sz="3200" b="1" kern="0" dirty="0">
                <a:solidFill>
                  <a:srgbClr val="0070C0"/>
                </a:solidFill>
                <a:effectLst/>
                <a:latin typeface="Arial" charset="0"/>
                <a:ea typeface="ＭＳ Ｐゴシック" charset="0"/>
                <a:cs typeface="ＭＳ Ｐゴシック" charset="0"/>
              </a:rPr>
              <a:t>I, Daniel</a:t>
            </a:r>
            <a:r>
              <a:rPr lang="en-US" sz="3200" b="1" kern="0" dirty="0">
                <a:solidFill>
                  <a:schemeClr val="tx1"/>
                </a:solidFill>
                <a:effectLst/>
                <a:latin typeface="Arial" charset="0"/>
                <a:ea typeface="ＭＳ Ｐゴシック" charset="0"/>
                <a:cs typeface="ＭＳ Ｐゴシック" charset="0"/>
              </a:rPr>
              <a:t>, learned from reading the word of the L</a:t>
            </a:r>
            <a:r>
              <a:rPr lang="en-US" sz="2800" b="1" kern="0" dirty="0">
                <a:solidFill>
                  <a:schemeClr val="tx1"/>
                </a:solidFill>
                <a:effectLst/>
                <a:latin typeface="Arial" charset="0"/>
                <a:ea typeface="ＭＳ Ｐゴシック" charset="0"/>
                <a:cs typeface="ＭＳ Ｐゴシック" charset="0"/>
              </a:rPr>
              <a:t>ORD</a:t>
            </a:r>
            <a:r>
              <a:rPr lang="en-US" sz="3200" b="1" kern="0" dirty="0">
                <a:solidFill>
                  <a:schemeClr val="tx1"/>
                </a:solidFill>
                <a:effectLst/>
                <a:latin typeface="Arial" charset="0"/>
                <a:ea typeface="ＭＳ Ｐゴシック" charset="0"/>
                <a:cs typeface="ＭＳ Ｐゴシック" charset="0"/>
              </a:rPr>
              <a:t>, as revealed to Jeremiah the prophet, that Jerusalem must lie desolate for 70 years</a:t>
            </a:r>
            <a:r>
              <a:rPr kumimoji="0" lang="ru-RU"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 </a:t>
            </a:r>
            <a:r>
              <a:rPr lang="en-US" sz="3200" b="1" kern="0" dirty="0">
                <a:solidFill>
                  <a:schemeClr val="tx1"/>
                </a:solidFill>
                <a:effectLst/>
                <a:latin typeface="Arial" charset="0"/>
                <a:ea typeface="ＭＳ Ｐゴシック" charset="0"/>
                <a:cs typeface="ＭＳ Ｐゴシック" charset="0"/>
              </a:rPr>
              <a:t>(</a:t>
            </a:r>
            <a:r>
              <a:rPr kumimoji="0" lang="en-US" sz="28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NLT</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D6801E1-9475-4F49-8E8A-94DCA368D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 y="0"/>
            <a:ext cx="9142187" cy="68566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3747540" y="6054328"/>
            <a:ext cx="5396459"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en-US" sz="3200" b="1" kern="0" dirty="0">
                <a:solidFill>
                  <a:schemeClr val="tx1"/>
                </a:solidFill>
                <a:effectLst/>
                <a:latin typeface="Arial" charset="0"/>
                <a:ea typeface="ＭＳ Ｐゴシック" charset="0"/>
                <a:cs typeface="ＭＳ Ｐゴシック" charset="0"/>
              </a:rPr>
              <a:t>Daniel 12:5 is 1st Person</a:t>
            </a: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5246558" y="2383436"/>
            <a:ext cx="3679043" cy="378130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kumimoji="0" lang="ru-RU"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r>
              <a:rPr lang="en-US" sz="3200" b="1" kern="0" dirty="0">
                <a:solidFill>
                  <a:schemeClr val="tx1"/>
                </a:solidFill>
                <a:effectLst/>
                <a:latin typeface="Arial" charset="0"/>
                <a:ea typeface="ＭＳ Ｐゴシック" charset="0"/>
                <a:cs typeface="ＭＳ Ｐゴシック" charset="0"/>
              </a:rPr>
              <a:t>Then </a:t>
            </a:r>
            <a:r>
              <a:rPr lang="en-US" sz="3200" b="1" kern="0" dirty="0">
                <a:solidFill>
                  <a:srgbClr val="0070C0"/>
                </a:solidFill>
                <a:effectLst/>
                <a:latin typeface="Arial" charset="0"/>
                <a:ea typeface="ＭＳ Ｐゴシック" charset="0"/>
                <a:cs typeface="ＭＳ Ｐゴシック" charset="0"/>
              </a:rPr>
              <a:t>I, Daniel</a:t>
            </a:r>
            <a:r>
              <a:rPr lang="en-US" sz="3200" b="1" kern="0" dirty="0">
                <a:solidFill>
                  <a:schemeClr val="tx1"/>
                </a:solidFill>
                <a:effectLst/>
                <a:latin typeface="Arial" charset="0"/>
                <a:ea typeface="ＭＳ Ｐゴシック" charset="0"/>
                <a:cs typeface="ＭＳ Ｐゴシック" charset="0"/>
              </a:rPr>
              <a:t>, looked and saw two others standing on opposite banks of the river</a:t>
            </a:r>
            <a:r>
              <a:rPr kumimoji="0" lang="ru-RU"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 (</a:t>
            </a:r>
            <a:r>
              <a:rPr kumimoji="0" lang="en-US" sz="28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NLT</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434664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2"/>
          <p:cNvSpPr>
            <a:spLocks noChangeArrowheads="1"/>
          </p:cNvSpPr>
          <p:nvPr/>
        </p:nvSpPr>
        <p:spPr bwMode="auto">
          <a:xfrm>
            <a:off x="0" y="0"/>
            <a:ext cx="9448800" cy="68580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18115" name="Text Box 3"/>
          <p:cNvSpPr txBox="1">
            <a:spLocks noChangeArrowheads="1"/>
          </p:cNvSpPr>
          <p:nvPr/>
        </p:nvSpPr>
        <p:spPr bwMode="auto">
          <a:xfrm>
            <a:off x="61722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150</a:t>
            </a:r>
          </a:p>
        </p:txBody>
      </p:sp>
      <p:sp>
        <p:nvSpPr>
          <p:cNvPr id="218116" name="Text Box 4"/>
          <p:cNvSpPr txBox="1">
            <a:spLocks noChangeArrowheads="1"/>
          </p:cNvSpPr>
          <p:nvPr/>
        </p:nvSpPr>
        <p:spPr bwMode="auto">
          <a:xfrm>
            <a:off x="40386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300</a:t>
            </a:r>
          </a:p>
        </p:txBody>
      </p:sp>
      <p:sp>
        <p:nvSpPr>
          <p:cNvPr id="218117" name="Text Box 5"/>
          <p:cNvSpPr txBox="1">
            <a:spLocks noChangeArrowheads="1"/>
          </p:cNvSpPr>
          <p:nvPr/>
        </p:nvSpPr>
        <p:spPr bwMode="auto">
          <a:xfrm>
            <a:off x="2667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400</a:t>
            </a:r>
          </a:p>
        </p:txBody>
      </p:sp>
      <p:sp>
        <p:nvSpPr>
          <p:cNvPr id="218118" name="Text Box 6"/>
          <p:cNvSpPr txBox="1">
            <a:spLocks noChangeArrowheads="1"/>
          </p:cNvSpPr>
          <p:nvPr/>
        </p:nvSpPr>
        <p:spPr bwMode="auto">
          <a:xfrm>
            <a:off x="19812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450</a:t>
            </a:r>
          </a:p>
        </p:txBody>
      </p:sp>
      <p:sp>
        <p:nvSpPr>
          <p:cNvPr id="218119" name="Text Box 7"/>
          <p:cNvSpPr txBox="1">
            <a:spLocks noChangeArrowheads="1"/>
          </p:cNvSpPr>
          <p:nvPr/>
        </p:nvSpPr>
        <p:spPr bwMode="auto">
          <a:xfrm>
            <a:off x="12954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500</a:t>
            </a:r>
          </a:p>
        </p:txBody>
      </p:sp>
      <p:sp>
        <p:nvSpPr>
          <p:cNvPr id="218120" name="Text Box 8"/>
          <p:cNvSpPr txBox="1">
            <a:spLocks noChangeArrowheads="1"/>
          </p:cNvSpPr>
          <p:nvPr/>
        </p:nvSpPr>
        <p:spPr bwMode="auto">
          <a:xfrm>
            <a:off x="8153400" y="4067175"/>
            <a:ext cx="381000" cy="2678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BC/AD</a:t>
            </a:r>
          </a:p>
        </p:txBody>
      </p:sp>
      <p:grpSp>
        <p:nvGrpSpPr>
          <p:cNvPr id="466952" name="Group 9"/>
          <p:cNvGrpSpPr>
            <a:grpSpLocks/>
          </p:cNvGrpSpPr>
          <p:nvPr/>
        </p:nvGrpSpPr>
        <p:grpSpPr bwMode="auto">
          <a:xfrm>
            <a:off x="66675" y="3044825"/>
            <a:ext cx="9534525" cy="844550"/>
            <a:chOff x="42" y="1918"/>
            <a:chExt cx="6006" cy="532"/>
          </a:xfrm>
        </p:grpSpPr>
        <p:grpSp>
          <p:nvGrpSpPr>
            <p:cNvPr id="466972" name="Group 10"/>
            <p:cNvGrpSpPr>
              <a:grpSpLocks/>
            </p:cNvGrpSpPr>
            <p:nvPr/>
          </p:nvGrpSpPr>
          <p:grpSpPr bwMode="auto">
            <a:xfrm>
              <a:off x="96" y="1918"/>
              <a:ext cx="1296" cy="530"/>
              <a:chOff x="96" y="1918"/>
              <a:chExt cx="1296" cy="530"/>
            </a:xfrm>
          </p:grpSpPr>
          <p:sp>
            <p:nvSpPr>
              <p:cNvPr id="21812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3" name="Group 15"/>
            <p:cNvGrpSpPr>
              <a:grpSpLocks/>
            </p:cNvGrpSpPr>
            <p:nvPr/>
          </p:nvGrpSpPr>
          <p:grpSpPr bwMode="auto">
            <a:xfrm>
              <a:off x="1824" y="1920"/>
              <a:ext cx="1296" cy="530"/>
              <a:chOff x="96" y="1918"/>
              <a:chExt cx="1296" cy="530"/>
            </a:xfrm>
          </p:grpSpPr>
          <p:sp>
            <p:nvSpPr>
              <p:cNvPr id="2181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4" name="Group 20"/>
            <p:cNvGrpSpPr>
              <a:grpSpLocks/>
            </p:cNvGrpSpPr>
            <p:nvPr/>
          </p:nvGrpSpPr>
          <p:grpSpPr bwMode="auto">
            <a:xfrm>
              <a:off x="3552" y="1920"/>
              <a:ext cx="1296" cy="530"/>
              <a:chOff x="96" y="1918"/>
              <a:chExt cx="1296" cy="530"/>
            </a:xfrm>
          </p:grpSpPr>
          <p:sp>
            <p:nvSpPr>
              <p:cNvPr id="2181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3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40" name="Text Box 28"/>
          <p:cNvSpPr txBox="1">
            <a:spLocks noChangeArrowheads="1"/>
          </p:cNvSpPr>
          <p:nvPr/>
        </p:nvSpPr>
        <p:spPr bwMode="auto">
          <a:xfrm>
            <a:off x="75438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50</a:t>
            </a:r>
          </a:p>
        </p:txBody>
      </p:sp>
      <p:sp>
        <p:nvSpPr>
          <p:cNvPr id="218141" name="Text Box 29"/>
          <p:cNvSpPr txBox="1">
            <a:spLocks noChangeArrowheads="1"/>
          </p:cNvSpPr>
          <p:nvPr/>
        </p:nvSpPr>
        <p:spPr bwMode="auto">
          <a:xfrm>
            <a:off x="33528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350</a:t>
            </a:r>
          </a:p>
        </p:txBody>
      </p:sp>
      <p:sp>
        <p:nvSpPr>
          <p:cNvPr id="218142" name="Text Box 30"/>
          <p:cNvSpPr txBox="1">
            <a:spLocks noChangeArrowheads="1"/>
          </p:cNvSpPr>
          <p:nvPr/>
        </p:nvSpPr>
        <p:spPr bwMode="auto">
          <a:xfrm>
            <a:off x="6096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550</a:t>
            </a:r>
          </a:p>
        </p:txBody>
      </p:sp>
      <p:sp>
        <p:nvSpPr>
          <p:cNvPr id="218143" name="Text Box 31"/>
          <p:cNvSpPr txBox="1">
            <a:spLocks noChangeArrowheads="1"/>
          </p:cNvSpPr>
          <p:nvPr/>
        </p:nvSpPr>
        <p:spPr bwMode="auto">
          <a:xfrm>
            <a:off x="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600</a:t>
            </a:r>
          </a:p>
        </p:txBody>
      </p:sp>
      <p:sp>
        <p:nvSpPr>
          <p:cNvPr id="218144" name="Text Box 32"/>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50</a:t>
            </a:r>
          </a:p>
        </p:txBody>
      </p:sp>
      <p:sp>
        <p:nvSpPr>
          <p:cNvPr id="218145" name="Text Box 33"/>
          <p:cNvSpPr txBox="1">
            <a:spLocks noChangeArrowheads="1"/>
          </p:cNvSpPr>
          <p:nvPr/>
        </p:nvSpPr>
        <p:spPr bwMode="auto">
          <a:xfrm>
            <a:off x="-304800" y="838200"/>
            <a:ext cx="2514600" cy="23495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FFFF"/>
                </a:solidFill>
                <a:effectLst/>
                <a:uLnTx/>
                <a:uFillTx/>
                <a:latin typeface="Arial"/>
                <a:ea typeface="ＭＳ Ｐゴシック" charset="0"/>
                <a:cs typeface="Arial"/>
              </a:rPr>
              <a:t>Daniel</a:t>
            </a:r>
            <a:r>
              <a:rPr kumimoji="0" lang="fr-FR" sz="3600" b="1" i="0" u="none" strike="noStrike" kern="1200" cap="none" spc="0" normalizeH="0" baseline="0" noProof="0" dirty="0">
                <a:ln>
                  <a:noFill/>
                </a:ln>
                <a:solidFill>
                  <a:srgbClr val="00FFFF"/>
                </a:solidFill>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00FFFF"/>
                </a:solidFill>
                <a:effectLst/>
                <a:uLnTx/>
                <a:uFillTx/>
                <a:latin typeface="Arial"/>
                <a:ea typeface="ＭＳ Ｐゴシック" charset="0"/>
                <a:cs typeface="Arial"/>
              </a:rPr>
              <a:t>s Ministry </a:t>
            </a:r>
            <a:r>
              <a:rPr kumimoji="0" lang="en-US" sz="2800" b="1" i="0" u="none" strike="noStrike" kern="1200" cap="none" spc="0" normalizeH="0" baseline="0" noProof="0" dirty="0">
                <a:ln>
                  <a:noFill/>
                </a:ln>
                <a:solidFill>
                  <a:srgbClr val="00FFFF"/>
                </a:solidFill>
                <a:effectLst/>
                <a:uLnTx/>
                <a:uFillTx/>
                <a:latin typeface="Arial"/>
                <a:ea typeface="ＭＳ Ｐゴシック" charset="0"/>
                <a:cs typeface="Arial"/>
              </a:rPr>
              <a:t>(1:1; 10:1)</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FFFF"/>
                </a:solidFill>
                <a:effectLst/>
                <a:uLnTx/>
                <a:uFillTx/>
                <a:latin typeface="Arial"/>
                <a:ea typeface="ＭＳ Ｐゴシック" charset="0"/>
                <a:cs typeface="Arial"/>
              </a:rPr>
              <a:t>605-536</a:t>
            </a:r>
          </a:p>
        </p:txBody>
      </p:sp>
      <p:sp>
        <p:nvSpPr>
          <p:cNvPr id="218147" name="Text Box 35"/>
          <p:cNvSpPr txBox="1">
            <a:spLocks noChangeArrowheads="1"/>
          </p:cNvSpPr>
          <p:nvPr/>
        </p:nvSpPr>
        <p:spPr bwMode="auto">
          <a:xfrm>
            <a:off x="1905000" y="838200"/>
            <a:ext cx="2743200" cy="2370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Daniel</a:t>
            </a:r>
            <a:r>
              <a:rPr kumimoji="0" lang="fr-FR" sz="3600" b="1" i="0" u="none" strike="noStrike" kern="1200" cap="none" spc="0" normalizeH="0" baseline="0" noProof="0" dirty="0">
                <a:ln>
                  <a:noFill/>
                </a:ln>
                <a:solidFill>
                  <a:srgbClr val="FFFF00"/>
                </a:solidFill>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s Prophecies</a:t>
            </a: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 (Dan 2–11)</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rPr>
              <a:t>605-</a:t>
            </a: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AD</a:t>
            </a:r>
            <a:r>
              <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rPr>
              <a:t> 70</a:t>
            </a:r>
          </a:p>
        </p:txBody>
      </p:sp>
      <p:sp>
        <p:nvSpPr>
          <p:cNvPr id="218148" name="Text Box 36"/>
          <p:cNvSpPr txBox="1">
            <a:spLocks noChangeArrowheads="1"/>
          </p:cNvSpPr>
          <p:nvPr/>
        </p:nvSpPr>
        <p:spPr bwMode="auto">
          <a:xfrm>
            <a:off x="4572000" y="838200"/>
            <a:ext cx="2514600" cy="234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CCFF"/>
                </a:solidFill>
                <a:effectLst/>
                <a:uLnTx/>
                <a:uFillTx/>
                <a:latin typeface="Arial"/>
                <a:ea typeface="ＭＳ Ｐゴシック" charset="0"/>
                <a:cs typeface="Arial"/>
              </a:rPr>
              <a:t>Antiochus </a:t>
            </a:r>
            <a:r>
              <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rPr>
              <a:t>Desecrates Temple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rPr>
              <a:t>167-164</a:t>
            </a:r>
          </a:p>
        </p:txBody>
      </p:sp>
      <p:sp>
        <p:nvSpPr>
          <p:cNvPr id="218149" name="Text Box 37"/>
          <p:cNvSpPr txBox="1">
            <a:spLocks noChangeArrowheads="1"/>
          </p:cNvSpPr>
          <p:nvPr/>
        </p:nvSpPr>
        <p:spPr bwMode="auto">
          <a:xfrm>
            <a:off x="-152400" y="5551488"/>
            <a:ext cx="5791200" cy="1077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66FF66"/>
                </a:solidFill>
                <a:effectLst/>
                <a:uLnTx/>
                <a:uFillTx/>
                <a:latin typeface="Arial"/>
                <a:ea typeface="ＭＳ Ｐゴシック" charset="0"/>
                <a:cs typeface="Arial"/>
              </a:rPr>
              <a:t>Critics see historical events recorded as "prophecies" </a:t>
            </a:r>
          </a:p>
        </p:txBody>
      </p:sp>
      <p:sp>
        <p:nvSpPr>
          <p:cNvPr id="218151" name="Text Box 39"/>
          <p:cNvSpPr txBox="1">
            <a:spLocks noChangeArrowheads="1"/>
          </p:cNvSpPr>
          <p:nvPr/>
        </p:nvSpPr>
        <p:spPr bwMode="auto">
          <a:xfrm>
            <a:off x="5181600" y="5562600"/>
            <a:ext cx="34290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CC00"/>
                </a:solidFill>
                <a:effectLst/>
                <a:uLnTx/>
                <a:uFillTx/>
                <a:latin typeface="Arial"/>
                <a:ea typeface="ＭＳ Ｐゴシック" charset="0"/>
                <a:cs typeface="Arial"/>
              </a:rPr>
              <a:t>Critics Date Daniel after 164</a:t>
            </a:r>
          </a:p>
        </p:txBody>
      </p:sp>
      <p:sp>
        <p:nvSpPr>
          <p:cNvPr id="218152" name="AutoShape 40"/>
          <p:cNvSpPr>
            <a:spLocks noChangeArrowheads="1"/>
          </p:cNvSpPr>
          <p:nvPr/>
        </p:nvSpPr>
        <p:spPr bwMode="auto">
          <a:xfrm>
            <a:off x="76200" y="3048000"/>
            <a:ext cx="1143000" cy="457200"/>
          </a:xfrm>
          <a:prstGeom prst="rightArrow">
            <a:avLst>
              <a:gd name="adj1" fmla="val 50000"/>
              <a:gd name="adj2" fmla="val 625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3" name="Text Box 41"/>
          <p:cNvSpPr txBox="1">
            <a:spLocks noChangeArrowheads="1"/>
          </p:cNvSpPr>
          <p:nvPr/>
        </p:nvSpPr>
        <p:spPr bwMode="auto">
          <a:xfrm>
            <a:off x="4648200" y="4067175"/>
            <a:ext cx="6000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2 5 0 </a:t>
            </a:r>
          </a:p>
        </p:txBody>
      </p:sp>
      <p:sp>
        <p:nvSpPr>
          <p:cNvPr id="218154" name="AutoShape 42"/>
          <p:cNvSpPr>
            <a:spLocks noChangeArrowheads="1"/>
          </p:cNvSpPr>
          <p:nvPr/>
        </p:nvSpPr>
        <p:spPr bwMode="auto">
          <a:xfrm>
            <a:off x="76200" y="3352800"/>
            <a:ext cx="9296400" cy="457200"/>
          </a:xfrm>
          <a:prstGeom prst="rightArrow">
            <a:avLst>
              <a:gd name="adj1" fmla="val 50000"/>
              <a:gd name="adj2" fmla="val 50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5" name="AutoShape 43"/>
          <p:cNvSpPr>
            <a:spLocks noChangeArrowheads="1"/>
          </p:cNvSpPr>
          <p:nvPr/>
        </p:nvSpPr>
        <p:spPr bwMode="auto">
          <a:xfrm rot="-5400000">
            <a:off x="5876925" y="47148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9" name="Text Box 47"/>
          <p:cNvSpPr txBox="1">
            <a:spLocks noChangeArrowheads="1"/>
          </p:cNvSpPr>
          <p:nvPr/>
        </p:nvSpPr>
        <p:spPr bwMode="auto">
          <a:xfrm>
            <a:off x="5343525" y="4067175"/>
            <a:ext cx="6000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2 0 0 </a:t>
            </a:r>
          </a:p>
        </p:txBody>
      </p:sp>
      <p:sp>
        <p:nvSpPr>
          <p:cNvPr id="218160" name="Text Box 48"/>
          <p:cNvSpPr txBox="1">
            <a:spLocks noChangeArrowheads="1"/>
          </p:cNvSpPr>
          <p:nvPr/>
        </p:nvSpPr>
        <p:spPr bwMode="auto">
          <a:xfrm>
            <a:off x="6858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100</a:t>
            </a:r>
          </a:p>
        </p:txBody>
      </p:sp>
      <p:sp>
        <p:nvSpPr>
          <p:cNvPr id="218162" name="Rectangle 50"/>
          <p:cNvSpPr>
            <a:spLocks noGrp="1" noChangeArrowheads="1"/>
          </p:cNvSpPr>
          <p:nvPr>
            <p:ph type="title" idx="4294967295"/>
          </p:nvPr>
        </p:nvSpPr>
        <p:spPr>
          <a:xfrm>
            <a:off x="762000" y="-76200"/>
            <a:ext cx="7772400" cy="1143000"/>
          </a:xfrm>
          <a:effectLst>
            <a:outerShdw blurRad="63500" dist="38099" dir="2700000" algn="ctr" rotWithShape="0">
              <a:schemeClr val="tx1">
                <a:alpha val="74998"/>
              </a:schemeClr>
            </a:outerShdw>
          </a:effectLst>
        </p:spPr>
        <p:txBody>
          <a:bodyPr/>
          <a:lstStyle/>
          <a:p>
            <a:pPr eaLnBrk="1" hangingPunct="1">
              <a:defRPr/>
            </a:pPr>
            <a:r>
              <a:rPr lang="en-US" sz="4800" b="1">
                <a:solidFill>
                  <a:schemeClr val="bg1"/>
                </a:solidFill>
                <a:effectLst>
                  <a:outerShdw blurRad="38100" dist="38100" dir="2700000" algn="tl">
                    <a:srgbClr val="808080"/>
                  </a:outerShdw>
                </a:effectLst>
                <a:latin typeface="Arial" charset="0"/>
                <a:ea typeface="ＭＳ Ｐゴシック" charset="0"/>
                <a:cs typeface="Arial" charset="0"/>
              </a:rPr>
              <a:t>The Date of Daniel</a:t>
            </a:r>
          </a:p>
        </p:txBody>
      </p:sp>
      <p:pic>
        <p:nvPicPr>
          <p:cNvPr id="218164" name="Picture 52" descr="pi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505200"/>
            <a:ext cx="457200" cy="288925"/>
          </a:xfrm>
          <a:prstGeom prst="rect">
            <a:avLst/>
          </a:prstGeom>
          <a:noFill/>
          <a:ln w="57150">
            <a:solidFill>
              <a:srgbClr val="FF3399"/>
            </a:solidFill>
            <a:miter lim="800000"/>
            <a:headEnd/>
            <a:tailEnd/>
          </a:ln>
          <a:extLst>
            <a:ext uri="{909E8E84-426E-40dd-AFC4-6F175D3DCCD1}">
              <a14:hiddenFill xmlns:a14="http://schemas.microsoft.com/office/drawing/2010/main" xmlns="">
                <a:solidFill>
                  <a:srgbClr val="FFFFFF"/>
                </a:solidFill>
              </a14:hiddenFill>
            </a:ext>
          </a:extLst>
        </p:spPr>
      </p:pic>
      <p:sp>
        <p:nvSpPr>
          <p:cNvPr id="218150" name="AutoShape 38"/>
          <p:cNvSpPr>
            <a:spLocks noChangeArrowheads="1"/>
          </p:cNvSpPr>
          <p:nvPr/>
        </p:nvSpPr>
        <p:spPr bwMode="auto">
          <a:xfrm rot="5400000">
            <a:off x="2895600" y="838200"/>
            <a:ext cx="381000" cy="6019800"/>
          </a:xfrm>
          <a:prstGeom prst="upArrow">
            <a:avLst>
              <a:gd name="adj1" fmla="val 50000"/>
              <a:gd name="adj2" fmla="val 39500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089630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45"/>
                                        </p:tgtEl>
                                        <p:attrNameLst>
                                          <p:attrName>style.visibility</p:attrName>
                                        </p:attrNameLst>
                                      </p:cBhvr>
                                      <p:to>
                                        <p:strVal val="visible"/>
                                      </p:to>
                                    </p:set>
                                    <p:animEffect transition="in" filter="fade">
                                      <p:cBhvr>
                                        <p:cTn id="7" dur="500"/>
                                        <p:tgtEl>
                                          <p:spTgt spid="2181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52"/>
                                        </p:tgtEl>
                                        <p:attrNameLst>
                                          <p:attrName>style.visibility</p:attrName>
                                        </p:attrNameLst>
                                      </p:cBhvr>
                                      <p:to>
                                        <p:strVal val="visible"/>
                                      </p:to>
                                    </p:set>
                                    <p:animEffect transition="in" filter="fade">
                                      <p:cBhvr>
                                        <p:cTn id="11" dur="500"/>
                                        <p:tgtEl>
                                          <p:spTgt spid="2181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8147"/>
                                        </p:tgtEl>
                                        <p:attrNameLst>
                                          <p:attrName>style.visibility</p:attrName>
                                        </p:attrNameLst>
                                      </p:cBhvr>
                                      <p:to>
                                        <p:strVal val="visible"/>
                                      </p:to>
                                    </p:set>
                                    <p:animEffect transition="in" filter="fade">
                                      <p:cBhvr>
                                        <p:cTn id="16" dur="500"/>
                                        <p:tgtEl>
                                          <p:spTgt spid="21814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8154"/>
                                        </p:tgtEl>
                                        <p:attrNameLst>
                                          <p:attrName>style.visibility</p:attrName>
                                        </p:attrNameLst>
                                      </p:cBhvr>
                                      <p:to>
                                        <p:strVal val="visible"/>
                                      </p:to>
                                    </p:set>
                                    <p:animEffect transition="in" filter="fade">
                                      <p:cBhvr>
                                        <p:cTn id="20" dur="500"/>
                                        <p:tgtEl>
                                          <p:spTgt spid="2181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8148"/>
                                        </p:tgtEl>
                                        <p:attrNameLst>
                                          <p:attrName>style.visibility</p:attrName>
                                        </p:attrNameLst>
                                      </p:cBhvr>
                                      <p:to>
                                        <p:strVal val="visible"/>
                                      </p:to>
                                    </p:set>
                                    <p:animEffect transition="in" filter="fade">
                                      <p:cBhvr>
                                        <p:cTn id="25" dur="500"/>
                                        <p:tgtEl>
                                          <p:spTgt spid="218148"/>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8164"/>
                                        </p:tgtEl>
                                        <p:attrNameLst>
                                          <p:attrName>style.visibility</p:attrName>
                                        </p:attrNameLst>
                                      </p:cBhvr>
                                      <p:to>
                                        <p:strVal val="visible"/>
                                      </p:to>
                                    </p:set>
                                    <p:animEffect transition="in" filter="fade">
                                      <p:cBhvr>
                                        <p:cTn id="29" dur="500"/>
                                        <p:tgtEl>
                                          <p:spTgt spid="218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8151"/>
                                        </p:tgtEl>
                                        <p:attrNameLst>
                                          <p:attrName>style.visibility</p:attrName>
                                        </p:attrNameLst>
                                      </p:cBhvr>
                                      <p:to>
                                        <p:strVal val="visible"/>
                                      </p:to>
                                    </p:set>
                                    <p:animEffect transition="in" filter="fade">
                                      <p:cBhvr>
                                        <p:cTn id="34" dur="500"/>
                                        <p:tgtEl>
                                          <p:spTgt spid="21815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8155"/>
                                        </p:tgtEl>
                                        <p:attrNameLst>
                                          <p:attrName>style.visibility</p:attrName>
                                        </p:attrNameLst>
                                      </p:cBhvr>
                                      <p:to>
                                        <p:strVal val="visible"/>
                                      </p:to>
                                    </p:set>
                                    <p:animEffect transition="in" filter="fade">
                                      <p:cBhvr>
                                        <p:cTn id="38" dur="500"/>
                                        <p:tgtEl>
                                          <p:spTgt spid="2181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8149"/>
                                        </p:tgtEl>
                                        <p:attrNameLst>
                                          <p:attrName>style.visibility</p:attrName>
                                        </p:attrNameLst>
                                      </p:cBhvr>
                                      <p:to>
                                        <p:strVal val="visible"/>
                                      </p:to>
                                    </p:set>
                                    <p:animEffect transition="in" filter="fade">
                                      <p:cBhvr>
                                        <p:cTn id="43" dur="500"/>
                                        <p:tgtEl>
                                          <p:spTgt spid="218149"/>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8150"/>
                                        </p:tgtEl>
                                        <p:attrNameLst>
                                          <p:attrName>style.visibility</p:attrName>
                                        </p:attrNameLst>
                                      </p:cBhvr>
                                      <p:to>
                                        <p:strVal val="visible"/>
                                      </p:to>
                                    </p:set>
                                    <p:animEffect transition="in" filter="fade">
                                      <p:cBhvr>
                                        <p:cTn id="47" dur="500"/>
                                        <p:tgtEl>
                                          <p:spTgt spid="218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P spid="218147" grpId="0" autoUpdateAnimBg="0"/>
      <p:bldP spid="218148" grpId="0" autoUpdateAnimBg="0"/>
      <p:bldP spid="218149" grpId="0" autoUpdateAnimBg="0"/>
      <p:bldP spid="218151" grpId="0" autoUpdateAnimBg="0"/>
      <p:bldP spid="218152" grpId="0" animBg="1"/>
      <p:bldP spid="218154" grpId="0" animBg="1"/>
      <p:bldP spid="218155" grpId="0" animBg="1"/>
      <p:bldP spid="218150" grpId="0" animBg="1"/>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Metro">
  <a:themeElements>
    <a:clrScheme name="1_Metro 1">
      <a:dk1>
        <a:srgbClr val="4E5B6F"/>
      </a:dk1>
      <a:lt1>
        <a:srgbClr val="FFFFFF"/>
      </a:lt1>
      <a:dk2>
        <a:srgbClr val="000000"/>
      </a:dk2>
      <a:lt2>
        <a:srgbClr val="D6EC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Metro">
      <a:majorFont>
        <a:latin typeface="Consolas"/>
        <a:ea typeface="ＭＳ Ｐゴシック"/>
        <a:cs typeface="ＭＳ Ｐゴシック"/>
      </a:majorFont>
      <a:minorFont>
        <a:latin typeface="Corbe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etro 1">
        <a:dk1>
          <a:srgbClr val="4E5B6F"/>
        </a:dk1>
        <a:lt1>
          <a:srgbClr val="FFFFFF"/>
        </a:lt1>
        <a:dk2>
          <a:srgbClr val="000000"/>
        </a:dk2>
        <a:lt2>
          <a:srgbClr val="D6EC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2267</TotalTime>
  <Words>16750</Words>
  <Application>Microsoft Macintosh PowerPoint</Application>
  <PresentationFormat>On-screen Show (4:3)</PresentationFormat>
  <Paragraphs>615</Paragraphs>
  <Slides>65</Slides>
  <Notes>60</Notes>
  <HiddenSlides>0</HiddenSlides>
  <MMClips>1</MMClips>
  <ScaleCrop>false</ScaleCrop>
  <HeadingPairs>
    <vt:vector size="6" baseType="variant">
      <vt:variant>
        <vt:lpstr>Fonts Used</vt:lpstr>
      </vt:variant>
      <vt:variant>
        <vt:i4>19</vt:i4>
      </vt:variant>
      <vt:variant>
        <vt:lpstr>Theme</vt:lpstr>
      </vt:variant>
      <vt:variant>
        <vt:i4>20</vt:i4>
      </vt:variant>
      <vt:variant>
        <vt:lpstr>Slide Titles</vt:lpstr>
      </vt:variant>
      <vt:variant>
        <vt:i4>65</vt:i4>
      </vt:variant>
    </vt:vector>
  </HeadingPairs>
  <TitlesOfParts>
    <vt:vector size="104" baseType="lpstr">
      <vt:lpstr>BoisterBlack</vt:lpstr>
      <vt:lpstr>BONES</vt:lpstr>
      <vt:lpstr>ＭＳ Ｐゴシック</vt:lpstr>
      <vt:lpstr>新細明體</vt:lpstr>
      <vt:lpstr>Times</vt:lpstr>
      <vt:lpstr>Academy Engraved LET</vt:lpstr>
      <vt:lpstr>Arial</vt:lpstr>
      <vt:lpstr>Arial Black</vt:lpstr>
      <vt:lpstr>Arial Narrow</vt:lpstr>
      <vt:lpstr>Calibri</vt:lpstr>
      <vt:lpstr>Calibri Light</vt:lpstr>
      <vt:lpstr>Comic Sans MS</vt:lpstr>
      <vt:lpstr>Consolas</vt:lpstr>
      <vt:lpstr>Corbel</vt:lpstr>
      <vt:lpstr>Garamond</vt:lpstr>
      <vt:lpstr>Times New Roman</vt:lpstr>
      <vt:lpstr>Wingdings</vt:lpstr>
      <vt:lpstr>Wingdings 2</vt:lpstr>
      <vt:lpstr>Wingdings 3</vt:lpstr>
      <vt:lpstr>49_Blank Presentation</vt:lpstr>
      <vt:lpstr>26_Default Design</vt:lpstr>
      <vt:lpstr>Default Design</vt:lpstr>
      <vt:lpstr>1_Default Design</vt:lpstr>
      <vt:lpstr>14 Literary 2 - Dead Sea Scrolls</vt:lpstr>
      <vt:lpstr>Project Overview (Standard)</vt:lpstr>
      <vt:lpstr>23_Default Design</vt:lpstr>
      <vt:lpstr>22_Default Design</vt:lpstr>
      <vt:lpstr>3_Default Design</vt:lpstr>
      <vt:lpstr>Blank</vt:lpstr>
      <vt:lpstr>Office Theme</vt:lpstr>
      <vt:lpstr>4_Default Design</vt:lpstr>
      <vt:lpstr>3_Fireball</vt:lpstr>
      <vt:lpstr>2_Metro</vt:lpstr>
      <vt:lpstr>10_Mountain</vt:lpstr>
      <vt:lpstr>Beam</vt:lpstr>
      <vt:lpstr>1_Beam</vt:lpstr>
      <vt:lpstr>2_Default Design</vt:lpstr>
      <vt:lpstr>8_Default Design</vt:lpstr>
      <vt:lpstr>Shimmer</vt:lpstr>
      <vt:lpstr>Daniel Authorship</vt:lpstr>
      <vt:lpstr>Who Wrote Daniel?</vt:lpstr>
      <vt:lpstr>Support for Daniel's Authorship</vt:lpstr>
      <vt:lpstr>Daniel 7:2 is 1st Person</vt:lpstr>
      <vt:lpstr>The Journey to Exile &amp; Back</vt:lpstr>
      <vt:lpstr>Daniel 8:1 is 1st Person</vt:lpstr>
      <vt:lpstr>Daniel 9:2 is 1st Person</vt:lpstr>
      <vt:lpstr>Daniel 12:5 is 1st Person</vt:lpstr>
      <vt:lpstr>The Date of Daniel</vt:lpstr>
      <vt:lpstr>Timeline of the Exile</vt:lpstr>
      <vt:lpstr>Dwight J. Pentecost, "Daniel,” in The Bible Knowledge Commentary; ed. John F. Walvoord and Roy B. Zuck; Accordance electronic ed. 2 vols.; Wheaton: Victor Books, 1985), 1:1324.</vt:lpstr>
      <vt:lpstr>"Some critics hold that since God’s name Yahweh is not used by Daniel and since the name was commonly used in Daniel’s day by others, the book must have been written at a later time."</vt:lpstr>
      <vt:lpstr>"Again objection is made to Daniel’s authorship because the writer refers in 1:21 to the time of Daniel’s death."</vt:lpstr>
      <vt:lpstr>Support for Daniel's Authorship</vt:lpstr>
      <vt:lpstr>Timeline of the Exile</vt:lpstr>
      <vt:lpstr>Daniel 9:25-27 (NLT)</vt:lpstr>
      <vt:lpstr>1. Critical View</vt:lpstr>
      <vt:lpstr>The Seventy "Weeks" of Daniel</vt:lpstr>
      <vt:lpstr>Matthew 24:15 (NLT)</vt:lpstr>
      <vt:lpstr>Confirmed ANE Chronologies</vt:lpstr>
      <vt:lpstr>17 Seals Attesting to Jewish Kings</vt:lpstr>
      <vt:lpstr>Seals of Uzziah &amp; Jotham</vt:lpstr>
      <vt:lpstr>Seals of Jeroboam II &amp; Hoshea</vt:lpstr>
      <vt:lpstr>Seals of Ahaz &amp; Hezekiah</vt:lpstr>
      <vt:lpstr>Seals of Other Judah VIPS</vt:lpstr>
      <vt:lpstr>The Hanging Gardens of Babylon</vt:lpstr>
      <vt:lpstr>Kindness to Jehoiachin in Exile</vt:lpstr>
      <vt:lpstr>Jehoiachin’s Ration Tablet in Exile</vt:lpstr>
      <vt:lpstr>Grace in Exile</vt:lpstr>
      <vt:lpstr>Daniel in OT History</vt:lpstr>
      <vt:lpstr>Chart of the Exile</vt:lpstr>
      <vt:lpstr>Chart of the Exile</vt:lpstr>
      <vt:lpstr>The Fiery Furnace</vt:lpstr>
      <vt:lpstr>Involuntary Vegetarianism</vt:lpstr>
      <vt:lpstr>Are these tales?</vt:lpstr>
      <vt:lpstr>The Date of Daniel</vt:lpstr>
      <vt:lpstr>"Some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vt:lpstr>
      <vt:lpstr>Greek &amp; Persian Loan Words in Daniel</vt:lpstr>
      <vt:lpstr>Greek &amp; Persian Loan Words in Daniel</vt:lpstr>
      <vt:lpstr>Belshazzar Humbled</vt:lpstr>
      <vt:lpstr>BABYLON FELL in 539 BC</vt:lpstr>
      <vt:lpstr>Babylon's Fall (Herodotus)</vt:lpstr>
      <vt:lpstr>Babylon's Fall (Herodotus)</vt:lpstr>
      <vt:lpstr>Daniel 5:30-31</vt:lpstr>
      <vt:lpstr>Cyrus Conquers Babylon</vt:lpstr>
      <vt:lpstr>Critics Especially Doubt Visions of Daniel 7–12 (apocalyptic denied for 600 BC)</vt:lpstr>
      <vt:lpstr>Revelation is the only apocalyptic NT writing</vt:lpstr>
      <vt:lpstr>The Image of Daniel 2 is Apocalyptic too</vt:lpstr>
      <vt:lpstr>Nations in Daniel 7</vt:lpstr>
      <vt:lpstr>How is it legitimate to accept the Daniel 2 prediction of the four future nations but doubt the same in Daniel 7?</vt:lpstr>
      <vt:lpstr>Ezekiel 1</vt:lpstr>
      <vt:lpstr>Creatures with Four Faces  (Ezekiel 1:11 NLT)</vt:lpstr>
      <vt:lpstr>Zechariah 1:8 expands in Revelation 6:1-4</vt:lpstr>
      <vt:lpstr>"Some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vt:lpstr>
      <vt:lpstr>"However,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vt:lpstr>
      <vt:lpstr>Shrine of the Book</vt:lpstr>
      <vt:lpstr>But could Daniel have had an advanced theology of angels and the resurrection?</vt:lpstr>
      <vt:lpstr>Michael will arise (Daniel 12:1)</vt:lpstr>
      <vt:lpstr>Judgment of Old Testament Saints</vt:lpstr>
      <vt:lpstr>PowerPoint Presentation</vt:lpstr>
      <vt:lpstr>"For you will not leave my soul among the dead or allow your holy one to rot in the grave" (Psalm 16:10 NLT).</vt:lpstr>
      <vt:lpstr>J. Paul Tanner</vt:lpstr>
      <vt:lpstr>Conclusion</vt:lpstr>
      <vt:lpstr>Black</vt:lpstr>
      <vt:lpstr>Critical Studies of the OT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193</cp:revision>
  <dcterms:created xsi:type="dcterms:W3CDTF">2014-08-02T06:39:19Z</dcterms:created>
  <dcterms:modified xsi:type="dcterms:W3CDTF">2026-05-28T19:09:21Z</dcterms:modified>
</cp:coreProperties>
</file>