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2" r:id="rId5"/>
    <p:sldMasterId id="2147483725" r:id="rId6"/>
    <p:sldMasterId id="2147483738" r:id="rId7"/>
    <p:sldMasterId id="2147483750" r:id="rId8"/>
    <p:sldMasterId id="2147483762" r:id="rId9"/>
    <p:sldMasterId id="2147483776" r:id="rId10"/>
    <p:sldMasterId id="2147483789" r:id="rId11"/>
    <p:sldMasterId id="2147483801" r:id="rId12"/>
    <p:sldMasterId id="2147483813" r:id="rId13"/>
    <p:sldMasterId id="2147483825" r:id="rId14"/>
    <p:sldMasterId id="2147483837" r:id="rId15"/>
    <p:sldMasterId id="2147483839" r:id="rId16"/>
    <p:sldMasterId id="2147483852" r:id="rId17"/>
  </p:sldMasterIdLst>
  <p:notesMasterIdLst>
    <p:notesMasterId r:id="rId88"/>
  </p:notesMasterIdLst>
  <p:sldIdLst>
    <p:sldId id="435" r:id="rId18"/>
    <p:sldId id="436" r:id="rId19"/>
    <p:sldId id="432" r:id="rId20"/>
    <p:sldId id="633" r:id="rId21"/>
    <p:sldId id="611" r:id="rId22"/>
    <p:sldId id="4879" r:id="rId23"/>
    <p:sldId id="612" r:id="rId24"/>
    <p:sldId id="488" r:id="rId25"/>
    <p:sldId id="492" r:id="rId26"/>
    <p:sldId id="505" r:id="rId27"/>
    <p:sldId id="504" r:id="rId28"/>
    <p:sldId id="637" r:id="rId29"/>
    <p:sldId id="639" r:id="rId30"/>
    <p:sldId id="655" r:id="rId31"/>
    <p:sldId id="653" r:id="rId32"/>
    <p:sldId id="659" r:id="rId33"/>
    <p:sldId id="658" r:id="rId34"/>
    <p:sldId id="439" r:id="rId35"/>
    <p:sldId id="428" r:id="rId36"/>
    <p:sldId id="437" r:id="rId37"/>
    <p:sldId id="434" r:id="rId38"/>
    <p:sldId id="440" r:id="rId39"/>
    <p:sldId id="287" r:id="rId40"/>
    <p:sldId id="289" r:id="rId41"/>
    <p:sldId id="305" r:id="rId42"/>
    <p:sldId id="662" r:id="rId43"/>
    <p:sldId id="3641" r:id="rId44"/>
    <p:sldId id="442" r:id="rId45"/>
    <p:sldId id="443" r:id="rId46"/>
    <p:sldId id="269" r:id="rId47"/>
    <p:sldId id="433" r:id="rId48"/>
    <p:sldId id="275" r:id="rId49"/>
    <p:sldId id="302" r:id="rId50"/>
    <p:sldId id="303" r:id="rId51"/>
    <p:sldId id="517" r:id="rId52"/>
    <p:sldId id="304" r:id="rId53"/>
    <p:sldId id="3642" r:id="rId54"/>
    <p:sldId id="306" r:id="rId55"/>
    <p:sldId id="307" r:id="rId56"/>
    <p:sldId id="308" r:id="rId57"/>
    <p:sldId id="3643" r:id="rId58"/>
    <p:sldId id="3644" r:id="rId59"/>
    <p:sldId id="3645" r:id="rId60"/>
    <p:sldId id="3646" r:id="rId61"/>
    <p:sldId id="3647" r:id="rId62"/>
    <p:sldId id="3648" r:id="rId63"/>
    <p:sldId id="3649" r:id="rId64"/>
    <p:sldId id="3650" r:id="rId65"/>
    <p:sldId id="321" r:id="rId66"/>
    <p:sldId id="322" r:id="rId67"/>
    <p:sldId id="3651" r:id="rId68"/>
    <p:sldId id="276" r:id="rId69"/>
    <p:sldId id="438" r:id="rId70"/>
    <p:sldId id="660" r:id="rId71"/>
    <p:sldId id="502" r:id="rId72"/>
    <p:sldId id="4877" r:id="rId73"/>
    <p:sldId id="4878" r:id="rId74"/>
    <p:sldId id="4876" r:id="rId75"/>
    <p:sldId id="412" r:id="rId76"/>
    <p:sldId id="4658" r:id="rId77"/>
    <p:sldId id="661" r:id="rId78"/>
    <p:sldId id="348" r:id="rId79"/>
    <p:sldId id="656" r:id="rId80"/>
    <p:sldId id="657" r:id="rId81"/>
    <p:sldId id="314" r:id="rId82"/>
    <p:sldId id="315" r:id="rId83"/>
    <p:sldId id="316" r:id="rId84"/>
    <p:sldId id="317" r:id="rId85"/>
    <p:sldId id="268" r:id="rId86"/>
    <p:sldId id="345"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16" autoAdjust="0"/>
    <p:restoredTop sz="77347" autoAdjust="0"/>
  </p:normalViewPr>
  <p:slideViewPr>
    <p:cSldViewPr snapToGrid="0" snapToObjects="1">
      <p:cViewPr varScale="1">
        <p:scale>
          <a:sx n="79" d="100"/>
          <a:sy n="79" d="100"/>
        </p:scale>
        <p:origin x="208" y="95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80" d="100"/>
        <a:sy n="80" d="100"/>
      </p:scale>
      <p:origin x="0" y="736"/>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6/8/26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11</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11</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9DF6E2F4-38F9-0648-A034-021A683CB4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need to know who we are—more accurately, who God says we are—our future identity.</a:t>
            </a:r>
          </a:p>
          <a:p>
            <a:r>
              <a:rPr lang="en-US" dirty="0">
                <a:latin typeface="Arial"/>
                <a:ea typeface="ＭＳ Ｐゴシック" charset="0"/>
                <a:cs typeface="Arial"/>
              </a:rPr>
              <a:t>Creation in Genesis 1–2 is repeated In the Restored, New Creation in Rev 21–22</a:t>
            </a:r>
          </a:p>
          <a:p>
            <a:r>
              <a:rPr lang="en-US" dirty="0">
                <a:latin typeface="Arial"/>
                <a:ea typeface="ＭＳ Ｐゴシック" charset="0"/>
                <a:cs typeface="Arial"/>
              </a:rPr>
              <a:t>Man was created to rule over the fish, birds, and land animals (Gen. 1:28) but he gave over his rule over to the god of this world, Satan (2 Cor. 4:4)</a:t>
            </a:r>
          </a:p>
          <a:p>
            <a:r>
              <a:rPr lang="en-US" dirty="0">
                <a:latin typeface="Arial"/>
                <a:ea typeface="ＭＳ Ｐゴシック" charset="0"/>
                <a:cs typeface="Arial"/>
              </a:rPr>
              <a:t>However, this rule is restored during the 1000-year reign of the saints (Rev. 20:4-6)</a:t>
            </a:r>
          </a:p>
          <a:p>
            <a:r>
              <a:rPr lang="en-US" dirty="0">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If we say that the Jewish tradition has argued for Mosaic authorship over the centuries, how would we respond? </a:t>
            </a:r>
          </a:p>
          <a:p>
            <a:r>
              <a:rPr lang="en-US" dirty="0"/>
              <a:t>Is tradition a fool-proof response?</a:t>
            </a:r>
          </a:p>
          <a:p>
            <a:r>
              <a:rPr lang="en-US" dirty="0"/>
              <a:t>Are there any Jewish traditions that we do NOT follow? (Most of us do not think as they did that Song of Songs depicts God’s love for Israel.)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p>
          <a:p>
            <a:r>
              <a:rPr lang="en-US" sz="1200" kern="1200" dirty="0">
                <a:solidFill>
                  <a:schemeClr val="tx1"/>
                </a:solidFill>
                <a:effectLst/>
                <a:latin typeface="+mn-lt"/>
                <a:ea typeface="+mn-ea"/>
                <a:cs typeface="+mn-cs"/>
              </a:rPr>
              <a:t>Similarly, Genesis 41:45 uses the Egyptian spelling (John Davis, </a:t>
            </a:r>
            <a:r>
              <a:rPr lang="en-US" sz="1200" i="1" kern="1200" dirty="0">
                <a:solidFill>
                  <a:schemeClr val="tx1"/>
                </a:solidFill>
                <a:effectLst/>
                <a:latin typeface="+mn-lt"/>
                <a:ea typeface="+mn-ea"/>
                <a:cs typeface="+mn-cs"/>
              </a:rPr>
              <a:t>A Survey of OT Introduction</a:t>
            </a:r>
            <a:r>
              <a:rPr lang="en-US" sz="1200" i="0" kern="1200" dirty="0">
                <a:solidFill>
                  <a:schemeClr val="tx1"/>
                </a:solidFill>
                <a:effectLst/>
                <a:latin typeface="+mn-lt"/>
                <a:ea typeface="+mn-ea"/>
                <a:cs typeface="+mn-cs"/>
              </a:rPr>
              <a:t>, 102).</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a:t>
            </a:r>
            <a:r>
              <a:rPr lang="en-US"/>
              <a:t>But this does not mean that there existed no updating of the text to make it more understandable to those who read it later. </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OT does have vocabulary development, such as the use of the term “the Jews” only used in the post-exilic era—where also “Yahweh” is not used.</a:t>
            </a:r>
          </a:p>
          <a:p>
            <a:r>
              <a:rPr lang="en-US" dirty="0">
                <a:cs typeface="ＭＳ Ｐゴシック" charset="0"/>
              </a:rPr>
              <a:t>But there still appears to be a smoothing of language?</a:t>
            </a:r>
          </a:p>
        </p:txBody>
      </p:sp>
    </p:spTree>
    <p:extLst>
      <p:ext uri="{BB962C8B-B14F-4D97-AF65-F5344CB8AC3E}">
        <p14:creationId xmlns:p14="http://schemas.microsoft.com/office/powerpoint/2010/main" val="144058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D2A6-88CD-BC2A-C91B-427D1AD2120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5A18B3F-972D-49BB-A38E-0301424AEC0B}"/>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a:extLst>
              <a:ext uri="{FF2B5EF4-FFF2-40B4-BE49-F238E27FC236}">
                <a16:creationId xmlns:a16="http://schemas.microsoft.com/office/drawing/2014/main" id="{CE006F8B-5347-9161-AE2B-F7301F9B8B7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a:extLst>
              <a:ext uri="{FF2B5EF4-FFF2-40B4-BE49-F238E27FC236}">
                <a16:creationId xmlns:a16="http://schemas.microsoft.com/office/drawing/2014/main" id="{A081822A-EACC-34C3-019F-3E611B587A82}"/>
              </a:ext>
            </a:extLst>
          </p:cNvPr>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2161129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3449844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18798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3775943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596368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2537453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12607464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40267884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604831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4168351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36145969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407556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166651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val="846918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val="38132918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val="447663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val="2432771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val="3866277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val="1586042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val="42407128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val="1097705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val="386710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val="18120649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val="41384925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2B999D2-CCFE-D847-A35A-54BAFD05779E}" type="slidenum">
              <a:rPr lang="en-US"/>
              <a:pPr>
                <a:defRPr/>
              </a:pPr>
              <a:t>‹#›</a:t>
            </a:fld>
            <a:endParaRPr lang="en-US"/>
          </a:p>
        </p:txBody>
      </p:sp>
    </p:spTree>
    <p:extLst>
      <p:ext uri="{BB962C8B-B14F-4D97-AF65-F5344CB8AC3E}">
        <p14:creationId xmlns:p14="http://schemas.microsoft.com/office/powerpoint/2010/main" val="45629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0B4C885-AE23-E14B-99AA-E7F1F0E082BE}" type="slidenum">
              <a:rPr lang="en-US"/>
              <a:pPr>
                <a:defRPr/>
              </a:pPr>
              <a:t>‹#›</a:t>
            </a:fld>
            <a:endParaRPr lang="en-US"/>
          </a:p>
        </p:txBody>
      </p:sp>
    </p:spTree>
    <p:extLst>
      <p:ext uri="{BB962C8B-B14F-4D97-AF65-F5344CB8AC3E}">
        <p14:creationId xmlns:p14="http://schemas.microsoft.com/office/powerpoint/2010/main" val="25131600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C1EB55F-8265-0440-AF41-66DC8E0E9BEC}" type="slidenum">
              <a:rPr lang="en-US"/>
              <a:pPr>
                <a:defRPr/>
              </a:pPr>
              <a:t>‹#›</a:t>
            </a:fld>
            <a:endParaRPr lang="en-US"/>
          </a:p>
        </p:txBody>
      </p:sp>
    </p:spTree>
    <p:extLst>
      <p:ext uri="{BB962C8B-B14F-4D97-AF65-F5344CB8AC3E}">
        <p14:creationId xmlns:p14="http://schemas.microsoft.com/office/powerpoint/2010/main" val="8502766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09BE9D-990C-C849-A1E5-8C4759F732D7}" type="slidenum">
              <a:rPr lang="en-US"/>
              <a:pPr>
                <a:defRPr/>
              </a:pPr>
              <a:t>‹#›</a:t>
            </a:fld>
            <a:endParaRPr lang="en-US"/>
          </a:p>
        </p:txBody>
      </p:sp>
    </p:spTree>
    <p:extLst>
      <p:ext uri="{BB962C8B-B14F-4D97-AF65-F5344CB8AC3E}">
        <p14:creationId xmlns:p14="http://schemas.microsoft.com/office/powerpoint/2010/main" val="2896244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00E5871-DBC2-4C45-B478-93A82C25430D}" type="slidenum">
              <a:rPr lang="en-US"/>
              <a:pPr>
                <a:defRPr/>
              </a:pPr>
              <a:t>‹#›</a:t>
            </a:fld>
            <a:endParaRPr lang="en-US"/>
          </a:p>
        </p:txBody>
      </p:sp>
    </p:spTree>
    <p:extLst>
      <p:ext uri="{BB962C8B-B14F-4D97-AF65-F5344CB8AC3E}">
        <p14:creationId xmlns:p14="http://schemas.microsoft.com/office/powerpoint/2010/main" val="33255088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46F7878-E6F2-834F-BD62-786003AD41CA}" type="slidenum">
              <a:rPr lang="en-US"/>
              <a:pPr>
                <a:defRPr/>
              </a:pPr>
              <a:t>‹#›</a:t>
            </a:fld>
            <a:endParaRPr lang="en-US"/>
          </a:p>
        </p:txBody>
      </p:sp>
    </p:spTree>
    <p:extLst>
      <p:ext uri="{BB962C8B-B14F-4D97-AF65-F5344CB8AC3E}">
        <p14:creationId xmlns:p14="http://schemas.microsoft.com/office/powerpoint/2010/main" val="1828594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CAFE300-B57F-6842-879C-116B40E15244}" type="slidenum">
              <a:rPr lang="en-US"/>
              <a:pPr>
                <a:defRPr/>
              </a:pPr>
              <a:t>‹#›</a:t>
            </a:fld>
            <a:endParaRPr lang="en-US"/>
          </a:p>
        </p:txBody>
      </p:sp>
    </p:spTree>
    <p:extLst>
      <p:ext uri="{BB962C8B-B14F-4D97-AF65-F5344CB8AC3E}">
        <p14:creationId xmlns:p14="http://schemas.microsoft.com/office/powerpoint/2010/main" val="11135023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61E486-8AE7-704C-B58E-CE54A01CCA30}" type="slidenum">
              <a:rPr lang="en-US"/>
              <a:pPr>
                <a:defRPr/>
              </a:pPr>
              <a:t>‹#›</a:t>
            </a:fld>
            <a:endParaRPr lang="en-US"/>
          </a:p>
        </p:txBody>
      </p:sp>
    </p:spTree>
    <p:extLst>
      <p:ext uri="{BB962C8B-B14F-4D97-AF65-F5344CB8AC3E}">
        <p14:creationId xmlns:p14="http://schemas.microsoft.com/office/powerpoint/2010/main" val="362628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8EAF62A-559E-8B46-A2E9-1EDB13ACC593}" type="slidenum">
              <a:rPr lang="en-US"/>
              <a:pPr>
                <a:defRPr/>
              </a:pPr>
              <a:t>‹#›</a:t>
            </a:fld>
            <a:endParaRPr lang="en-US"/>
          </a:p>
        </p:txBody>
      </p:sp>
    </p:spTree>
    <p:extLst>
      <p:ext uri="{BB962C8B-B14F-4D97-AF65-F5344CB8AC3E}">
        <p14:creationId xmlns:p14="http://schemas.microsoft.com/office/powerpoint/2010/main" val="72398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8EA8FC6-5B1F-A342-B090-95B0E08ACF4E}" type="slidenum">
              <a:rPr lang="en-US"/>
              <a:pPr>
                <a:defRPr/>
              </a:pPr>
              <a:t>‹#›</a:t>
            </a:fld>
            <a:endParaRPr lang="en-US"/>
          </a:p>
        </p:txBody>
      </p:sp>
    </p:spTree>
    <p:extLst>
      <p:ext uri="{BB962C8B-B14F-4D97-AF65-F5344CB8AC3E}">
        <p14:creationId xmlns:p14="http://schemas.microsoft.com/office/powerpoint/2010/main" val="5665281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79B2EF8-EB1B-AB45-9268-4A33EFA44491}" type="slidenum">
              <a:rPr lang="en-US"/>
              <a:pPr>
                <a:defRPr/>
              </a:pPr>
              <a:t>‹#›</a:t>
            </a:fld>
            <a:endParaRPr lang="en-US"/>
          </a:p>
        </p:txBody>
      </p:sp>
    </p:spTree>
    <p:extLst>
      <p:ext uri="{BB962C8B-B14F-4D97-AF65-F5344CB8AC3E}">
        <p14:creationId xmlns:p14="http://schemas.microsoft.com/office/powerpoint/2010/main" val="1545752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05769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1030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6500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6/8/26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6/8/26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6/8/26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6/8/26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1485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28626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0775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03541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45650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26014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81998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46932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4805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587474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98802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12003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72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953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8792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6041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446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196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80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489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99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294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9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60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15912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710981"/>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74073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83504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640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881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2885"/>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95013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746407"/>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0233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51608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981238"/>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72958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F2A807F1-C614-1046-BE1B-DEA2A2FCF6F8}" type="slidenum">
              <a:rPr lang="en-US"/>
              <a:pPr>
                <a:defRPr/>
              </a:pPr>
              <a:t>‹#›</a:t>
            </a:fld>
            <a:endParaRPr lang="en-US"/>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6/8/26</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t>6/8/26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6/8/26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7191393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6/8/26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0.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0.xml"/><Relationship Id="rId1" Type="http://schemas.openxmlformats.org/officeDocument/2006/relationships/tags" Target="../tags/tag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9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4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5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5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4.xml"/><Relationship Id="rId1" Type="http://schemas.openxmlformats.org/officeDocument/2006/relationships/themeOverride" Target="../theme/themeOverride2.xml"/><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5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59.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59.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59.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59.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2.xml"/><Relationship Id="rId1" Type="http://schemas.openxmlformats.org/officeDocument/2006/relationships/slideLayout" Target="../slideLayouts/slideLayout143.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170.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70.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Who Wrote the Pentateuch?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Genesis Authorship</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TOWER OF BABEL</a:t>
            </a: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possible location</a:t>
            </a:r>
          </a:p>
        </p:txBody>
      </p:sp>
      <p:sp>
        <p:nvSpPr>
          <p:cNvPr id="7" name="TextBox 6"/>
          <p:cNvSpPr txBox="1">
            <a:spLocks noChangeArrowheads="1"/>
          </p:cNvSpPr>
          <p:nvPr/>
        </p:nvSpPr>
        <p:spPr bwMode="auto">
          <a:xfrm>
            <a:off x="2743200" y="4038600"/>
            <a:ext cx="4876800" cy="8731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Tower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of Babel</a:t>
            </a: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IRAQ</a:t>
            </a:r>
          </a:p>
        </p:txBody>
      </p:sp>
    </p:spTree>
    <p:extLst>
      <p:ext uri="{BB962C8B-B14F-4D97-AF65-F5344CB8AC3E}">
        <p14:creationId xmlns:p14="http://schemas.microsoft.com/office/powerpoint/2010/main" val="20255289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rPr>
              <a:t>أهلا</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rPr>
              <a:t>Arabic</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mr-IN"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Since Jacob</a:t>
            </a:r>
            <a:r>
              <a:rPr kumimoji="0" lang="mr-IN"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Judah, my son, is a young lion that has finished eating its prey. Like a lion he crouches and lies down; like a lioness—who dares to rouse him?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10</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The scepter will not depart from Judah, nor the ruler</a:t>
            </a: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staff from his descendants, until the coming of the one to whom it belongs, the one whom all nations will honor</a:t>
            </a:r>
            <a:r>
              <a:rPr kumimoji="0" lang="mr-IN"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(NLT)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a:t>
            </a:r>
          </a:p>
        </p:txBody>
      </p:sp>
    </p:spTree>
    <p:extLst>
      <p:ext uri="{BB962C8B-B14F-4D97-AF65-F5344CB8AC3E}">
        <p14:creationId xmlns:p14="http://schemas.microsoft.com/office/powerpoint/2010/main" val="1057630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mr-IN"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mr-I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377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victory,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instructed Moses, 'Write this down on a scroll as a permanent reminder, and read it aloud to Joshua: I will erase the memory of Amalek from under heaven'"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(Exodus 17:14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228600">
                    <a:schemeClr val="accent4">
                      <a:satMod val="175000"/>
                      <a:alpha val="88000"/>
                    </a:schemeClr>
                  </a:glow>
                </a:effectLst>
                <a:latin typeface="Arial" charset="0"/>
                <a:ea typeface="ＭＳ Ｐゴシック" charset="0"/>
                <a:cs typeface="ＭＳ Ｐゴシック" charset="0"/>
              </a:rPr>
              <a:t>Tradition Supports Moses</a:t>
            </a: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Early church</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Jerusalem Talmud</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Josephus</a:t>
            </a:r>
          </a:p>
          <a:p>
            <a:pPr marL="685800" indent="-685800" algn="l" defTabSz="914400">
              <a:buFont typeface="Arial" panose="020B0604020202020204" pitchFamily="34" charset="0"/>
              <a:buChar char="•"/>
              <a:defRPr/>
            </a:pPr>
            <a:r>
              <a:rPr lang="en-US" sz="4800" b="1" kern="0" dirty="0">
                <a:effectLst>
                  <a:glow rad="228600">
                    <a:schemeClr val="accent4">
                      <a:satMod val="175000"/>
                      <a:alpha val="88000"/>
                    </a:schemeClr>
                  </a:glow>
                </a:effectLst>
                <a:latin typeface="Arial" charset="0"/>
                <a:ea typeface="ＭＳ Ｐゴシック" charset="0"/>
                <a:cs typeface="ＭＳ Ｐゴシック" charset="0"/>
              </a:rPr>
              <a:t>Except some early Christian theologians</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Did Moses wrote Genesis—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 entire Pentateuch?</a:t>
            </a: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Critical OT scholarship says no.</a:t>
            </a: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Mosaic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kern="0" dirty="0">
                <a:effectLst>
                  <a:glow rad="127000">
                    <a:schemeClr val="tx1"/>
                  </a:glow>
                </a:effectLst>
                <a:latin typeface="Arial" charset="0"/>
                <a:ea typeface="ＭＳ Ｐゴシック" charset="0"/>
                <a:cs typeface="ＭＳ Ｐゴシック" charset="0"/>
              </a:rPr>
              <a:t>Internal</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Qualifications of Moses</a:t>
            </a:r>
          </a:p>
        </p:txBody>
      </p:sp>
    </p:spTree>
    <p:extLst>
      <p:ext uri="{BB962C8B-B14F-4D97-AF65-F5344CB8AC3E}">
        <p14:creationId xmlns:p14="http://schemas.microsoft.com/office/powerpoint/2010/main" val="245086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ru-RU" sz="3600" b="1" dirty="0">
                <a:solidFill>
                  <a:schemeClr val="tx1"/>
                </a:solidFill>
                <a:effectLst/>
                <a:latin typeface="Arial" charset="0"/>
                <a:ea typeface="ＭＳ Ｐゴシック" charset="0"/>
                <a:cs typeface="ＭＳ Ｐゴシック" charset="0"/>
              </a:rPr>
              <a:t>"</a:t>
            </a:r>
            <a:r>
              <a:rPr lang="en-US" sz="3600" b="1" dirty="0">
                <a:solidFill>
                  <a:schemeClr val="tx1"/>
                </a:solidFill>
                <a:effectLst/>
                <a:latin typeface="Arial" charset="0"/>
                <a:ea typeface="ＭＳ Ｐゴシック" charset="0"/>
                <a:cs typeface="ＭＳ Ｐゴシック" charset="0"/>
              </a:rPr>
              <a:t>Moses was educated in all the wisdom of the Egyptians" (Acts 7:22 </a:t>
            </a:r>
            <a:r>
              <a:rPr lang="en-US" sz="3200" b="1" dirty="0">
                <a:solidFill>
                  <a:schemeClr val="tx1"/>
                </a:solidFill>
                <a:effectLst/>
                <a:latin typeface="Arial" charset="0"/>
                <a:ea typeface="ＭＳ Ｐゴシック" charset="0"/>
                <a:cs typeface="ＭＳ Ｐゴシック" charset="0"/>
              </a:rPr>
              <a:t>NLT</a:t>
            </a:r>
            <a:r>
              <a:rPr lang="en-US" sz="36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Acts 7:22</a:t>
            </a:r>
            <a:r>
              <a:rPr kumimoji="0" lang="en-US" altLang="en-US" sz="24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 Moses was educated in all the wisdom of the Egyptians and was powerful in speech and action.</a:t>
            </a:r>
          </a:p>
        </p:txBody>
      </p:sp>
      <p:sp>
        <p:nvSpPr>
          <p:cNvPr id="36868" name="Text Box 4"/>
          <p:cNvSpPr txBox="1">
            <a:spLocks noChangeArrowheads="1"/>
          </p:cNvSpPr>
          <p:nvPr/>
        </p:nvSpPr>
        <p:spPr bwMode="auto">
          <a:xfrm>
            <a:off x="533400" y="2590800"/>
            <a:ext cx="62611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99FF99"/>
                </a:solidFill>
                <a:effectLst/>
                <a:uLnTx/>
                <a:uFillTx/>
                <a:latin typeface="Comic Sans MS" pitchFamily="66" charset="0"/>
                <a:ea typeface="MS PGothic" pitchFamily="34" charset="-128"/>
                <a:cs typeface="+mn-cs"/>
              </a:rPr>
              <a:t>Education in Ancient Egypt</a:t>
            </a:r>
            <a:endParaRPr kumimoji="0" lang="en-US" altLang="en-US" sz="2400" b="0" i="0" u="none" strike="noStrike" kern="1200" cap="none" spc="0" normalizeH="0" baseline="0" noProof="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533400" y="3276600"/>
            <a:ext cx="62611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1.</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Schools for priests connected with temple and taught magic, medicine and religion.</a:t>
            </a:r>
          </a:p>
        </p:txBody>
      </p:sp>
      <p:sp>
        <p:nvSpPr>
          <p:cNvPr id="36870" name="Text Box 6"/>
          <p:cNvSpPr txBox="1">
            <a:spLocks noChangeArrowheads="1"/>
          </p:cNvSpPr>
          <p:nvPr/>
        </p:nvSpPr>
        <p:spPr bwMode="auto">
          <a:xfrm>
            <a:off x="533400" y="4191000"/>
            <a:ext cx="6553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2.</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The royal court equipped young men for positions of authority (incl. Moses)</a:t>
            </a:r>
          </a:p>
        </p:txBody>
      </p:sp>
      <p:sp>
        <p:nvSpPr>
          <p:cNvPr id="36871" name="Text Box 7"/>
          <p:cNvSpPr txBox="1">
            <a:spLocks noChangeArrowheads="1"/>
          </p:cNvSpPr>
          <p:nvPr/>
        </p:nvSpPr>
        <p:spPr bwMode="auto">
          <a:xfrm>
            <a:off x="533400" y="5105400"/>
            <a:ext cx="64944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3.</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 Schools sponsored by the royal court trained people for smooth running of government.</a:t>
            </a:r>
          </a:p>
        </p:txBody>
      </p:sp>
      <p:sp>
        <p:nvSpPr>
          <p:cNvPr id="36872" name="Text Box 8"/>
          <p:cNvSpPr txBox="1">
            <a:spLocks noChangeArrowheads="1"/>
          </p:cNvSpPr>
          <p:nvPr/>
        </p:nvSpPr>
        <p:spPr bwMode="auto">
          <a:xfrm>
            <a:off x="533400" y="5988050"/>
            <a:ext cx="64944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t>4. </a:t>
            </a:r>
            <a:r>
              <a:rPr kumimoji="0" lang="en-US" altLang="en-US" sz="2200" b="0" i="0" u="none" strike="noStrike" kern="1200" cap="none" spc="0" normalizeH="0" baseline="0" noProof="0">
                <a:ln>
                  <a:noFill/>
                </a:ln>
                <a:solidFill>
                  <a:srgbClr val="FFFFCC"/>
                </a:solidFill>
                <a:effectLst/>
                <a:uLnTx/>
                <a:uFillTx/>
                <a:latin typeface="Comic Sans MS" pitchFamily="66" charset="0"/>
                <a:ea typeface="MS PGothic" pitchFamily="34" charset="-128"/>
                <a:cs typeface="+mn-cs"/>
              </a:rPr>
              <a:t>Subjects taught included arithmetic, geography, poetry and astronomy.</a:t>
            </a:r>
          </a:p>
        </p:txBody>
      </p:sp>
      <p:sp>
        <p:nvSpPr>
          <p:cNvPr id="67592" name="Text Box 10"/>
          <p:cNvSpPr txBox="1">
            <a:spLocks noChangeArrowheads="1"/>
          </p:cNvSpPr>
          <p:nvPr/>
        </p:nvSpPr>
        <p:spPr bwMode="auto">
          <a:xfrm>
            <a:off x="8440738" y="0"/>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
        <p:nvSpPr>
          <p:cNvPr id="67593" name="Text Box 11"/>
          <p:cNvSpPr txBox="1">
            <a:spLocks noChangeArrowheads="1"/>
          </p:cNvSpPr>
          <p:nvPr/>
        </p:nvSpPr>
        <p:spPr bwMode="auto">
          <a:xfrm>
            <a:off x="8445500" y="39687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158</a:t>
            </a:r>
          </a:p>
        </p:txBody>
      </p:sp>
      <p:sp>
        <p:nvSpPr>
          <p:cNvPr id="12" name="Title 11"/>
          <p:cNvSpPr>
            <a:spLocks noGrp="1"/>
          </p:cNvSpPr>
          <p:nvPr>
            <p:ph type="title" idx="4294967295"/>
          </p:nvPr>
        </p:nvSpPr>
        <p:spPr>
          <a:xfrm>
            <a:off x="381000" y="825500"/>
            <a:ext cx="8885238" cy="546100"/>
          </a:xfrm>
        </p:spPr>
        <p:txBody>
          <a:bodyPr/>
          <a:lstStyle/>
          <a:p>
            <a:pPr algn="l"/>
            <a:r>
              <a:rPr lang="en-US" altLang="en-US" sz="3200">
                <a:solidFill>
                  <a:srgbClr val="99FF99"/>
                </a:solidFill>
                <a:effectLst>
                  <a:outerShdw blurRad="38100" dist="38100" dir="2700000" algn="tl">
                    <a:srgbClr val="000000"/>
                  </a:outerShdw>
                </a:effectLst>
                <a:latin typeface="Comic Sans MS" pitchFamily="66" charset="0"/>
              </a:rPr>
              <a:t>2. Moses to Pre-Kingdom  (Egyptians)</a:t>
            </a:r>
            <a:endParaRPr lang="en-US" altLang="en-US">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Moses learned Egyptian h</a:t>
            </a: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pitchFamily="18" charset="0"/>
              </a:rPr>
              <a:t>ieroglyphics and Canaanite Script in his training. </a:t>
            </a:r>
          </a:p>
        </p:txBody>
      </p:sp>
      <p:sp>
        <p:nvSpPr>
          <p:cNvPr id="38915" name="Text Box 3"/>
          <p:cNvSpPr txBox="1">
            <a:spLocks noChangeArrowheads="1"/>
          </p:cNvSpPr>
          <p:nvPr/>
        </p:nvSpPr>
        <p:spPr bwMode="auto">
          <a:xfrm>
            <a:off x="304800" y="4975225"/>
            <a:ext cx="86106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Families were responsible for passing down the trade and skills of their livelihood and the teaching of the laws.</a:t>
            </a:r>
          </a:p>
        </p:txBody>
      </p:sp>
      <p:sp>
        <p:nvSpPr>
          <p:cNvPr id="38916" name="Text Box 4"/>
          <p:cNvSpPr txBox="1">
            <a:spLocks noChangeArrowheads="1"/>
          </p:cNvSpPr>
          <p:nvPr/>
        </p:nvSpPr>
        <p:spPr bwMode="auto">
          <a:xfrm>
            <a:off x="304800" y="2270125"/>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He was able to record the laws and commandments of God for the people of Israel.</a:t>
            </a:r>
          </a:p>
        </p:txBody>
      </p:sp>
      <p:sp>
        <p:nvSpPr>
          <p:cNvPr id="38917" name="Text Box 5"/>
          <p:cNvSpPr txBox="1">
            <a:spLocks noChangeArrowheads="1"/>
          </p:cNvSpPr>
          <p:nvPr/>
        </p:nvSpPr>
        <p:spPr bwMode="auto">
          <a:xfrm>
            <a:off x="304800" y="3657600"/>
            <a:ext cx="86106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t>During the wilderness wanderings, no formal system of education existed.</a:t>
            </a: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en-US" altLang="en-US">
                <a:solidFill>
                  <a:srgbClr val="000000"/>
                </a:solidFill>
                <a:effectLst>
                  <a:outerShdw blurRad="38100" dist="38100" dir="2700000" algn="tl">
                    <a:srgbClr val="FFFFFF"/>
                  </a:outerShdw>
                </a:effectLst>
                <a:latin typeface="Arial" pitchFamily="34" charset="0"/>
              </a:rPr>
              <a:t>Education in the Time of Moses</a:t>
            </a:r>
          </a:p>
        </p:txBody>
      </p:sp>
      <p:sp>
        <p:nvSpPr>
          <p:cNvPr id="71688" name="Text Box 6"/>
          <p:cNvSpPr txBox="1">
            <a:spLocks noChangeArrowheads="1"/>
          </p:cNvSpPr>
          <p:nvPr/>
        </p:nvSpPr>
        <p:spPr bwMode="auto">
          <a:xfrm>
            <a:off x="8458200" y="60325"/>
            <a:ext cx="6985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Arial" pitchFamily="34" charset="0"/>
                <a:ea typeface="MS PGothic" pitchFamily="34" charset="-128"/>
                <a:cs typeface="Arial" pitchFamily="34" charset="0"/>
              </a:rPr>
              <a:t>155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en-US">
                <a:ea typeface="ＭＳ Ｐゴシック" charset="0"/>
                <a:cs typeface="ＭＳ Ｐゴシック" charset="0"/>
              </a:rPr>
              <a:t>Egyptian Hieroglyphics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Qualifications of Moses</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800" b="1" kern="0" dirty="0">
                <a:effectLst>
                  <a:glow rad="228600">
                    <a:schemeClr val="accent4">
                      <a:satMod val="175000"/>
                      <a:alpha val="88000"/>
                    </a:schemeClr>
                  </a:glow>
                </a:effectLst>
                <a:latin typeface="Arial" charset="0"/>
                <a:ea typeface="ＭＳ Ｐゴシック" charset="0"/>
                <a:cs typeface="ＭＳ Ｐゴシック" charset="0"/>
              </a:rPr>
              <a:t>"We have the witness of the incidental allusions to contemporary events or current issues, to social or political conditions, or to matters of climate or geography.  When all such factors are fairly and properly weighed, they lead to this conclusion: the author of these books and his readers must originally have lived in Egypt.”  </a:t>
            </a: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2000" b="1" kern="0" dirty="0">
                <a:effectLst>
                  <a:glow rad="228600">
                    <a:schemeClr val="accent4">
                      <a:satMod val="175000"/>
                      <a:alpha val="88000"/>
                    </a:schemeClr>
                  </a:glow>
                </a:effectLst>
                <a:latin typeface="Arial" charset="0"/>
                <a:ea typeface="ＭＳ Ｐゴシック" charset="0"/>
                <a:cs typeface="ＭＳ Ｐゴシック" charset="0"/>
              </a:rPr>
              <a:t>Gleason Archer, </a:t>
            </a:r>
            <a:r>
              <a:rPr lang="en-US" sz="2000" b="1" i="1" kern="0" dirty="0">
                <a:effectLst>
                  <a:glow rad="228600">
                    <a:schemeClr val="accent4">
                      <a:satMod val="175000"/>
                      <a:alpha val="88000"/>
                    </a:schemeClr>
                  </a:glow>
                </a:effectLst>
                <a:latin typeface="Arial" charset="0"/>
                <a:ea typeface="ＭＳ Ｐゴシック" charset="0"/>
                <a:cs typeface="ＭＳ Ｐゴシック" charset="0"/>
              </a:rPr>
              <a:t>Encyclopedia of Bible Difficulties</a:t>
            </a:r>
            <a:r>
              <a:rPr lang="en-US" sz="2000" b="1" kern="0" dirty="0">
                <a:effectLst>
                  <a:glow rad="228600">
                    <a:schemeClr val="accent4">
                      <a:satMod val="175000"/>
                      <a:alpha val="88000"/>
                    </a:schemeClr>
                  </a:glow>
                </a:effectLst>
                <a:latin typeface="Arial" charset="0"/>
                <a:ea typeface="ＭＳ Ｐゴシック" charset="0"/>
                <a:cs typeface="ＭＳ Ｐゴシック" charset="0"/>
              </a:rPr>
              <a:t>, 46</a:t>
            </a: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2082621"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Sodom?</a:t>
            </a: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131196" y="98961"/>
            <a:ext cx="35702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4400" b="1" dirty="0">
                <a:solidFill>
                  <a:srgbClr val="FFFFFF"/>
                </a:solidFill>
                <a:effectLst>
                  <a:glow rad="203200">
                    <a:srgbClr val="000514">
                      <a:alpha val="88000"/>
                    </a:srgbClr>
                  </a:glow>
                </a:effectLst>
                <a:latin typeface="Arial"/>
                <a:cs typeface="Arial"/>
              </a:rPr>
              <a:t>Abram &amp; Lot</a:t>
            </a: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26757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Gomorrah?</a:t>
            </a: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33081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 Zoar</a:t>
            </a: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Lot took a long look at the fertile plains of the Jordan Valley in the direction of Zoar. The whole area was well watered everywhere, like the garden of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or the beautiful land of Egypt. (This was before the L</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destroyed Sodom and Gomorrah.)</a:t>
            </a:r>
            <a:r>
              <a:rPr kumimoji="0" lang="ru-RU"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(Gen 13:10 </a:t>
            </a:r>
            <a:r>
              <a:rPr kumimoji="0" lang="en-US" sz="24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01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Lot took a long look at the fertile plains of the Jordan Valley in the direction of </a:t>
            </a:r>
            <a:r>
              <a:rPr lang="en-US" sz="3200" b="1" dirty="0" err="1">
                <a:effectLst>
                  <a:glow rad="127000">
                    <a:schemeClr val="tx1"/>
                  </a:glow>
                </a:effectLst>
                <a:latin typeface="Arial" charset="0"/>
                <a:ea typeface="ＭＳ Ｐゴシック" charset="0"/>
                <a:cs typeface="ＭＳ Ｐゴシック" charset="0"/>
              </a:rPr>
              <a:t>Zoar</a:t>
            </a:r>
            <a:r>
              <a:rPr lang="en-US" sz="3200" b="1" dirty="0">
                <a:effectLst>
                  <a:glow rad="127000">
                    <a:schemeClr val="tx1"/>
                  </a:glow>
                </a:effectLst>
                <a:latin typeface="Arial" charset="0"/>
                <a:ea typeface="ＭＳ Ｐゴシック" charset="0"/>
                <a:cs typeface="ＭＳ Ｐゴシック" charset="0"/>
              </a:rPr>
              <a:t>. The whole area was well watered everywhere, like the garden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or </a:t>
            </a:r>
            <a:r>
              <a:rPr lang="en-US" sz="3200" b="1" dirty="0">
                <a:solidFill>
                  <a:srgbClr val="FFFF00"/>
                </a:solidFill>
                <a:effectLst>
                  <a:glow rad="127000">
                    <a:schemeClr val="tx1"/>
                  </a:glow>
                </a:effectLst>
                <a:latin typeface="Arial" charset="0"/>
                <a:ea typeface="ＭＳ Ｐゴシック" charset="0"/>
                <a:cs typeface="ＭＳ Ｐゴシック" charset="0"/>
              </a:rPr>
              <a:t>the beautiful land of Egypt</a:t>
            </a:r>
            <a:r>
              <a:rPr lang="en-US" sz="3200" b="1" dirty="0">
                <a:effectLst>
                  <a:glow rad="127000">
                    <a:schemeClr val="tx1"/>
                  </a:glow>
                </a:effectLst>
                <a:latin typeface="Arial" charset="0"/>
                <a:ea typeface="ＭＳ Ｐゴシック" charset="0"/>
                <a:cs typeface="ＭＳ Ｐゴシック" charset="0"/>
              </a:rPr>
              <a:t>. (This was before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destroyed Sodom and Gomorrah.)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(Gen 13:10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JEDP Attack on Mosaic Authorship </a:t>
            </a:r>
          </a:p>
        </p:txBody>
      </p:sp>
    </p:spTree>
    <p:extLst>
      <p:ext uri="{BB962C8B-B14F-4D97-AF65-F5344CB8AC3E}">
        <p14:creationId xmlns:p14="http://schemas.microsoft.com/office/powerpoint/2010/main" val="3532751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Why do they attack Genesis?</a:t>
            </a: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kern="0" dirty="0">
                <a:effectLst>
                  <a:glow rad="127000">
                    <a:schemeClr val="tx1"/>
                  </a:glow>
                </a:effectLst>
                <a:latin typeface="Arial" charset="0"/>
                <a:ea typeface="ＭＳ Ｐゴシック" charset="0"/>
                <a:cs typeface="ＭＳ Ｐゴシック" charset="0"/>
              </a:rPr>
              <a:t>Answer:</a:t>
            </a:r>
          </a:p>
          <a:p>
            <a:pPr algn="l" defTabSz="914400">
              <a:defRPr/>
            </a:pPr>
            <a:endParaRPr lang="en-US" sz="4800" b="1" kern="0" dirty="0">
              <a:effectLst>
                <a:glow rad="127000">
                  <a:schemeClr val="tx1"/>
                </a:glow>
              </a:effectLst>
              <a:latin typeface="Arial" charset="0"/>
              <a:ea typeface="ＭＳ Ｐゴシック" charset="0"/>
              <a:cs typeface="ＭＳ Ｐゴシック" charset="0"/>
            </a:endParaRPr>
          </a:p>
          <a:p>
            <a:pPr algn="l" defTabSz="914400">
              <a:defRPr/>
            </a:pPr>
            <a:r>
              <a:rPr lang="en-US" sz="4800" b="1" kern="0" dirty="0">
                <a:effectLst>
                  <a:glow rad="127000">
                    <a:schemeClr val="tx1"/>
                  </a:glow>
                </a:effectLst>
                <a:latin typeface="Arial" charset="0"/>
                <a:ea typeface="ＭＳ Ｐゴシック" charset="0"/>
                <a:cs typeface="ＭＳ Ｐゴシック" charset="0"/>
              </a:rPr>
              <a:t>It teaches many vital truths!</a:t>
            </a: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927204"/>
            <a:ext cx="9144000" cy="600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76200" y="116222"/>
            <a:ext cx="9296400" cy="706438"/>
          </a:xfrm>
          <a:effectLst/>
        </p:spPr>
        <p:txBody>
          <a:bodyPr/>
          <a:lstStyle/>
          <a:p>
            <a:pPr eaLnBrk="1" hangingPunct="1">
              <a:defRPr/>
            </a:pPr>
            <a:r>
              <a:rPr lang="en-US" sz="5400" b="1" dirty="0">
                <a:solidFill>
                  <a:schemeClr val="bg1"/>
                </a:solidFill>
                <a:latin typeface="Arial" charset="0"/>
                <a:cs typeface="ＭＳ Ｐゴシック" charset="0"/>
              </a:rPr>
              <a:t>Genesis Authorship</a:t>
            </a:r>
            <a:endParaRPr lang="en-US" sz="5400" b="1" dirty="0">
              <a:solidFill>
                <a:schemeClr val="bg1"/>
              </a:solidFill>
              <a:latin typeface="Arial" charset="0"/>
              <a:ea typeface="ＭＳ Ｐゴシック" charset="0"/>
              <a:cs typeface="ＭＳ Ｐゴシック" charset="0"/>
            </a:endParaRPr>
          </a:p>
        </p:txBody>
      </p:sp>
      <p:sp>
        <p:nvSpPr>
          <p:cNvPr id="243716" name="AutoShape 6"/>
          <p:cNvSpPr>
            <a:spLocks noChangeArrowheads="1"/>
          </p:cNvSpPr>
          <p:nvPr/>
        </p:nvSpPr>
        <p:spPr bwMode="auto">
          <a:xfrm>
            <a:off x="391890" y="3581400"/>
            <a:ext cx="8763000" cy="1676400"/>
          </a:xfrm>
          <a:prstGeom prst="rightArrow">
            <a:avLst>
              <a:gd name="adj1" fmla="val 50000"/>
              <a:gd name="adj2" fmla="val 130682"/>
            </a:avLst>
          </a:prstGeom>
          <a:solidFill>
            <a:srgbClr val="C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Jehovah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(LORD)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850 BC</a:t>
            </a: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Deuteronomistic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School</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550 BC</a:t>
            </a: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Elohim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(God)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750 BC</a:t>
            </a: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Priestly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Code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450 BC</a:t>
            </a: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Traditional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Moses</a:t>
            </a:r>
          </a:p>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Critical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JEDP</a:t>
            </a:r>
          </a:p>
        </p:txBody>
      </p:sp>
      <p:sp>
        <p:nvSpPr>
          <p:cNvPr id="11" name="Text Box 8"/>
          <p:cNvSpPr txBox="1">
            <a:spLocks noChangeArrowheads="1"/>
          </p:cNvSpPr>
          <p:nvPr/>
        </p:nvSpPr>
        <p:spPr bwMode="auto">
          <a:xfrm>
            <a:off x="8492714" y="40037"/>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charset="0"/>
                <a:ea typeface="ＭＳ Ｐゴシック" charset="0"/>
                <a:cs typeface="Arial" charset="0"/>
              </a:rPr>
              <a:t>57</a:t>
            </a: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Documentary Hypothesis</a:t>
            </a: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Tree>
    <p:extLst>
      <p:ext uri="{BB962C8B-B14F-4D97-AF65-F5344CB8AC3E}">
        <p14:creationId xmlns:p14="http://schemas.microsoft.com/office/powerpoint/2010/main" val="270511073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Moses? or </a:t>
            </a:r>
            <a:r>
              <a:rPr lang="en-US" sz="5400" b="1" dirty="0" err="1">
                <a:effectLst>
                  <a:glow rad="127000">
                    <a:schemeClr val="tx1"/>
                  </a:glow>
                </a:effectLst>
                <a:latin typeface="Arial" charset="0"/>
                <a:ea typeface="ＭＳ Ｐゴシック" charset="0"/>
                <a:cs typeface="ＭＳ Ｐゴシック" charset="0"/>
              </a:rPr>
              <a:t>Moseses</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One case where four part harmony doesn’t work</a:t>
            </a:r>
          </a:p>
        </p:txBody>
      </p:sp>
    </p:spTree>
    <p:extLst>
      <p:ext uri="{BB962C8B-B14F-4D97-AF65-F5344CB8AC3E}">
        <p14:creationId xmlns:p14="http://schemas.microsoft.com/office/powerpoint/2010/main" val="1386731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1" name="Rectangle 3"/>
          <p:cNvSpPr>
            <a:spLocks noGrp="1" noChangeArrowheads="1"/>
          </p:cNvSpPr>
          <p:nvPr>
            <p:ph type="ctrTitle"/>
          </p:nvPr>
        </p:nvSpPr>
        <p:spPr>
          <a:xfrm>
            <a:off x="2771775" y="76200"/>
            <a:ext cx="2808288" cy="1066800"/>
          </a:xfrm>
          <a:effectLst>
            <a:outerShdw blurRad="63500" dist="29783" dir="1514402" algn="ctr" rotWithShape="0">
              <a:schemeClr val="bg1">
                <a:alpha val="74998"/>
              </a:schemeClr>
            </a:outerShdw>
          </a:effectLst>
        </p:spPr>
        <p:txBody>
          <a:bodyPr/>
          <a:lstStyle/>
          <a:p>
            <a:pPr eaLnBrk="1" hangingPunct="1">
              <a:defRPr/>
            </a:pPr>
            <a:r>
              <a:rPr lang="en-US" b="1" dirty="0">
                <a:solidFill>
                  <a:schemeClr val="tx1"/>
                </a:solidFill>
                <a:effectLst>
                  <a:outerShdw blurRad="38100" dist="38100" dir="2700000" algn="tl">
                    <a:srgbClr val="010199"/>
                  </a:outerShdw>
                </a:effectLst>
                <a:latin typeface="Arial"/>
                <a:ea typeface="ＭＳ Ｐゴシック" charset="0"/>
                <a:cs typeface="Arial"/>
              </a:rPr>
              <a:t>JEDP </a:t>
            </a:r>
            <a:r>
              <a:rPr lang="en-US" sz="2800" b="1" dirty="0">
                <a:solidFill>
                  <a:schemeClr val="tx1"/>
                </a:solidFill>
                <a:effectLst>
                  <a:outerShdw blurRad="38100" dist="38100" dir="2700000" algn="tl">
                    <a:srgbClr val="010199"/>
                  </a:outerShdw>
                </a:effectLst>
                <a:latin typeface="Arial"/>
                <a:ea typeface="ＭＳ Ｐゴシック" charset="0"/>
                <a:cs typeface="Arial"/>
              </a:rPr>
              <a:t>Formulation</a:t>
            </a:r>
            <a:endParaRPr lang="en-US"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850 BC</a:t>
            </a: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750 BC</a:t>
            </a: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650 BC</a:t>
            </a: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550 BC</a:t>
            </a: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621 BC</a:t>
            </a: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400 BC</a:t>
            </a: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450 BC</a:t>
            </a: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Southern</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Traditions</a:t>
            </a: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Northern</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Traditions</a:t>
            </a:r>
          </a:p>
        </p:txBody>
      </p:sp>
      <p:sp>
        <p:nvSpPr>
          <p:cNvPr id="119828" name="Rectangle 20"/>
          <p:cNvSpPr>
            <a:spLocks noChangeArrowheads="1"/>
          </p:cNvSpPr>
          <p:nvPr/>
        </p:nvSpPr>
        <p:spPr bwMode="auto">
          <a:xfrm>
            <a:off x="0" y="32004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Josiah</a:t>
            </a:r>
            <a:r>
              <a:rPr kumimoji="0" lang="fr-FR" altLang="ja-JP"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a:t>
            </a:r>
            <a:r>
              <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s Reform Book</a:t>
            </a: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Exilic Priestly Materials</a:t>
            </a: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1143000"/>
            <a:ext cx="8610600" cy="5632450"/>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Lower Criticism</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Constructive textual studies.</a:t>
            </a:r>
          </a:p>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Higher Criticism</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Attacks the inspiration and authenticity of the Scriptures.</a:t>
            </a:r>
          </a:p>
          <a:p>
            <a:pPr marL="444500" marR="0" lvl="0" indent="-44450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Unicode MS" charset="0"/>
                <a:ea typeface="ＭＳ Ｐゴシック" charset="0"/>
                <a:cs typeface="Arial Unicode MS" charset="0"/>
              </a:rPr>
              <a:t>Interpretive Problems</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rPr>
              <a:t>:  Honest differences of opinion exist as to possible answers to problems of scriptural interpretation.</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Berlin Sans FB Demi" charset="0"/>
              <a:ea typeface="ＭＳ Ｐゴシック"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en-US" b="1" dirty="0">
                <a:solidFill>
                  <a:schemeClr val="bg1"/>
                </a:solidFill>
                <a:effectLst>
                  <a:glow rad="127000">
                    <a:schemeClr val="tx1"/>
                  </a:glow>
                </a:effectLst>
                <a:latin typeface="Arial" charset="0"/>
                <a:ea typeface="ＭＳ Ｐゴシック" charset="0"/>
                <a:cs typeface="Arial" charset="0"/>
              </a:rPr>
              <a:t>Some Terms...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24622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cs typeface="Arial Unicode MS" charset="0"/>
              </a:rPr>
              <a:t>Some still claim it was…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cs typeface="Arial Unicode MS" charset="0"/>
              </a:rPr>
              <a:t>The Documentary Hypothesis </a:t>
            </a:r>
            <a:endParaRPr kumimoji="0" lang="en-US" sz="4400" b="1" i="0" u="none" strike="noStrike" kern="1200" cap="none" spc="0" normalizeH="0" baseline="0" noProof="0">
              <a:ln>
                <a:noFill/>
              </a:ln>
              <a:solidFill>
                <a:srgbClr val="FFFFFF"/>
              </a:solidFill>
              <a:effectLst>
                <a:glow rad="190500">
                  <a:srgbClr val="000000"/>
                </a:glow>
              </a:effectLst>
              <a:uLnTx/>
              <a:uFillTx/>
              <a:latin typeface="Berlin Sans FB Demi" charset="0"/>
              <a:ea typeface="ＭＳ Ｐゴシック"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en-US" sz="5400" b="1">
                <a:solidFill>
                  <a:schemeClr val="bg1"/>
                </a:solidFill>
                <a:effectLst>
                  <a:glow rad="190500">
                    <a:schemeClr val="tx1"/>
                  </a:glow>
                </a:effectLst>
                <a:latin typeface="Berlin Sans FB Demi" charset="0"/>
                <a:ea typeface="ＭＳ Ｐゴシック" charset="0"/>
                <a:cs typeface="Arial Unicode MS" charset="0"/>
              </a:rPr>
              <a:t>WHO WROTE THE PENTATEUCH?</a:t>
            </a:r>
            <a:endParaRPr lang="en-US">
              <a:effectLst>
                <a:glow rad="1905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920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4245" name="Text Box 5"/>
          <p:cNvSpPr txBox="1">
            <a:spLocks noChangeArrowheads="1"/>
          </p:cNvSpPr>
          <p:nvPr/>
        </p:nvSpPr>
        <p:spPr bwMode="auto">
          <a:xfrm>
            <a:off x="3429000" y="1355725"/>
            <a:ext cx="54864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Jehovah/Yahweh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Elohim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Combined edition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Deuteronomic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Priestly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6" name="Title 5"/>
          <p:cNvSpPr>
            <a:spLocks noGrp="1"/>
          </p:cNvSpPr>
          <p:nvPr>
            <p:ph type="title" idx="4294967295"/>
          </p:nvPr>
        </p:nvSpPr>
        <p:spPr>
          <a:xfrm>
            <a:off x="3505200" y="323850"/>
            <a:ext cx="26670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Definitions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5269"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 2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Genesis-Numbers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Deuteronomy-Kings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Genesis-Numbers</a:t>
            </a:r>
          </a:p>
        </p:txBody>
      </p:sp>
      <p:sp>
        <p:nvSpPr>
          <p:cNvPr id="6" name="Title 5"/>
          <p:cNvSpPr>
            <a:spLocks noGrp="1"/>
          </p:cNvSpPr>
          <p:nvPr>
            <p:ph type="title" idx="4294967295"/>
          </p:nvPr>
        </p:nvSpPr>
        <p:spPr>
          <a:xfrm>
            <a:off x="3429000" y="293688"/>
            <a:ext cx="25146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Contents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Document</a:t>
            </a:r>
          </a:p>
        </p:txBody>
      </p:sp>
      <p:sp>
        <p:nvSpPr>
          <p:cNvPr id="396293" name="Text Box 5"/>
          <p:cNvSpPr txBox="1">
            <a:spLocks noChangeArrowheads="1"/>
          </p:cNvSpPr>
          <p:nvPr/>
        </p:nvSpPr>
        <p:spPr bwMode="auto">
          <a:xfrm>
            <a:off x="3429000" y="1355725"/>
            <a:ext cx="62484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850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750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650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621 B.C.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Unicode MS" pitchFamily="-112" charset="0"/>
                <a:ea typeface="Arial Unicode MS" pitchFamily="-112" charset="0"/>
                <a:cs typeface="Arial Unicode MS" pitchFamily="-112" charset="0"/>
              </a:rPr>
              <a:t>570-445 B.C.</a:t>
            </a:r>
          </a:p>
        </p:txBody>
      </p:sp>
      <p:sp>
        <p:nvSpPr>
          <p:cNvPr id="6" name="Title 5"/>
          <p:cNvSpPr>
            <a:spLocks noGrp="1"/>
          </p:cNvSpPr>
          <p:nvPr>
            <p:ph type="title" idx="4294967295"/>
          </p:nvPr>
        </p:nvSpPr>
        <p:spPr>
          <a:xfrm>
            <a:off x="3429000" y="304800"/>
            <a:ext cx="2514600" cy="708025"/>
          </a:xfrm>
        </p:spPr>
        <p:txBody>
          <a:bodyPr>
            <a:spAutoFit/>
          </a:bodyPr>
          <a:lstStyle/>
          <a:p>
            <a:pPr algn="l" eaLnBrk="1" hangingPunct="1">
              <a:spcBef>
                <a:spcPct val="50000"/>
              </a:spcBef>
              <a:defRPr/>
            </a:pPr>
            <a:r>
              <a:rPr lang="en-US" sz="4000" b="1" u="sng" kern="1200">
                <a:solidFill>
                  <a:schemeClr val="bg1"/>
                </a:solidFill>
                <a:effectLst>
                  <a:glow rad="101600">
                    <a:schemeClr val="tx1"/>
                  </a:glow>
                </a:effectLst>
                <a:latin typeface="Arial Unicode MS" pitchFamily="-112" charset="0"/>
                <a:ea typeface="Arial Unicode MS" pitchFamily="-112" charset="0"/>
                <a:cs typeface="Arial Unicode MS" pitchFamily="-112" charset="0"/>
              </a:rPr>
              <a:t>Dates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600" y="1355725"/>
            <a:ext cx="12192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27000">
                  <a:srgbClr val="000000"/>
                </a:glow>
              </a:effectLst>
              <a:uLnTx/>
              <a:uFillTx/>
              <a:latin typeface="Berlin Sans FB Demi" charset="0"/>
              <a:ea typeface="ＭＳ Ｐゴシック"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Document</a:t>
            </a:r>
          </a:p>
        </p:txBody>
      </p:sp>
      <p:sp>
        <p:nvSpPr>
          <p:cNvPr id="397317" name="Text Box 5"/>
          <p:cNvSpPr txBox="1">
            <a:spLocks noChangeArrowheads="1"/>
          </p:cNvSpPr>
          <p:nvPr/>
        </p:nvSpPr>
        <p:spPr bwMode="auto">
          <a:xfrm>
            <a:off x="3429000" y="1355725"/>
            <a:ext cx="5715000" cy="45370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S. Kingdom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N. Kingdom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Unknown redactor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Hilkiah</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 the High Priest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Unicode MS" pitchFamily="-112" charset="0"/>
                <a:ea typeface="Arial Unicode MS" pitchFamily="-112" charset="0"/>
                <a:cs typeface="Arial Unicode MS" pitchFamily="-112" charset="0"/>
              </a:rPr>
              <a:t>Ezra</a:t>
            </a:r>
          </a:p>
        </p:txBody>
      </p:sp>
      <p:sp>
        <p:nvSpPr>
          <p:cNvPr id="137221" name="Title 5"/>
          <p:cNvSpPr>
            <a:spLocks noGrp="1"/>
          </p:cNvSpPr>
          <p:nvPr>
            <p:ph type="title" idx="4294967295"/>
          </p:nvPr>
        </p:nvSpPr>
        <p:spPr>
          <a:xfrm>
            <a:off x="3429000" y="304800"/>
            <a:ext cx="3048000" cy="685800"/>
          </a:xfrm>
        </p:spPr>
        <p:txBody>
          <a:bodyPr/>
          <a:lstStyle/>
          <a:p>
            <a:pPr algn="l">
              <a:defRPr/>
            </a:pPr>
            <a:r>
              <a:rPr lang="en-US" sz="4000" b="1" u="sng">
                <a:solidFill>
                  <a:schemeClr val="bg1"/>
                </a:solidFill>
                <a:effectLst>
                  <a:glow rad="127000">
                    <a:schemeClr val="tx1"/>
                  </a:glow>
                </a:effectLst>
                <a:latin typeface="Arial Unicode MS" charset="0"/>
                <a:ea typeface="ＭＳ Ｐゴシック" charset="0"/>
                <a:cs typeface="Times New Roman" charset="0"/>
              </a:rPr>
              <a:t>Origins</a:t>
            </a:r>
            <a:endParaRPr lang="en-US">
              <a:effectLst>
                <a:glow rad="1270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ru-RU" altLang="ja-JP" sz="11700" b="1" i="1" dirty="0">
                <a:solidFill>
                  <a:srgbClr val="FFFF00"/>
                </a:solidFill>
                <a:effectLst>
                  <a:glow rad="101600">
                    <a:schemeClr val="tx1">
                      <a:alpha val="93000"/>
                    </a:schemeClr>
                  </a:glow>
                </a:effectLst>
                <a:latin typeface="Kosher-Normal" charset="0"/>
                <a:ea typeface="ＭＳ Ｐゴシック" charset="0"/>
              </a:rPr>
              <a:t>"</a:t>
            </a:r>
            <a:r>
              <a:rPr lang="en-US" altLang="ja-JP" sz="11700" b="1" i="1" dirty="0">
                <a:solidFill>
                  <a:srgbClr val="FFFF00"/>
                </a:solidFill>
                <a:effectLst>
                  <a:glow rad="101600">
                    <a:schemeClr val="tx1">
                      <a:alpha val="93000"/>
                    </a:schemeClr>
                  </a:glow>
                </a:effectLst>
                <a:latin typeface="Kosher-Normal" charset="0"/>
                <a:ea typeface="ＭＳ Ｐゴシック" charset="0"/>
              </a:rPr>
              <a:t>In the beginning</a:t>
            </a:r>
            <a:r>
              <a:rPr lang="ru-RU" altLang="ja-JP" sz="11700" b="1" i="1" dirty="0">
                <a:solidFill>
                  <a:srgbClr val="FFFF00"/>
                </a:solidFill>
                <a:effectLst>
                  <a:glow rad="101600">
                    <a:schemeClr val="tx1">
                      <a:alpha val="93000"/>
                    </a:schemeClr>
                  </a:glow>
                </a:effectLst>
                <a:latin typeface="Kosher-Normal" charset="0"/>
                <a:ea typeface="ＭＳ Ｐゴシック" charset="0"/>
              </a:rPr>
              <a:t>"</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val="2408007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398341" name="Text Box 5"/>
          <p:cNvSpPr txBox="1">
            <a:spLocks noChangeArrowheads="1"/>
          </p:cNvSpPr>
          <p:nvPr/>
        </p:nvSpPr>
        <p:spPr bwMode="auto">
          <a:xfrm>
            <a:off x="2895600" y="1355725"/>
            <a:ext cx="62484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Times New Roman" pitchFamily="-112" charset="0"/>
                <a:cs typeface="Times New Roman" pitchFamily="-112" charset="0"/>
              </a:rPr>
              <a:t>Personal biography, vivid delineation of character, portrays God in human terms </a:t>
            </a:r>
          </a:p>
        </p:txBody>
      </p:sp>
      <p:sp>
        <p:nvSpPr>
          <p:cNvPr id="139269" name="Title 5"/>
          <p:cNvSpPr>
            <a:spLocks noGrp="1"/>
          </p:cNvSpPr>
          <p:nvPr>
            <p:ph type="title" idx="4294967295"/>
          </p:nvPr>
        </p:nvSpPr>
        <p:spPr>
          <a:xfrm>
            <a:off x="3124200" y="304800"/>
            <a:ext cx="2667000" cy="7620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399365" name="Text Box 5"/>
          <p:cNvSpPr txBox="1">
            <a:spLocks noChangeArrowheads="1"/>
          </p:cNvSpPr>
          <p:nvPr/>
        </p:nvSpPr>
        <p:spPr bwMode="auto">
          <a:xfrm>
            <a:off x="2895600" y="2193925"/>
            <a:ext cx="6248400" cy="199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Times New Roman" pitchFamily="-112" charset="0"/>
                <a:cs typeface="Times New Roman" pitchFamily="-112" charset="0"/>
              </a:rPr>
              <a:t>Objective, deals with concrete particulars such as ritual and sacrifice </a:t>
            </a:r>
          </a:p>
        </p:txBody>
      </p:sp>
      <p:sp>
        <p:nvSpPr>
          <p:cNvPr id="141317" name="Title 5"/>
          <p:cNvSpPr>
            <a:spLocks noGrp="1"/>
          </p:cNvSpPr>
          <p:nvPr>
            <p:ph type="title" idx="4294967295"/>
          </p:nvPr>
        </p:nvSpPr>
        <p:spPr>
          <a:xfrm>
            <a:off x="3200400" y="304800"/>
            <a:ext cx="2667000" cy="6858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400389" name="Text Box 5"/>
          <p:cNvSpPr txBox="1">
            <a:spLocks noChangeArrowheads="1"/>
          </p:cNvSpPr>
          <p:nvPr/>
        </p:nvSpPr>
        <p:spPr bwMode="auto">
          <a:xfrm>
            <a:off x="2895600" y="4098925"/>
            <a:ext cx="62484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Reflects Josiah</a:t>
            </a:r>
            <a:r>
              <a:rPr kumimoji="0" lang="fr-FR"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a:t>
            </a:r>
            <a:r>
              <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rPr>
              <a:t>s reform efforts to centralize worship in the temple in Jerusalem </a:t>
            </a:r>
          </a:p>
        </p:txBody>
      </p:sp>
      <p:sp>
        <p:nvSpPr>
          <p:cNvPr id="143365" name="Title 5"/>
          <p:cNvSpPr>
            <a:spLocks noGrp="1"/>
          </p:cNvSpPr>
          <p:nvPr>
            <p:ph type="title" idx="4294967295"/>
          </p:nvPr>
        </p:nvSpPr>
        <p:spPr>
          <a:xfrm>
            <a:off x="3124200" y="228600"/>
            <a:ext cx="2895600" cy="8382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Unicode MS" pitchFamily="-112" charset="0"/>
                <a:ea typeface="Arial Unicode MS" pitchFamily="-112" charset="0"/>
                <a:cs typeface="Arial Unicode MS" pitchFamily="-112" charset="0"/>
              </a:rPr>
              <a:t>Document</a:t>
            </a:r>
          </a:p>
        </p:txBody>
      </p:sp>
      <p:sp>
        <p:nvSpPr>
          <p:cNvPr id="401413" name="Text Box 5"/>
          <p:cNvSpPr txBox="1">
            <a:spLocks noChangeArrowheads="1"/>
          </p:cNvSpPr>
          <p:nvPr/>
        </p:nvSpPr>
        <p:spPr bwMode="auto">
          <a:xfrm>
            <a:off x="2895600" y="4098925"/>
            <a:ext cx="6248400" cy="199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pitchFamily="-112" charset="0"/>
                <a:ea typeface="Arial Unicode MS" pitchFamily="-112" charset="0"/>
                <a:cs typeface="Arial Unicode MS" pitchFamily="-112" charset="0"/>
              </a:rPr>
              <a:t>Origins and institutions of the theocracy, genealogies, rituals and sacrifices</a:t>
            </a:r>
          </a:p>
        </p:txBody>
      </p:sp>
      <p:sp>
        <p:nvSpPr>
          <p:cNvPr id="145413" name="Title 5"/>
          <p:cNvSpPr>
            <a:spLocks noGrp="1"/>
          </p:cNvSpPr>
          <p:nvPr>
            <p:ph type="title" idx="4294967295"/>
          </p:nvPr>
        </p:nvSpPr>
        <p:spPr>
          <a:xfrm>
            <a:off x="3276600" y="304800"/>
            <a:ext cx="2895600" cy="762000"/>
          </a:xfrm>
        </p:spPr>
        <p:txBody>
          <a:bodyPr/>
          <a:lstStyle/>
          <a:p>
            <a:pPr algn="l"/>
            <a:r>
              <a:rPr lang="en-US" sz="4000" b="1" u="sng">
                <a:solidFill>
                  <a:schemeClr val="bg1"/>
                </a:solidFill>
                <a:latin typeface="Arial Unicode MS" charset="0"/>
                <a:ea typeface="ＭＳ Ｐゴシック" charset="0"/>
                <a:cs typeface="Times New Roman" charset="0"/>
              </a:rPr>
              <a:t>Themes </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6:5-8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6:9-22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7:7-8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7:9</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7:10</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7:13-16a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7:16b-17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7:18-21</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en-US" sz="4000" b="1" dirty="0">
                <a:solidFill>
                  <a:schemeClr val="bg1"/>
                </a:solidFill>
                <a:effectLst>
                  <a:glow rad="101600">
                    <a:schemeClr val="tx1"/>
                  </a:glow>
                </a:effectLst>
                <a:latin typeface="Berlin Sans FB Demi" charset="0"/>
                <a:ea typeface="ＭＳ Ｐゴシック" charset="0"/>
                <a:cs typeface="Arial Unicode MS" charset="0"/>
              </a:rPr>
              <a:t>The "Sources" of Genesis 6–9</a:t>
            </a:r>
            <a:endParaRPr lang="en-US" dirty="0">
              <a:effectLst>
                <a:glow rad="1016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4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7:22-23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7:24-8:2a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8:2b-3a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8:3b-5</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8:6-12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8:13a</a:t>
            </a: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8:13b</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8:14-19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8:20-22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9:1-17</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en-US" sz="4000" b="1" kern="1200" dirty="0">
                <a:solidFill>
                  <a:schemeClr val="bg1"/>
                </a:solidFill>
                <a:effectLst>
                  <a:glow rad="101600">
                    <a:schemeClr val="tx1"/>
                  </a:glow>
                </a:effectLst>
                <a:latin typeface="Berlin Sans FB Demi"/>
                <a:ea typeface="Arial Unicode MS"/>
                <a:cs typeface="Arial Unicode MS"/>
              </a:rPr>
              <a:t>The "Sources" of Genesis 6–9</a:t>
            </a: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000000"/>
                </a:glow>
              </a:effectLst>
              <a:uLnTx/>
              <a:uFillTx/>
              <a:latin typeface="Arial" charset="0"/>
              <a:ea typeface="ＭＳ Ｐゴシック" charset="0"/>
            </a:endParaRPr>
          </a:p>
        </p:txBody>
      </p:sp>
      <p:sp>
        <p:nvSpPr>
          <p:cNvPr id="408579" name="Text Box 3"/>
          <p:cNvSpPr txBox="1">
            <a:spLocks noChangeArrowheads="1"/>
          </p:cNvSpPr>
          <p:nvPr/>
        </p:nvSpPr>
        <p:spPr bwMode="auto">
          <a:xfrm>
            <a:off x="3924300" y="152400"/>
            <a:ext cx="4838700" cy="12001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39700">
                    <a:srgbClr val="000000"/>
                  </a:glow>
                </a:effectLst>
                <a:uLnTx/>
                <a:uFillTx/>
                <a:latin typeface="Times New Roman" charset="0"/>
                <a:ea typeface="ＭＳ Ｐゴシック" charset="0"/>
              </a:rPr>
              <a:t>THE STIFF-COLLAR COMMENTARY</a:t>
            </a:r>
            <a:endParaRPr kumimoji="0" lang="en-US" sz="3600" b="1" i="0" u="none" strike="noStrike" kern="1200" cap="none" spc="0" normalizeH="0" baseline="0" noProof="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44862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39700">
                    <a:srgbClr val="000000"/>
                  </a:glow>
                </a:effectLst>
                <a:uLnTx/>
                <a:uFillTx/>
                <a:latin typeface="Times New Roman" charset="0"/>
                <a:ea typeface="ＭＳ Ｐゴシック" charset="0"/>
              </a:rPr>
              <a:t>Applying the insights of higher criticism to the Gettysburg Address, given by Abraham Lincoln on November 19, 1863 at the dedication of the battlefield cemetery.</a:t>
            </a:r>
            <a:endParaRPr kumimoji="0" lang="en-US" sz="3600" b="1" i="0" u="none" strike="noStrike" kern="1200" cap="none" spc="0" normalizeH="0" baseline="0" noProof="0">
              <a:ln>
                <a:noFill/>
              </a:ln>
              <a:solidFill>
                <a:srgbClr val="FFFFFF"/>
              </a:solidFill>
              <a:effectLst>
                <a:glow rad="139700">
                  <a:srgbClr val="000000"/>
                </a:glow>
              </a:effectLst>
              <a:uLnTx/>
              <a:uFillTx/>
              <a:latin typeface="Arial Unicode MS" charset="0"/>
              <a:ea typeface="ＭＳ Ｐゴシック" charset="0"/>
            </a:endParaRPr>
          </a:p>
        </p:txBody>
      </p:sp>
      <p:sp>
        <p:nvSpPr>
          <p:cNvPr id="408582" name="Text Box 6"/>
          <p:cNvSpPr txBox="1">
            <a:spLocks noChangeArrowheads="1"/>
          </p:cNvSpPr>
          <p:nvPr/>
        </p:nvSpPr>
        <p:spPr bwMode="auto">
          <a:xfrm>
            <a:off x="152400" y="6324600"/>
            <a:ext cx="96774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Rev.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LeRoy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0" u="none" strike="noStrike" kern="1200" cap="none" spc="0" normalizeH="0" baseline="0" noProof="0" dirty="0" err="1">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Koopman</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a:t>
            </a:r>
            <a:r>
              <a:rPr kumimoji="0" lang="en-US" sz="2400" b="1" i="1"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Christianity Today</a:t>
            </a:r>
            <a:r>
              <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rPr>
              <a:t>, 1965</a:t>
            </a: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r>
              <a:rPr kumimoji="0" lang="en-US" sz="3600" b="1" i="1"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Four score and seven</a:t>
            </a: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years ago</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
        <p:nvSpPr>
          <p:cNvPr id="409606" name="Text Box 6"/>
          <p:cNvSpPr txBox="1">
            <a:spLocks noChangeArrowheads="1"/>
          </p:cNvSpPr>
          <p:nvPr/>
        </p:nvSpPr>
        <p:spPr bwMode="auto">
          <a:xfrm>
            <a:off x="571500" y="1427163"/>
            <a:ext cx="8153400" cy="421163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This phrase is the work of E, an English professor and friend of Lincoln who had a propensity for utilizing ornate language.  Lincoln, simple and uneducated man that he was, would have said, "</a:t>
            </a:r>
            <a:r>
              <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eighty-seven</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a:t>
            </a: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3</a:t>
            </a:r>
            <a:endParaRPr lang="en-US">
              <a:effectLst>
                <a:glow rad="152400">
                  <a:schemeClr val="tx1"/>
                </a:glow>
              </a:effectLst>
              <a:latin typeface="Times New Roman" charset="0"/>
              <a:ea typeface="ＭＳ Ｐゴシック" charset="0"/>
              <a:cs typeface="ＭＳ Ｐゴシック"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our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fathers</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brought forth on this continent a new nation,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conceived</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in liberty</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Unicode MS" charset="0"/>
              <a:ea typeface="ＭＳ Ｐゴシック" charset="0"/>
            </a:endParaRPr>
          </a:p>
        </p:txBody>
      </p:sp>
      <p:sp>
        <p:nvSpPr>
          <p:cNvPr id="410630" name="Text Box 6"/>
          <p:cNvSpPr txBox="1">
            <a:spLocks noChangeArrowheads="1"/>
          </p:cNvSpPr>
          <p:nvPr/>
        </p:nvSpPr>
        <p:spPr bwMode="auto">
          <a:xfrm>
            <a:off x="457200" y="2555875"/>
            <a:ext cx="8153400" cy="338772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Fathers</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is a faulty translation of the original "forefathers."  The use of "</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conceived</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points to redactor M, presumably Mary Todd Lincoln, who proofread his speech and added her female bias.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4</a:t>
            </a:r>
            <a:endParaRPr lang="en-US">
              <a:effectLst>
                <a:glow rad="152400">
                  <a:schemeClr val="tx1"/>
                </a:glow>
              </a:effectLst>
              <a:latin typeface="Times New Roman" charset="0"/>
              <a:ea typeface="ＭＳ Ｐゴシック" charset="0"/>
              <a:cs typeface="ＭＳ Ｐゴシック"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and dedicated to the </a:t>
            </a:r>
            <a:r>
              <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proposition</a:t>
            </a:r>
            <a:r>
              <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 that all men are created equal. </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411654" name="Text Box 6"/>
          <p:cNvSpPr txBox="1">
            <a:spLocks noChangeArrowheads="1"/>
          </p:cNvSpPr>
          <p:nvPr/>
        </p:nvSpPr>
        <p:spPr bwMode="auto">
          <a:xfrm>
            <a:off x="457200" y="1990725"/>
            <a:ext cx="8153400" cy="44862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a:t>
            </a:r>
            <a:r>
              <a:rPr kumimoji="0" lang="en-US"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Proposition</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 by M.  Use of "created" indicates a third author, p</a:t>
            </a:r>
            <a:r>
              <a:rPr kumimoji="0" lang="en-US" sz="3600" b="1" i="0" u="none" strike="noStrike" kern="1200" cap="none" spc="0" normalizeH="0" baseline="3000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1</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a priest accompanying Lincoln on the train to Gettysburg. Since Lincoln was only a layman, it was natural that he should seek clerical help in adding theological terminology.  A second priest, p</a:t>
            </a:r>
            <a:r>
              <a:rPr kumimoji="0" lang="en-US" sz="3600" b="1" i="0" u="none" strike="noStrike" kern="1200" cap="none" spc="0" normalizeH="0" baseline="3000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2</a:t>
            </a:r>
            <a:r>
              <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pitchFamily="-112" charset="0"/>
                <a:ea typeface="ＭＳ Ｐゴシック" pitchFamily="-112" charset="-128"/>
                <a:cs typeface="ＭＳ Ｐゴシック" pitchFamily="-112" charset="-128"/>
              </a:rPr>
              <a:t>, also added a few glosses.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en-US" sz="4000" b="1" dirty="0">
                <a:solidFill>
                  <a:schemeClr val="bg1"/>
                </a:solidFill>
              </a:rPr>
              <a:t>What is this?</a:t>
            </a: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5</a:t>
            </a:r>
            <a:endParaRPr lang="en-US">
              <a:effectLst>
                <a:glow rad="127000">
                  <a:schemeClr val="tx1"/>
                </a:glow>
              </a:effectLst>
              <a:latin typeface="Times New Roman" charset="0"/>
              <a:ea typeface="ＭＳ Ｐゴシック" charset="0"/>
              <a:cs typeface="ＭＳ Ｐゴシック"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Now we are engaged in a great civil war, testing whether </a:t>
            </a:r>
            <a:r>
              <a:rPr kumimoji="0" lang="en-US" sz="3600" b="1" i="1"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that nation</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endParaRPr>
          </a:p>
        </p:txBody>
      </p:sp>
      <p:sp>
        <p:nvSpPr>
          <p:cNvPr id="412678" name="Text Box 6"/>
          <p:cNvSpPr txBox="1">
            <a:spLocks noChangeArrowheads="1"/>
          </p:cNvSpPr>
          <p:nvPr/>
        </p:nvSpPr>
        <p:spPr bwMode="auto">
          <a:xfrm>
            <a:off x="457200" y="1978025"/>
            <a:ext cx="8507288" cy="175432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That nation</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 — some scholars see here the work of one foreign-born (C?).  An American would have said "this nation."</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283686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00"/>
                </a:solidFill>
                <a:effectLst>
                  <a:glow rad="139700">
                    <a:srgbClr val="000000"/>
                  </a:glow>
                  <a:outerShdw blurRad="38100" dist="38100" dir="2700000" algn="tl">
                    <a:srgbClr val="DDDDDD"/>
                  </a:outerShdw>
                </a:effectLst>
                <a:uLnTx/>
                <a:uFillTx/>
                <a:latin typeface="Times New Roman" charset="0"/>
                <a:ea typeface="ＭＳ Ｐゴシック" charset="0"/>
              </a:rPr>
              <a:t>Conceived</a:t>
            </a: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 -- M</a:t>
            </a:r>
            <a:r>
              <a:rPr kumimoji="0" lang="fr-FR"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a:t>
            </a:r>
            <a:r>
              <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rPr>
              <a:t>s favorite interjection.</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Unicode MS" charset="0"/>
              <a:ea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0"/>
            <a:ext cx="7620000" cy="11906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or any nation so </a:t>
            </a:r>
            <a:r>
              <a:rPr kumimoji="0" lang="en-US" sz="3600" b="1" i="1" u="none" strike="noStrike" kern="1200" cap="none" spc="0" normalizeH="0" baseline="0" noProof="0" dirty="0">
                <a:ln>
                  <a:noFill/>
                </a:ln>
                <a:solidFill>
                  <a:srgbClr val="FFFF00"/>
                </a:solidFill>
                <a:effectLst>
                  <a:glow rad="139700">
                    <a:srgbClr val="000000"/>
                  </a:glow>
                </a:effectLst>
                <a:uLnTx/>
                <a:uFillTx/>
                <a:latin typeface="Times New Roman" charset="0"/>
                <a:ea typeface="ＭＳ Ｐゴシック" charset="0"/>
              </a:rPr>
              <a:t>conceived</a:t>
            </a:r>
            <a:r>
              <a:rPr kumimoji="0" lang="en-US" sz="3600" b="1" i="1"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and so dedicated can long endure. </a:t>
            </a: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Encountering the OT, </a:t>
            </a:r>
            <a:r>
              <a:rPr kumimoji="0" lang="en-US" sz="1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rPr>
              <a:t>70</a:t>
            </a:r>
            <a:endParaRPr kumimoji="0" lang="en-US" sz="16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en-US" b="1">
                <a:solidFill>
                  <a:schemeClr val="tx1"/>
                </a:solidFill>
                <a:effectLst>
                  <a:outerShdw blurRad="38100" dist="38100" dir="2700000" algn="tl">
                    <a:srgbClr val="010199"/>
                  </a:outerShdw>
                </a:effectLst>
                <a:latin typeface="Arial"/>
                <a:ea typeface="ＭＳ Ｐゴシック" charset="0"/>
                <a:cs typeface="Arial"/>
              </a:rPr>
              <a:t>JEDP Problems</a:t>
            </a: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Pent 23</a:t>
            </a: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Violates internal self-claims of Pentateuch</a:t>
            </a:r>
          </a:p>
          <a:p>
            <a:pPr marL="51435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Anti-supernatural bias </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Based on inaccurate 19th century evolution</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Lack of unanimity</a:t>
            </a:r>
            <a:r>
              <a:rPr kumimoji="0" lang="en-US" sz="3200" b="1" i="0"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among scholars</a:t>
            </a: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Subjective with circular reasoning</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No manuscript evidence</a:t>
            </a:r>
          </a:p>
          <a:p>
            <a:pPr marL="514350" lvl="0" indent="-514350" defTabSz="914400" fontAlgn="base">
              <a:spcBef>
                <a:spcPct val="20000"/>
              </a:spcBef>
              <a:spcAft>
                <a:spcPct val="0"/>
              </a:spcAft>
              <a:buClr>
                <a:srgbClr val="FFFFCC"/>
              </a:buClr>
              <a:buSzPct val="75000"/>
              <a:buFont typeface="+mj-lt"/>
              <a:buAutoNum type="alphaUcPeriod"/>
              <a:defRPr/>
            </a:pPr>
            <a:r>
              <a:rPr lang="en-US" sz="3200" b="1" dirty="0">
                <a:solidFill>
                  <a:srgbClr val="FFFFFF"/>
                </a:solidFill>
                <a:effectLst>
                  <a:outerShdw blurRad="38100" dist="38100" dir="2700000" algn="tl">
                    <a:srgbClr val="010199"/>
                  </a:outerShdw>
                </a:effectLst>
                <a:latin typeface="Arial"/>
                <a:cs typeface="Arial"/>
              </a:rPr>
              <a:t>Ignores ANE archaeological evidence</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l" defTabSz="914400" rtl="0" eaLnBrk="1" fontAlgn="base" latinLnBrk="0" hangingPunct="1">
              <a:lnSpc>
                <a:spcPct val="100000"/>
              </a:lnSpc>
              <a:spcBef>
                <a:spcPct val="20000"/>
              </a:spcBef>
              <a:spcAft>
                <a:spcPct val="0"/>
              </a:spcAft>
              <a:buClr>
                <a:srgbClr val="FFFFCC"/>
              </a:buClr>
              <a:buSzPct val="75000"/>
              <a:buFont typeface="+mj-lt"/>
              <a:buAutoNum type="alphaU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Rejects NT evidence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Editorial Activity</a:t>
            </a:r>
          </a:p>
        </p:txBody>
      </p:sp>
    </p:spTree>
    <p:extLst>
      <p:ext uri="{BB962C8B-B14F-4D97-AF65-F5344CB8AC3E}">
        <p14:creationId xmlns:p14="http://schemas.microsoft.com/office/powerpoint/2010/main" val="3035964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Hebrew Consistency</a:t>
            </a: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Why does the whole OT show a consistent use of Hebrew so that the Pentateuch does not look like it was written 1000 years before Malachi?</a:t>
            </a: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Pentateuch</a:t>
            </a:r>
          </a:p>
          <a:p>
            <a:pPr defTabSz="914400">
              <a:defRPr/>
            </a:pPr>
            <a:r>
              <a:rPr lang="en-US" sz="2400" b="1" kern="0" dirty="0">
                <a:effectLst>
                  <a:glow rad="127000">
                    <a:schemeClr val="tx1"/>
                  </a:glow>
                </a:effectLst>
                <a:latin typeface="Arial" charset="0"/>
                <a:ea typeface="ＭＳ Ｐゴシック" charset="0"/>
                <a:cs typeface="ＭＳ Ｐゴシック" charset="0"/>
              </a:rPr>
              <a:t>1400 BC</a:t>
            </a: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Poetics</a:t>
            </a:r>
          </a:p>
          <a:p>
            <a:pPr defTabSz="914400">
              <a:defRPr/>
            </a:pPr>
            <a:r>
              <a:rPr lang="en-US" sz="2400" b="1" kern="0" dirty="0">
                <a:effectLst>
                  <a:glow rad="127000">
                    <a:schemeClr val="tx1"/>
                  </a:glow>
                </a:effectLst>
                <a:latin typeface="Arial" charset="0"/>
                <a:ea typeface="ＭＳ Ｐゴシック" charset="0"/>
                <a:cs typeface="ＭＳ Ｐゴシック" charset="0"/>
              </a:rPr>
              <a:t>1000 BC</a:t>
            </a: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effectLst>
                  <a:glow rad="127000">
                    <a:schemeClr val="tx1"/>
                  </a:glow>
                </a:effectLst>
                <a:latin typeface="Arial" charset="0"/>
                <a:ea typeface="ＭＳ Ｐゴシック" charset="0"/>
                <a:cs typeface="ＭＳ Ｐゴシック" charset="0"/>
              </a:rPr>
              <a:t>Malachi</a:t>
            </a:r>
          </a:p>
          <a:p>
            <a:pPr defTabSz="914400">
              <a:defRPr/>
            </a:pPr>
            <a:r>
              <a:rPr lang="en-US" sz="2400" b="1" kern="0" dirty="0">
                <a:effectLst>
                  <a:glow rad="127000">
                    <a:schemeClr val="tx1"/>
                  </a:glow>
                </a:effectLst>
                <a:latin typeface="Arial" charset="0"/>
                <a:ea typeface="ＭＳ Ｐゴシック" charset="0"/>
                <a:cs typeface="ＭＳ Ｐゴシック" charset="0"/>
              </a:rPr>
              <a:t>400 BC</a:t>
            </a:r>
          </a:p>
        </p:txBody>
      </p:sp>
    </p:spTree>
    <p:extLst>
      <p:ext uri="{BB962C8B-B14F-4D97-AF65-F5344CB8AC3E}">
        <p14:creationId xmlns:p14="http://schemas.microsoft.com/office/powerpoint/2010/main" val="2742657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mn-ea"/>
                <a:cs typeface="Arial"/>
              </a:rPr>
              <a:t>The Land of Canaan</a:t>
            </a:r>
            <a:br>
              <a:rPr kumimoji="0" lang="en-US" sz="4400" b="1" i="0" u="none" strike="noStrike" kern="1200" cap="none" spc="0" normalizeH="0" baseline="0" noProof="0" dirty="0">
                <a:ln>
                  <a:noFill/>
                </a:ln>
                <a:solidFill>
                  <a:srgbClr val="FFFFFF"/>
                </a:solidFill>
                <a:effectLst/>
                <a:uLnTx/>
                <a:uFillTx/>
                <a:latin typeface="Arial"/>
                <a:ea typeface="+mn-ea"/>
                <a:cs typeface="Arial"/>
              </a:rPr>
            </a:br>
            <a:r>
              <a:rPr kumimoji="0" lang="en-US" sz="4400" b="1" i="0" u="none" strike="noStrike" kern="1200" cap="none" spc="0" normalizeH="0" baseline="0" noProof="0" dirty="0">
                <a:ln>
                  <a:noFill/>
                </a:ln>
                <a:solidFill>
                  <a:srgbClr val="FFFFFF"/>
                </a:solidFill>
                <a:effectLst/>
                <a:uLnTx/>
                <a:uFillTx/>
                <a:latin typeface="Arial"/>
                <a:ea typeface="+mn-ea"/>
                <a:cs typeface="Arial"/>
              </a:rPr>
              <a:t>(2000 BC)</a:t>
            </a:r>
          </a:p>
        </p:txBody>
      </p:sp>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p:cNvSpPr txBox="1"/>
          <p:nvPr/>
        </p:nvSpPr>
        <p:spPr>
          <a:xfrm>
            <a:off x="1993046" y="3788087"/>
            <a:ext cx="966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Sodom</a:t>
            </a:r>
          </a:p>
        </p:txBody>
      </p:sp>
      <p:sp>
        <p:nvSpPr>
          <p:cNvPr id="22" name="TextBox 21"/>
          <p:cNvSpPr txBox="1"/>
          <p:nvPr/>
        </p:nvSpPr>
        <p:spPr>
          <a:xfrm>
            <a:off x="1026115" y="3438195"/>
            <a:ext cx="9287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Mamre</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3" name="TextBox 22"/>
          <p:cNvSpPr txBox="1"/>
          <p:nvPr/>
        </p:nvSpPr>
        <p:spPr>
          <a:xfrm>
            <a:off x="0" y="4782457"/>
            <a:ext cx="10185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Kadesh</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4" name="TextBox 23"/>
          <p:cNvSpPr txBox="1"/>
          <p:nvPr/>
        </p:nvSpPr>
        <p:spPr>
          <a:xfrm>
            <a:off x="2917767" y="-1"/>
            <a:ext cx="6207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Dan</a:t>
            </a:r>
          </a:p>
        </p:txBody>
      </p:sp>
      <p:sp>
        <p:nvSpPr>
          <p:cNvPr id="25" name="TextBox 24"/>
          <p:cNvSpPr txBox="1"/>
          <p:nvPr/>
        </p:nvSpPr>
        <p:spPr>
          <a:xfrm>
            <a:off x="1534563" y="6469576"/>
            <a:ext cx="11084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El </a:t>
            </a:r>
            <a:r>
              <a:rPr kumimoji="0" lang="en-US" sz="18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a:rPr>
              <a:t>Paran</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6" name="TextBox 25"/>
          <p:cNvSpPr txBox="1"/>
          <p:nvPr/>
        </p:nvSpPr>
        <p:spPr>
          <a:xfrm>
            <a:off x="4874579" y="2453978"/>
            <a:ext cx="148157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5 Kings</a:t>
            </a:r>
          </a:p>
        </p:txBody>
      </p:sp>
      <p:sp>
        <p:nvSpPr>
          <p:cNvPr id="27" name="TextBox 26"/>
          <p:cNvSpPr txBox="1"/>
          <p:nvPr/>
        </p:nvSpPr>
        <p:spPr>
          <a:xfrm>
            <a:off x="4874579" y="2898240"/>
            <a:ext cx="17410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Abraham</a:t>
            </a:r>
          </a:p>
        </p:txBody>
      </p:sp>
      <p:sp>
        <p:nvSpPr>
          <p:cNvPr id="28" name="Down Arrow 27"/>
          <p:cNvSpPr/>
          <p:nvPr/>
        </p:nvSpPr>
        <p:spPr bwMode="auto">
          <a:xfrm rot="16200000">
            <a:off x="7264634" y="200604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Down Arrow 28"/>
          <p:cNvSpPr/>
          <p:nvPr/>
        </p:nvSpPr>
        <p:spPr bwMode="auto">
          <a:xfrm rot="16200000">
            <a:off x="7264634" y="2450306"/>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TextBox 34"/>
          <p:cNvSpPr txBox="1"/>
          <p:nvPr/>
        </p:nvSpPr>
        <p:spPr>
          <a:xfrm>
            <a:off x="1532764" y="2928958"/>
            <a:ext cx="8647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Salem</a:t>
            </a:r>
          </a:p>
        </p:txBody>
      </p:sp>
      <p:sp>
        <p:nvSpPr>
          <p:cNvPr id="30" name="Rectangle 6">
            <a:extLst>
              <a:ext uri="{FF2B5EF4-FFF2-40B4-BE49-F238E27FC236}">
                <a16:creationId xmlns:a16="http://schemas.microsoft.com/office/drawing/2014/main" id="{DF7AB785-FF09-1C4A-A56B-FCD9B92DF2A9}"/>
              </a:ext>
            </a:extLst>
          </p:cNvPr>
          <p:cNvSpPr>
            <a:spLocks noChangeArrowheads="1"/>
          </p:cNvSpPr>
          <p:nvPr/>
        </p:nvSpPr>
        <p:spPr bwMode="auto">
          <a:xfrm>
            <a:off x="4239153" y="3752022"/>
            <a:ext cx="4829709" cy="3105978"/>
          </a:xfrm>
          <a:prstGeom prst="rect">
            <a:avLst/>
          </a:prstGeom>
          <a:solidFill>
            <a:schemeClr val="tx1"/>
          </a:solidFill>
          <a:ln>
            <a:noFill/>
          </a:ln>
          <a:effectLst/>
        </p:spPr>
        <p:txBody>
          <a:bodyPr wrap="square" lIns="90488" tIns="44450" rIns="90488" bIns="44450">
            <a:spAutoFit/>
          </a:bodyPr>
          <a:lstStyle/>
          <a:p>
            <a:pPr lvl="0" algn="ctr"/>
            <a:r>
              <a:rPr lang="en-US" sz="2800" b="1" dirty="0">
                <a:solidFill>
                  <a:schemeClr val="bg1"/>
                </a:solidFill>
                <a:latin typeface="Arial" panose="020B0604020202020204" pitchFamily="34" charset="0"/>
                <a:cs typeface="Arial" panose="020B0604020202020204" pitchFamily="34" charset="0"/>
              </a:rPr>
              <a:t>“When Abram heard that his relative had been taken captive, he called out the 318 trained men born in his household and went in pursuit as far as </a:t>
            </a:r>
            <a:r>
              <a:rPr lang="en-US" sz="2800" b="1" dirty="0">
                <a:solidFill>
                  <a:srgbClr val="FFFF00"/>
                </a:solidFill>
                <a:latin typeface="Arial" panose="020B0604020202020204" pitchFamily="34" charset="0"/>
                <a:cs typeface="Arial" panose="020B0604020202020204" pitchFamily="34" charset="0"/>
              </a:rPr>
              <a:t>Dan</a:t>
            </a:r>
            <a:r>
              <a:rPr lang="en-US" sz="2800" b="1" dirty="0">
                <a:solidFill>
                  <a:schemeClr val="bg1"/>
                </a:solidFill>
                <a:latin typeface="Arial" panose="020B0604020202020204" pitchFamily="34" charset="0"/>
                <a:cs typeface="Arial" panose="020B0604020202020204" pitchFamily="34" charset="0"/>
              </a:rPr>
              <a:t>”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(Genesis 14:14 NIV).</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en-US" b="1" dirty="0">
                <a:solidFill>
                  <a:schemeClr val="bg1"/>
                </a:solidFill>
                <a:effectLst>
                  <a:glow rad="355600">
                    <a:schemeClr val="tx1"/>
                  </a:glow>
                </a:effectLst>
              </a:rPr>
              <a:t>City of Avaris</a:t>
            </a: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id="{B50337FD-76F3-E144-ABF2-61BBB246233E}"/>
              </a:ext>
            </a:extLst>
          </p:cNvPr>
          <p:cNvSpPr txBox="1">
            <a:spLocks/>
          </p:cNvSpPr>
          <p:nvPr/>
        </p:nvSpPr>
        <p:spPr bwMode="auto">
          <a:xfrm>
            <a:off x="6728908" y="3313232"/>
            <a:ext cx="2415092" cy="354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rPr>
              <a:t>“Egyptians… forced them to build the cities of Pithom and Rameses as supply centers for the king” (Exod 1:11).</a:t>
            </a:r>
          </a:p>
        </p:txBody>
      </p:sp>
    </p:spTree>
    <p:extLst>
      <p:ext uri="{BB962C8B-B14F-4D97-AF65-F5344CB8AC3E}">
        <p14:creationId xmlns:p14="http://schemas.microsoft.com/office/powerpoint/2010/main" val="365226179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en-US" b="1" dirty="0">
                <a:solidFill>
                  <a:schemeClr val="bg1"/>
                </a:solidFill>
                <a:effectLst>
                  <a:glow rad="355600">
                    <a:schemeClr val="tx1"/>
                  </a:glow>
                </a:effectLst>
              </a:rPr>
              <a:t>City of Avaris</a:t>
            </a: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Beneath Rameses</a:t>
            </a: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1015663"/>
          </a:xfrm>
          <a:prstGeom prst="rect">
            <a:avLst/>
          </a:prstGeom>
          <a:solidFill>
            <a:srgbClr val="00009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Patterns of Evidence</a:t>
            </a:r>
            <a:r>
              <a:rPr kumimoji="0" lang="mr-IN"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is a film by Timothy Mahoney (Thinking Man Films, 2015) that presents amazing archaeological evidence for the Early Exodus discovered by 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an agnostic Egyptologist.</a:t>
            </a:r>
          </a:p>
        </p:txBody>
      </p:sp>
    </p:spTree>
    <p:extLst>
      <p:ext uri="{BB962C8B-B14F-4D97-AF65-F5344CB8AC3E}">
        <p14:creationId xmlns:p14="http://schemas.microsoft.com/office/powerpoint/2010/main" val="1662382831"/>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en-US" sz="2000" b="1" dirty="0">
                <a:solidFill>
                  <a:schemeClr val="tx1"/>
                </a:solidFill>
                <a:latin typeface="Arial" charset="0"/>
                <a:ea typeface="ＭＳ Ｐゴシック" charset="0"/>
                <a:cs typeface="ＭＳ Ｐゴシック" charset="0"/>
              </a:rPr>
              <a:t>Now Moses was very humble—</a:t>
            </a: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more humble than any other person on earth.</a:t>
            </a:r>
            <a:br>
              <a:rPr lang="en-US" sz="2000" b="1" dirty="0">
                <a:solidFill>
                  <a:schemeClr val="tx1"/>
                </a:solidFill>
                <a:latin typeface="Arial" charset="0"/>
                <a:ea typeface="ＭＳ Ｐゴシック" charset="0"/>
                <a:cs typeface="ＭＳ Ｐゴシック" charset="0"/>
              </a:rPr>
            </a:br>
            <a:br>
              <a:rPr lang="en-US" sz="2000" b="1" dirty="0">
                <a:solidFill>
                  <a:schemeClr val="tx1"/>
                </a:solidFill>
                <a:latin typeface="Arial" charset="0"/>
                <a:ea typeface="ＭＳ Ｐゴシック" charset="0"/>
                <a:cs typeface="ＭＳ Ｐゴシック" charset="0"/>
              </a:rPr>
            </a:br>
            <a:r>
              <a:rPr lang="en-US" sz="2000" b="1" dirty="0">
                <a:solidFill>
                  <a:schemeClr val="tx1"/>
                </a:solidFill>
                <a:latin typeface="Arial" charset="0"/>
                <a:ea typeface="ＭＳ Ｐゴシック" charset="0"/>
                <a:cs typeface="ＭＳ Ｐゴシック" charset="0"/>
              </a:rPr>
              <a:t>—Numbers 12:3</a:t>
            </a:r>
            <a:endParaRPr lang="en-US" sz="2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Yes… I like it!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writing best sellers Genesis, Exodus, &amp; Leviticus, Moses’s confidence was obvious as he penned the book of Numbers.</a:t>
            </a:r>
          </a:p>
        </p:txBody>
      </p:sp>
    </p:spTree>
    <p:extLst>
      <p:ext uri="{BB962C8B-B14F-4D97-AF65-F5344CB8AC3E}">
        <p14:creationId xmlns:p14="http://schemas.microsoft.com/office/powerpoint/2010/main" val="2672019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Unlikely Statements</a:t>
            </a: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1"/>
                  </a:solidFill>
                  <a:effectLst/>
                  <a:latin typeface="Arial" charset="0"/>
                  <a:ea typeface="ＭＳ Ｐゴシック" charset="0"/>
                  <a:cs typeface="ＭＳ Ｐゴシック" charset="0"/>
                </a:rPr>
                <a:t>“(Now Moses was very humble—</a:t>
              </a:r>
              <a:br>
                <a:rPr lang="en-US" sz="2800" b="1" kern="0" dirty="0">
                  <a:solidFill>
                    <a:schemeClr val="tx1"/>
                  </a:solidFill>
                  <a:effectLst/>
                  <a:latin typeface="Arial" charset="0"/>
                  <a:ea typeface="ＭＳ Ｐゴシック" charset="0"/>
                  <a:cs typeface="ＭＳ Ｐゴシック" charset="0"/>
                </a:rPr>
              </a:br>
              <a:r>
                <a:rPr lang="en-US" sz="2800" b="1" kern="0" dirty="0">
                  <a:solidFill>
                    <a:schemeClr val="tx1"/>
                  </a:solidFill>
                  <a:effectLst/>
                  <a:latin typeface="Arial" charset="0"/>
                  <a:ea typeface="ＭＳ Ｐゴシック" charset="0"/>
                  <a:cs typeface="ＭＳ Ｐゴシック" charset="0"/>
                </a:rPr>
                <a:t>more humble than any other person on earth.)”</a:t>
              </a:r>
              <a:endParaRPr lang="en-US" sz="2800" b="1" kern="0" dirty="0">
                <a:effectLst>
                  <a:glow rad="127000">
                    <a:schemeClr val="tx1"/>
                  </a:glow>
                </a:effectLst>
                <a:latin typeface="Arial"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Numbers 12:3 has an interesting parenthesis:</a:t>
            </a: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This seems to be an addition since </a:t>
            </a:r>
            <a:br>
              <a:rPr lang="en-US" sz="2800" b="1" kern="0" dirty="0">
                <a:effectLst>
                  <a:glow rad="127000">
                    <a:schemeClr val="tx1"/>
                  </a:glow>
                </a:effectLst>
                <a:latin typeface="Arial" charset="0"/>
                <a:ea typeface="ＭＳ Ｐゴシック" charset="0"/>
                <a:cs typeface="ＭＳ Ｐゴシック" charset="0"/>
              </a:rPr>
            </a:br>
            <a:r>
              <a:rPr lang="en-US" sz="2800" b="1" kern="0" dirty="0">
                <a:effectLst>
                  <a:glow rad="127000">
                    <a:schemeClr val="tx1"/>
                  </a:glow>
                </a:effectLst>
                <a:latin typeface="Arial" charset="0"/>
                <a:ea typeface="ＭＳ Ｐゴシック" charset="0"/>
                <a:cs typeface="ＭＳ Ｐゴシック" charset="0"/>
              </a:rPr>
              <a:t>for Moses to say it would be self-contradictory.</a:t>
            </a: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 would you explain this as written by Moses?</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5684C-A6A6-5183-B7A1-2A0EFD077B60}"/>
            </a:ext>
          </a:extLst>
        </p:cNvPr>
        <p:cNvGrpSpPr/>
        <p:nvPr/>
      </p:nvGrpSpPr>
      <p:grpSpPr>
        <a:xfrm>
          <a:off x="0" y="0"/>
          <a:ext cx="0" cy="0"/>
          <a:chOff x="0" y="0"/>
          <a:chExt cx="0" cy="0"/>
        </a:xfrm>
      </p:grpSpPr>
      <p:pic>
        <p:nvPicPr>
          <p:cNvPr id="362497" name="Picture 1">
            <a:extLst>
              <a:ext uri="{FF2B5EF4-FFF2-40B4-BE49-F238E27FC236}">
                <a16:creationId xmlns:a16="http://schemas.microsoft.com/office/drawing/2014/main" id="{5DC3D247-5AB4-6F67-3370-7E9D54ACA6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0" name="Rectangle 2">
            <a:extLst>
              <a:ext uri="{FF2B5EF4-FFF2-40B4-BE49-F238E27FC236}">
                <a16:creationId xmlns:a16="http://schemas.microsoft.com/office/drawing/2014/main" id="{EA8B725E-1A33-7E5B-0228-6038D5DAD7F1}"/>
              </a:ext>
            </a:extLst>
          </p:cNvPr>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en-US" sz="4000" b="1" dirty="0">
                <a:solidFill>
                  <a:schemeClr val="bg1"/>
                </a:solidFill>
              </a:rPr>
              <a:t>Baby Pictures of Adam &amp; Eve</a:t>
            </a:r>
          </a:p>
        </p:txBody>
      </p:sp>
    </p:spTree>
    <p:extLst>
      <p:ext uri="{BB962C8B-B14F-4D97-AF65-F5344CB8AC3E}">
        <p14:creationId xmlns:p14="http://schemas.microsoft.com/office/powerpoint/2010/main" val="4105968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The Death of Moses (Deut 34:1, 5)</a:t>
            </a: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Moses went up to Mount Nebo from the plains of Moab and climbed Pisgah Peak, which is across from Jericho. And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showed him the whole land… So Moses, the servant of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died there in the land of Moab, just as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had said."</a:t>
            </a:r>
          </a:p>
        </p:txBody>
      </p:sp>
    </p:spTree>
    <p:extLst>
      <p:ext uri="{BB962C8B-B14F-4D97-AF65-F5344CB8AC3E}">
        <p14:creationId xmlns:p14="http://schemas.microsoft.com/office/powerpoint/2010/main" val="29217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Conclusion</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kern="0" dirty="0">
                <a:effectLst>
                  <a:glow rad="228600">
                    <a:schemeClr val="accent4">
                      <a:satMod val="175000"/>
                      <a:alpha val="88000"/>
                    </a:schemeClr>
                  </a:glow>
                </a:effectLst>
                <a:latin typeface="Arial" charset="0"/>
                <a:ea typeface="ＭＳ Ｐゴシック" charset="0"/>
                <a:cs typeface="ＭＳ Ｐゴシック" charset="0"/>
              </a:rPr>
              <a:t>While others may have done some editorial work under the inspiration of the Holy Spirit, no substantial evidence exists that Moses did not compose the Pentateuch.  To think otherwise is to contradict the clear testimony of both tradition and Scripture.</a:t>
            </a: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Supplements</a:t>
            </a:r>
          </a:p>
        </p:txBody>
      </p:sp>
    </p:spTree>
    <p:extLst>
      <p:ext uri="{BB962C8B-B14F-4D97-AF65-F5344CB8AC3E}">
        <p14:creationId xmlns:p14="http://schemas.microsoft.com/office/powerpoint/2010/main" val="80001522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 recent movie supporting authorship by Moses…</a:t>
            </a: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Recent Movies Supporting Moses</a:t>
            </a: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4483" name="Text Box 3"/>
          <p:cNvSpPr txBox="1">
            <a:spLocks noChangeArrowheads="1"/>
          </p:cNvSpPr>
          <p:nvPr/>
        </p:nvSpPr>
        <p:spPr bwMode="auto">
          <a:xfrm>
            <a:off x="685800" y="1668463"/>
            <a:ext cx="8153400" cy="517207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1.</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Anti-supernaturalism bias</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2.</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Circular reasoning:        			posits its conclusion</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	</a:t>
            </a:r>
            <a:r>
              <a:rPr kumimoji="0" lang="en-US" altLang="ja-JP"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t>
            </a:r>
            <a:r>
              <a:rPr kumimoji="0" lang="en-US"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There can be no such thing as supernatural revelation; therefore, the Bible is not a supernatural revelation.</a:t>
            </a:r>
            <a:r>
              <a:rPr kumimoji="0" lang="en-US" altLang="ja-JP" sz="4000" b="1" i="1"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rPr>
              <a:t>"</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Berlin Sans FB Demi" charset="0"/>
              <a:ea typeface="ＭＳ Ｐゴシック" charset="0"/>
              <a:cs typeface="Arial Unicode MS" charset="0"/>
            </a:endParaRPr>
          </a:p>
        </p:txBody>
      </p:sp>
      <p:sp>
        <p:nvSpPr>
          <p:cNvPr id="151555"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Arial Unicode MS" charset="0"/>
              </a:rPr>
              <a:t>Problems of the Documentary Hypothesis</a:t>
            </a:r>
            <a:endParaRPr lang="en-US">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5507" name="Text Box 3"/>
          <p:cNvSpPr txBox="1">
            <a:spLocks noChangeArrowheads="1"/>
          </p:cNvSpPr>
          <p:nvPr/>
        </p:nvSpPr>
        <p:spPr bwMode="auto">
          <a:xfrm>
            <a:off x="685800" y="1697038"/>
            <a:ext cx="7391400" cy="453707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3.</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Subjectivity in applying the theory results in conflicting explanations</a:t>
            </a: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4.</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Times New Roman" charset="0"/>
              </a:rPr>
              <a:t>   </a:t>
            </a:r>
            <a:r>
              <a:rPr kumimoji="0" lang="en-US" sz="4000" b="1"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rPr>
              <a:t>Ignores stylistic variation within an author</a:t>
            </a: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100000"/>
              </a:lnSpc>
              <a:spcBef>
                <a:spcPct val="5000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glow rad="101600">
                  <a:srgbClr val="000000"/>
                </a:glow>
              </a:effectLst>
              <a:uLnTx/>
              <a:uFillTx/>
              <a:latin typeface="Berlin Sans FB Demi" charset="0"/>
              <a:ea typeface="ＭＳ Ｐゴシック" charset="0"/>
            </a:endParaRPr>
          </a:p>
        </p:txBody>
      </p:sp>
      <p:sp>
        <p:nvSpPr>
          <p:cNvPr id="153603" name="TextBox 4"/>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1143000" y="76200"/>
            <a:ext cx="7315200" cy="1143000"/>
          </a:xfrm>
        </p:spPr>
        <p:txBody>
          <a:bodyPr/>
          <a:lstStyle/>
          <a:p>
            <a:pPr>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Arial Unicode MS" charset="0"/>
              </a:rPr>
              <a:t>Problems of the Documentary Hypothesis</a:t>
            </a:r>
            <a:r>
              <a:rPr lang="en-US">
                <a:effectLst>
                  <a:glow rad="101600">
                    <a:schemeClr val="tx1"/>
                  </a:glow>
                  <a:outerShdw blurRad="38100" dist="38100" dir="2700000" algn="tl">
                    <a:srgbClr val="FFFFFF"/>
                  </a:outerShdw>
                </a:effectLst>
                <a:latin typeface="Times New Roman" charset="0"/>
                <a:ea typeface="ＭＳ Ｐゴシック" charset="0"/>
                <a:cs typeface="ＭＳ Ｐゴシック"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6531" name="Text Box 3"/>
          <p:cNvSpPr txBox="1">
            <a:spLocks noChangeArrowheads="1"/>
          </p:cNvSpPr>
          <p:nvPr/>
        </p:nvSpPr>
        <p:spPr bwMode="auto">
          <a:xfrm>
            <a:off x="228600" y="1312863"/>
            <a:ext cx="8839200" cy="4264025"/>
          </a:xfrm>
          <a:prstGeom prst="rect">
            <a:avLst/>
          </a:prstGeom>
          <a:noFill/>
          <a:ln w="9525">
            <a:noFill/>
            <a:miter lim="800000"/>
            <a:headEnd/>
            <a:tailEnd/>
          </a:ln>
          <a:effectLst/>
        </p:spPr>
        <p:txBody>
          <a:bodyPr>
            <a:spAutoFit/>
          </a:bodyPr>
          <a:lstStyle/>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The author of Genesis and Exodus shows a thorough acquaintance with Egypt.</a:t>
            </a:r>
            <a:endParaRPr kumimoji="0" lang="en-US" sz="28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endParaRP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Eyewitness details are included in the exodus account.</a:t>
            </a:r>
            <a:r>
              <a:rPr kumimoji="0" lang="en-US" sz="3600" b="0"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a:p>
            <a:pPr marL="865188" marR="0" lvl="0" indent="-865188" algn="l" defTabSz="914400" rtl="0" eaLnBrk="1" fontAlgn="base" latinLnBrk="0" hangingPunct="1">
              <a:lnSpc>
                <a:spcPct val="9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There is a unity of arrangement underlying the entire Pentateuch.</a:t>
            </a:r>
            <a:r>
              <a:rPr kumimoji="0" lang="en-US" sz="3600" b="0" i="0" u="none" strike="noStrike" kern="1200" cap="none" spc="0" normalizeH="0" baseline="0" noProof="0">
                <a:ln>
                  <a:noFill/>
                </a:ln>
                <a:solidFill>
                  <a:srgbClr val="FFFFFF"/>
                </a:solidFill>
                <a:effectLst>
                  <a:glow rad="101600">
                    <a:srgbClr val="000000"/>
                  </a:glow>
                </a:effectLst>
                <a:uLnTx/>
                <a:uFillTx/>
                <a:latin typeface="Berlin Sans FB Demi" pitchFamily="34" charset="0"/>
                <a:ea typeface="Arial Unicode MS" pitchFamily="-112" charset="0"/>
                <a:cs typeface="Arial Unicode MS" pitchFamily="-112" charset="0"/>
              </a:rPr>
              <a:t> </a:t>
            </a:r>
          </a:p>
        </p:txBody>
      </p:sp>
      <p:sp>
        <p:nvSpPr>
          <p:cNvPr id="406533" name="Text Box 5"/>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Gleason Archer,</a:t>
            </a:r>
            <a:r>
              <a:rPr kumimoji="0" lang="en-US" sz="2400" b="1" i="1"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Times New Roman" pitchFamily="-112" charset="0"/>
                <a:cs typeface="Times New Roman" pitchFamily="-112" charset="0"/>
              </a:rPr>
              <a:t> A Survey of Old Testament Introduction</a:t>
            </a:r>
            <a:r>
              <a:rPr kumimoji="0" lang="en-US" sz="2400" b="0"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ＭＳ Ｐゴシック" pitchFamily="-112" charset="-128"/>
                <a:cs typeface="ＭＳ Ｐゴシック" pitchFamily="-112" charset="-128"/>
              </a:rPr>
              <a:t> </a:t>
            </a:r>
          </a:p>
        </p:txBody>
      </p:sp>
      <p:sp>
        <p:nvSpPr>
          <p:cNvPr id="155652"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rPr>
              <a:t>57</a:t>
            </a: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en-US" sz="4000" b="1" u="sng">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Times New Roman" charset="0"/>
              </a:rPr>
              <a:t>Evidence for Mosaic Authorship</a:t>
            </a:r>
            <a:endParaRPr lang="en-US">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charset="0"/>
              <a:ea typeface="ＭＳ Ｐゴシック" charset="0"/>
            </a:endParaRPr>
          </a:p>
        </p:txBody>
      </p:sp>
      <p:sp>
        <p:nvSpPr>
          <p:cNvPr id="407555" name="Text Box 3"/>
          <p:cNvSpPr txBox="1">
            <a:spLocks noChangeArrowheads="1"/>
          </p:cNvSpPr>
          <p:nvPr/>
        </p:nvSpPr>
        <p:spPr bwMode="auto">
          <a:xfrm>
            <a:off x="228600" y="1506538"/>
            <a:ext cx="8686800" cy="4378325"/>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The Pentateuch itself testifies to Moses as the author (Exodus 17:14; 24:4; Deut. 31:9).</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endParaRPr>
          </a:p>
          <a:p>
            <a:pPr marL="865188" marR="0" lvl="0" indent="-865188" algn="l" defTabSz="914400" rtl="0" eaLnBrk="1" fontAlgn="base" latinLnBrk="0" hangingPunct="1">
              <a:lnSpc>
                <a:spcPct val="9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Other OT books refer to Moses as the author (Josh. 1:7-8; Neh. 1:7-8)</a:t>
            </a:r>
          </a:p>
          <a:p>
            <a:pPr marL="865188" marR="0" lvl="0" indent="-865188"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rPr>
              <a:t>The NT identifies Moses as the author (John 5:46-47; Rom. 10:5)</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charset="0"/>
              <a:ea typeface="ＭＳ Ｐゴシック" charset="0"/>
              <a:cs typeface="Arial Unicode MS"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Gleason Archer, </a:t>
            </a:r>
            <a:r>
              <a:rPr kumimoji="0" lang="en-US" sz="2400" b="1" i="1"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Times New Roman" pitchFamily="-112" charset="0"/>
                <a:cs typeface="Times New Roman" pitchFamily="-112" charset="0"/>
              </a:rPr>
              <a:t>A Survey of Old Testament Introduction</a:t>
            </a:r>
            <a:r>
              <a:rPr kumimoji="0" lang="en-US" sz="2400" b="0" i="0" u="none" strike="noStrike" kern="1200" cap="none" spc="0" normalizeH="0" baseline="0" noProof="0" dirty="0">
                <a:ln>
                  <a:noFill/>
                </a:ln>
                <a:solidFill>
                  <a:srgbClr val="FFFFFF"/>
                </a:solidFill>
                <a:effectLst>
                  <a:glow rad="101600">
                    <a:srgbClr val="000000">
                      <a:alpha val="75000"/>
                    </a:srgbClr>
                  </a:glow>
                </a:effectLst>
                <a:uLnTx/>
                <a:uFillTx/>
                <a:latin typeface="Berlin Sans FB Demi" pitchFamily="34" charset="0"/>
                <a:ea typeface="ＭＳ Ｐゴシック" pitchFamily="-112" charset="-128"/>
                <a:cs typeface="ＭＳ Ｐゴシック" pitchFamily="-112" charset="-128"/>
              </a:rPr>
              <a:t> </a:t>
            </a:r>
          </a:p>
        </p:txBody>
      </p:sp>
      <p:sp>
        <p:nvSpPr>
          <p:cNvPr id="157700" name="TextBox 5"/>
          <p:cNvSpPr txBox="1">
            <a:spLocks noChangeArrowheads="1"/>
          </p:cNvSpPr>
          <p:nvPr/>
        </p:nvSpPr>
        <p:spPr bwMode="auto">
          <a:xfrm>
            <a:off x="8540750" y="71438"/>
            <a:ext cx="527050"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57</a:t>
            </a:r>
          </a:p>
        </p:txBody>
      </p:sp>
      <p:sp>
        <p:nvSpPr>
          <p:cNvPr id="7" name="Title 6"/>
          <p:cNvSpPr>
            <a:spLocks noGrp="1"/>
          </p:cNvSpPr>
          <p:nvPr>
            <p:ph type="title" idx="4294967295"/>
          </p:nvPr>
        </p:nvSpPr>
        <p:spPr>
          <a:xfrm>
            <a:off x="0" y="152400"/>
            <a:ext cx="9144000" cy="914400"/>
          </a:xfrm>
        </p:spPr>
        <p:txBody>
          <a:bodyPr/>
          <a:lstStyle/>
          <a:p>
            <a:pPr>
              <a:defRPr/>
            </a:pPr>
            <a:r>
              <a:rPr lang="en-US" sz="4000" b="1" u="sng" kern="1200">
                <a:solidFill>
                  <a:schemeClr val="bg1"/>
                </a:solidFill>
                <a:effectLst>
                  <a:glow rad="101600">
                    <a:schemeClr val="tx1">
                      <a:alpha val="75000"/>
                    </a:schemeClr>
                  </a:glow>
                  <a:outerShdw blurRad="50800" dist="38100" algn="tr" rotWithShape="0">
                    <a:prstClr val="black">
                      <a:alpha val="40000"/>
                    </a:prstClr>
                  </a:outerShdw>
                </a:effectLst>
                <a:latin typeface="Berlin Sans FB Demi"/>
                <a:ea typeface="Times New Roman"/>
                <a:cs typeface="Times New Roman"/>
              </a:rPr>
              <a:t>Evidence for Mosaic Authorship</a:t>
            </a:r>
            <a:r>
              <a:rPr lang="en-US">
                <a:effectLst>
                  <a:glow rad="101600">
                    <a:schemeClr val="tx1">
                      <a:alpha val="75000"/>
                    </a:schemeClr>
                  </a:glow>
                </a:effectLst>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en-US" sz="4800" b="1" dirty="0">
                <a:solidFill>
                  <a:schemeClr val="bg1"/>
                </a:solidFill>
                <a:effectLst>
                  <a:glow rad="342900">
                    <a:schemeClr val="tx1">
                      <a:alpha val="75000"/>
                    </a:schemeClr>
                  </a:glow>
                </a:effectLst>
                <a:cs typeface="+mj-cs"/>
              </a:rPr>
              <a:t>Adam &amp; Eve with the Serpent</a:t>
            </a: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eaLnBrk="1" hangingPunct="1">
              <a:defRPr/>
            </a:pPr>
            <a:r>
              <a:rPr lang="en-US" sz="4800" b="1" dirty="0">
                <a:effectLst>
                  <a:glow rad="101600">
                    <a:schemeClr val="tx1">
                      <a:alpha val="75000"/>
                    </a:schemeClr>
                  </a:glow>
                </a:effectLst>
                <a:latin typeface="Arial" charset="0"/>
                <a:ea typeface="ＭＳ Ｐゴシック" charset="0"/>
                <a:cs typeface="Arial"/>
              </a:rPr>
              <a:t>Is Genesis 1–11 Real History?</a:t>
            </a:r>
          </a:p>
        </p:txBody>
      </p:sp>
      <p:sp>
        <p:nvSpPr>
          <p:cNvPr id="45363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cs typeface="Arial" charset="0"/>
              </a:rPr>
              <a:t>58</a:t>
            </a:r>
          </a:p>
        </p:txBody>
      </p:sp>
      <p:sp>
        <p:nvSpPr>
          <p:cNvPr id="1797125" name="Text Box 5" descr="Brown marble"/>
          <p:cNvSpPr txBox="1">
            <a:spLocks noChangeArrowheads="1"/>
          </p:cNvSpPr>
          <p:nvPr/>
        </p:nvSpPr>
        <p:spPr bwMode="auto">
          <a:xfrm>
            <a:off x="0" y="1752600"/>
            <a:ext cx="9144000" cy="3786188"/>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Myths don</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t teach </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deep truths</a:t>
            </a:r>
            <a:r>
              <a:rPr kumimoji="0" lang="mr-IN"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 better</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 non-historical approach is very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They have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vital information</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They fit into the book</a:t>
            </a:r>
            <a:r>
              <a:rPr kumimoji="0" lang="mr-IN"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s </a:t>
            </a:r>
            <a:r>
              <a:rPr kumimoji="0" lang="en-US"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argument </a:t>
            </a: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emphasizing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Events are </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Science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Christ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affirmed their historicity</a:t>
            </a: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2063</TotalTime>
  <Words>3720</Words>
  <Application>Microsoft Macintosh PowerPoint</Application>
  <PresentationFormat>On-screen Show (4:3)</PresentationFormat>
  <Paragraphs>531</Paragraphs>
  <Slides>70</Slides>
  <Notes>69</Notes>
  <HiddenSlides>0</HiddenSlides>
  <MMClips>0</MMClips>
  <ScaleCrop>false</ScaleCrop>
  <HeadingPairs>
    <vt:vector size="6" baseType="variant">
      <vt:variant>
        <vt:lpstr>Fonts Used</vt:lpstr>
      </vt:variant>
      <vt:variant>
        <vt:i4>14</vt:i4>
      </vt:variant>
      <vt:variant>
        <vt:lpstr>Theme</vt:lpstr>
      </vt:variant>
      <vt:variant>
        <vt:i4>17</vt:i4>
      </vt:variant>
      <vt:variant>
        <vt:lpstr>Slide Titles</vt:lpstr>
      </vt:variant>
      <vt:variant>
        <vt:i4>70</vt:i4>
      </vt:variant>
    </vt:vector>
  </HeadingPairs>
  <TitlesOfParts>
    <vt:vector size="101" baseType="lpstr">
      <vt:lpstr>Arial Unicode MS</vt:lpstr>
      <vt:lpstr>BONES</vt:lpstr>
      <vt:lpstr>Kosher-Normal</vt:lpstr>
      <vt:lpstr>ＭＳ Ｐゴシック</vt:lpstr>
      <vt:lpstr>Arial</vt:lpstr>
      <vt:lpstr>Arial Narrow</vt:lpstr>
      <vt:lpstr>Berlin Sans FB Demi</vt:lpstr>
      <vt:lpstr>Calibri</vt:lpstr>
      <vt:lpstr>Candara</vt:lpstr>
      <vt:lpstr>Comic Sans MS</vt:lpstr>
      <vt:lpstr>Impact</vt:lpstr>
      <vt:lpstr>Monotype Sorts</vt:lpstr>
      <vt:lpstr>Times New Roman</vt:lpstr>
      <vt:lpstr>Wingdings</vt:lpstr>
      <vt:lpstr>49_Blank Presentation</vt:lpstr>
      <vt:lpstr>25_Default Design</vt:lpstr>
      <vt:lpstr>2_Office Theme</vt:lpstr>
      <vt:lpstr>11_Default Design</vt:lpstr>
      <vt:lpstr>3_Office Theme</vt:lpstr>
      <vt:lpstr>16_Default Design</vt:lpstr>
      <vt:lpstr>azures</vt:lpstr>
      <vt:lpstr>11_Custom Design</vt:lpstr>
      <vt:lpstr>46_Blank Presentation</vt:lpstr>
      <vt:lpstr>12_Default Design</vt:lpstr>
      <vt:lpstr>Mountain</vt:lpstr>
      <vt:lpstr>Frame</vt:lpstr>
      <vt:lpstr>Orbit</vt:lpstr>
      <vt:lpstr>1_Default Design</vt:lpstr>
      <vt:lpstr>Blank Presentation</vt:lpstr>
      <vt:lpstr>18_Default Design</vt:lpstr>
      <vt:lpstr>50_Blank Presentation</vt:lpstr>
      <vt:lpstr>Genesis Authorship</vt:lpstr>
      <vt:lpstr>Did Moses wrote Genesis— and the entire Pentateuch?</vt:lpstr>
      <vt:lpstr>Why do they attack Genesis?</vt:lpstr>
      <vt:lpstr>"In the beginning"</vt:lpstr>
      <vt:lpstr>What is this?</vt:lpstr>
      <vt:lpstr>Baby Pictures of Adam &amp; Eve</vt:lpstr>
      <vt:lpstr>Adam &amp; Eve with the Serpent</vt:lpstr>
      <vt:lpstr>Is Genesis 1–11 Real History?</vt:lpstr>
      <vt:lpstr>The Ark</vt:lpstr>
      <vt:lpstr>4-07 Tower of Babel Map 02277</vt:lpstr>
      <vt:lpstr>Hello</vt:lpstr>
      <vt:lpstr>Jacob's Blessing His 12 Sons Was Prophetic  (Gen. 49)</vt:lpstr>
      <vt:lpstr>Christ Descended from Judah</vt:lpstr>
      <vt:lpstr>God promised believers like us blessings of the Abrahamic Covenant. </vt:lpstr>
      <vt:lpstr>The Bible's Chiasm</vt:lpstr>
      <vt:lpstr>Support for Mosaic Authorship</vt:lpstr>
      <vt:lpstr>Support for Mosaic Authorship</vt:lpstr>
      <vt:lpstr>"After the victory, the LORD instructed Moses, 'Write this down on a scroll as a permanent reminder, and read it aloud to Joshua: I will erase the memory of Amalek from under heaven'"  (Exodus 17:14 NLT).</vt:lpstr>
      <vt:lpstr>Tradition Supports Moses</vt:lpstr>
      <vt:lpstr>Support for Mosaic Authorship</vt:lpstr>
      <vt:lpstr>Qualifications of Moses</vt:lpstr>
      <vt:lpstr>"Moses was educated in all the wisdom of the Egyptians" (Acts 7:22 NLT).</vt:lpstr>
      <vt:lpstr>2. Moses to Pre-Kingdom  (Egyptians)</vt:lpstr>
      <vt:lpstr>Education in the Time of Moses</vt:lpstr>
      <vt:lpstr>Egyptian Hieroglyphics</vt:lpstr>
      <vt:lpstr>Qualifications of Moses</vt:lpstr>
      <vt:lpstr>The Choice</vt:lpstr>
      <vt:lpstr>"Lot took a long look at the fertile plains of the Jordan Valley in the direction of Zoar. The whole area was well watered everywhere, like the garden of the LORD or the beautiful land of Egypt. (This was before the LORD destroyed Sodom and Gomorrah.)" (Gen 13:10 NLT).</vt:lpstr>
      <vt:lpstr>The JEDP Attack on Mosaic Authorship </vt:lpstr>
      <vt:lpstr>Genesis Authorship</vt:lpstr>
      <vt:lpstr>Moses? or Moseses? </vt:lpstr>
      <vt:lpstr>JEDP Formulation</vt:lpstr>
      <vt:lpstr>Some Terms...</vt:lpstr>
      <vt:lpstr>WHO WROTE THE PENTATEUCH?</vt:lpstr>
      <vt:lpstr>Two Accounts of Creation</vt:lpstr>
      <vt:lpstr>Definitions </vt:lpstr>
      <vt:lpstr>Contents</vt:lpstr>
      <vt:lpstr>Dates</vt:lpstr>
      <vt:lpstr>Origins</vt:lpstr>
      <vt:lpstr>Themes </vt:lpstr>
      <vt:lpstr>Themes </vt:lpstr>
      <vt:lpstr>Themes </vt:lpstr>
      <vt:lpstr>Themes </vt:lpstr>
      <vt:lpstr>The "Sources" of Genesis 6–9</vt:lpstr>
      <vt:lpstr>The "Sources" of Genesis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JEDP Problems</vt:lpstr>
      <vt:lpstr>Editorial Activity</vt:lpstr>
      <vt:lpstr>Hebrew Consistency</vt:lpstr>
      <vt:lpstr>PowerPoint Presentation</vt:lpstr>
      <vt:lpstr>City of Avaris</vt:lpstr>
      <vt:lpstr>City of Avaris</vt:lpstr>
      <vt:lpstr>Now Moses was very humble— more humble than any other person on earth.  —Numbers 12:3</vt:lpstr>
      <vt:lpstr>Unlikely Statements</vt:lpstr>
      <vt:lpstr>The Death of Moses (Deut 34:1, 5)</vt:lpstr>
      <vt:lpstr>Conclusion</vt:lpstr>
      <vt:lpstr>Supplements</vt:lpstr>
      <vt:lpstr>A recent movie supporting authorship by Moses…</vt:lpstr>
      <vt:lpstr>Recent Movies Supporting Moses</vt:lpstr>
      <vt:lpstr>Problems of the Documentary Hypothesis</vt:lpstr>
      <vt:lpstr>Problems of the Documentary Hypothesis </vt:lpstr>
      <vt:lpstr>Evidence for Mosaic Authorship</vt:lpstr>
      <vt:lpstr>Evidence for Mosaic Authorship </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141</cp:revision>
  <cp:lastPrinted>2026-06-09T02:33:46Z</cp:lastPrinted>
  <dcterms:created xsi:type="dcterms:W3CDTF">2014-08-02T06:39:19Z</dcterms:created>
  <dcterms:modified xsi:type="dcterms:W3CDTF">2026-06-09T02:34:59Z</dcterms:modified>
</cp:coreProperties>
</file>