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7.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theme/themeOverride2.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3.xml" ContentType="application/vnd.openxmlformats-officedocument.themeOverr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4.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5021" r:id="rId2"/>
    <p:sldMasterId id="2147485033" r:id="rId3"/>
    <p:sldMasterId id="2147485045" r:id="rId4"/>
    <p:sldMasterId id="2147485057" r:id="rId5"/>
    <p:sldMasterId id="2147485082" r:id="rId6"/>
    <p:sldMasterId id="2147485095" r:id="rId7"/>
    <p:sldMasterId id="2147485108" r:id="rId8"/>
    <p:sldMasterId id="2147485112" r:id="rId9"/>
    <p:sldMasterId id="2147485125" r:id="rId10"/>
    <p:sldMasterId id="2147485138" r:id="rId11"/>
    <p:sldMasterId id="2147485150" r:id="rId12"/>
    <p:sldMasterId id="2147485163" r:id="rId13"/>
    <p:sldMasterId id="2147485176" r:id="rId14"/>
    <p:sldMasterId id="2147485189" r:id="rId15"/>
    <p:sldMasterId id="2147485193" r:id="rId16"/>
    <p:sldMasterId id="2147485205" r:id="rId17"/>
    <p:sldMasterId id="2147485217" r:id="rId18"/>
    <p:sldMasterId id="2147485230" r:id="rId19"/>
    <p:sldMasterId id="2147485242" r:id="rId20"/>
    <p:sldMasterId id="2147485254" r:id="rId21"/>
    <p:sldMasterId id="2147485267" r:id="rId22"/>
    <p:sldMasterId id="2147485280" r:id="rId23"/>
    <p:sldMasterId id="2147485293" r:id="rId24"/>
    <p:sldMasterId id="2147485305" r:id="rId25"/>
    <p:sldMasterId id="2147485317" r:id="rId26"/>
    <p:sldMasterId id="2147485329" r:id="rId27"/>
    <p:sldMasterId id="2147485333" r:id="rId28"/>
  </p:sldMasterIdLst>
  <p:notesMasterIdLst>
    <p:notesMasterId r:id="rId125"/>
  </p:notesMasterIdLst>
  <p:sldIdLst>
    <p:sldId id="257" r:id="rId29"/>
    <p:sldId id="324" r:id="rId30"/>
    <p:sldId id="258" r:id="rId31"/>
    <p:sldId id="259" r:id="rId32"/>
    <p:sldId id="260" r:id="rId33"/>
    <p:sldId id="261" r:id="rId34"/>
    <p:sldId id="262" r:id="rId35"/>
    <p:sldId id="335"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329" r:id="rId50"/>
    <p:sldId id="277" r:id="rId51"/>
    <p:sldId id="338" r:id="rId52"/>
    <p:sldId id="618" r:id="rId53"/>
    <p:sldId id="620" r:id="rId54"/>
    <p:sldId id="619" r:id="rId55"/>
    <p:sldId id="621" r:id="rId56"/>
    <p:sldId id="4044" r:id="rId57"/>
    <p:sldId id="342" r:id="rId58"/>
    <p:sldId id="343" r:id="rId59"/>
    <p:sldId id="344" r:id="rId60"/>
    <p:sldId id="584" r:id="rId61"/>
    <p:sldId id="585" r:id="rId62"/>
    <p:sldId id="634" r:id="rId63"/>
    <p:sldId id="586" r:id="rId64"/>
    <p:sldId id="348" r:id="rId65"/>
    <p:sldId id="714" r:id="rId66"/>
    <p:sldId id="350" r:id="rId67"/>
    <p:sldId id="590" r:id="rId68"/>
    <p:sldId id="352" r:id="rId69"/>
    <p:sldId id="341" r:id="rId70"/>
    <p:sldId id="282" r:id="rId71"/>
    <p:sldId id="283" r:id="rId72"/>
    <p:sldId id="359" r:id="rId73"/>
    <p:sldId id="4048" r:id="rId74"/>
    <p:sldId id="592" r:id="rId75"/>
    <p:sldId id="360" r:id="rId76"/>
    <p:sldId id="285" r:id="rId77"/>
    <p:sldId id="286" r:id="rId78"/>
    <p:sldId id="287" r:id="rId79"/>
    <p:sldId id="288" r:id="rId80"/>
    <p:sldId id="289" r:id="rId81"/>
    <p:sldId id="290" r:id="rId82"/>
    <p:sldId id="291" r:id="rId83"/>
    <p:sldId id="292" r:id="rId84"/>
    <p:sldId id="293" r:id="rId85"/>
    <p:sldId id="617" r:id="rId86"/>
    <p:sldId id="295" r:id="rId87"/>
    <p:sldId id="296" r:id="rId88"/>
    <p:sldId id="297" r:id="rId89"/>
    <p:sldId id="298" r:id="rId90"/>
    <p:sldId id="299" r:id="rId91"/>
    <p:sldId id="321" r:id="rId92"/>
    <p:sldId id="333" r:id="rId93"/>
    <p:sldId id="361" r:id="rId94"/>
    <p:sldId id="300" r:id="rId95"/>
    <p:sldId id="301" r:id="rId96"/>
    <p:sldId id="319" r:id="rId97"/>
    <p:sldId id="302" r:id="rId98"/>
    <p:sldId id="303" r:id="rId99"/>
    <p:sldId id="320" r:id="rId100"/>
    <p:sldId id="304" r:id="rId101"/>
    <p:sldId id="560" r:id="rId102"/>
    <p:sldId id="615" r:id="rId103"/>
    <p:sldId id="4049" r:id="rId104"/>
    <p:sldId id="564" r:id="rId105"/>
    <p:sldId id="305" r:id="rId106"/>
    <p:sldId id="306" r:id="rId107"/>
    <p:sldId id="307" r:id="rId108"/>
    <p:sldId id="308" r:id="rId109"/>
    <p:sldId id="309" r:id="rId110"/>
    <p:sldId id="310" r:id="rId111"/>
    <p:sldId id="311" r:id="rId112"/>
    <p:sldId id="312" r:id="rId113"/>
    <p:sldId id="313" r:id="rId114"/>
    <p:sldId id="332" r:id="rId115"/>
    <p:sldId id="322" r:id="rId116"/>
    <p:sldId id="315" r:id="rId117"/>
    <p:sldId id="4047" r:id="rId118"/>
    <p:sldId id="331" r:id="rId119"/>
    <p:sldId id="781" r:id="rId120"/>
    <p:sldId id="778" r:id="rId121"/>
    <p:sldId id="4046" r:id="rId122"/>
    <p:sldId id="354" r:id="rId123"/>
    <p:sldId id="357" r:id="rId12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DA1"/>
    <a:srgbClr val="666665"/>
    <a:srgbClr val="F5E38D"/>
    <a:srgbClr val="F5E48D"/>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252"/>
    <p:restoredTop sz="84762"/>
  </p:normalViewPr>
  <p:slideViewPr>
    <p:cSldViewPr>
      <p:cViewPr varScale="1">
        <p:scale>
          <a:sx n="58" d="100"/>
          <a:sy n="58" d="100"/>
        </p:scale>
        <p:origin x="992" y="176"/>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80" Type="http://schemas.openxmlformats.org/officeDocument/2006/relationships/slide" Target="slides/slide52.xml"/><Relationship Id="rId85" Type="http://schemas.openxmlformats.org/officeDocument/2006/relationships/slide" Target="slides/slide5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tableStyles" Target="tableStyles.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45946E4-9D17-B04E-9209-97F27DB5CB90}" type="slidenum">
              <a:rPr lang="en-US"/>
              <a:pPr>
                <a:defRPr/>
              </a:pPr>
              <a:t>‹#›</a:t>
            </a:fld>
            <a:endParaRPr lang="en-US"/>
          </a:p>
        </p:txBody>
      </p:sp>
    </p:spTree>
    <p:extLst>
      <p:ext uri="{BB962C8B-B14F-4D97-AF65-F5344CB8AC3E}">
        <p14:creationId xmlns:p14="http://schemas.microsoft.com/office/powerpoint/2010/main" val="1688142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561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B4DE3-96B9-684F-A1CC-B7435569A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extLst>
      <p:ext uri="{BB962C8B-B14F-4D97-AF65-F5344CB8AC3E}">
        <p14:creationId xmlns:p14="http://schemas.microsoft.com/office/powerpoint/2010/main" val="210155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043EE-47E3-8940-8782-97BE4EDD79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545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25CF21-E829-BB4A-BF89-83C9D82FC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8251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A2B15C-FBBA-9A47-BB87-DA304971C4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03057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47F6CD-865A-2445-87B8-E6A7F210D5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662913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62BAD3-3F19-EB41-AD8E-D22F5B1B62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30029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83FBF-86D3-FF47-9FC4-A7D16FE11C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1606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9217C4-0D4D-5F42-B110-715B5DD3FE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4848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01958-DE60-E347-901B-010A01CA49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2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4938CB-F894-A547-9FBB-7B76885606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20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F1615-B8D3-D94A-AD50-3AE2BA8D3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40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720E24-27A8-0444-891E-4705086B54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493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034E2-9DEC-1843-B4B0-C838BC249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0669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A949B-792A-FB40-9056-3233C7CC97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650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A1AD1-6F47-BE47-BDBA-46A1A46BC7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0379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7A7022-F855-1043-8202-6929B300113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1354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7628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3CE1A-F0C4-C713-1CB7-EDF802743FDA}"/>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E78AF7B5-B134-3DB7-DD3C-48BA249A927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C944B558-06D6-3E27-9197-21970C6A41F3}"/>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751334DE-2759-0EB4-6ED2-485AB0C3053C}"/>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06562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3416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2F524-DA3B-198D-1B7E-833BC6B91B5C}"/>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712E7ED0-D478-7324-5DBC-FDBC9293090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970695DF-81AA-BFBA-0D73-074DB8C76D89}"/>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AE17592B-E6DF-5637-12FC-949314F59921}"/>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03078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9A80A3-B5A4-E543-9DA5-2D604D6AAF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8775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FAE0A3-4ADD-594A-8E74-7AAD3978DB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5182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A05741-9CB2-0F43-8225-DD411DCE30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489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E6D05A-FB08-BC47-B5FE-A9D2EF4EA4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687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AA9C3E-0691-6F41-BBB2-F7E868442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a:solidFill>
                  <a:srgbClr val="000000"/>
                </a:solidFill>
              </a:rPr>
              <a:pPr/>
              <a:t>36</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B6E3F2-50FB-4540-8D96-D9A55F686A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6757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altLang="zh-CN" dirty="0">
                <a:latin typeface="Arial" panose="020B0604020202020204" pitchFamily="34" charset="0"/>
                <a:ea typeface="ＭＳ Ｐゴシック" charset="0"/>
                <a:cs typeface="Arial" panose="020B0604020202020204" pitchFamily="34" charset="0"/>
              </a:rPr>
              <a:t>• The 24 Hour rendering numbers each hour consecutively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AM/PM divides the 24 hour day in half into ante (before) the middle (noon) and post (after) the middle (noon), abbreviated AM and PM, respectively</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Romans began the day at midnight, dividing the night into 4 watches of 3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 Jews began the day at 7 PM, dividing the night into 3 watches of 4 hours each that went from 7 PM to 7 AM</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r>
              <a:rPr lang="en-SG" altLang="zh-CN" dirty="0">
                <a:latin typeface="Arial" panose="020B0604020202020204" pitchFamily="34" charset="0"/>
                <a:ea typeface="ＭＳ Ｐゴシック" charset="0"/>
                <a:cs typeface="Arial" panose="020B0604020202020204" pitchFamily="34" charset="0"/>
              </a:rPr>
              <a:t>OB-29-Theistic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OB-41-Theistic Evolution-35</a:t>
            </a:r>
          </a:p>
          <a:p>
            <a:pPr eaLnBrk="1" hangingPunct="1"/>
            <a:r>
              <a:rPr lang="en-SG" altLang="zh-CN" dirty="0">
                <a:latin typeface="Arial" panose="020B0604020202020204" pitchFamily="34" charset="0"/>
                <a:ea typeface="ＭＳ Ｐゴシック" charset="0"/>
                <a:cs typeface="Arial" panose="020B0604020202020204" pitchFamily="34" charset="0"/>
              </a:rPr>
              <a:t>OS-01-Gen 1-3-137</a:t>
            </a:r>
          </a:p>
          <a:p>
            <a:pPr eaLnBrk="1" hangingPunct="1"/>
            <a:endParaRPr lang="en-SG" altLang="zh-CN" dirty="0">
              <a:latin typeface="Arial" panose="020B0604020202020204" pitchFamily="34" charset="0"/>
              <a:ea typeface="ＭＳ Ｐゴシック" charset="0"/>
              <a:cs typeface="Arial" panose="020B0604020202020204" pitchFamily="34" charset="0"/>
            </a:endParaRPr>
          </a:p>
          <a:p>
            <a:pPr eaLnBrk="1" hangingPunct="1"/>
            <a:endParaRPr lang="zh-CN" alt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674104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6134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C0CB87-BF55-2741-92DC-52782596EC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61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40</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06427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B747F1-6997-C346-8EAA-EFD0B1938B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1810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493B2F-27FE-944C-8ACB-FF361F5FCF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479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3056860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193B5-0AA5-9F33-2AD6-9C96C0D3FC09}"/>
            </a:ext>
          </a:extLst>
        </p:cNvPr>
        <p:cNvGrpSpPr/>
        <p:nvPr/>
      </p:nvGrpSpPr>
      <p:grpSpPr>
        <a:xfrm>
          <a:off x="0" y="0"/>
          <a:ext cx="0" cy="0"/>
          <a:chOff x="0" y="0"/>
          <a:chExt cx="0" cy="0"/>
        </a:xfrm>
      </p:grpSpPr>
      <p:sp>
        <p:nvSpPr>
          <p:cNvPr id="302081" name="Rectangle 7">
            <a:extLst>
              <a:ext uri="{FF2B5EF4-FFF2-40B4-BE49-F238E27FC236}">
                <a16:creationId xmlns:a16="http://schemas.microsoft.com/office/drawing/2014/main" id="{DC3C1367-444E-852C-B3A7-ECEF6B2386D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a:extLst>
              <a:ext uri="{FF2B5EF4-FFF2-40B4-BE49-F238E27FC236}">
                <a16:creationId xmlns:a16="http://schemas.microsoft.com/office/drawing/2014/main" id="{31185D2A-D843-A2F5-3D0D-5EDF0C6C17B0}"/>
              </a:ext>
            </a:extLst>
          </p:cNvPr>
          <p:cNvSpPr>
            <a:spLocks noGrp="1" noRot="1" noChangeAspect="1" noChangeArrowheads="1" noTextEdit="1"/>
          </p:cNvSpPr>
          <p:nvPr>
            <p:ph type="sldImg"/>
          </p:nvPr>
        </p:nvSpPr>
        <p:spPr>
          <a:ln/>
        </p:spPr>
      </p:sp>
      <p:sp>
        <p:nvSpPr>
          <p:cNvPr id="5648387" name="Rectangle 3">
            <a:extLst>
              <a:ext uri="{FF2B5EF4-FFF2-40B4-BE49-F238E27FC236}">
                <a16:creationId xmlns:a16="http://schemas.microsoft.com/office/drawing/2014/main" id="{C15AC042-2BEB-2C84-890E-EEB51928B66C}"/>
              </a:ext>
            </a:extLst>
          </p:cNvPr>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2241333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08400-3BBA-274E-9179-5CA43FD06C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9028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06957-768D-7F44-AD4F-80AA2B6695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63100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FEE191-E9B1-E244-9C3D-AE8D51FD0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5626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55168-97EC-724A-B35A-7C4A2507A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96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FB9F4A-AC89-F746-84C2-92DAB0921C9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1752435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4CA068-54AD-E042-83A6-BE5A5B5CCD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73077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3B0EC-82F7-F743-A321-FF03F39350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25093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AC2470-508F-B442-A0D3-7C0010DE32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extLst>
      <p:ext uri="{BB962C8B-B14F-4D97-AF65-F5344CB8AC3E}">
        <p14:creationId xmlns:p14="http://schemas.microsoft.com/office/powerpoint/2010/main" val="38084533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5776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4689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E8B22C-BFCA-3F47-9910-2091B38F55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1136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58</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284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1F4314-832D-EB44-88B6-2CBA235256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extLst>
      <p:ext uri="{BB962C8B-B14F-4D97-AF65-F5344CB8AC3E}">
        <p14:creationId xmlns:p14="http://schemas.microsoft.com/office/powerpoint/2010/main" val="5935932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A758AB-F34B-CC48-8CF5-EAA948BCFD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131000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A77AD-218E-5547-9994-1A0DC4F6F0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extLst>
      <p:ext uri="{BB962C8B-B14F-4D97-AF65-F5344CB8AC3E}">
        <p14:creationId xmlns:p14="http://schemas.microsoft.com/office/powerpoint/2010/main" val="96774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1586C1-3EDC-A14F-80DB-EEF50D4377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300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7A236A-30E4-8D41-9B36-E14F15562C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extLst>
      <p:ext uri="{BB962C8B-B14F-4D97-AF65-F5344CB8AC3E}">
        <p14:creationId xmlns:p14="http://schemas.microsoft.com/office/powerpoint/2010/main" val="30854996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F215CC-68EA-5243-BB8F-42BF5AF9E9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6979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1F6EC8-85EA-2644-BA80-A863E2BAA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err="1">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772570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B8C00A-1D1C-2543-81EC-0CA33DDDCC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51875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BD8D2F-B5D5-E64D-81CD-B5EC1B1162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6136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8C576-670C-9C45-9297-65BFF8CBA4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87595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B15581-CCB4-504C-B0B8-67F5068FAD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00252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99E75B-CCE8-2743-B826-7EBA83334D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Francis Collins, </a:t>
            </a:r>
            <a:r>
              <a:rPr lang="en-US" i="1" dirty="0">
                <a:latin typeface="Arial" charset="0"/>
                <a:ea typeface="ＭＳ Ｐゴシック" charset="0"/>
                <a:cs typeface="ＭＳ Ｐゴシック" charset="0"/>
              </a:rPr>
              <a:t>The Language of God, 207</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1758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F62DAE-218C-CD49-8B11-5B0303419E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9100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603B3-E13F-BD40-AF9D-DEE8CE039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287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964680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AA7B9-ABD5-1B03-C789-E9A1D9DCD164}"/>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D45A0302-E757-ECCA-D352-A6DF7BDA5352}"/>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a:extLst>
              <a:ext uri="{FF2B5EF4-FFF2-40B4-BE49-F238E27FC236}">
                <a16:creationId xmlns:a16="http://schemas.microsoft.com/office/drawing/2014/main" id="{D3F9B762-1BF2-F6D5-ED00-C8790971FB29}"/>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a:extLst>
              <a:ext uri="{FF2B5EF4-FFF2-40B4-BE49-F238E27FC236}">
                <a16:creationId xmlns:a16="http://schemas.microsoft.com/office/drawing/2014/main" id="{A0B0F1E0-FD31-E576-5359-356DB461CD35}"/>
              </a:ext>
            </a:extLst>
          </p:cNvPr>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2415943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8757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AB345B-1DDD-7945-A10B-5EB842FA05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extLst>
      <p:ext uri="{BB962C8B-B14F-4D97-AF65-F5344CB8AC3E}">
        <p14:creationId xmlns:p14="http://schemas.microsoft.com/office/powerpoint/2010/main" val="256154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A3EED-4F4C-C548-91B6-DBA23A4082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0972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AE85-9433-364A-AFE7-24D7B5668D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92116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1C3F3D-DAEB-0A46-AC76-DF63D43278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64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4E1BB-CDFE-B048-B5B8-8A220596A2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46584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C202DF-6AF6-3747-A28C-187F298F36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77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5465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CB99B-674B-574D-97F6-D9E259E750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752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8212ED-9629-F34F-A724-055DFADAF5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80538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D80F30-B5A1-E646-B762-40DE2A79EB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11584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672910-E1C2-F640-AFAF-660979333E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6717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a:defRPr/>
            </a:pPr>
            <a:fld id="{C45946E4-9D17-B04E-9209-97F27DB5CB90}" type="slidenum">
              <a:rPr lang="en-US" smtClean="0"/>
              <a:pPr>
                <a:defRPr/>
              </a:pPr>
              <a:t>92</a:t>
            </a:fld>
            <a:endParaRPr lang="en-US"/>
          </a:p>
        </p:txBody>
      </p:sp>
    </p:spTree>
    <p:extLst>
      <p:ext uri="{BB962C8B-B14F-4D97-AF65-F5344CB8AC3E}">
        <p14:creationId xmlns:p14="http://schemas.microsoft.com/office/powerpoint/2010/main" val="37960401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04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3B3BAE-7031-0A4D-8D72-F87780389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R. Dawkins,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Is Science a Religion?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The Humanist </a:t>
            </a:r>
            <a:r>
              <a:rPr lang="en-US" altLang="ja-JP" i="0" dirty="0">
                <a:latin typeface="Arial" charset="0"/>
                <a:ea typeface="ＭＳ Ｐゴシック" charset="0"/>
                <a:cs typeface="ＭＳ Ｐゴシック" charset="0"/>
              </a:rPr>
              <a:t>57 (1997): 26-29; cited in Collins, </a:t>
            </a:r>
            <a:r>
              <a:rPr lang="en-US" altLang="ja-JP" i="1" dirty="0">
                <a:latin typeface="Arial" charset="0"/>
                <a:ea typeface="ＭＳ Ｐゴシック" charset="0"/>
                <a:cs typeface="ＭＳ Ｐゴシック" charset="0"/>
              </a:rPr>
              <a:t>The Language of God, 4.</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22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694565540"/>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962641369"/>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5/28/26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716685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4161348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7296689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39875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5646479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548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78498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5889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8054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9003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157351697"/>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05367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303082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3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2398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35918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1453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47922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074480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76327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34599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3879152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98487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5/28/26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9906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5/28/26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024459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5/28/26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252163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691244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3367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46002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04901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488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315888788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860856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376966227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440512222"/>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60373566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150718581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66197937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179604222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169628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257926673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90506241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47185239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13864693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357944413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00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51079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95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36768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1770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1386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17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103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4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14809854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7185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5/28/26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72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214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6747519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0261994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5/28/26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899133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2727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845363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07824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8654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406396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296438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185659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27349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964116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602297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70293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039333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322183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511461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0153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2863779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36329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318609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03414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25739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54335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133009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65049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5/28/26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388932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278391237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17629395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4270207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336015620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76591453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10852172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125927765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58683746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30115381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28125207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320656651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414482011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5247524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31590091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82876124"/>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424813023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2009172923"/>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572086794"/>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2715805479"/>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04610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994550313"/>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282639447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2893656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398447432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35810897"/>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24500187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359654471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401677601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56914259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247988852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771588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358906764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325115110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318883591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296041737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11165824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2259977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267039773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26653869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40095890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786559488"/>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38524065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530724347"/>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519224917"/>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584551930"/>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4019621099"/>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151865995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14497345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263772405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678029557"/>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88779083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13756065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17779437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31015234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5316147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42653029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7651057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00130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4212287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22317835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2317117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16285865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36894267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2737648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26086726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14296357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26209832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90754395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31211199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31235463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405592932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391419500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49506328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196397719"/>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271943525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99162529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557821031"/>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30921201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2098749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28132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12515458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418330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693436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925372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53089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0475509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27827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93450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525250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3673678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803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2447398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7092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20734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980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9458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86310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43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059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256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722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279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8839607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9672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519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2393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0843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386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187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2363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4285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87460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28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22076542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09484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1353653982"/>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2877659001"/>
      </p:ext>
    </p:extLst>
  </p:cSld>
  <p:clrMapOvr>
    <a:masterClrMapping/>
  </p:clrMapOvr>
  <p:transition spd="med">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5/28/26</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075802706"/>
      </p:ext>
    </p:extLst>
  </p:cSld>
  <p:clrMapOvr>
    <a:masterClrMapping/>
  </p:clrMapOvr>
  <p:transition spd="med">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663811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805001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256074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90875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9068930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31014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55100437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656013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5408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27326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53402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5787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974018270"/>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06172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748140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954419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103669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2434139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499929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3601313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2604419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10651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133525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24631104"/>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589172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31061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709450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35654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3137813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728194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4035222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978431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3853654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7728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535839973"/>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81267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2550635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1004799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297735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423567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3615316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2854234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92364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2013928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78100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6843244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180502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913835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2301952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716739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899875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3542905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364900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18756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253740836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46727106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543028343"/>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331107237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195521799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94924029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290461640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374294969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18531952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159687970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3046029957"/>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8994609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17409754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954110587"/>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9368049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5/28/26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3004550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326666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1175089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267793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2668098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5/28/26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2693311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5/28/26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1534303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5/28/26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631478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3450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77977625"/>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446342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461708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2078488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264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1253981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319099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5/28/26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4027400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5/28/26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995454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5/28/26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18511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5/28/26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172684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8.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3.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6" Type="http://schemas.openxmlformats.org/officeDocument/2006/relationships/image" Target="../media/image6.pn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5.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6" Type="http://schemas.openxmlformats.org/officeDocument/2006/relationships/image" Target="../media/image6.png"/><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image" Target="../media/image5.png"/><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83.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1.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8.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245124666"/>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839996156"/>
      </p:ext>
    </p:extLst>
  </p:cSld>
  <p:clrMap bg1="dk2" tx1="lt1" bg2="dk1"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76098312"/>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 id="21474851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extLst>
      <p:ext uri="{BB962C8B-B14F-4D97-AF65-F5344CB8AC3E}">
        <p14:creationId xmlns:p14="http://schemas.microsoft.com/office/powerpoint/2010/main" val="955659420"/>
      </p:ext>
    </p:extLst>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5/28/26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1455801"/>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29239795"/>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999642494"/>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5/28/26</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83523928"/>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extLst>
      <p:ext uri="{BB962C8B-B14F-4D97-AF65-F5344CB8AC3E}">
        <p14:creationId xmlns:p14="http://schemas.microsoft.com/office/powerpoint/2010/main" val="2312030644"/>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 id="21474852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extLst>
      <p:ext uri="{BB962C8B-B14F-4D97-AF65-F5344CB8AC3E}">
        <p14:creationId xmlns:p14="http://schemas.microsoft.com/office/powerpoint/2010/main" val="3205311983"/>
      </p:ext>
    </p:extLst>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extLst>
      <p:ext uri="{BB962C8B-B14F-4D97-AF65-F5344CB8AC3E}">
        <p14:creationId xmlns:p14="http://schemas.microsoft.com/office/powerpoint/2010/main" val="3784669832"/>
      </p:ext>
    </p:extLst>
  </p:cSld>
  <p:clrMap bg1="dk2" tx1="lt1" bg2="dk1" tx2="lt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extLst>
      <p:ext uri="{BB962C8B-B14F-4D97-AF65-F5344CB8AC3E}">
        <p14:creationId xmlns:p14="http://schemas.microsoft.com/office/powerpoint/2010/main" val="2658407210"/>
      </p:ext>
    </p:extLst>
  </p:cSld>
  <p:clrMap bg1="dk2" tx1="lt1" bg2="dk1" tx2="lt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2061762"/>
      </p:ext>
    </p:extLst>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extLst>
      <p:ext uri="{BB962C8B-B14F-4D97-AF65-F5344CB8AC3E}">
        <p14:creationId xmlns:p14="http://schemas.microsoft.com/office/powerpoint/2010/main" val="2731507739"/>
      </p:ext>
    </p:extLst>
  </p:cSld>
  <p:clrMap bg1="dk2" tx1="lt1" bg2="dk1" tx2="lt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extLst>
      <p:ext uri="{BB962C8B-B14F-4D97-AF65-F5344CB8AC3E}">
        <p14:creationId xmlns:p14="http://schemas.microsoft.com/office/powerpoint/2010/main" val="569217924"/>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692457"/>
      </p:ext>
    </p:extLst>
  </p:cSld>
  <p:clrMap bg1="dk2" tx1="lt1" bg2="dk1" tx2="lt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009183"/>
      </p:ext>
    </p:extLst>
  </p:cSld>
  <p:clrMap bg1="dk2" tx1="lt1" bg2="dk1" tx2="lt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901590"/>
      </p:ext>
    </p:extLst>
  </p:cSld>
  <p:clrMap bg1="dk2" tx1="lt1" bg2="dk1" tx2="lt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1193613783"/>
      </p:ext>
    </p:extLst>
  </p:cSld>
  <p:clrMap bg1="lt1" tx1="dk1" bg2="lt2" tx2="dk2" accent1="accent1" accent2="accent2" accent3="accent3" accent4="accent4" accent5="accent5" accent6="accent6" hlink="hlink" folHlink="folHlink"/>
  <p:sldLayoutIdLst>
    <p:sldLayoutId id="2147485330" r:id="rId1"/>
    <p:sldLayoutId id="2147485331" r:id="rId2"/>
    <p:sldLayoutId id="2147485332"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59042823"/>
      </p:ext>
    </p:extLst>
  </p:cSld>
  <p:clrMap bg1="dk2" tx1="lt1" bg2="dk1" tx2="lt2" accent1="accent1" accent2="accent2" accent3="accent3" accent4="accent4" accent5="accent5" accent6="accent6" hlink="hlink" folHlink="folHlink"/>
  <p:sldLayoutIdLst>
    <p:sldLayoutId id="2147485334" r:id="rId1"/>
    <p:sldLayoutId id="2147485335" r:id="rId2"/>
    <p:sldLayoutId id="2147485336" r:id="rId3"/>
    <p:sldLayoutId id="2147485337" r:id="rId4"/>
    <p:sldLayoutId id="2147485338" r:id="rId5"/>
    <p:sldLayoutId id="2147485339" r:id="rId6"/>
    <p:sldLayoutId id="2147485340" r:id="rId7"/>
    <p:sldLayoutId id="2147485341" r:id="rId8"/>
    <p:sldLayoutId id="2147485342" r:id="rId9"/>
    <p:sldLayoutId id="2147485343" r:id="rId10"/>
    <p:sldLayoutId id="21474853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extLst>
      <p:ext uri="{BB962C8B-B14F-4D97-AF65-F5344CB8AC3E}">
        <p14:creationId xmlns:p14="http://schemas.microsoft.com/office/powerpoint/2010/main" val="63986804"/>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extLst>
      <p:ext uri="{BB962C8B-B14F-4D97-AF65-F5344CB8AC3E}">
        <p14:creationId xmlns:p14="http://schemas.microsoft.com/office/powerpoint/2010/main" val="1099993379"/>
      </p:ext>
    </p:extLst>
  </p:cSld>
  <p:clrMap bg1="dk2" tx1="lt1" bg2="dk1" tx2="lt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extLst>
      <p:ext uri="{BB962C8B-B14F-4D97-AF65-F5344CB8AC3E}">
        <p14:creationId xmlns:p14="http://schemas.microsoft.com/office/powerpoint/2010/main" val="273788103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extLst>
      <p:ext uri="{BB962C8B-B14F-4D97-AF65-F5344CB8AC3E}">
        <p14:creationId xmlns:p14="http://schemas.microsoft.com/office/powerpoint/2010/main" val="4085202344"/>
      </p:ext>
    </p:extLst>
  </p:cSld>
  <p:clrMap bg1="dk2" tx1="lt1" bg2="dk1" tx2="lt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extLst>
      <p:ext uri="{BB962C8B-B14F-4D97-AF65-F5344CB8AC3E}">
        <p14:creationId xmlns:p14="http://schemas.microsoft.com/office/powerpoint/2010/main" val="3217136121"/>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5/28/26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3630025179"/>
      </p:ext>
    </p:extLst>
  </p:cSld>
  <p:clrMap bg1="lt1" tx1="dk1" bg2="lt2" tx2="dk2" accent1="accent1" accent2="accent2" accent3="accent3" accent4="accent4" accent5="accent5" accent6="accent6" hlink="hlink" folHlink="folHlink"/>
  <p:sldLayoutIdLst>
    <p:sldLayoutId id="2147485109" r:id="rId1"/>
    <p:sldLayoutId id="2147485110"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5/28/26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extLst>
      <p:ext uri="{BB962C8B-B14F-4D97-AF65-F5344CB8AC3E}">
        <p14:creationId xmlns:p14="http://schemas.microsoft.com/office/powerpoint/2010/main" val="2772048397"/>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 id="214748512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8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8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15.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22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3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54.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6.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83.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81.xml"/><Relationship Id="rId1" Type="http://schemas.openxmlformats.org/officeDocument/2006/relationships/themeOverride" Target="../theme/themeOverride2.xml"/><Relationship Id="rId5" Type="http://schemas.openxmlformats.org/officeDocument/2006/relationships/image" Target="../media/image38.jpeg"/><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3.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10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0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1.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107.xml"/><Relationship Id="rId6" Type="http://schemas.openxmlformats.org/officeDocument/2006/relationships/image" Target="../media/image46.png"/><Relationship Id="rId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52.png"/><Relationship Id="rId9"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7.jpe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42.xml"/></Relationships>
</file>

<file path=ppt/slides/_rels/slide6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80.jpeg"/></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53.xml"/><Relationship Id="rId1" Type="http://schemas.openxmlformats.org/officeDocument/2006/relationships/themeOverride" Target="../theme/themeOverride3.xml"/><Relationship Id="rId5" Type="http://schemas.openxmlformats.org/officeDocument/2006/relationships/image" Target="../media/image86.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2.xml"/><Relationship Id="rId1" Type="http://schemas.openxmlformats.org/officeDocument/2006/relationships/slideLayout" Target="../slideLayouts/slideLayout16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73.xml"/><Relationship Id="rId1" Type="http://schemas.openxmlformats.org/officeDocument/2006/relationships/themeOverride" Target="../theme/themeOverride4.xml"/><Relationship Id="rId4" Type="http://schemas.openxmlformats.org/officeDocument/2006/relationships/image" Target="../media/image88.jpe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8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8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8.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45.jpeg"/></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1.xml"/><Relationship Id="rId1" Type="http://schemas.openxmlformats.org/officeDocument/2006/relationships/slideLayout" Target="../slideLayouts/slideLayout179.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191.xml"/></Relationships>
</file>

<file path=ppt/slides/_rels/slide8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3.xml"/><Relationship Id="rId1" Type="http://schemas.openxmlformats.org/officeDocument/2006/relationships/slideLayout" Target="../slideLayouts/slideLayout1.xml"/><Relationship Id="rId5" Type="http://schemas.openxmlformats.org/officeDocument/2006/relationships/image" Target="../media/image100.jpeg"/><Relationship Id="rId4" Type="http://schemas.openxmlformats.org/officeDocument/2006/relationships/image" Target="../media/image99.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76.xml"/></Relationships>
</file>

<file path=ppt/slides/_rels/slide9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6.xml"/><Relationship Id="rId1" Type="http://schemas.openxmlformats.org/officeDocument/2006/relationships/slideLayout" Target="../slideLayouts/slideLayout265.xml"/></Relationships>
</file>

<file path=ppt/slides/_rels/slide9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7.xml"/><Relationship Id="rId1" Type="http://schemas.openxmlformats.org/officeDocument/2006/relationships/slideLayout" Target="../slideLayouts/slideLayout26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211.xml"/><Relationship Id="rId4" Type="http://schemas.openxmlformats.org/officeDocument/2006/relationships/image" Target="../media/image10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292080" y="5084763"/>
            <a:ext cx="3714478"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Jordan Evangelical Theological Seminary</a:t>
            </a:r>
            <a:b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035008" y="98942"/>
            <a:ext cx="971550" cy="46196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369912"/>
            <a:ext cx="2675057"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369912"/>
            <a:ext cx="2568808"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cs typeface="Arial"/>
              </a:rPr>
              <a:t>Theistic Evolution</a:t>
            </a:r>
          </a:p>
        </p:txBody>
      </p:sp>
      <p:sp>
        <p:nvSpPr>
          <p:cNvPr id="211969" name="Rectangle 2"/>
          <p:cNvSpPr>
            <a:spLocks noGrp="1" noChangeArrowheads="1"/>
          </p:cNvSpPr>
          <p:nvPr>
            <p:ph type="title"/>
          </p:nvPr>
        </p:nvSpPr>
        <p:spPr>
          <a:xfrm>
            <a:off x="0" y="5949280"/>
            <a:ext cx="2699792" cy="692696"/>
          </a:xfrm>
          <a:solidFill>
            <a:schemeClr val="tx1"/>
          </a:solidFill>
        </p:spPr>
        <p:txBody>
          <a:bodyPr/>
          <a:lstStyle/>
          <a:p>
            <a:pPr eaLnBrk="1" hangingPunct="1"/>
            <a:r>
              <a:rPr lang="en-US" sz="3600" b="1" dirty="0">
                <a:solidFill>
                  <a:srgbClr val="FFFFFF"/>
                </a:solidFill>
                <a:latin typeface="Arial" charset="0"/>
              </a:rPr>
              <a:t>Creation?</a:t>
            </a:r>
          </a:p>
        </p:txBody>
      </p:sp>
      <p:sp>
        <p:nvSpPr>
          <p:cNvPr id="10" name="Rectangle 2"/>
          <p:cNvSpPr txBox="1">
            <a:spLocks noChangeArrowheads="1"/>
          </p:cNvSpPr>
          <p:nvPr/>
        </p:nvSpPr>
        <p:spPr bwMode="auto">
          <a:xfrm>
            <a:off x="2555776" y="5949280"/>
            <a:ext cx="4310608" cy="69269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a:rPr>
              <a:t>or Evolution?</a:t>
            </a:r>
          </a:p>
        </p:txBody>
      </p:sp>
    </p:spTree>
    <p:extLst>
      <p:ext uri="{BB962C8B-B14F-4D97-AF65-F5344CB8AC3E}">
        <p14:creationId xmlns:p14="http://schemas.microsoft.com/office/powerpoint/2010/main" val="3483711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Evolution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s lie permeates and dominates modern thought in every field… [it] is basically responsible for… disintegrations that have been accelerating everywhere… When science and the Bible differ, science has obviously misinterpreted its data.</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302864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64407AA-62D3-524B-AFFE-A1431D6E2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BioLogos (Francis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7524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its 75th General Convention in June 2006, the Episcopal Church passed a </a:t>
            </a:r>
            <a:r>
              <a:rPr kumimoji="0" lang="en-US" sz="3200" b="1" i="0" strike="noStrike" kern="1200" cap="none" spc="0" normalizeH="0" baseline="0" noProof="0" dirty="0">
                <a:ln>
                  <a:noFill/>
                </a:ln>
                <a:solidFill>
                  <a:schemeClr val="bg1"/>
                </a:solidFill>
                <a:effectLst/>
                <a:uLnTx/>
                <a:uFillTx/>
                <a:latin typeface="Arial" charset="0"/>
                <a:ea typeface="ＭＳ Ｐゴシック" charset="0"/>
                <a:cs typeface="Arial" charset="0"/>
              </a:rPr>
              <a:t>resolution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supporting the teaching of evolution in schools. The resolution, titled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Affirm Creation and Evolution,</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declared that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evolution is entirely compatible with an authentic and living Christian faith.</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5660679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It also encourages state legislatures and boards of education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to establish standards for science education based on the best available scientific knowledge as accepted by a consensus of the scientific community…</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2654987"/>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occurring at the convention was the election of new Presiding Bishop Katharine Jefferts Schori, who, as well as being the first woman elected to the position, is a former oceanographer with a strong evolutionary background…</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067873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Schori said…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Evolution most definitely should be taught in school. It</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 a well-tested premise and the best model that fits the data available. Creationism can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make that claim. I believe in the creeds. They say God created the world, but they don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say how.</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 June 2006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New York Times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390608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en-US" b="1" i="1">
                <a:solidFill>
                  <a:schemeClr val="bg1"/>
                </a:solidFill>
                <a:latin typeface="Arial" charset="0"/>
              </a:rPr>
              <a:t>Options by Collins on </a:t>
            </a:r>
            <a:br>
              <a:rPr lang="en-US" b="1" i="1">
                <a:solidFill>
                  <a:schemeClr val="bg1"/>
                </a:solidFill>
                <a:latin typeface="Arial" charset="0"/>
              </a:rPr>
            </a:br>
            <a:r>
              <a:rPr lang="en-US" b="1" i="1">
                <a:solidFill>
                  <a:schemeClr val="bg1"/>
                </a:solidFill>
                <a:latin typeface="Arial" charset="0"/>
              </a:rPr>
              <a:t>Faith in Science &amp; God</a:t>
            </a:r>
            <a:endParaRPr lang="en-US">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Atheism &amp; Agnosticism</a:t>
            </a:r>
            <a:r>
              <a:rPr lang="en-US" b="1">
                <a:solidFill>
                  <a:schemeClr val="bg1"/>
                </a:solidFill>
                <a:effectLst>
                  <a:outerShdw blurRad="38100" dist="38100" dir="2700000" algn="tl">
                    <a:srgbClr val="000000"/>
                  </a:outerShdw>
                </a:effectLst>
              </a:rPr>
              <a:t> </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Trumps Faith)</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Creationism</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Faith Trumps Science)</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Intelligent Design</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Needs Divine Help)</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BioLogos</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(Science &amp; Faith in Harmony)</a:t>
            </a:r>
          </a:p>
        </p:txBody>
      </p:sp>
    </p:spTree>
    <p:extLst>
      <p:ext uri="{BB962C8B-B14F-4D97-AF65-F5344CB8AC3E}">
        <p14:creationId xmlns:p14="http://schemas.microsoft.com/office/powerpoint/2010/main" val="1108089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Must we accept evolution?</a:t>
            </a:r>
            <a:endParaRPr lang="en-US" b="1">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ru-RU" altLang="ja-JP" b="1">
                <a:solidFill>
                  <a:schemeClr val="bg1"/>
                </a:solidFill>
                <a:latin typeface="Arial" charset="0"/>
              </a:rPr>
              <a:t>"</a:t>
            </a:r>
            <a:r>
              <a:rPr lang="en-US" altLang="ja-JP" b="1">
                <a:solidFill>
                  <a:schemeClr val="bg1"/>
                </a:solidFill>
                <a:latin typeface="Arial" charset="0"/>
              </a:rPr>
              <a:t>No serious biologist today doubts the theory of evolution to explain the marvelous complexity and diversity of life</a:t>
            </a:r>
            <a:r>
              <a:rPr lang="ru-RU" altLang="ja-JP" b="1">
                <a:solidFill>
                  <a:schemeClr val="bg1"/>
                </a:solidFill>
                <a:latin typeface="Arial" charset="0"/>
              </a:rPr>
              <a:t>"</a:t>
            </a:r>
            <a:r>
              <a:rPr lang="en-US" altLang="ja-JP" b="1">
                <a:solidFill>
                  <a:schemeClr val="bg1"/>
                </a:solidFill>
                <a:latin typeface="Arial" charset="0"/>
              </a:rPr>
              <a:t> </a:t>
            </a:r>
            <a:br>
              <a:rPr lang="en-US" altLang="ja-JP" b="1">
                <a:solidFill>
                  <a:schemeClr val="bg1"/>
                </a:solidFill>
                <a:latin typeface="Arial" charset="0"/>
              </a:rPr>
            </a:br>
            <a:r>
              <a:rPr lang="en-US" altLang="ja-JP" b="1">
                <a:solidFill>
                  <a:schemeClr val="bg1"/>
                </a:solidFill>
                <a:latin typeface="Arial" charset="0"/>
              </a:rPr>
              <a:t>(Collins, 99)</a:t>
            </a:r>
            <a:endParaRPr lang="en-US" b="1">
              <a:solidFill>
                <a:schemeClr val="bg1"/>
              </a:solidFill>
              <a:latin typeface="Arial" charset="0"/>
            </a:endParaRPr>
          </a:p>
        </p:txBody>
      </p:sp>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330644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Theism</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Miracles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God cares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Creation</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Moral Law</a:t>
            </a: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How is Collins a Theistic Evolutionist?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Evolution</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Big Bang</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Atoms afterwards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Earth 4.5 billion yrs. old</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Cooling into planets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ＭＳ Ｐゴシック" charset="0"/>
              </a:rPr>
              <a:t>We normally CONTRAST these, but he believes BOTH</a:t>
            </a:r>
          </a:p>
        </p:txBody>
      </p:sp>
    </p:spTree>
    <p:extLst>
      <p:ext uri="{BB962C8B-B14F-4D97-AF65-F5344CB8AC3E}">
        <p14:creationId xmlns:p14="http://schemas.microsoft.com/office/powerpoint/2010/main" val="717637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ru-RU" b="1" dirty="0">
                <a:solidFill>
                  <a:schemeClr val="bg1"/>
                </a:solidFill>
                <a:ea typeface="+mn-ea"/>
              </a:rPr>
              <a:t>"</a:t>
            </a:r>
            <a:r>
              <a:rPr lang="en-US" b="1" dirty="0">
                <a:solidFill>
                  <a:schemeClr val="bg1"/>
                </a:solidFill>
                <a:ea typeface="+mn-ea"/>
              </a:rPr>
              <a:t>If everything in the universe is flying apart, reversing the arrow of time would predict that at some point all of these galaxies were together in one incredibly massive entity… the universe began at a single moment… </a:t>
            </a:r>
            <a:br>
              <a:rPr lang="en-US" b="1" dirty="0">
                <a:solidFill>
                  <a:schemeClr val="bg1"/>
                </a:solidFill>
                <a:ea typeface="+mn-ea"/>
              </a:rPr>
            </a:br>
            <a:r>
              <a:rPr lang="en-US" b="1" dirty="0">
                <a:solidFill>
                  <a:schemeClr val="bg1"/>
                </a:solidFill>
                <a:ea typeface="+mn-ea"/>
              </a:rPr>
              <a:t>14 billion years ago</a:t>
            </a:r>
            <a:r>
              <a:rPr lang="ru-RU" b="1" dirty="0">
                <a:solidFill>
                  <a:schemeClr val="bg1"/>
                </a:solidFill>
                <a:ea typeface="+mn-ea"/>
              </a:rPr>
              <a:t>"</a:t>
            </a:r>
            <a:r>
              <a:rPr lang="en-US" b="1" dirty="0">
                <a:solidFill>
                  <a:schemeClr val="bg1"/>
                </a:solidFill>
                <a:ea typeface="+mn-ea"/>
              </a:rPr>
              <a:t> (Collins, 64).</a:t>
            </a:r>
          </a:p>
        </p:txBody>
      </p:sp>
    </p:spTree>
    <p:extLst>
      <p:ext uri="{BB962C8B-B14F-4D97-AF65-F5344CB8AC3E}">
        <p14:creationId xmlns:p14="http://schemas.microsoft.com/office/powerpoint/2010/main" val="3803633509"/>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Questions About Origins</a:t>
            </a: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How did the Universe get here?</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Creation? Or Evolution? Or Theistic Evolution?</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What does Genesis say?</a:t>
            </a: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187i</a:t>
            </a:r>
          </a:p>
        </p:txBody>
      </p:sp>
    </p:spTree>
    <p:extLst>
      <p:ext uri="{BB962C8B-B14F-4D97-AF65-F5344CB8AC3E}">
        <p14:creationId xmlns:p14="http://schemas.microsoft.com/office/powerpoint/2010/main" val="271334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a:solidFill>
                  <a:schemeClr val="bg1"/>
                </a:solidFill>
                <a:ea typeface="+mn-ea"/>
              </a:rPr>
              <a:t>Microwave signals throughout the galaxy</a:t>
            </a:r>
          </a:p>
          <a:p>
            <a:pPr marL="457200" indent="-457200" algn="l" eaLnBrk="1" hangingPunct="1">
              <a:buFontTx/>
              <a:buChar char="•"/>
              <a:defRPr/>
            </a:pPr>
            <a:r>
              <a:rPr lang="en-US" b="1" dirty="0">
                <a:solidFill>
                  <a:schemeClr val="bg1"/>
                </a:solidFill>
                <a:ea typeface="+mn-ea"/>
              </a:rPr>
              <a:t>Constant ratio of hydrogen, deuterium, and helium throughout the universe</a:t>
            </a:r>
          </a:p>
          <a:p>
            <a:pPr marL="457200" indent="-457200" algn="r" eaLnBrk="1" hangingPunct="1">
              <a:defRPr/>
            </a:pPr>
            <a:r>
              <a:rPr lang="en-US" b="1" dirty="0">
                <a:solidFill>
                  <a:schemeClr val="bg1"/>
                </a:solidFill>
                <a:ea typeface="+mn-ea"/>
              </a:rPr>
              <a:t>(Collins, 64-65)</a:t>
            </a:r>
          </a:p>
        </p:txBody>
      </p:sp>
    </p:spTree>
    <p:extLst>
      <p:ext uri="{BB962C8B-B14F-4D97-AF65-F5344CB8AC3E}">
        <p14:creationId xmlns:p14="http://schemas.microsoft.com/office/powerpoint/2010/main" val="286343355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Prior Creation</a:t>
            </a: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Two-Phase</a:t>
            </a: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Day-Age</a:t>
            </a: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Literary</a:t>
            </a: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24-Hour Day</a:t>
            </a: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marR="0" lvl="0" indent="-290513" algn="l" defTabSz="914400" rtl="0" eaLnBrk="1" fontAlgn="base" latinLnBrk="0" hangingPunct="1">
              <a:lnSpc>
                <a:spcPct val="100000"/>
              </a:lnSpc>
              <a:spcBef>
                <a:spcPct val="50000"/>
              </a:spcBef>
              <a:spcAft>
                <a:spcPct val="0"/>
              </a:spcAft>
              <a:buClrTx/>
              <a:buSzTx/>
              <a:buFontTx/>
              <a:buNone/>
              <a:tabLst>
                <a:tab pos="3092450" algn="l"/>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Re-Creation</a:t>
            </a:r>
            <a:b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b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1:1	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indefinite era</a:t>
            </a: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literal 24 hours</a:t>
            </a: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7 days = symbolic</a:t>
            </a: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a:t>
            </a:r>
          </a:p>
        </p:txBody>
      </p:sp>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187c</a:t>
            </a: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en-US" sz="5400" b="1">
                <a:solidFill>
                  <a:schemeClr val="bg1"/>
                </a:solidFill>
                <a:latin typeface="Arial" charset="0"/>
              </a:rPr>
              <a:t>Creation Theories</a:t>
            </a:r>
            <a:endParaRPr lang="en-US">
              <a:latin typeface="Arial" charset="0"/>
            </a:endParaRPr>
          </a:p>
        </p:txBody>
      </p:sp>
      <p:sp>
        <p:nvSpPr>
          <p:cNvPr id="254991" name="Text Box 16"/>
          <p:cNvSpPr txBox="1">
            <a:spLocks noChangeArrowheads="1"/>
          </p:cNvSpPr>
          <p:nvPr/>
        </p:nvSpPr>
        <p:spPr bwMode="auto">
          <a:xfrm>
            <a:off x="3232150" y="5759450"/>
            <a:ext cx="454501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charset="0"/>
                <a:ea typeface="ＭＳ Ｐゴシック" charset="0"/>
                <a:cs typeface="Arial" charset="0"/>
              </a:rPr>
              <a:t>	1:1-2:3		  2:4-25</a:t>
            </a:r>
          </a:p>
        </p:txBody>
      </p:sp>
    </p:spTree>
    <p:extLst>
      <p:ext uri="{BB962C8B-B14F-4D97-AF65-F5344CB8AC3E}">
        <p14:creationId xmlns:p14="http://schemas.microsoft.com/office/powerpoint/2010/main" val="4748603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Now the earth was formless and empty, darkness was over the surface of the deep…</a:t>
            </a: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…and the Spirit of God was hovering over the waters.</a:t>
            </a: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Genesis 1:2 </a:t>
            </a:r>
            <a:r>
              <a:rPr kumimoji="0" lang="en-US" sz="28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NIV</a:t>
            </a:r>
            <a:endParaRPr kumimoji="0" lang="en-US" sz="36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62749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en-US" b="1" dirty="0">
                <a:solidFill>
                  <a:schemeClr val="tx1"/>
                </a:solidFill>
                <a:effectLst/>
                <a:latin typeface="Arial" charset="0"/>
              </a:rPr>
              <a:t>The Best Commentary on Genesis</a:t>
            </a: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a:latin typeface="Arial" charset="0"/>
              </a:rPr>
              <a:t>Very Readable</a:t>
            </a:r>
          </a:p>
          <a:p>
            <a:pPr eaLnBrk="1" hangingPunct="1">
              <a:defRPr/>
            </a:pPr>
            <a:r>
              <a:rPr lang="en-US" dirty="0">
                <a:latin typeface="Arial" charset="0"/>
              </a:rPr>
              <a:t>Exegetical Outlines</a:t>
            </a:r>
          </a:p>
          <a:p>
            <a:pPr eaLnBrk="1" hangingPunct="1">
              <a:defRPr/>
            </a:pPr>
            <a:r>
              <a:rPr lang="en-US" dirty="0">
                <a:latin typeface="Arial" charset="0"/>
              </a:rPr>
              <a:t>Sermon Outlines</a:t>
            </a:r>
          </a:p>
          <a:p>
            <a:pPr eaLnBrk="1" hangingPunct="1">
              <a:defRPr/>
            </a:pPr>
            <a:r>
              <a:rPr lang="en-US" dirty="0">
                <a:latin typeface="Arial" charset="0"/>
              </a:rPr>
              <a:t>Theology of Genesis</a:t>
            </a:r>
          </a:p>
          <a:p>
            <a:pPr eaLnBrk="1" hangingPunct="1">
              <a:defRPr/>
            </a:pPr>
            <a:r>
              <a:rPr lang="en-US" dirty="0">
                <a:latin typeface="Arial" charset="0"/>
              </a:rPr>
              <a:t>Evangelical</a:t>
            </a: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ctr" defTabSz="914400" rtl="0" eaLnBrk="1" fontAlgn="base" latinLnBrk="0" hangingPunct="1">
              <a:lnSpc>
                <a:spcPct val="6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C</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reation</a:t>
            </a:r>
            <a:b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br>
            <a:r>
              <a:rPr kumimoji="0" lang="en-US" sz="54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&amp;</a:t>
            </a: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B</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lessing</a:t>
            </a:r>
          </a:p>
        </p:txBody>
      </p:sp>
    </p:spTree>
    <p:extLst>
      <p:ext uri="{BB962C8B-B14F-4D97-AF65-F5344CB8AC3E}">
        <p14:creationId xmlns:p14="http://schemas.microsoft.com/office/powerpoint/2010/main" val="339744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440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was</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1- Creation of the original mass </a:t>
            </a:r>
            <a:r>
              <a:rPr lang="en-US" altLang="zh-CN" b="1" dirty="0">
                <a:solidFill>
                  <a:srgbClr val="FFFFFF"/>
                </a:solidFill>
              </a:rPr>
              <a:t>out of nothing on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Original Creation (Traditional View)</a:t>
            </a:r>
          </a:p>
        </p:txBody>
      </p:sp>
    </p:spTree>
    <p:extLst>
      <p:ext uri="{BB962C8B-B14F-4D97-AF65-F5344CB8AC3E}">
        <p14:creationId xmlns:p14="http://schemas.microsoft.com/office/powerpoint/2010/main" val="619336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068823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3C619-605F-ACBE-831C-7CEB48A43A59}"/>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B821C12B-8C0E-0577-871F-304506F2F361}"/>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8" name="Rectangle 5">
            <a:extLst>
              <a:ext uri="{FF2B5EF4-FFF2-40B4-BE49-F238E27FC236}">
                <a16:creationId xmlns:a16="http://schemas.microsoft.com/office/drawing/2014/main" id="{8D627B87-C858-4EC8-D411-0243555EA9D8}"/>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5219" name="Text Box 6">
            <a:extLst>
              <a:ext uri="{FF2B5EF4-FFF2-40B4-BE49-F238E27FC236}">
                <a16:creationId xmlns:a16="http://schemas.microsoft.com/office/drawing/2014/main" id="{E59B26D1-388D-0ABD-1235-07078B35EA34}"/>
              </a:ext>
            </a:extLst>
          </p:cNvPr>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a:extLst>
              <a:ext uri="{FF2B5EF4-FFF2-40B4-BE49-F238E27FC236}">
                <a16:creationId xmlns:a16="http://schemas.microsoft.com/office/drawing/2014/main" id="{36D2266D-01E2-3DF6-5448-FE6945049FFE}"/>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a:extLst>
              <a:ext uri="{FF2B5EF4-FFF2-40B4-BE49-F238E27FC236}">
                <a16:creationId xmlns:a16="http://schemas.microsoft.com/office/drawing/2014/main" id="{1099D031-5195-2271-24E4-395C645AE8A9}"/>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a:extLst>
              <a:ext uri="{FF2B5EF4-FFF2-40B4-BE49-F238E27FC236}">
                <a16:creationId xmlns:a16="http://schemas.microsoft.com/office/drawing/2014/main" id="{7F8E4A0A-8FA0-0814-DFB0-0D52F8A9A7C5}"/>
              </a:ext>
            </a:extLst>
          </p:cNvPr>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a:extLst>
              <a:ext uri="{FF2B5EF4-FFF2-40B4-BE49-F238E27FC236}">
                <a16:creationId xmlns:a16="http://schemas.microsoft.com/office/drawing/2014/main" id="{30D8F3F9-6D70-981E-5651-811E0A010A64}"/>
              </a:ext>
            </a:extLst>
          </p:cNvPr>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a:extLst>
              <a:ext uri="{FF2B5EF4-FFF2-40B4-BE49-F238E27FC236}">
                <a16:creationId xmlns:a16="http://schemas.microsoft.com/office/drawing/2014/main" id="{67B075C4-3E53-8322-CE69-656E23FD2A96}"/>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a:extLst>
              <a:ext uri="{FF2B5EF4-FFF2-40B4-BE49-F238E27FC236}">
                <a16:creationId xmlns:a16="http://schemas.microsoft.com/office/drawing/2014/main" id="{1B0B8898-10FD-3CF1-0E4E-E8E1018FE971}"/>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Pember</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rPr>
              <a:t>Hengstenburg</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rPr>
              <a:t>, Scofield Reference Bible (1st ed.)</a:t>
            </a:r>
          </a:p>
        </p:txBody>
      </p:sp>
      <p:sp>
        <p:nvSpPr>
          <p:cNvPr id="172045" name="Text Box 13">
            <a:extLst>
              <a:ext uri="{FF2B5EF4-FFF2-40B4-BE49-F238E27FC236}">
                <a16:creationId xmlns:a16="http://schemas.microsoft.com/office/drawing/2014/main" id="{B025EFB8-3EAD-1D9A-0E70-B18BDD0DC066}"/>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a:extLst>
              <a:ext uri="{FF2B5EF4-FFF2-40B4-BE49-F238E27FC236}">
                <a16:creationId xmlns:a16="http://schemas.microsoft.com/office/drawing/2014/main" id="{CB79CA2F-F5C1-4DA4-6875-9BB26F10B67E}"/>
              </a:ext>
            </a:extLst>
          </p:cNvPr>
          <p:cNvSpPr txBox="1">
            <a:spLocks noChangeArrowheads="1"/>
          </p:cNvSpPr>
          <p:nvPr/>
        </p:nvSpPr>
        <p:spPr bwMode="auto">
          <a:xfrm rot="-308604">
            <a:off x="692285" y="4295130"/>
            <a:ext cx="8146782"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a:extLst>
              <a:ext uri="{FF2B5EF4-FFF2-40B4-BE49-F238E27FC236}">
                <a16:creationId xmlns:a16="http://schemas.microsoft.com/office/drawing/2014/main" id="{62743447-6BEC-FC12-6F96-8F0EE5F434CF}"/>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2050" name="Rectangle 18">
            <a:extLst>
              <a:ext uri="{FF2B5EF4-FFF2-40B4-BE49-F238E27FC236}">
                <a16:creationId xmlns:a16="http://schemas.microsoft.com/office/drawing/2014/main" id="{60730F8F-5B1C-E146-1AD1-17EAF88B6052}"/>
              </a:ext>
            </a:extLst>
          </p:cNvPr>
          <p:cNvSpPr>
            <a:spLocks noGrp="1" noChangeArrowheads="1"/>
          </p:cNvSpPr>
          <p:nvPr>
            <p:ph type="ctrTitle" sz="quarter"/>
          </p:nvPr>
        </p:nvSpPr>
        <p:spPr>
          <a:xfrm>
            <a:off x="0" y="914400"/>
            <a:ext cx="9107488"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dirty="0">
                <a:solidFill>
                  <a:srgbClr val="FFFFFF"/>
                </a:solidFill>
                <a:effectLst/>
                <a:latin typeface="Arial" charset="0"/>
              </a:rPr>
              <a:t>Gap Theory (or Ruin/Reconstruction)</a:t>
            </a:r>
          </a:p>
        </p:txBody>
      </p:sp>
      <p:sp>
        <p:nvSpPr>
          <p:cNvPr id="16" name="Text Box 16">
            <a:extLst>
              <a:ext uri="{FF2B5EF4-FFF2-40B4-BE49-F238E27FC236}">
                <a16:creationId xmlns:a16="http://schemas.microsoft.com/office/drawing/2014/main" id="{C083E7F0-81CF-83D9-5658-33C244C01C04}"/>
              </a:ext>
            </a:extLst>
          </p:cNvPr>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2844895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93366"/>
            <a:ext cx="90281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5687830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25D13-D391-7792-A00E-5E720032A8C3}"/>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C02F65C9-344D-A8E8-9FFB-5EABE9D63AD5}"/>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E4558159-4274-02C5-4EE0-AE4933A96BD4}"/>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419BA510-9AC8-6B7B-F27A-411203342D18}"/>
              </a:ext>
            </a:extLst>
          </p:cNvPr>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C87842C6-2D38-9F08-F6B4-4E3564ADE99F}"/>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65029FE1-10EB-101B-1187-A0AB05A1EC67}"/>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a:extLst>
              <a:ext uri="{FF2B5EF4-FFF2-40B4-BE49-F238E27FC236}">
                <a16:creationId xmlns:a16="http://schemas.microsoft.com/office/drawing/2014/main" id="{BA9EEE8C-19E7-2C2D-3812-42F3D67B3CE3}"/>
              </a:ext>
            </a:extLst>
          </p:cNvPr>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AB79190F-558E-CA3A-0709-D0342EF77C05}"/>
              </a:ext>
            </a:extLst>
          </p:cNvPr>
          <p:cNvSpPr txBox="1">
            <a:spLocks noChangeArrowheads="1"/>
          </p:cNvSpPr>
          <p:nvPr/>
        </p:nvSpPr>
        <p:spPr bwMode="auto">
          <a:xfrm>
            <a:off x="115888" y="4893366"/>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a:extLst>
              <a:ext uri="{FF2B5EF4-FFF2-40B4-BE49-F238E27FC236}">
                <a16:creationId xmlns:a16="http://schemas.microsoft.com/office/drawing/2014/main" id="{0A5AAB14-CF6D-3243-1D02-D33E972597BE}"/>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a:extLst>
              <a:ext uri="{FF2B5EF4-FFF2-40B4-BE49-F238E27FC236}">
                <a16:creationId xmlns:a16="http://schemas.microsoft.com/office/drawing/2014/main" id="{36EB4BC8-225F-30E0-C9C6-F67ECED3245B}"/>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Rashi</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/NEB, Speiser, Unger, Young, von Rad/Waltke/Ross</a:t>
            </a:r>
          </a:p>
        </p:txBody>
      </p:sp>
      <p:sp>
        <p:nvSpPr>
          <p:cNvPr id="267274" name="Text Box 13">
            <a:extLst>
              <a:ext uri="{FF2B5EF4-FFF2-40B4-BE49-F238E27FC236}">
                <a16:creationId xmlns:a16="http://schemas.microsoft.com/office/drawing/2014/main" id="{A2B92EB8-9E94-9877-2DC4-D413FFFD1516}"/>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53ECB0D7-875E-3DB3-712D-550BB084ED56}"/>
              </a:ext>
            </a:extLst>
          </p:cNvPr>
          <p:cNvSpPr txBox="1">
            <a:spLocks noChangeArrowheads="1"/>
          </p:cNvSpPr>
          <p:nvPr/>
        </p:nvSpPr>
        <p:spPr bwMode="auto">
          <a:xfrm rot="-308604">
            <a:off x="755650" y="2731523"/>
            <a:ext cx="7773988" cy="2677656"/>
          </a:xfrm>
          <a:prstGeom prst="rect">
            <a:avLst/>
          </a:prstGeom>
          <a:solidFill>
            <a:srgbClr val="800080"/>
          </a:solidFill>
          <a:ln w="9525">
            <a:solidFill>
              <a:srgbClr val="000A0D"/>
            </a:solidFill>
            <a:miter lim="800000"/>
            <a:headEnd/>
            <a:tailEnd/>
          </a:ln>
        </p:spPr>
        <p:txBody>
          <a:bodyP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DD8C8675-6F52-C926-1315-6868FF2EE49E}"/>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How Does 1:1 Relate to 1:2-3?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a:extLst>
              <a:ext uri="{FF2B5EF4-FFF2-40B4-BE49-F238E27FC236}">
                <a16:creationId xmlns:a16="http://schemas.microsoft.com/office/drawing/2014/main" id="{A9DA661C-5857-ADFB-3F7D-D3547BC58CFF}"/>
              </a:ext>
            </a:extLst>
          </p:cNvPr>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a:extLst>
              <a:ext uri="{FF2B5EF4-FFF2-40B4-BE49-F238E27FC236}">
                <a16:creationId xmlns:a16="http://schemas.microsoft.com/office/drawing/2014/main" id="{709373FF-0DA6-22F3-F7DC-813862AAB84F}"/>
              </a:ext>
            </a:extLst>
          </p:cNvPr>
          <p:cNvSpPr>
            <a:spLocks noGrp="1" noChangeArrowheads="1"/>
          </p:cNvSpPr>
          <p:nvPr>
            <p:ph type="ctrTitle" sz="quarter"/>
          </p:nvPr>
        </p:nvSpPr>
        <p:spPr>
          <a:xfrm>
            <a:off x="0" y="838200"/>
            <a:ext cx="9144000" cy="609600"/>
          </a:xfrm>
        </p:spPr>
        <p:txBody>
          <a:bodyPr anchor="t" anchorCtr="0"/>
          <a:lstStyle/>
          <a:p>
            <a:pPr eaLnBrk="1" hangingPunct="1">
              <a:spcBef>
                <a:spcPct val="20000"/>
              </a:spcBef>
              <a:buClr>
                <a:schemeClr val="hlink"/>
              </a:buClr>
              <a:buSzPct val="75000"/>
              <a:buFont typeface="Wingdings" charset="0"/>
              <a:buNone/>
            </a:pPr>
            <a:r>
              <a:rPr lang="en-US" sz="3200" b="1" u="sng" dirty="0">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2622752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93074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en-US" b="1" i="1">
                <a:solidFill>
                  <a:schemeClr val="bg1"/>
                </a:solidFill>
                <a:effectLst>
                  <a:glow rad="228600">
                    <a:schemeClr val="tx1"/>
                  </a:glow>
                </a:effectLst>
                <a:latin typeface="Arial" charset="0"/>
              </a:rPr>
              <a:t>A Recent Defense of Theistic Evolution</a:t>
            </a:r>
            <a:endParaRPr lang="en-US">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en-US" b="1">
                <a:solidFill>
                  <a:schemeClr val="bg1"/>
                </a:solidFill>
                <a:effectLst>
                  <a:glow rad="228600">
                    <a:schemeClr val="tx1"/>
                  </a:glow>
                </a:effectLst>
                <a:latin typeface="Arial" charset="0"/>
              </a:rPr>
              <a:t>New York: </a:t>
            </a:r>
            <a:br>
              <a:rPr lang="en-US" b="1">
                <a:solidFill>
                  <a:schemeClr val="bg1"/>
                </a:solidFill>
                <a:effectLst>
                  <a:glow rad="228600">
                    <a:schemeClr val="tx1"/>
                  </a:glow>
                </a:effectLst>
                <a:latin typeface="Arial" charset="0"/>
              </a:rPr>
            </a:br>
            <a:r>
              <a:rPr lang="en-US" b="1">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8909754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By the word of the L</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ORD</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were the heavens made, their starry host by the breath of his mouth</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(Ps. 33:6)</a:t>
            </a:r>
            <a:endPar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There is certainly no thought here of delay, or a trial-and-error process, or a gradual, step-by-step fulfillment</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b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John Whitcomb, </a:t>
            </a:r>
            <a:r>
              <a:rPr kumimoji="0" lang="en-US" altLang="ja-JP"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 Early Earth</a:t>
            </a: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a:t>
            </a: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120482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420316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dirty="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future</a:t>
            </a: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65393420"/>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 Hebrew, when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yom</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preceded by a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numericial</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adjective,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always literal!</a:t>
            </a:r>
            <a:endPar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en-US" b="1">
                <a:solidFill>
                  <a:schemeClr val="bg1"/>
                </a:solidFill>
                <a:effectLst>
                  <a:glow rad="228600">
                    <a:schemeClr val="tx1">
                      <a:alpha val="99000"/>
                    </a:schemeClr>
                  </a:glow>
                </a:effectLst>
                <a:ea typeface="ＭＳ Ｐゴシック" charset="0"/>
              </a:rPr>
              <a:t>Numbers 7:12</a:t>
            </a:r>
            <a:endParaRPr lang="en-US" b="1">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Now the one who presented his offering on the </a:t>
            </a:r>
            <a:r>
              <a:rPr kumimoji="0" lang="en-US" altLang="ja-JP" sz="4400" b="1" i="0" u="none" strike="noStrike" kern="1200" cap="none" spc="0" normalizeH="0" baseline="0" noProof="0" dirty="0">
                <a:ln>
                  <a:noFill/>
                </a:ln>
                <a:solidFill>
                  <a:srgbClr val="FFFF00"/>
                </a:solidFill>
                <a:effectLst>
                  <a:glow rad="228600">
                    <a:srgbClr val="000000">
                      <a:alpha val="99000"/>
                    </a:srgbClr>
                  </a:glow>
                </a:effectLst>
                <a:uLnTx/>
                <a:uFillTx/>
                <a:latin typeface="Arial"/>
                <a:ea typeface="ＭＳ Ｐゴシック" charset="0"/>
                <a:cs typeface="Arial"/>
              </a:rPr>
              <a:t>first day</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was </a:t>
            </a:r>
            <a:r>
              <a:rPr kumimoji="0" lang="en-US" altLang="ja-JP" sz="4400" b="1" i="0" u="none" strike="noStrike" kern="1200" cap="none" spc="0" normalizeH="0" baseline="0" noProof="0" dirty="0" err="1">
                <a:ln>
                  <a:noFill/>
                </a:ln>
                <a:solidFill>
                  <a:srgbClr val="FFFFFF"/>
                </a:solidFill>
                <a:effectLst>
                  <a:glow rad="228600">
                    <a:srgbClr val="000000">
                      <a:alpha val="99000"/>
                    </a:srgbClr>
                  </a:glow>
                </a:effectLst>
                <a:uLnTx/>
                <a:uFillTx/>
                <a:latin typeface="Arial"/>
                <a:ea typeface="ＭＳ Ｐゴシック" charset="0"/>
                <a:cs typeface="Arial"/>
              </a:rPr>
              <a:t>Nahshon</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a:t>
            </a:r>
            <a:endParaRPr kumimoji="0" lang="en-US" sz="4400" b="1" i="0" u="none" strike="noStrike" kern="1200" cap="none" spc="0" normalizeH="0" baseline="0" noProof="0" dirty="0">
              <a:ln>
                <a:noFill/>
              </a:ln>
              <a:solidFill>
                <a:srgbClr val="000000"/>
              </a:solidFill>
              <a:effectLst>
                <a:glow rad="228600">
                  <a:srgbClr val="000000">
                    <a:alpha val="99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(Gen. 1:5).</a:t>
            </a:r>
          </a:p>
        </p:txBody>
      </p:sp>
    </p:spTree>
    <p:extLst>
      <p:ext uri="{BB962C8B-B14F-4D97-AF65-F5344CB8AC3E}">
        <p14:creationId xmlns:p14="http://schemas.microsoft.com/office/powerpoint/2010/main" val="258106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p:txBody>
      </p:sp>
    </p:spTree>
    <p:extLst>
      <p:ext uri="{BB962C8B-B14F-4D97-AF65-F5344CB8AC3E}">
        <p14:creationId xmlns:p14="http://schemas.microsoft.com/office/powerpoint/2010/main" val="62994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4281155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defRPr/>
            </a:pPr>
            <a:r>
              <a:rPr lang="en-US" altLang="zh-CN" sz="3200" b="1" dirty="0">
                <a:solidFill>
                  <a:schemeClr val="tx1"/>
                </a:solidFill>
                <a:latin typeface="Arial" charset="0"/>
              </a:rPr>
              <a:t>Four Ways to Call Parts of a Day</a:t>
            </a: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latin typeface="Arial" charset="0"/>
                <a:ea typeface="ＭＳ Ｐゴシック" charset="0"/>
              </a:rPr>
              <a:t>Sunrise</a:t>
            </a: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000000"/>
                </a:solidFill>
                <a:effectLst/>
                <a:uLnTx/>
                <a:uFillTx/>
                <a:latin typeface="Arial" charset="0"/>
                <a:ea typeface="ＭＳ Ｐゴシック" charset="0"/>
              </a:rPr>
              <a:t>Noon</a:t>
            </a: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0000"/>
                </a:solidFill>
                <a:effectLst/>
                <a:uLnTx/>
                <a:uFillTx/>
                <a:latin typeface="Arial" charset="0"/>
                <a:ea typeface="ＭＳ Ｐゴシック" charset="0"/>
              </a:rPr>
              <a:t>DAY</a:t>
            </a: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FFFFFF"/>
                </a:solidFill>
                <a:effectLst/>
                <a:uLnTx/>
                <a:uFillTx/>
                <a:latin typeface="Arial" charset="0"/>
                <a:ea typeface="ＭＳ Ｐゴシック" charset="0"/>
              </a:rPr>
              <a:t>Midnight</a:t>
            </a: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rPr>
              <a:t>Sunset</a:t>
            </a: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 charset="0"/>
                <a:ea typeface="ＭＳ Ｐゴシック" charset="0"/>
              </a:rPr>
              <a:t>NIGHT</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24 Hour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AM/PM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Roman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Jewish</a:t>
            </a:r>
          </a:p>
        </p:txBody>
      </p:sp>
    </p:spTree>
    <p:extLst>
      <p:ext uri="{BB962C8B-B14F-4D97-AF65-F5344CB8AC3E}">
        <p14:creationId xmlns:p14="http://schemas.microsoft.com/office/powerpoint/2010/main" val="370666437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panose="020B0604020202020204" pitchFamily="34" charset="0"/>
                <a:cs typeface="Arial" panose="020B0604020202020204" pitchFamily="34" charset="0"/>
              </a:rPr>
              <a:t>When to Start the Day…</a:t>
            </a:r>
            <a:endParaRPr lang="en-US" altLang="zh-CN" sz="400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Roman</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Jewish</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day.</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t>
            </a:r>
            <a:b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second day.</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0033762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en-US" b="1" i="1">
                <a:solidFill>
                  <a:schemeClr val="bg1"/>
                </a:solidFill>
                <a:latin typeface="Arial" charset="0"/>
              </a:rPr>
              <a:t>General Observations</a:t>
            </a:r>
            <a:endParaRPr lang="en-US">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en-US" b="1">
                <a:solidFill>
                  <a:schemeClr val="bg1"/>
                </a:solidFill>
                <a:latin typeface="Arial" charset="0"/>
              </a:rPr>
              <a:t>Simple language</a:t>
            </a:r>
          </a:p>
          <a:p>
            <a:pPr marL="179388" indent="-179388" algn="l" eaLnBrk="1" hangingPunct="1">
              <a:buFontTx/>
              <a:buChar char="•"/>
            </a:pPr>
            <a:r>
              <a:rPr lang="en-US" b="1">
                <a:solidFill>
                  <a:schemeClr val="bg1"/>
                </a:solidFill>
                <a:latin typeface="Arial" charset="0"/>
              </a:rPr>
              <a:t>Inductive approach</a:t>
            </a:r>
          </a:p>
          <a:p>
            <a:pPr marL="179388" indent="-179388" algn="l" eaLnBrk="1" hangingPunct="1">
              <a:buFontTx/>
              <a:buChar char="•"/>
            </a:pPr>
            <a:r>
              <a:rPr lang="en-US" b="1">
                <a:solidFill>
                  <a:schemeClr val="bg1"/>
                </a:solidFill>
                <a:latin typeface="Arial" charset="0"/>
              </a:rPr>
              <a:t>Apologetic stance</a:t>
            </a:r>
          </a:p>
          <a:p>
            <a:pPr marL="179388" indent="-179388" algn="l" eaLnBrk="1" hangingPunct="1">
              <a:buFontTx/>
              <a:buChar char="•"/>
            </a:pPr>
            <a:r>
              <a:rPr lang="en-US" b="1">
                <a:solidFill>
                  <a:schemeClr val="bg1"/>
                </a:solidFill>
                <a:latin typeface="Arial" charset="0"/>
              </a:rPr>
              <a:t>Debt to C. S. Lewis</a:t>
            </a:r>
          </a:p>
          <a:p>
            <a:pPr marL="179388" indent="-179388" algn="l" eaLnBrk="1" hangingPunct="1">
              <a:buFontTx/>
              <a:buChar char="•"/>
            </a:pPr>
            <a:r>
              <a:rPr lang="en-US" b="1">
                <a:solidFill>
                  <a:schemeClr val="bg1"/>
                </a:solidFill>
                <a:latin typeface="Arial" charset="0"/>
              </a:rPr>
              <a:t>Little interaction with Scripture</a:t>
            </a:r>
          </a:p>
        </p:txBody>
      </p:sp>
    </p:spTree>
    <p:extLst>
      <p:ext uri="{BB962C8B-B14F-4D97-AF65-F5344CB8AC3E}">
        <p14:creationId xmlns:p14="http://schemas.microsoft.com/office/powerpoint/2010/main" val="39171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Sun &amp; moon not until day 4</a:t>
            </a:r>
          </a:p>
        </p:txBody>
      </p:sp>
    </p:spTree>
    <p:extLst>
      <p:ext uri="{BB962C8B-B14F-4D97-AF65-F5344CB8AC3E}">
        <p14:creationId xmlns:p14="http://schemas.microsoft.com/office/powerpoint/2010/main" val="421244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en-US" dirty="0">
                <a:solidFill>
                  <a:srgbClr val="FFFFFF"/>
                </a:solidFill>
                <a:ea typeface="+mj-ea"/>
                <a:cs typeface="+mj-cs"/>
              </a:rPr>
              <a:t>Romans 1:20</a:t>
            </a:r>
          </a:p>
        </p:txBody>
      </p:sp>
      <p:sp>
        <p:nvSpPr>
          <p:cNvPr id="88069" name="Text Box 5"/>
          <p:cNvSpPr txBox="1">
            <a:spLocks noChangeArrowheads="1"/>
          </p:cNvSpPr>
          <p:nvPr/>
        </p:nvSpPr>
        <p:spPr bwMode="auto">
          <a:xfrm>
            <a:off x="106933" y="625475"/>
            <a:ext cx="3240931"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 literal 24-hour days</a:t>
            </a: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755597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0" y="6494767"/>
            <a:ext cx="5220072"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Theistic Evolutionists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Darwinists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Creationists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11057520"/>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en-US" sz="6000" b="1" i="1">
                <a:solidFill>
                  <a:schemeClr val="bg1"/>
                </a:solidFill>
                <a:latin typeface="Arial" charset="0"/>
              </a:rPr>
              <a:t>Problems with Theistic Evolution</a:t>
            </a:r>
            <a:endParaRPr lang="en-US">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en-US" b="1">
                <a:solidFill>
                  <a:schemeClr val="bg1"/>
                </a:solidFill>
                <a:latin typeface="Arial" charset="0"/>
              </a:rPr>
              <a:t>Scientific and Theological</a:t>
            </a:r>
          </a:p>
        </p:txBody>
      </p:sp>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979717571"/>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01600">
                    <a:schemeClr val="tx1">
                      <a:alpha val="75000"/>
                    </a:schemeClr>
                  </a:glow>
                </a:effectLst>
                <a:ea typeface="+mj-ea"/>
              </a:rPr>
              <a:t>Young Earth Creationist Groups that Critique Evolution </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(Both Atheistic and Theistic)</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Creation Research Institute –Santee (near 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Answers in Genesis–Kentucky,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4849552"/>
      </p:ext>
    </p:extLst>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p:cNvGrpSpPr/>
          <p:nvPr/>
        </p:nvGrpSpPr>
        <p:grpSpPr>
          <a:xfrm>
            <a:off x="5436096" y="47629"/>
            <a:ext cx="1944216" cy="3333746"/>
            <a:chOff x="5436096" y="47629"/>
            <a:chExt cx="1944216" cy="3333746"/>
          </a:xfrm>
        </p:grpSpPr>
        <p:pic>
          <p:nvPicPr>
            <p:cNvPr id="301062" name="Picture 8"/>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2" name="Rectangle 18"/>
            <p:cNvSpPr>
              <a:spLocks/>
            </p:cNvSpPr>
            <p:nvPr/>
          </p:nvSpPr>
          <p:spPr bwMode="auto">
            <a:xfrm>
              <a:off x="5436096" y="47629"/>
              <a:ext cx="1944216"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p:cNvGrpSpPr/>
          <p:nvPr/>
        </p:nvGrpSpPr>
        <p:grpSpPr>
          <a:xfrm>
            <a:off x="7308304" y="34929"/>
            <a:ext cx="1865859" cy="3307501"/>
            <a:chOff x="7308304" y="34929"/>
            <a:chExt cx="1865859" cy="3307501"/>
          </a:xfrm>
        </p:grpSpPr>
        <p:pic>
          <p:nvPicPr>
            <p:cNvPr id="301063" name="Picture 9"/>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3" name="Rectangle 19"/>
            <p:cNvSpPr>
              <a:spLocks/>
            </p:cNvSpPr>
            <p:nvPr/>
          </p:nvSpPr>
          <p:spPr bwMode="auto">
            <a:xfrm>
              <a:off x="7308304" y="34929"/>
              <a:ext cx="1835695"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271833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92F1F-7EBC-6060-FD9B-E232B3207CAE}"/>
            </a:ext>
          </a:extLst>
        </p:cNvPr>
        <p:cNvGrpSpPr/>
        <p:nvPr/>
      </p:nvGrpSpPr>
      <p:grpSpPr>
        <a:xfrm>
          <a:off x="0" y="0"/>
          <a:ext cx="0" cy="0"/>
          <a:chOff x="0" y="0"/>
          <a:chExt cx="0" cy="0"/>
        </a:xfrm>
      </p:grpSpPr>
      <p:sp>
        <p:nvSpPr>
          <p:cNvPr id="301067" name="Rectangle 13">
            <a:extLst>
              <a:ext uri="{FF2B5EF4-FFF2-40B4-BE49-F238E27FC236}">
                <a16:creationId xmlns:a16="http://schemas.microsoft.com/office/drawing/2014/main" id="{E320F634-9818-2120-D9D7-75D13195CF91}"/>
              </a:ext>
            </a:extLst>
          </p:cNvPr>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1068" name="Rectangle 14">
            <a:extLst>
              <a:ext uri="{FF2B5EF4-FFF2-40B4-BE49-F238E27FC236}">
                <a16:creationId xmlns:a16="http://schemas.microsoft.com/office/drawing/2014/main" id="{5B0F3B8C-8AF8-95D9-39BE-23BE5B08F903}"/>
              </a:ext>
            </a:extLst>
          </p:cNvPr>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2E390F33-7537-7C40-A680-8FBD870D1B7B}"/>
              </a:ext>
            </a:extLst>
          </p:cNvPr>
          <p:cNvGrpSpPr/>
          <p:nvPr/>
        </p:nvGrpSpPr>
        <p:grpSpPr>
          <a:xfrm>
            <a:off x="1250950" y="3530600"/>
            <a:ext cx="2240929" cy="3733800"/>
            <a:chOff x="1250950" y="3530600"/>
            <a:chExt cx="2240929" cy="3733800"/>
          </a:xfrm>
        </p:grpSpPr>
        <p:pic>
          <p:nvPicPr>
            <p:cNvPr id="301064" name="Picture 10">
              <a:extLst>
                <a:ext uri="{FF2B5EF4-FFF2-40B4-BE49-F238E27FC236}">
                  <a16:creationId xmlns:a16="http://schemas.microsoft.com/office/drawing/2014/main" id="{2523D75F-0CFE-87B7-06DF-8501A3E561E2}"/>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4" name="Rectangle 20">
              <a:extLst>
                <a:ext uri="{FF2B5EF4-FFF2-40B4-BE49-F238E27FC236}">
                  <a16:creationId xmlns:a16="http://schemas.microsoft.com/office/drawing/2014/main" id="{92E57A61-5D84-01E0-7D3E-381EAE9D55C6}"/>
                </a:ext>
              </a:extLst>
            </p:cNvPr>
            <p:cNvSpPr>
              <a:spLocks/>
            </p:cNvSpPr>
            <p:nvPr/>
          </p:nvSpPr>
          <p:spPr bwMode="auto">
            <a:xfrm>
              <a:off x="1317625" y="3530600"/>
              <a:ext cx="21351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Water Covered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301077" name="Rectangle 23">
              <a:extLst>
                <a:ext uri="{FF2B5EF4-FFF2-40B4-BE49-F238E27FC236}">
                  <a16:creationId xmlns:a16="http://schemas.microsoft.com/office/drawing/2014/main" id="{BA22E063-F39A-DD14-A1EC-A4896B959FDE}"/>
                </a:ext>
              </a:extLst>
            </p:cNvPr>
            <p:cNvSpPr>
              <a:spLocks/>
            </p:cNvSpPr>
            <p:nvPr/>
          </p:nvSpPr>
          <p:spPr bwMode="auto">
            <a:xfrm>
              <a:off x="1259632" y="6389290"/>
              <a:ext cx="2232247"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Days 1-2</a:t>
              </a:r>
            </a:p>
          </p:txBody>
        </p:sp>
      </p:grpSp>
      <p:grpSp>
        <p:nvGrpSpPr>
          <p:cNvPr id="9" name="Group 8">
            <a:extLst>
              <a:ext uri="{FF2B5EF4-FFF2-40B4-BE49-F238E27FC236}">
                <a16:creationId xmlns:a16="http://schemas.microsoft.com/office/drawing/2014/main" id="{64CA9E43-28B8-838D-D666-107BB69FB90A}"/>
              </a:ext>
            </a:extLst>
          </p:cNvPr>
          <p:cNvGrpSpPr/>
          <p:nvPr/>
        </p:nvGrpSpPr>
        <p:grpSpPr>
          <a:xfrm>
            <a:off x="3491880" y="3533779"/>
            <a:ext cx="2088232" cy="3517051"/>
            <a:chOff x="3491880" y="3533779"/>
            <a:chExt cx="2088232" cy="3517051"/>
          </a:xfrm>
        </p:grpSpPr>
        <p:pic>
          <p:nvPicPr>
            <p:cNvPr id="301065" name="Picture 11">
              <a:extLst>
                <a:ext uri="{FF2B5EF4-FFF2-40B4-BE49-F238E27FC236}">
                  <a16:creationId xmlns:a16="http://schemas.microsoft.com/office/drawing/2014/main" id="{7F1DA595-B4E9-B0C2-F8CD-FBC91A120741}"/>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5" name="Rectangle 21">
              <a:extLst>
                <a:ext uri="{FF2B5EF4-FFF2-40B4-BE49-F238E27FC236}">
                  <a16:creationId xmlns:a16="http://schemas.microsoft.com/office/drawing/2014/main" id="{14902214-5AC8-A912-1DDA-6057C15873F3}"/>
                </a:ext>
              </a:extLst>
            </p:cNvPr>
            <p:cNvSpPr>
              <a:spLocks/>
            </p:cNvSpPr>
            <p:nvPr/>
          </p:nvSpPr>
          <p:spPr bwMode="auto">
            <a:xfrm>
              <a:off x="3491880" y="3533779"/>
              <a:ext cx="2088232"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Dry Land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Plants</a:t>
              </a:r>
            </a:p>
          </p:txBody>
        </p:sp>
        <p:sp>
          <p:nvSpPr>
            <p:cNvPr id="301080" name="Rectangle 26">
              <a:extLst>
                <a:ext uri="{FF2B5EF4-FFF2-40B4-BE49-F238E27FC236}">
                  <a16:creationId xmlns:a16="http://schemas.microsoft.com/office/drawing/2014/main" id="{B589874B-B53A-CF83-9075-EE6A24A07147}"/>
                </a:ext>
              </a:extLst>
            </p:cNvPr>
            <p:cNvSpPr>
              <a:spLocks/>
            </p:cNvSpPr>
            <p:nvPr/>
          </p:nvSpPr>
          <p:spPr bwMode="auto">
            <a:xfrm>
              <a:off x="3491880" y="6389290"/>
              <a:ext cx="2088232"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3</a:t>
              </a:r>
            </a:p>
          </p:txBody>
        </p:sp>
      </p:grpSp>
      <p:grpSp>
        <p:nvGrpSpPr>
          <p:cNvPr id="10" name="Group 9">
            <a:extLst>
              <a:ext uri="{FF2B5EF4-FFF2-40B4-BE49-F238E27FC236}">
                <a16:creationId xmlns:a16="http://schemas.microsoft.com/office/drawing/2014/main" id="{754F814C-BDB3-781A-8C1F-7D7A46FD14B2}"/>
              </a:ext>
            </a:extLst>
          </p:cNvPr>
          <p:cNvGrpSpPr/>
          <p:nvPr/>
        </p:nvGrpSpPr>
        <p:grpSpPr>
          <a:xfrm>
            <a:off x="5580112" y="3546479"/>
            <a:ext cx="2232248" cy="3638917"/>
            <a:chOff x="5580112" y="3546479"/>
            <a:chExt cx="2232248" cy="3638917"/>
          </a:xfrm>
        </p:grpSpPr>
        <p:pic>
          <p:nvPicPr>
            <p:cNvPr id="301066" name="Picture 12">
              <a:extLst>
                <a:ext uri="{FF2B5EF4-FFF2-40B4-BE49-F238E27FC236}">
                  <a16:creationId xmlns:a16="http://schemas.microsoft.com/office/drawing/2014/main" id="{2BFC4D64-2E5A-35B0-1576-1E8B3424937C}"/>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6" name="Rectangle 22">
              <a:extLst>
                <a:ext uri="{FF2B5EF4-FFF2-40B4-BE49-F238E27FC236}">
                  <a16:creationId xmlns:a16="http://schemas.microsoft.com/office/drawing/2014/main" id="{06A36EEE-810F-BB2C-E662-272455B5D414}"/>
                </a:ext>
              </a:extLst>
            </p:cNvPr>
            <p:cNvSpPr>
              <a:spLocks/>
            </p:cNvSpPr>
            <p:nvPr/>
          </p:nvSpPr>
          <p:spPr bwMode="auto">
            <a:xfrm>
              <a:off x="5580112" y="3546479"/>
              <a:ext cx="2232248"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 Moon,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Stars</a:t>
              </a:r>
            </a:p>
          </p:txBody>
        </p:sp>
        <p:sp>
          <p:nvSpPr>
            <p:cNvPr id="301081" name="Rectangle 27">
              <a:extLst>
                <a:ext uri="{FF2B5EF4-FFF2-40B4-BE49-F238E27FC236}">
                  <a16:creationId xmlns:a16="http://schemas.microsoft.com/office/drawing/2014/main" id="{2E725EB2-0FB2-D73E-95A0-3D8618FCDB2C}"/>
                </a:ext>
              </a:extLst>
            </p:cNvPr>
            <p:cNvSpPr>
              <a:spLocks/>
            </p:cNvSpPr>
            <p:nvPr/>
          </p:nvSpPr>
          <p:spPr bwMode="auto">
            <a:xfrm>
              <a:off x="5580112" y="6389290"/>
              <a:ext cx="2160240" cy="4103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4</a:t>
              </a:r>
            </a:p>
          </p:txBody>
        </p:sp>
      </p:grpSp>
      <p:grpSp>
        <p:nvGrpSpPr>
          <p:cNvPr id="3" name="Group 2">
            <a:extLst>
              <a:ext uri="{FF2B5EF4-FFF2-40B4-BE49-F238E27FC236}">
                <a16:creationId xmlns:a16="http://schemas.microsoft.com/office/drawing/2014/main" id="{E42A7C77-BA48-09F3-CA24-367455F6EABA}"/>
              </a:ext>
            </a:extLst>
          </p:cNvPr>
          <p:cNvGrpSpPr/>
          <p:nvPr/>
        </p:nvGrpSpPr>
        <p:grpSpPr>
          <a:xfrm>
            <a:off x="-42863" y="145534"/>
            <a:ext cx="1806551" cy="3223512"/>
            <a:chOff x="-42863" y="145534"/>
            <a:chExt cx="1806551" cy="3223512"/>
          </a:xfrm>
        </p:grpSpPr>
        <p:pic>
          <p:nvPicPr>
            <p:cNvPr id="301059" name="Picture 5">
              <a:extLst>
                <a:ext uri="{FF2B5EF4-FFF2-40B4-BE49-F238E27FC236}">
                  <a16:creationId xmlns:a16="http://schemas.microsoft.com/office/drawing/2014/main" id="{233D3CFE-AAF7-9A2A-E187-77D902FF9082}"/>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a:extLst>
                <a:ext uri="{FF2B5EF4-FFF2-40B4-BE49-F238E27FC236}">
                  <a16:creationId xmlns:a16="http://schemas.microsoft.com/office/drawing/2014/main" id="{7EE00C12-1219-A967-9440-2D9B174AA2D1}"/>
                </a:ext>
              </a:extLst>
            </p:cNvPr>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a:extLst>
                <a:ext uri="{FF2B5EF4-FFF2-40B4-BE49-F238E27FC236}">
                  <a16:creationId xmlns:a16="http://schemas.microsoft.com/office/drawing/2014/main" id="{599E72FD-CF1E-A7B1-B54B-F47B3B0FA234}"/>
                </a:ext>
              </a:extLst>
            </p:cNvPr>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a:extLst>
              <a:ext uri="{FF2B5EF4-FFF2-40B4-BE49-F238E27FC236}">
                <a16:creationId xmlns:a16="http://schemas.microsoft.com/office/drawing/2014/main" id="{B9C79E18-B21E-03C8-F0CD-C4BB28B59FB2}"/>
              </a:ext>
            </a:extLst>
          </p:cNvPr>
          <p:cNvGrpSpPr/>
          <p:nvPr/>
        </p:nvGrpSpPr>
        <p:grpSpPr>
          <a:xfrm>
            <a:off x="1691680" y="151884"/>
            <a:ext cx="1944216" cy="3229491"/>
            <a:chOff x="1691680" y="151884"/>
            <a:chExt cx="1944216" cy="3229491"/>
          </a:xfrm>
        </p:grpSpPr>
        <p:pic>
          <p:nvPicPr>
            <p:cNvPr id="301060" name="Picture 6">
              <a:extLst>
                <a:ext uri="{FF2B5EF4-FFF2-40B4-BE49-F238E27FC236}">
                  <a16:creationId xmlns:a16="http://schemas.microsoft.com/office/drawing/2014/main" id="{EB92D78F-2E76-4F19-542F-33F56BC7F1E9}"/>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a:extLst>
                <a:ext uri="{FF2B5EF4-FFF2-40B4-BE49-F238E27FC236}">
                  <a16:creationId xmlns:a16="http://schemas.microsoft.com/office/drawing/2014/main" id="{583D4888-CA58-84EF-7B45-DA44DA22387A}"/>
                </a:ext>
              </a:extLst>
            </p:cNvPr>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a:extLst>
                <a:ext uri="{FF2B5EF4-FFF2-40B4-BE49-F238E27FC236}">
                  <a16:creationId xmlns:a16="http://schemas.microsoft.com/office/drawing/2014/main" id="{A7405356-9AD7-BF34-A3CC-708E94C69A95}"/>
                </a:ext>
              </a:extLst>
            </p:cNvPr>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a:extLst>
              <a:ext uri="{FF2B5EF4-FFF2-40B4-BE49-F238E27FC236}">
                <a16:creationId xmlns:a16="http://schemas.microsoft.com/office/drawing/2014/main" id="{2283A201-9A56-4338-A299-7128AB3C4813}"/>
              </a:ext>
            </a:extLst>
          </p:cNvPr>
          <p:cNvGrpSpPr/>
          <p:nvPr/>
        </p:nvGrpSpPr>
        <p:grpSpPr>
          <a:xfrm>
            <a:off x="3635896" y="151884"/>
            <a:ext cx="1872207" cy="3210812"/>
            <a:chOff x="3635896" y="151884"/>
            <a:chExt cx="1872207" cy="3210812"/>
          </a:xfrm>
        </p:grpSpPr>
        <p:pic>
          <p:nvPicPr>
            <p:cNvPr id="301061" name="Picture 7">
              <a:extLst>
                <a:ext uri="{FF2B5EF4-FFF2-40B4-BE49-F238E27FC236}">
                  <a16:creationId xmlns:a16="http://schemas.microsoft.com/office/drawing/2014/main" id="{DF4C862A-7A83-E816-9F4A-B1B1BCB57499}"/>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a:extLst>
                <a:ext uri="{FF2B5EF4-FFF2-40B4-BE49-F238E27FC236}">
                  <a16:creationId xmlns:a16="http://schemas.microsoft.com/office/drawing/2014/main" id="{8F01E1D6-47D0-E8A5-37F7-9343D27A7C6C}"/>
                </a:ext>
              </a:extLst>
            </p:cNvPr>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a:extLst>
                <a:ext uri="{FF2B5EF4-FFF2-40B4-BE49-F238E27FC236}">
                  <a16:creationId xmlns:a16="http://schemas.microsoft.com/office/drawing/2014/main" id="{A40881CC-CC5C-254F-DA03-FD3C07B3CE8F}"/>
                </a:ext>
              </a:extLst>
            </p:cNvPr>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a:extLst>
              <a:ext uri="{FF2B5EF4-FFF2-40B4-BE49-F238E27FC236}">
                <a16:creationId xmlns:a16="http://schemas.microsoft.com/office/drawing/2014/main" id="{ED3D8D94-8B22-7D5D-A4C9-0F6A3E1F36DB}"/>
              </a:ext>
            </a:extLst>
          </p:cNvPr>
          <p:cNvGrpSpPr/>
          <p:nvPr/>
        </p:nvGrpSpPr>
        <p:grpSpPr>
          <a:xfrm>
            <a:off x="5436096" y="47629"/>
            <a:ext cx="1944216" cy="3333746"/>
            <a:chOff x="5436096" y="47629"/>
            <a:chExt cx="1944216" cy="3333746"/>
          </a:xfrm>
        </p:grpSpPr>
        <p:pic>
          <p:nvPicPr>
            <p:cNvPr id="301062" name="Picture 8">
              <a:extLst>
                <a:ext uri="{FF2B5EF4-FFF2-40B4-BE49-F238E27FC236}">
                  <a16:creationId xmlns:a16="http://schemas.microsoft.com/office/drawing/2014/main" id="{83ED3D65-243E-8400-C8AA-C42ACCCAEBA6}"/>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a:extLst>
                <a:ext uri="{FF2B5EF4-FFF2-40B4-BE49-F238E27FC236}">
                  <a16:creationId xmlns:a16="http://schemas.microsoft.com/office/drawing/2014/main" id="{BB28F3AF-617C-2C62-8691-CBC6BB0BA926}"/>
                </a:ext>
              </a:extLst>
            </p:cNvPr>
            <p:cNvSpPr>
              <a:spLocks/>
            </p:cNvSpPr>
            <p:nvPr/>
          </p:nvSpPr>
          <p:spPr bwMode="auto">
            <a:xfrm>
              <a:off x="5436096" y="47629"/>
              <a:ext cx="1944216"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a:extLst>
                <a:ext uri="{FF2B5EF4-FFF2-40B4-BE49-F238E27FC236}">
                  <a16:creationId xmlns:a16="http://schemas.microsoft.com/office/drawing/2014/main" id="{7F92FE20-E4B9-6DD9-DE80-1EB999B218E1}"/>
                </a:ext>
              </a:extLst>
            </p:cNvPr>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a:extLst>
              <a:ext uri="{FF2B5EF4-FFF2-40B4-BE49-F238E27FC236}">
                <a16:creationId xmlns:a16="http://schemas.microsoft.com/office/drawing/2014/main" id="{94196AA1-6D06-CC35-3DBF-20B3B8132A67}"/>
              </a:ext>
            </a:extLst>
          </p:cNvPr>
          <p:cNvGrpSpPr/>
          <p:nvPr/>
        </p:nvGrpSpPr>
        <p:grpSpPr>
          <a:xfrm>
            <a:off x="7308304" y="34929"/>
            <a:ext cx="1865859" cy="3307501"/>
            <a:chOff x="7308304" y="34929"/>
            <a:chExt cx="1865859" cy="3307501"/>
          </a:xfrm>
        </p:grpSpPr>
        <p:pic>
          <p:nvPicPr>
            <p:cNvPr id="301063" name="Picture 9">
              <a:extLst>
                <a:ext uri="{FF2B5EF4-FFF2-40B4-BE49-F238E27FC236}">
                  <a16:creationId xmlns:a16="http://schemas.microsoft.com/office/drawing/2014/main" id="{DA41D3C8-0472-1448-050F-8A5499AA8797}"/>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a:extLst>
                <a:ext uri="{FF2B5EF4-FFF2-40B4-BE49-F238E27FC236}">
                  <a16:creationId xmlns:a16="http://schemas.microsoft.com/office/drawing/2014/main" id="{B6A65030-91C4-4A41-F9B2-295DD5DF1762}"/>
                </a:ext>
              </a:extLst>
            </p:cNvPr>
            <p:cNvSpPr>
              <a:spLocks/>
            </p:cNvSpPr>
            <p:nvPr/>
          </p:nvSpPr>
          <p:spPr bwMode="auto">
            <a:xfrm>
              <a:off x="7308304" y="34929"/>
              <a:ext cx="1835695"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a:extLst>
                <a:ext uri="{FF2B5EF4-FFF2-40B4-BE49-F238E27FC236}">
                  <a16:creationId xmlns:a16="http://schemas.microsoft.com/office/drawing/2014/main" id="{D00667D3-46F3-2FD1-8789-11F0D74E81E7}"/>
                </a:ext>
              </a:extLst>
            </p:cNvPr>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a:extLst>
              <a:ext uri="{FF2B5EF4-FFF2-40B4-BE49-F238E27FC236}">
                <a16:creationId xmlns:a16="http://schemas.microsoft.com/office/drawing/2014/main" id="{B768D2AB-793E-3E00-0055-20DB95AF5EFF}"/>
              </a:ext>
            </a:extLst>
          </p:cNvPr>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357393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en-AU" dirty="0"/>
                        <a:t>Day</a:t>
                      </a:r>
                    </a:p>
                  </a:txBody>
                  <a:tcPr marL="68580" marR="68580" anchor="ctr">
                    <a:solidFill>
                      <a:srgbClr val="000090"/>
                    </a:solidFill>
                  </a:tcPr>
                </a:tc>
                <a:tc>
                  <a:txBody>
                    <a:bodyPr/>
                    <a:lstStyle/>
                    <a:p>
                      <a:pPr algn="r"/>
                      <a:r>
                        <a:rPr lang="en-AU" dirty="0"/>
                        <a:t>Biblical Creation</a:t>
                      </a:r>
                    </a:p>
                  </a:txBody>
                  <a:tcPr marL="68580" marR="68580" anchor="ctr">
                    <a:solidFill>
                      <a:srgbClr val="000090"/>
                    </a:solidFill>
                  </a:tcPr>
                </a:tc>
                <a:tc>
                  <a:txBody>
                    <a:bodyPr/>
                    <a:lstStyle/>
                    <a:p>
                      <a:pPr algn="ctr"/>
                      <a:r>
                        <a:rPr lang="en-AU" dirty="0"/>
                        <a:t>Points of Conflict</a:t>
                      </a:r>
                    </a:p>
                  </a:txBody>
                  <a:tcPr marL="68580" marR="68580" anchor="ctr">
                    <a:solidFill>
                      <a:srgbClr val="000090"/>
                    </a:solidFill>
                  </a:tcPr>
                </a:tc>
                <a:tc>
                  <a:txBody>
                    <a:bodyPr/>
                    <a:lstStyle/>
                    <a:p>
                      <a:r>
                        <a:rPr lang="en-AU" dirty="0"/>
                        <a:t>Big Bang Evolution</a:t>
                      </a:r>
                    </a:p>
                  </a:txBody>
                  <a:tcPr marL="68580" marR="68580" anchor="ctr">
                    <a:solidFill>
                      <a:srgbClr val="000090"/>
                    </a:solidFill>
                  </a:tcPr>
                </a:tc>
                <a:tc>
                  <a:txBody>
                    <a:bodyPr/>
                    <a:lstStyle/>
                    <a:p>
                      <a:pPr algn="ctr"/>
                      <a:r>
                        <a:rPr lang="en-AU" dirty="0"/>
                        <a:t>Sequence</a:t>
                      </a:r>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en-AU" dirty="0"/>
                        <a:t>1</a:t>
                      </a:r>
                    </a:p>
                  </a:txBody>
                  <a:tcPr marL="68580" marR="68580"/>
                </a:tc>
                <a:tc>
                  <a:txBody>
                    <a:bodyPr/>
                    <a:lstStyle/>
                    <a:p>
                      <a:pPr algn="r"/>
                      <a:r>
                        <a:rPr lang="en-AU" dirty="0"/>
                        <a:t>Earth</a:t>
                      </a:r>
                    </a:p>
                  </a:txBody>
                  <a:tcPr marL="68580" marR="68580"/>
                </a:tc>
                <a:tc>
                  <a:txBody>
                    <a:bodyPr/>
                    <a:lstStyle/>
                    <a:p>
                      <a:endParaRPr lang="en-AU"/>
                    </a:p>
                  </a:txBody>
                  <a:tcPr marL="68580" marR="68580"/>
                </a:tc>
                <a:tc>
                  <a:txBody>
                    <a:bodyPr/>
                    <a:lstStyle/>
                    <a:p>
                      <a:r>
                        <a:rPr lang="en-AU" dirty="0"/>
                        <a:t>Light</a:t>
                      </a:r>
                    </a:p>
                  </a:txBody>
                  <a:tcPr marL="68580" marR="68580"/>
                </a:tc>
                <a:tc>
                  <a:txBody>
                    <a:bodyPr/>
                    <a:lstStyle/>
                    <a:p>
                      <a:pPr algn="ctr"/>
                      <a:r>
                        <a:rPr lang="en-AU" dirty="0"/>
                        <a:t>1</a:t>
                      </a:r>
                    </a:p>
                  </a:txBody>
                  <a:tcPr marL="68580" marR="68580"/>
                </a:tc>
                <a:extLst>
                  <a:ext uri="{0D108BD9-81ED-4DB2-BD59-A6C34878D82A}">
                    <a16:rowId xmlns:a16="http://schemas.microsoft.com/office/drawing/2014/main" val="10001"/>
                  </a:ext>
                </a:extLst>
              </a:tr>
              <a:tr h="357345">
                <a:tc>
                  <a:txBody>
                    <a:bodyPr/>
                    <a:lstStyle/>
                    <a:p>
                      <a:pPr algn="ctr"/>
                      <a:r>
                        <a:rPr lang="en-AU" dirty="0"/>
                        <a:t>1</a:t>
                      </a:r>
                    </a:p>
                  </a:txBody>
                  <a:tcPr marL="68580" marR="68580"/>
                </a:tc>
                <a:tc>
                  <a:txBody>
                    <a:bodyPr/>
                    <a:lstStyle/>
                    <a:p>
                      <a:pPr algn="r"/>
                      <a:r>
                        <a:rPr lang="en-AU" dirty="0"/>
                        <a:t>Darkness</a:t>
                      </a:r>
                    </a:p>
                  </a:txBody>
                  <a:tcPr marL="68580" marR="68580"/>
                </a:tc>
                <a:tc>
                  <a:txBody>
                    <a:bodyPr/>
                    <a:lstStyle/>
                    <a:p>
                      <a:endParaRPr lang="en-AU"/>
                    </a:p>
                  </a:txBody>
                  <a:tcPr marL="68580" marR="68580"/>
                </a:tc>
                <a:tc>
                  <a:txBody>
                    <a:bodyPr/>
                    <a:lstStyle/>
                    <a:p>
                      <a:r>
                        <a:rPr lang="en-AU" dirty="0"/>
                        <a:t>Darkness</a:t>
                      </a:r>
                    </a:p>
                  </a:txBody>
                  <a:tcPr marL="68580" marR="68580"/>
                </a:tc>
                <a:tc>
                  <a:txBody>
                    <a:bodyPr/>
                    <a:lstStyle/>
                    <a:p>
                      <a:pPr algn="ctr"/>
                      <a:r>
                        <a:rPr lang="en-AU" dirty="0"/>
                        <a:t>2</a:t>
                      </a:r>
                    </a:p>
                  </a:txBody>
                  <a:tcPr marL="68580" marR="68580"/>
                </a:tc>
                <a:extLst>
                  <a:ext uri="{0D108BD9-81ED-4DB2-BD59-A6C34878D82A}">
                    <a16:rowId xmlns:a16="http://schemas.microsoft.com/office/drawing/2014/main" val="10002"/>
                  </a:ext>
                </a:extLst>
              </a:tr>
              <a:tr h="357345">
                <a:tc>
                  <a:txBody>
                    <a:bodyPr/>
                    <a:lstStyle/>
                    <a:p>
                      <a:pPr algn="ctr"/>
                      <a:r>
                        <a:rPr lang="en-AU" dirty="0"/>
                        <a:t>1</a:t>
                      </a:r>
                    </a:p>
                  </a:txBody>
                  <a:tcPr marL="68580" marR="68580"/>
                </a:tc>
                <a:tc>
                  <a:txBody>
                    <a:bodyPr/>
                    <a:lstStyle/>
                    <a:p>
                      <a:pPr algn="r"/>
                      <a:r>
                        <a:rPr lang="en-AU" dirty="0"/>
                        <a:t>Water</a:t>
                      </a:r>
                    </a:p>
                  </a:txBody>
                  <a:tcPr marL="68580" marR="68580"/>
                </a:tc>
                <a:tc>
                  <a:txBody>
                    <a:bodyPr/>
                    <a:lstStyle/>
                    <a:p>
                      <a:endParaRPr lang="en-AU"/>
                    </a:p>
                  </a:txBody>
                  <a:tcPr marL="68580" marR="68580"/>
                </a:tc>
                <a:tc>
                  <a:txBody>
                    <a:bodyPr/>
                    <a:lstStyle/>
                    <a:p>
                      <a:r>
                        <a:rPr lang="en-AU" dirty="0"/>
                        <a:t>Stars</a:t>
                      </a:r>
                    </a:p>
                  </a:txBody>
                  <a:tcPr marL="68580" marR="68580"/>
                </a:tc>
                <a:tc>
                  <a:txBody>
                    <a:bodyPr/>
                    <a:lstStyle/>
                    <a:p>
                      <a:pPr algn="ctr"/>
                      <a:r>
                        <a:rPr lang="en-AU" dirty="0"/>
                        <a:t>3</a:t>
                      </a:r>
                    </a:p>
                  </a:txBody>
                  <a:tcPr marL="68580" marR="68580"/>
                </a:tc>
                <a:extLst>
                  <a:ext uri="{0D108BD9-81ED-4DB2-BD59-A6C34878D82A}">
                    <a16:rowId xmlns:a16="http://schemas.microsoft.com/office/drawing/2014/main" val="10003"/>
                  </a:ext>
                </a:extLst>
              </a:tr>
              <a:tr h="357345">
                <a:tc>
                  <a:txBody>
                    <a:bodyPr/>
                    <a:lstStyle/>
                    <a:p>
                      <a:pPr algn="ctr"/>
                      <a:r>
                        <a:rPr lang="en-AU" dirty="0"/>
                        <a:t>1</a:t>
                      </a:r>
                    </a:p>
                  </a:txBody>
                  <a:tcPr marL="68580" marR="68580"/>
                </a:tc>
                <a:tc>
                  <a:txBody>
                    <a:bodyPr/>
                    <a:lstStyle/>
                    <a:p>
                      <a:pPr algn="r"/>
                      <a:r>
                        <a:rPr lang="en-AU" dirty="0"/>
                        <a:t>Light</a:t>
                      </a:r>
                    </a:p>
                  </a:txBody>
                  <a:tcPr marL="68580" marR="68580"/>
                </a:tc>
                <a:tc>
                  <a:txBody>
                    <a:bodyPr/>
                    <a:lstStyle/>
                    <a:p>
                      <a:endParaRPr lang="en-AU" dirty="0"/>
                    </a:p>
                  </a:txBody>
                  <a:tcPr marL="68580" marR="68580"/>
                </a:tc>
                <a:tc>
                  <a:txBody>
                    <a:bodyPr/>
                    <a:lstStyle/>
                    <a:p>
                      <a:r>
                        <a:rPr lang="en-AU" dirty="0"/>
                        <a:t>Water</a:t>
                      </a:r>
                    </a:p>
                  </a:txBody>
                  <a:tcPr marL="68580" marR="68580"/>
                </a:tc>
                <a:tc>
                  <a:txBody>
                    <a:bodyPr/>
                    <a:lstStyle/>
                    <a:p>
                      <a:pPr algn="ctr"/>
                      <a:r>
                        <a:rPr lang="en-AU" dirty="0"/>
                        <a:t>4</a:t>
                      </a:r>
                    </a:p>
                  </a:txBody>
                  <a:tcPr marL="68580" marR="68580"/>
                </a:tc>
                <a:extLst>
                  <a:ext uri="{0D108BD9-81ED-4DB2-BD59-A6C34878D82A}">
                    <a16:rowId xmlns:a16="http://schemas.microsoft.com/office/drawing/2014/main" val="10004"/>
                  </a:ext>
                </a:extLst>
              </a:tr>
              <a:tr h="357345">
                <a:tc>
                  <a:txBody>
                    <a:bodyPr/>
                    <a:lstStyle/>
                    <a:p>
                      <a:pPr algn="ctr"/>
                      <a:r>
                        <a:rPr lang="en-AU" dirty="0"/>
                        <a:t>2</a:t>
                      </a:r>
                    </a:p>
                  </a:txBody>
                  <a:tcPr marL="68580" marR="68580"/>
                </a:tc>
                <a:tc>
                  <a:txBody>
                    <a:bodyPr/>
                    <a:lstStyle/>
                    <a:p>
                      <a:pPr algn="r"/>
                      <a:r>
                        <a:rPr lang="en-AU" dirty="0"/>
                        <a:t>Oceans</a:t>
                      </a:r>
                    </a:p>
                  </a:txBody>
                  <a:tcPr marL="68580" marR="68580"/>
                </a:tc>
                <a:tc>
                  <a:txBody>
                    <a:bodyPr/>
                    <a:lstStyle/>
                    <a:p>
                      <a:endParaRPr lang="en-AU" dirty="0"/>
                    </a:p>
                  </a:txBody>
                  <a:tcPr marL="68580" marR="68580"/>
                </a:tc>
                <a:tc>
                  <a:txBody>
                    <a:bodyPr/>
                    <a:lstStyle/>
                    <a:p>
                      <a:r>
                        <a:rPr lang="en-AU" dirty="0"/>
                        <a:t>Solar</a:t>
                      </a:r>
                      <a:r>
                        <a:rPr lang="en-AU" baseline="0" dirty="0"/>
                        <a:t> system</a:t>
                      </a:r>
                      <a:endParaRPr lang="en-AU" dirty="0"/>
                    </a:p>
                  </a:txBody>
                  <a:tcPr marL="68580" marR="68580"/>
                </a:tc>
                <a:tc>
                  <a:txBody>
                    <a:bodyPr/>
                    <a:lstStyle/>
                    <a:p>
                      <a:pPr algn="ctr"/>
                      <a:r>
                        <a:rPr lang="en-AU" dirty="0"/>
                        <a:t>5</a:t>
                      </a:r>
                    </a:p>
                  </a:txBody>
                  <a:tcPr marL="68580" marR="68580"/>
                </a:tc>
                <a:extLst>
                  <a:ext uri="{0D108BD9-81ED-4DB2-BD59-A6C34878D82A}">
                    <a16:rowId xmlns:a16="http://schemas.microsoft.com/office/drawing/2014/main" val="10005"/>
                  </a:ext>
                </a:extLst>
              </a:tr>
              <a:tr h="357345">
                <a:tc>
                  <a:txBody>
                    <a:bodyPr/>
                    <a:lstStyle/>
                    <a:p>
                      <a:pPr algn="ctr"/>
                      <a:r>
                        <a:rPr lang="en-AU" dirty="0"/>
                        <a:t>3</a:t>
                      </a:r>
                    </a:p>
                  </a:txBody>
                  <a:tcPr marL="68580" marR="68580"/>
                </a:tc>
                <a:tc>
                  <a:txBody>
                    <a:bodyPr/>
                    <a:lstStyle/>
                    <a:p>
                      <a:pPr algn="r"/>
                      <a:r>
                        <a:rPr lang="en-AU" dirty="0"/>
                        <a:t>Dry land</a:t>
                      </a:r>
                    </a:p>
                  </a:txBody>
                  <a:tcPr marL="68580" marR="68580"/>
                </a:tc>
                <a:tc>
                  <a:txBody>
                    <a:bodyPr/>
                    <a:lstStyle/>
                    <a:p>
                      <a:endParaRPr lang="en-AU" dirty="0"/>
                    </a:p>
                  </a:txBody>
                  <a:tcPr marL="68580" marR="68580"/>
                </a:tc>
                <a:tc>
                  <a:txBody>
                    <a:bodyPr/>
                    <a:lstStyle/>
                    <a:p>
                      <a:r>
                        <a:rPr lang="en-AU" dirty="0"/>
                        <a:t>Earth</a:t>
                      </a:r>
                    </a:p>
                  </a:txBody>
                  <a:tcPr marL="68580" marR="68580"/>
                </a:tc>
                <a:tc>
                  <a:txBody>
                    <a:bodyPr/>
                    <a:lstStyle/>
                    <a:p>
                      <a:pPr algn="ctr"/>
                      <a:r>
                        <a:rPr lang="en-AU" dirty="0"/>
                        <a:t>6</a:t>
                      </a:r>
                    </a:p>
                  </a:txBody>
                  <a:tcPr marL="68580" marR="68580"/>
                </a:tc>
                <a:extLst>
                  <a:ext uri="{0D108BD9-81ED-4DB2-BD59-A6C34878D82A}">
                    <a16:rowId xmlns:a16="http://schemas.microsoft.com/office/drawing/2014/main" val="10006"/>
                  </a:ext>
                </a:extLst>
              </a:tr>
              <a:tr h="473536">
                <a:tc>
                  <a:txBody>
                    <a:bodyPr/>
                    <a:lstStyle/>
                    <a:p>
                      <a:pPr algn="ctr"/>
                      <a:r>
                        <a:rPr lang="en-AU" dirty="0"/>
                        <a:t>3</a:t>
                      </a:r>
                    </a:p>
                  </a:txBody>
                  <a:tcPr marL="68580" marR="68580"/>
                </a:tc>
                <a:tc>
                  <a:txBody>
                    <a:bodyPr/>
                    <a:lstStyle/>
                    <a:p>
                      <a:pPr algn="r"/>
                      <a:r>
                        <a:rPr lang="en-AU" dirty="0"/>
                        <a:t>First life (vegetation)</a:t>
                      </a:r>
                    </a:p>
                  </a:txBody>
                  <a:tcPr marL="68580" marR="68580"/>
                </a:tc>
                <a:tc>
                  <a:txBody>
                    <a:bodyPr/>
                    <a:lstStyle/>
                    <a:p>
                      <a:endParaRPr lang="en-AU" dirty="0"/>
                    </a:p>
                  </a:txBody>
                  <a:tcPr marL="68580" marR="68580"/>
                </a:tc>
                <a:tc>
                  <a:txBody>
                    <a:bodyPr/>
                    <a:lstStyle/>
                    <a:p>
                      <a:r>
                        <a:rPr lang="en-AU" dirty="0"/>
                        <a:t>Dry land</a:t>
                      </a:r>
                    </a:p>
                  </a:txBody>
                  <a:tcPr marL="68580" marR="68580"/>
                </a:tc>
                <a:tc>
                  <a:txBody>
                    <a:bodyPr/>
                    <a:lstStyle/>
                    <a:p>
                      <a:pPr algn="ctr"/>
                      <a:r>
                        <a:rPr lang="en-AU" dirty="0"/>
                        <a:t>7</a:t>
                      </a:r>
                    </a:p>
                  </a:txBody>
                  <a:tcPr marL="68580" marR="68580"/>
                </a:tc>
                <a:extLst>
                  <a:ext uri="{0D108BD9-81ED-4DB2-BD59-A6C34878D82A}">
                    <a16:rowId xmlns:a16="http://schemas.microsoft.com/office/drawing/2014/main" val="10007"/>
                  </a:ext>
                </a:extLst>
              </a:tr>
              <a:tr h="357345">
                <a:tc>
                  <a:txBody>
                    <a:bodyPr/>
                    <a:lstStyle/>
                    <a:p>
                      <a:pPr algn="ctr"/>
                      <a:r>
                        <a:rPr lang="en-AU" dirty="0"/>
                        <a:t>3</a:t>
                      </a:r>
                    </a:p>
                  </a:txBody>
                  <a:tcPr marL="68580" marR="68580"/>
                </a:tc>
                <a:tc>
                  <a:txBody>
                    <a:bodyPr/>
                    <a:lstStyle/>
                    <a:p>
                      <a:pPr algn="r"/>
                      <a:r>
                        <a:rPr lang="en-AU" dirty="0"/>
                        <a:t>Trees</a:t>
                      </a:r>
                    </a:p>
                  </a:txBody>
                  <a:tcPr marL="68580" marR="68580"/>
                </a:tc>
                <a:tc>
                  <a:txBody>
                    <a:bodyPr/>
                    <a:lstStyle/>
                    <a:p>
                      <a:endParaRPr lang="en-AU" dirty="0"/>
                    </a:p>
                  </a:txBody>
                  <a:tcPr marL="68580" marR="68580"/>
                </a:tc>
                <a:tc>
                  <a:txBody>
                    <a:bodyPr/>
                    <a:lstStyle/>
                    <a:p>
                      <a:r>
                        <a:rPr lang="en-AU" dirty="0"/>
                        <a:t>Oceans</a:t>
                      </a:r>
                    </a:p>
                  </a:txBody>
                  <a:tcPr marL="68580" marR="68580"/>
                </a:tc>
                <a:tc>
                  <a:txBody>
                    <a:bodyPr/>
                    <a:lstStyle/>
                    <a:p>
                      <a:pPr algn="ctr"/>
                      <a:r>
                        <a:rPr lang="en-AU" dirty="0"/>
                        <a:t>8</a:t>
                      </a:r>
                    </a:p>
                  </a:txBody>
                  <a:tcPr marL="68580" marR="68580"/>
                </a:tc>
                <a:extLst>
                  <a:ext uri="{0D108BD9-81ED-4DB2-BD59-A6C34878D82A}">
                    <a16:rowId xmlns:a16="http://schemas.microsoft.com/office/drawing/2014/main" val="10008"/>
                  </a:ext>
                </a:extLst>
              </a:tr>
              <a:tr h="473536">
                <a:tc>
                  <a:txBody>
                    <a:bodyPr/>
                    <a:lstStyle/>
                    <a:p>
                      <a:pPr algn="ctr"/>
                      <a:r>
                        <a:rPr lang="en-AU" dirty="0"/>
                        <a:t>4</a:t>
                      </a:r>
                    </a:p>
                  </a:txBody>
                  <a:tcPr marL="68580" marR="68580"/>
                </a:tc>
                <a:tc>
                  <a:txBody>
                    <a:bodyPr/>
                    <a:lstStyle/>
                    <a:p>
                      <a:pPr algn="r"/>
                      <a:r>
                        <a:rPr lang="en-AU" dirty="0"/>
                        <a:t>Solar system</a:t>
                      </a:r>
                    </a:p>
                  </a:txBody>
                  <a:tcPr marL="68580" marR="68580"/>
                </a:tc>
                <a:tc>
                  <a:txBody>
                    <a:bodyPr/>
                    <a:lstStyle/>
                    <a:p>
                      <a:endParaRPr lang="en-AU" dirty="0"/>
                    </a:p>
                  </a:txBody>
                  <a:tcPr marL="68580" marR="68580"/>
                </a:tc>
                <a:tc>
                  <a:txBody>
                    <a:bodyPr/>
                    <a:lstStyle/>
                    <a:p>
                      <a:r>
                        <a:rPr lang="en-AU" dirty="0"/>
                        <a:t>First life (single cellular)</a:t>
                      </a:r>
                    </a:p>
                  </a:txBody>
                  <a:tcPr marL="68580" marR="68580"/>
                </a:tc>
                <a:tc>
                  <a:txBody>
                    <a:bodyPr/>
                    <a:lstStyle/>
                    <a:p>
                      <a:pPr algn="ctr"/>
                      <a:r>
                        <a:rPr lang="en-AU" dirty="0"/>
                        <a:t>9</a:t>
                      </a:r>
                    </a:p>
                  </a:txBody>
                  <a:tcPr marL="68580" marR="68580"/>
                </a:tc>
                <a:extLst>
                  <a:ext uri="{0D108BD9-81ED-4DB2-BD59-A6C34878D82A}">
                    <a16:rowId xmlns:a16="http://schemas.microsoft.com/office/drawing/2014/main" val="10009"/>
                  </a:ext>
                </a:extLst>
              </a:tr>
              <a:tr h="357345">
                <a:tc>
                  <a:txBody>
                    <a:bodyPr/>
                    <a:lstStyle/>
                    <a:p>
                      <a:pPr algn="ctr"/>
                      <a:r>
                        <a:rPr lang="en-AU" dirty="0"/>
                        <a:t>4</a:t>
                      </a:r>
                    </a:p>
                  </a:txBody>
                  <a:tcPr marL="68580" marR="68580"/>
                </a:tc>
                <a:tc>
                  <a:txBody>
                    <a:bodyPr/>
                    <a:lstStyle/>
                    <a:p>
                      <a:pPr algn="r"/>
                      <a:r>
                        <a:rPr lang="en-AU" dirty="0"/>
                        <a:t>Stars</a:t>
                      </a:r>
                    </a:p>
                  </a:txBody>
                  <a:tcPr marL="68580" marR="68580"/>
                </a:tc>
                <a:tc>
                  <a:txBody>
                    <a:bodyPr/>
                    <a:lstStyle/>
                    <a:p>
                      <a:endParaRPr lang="en-AU" dirty="0"/>
                    </a:p>
                  </a:txBody>
                  <a:tcPr marL="68580" marR="68580"/>
                </a:tc>
                <a:tc>
                  <a:txBody>
                    <a:bodyPr/>
                    <a:lstStyle/>
                    <a:p>
                      <a:r>
                        <a:rPr lang="en-AU" dirty="0"/>
                        <a:t>Fish</a:t>
                      </a:r>
                    </a:p>
                  </a:txBody>
                  <a:tcPr marL="68580" marR="68580"/>
                </a:tc>
                <a:tc>
                  <a:txBody>
                    <a:bodyPr/>
                    <a:lstStyle/>
                    <a:p>
                      <a:pPr algn="ctr"/>
                      <a:r>
                        <a:rPr lang="en-AU" dirty="0"/>
                        <a:t>10</a:t>
                      </a:r>
                    </a:p>
                  </a:txBody>
                  <a:tcPr marL="68580" marR="68580"/>
                </a:tc>
                <a:extLst>
                  <a:ext uri="{0D108BD9-81ED-4DB2-BD59-A6C34878D82A}">
                    <a16:rowId xmlns:a16="http://schemas.microsoft.com/office/drawing/2014/main" val="10010"/>
                  </a:ext>
                </a:extLst>
              </a:tr>
              <a:tr h="357345">
                <a:tc>
                  <a:txBody>
                    <a:bodyPr/>
                    <a:lstStyle/>
                    <a:p>
                      <a:pPr algn="ctr"/>
                      <a:r>
                        <a:rPr lang="en-AU" dirty="0"/>
                        <a:t>5</a:t>
                      </a:r>
                    </a:p>
                  </a:txBody>
                  <a:tcPr marL="68580" marR="68580"/>
                </a:tc>
                <a:tc>
                  <a:txBody>
                    <a:bodyPr/>
                    <a:lstStyle/>
                    <a:p>
                      <a:pPr algn="r"/>
                      <a:r>
                        <a:rPr lang="en-AU" dirty="0"/>
                        <a:t>Fish</a:t>
                      </a:r>
                    </a:p>
                  </a:txBody>
                  <a:tcPr marL="68580" marR="68580"/>
                </a:tc>
                <a:tc>
                  <a:txBody>
                    <a:bodyPr/>
                    <a:lstStyle/>
                    <a:p>
                      <a:endParaRPr lang="en-AU" dirty="0"/>
                    </a:p>
                  </a:txBody>
                  <a:tcPr marL="68580" marR="68580"/>
                </a:tc>
                <a:tc>
                  <a:txBody>
                    <a:bodyPr/>
                    <a:lstStyle/>
                    <a:p>
                      <a:r>
                        <a:rPr lang="en-AU" dirty="0"/>
                        <a:t>Trees</a:t>
                      </a:r>
                    </a:p>
                  </a:txBody>
                  <a:tcPr marL="68580" marR="68580"/>
                </a:tc>
                <a:tc>
                  <a:txBody>
                    <a:bodyPr/>
                    <a:lstStyle/>
                    <a:p>
                      <a:pPr algn="ctr"/>
                      <a:r>
                        <a:rPr lang="en-AU" dirty="0"/>
                        <a:t>11</a:t>
                      </a:r>
                    </a:p>
                  </a:txBody>
                  <a:tcPr marL="68580" marR="68580"/>
                </a:tc>
                <a:extLst>
                  <a:ext uri="{0D108BD9-81ED-4DB2-BD59-A6C34878D82A}">
                    <a16:rowId xmlns:a16="http://schemas.microsoft.com/office/drawing/2014/main" val="10011"/>
                  </a:ext>
                </a:extLst>
              </a:tr>
              <a:tr h="357345">
                <a:tc>
                  <a:txBody>
                    <a:bodyPr/>
                    <a:lstStyle/>
                    <a:p>
                      <a:pPr algn="ctr"/>
                      <a:r>
                        <a:rPr lang="en-AU" dirty="0"/>
                        <a:t>5</a:t>
                      </a:r>
                    </a:p>
                  </a:txBody>
                  <a:tcPr marL="68580" marR="68580"/>
                </a:tc>
                <a:tc>
                  <a:txBody>
                    <a:bodyPr/>
                    <a:lstStyle/>
                    <a:p>
                      <a:pPr algn="r"/>
                      <a:r>
                        <a:rPr lang="en-AU" dirty="0"/>
                        <a:t>Birds</a:t>
                      </a:r>
                    </a:p>
                  </a:txBody>
                  <a:tcPr marL="68580" marR="68580"/>
                </a:tc>
                <a:tc>
                  <a:txBody>
                    <a:bodyPr/>
                    <a:lstStyle/>
                    <a:p>
                      <a:endParaRPr lang="en-AU" dirty="0"/>
                    </a:p>
                  </a:txBody>
                  <a:tcPr marL="68580" marR="68580"/>
                </a:tc>
                <a:tc>
                  <a:txBody>
                    <a:bodyPr/>
                    <a:lstStyle/>
                    <a:p>
                      <a:r>
                        <a:rPr lang="en-AU" dirty="0"/>
                        <a:t>Insects</a:t>
                      </a:r>
                    </a:p>
                  </a:txBody>
                  <a:tcPr marL="68580" marR="68580"/>
                </a:tc>
                <a:tc>
                  <a:txBody>
                    <a:bodyPr/>
                    <a:lstStyle/>
                    <a:p>
                      <a:pPr algn="ctr"/>
                      <a:r>
                        <a:rPr lang="en-AU" dirty="0"/>
                        <a:t>12</a:t>
                      </a:r>
                    </a:p>
                  </a:txBody>
                  <a:tcPr marL="68580" marR="68580"/>
                </a:tc>
                <a:extLst>
                  <a:ext uri="{0D108BD9-81ED-4DB2-BD59-A6C34878D82A}">
                    <a16:rowId xmlns:a16="http://schemas.microsoft.com/office/drawing/2014/main" val="10012"/>
                  </a:ext>
                </a:extLst>
              </a:tr>
              <a:tr h="357345">
                <a:tc>
                  <a:txBody>
                    <a:bodyPr/>
                    <a:lstStyle/>
                    <a:p>
                      <a:pPr algn="ctr"/>
                      <a:r>
                        <a:rPr lang="en-AU" dirty="0"/>
                        <a:t>6</a:t>
                      </a:r>
                    </a:p>
                  </a:txBody>
                  <a:tcPr marL="68580" marR="68580"/>
                </a:tc>
                <a:tc>
                  <a:txBody>
                    <a:bodyPr/>
                    <a:lstStyle/>
                    <a:p>
                      <a:pPr algn="r"/>
                      <a:r>
                        <a:rPr lang="en-AU" dirty="0"/>
                        <a:t>Mammals</a:t>
                      </a:r>
                    </a:p>
                  </a:txBody>
                  <a:tcPr marL="68580" marR="68580"/>
                </a:tc>
                <a:tc>
                  <a:txBody>
                    <a:bodyPr/>
                    <a:lstStyle/>
                    <a:p>
                      <a:endParaRPr lang="en-AU" dirty="0"/>
                    </a:p>
                  </a:txBody>
                  <a:tcPr marL="68580" marR="68580"/>
                </a:tc>
                <a:tc>
                  <a:txBody>
                    <a:bodyPr/>
                    <a:lstStyle/>
                    <a:p>
                      <a:r>
                        <a:rPr lang="en-AU" dirty="0"/>
                        <a:t>Reptiles</a:t>
                      </a:r>
                    </a:p>
                  </a:txBody>
                  <a:tcPr marL="68580" marR="68580"/>
                </a:tc>
                <a:tc>
                  <a:txBody>
                    <a:bodyPr/>
                    <a:lstStyle/>
                    <a:p>
                      <a:pPr algn="ctr"/>
                      <a:r>
                        <a:rPr lang="en-AU" dirty="0"/>
                        <a:t>13</a:t>
                      </a:r>
                    </a:p>
                  </a:txBody>
                  <a:tcPr marL="68580" marR="68580"/>
                </a:tc>
                <a:extLst>
                  <a:ext uri="{0D108BD9-81ED-4DB2-BD59-A6C34878D82A}">
                    <a16:rowId xmlns:a16="http://schemas.microsoft.com/office/drawing/2014/main" val="10013"/>
                  </a:ext>
                </a:extLst>
              </a:tr>
              <a:tr h="357345">
                <a:tc>
                  <a:txBody>
                    <a:bodyPr/>
                    <a:lstStyle/>
                    <a:p>
                      <a:pPr algn="ctr"/>
                      <a:r>
                        <a:rPr lang="en-AU" dirty="0"/>
                        <a:t>6</a:t>
                      </a:r>
                    </a:p>
                  </a:txBody>
                  <a:tcPr marL="68580" marR="68580"/>
                </a:tc>
                <a:tc>
                  <a:txBody>
                    <a:bodyPr/>
                    <a:lstStyle/>
                    <a:p>
                      <a:pPr algn="r"/>
                      <a:r>
                        <a:rPr lang="en-AU" dirty="0"/>
                        <a:t>Reptiles</a:t>
                      </a:r>
                    </a:p>
                  </a:txBody>
                  <a:tcPr marL="68580" marR="68580"/>
                </a:tc>
                <a:tc>
                  <a:txBody>
                    <a:bodyPr/>
                    <a:lstStyle/>
                    <a:p>
                      <a:endParaRPr lang="en-AU" dirty="0"/>
                    </a:p>
                  </a:txBody>
                  <a:tcPr marL="68580" marR="68580"/>
                </a:tc>
                <a:tc>
                  <a:txBody>
                    <a:bodyPr/>
                    <a:lstStyle/>
                    <a:p>
                      <a:r>
                        <a:rPr lang="en-AU" dirty="0"/>
                        <a:t>Birds</a:t>
                      </a:r>
                    </a:p>
                  </a:txBody>
                  <a:tcPr marL="68580" marR="68580"/>
                </a:tc>
                <a:tc>
                  <a:txBody>
                    <a:bodyPr/>
                    <a:lstStyle/>
                    <a:p>
                      <a:pPr algn="ctr"/>
                      <a:r>
                        <a:rPr lang="en-AU" dirty="0"/>
                        <a:t>14</a:t>
                      </a:r>
                    </a:p>
                  </a:txBody>
                  <a:tcPr marL="68580" marR="68580"/>
                </a:tc>
                <a:extLst>
                  <a:ext uri="{0D108BD9-81ED-4DB2-BD59-A6C34878D82A}">
                    <a16:rowId xmlns:a16="http://schemas.microsoft.com/office/drawing/2014/main" val="10014"/>
                  </a:ext>
                </a:extLst>
              </a:tr>
              <a:tr h="357345">
                <a:tc>
                  <a:txBody>
                    <a:bodyPr/>
                    <a:lstStyle/>
                    <a:p>
                      <a:pPr algn="ctr"/>
                      <a:r>
                        <a:rPr lang="en-AU" dirty="0"/>
                        <a:t>6</a:t>
                      </a:r>
                    </a:p>
                  </a:txBody>
                  <a:tcPr marL="68580" marR="68580"/>
                </a:tc>
                <a:tc>
                  <a:txBody>
                    <a:bodyPr/>
                    <a:lstStyle/>
                    <a:p>
                      <a:pPr algn="r"/>
                      <a:r>
                        <a:rPr lang="en-AU" dirty="0"/>
                        <a:t>Insects</a:t>
                      </a:r>
                    </a:p>
                  </a:txBody>
                  <a:tcPr marL="68580" marR="68580"/>
                </a:tc>
                <a:tc>
                  <a:txBody>
                    <a:bodyPr/>
                    <a:lstStyle/>
                    <a:p>
                      <a:endParaRPr lang="en-AU" dirty="0"/>
                    </a:p>
                  </a:txBody>
                  <a:tcPr marL="68580" marR="68580"/>
                </a:tc>
                <a:tc>
                  <a:txBody>
                    <a:bodyPr/>
                    <a:lstStyle/>
                    <a:p>
                      <a:r>
                        <a:rPr lang="en-AU" dirty="0"/>
                        <a:t>Mammals</a:t>
                      </a:r>
                    </a:p>
                  </a:txBody>
                  <a:tcPr marL="68580" marR="68580"/>
                </a:tc>
                <a:tc>
                  <a:txBody>
                    <a:bodyPr/>
                    <a:lstStyle/>
                    <a:p>
                      <a:pPr algn="ctr"/>
                      <a:r>
                        <a:rPr lang="en-AU" dirty="0"/>
                        <a:t>15</a:t>
                      </a:r>
                    </a:p>
                  </a:txBody>
                  <a:tcPr marL="68580" marR="68580"/>
                </a:tc>
                <a:extLst>
                  <a:ext uri="{0D108BD9-81ED-4DB2-BD59-A6C34878D82A}">
                    <a16:rowId xmlns:a16="http://schemas.microsoft.com/office/drawing/2014/main" val="10015"/>
                  </a:ext>
                </a:extLst>
              </a:tr>
              <a:tr h="357345">
                <a:tc>
                  <a:txBody>
                    <a:bodyPr/>
                    <a:lstStyle/>
                    <a:p>
                      <a:pPr algn="ctr"/>
                      <a:r>
                        <a:rPr lang="en-AU" dirty="0"/>
                        <a:t>6</a:t>
                      </a:r>
                    </a:p>
                  </a:txBody>
                  <a:tcPr marL="68580" marR="68580"/>
                </a:tc>
                <a:tc>
                  <a:txBody>
                    <a:bodyPr/>
                    <a:lstStyle/>
                    <a:p>
                      <a:pPr algn="r"/>
                      <a:r>
                        <a:rPr lang="en-AU" dirty="0"/>
                        <a:t>Man</a:t>
                      </a:r>
                    </a:p>
                  </a:txBody>
                  <a:tcPr marL="68580" marR="68580"/>
                </a:tc>
                <a:tc>
                  <a:txBody>
                    <a:bodyPr/>
                    <a:lstStyle/>
                    <a:p>
                      <a:endParaRPr lang="en-AU" dirty="0"/>
                    </a:p>
                  </a:txBody>
                  <a:tcPr marL="68580" marR="68580"/>
                </a:tc>
                <a:tc>
                  <a:txBody>
                    <a:bodyPr/>
                    <a:lstStyle/>
                    <a:p>
                      <a:r>
                        <a:rPr lang="en-AU" dirty="0"/>
                        <a:t>Man</a:t>
                      </a:r>
                    </a:p>
                  </a:txBody>
                  <a:tcPr marL="68580" marR="68580"/>
                </a:tc>
                <a:tc>
                  <a:txBody>
                    <a:bodyPr/>
                    <a:lstStyle/>
                    <a:p>
                      <a:pPr algn="ctr"/>
                      <a:r>
                        <a:rPr lang="en-AU" dirty="0"/>
                        <a:t>16</a:t>
                      </a:r>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5656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23528" y="2492896"/>
            <a:ext cx="4176464"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Elements beyond hydrogen and helium formed after millions of years</a:t>
            </a:r>
          </a:p>
        </p:txBody>
      </p:sp>
      <p:sp>
        <p:nvSpPr>
          <p:cNvPr id="12" name="TextBox 11"/>
          <p:cNvSpPr txBox="1"/>
          <p:nvPr/>
        </p:nvSpPr>
        <p:spPr>
          <a:xfrm>
            <a:off x="4499992" y="2492896"/>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All elements made together</a:t>
            </a:r>
          </a:p>
        </p:txBody>
      </p:sp>
      <p:sp>
        <p:nvSpPr>
          <p:cNvPr id="13" name="TextBox 12"/>
          <p:cNvSpPr txBox="1"/>
          <p:nvPr/>
        </p:nvSpPr>
        <p:spPr>
          <a:xfrm>
            <a:off x="323528"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long after the stars</a:t>
            </a:r>
          </a:p>
        </p:txBody>
      </p:sp>
      <p:sp>
        <p:nvSpPr>
          <p:cNvPr id="14" name="TextBox 13"/>
          <p:cNvSpPr txBox="1"/>
          <p:nvPr/>
        </p:nvSpPr>
        <p:spPr>
          <a:xfrm>
            <a:off x="4499992"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before stars</a:t>
            </a:r>
          </a:p>
        </p:txBody>
      </p:sp>
    </p:spTree>
    <p:extLst>
      <p:ext uri="{BB962C8B-B14F-4D97-AF65-F5344CB8AC3E}">
        <p14:creationId xmlns:p14="http://schemas.microsoft.com/office/powerpoint/2010/main" val="18445745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evolved after the sun</a:t>
            </a:r>
          </a:p>
        </p:txBody>
      </p:sp>
      <p:sp>
        <p:nvSpPr>
          <p:cNvPr id="12" name="TextBox 11"/>
          <p:cNvSpPr txBox="1"/>
          <p:nvPr/>
        </p:nvSpPr>
        <p:spPr>
          <a:xfrm>
            <a:off x="4499992"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formed before the sun</a:t>
            </a:r>
          </a:p>
        </p:txBody>
      </p:sp>
      <p:sp>
        <p:nvSpPr>
          <p:cNvPr id="13" name="TextBox 12"/>
          <p:cNvSpPr txBox="1"/>
          <p:nvPr/>
        </p:nvSpPr>
        <p:spPr>
          <a:xfrm>
            <a:off x="323528" y="4151982"/>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evolved from reptiles</a:t>
            </a:r>
          </a:p>
        </p:txBody>
      </p:sp>
      <p:sp>
        <p:nvSpPr>
          <p:cNvPr id="14" name="TextBox 13"/>
          <p:cNvSpPr txBox="1"/>
          <p:nvPr/>
        </p:nvSpPr>
        <p:spPr>
          <a:xfrm>
            <a:off x="4499992" y="4149080"/>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created before reptiles, mammals</a:t>
            </a:r>
          </a:p>
        </p:txBody>
      </p:sp>
    </p:spTree>
    <p:extLst>
      <p:ext uri="{BB962C8B-B14F-4D97-AF65-F5344CB8AC3E}">
        <p14:creationId xmlns:p14="http://schemas.microsoft.com/office/powerpoint/2010/main" val="2291918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a:solidFill>
                  <a:schemeClr val="bg1"/>
                </a:solidFill>
              </a:rPr>
              <a:t>Who is Collins?</a:t>
            </a:r>
            <a:endParaRPr lang="en-US">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One of the world</a:t>
            </a:r>
            <a:r>
              <a:rPr lang="uk-UA" altLang="ja-JP" sz="3600" b="1" dirty="0">
                <a:solidFill>
                  <a:schemeClr val="bg1"/>
                </a:solidFill>
                <a:effectLst>
                  <a:outerShdw blurRad="50800" dist="88900" dir="2700000" algn="tl" rotWithShape="0">
                    <a:srgbClr val="000000">
                      <a:alpha val="95000"/>
                    </a:srgbClr>
                  </a:outerShdw>
                </a:effectLst>
              </a:rPr>
              <a:t>'</a:t>
            </a:r>
            <a:r>
              <a:rPr lang="en-US" sz="3600" b="1" dirty="0">
                <a:solidFill>
                  <a:schemeClr val="bg1"/>
                </a:solidFill>
                <a:effectLst>
                  <a:outerShdw blurRad="50800" dist="88900" dir="2700000" algn="tl" rotWithShape="0">
                    <a:srgbClr val="000000">
                      <a:alpha val="95000"/>
                    </a:srgbClr>
                  </a:outerShdw>
                </a:effectLst>
              </a:rPr>
              <a:t>s leading scientists</a:t>
            </a:r>
            <a:endParaRPr lang="en-US" sz="2000" b="1" dirty="0">
              <a:solidFill>
                <a:schemeClr val="bg1"/>
              </a:solidFill>
              <a:effectLst>
                <a:outerShdw blurRad="50800" dist="88900" dir="2700000" algn="tl" rotWithShape="0">
                  <a:srgbClr val="000000">
                    <a:alpha val="95000"/>
                  </a:srgbClr>
                </a:outerShdw>
              </a:effectLst>
            </a:endParaRPr>
          </a:p>
          <a:p>
            <a:pPr marL="263525" indent="-263525" algn="l"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Director of Human Genome Project (DNA)</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atheist, </a:t>
            </a:r>
            <a:br>
              <a:rPr lang="en-US" sz="3600" b="1" dirty="0">
                <a:solidFill>
                  <a:schemeClr val="bg1"/>
                </a:solidFill>
                <a:effectLst>
                  <a:outerShdw blurRad="50800" dist="88900" dir="2700000" algn="tl" rotWithShape="0">
                    <a:srgbClr val="000000">
                      <a:alpha val="95000"/>
                    </a:srgbClr>
                  </a:outerShdw>
                </a:effectLst>
              </a:rPr>
            </a:br>
            <a:r>
              <a:rPr lang="en-US" sz="3600" b="1" dirty="0">
                <a:solidFill>
                  <a:schemeClr val="bg1"/>
                </a:solidFill>
                <a:effectLst>
                  <a:outerShdw blurRad="50800" dist="88900" dir="2700000" algn="tl" rotWithShape="0">
                    <a:srgbClr val="000000">
                      <a:alpha val="95000"/>
                    </a:srgbClr>
                  </a:outerShdw>
                </a:effectLst>
              </a:rPr>
              <a:t>now Christian</a:t>
            </a:r>
          </a:p>
        </p:txBody>
      </p:sp>
    </p:spTree>
    <p:extLst>
      <p:ext uri="{BB962C8B-B14F-4D97-AF65-F5344CB8AC3E}">
        <p14:creationId xmlns:p14="http://schemas.microsoft.com/office/powerpoint/2010/main" val="3071116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before the earth</a:t>
            </a:r>
          </a:p>
        </p:txBody>
      </p:sp>
      <p:sp>
        <p:nvSpPr>
          <p:cNvPr id="12" name="TextBox 11"/>
          <p:cNvSpPr txBox="1"/>
          <p:nvPr/>
        </p:nvSpPr>
        <p:spPr>
          <a:xfrm>
            <a:off x="4499992" y="2492896"/>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on the fourth day, after the earth </a:t>
            </a:r>
          </a:p>
        </p:txBody>
      </p:sp>
      <p:sp>
        <p:nvSpPr>
          <p:cNvPr id="13" name="TextBox 12"/>
          <p:cNvSpPr txBox="1"/>
          <p:nvPr/>
        </p:nvSpPr>
        <p:spPr>
          <a:xfrm>
            <a:off x="323528" y="4595644"/>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from older stars</a:t>
            </a:r>
          </a:p>
        </p:txBody>
      </p:sp>
      <p:sp>
        <p:nvSpPr>
          <p:cNvPr id="14" name="TextBox 13"/>
          <p:cNvSpPr txBox="1"/>
          <p:nvPr/>
        </p:nvSpPr>
        <p:spPr>
          <a:xfrm>
            <a:off x="4499992" y="4595644"/>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moon, and stars formed together</a:t>
            </a:r>
          </a:p>
        </p:txBody>
      </p:sp>
    </p:spTree>
    <p:extLst>
      <p:ext uri="{BB962C8B-B14F-4D97-AF65-F5344CB8AC3E}">
        <p14:creationId xmlns:p14="http://schemas.microsoft.com/office/powerpoint/2010/main" val="2588234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If the universe came from a big bang, then matter should be evenly distributed. However, the universe contains an extremely uneven distribution of mass. This means that matter is concentrated into zones and planes around relatively empty regions. </a:t>
            </a:r>
          </a:p>
        </p:txBody>
      </p:sp>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3608659970"/>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Two astronomers, Geller and Huchra, embarked on a measuring program expecting to find evidence to support the big bang model. By compiling large star maps, they hoped to demonstrate that matter is uniformly distributed throughout the cosmos (when a large enough scale is considered).</a:t>
            </a:r>
          </a:p>
        </p:txBody>
      </p:sp>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1752569328"/>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The more progress they made with their cartographic overview of space, the clearer it became that distant galaxies are clustered like cosmic continents beyond nearly empty reaches of space. The big bang model was strongly shaken by this discovery.</a:t>
            </a: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endPar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endParaRPr>
          </a:p>
        </p:txBody>
      </p:sp>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776347590"/>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(Creation Research Institute)</a:t>
            </a:r>
          </a:p>
        </p:txBody>
      </p:sp>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Inefficient</a:t>
            </a:r>
          </a:p>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Unscientific</a:t>
            </a:r>
          </a:p>
        </p:txBody>
      </p:sp>
      <p:sp>
        <p:nvSpPr>
          <p:cNvPr id="315396" name="Rectangle 5"/>
          <p:cNvSpPr>
            <a:spLocks noGrp="1" noChangeArrowheads="1"/>
          </p:cNvSpPr>
          <p:nvPr>
            <p:ph type="ctrTitle"/>
          </p:nvPr>
        </p:nvSpPr>
        <p:spPr>
          <a:xfrm>
            <a:off x="4876800" y="228600"/>
            <a:ext cx="3810000" cy="2286000"/>
          </a:xfrm>
          <a:noFill/>
        </p:spPr>
        <p:txBody>
          <a:bodyPr/>
          <a:lstStyle/>
          <a:p>
            <a:pPr algn="l" eaLnBrk="1" hangingPunct="1"/>
            <a:r>
              <a:rPr lang="en-US" b="1" i="1">
                <a:solidFill>
                  <a:schemeClr val="bg1"/>
                </a:solidFill>
                <a:latin typeface="Arial" charset="0"/>
              </a:rPr>
              <a:t>Theistic Evolution is…</a:t>
            </a:r>
          </a:p>
        </p:txBody>
      </p:sp>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25330644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Evolutionary Fairy Tales</a:t>
              </a:r>
            </a:p>
          </p:txBody>
        </p:sp>
      </p:grpSp>
      <p:sp>
        <p:nvSpPr>
          <p:cNvPr id="317441" name="Rectangle 2"/>
          <p:cNvSpPr>
            <a:spLocks noGrp="1" noChangeArrowheads="1"/>
          </p:cNvSpPr>
          <p:nvPr>
            <p:ph type="title"/>
          </p:nvPr>
        </p:nvSpPr>
        <p:spPr>
          <a:xfrm>
            <a:off x="72008" y="76200"/>
            <a:ext cx="8820472" cy="1828800"/>
          </a:xfrm>
        </p:spPr>
        <p:txBody>
          <a:bodyPr/>
          <a:lstStyle/>
          <a:p>
            <a:pPr eaLnBrk="1" hangingPunct="1"/>
            <a:r>
              <a:rPr lang="en-US" sz="4000" b="1" dirty="0">
                <a:solidFill>
                  <a:srgbClr val="FFFFFF"/>
                </a:solidFill>
                <a:latin typeface="Arial" charset="0"/>
              </a:rPr>
              <a:t>Evolution relies on a theory of transitional forms which would have been easy prey!</a:t>
            </a: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Tree>
    <p:extLst>
      <p:ext uri="{BB962C8B-B14F-4D97-AF65-F5344CB8AC3E}">
        <p14:creationId xmlns:p14="http://schemas.microsoft.com/office/powerpoint/2010/main" val="37562419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Did dinosaurs come before man?</a:t>
            </a: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Yes.  God created dinosaurs earlier on the sixth day of creation!</a:t>
            </a: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Dinosaurs </a:t>
            </a:r>
            <a:r>
              <a:rPr kumimoji="0" lang="en-US" sz="5400" b="1" i="0" u="none" strike="noStrike" kern="1200" cap="none" spc="0" normalizeH="0" baseline="30000" noProof="0">
                <a:ln>
                  <a:noFill/>
                </a:ln>
                <a:solidFill>
                  <a:srgbClr val="FFFFFF"/>
                </a:solidFill>
                <a:effectLst/>
                <a:uLnTx/>
                <a:uFillTx/>
                <a:latin typeface="Arial" charset="0"/>
                <a:ea typeface="ＭＳ Ｐゴシック" charset="0"/>
                <a:cs typeface="Arial"/>
              </a:rPr>
              <a:t>by </a:t>
            </a: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Design</a:t>
            </a:r>
          </a:p>
        </p:txBody>
      </p:sp>
    </p:spTree>
    <p:extLst>
      <p:ext uri="{BB962C8B-B14F-4D97-AF65-F5344CB8AC3E}">
        <p14:creationId xmlns:p14="http://schemas.microsoft.com/office/powerpoint/2010/main" val="213790299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en-US" b="1" i="1">
                <a:solidFill>
                  <a:schemeClr val="tx1"/>
                </a:solidFill>
                <a:latin typeface="Arial" charset="0"/>
              </a:rPr>
              <a:t>The Descent of Man</a:t>
            </a:r>
            <a:endParaRPr lang="en-US">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en-US" b="1">
                <a:latin typeface="Arial" charset="0"/>
              </a:rPr>
              <a:t>Yep. We sure have descended</a:t>
            </a:r>
          </a:p>
        </p:txBody>
      </p:sp>
    </p:spTree>
    <p:extLst>
      <p:ext uri="{BB962C8B-B14F-4D97-AF65-F5344CB8AC3E}">
        <p14:creationId xmlns:p14="http://schemas.microsoft.com/office/powerpoint/2010/main" val="1983631517"/>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en-US" sz="5400" b="1" i="1">
                <a:solidFill>
                  <a:srgbClr val="00FABE"/>
                </a:solidFill>
                <a:latin typeface="Arial" charset="0"/>
              </a:rPr>
              <a:t>The Descent Continues</a:t>
            </a:r>
            <a:endParaRPr lang="en-US" sz="5400" b="1">
              <a:solidFill>
                <a:srgbClr val="00FABE"/>
              </a:solidFill>
              <a:latin typeface="Arial" charset="0"/>
            </a:endParaRPr>
          </a:p>
        </p:txBody>
      </p:sp>
      <p:pic>
        <p:nvPicPr>
          <p:cNvPr id="323586" name="Picture 3" descr="evolution of man"/>
          <p:cNvPicPr>
            <a:picLocks noChangeAspect="1" noChangeArrowheads="1"/>
          </p:cNvPicPr>
          <p:nvPr/>
        </p:nvPicPr>
        <p:blipFill rotWithShape="1">
          <a:blip r:embed="rId3">
            <a:extLst>
              <a:ext uri="{28A0092B-C50C-407E-A947-70E740481C1C}">
                <a14:useLocalDpi xmlns:a14="http://schemas.microsoft.com/office/drawing/2010/main"/>
              </a:ext>
            </a:extLst>
          </a:blip>
          <a:srcRect r="52361"/>
          <a:stretch/>
        </p:blipFill>
        <p:spPr bwMode="auto">
          <a:xfrm>
            <a:off x="0" y="1905000"/>
            <a:ext cx="43561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1600" b="1" i="1" dirty="0">
                <a:solidFill>
                  <a:schemeClr val="accent6">
                    <a:lumMod val="75000"/>
                  </a:schemeClr>
                </a:solidFill>
                <a:latin typeface="Arial" charset="0"/>
              </a:rPr>
              <a:t>Believe if you want in Evolution!</a:t>
            </a:r>
          </a:p>
        </p:txBody>
      </p:sp>
      <p:grpSp>
        <p:nvGrpSpPr>
          <p:cNvPr id="2" name="Group 1">
            <a:extLst>
              <a:ext uri="{FF2B5EF4-FFF2-40B4-BE49-F238E27FC236}">
                <a16:creationId xmlns:a16="http://schemas.microsoft.com/office/drawing/2014/main" id="{6EEE0849-F9AC-5B43-8511-029E86E3D960}"/>
              </a:ext>
            </a:extLst>
          </p:cNvPr>
          <p:cNvGrpSpPr/>
          <p:nvPr/>
        </p:nvGrpSpPr>
        <p:grpSpPr>
          <a:xfrm>
            <a:off x="4341811" y="1905000"/>
            <a:ext cx="4767264" cy="3213100"/>
            <a:chOff x="4341811" y="1905000"/>
            <a:chExt cx="4767264" cy="3213100"/>
          </a:xfrm>
        </p:grpSpPr>
        <p:pic>
          <p:nvPicPr>
            <p:cNvPr id="7" name="Picture 3" descr="evolution of man">
              <a:extLst>
                <a:ext uri="{FF2B5EF4-FFF2-40B4-BE49-F238E27FC236}">
                  <a16:creationId xmlns:a16="http://schemas.microsoft.com/office/drawing/2014/main" id="{BDE42E01-B84B-7D49-A840-F00C4ACC09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8021"/>
            <a:stretch/>
          </p:blipFill>
          <p:spPr bwMode="auto">
            <a:xfrm>
              <a:off x="4341811" y="1905000"/>
              <a:ext cx="4752976"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grpSp>
    </p:spTree>
    <p:extLst>
      <p:ext uri="{BB962C8B-B14F-4D97-AF65-F5344CB8AC3E}">
        <p14:creationId xmlns:p14="http://schemas.microsoft.com/office/powerpoint/2010/main" val="31007183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3793439529"/>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dirty="0">
                <a:solidFill>
                  <a:schemeClr val="bg1"/>
                </a:solidFill>
                <a:effectLst>
                  <a:glow rad="139700">
                    <a:schemeClr val="accent4">
                      <a:satMod val="175000"/>
                      <a:alpha val="87000"/>
                    </a:schemeClr>
                  </a:glow>
                </a:effectLst>
                <a:latin typeface="Arial" charset="0"/>
                <a:ea typeface="宋体" charset="0"/>
                <a:cs typeface="宋体" charset="0"/>
              </a:rPr>
              <a:t>His Surrender</a:t>
            </a:r>
          </a:p>
        </p:txBody>
      </p:sp>
    </p:spTree>
    <p:extLst>
      <p:ext uri="{BB962C8B-B14F-4D97-AF65-F5344CB8AC3E}">
        <p14:creationId xmlns:p14="http://schemas.microsoft.com/office/powerpoint/2010/main" val="75947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He went from being one of the biggest discoveries of the 20th Century to being its greatest scientific embarrassment. The remains of a human ancestor called Eoanthropus dawsoni, were found during 1911-1915 at Piltdown, Sussex.</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hlinkClick r:id="rId3"/>
              </a:rPr>
              <a:t>www.bbc.co.uk</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23 Nov 2003</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27683"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36004810"/>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Nebraska Man</a:t>
            </a:r>
            <a:r>
              <a:rPr lang="en-US" sz="4000" b="1">
                <a:solidFill>
                  <a:schemeClr val="bg1"/>
                </a:solidFill>
                <a:effectLst>
                  <a:outerShdw blurRad="38100" dist="38100" dir="2700000" algn="tl">
                    <a:srgbClr val="000000"/>
                  </a:outerShdw>
                </a:effectLst>
              </a:rPr>
              <a:t> (1922)</a:t>
            </a:r>
            <a:endParaRPr lang="en-US">
              <a:solidFill>
                <a:schemeClr val="bg1"/>
              </a:solidFill>
            </a:endParaRPr>
          </a:p>
        </p:txBody>
      </p:sp>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Lookie here, someone</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desecrated Uncle Buck</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grave!</a:t>
            </a:r>
          </a:p>
        </p:txBody>
      </p:sp>
    </p:spTree>
    <p:extLst>
      <p:ext uri="{BB962C8B-B14F-4D97-AF65-F5344CB8AC3E}">
        <p14:creationId xmlns:p14="http://schemas.microsoft.com/office/powerpoint/2010/main" val="39066429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Neanderthal Man</a:t>
            </a:r>
            <a:r>
              <a:rPr lang="en-US" sz="4000" b="1">
                <a:solidFill>
                  <a:schemeClr val="bg1"/>
                </a:solidFill>
                <a:effectLst>
                  <a:outerShdw blurRad="38100" dist="38100" dir="2700000" algn="tl">
                    <a:srgbClr val="000000"/>
                  </a:outerShdw>
                </a:effectLst>
              </a:rPr>
              <a:t> (1860)</a:t>
            </a:r>
            <a:endParaRPr lang="en-US">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b="1" dirty="0">
                <a:solidFill>
                  <a:schemeClr val="bg1"/>
                </a:solidFill>
                <a:latin typeface="Arial" charset="0"/>
              </a:rPr>
              <a:t>Hunched over</a:t>
            </a:r>
          </a:p>
          <a:p>
            <a:pPr marL="268288" indent="-268288" algn="l" eaLnBrk="1" hangingPunct="1">
              <a:buFontTx/>
              <a:buChar char="•"/>
            </a:pPr>
            <a:r>
              <a:rPr lang="en-US" b="1" dirty="0">
                <a:solidFill>
                  <a:schemeClr val="bg1"/>
                </a:solidFill>
                <a:latin typeface="Arial" charset="0"/>
              </a:rPr>
              <a:t>Flatter skulls</a:t>
            </a:r>
          </a:p>
          <a:p>
            <a:pPr marL="268288" indent="-268288" algn="l" eaLnBrk="1" hangingPunct="1">
              <a:buFontTx/>
              <a:buChar char="•"/>
            </a:pPr>
            <a:r>
              <a:rPr lang="en-US" b="1" dirty="0">
                <a:solidFill>
                  <a:schemeClr val="bg1"/>
                </a:solidFill>
                <a:latin typeface="Arial" charset="0"/>
              </a:rPr>
              <a:t>After 1908 shown by Rudolph Virchow to be a Frenchman with arthritis!</a:t>
            </a:r>
          </a:p>
          <a:p>
            <a:pPr marL="268288" indent="-268288" algn="l" eaLnBrk="1" hangingPunct="1">
              <a:buFontTx/>
              <a:buChar char="•"/>
            </a:pPr>
            <a:r>
              <a:rPr lang="en-US" b="1" dirty="0">
                <a:solidFill>
                  <a:schemeClr val="bg1"/>
                </a:solidFill>
                <a:latin typeface="Arial" charset="0"/>
              </a:rPr>
              <a:t>Others walked erect</a:t>
            </a:r>
          </a:p>
          <a:p>
            <a:pPr marL="268288" indent="-268288" algn="l" eaLnBrk="1" hangingPunct="1">
              <a:buFontTx/>
              <a:buChar char="•"/>
            </a:pPr>
            <a:r>
              <a:rPr lang="en-US" b="1" dirty="0">
                <a:solidFill>
                  <a:schemeClr val="bg1"/>
                </a:solidFill>
                <a:latin typeface="Arial" charset="0"/>
              </a:rPr>
              <a:t>X-rays confirm them to be humans with rickets (caused by lack of vitamin D)</a:t>
            </a:r>
          </a:p>
        </p:txBody>
      </p:sp>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040848440"/>
      </p:ext>
    </p:extLst>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ru-RU" altLang="ja-JP" sz="4800" b="1">
                <a:solidFill>
                  <a:schemeClr val="bg1"/>
                </a:solidFill>
                <a:effectLst>
                  <a:outerShdw blurRad="38100" dist="38100" dir="2700000" algn="tl">
                    <a:srgbClr val="000000"/>
                  </a:outerShdw>
                </a:effectLst>
              </a:rPr>
              <a:t>"</a:t>
            </a:r>
            <a:r>
              <a:rPr lang="en-US" sz="4800" b="1">
                <a:solidFill>
                  <a:schemeClr val="bg1"/>
                </a:solidFill>
                <a:effectLst>
                  <a:outerShdw blurRad="38100" dist="38100" dir="2700000" algn="tl">
                    <a:srgbClr val="000000"/>
                  </a:outerShdw>
                </a:effectLst>
              </a:rPr>
              <a:t>I Love Lucy</a:t>
            </a:r>
            <a:r>
              <a:rPr lang="ru-RU" altLang="ja-JP" sz="4800" b="1">
                <a:solidFill>
                  <a:schemeClr val="bg1"/>
                </a:solidFill>
                <a:effectLst>
                  <a:outerShdw blurRad="38100" dist="38100" dir="2700000" algn="tl">
                    <a:srgbClr val="000000"/>
                  </a:outerShdw>
                </a:effectLst>
              </a:rPr>
              <a:t>"</a:t>
            </a:r>
            <a:r>
              <a:rPr lang="en-US" sz="4000" b="1">
                <a:solidFill>
                  <a:schemeClr val="bg1"/>
                </a:solidFill>
                <a:effectLst>
                  <a:outerShdw blurRad="38100" dist="38100" dir="2700000" algn="tl">
                    <a:srgbClr val="000000"/>
                  </a:outerShdw>
                </a:effectLst>
              </a:rPr>
              <a:t> (1973)</a:t>
            </a:r>
            <a:endParaRPr lang="en-US" b="1">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l" eaLnBrk="1" hangingPunct="1"/>
            <a:r>
              <a:rPr lang="en-US" sz="2800" b="1" i="1" dirty="0">
                <a:solidFill>
                  <a:schemeClr val="bg1"/>
                </a:solidFill>
                <a:latin typeface="Arial" charset="0"/>
              </a:rPr>
              <a:t>Australopithecus afarensis</a:t>
            </a:r>
            <a:r>
              <a:rPr lang="en-US" sz="2800" b="1" dirty="0">
                <a:solidFill>
                  <a:schemeClr val="bg1"/>
                </a:solidFill>
                <a:latin typeface="Arial" charset="0"/>
              </a:rPr>
              <a:t> (nicknamed </a:t>
            </a:r>
            <a:r>
              <a:rPr lang="ru-RU" altLang="ja-JP" sz="2800" b="1" dirty="0">
                <a:solidFill>
                  <a:schemeClr val="bg1"/>
                </a:solidFill>
                <a:latin typeface="Arial" charset="0"/>
              </a:rPr>
              <a:t>"</a:t>
            </a:r>
            <a:r>
              <a:rPr lang="en-US" altLang="ja-JP" sz="2800" b="1" dirty="0">
                <a:solidFill>
                  <a:schemeClr val="bg1"/>
                </a:solidFill>
                <a:latin typeface="Arial" charset="0"/>
              </a:rPr>
              <a:t>Lucy</a:t>
            </a:r>
            <a:r>
              <a:rPr lang="ru-RU" altLang="ja-JP" sz="2800" b="1" dirty="0">
                <a:solidFill>
                  <a:schemeClr val="bg1"/>
                </a:solidFill>
                <a:latin typeface="Arial" charset="0"/>
              </a:rPr>
              <a:t>"</a:t>
            </a:r>
            <a:r>
              <a:rPr lang="en-US" altLang="ja-JP" sz="2800" b="1" dirty="0">
                <a:solidFill>
                  <a:schemeClr val="bg1"/>
                </a:solidFill>
                <a:latin typeface="Arial" charset="0"/>
              </a:rPr>
              <a:t>)</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a knee joint was needed to prove that </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Lucy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walked upright, they used one found more than 60 meters lower in the strata and more than three kilometers away!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77612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b="1">
                <a:solidFill>
                  <a:schemeClr val="bg1"/>
                </a:solidFill>
                <a:effectLst>
                  <a:outerShdw blurRad="38100" dist="38100" dir="2700000" algn="tl">
                    <a:srgbClr val="000000"/>
                  </a:outerShdw>
                </a:effectLst>
              </a:rPr>
              <a:t>All Others Disproved</a:t>
            </a:r>
            <a:endParaRPr lang="en-US" sz="4000" b="1">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a:solidFill>
                  <a:schemeClr val="bg1"/>
                </a:solidFill>
                <a:latin typeface="Arial" charset="0"/>
              </a:rPr>
              <a:t>= Orangutan</a:t>
            </a: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Ramapithecus</a:t>
            </a: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endPar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Six-month-old donkey</a:t>
            </a: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Orce Man </a:t>
            </a: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Australopithecus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Giant Gibbon</a:t>
            </a: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Java Man</a:t>
            </a: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Peking Man</a:t>
            </a: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Modern European</a:t>
            </a: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Cro-Magnon Man</a:t>
            </a: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282784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85670991"/>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rPr>
              <a:t>人类进化史</a:t>
            </a:r>
            <a:endParaRPr kumimoji="0" 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OF SPINELESS MUSH</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OF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SPINELESS MUSH</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EARLY PRIMATE</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HOMO ERECTUS</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Futura Condensed" charset="0"/>
                <a:ea typeface="ＭＳ Ｐゴシック" charset="0"/>
                <a:cs typeface="Futura Condensed" charset="0"/>
              </a:rPr>
              <a:t>The Evolution of Man</a:t>
            </a: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OTS 77d</a:t>
            </a:r>
          </a:p>
        </p:txBody>
      </p:sp>
    </p:spTree>
    <p:extLst>
      <p:ext uri="{BB962C8B-B14F-4D97-AF65-F5344CB8AC3E}">
        <p14:creationId xmlns:p14="http://schemas.microsoft.com/office/powerpoint/2010/main" val="2546060358"/>
      </p:ext>
    </p:extLst>
  </p:cSld>
  <p:clrMapOvr>
    <a:masterClrMapping/>
  </p:clrMapOvr>
  <p:transition spd="med">
    <p:randomBar dir="ver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en-US" sz="6000" b="1" i="1">
                <a:solidFill>
                  <a:schemeClr val="bg1"/>
                </a:solidFill>
                <a:latin typeface="Arial" charset="0"/>
              </a:rPr>
              <a:t>Theological Problems with Theistic Evolution</a:t>
            </a:r>
            <a:endParaRPr lang="en-US">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en-US" b="1" i="1">
                <a:solidFill>
                  <a:schemeClr val="bg1"/>
                </a:solidFill>
                <a:latin typeface="Arial" charset="0"/>
              </a:rPr>
              <a:t>Like this huge Ozone Hole (2000), I believe theistic evolution has some </a:t>
            </a:r>
            <a:r>
              <a:rPr lang="ru-RU" altLang="ja-JP" b="1" i="1">
                <a:solidFill>
                  <a:schemeClr val="bg1"/>
                </a:solidFill>
                <a:latin typeface="Arial" charset="0"/>
              </a:rPr>
              <a:t>"</a:t>
            </a:r>
            <a:r>
              <a:rPr lang="en-US" altLang="ja-JP" b="1" i="1">
                <a:solidFill>
                  <a:schemeClr val="bg1"/>
                </a:solidFill>
                <a:latin typeface="Arial" charset="0"/>
              </a:rPr>
              <a:t>theological holes</a:t>
            </a:r>
            <a:r>
              <a:rPr lang="ru-RU" altLang="ja-JP" b="1" i="1">
                <a:solidFill>
                  <a:schemeClr val="bg1"/>
                </a:solidFill>
                <a:latin typeface="Arial" charset="0"/>
              </a:rPr>
              <a:t>"</a:t>
            </a:r>
            <a:r>
              <a:rPr lang="en-US" altLang="ja-JP" b="1" i="1">
                <a:solidFill>
                  <a:schemeClr val="bg1"/>
                </a:solidFill>
                <a:latin typeface="Arial" charset="0"/>
              </a:rPr>
              <a:t> that must be addressed...</a:t>
            </a:r>
            <a:endParaRPr lang="en-US" b="1" i="1">
              <a:solidFill>
                <a:schemeClr val="bg1"/>
              </a:solidFill>
              <a:latin typeface="Arial" charset="0"/>
            </a:endParaRPr>
          </a:p>
        </p:txBody>
      </p:sp>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Tree>
    <p:extLst>
      <p:ext uri="{BB962C8B-B14F-4D97-AF65-F5344CB8AC3E}">
        <p14:creationId xmlns:p14="http://schemas.microsoft.com/office/powerpoint/2010/main" val="9239852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a:solidFill>
                  <a:schemeClr val="bg1"/>
                </a:solidFill>
                <a:latin typeface="Arial" charset="0"/>
                <a:cs typeface="Arial" charset="0"/>
              </a:rPr>
              <a:t>The Creation Account</a:t>
            </a:r>
            <a:endParaRPr lang="en-US" sz="4800" b="1">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en-US" sz="3600" b="1" dirty="0">
                <a:solidFill>
                  <a:schemeClr val="bg1"/>
                </a:solidFill>
                <a:ea typeface="+mn-ea"/>
              </a:rPr>
              <a:t>Genesis 1–2 is a straight-forward account of creation that does not even hint at evolution</a:t>
            </a:r>
          </a:p>
        </p:txBody>
      </p:sp>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476411601"/>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762000" y="349250"/>
            <a:ext cx="7772400" cy="930275"/>
          </a:xfrm>
        </p:spPr>
        <p:txBody>
          <a:bodyPr/>
          <a:lstStyle/>
          <a:p>
            <a:pPr eaLnBrk="1" hangingPunct="1"/>
            <a:r>
              <a:rPr lang="en-US" sz="4000" b="1" i="1">
                <a:solidFill>
                  <a:schemeClr val="bg1"/>
                </a:solidFill>
                <a:latin typeface="Arial" charset="0"/>
              </a:rPr>
              <a:t>When to Start the Day…</a:t>
            </a:r>
            <a:endParaRPr lang="en-US" sz="400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Roman</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Jewish</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4"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5"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…one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7"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8"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second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5733248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en-US" b="1" i="1">
                <a:solidFill>
                  <a:schemeClr val="bg1"/>
                </a:solidFill>
                <a:latin typeface="Arial" charset="0"/>
              </a:rPr>
              <a:t>Great Reviews</a:t>
            </a:r>
            <a:endParaRPr lang="en-US">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ru-RU"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Francis Collins has written an extraordinary personal testimony about the compatibility of God and science.  His explanation of DNA as God</a:t>
            </a:r>
            <a:r>
              <a:rPr lang="uk-UA"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s instruction book is persuasive.  His explanation of his personal faith is compelling reading</a:t>
            </a:r>
            <a:r>
              <a:rPr lang="ru-RU" altLang="ja-JP" b="1">
                <a:solidFill>
                  <a:schemeClr val="bg1"/>
                </a:solidFill>
                <a:effectLst>
                  <a:glow rad="228600">
                    <a:schemeClr val="tx1"/>
                  </a:glow>
                </a:effectLst>
                <a:latin typeface="Arial" charset="0"/>
              </a:rPr>
              <a:t>"</a:t>
            </a:r>
            <a:endParaRPr lang="en-US" b="1">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a:rPr>
              <a:t>–Newt Gingrich</a:t>
            </a:r>
          </a:p>
        </p:txBody>
      </p:sp>
    </p:spTree>
    <p:extLst>
      <p:ext uri="{BB962C8B-B14F-4D97-AF65-F5344CB8AC3E}">
        <p14:creationId xmlns:p14="http://schemas.microsoft.com/office/powerpoint/2010/main" val="802312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a typeface="+mj-ea"/>
              </a:rPr>
              <a:t>Is Genesis 1–11 Real History?</a:t>
            </a: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Myths don</a:t>
            </a:r>
            <a:r>
              <a:rPr kumimoji="0" lang="uk-UA"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t teach </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deep truths</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 better</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 non-historical approach is very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has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vital information</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fits into the book</a:t>
            </a:r>
            <a:r>
              <a:rPr kumimoji="0" lang="uk-UA"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argument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on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are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Science</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Christ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said these events are historical (Matt. 19:4-6)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en-US" sz="4000" b="1">
                <a:solidFill>
                  <a:schemeClr val="bg1"/>
                </a:solidFill>
                <a:latin typeface="Arial" charset="0"/>
              </a:rPr>
              <a:t>The Fall and the Origin of Moral Evil</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l" eaLnBrk="1" hangingPunct="1">
              <a:buFontTx/>
              <a:buChar char="•"/>
            </a:pPr>
            <a:r>
              <a:rPr lang="en-US" sz="2800" b="1">
                <a:solidFill>
                  <a:schemeClr val="bg1"/>
                </a:solidFill>
                <a:latin typeface="Arial" charset="0"/>
              </a:rPr>
              <a:t>The story of Adam and Eve is </a:t>
            </a:r>
            <a:r>
              <a:rPr lang="ru-RU" altLang="ja-JP" sz="2800" b="1">
                <a:solidFill>
                  <a:schemeClr val="bg1"/>
                </a:solidFill>
                <a:latin typeface="Arial" charset="0"/>
              </a:rPr>
              <a:t>"</a:t>
            </a:r>
            <a:r>
              <a:rPr lang="en-US" altLang="ja-JP" sz="2800" b="1">
                <a:solidFill>
                  <a:schemeClr val="bg1"/>
                </a:solidFill>
                <a:latin typeface="Arial" charset="0"/>
              </a:rPr>
              <a:t>a poetic and powerful allegory of God</a:t>
            </a:r>
            <a:r>
              <a:rPr lang="uk-UA" altLang="ja-JP" sz="2800" b="1">
                <a:solidFill>
                  <a:schemeClr val="bg1"/>
                </a:solidFill>
                <a:latin typeface="Arial" charset="0"/>
              </a:rPr>
              <a:t>'</a:t>
            </a:r>
            <a:r>
              <a:rPr lang="en-US" altLang="ja-JP" sz="2800" b="1">
                <a:solidFill>
                  <a:schemeClr val="bg1"/>
                </a:solidFill>
                <a:latin typeface="Arial" charset="0"/>
              </a:rPr>
              <a:t>s plan for the entrance of the spiritual nature (the soul) and the Moral Law into humanity</a:t>
            </a:r>
            <a:r>
              <a:rPr lang="ru-RU" altLang="ja-JP" sz="2800" b="1">
                <a:solidFill>
                  <a:schemeClr val="bg1"/>
                </a:solidFill>
                <a:latin typeface="Arial" charset="0"/>
              </a:rPr>
              <a:t>"</a:t>
            </a:r>
            <a:r>
              <a:rPr lang="en-US" altLang="ja-JP" sz="2800" b="1">
                <a:solidFill>
                  <a:schemeClr val="bg1"/>
                </a:solidFill>
                <a:latin typeface="Arial" charset="0"/>
              </a:rPr>
              <a:t> </a:t>
            </a:r>
            <a:br>
              <a:rPr lang="en-US" altLang="ja-JP" sz="2800" b="1">
                <a:solidFill>
                  <a:schemeClr val="bg1"/>
                </a:solidFill>
                <a:latin typeface="Arial" charset="0"/>
              </a:rPr>
            </a:br>
            <a:r>
              <a:rPr lang="en-US" altLang="ja-JP" sz="2800" b="1">
                <a:solidFill>
                  <a:schemeClr val="bg1"/>
                </a:solidFill>
                <a:latin typeface="Arial" charset="0"/>
              </a:rPr>
              <a:t>(Collins, 207).</a:t>
            </a:r>
            <a:endParaRPr lang="en-US" sz="2800" b="1">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23880828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versus Christ</a:t>
            </a:r>
            <a:endParaRPr lang="en-US">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Romans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15:45-49</a:t>
            </a: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34749801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The Origin of Man</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or…</a:t>
            </a:r>
          </a:p>
        </p:txBody>
      </p:sp>
      <p:sp>
        <p:nvSpPr>
          <p:cNvPr id="104455" name="Text Box 7"/>
          <p:cNvSpPr txBox="1">
            <a:spLocks noChangeArrowheads="1"/>
          </p:cNvSpPr>
          <p:nvPr/>
        </p:nvSpPr>
        <p:spPr bwMode="auto">
          <a:xfrm>
            <a:off x="4267200" y="1600200"/>
            <a:ext cx="4876800"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Created from dust (Gen. 2:7; Matt. 19:4)</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Image of God (Gen. 1:26-27)—not of apes</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Eve was </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mother of all living</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(Gen. 3:20; Acts 7:26)</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All sinned in Adam (Rom 5:12)</a:t>
            </a:r>
          </a:p>
        </p:txBody>
      </p:sp>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3.c.</a:t>
            </a:r>
          </a:p>
        </p:txBody>
      </p:sp>
    </p:spTree>
    <p:extLst>
      <p:ext uri="{BB962C8B-B14F-4D97-AF65-F5344CB8AC3E}">
        <p14:creationId xmlns:p14="http://schemas.microsoft.com/office/powerpoint/2010/main" val="1945870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95043195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01406-51C2-20C9-DFCD-2404A968A0E7}"/>
            </a:ext>
          </a:extLst>
        </p:cNvPr>
        <p:cNvGrpSpPr/>
        <p:nvPr/>
      </p:nvGrpSpPr>
      <p:grpSpPr>
        <a:xfrm>
          <a:off x="0" y="0"/>
          <a:ext cx="0" cy="0"/>
          <a:chOff x="0" y="0"/>
          <a:chExt cx="0" cy="0"/>
        </a:xfrm>
      </p:grpSpPr>
      <p:pic>
        <p:nvPicPr>
          <p:cNvPr id="301057" name="Picture 5" descr="2 Hist of Death Both 00475">
            <a:extLst>
              <a:ext uri="{FF2B5EF4-FFF2-40B4-BE49-F238E27FC236}">
                <a16:creationId xmlns:a16="http://schemas.microsoft.com/office/drawing/2014/main" id="{6E6A505C-9CF5-837D-AA44-50C606A72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a:extLst>
              <a:ext uri="{FF2B5EF4-FFF2-40B4-BE49-F238E27FC236}">
                <a16:creationId xmlns:a16="http://schemas.microsoft.com/office/drawing/2014/main" id="{07D80AF4-7DCB-07AC-3917-270B3314A209}"/>
              </a:ext>
            </a:extLst>
          </p:cNvPr>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a:extLst>
              <a:ext uri="{FF2B5EF4-FFF2-40B4-BE49-F238E27FC236}">
                <a16:creationId xmlns:a16="http://schemas.microsoft.com/office/drawing/2014/main" id="{7D65AD1F-CE72-C431-B2B1-443FB506AA31}"/>
              </a:ext>
            </a:extLst>
          </p:cNvPr>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a:extLst>
              <a:ext uri="{FF2B5EF4-FFF2-40B4-BE49-F238E27FC236}">
                <a16:creationId xmlns:a16="http://schemas.microsoft.com/office/drawing/2014/main" id="{08CDB9D4-6FB6-DDDB-9CC1-60EAFCF73A71}"/>
              </a:ext>
            </a:extLst>
          </p:cNvPr>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a:extLst>
              <a:ext uri="{FF2B5EF4-FFF2-40B4-BE49-F238E27FC236}">
                <a16:creationId xmlns:a16="http://schemas.microsoft.com/office/drawing/2014/main" id="{34A04D74-077D-3C3F-CAD5-F369FB0CC75F}"/>
              </a:ext>
            </a:extLst>
          </p:cNvPr>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a:extLst>
              <a:ext uri="{FF2B5EF4-FFF2-40B4-BE49-F238E27FC236}">
                <a16:creationId xmlns:a16="http://schemas.microsoft.com/office/drawing/2014/main" id="{1D0E7558-F926-0C67-56E7-9433064EED0C}"/>
              </a:ext>
            </a:extLst>
          </p:cNvPr>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a:extLst>
              <a:ext uri="{FF2B5EF4-FFF2-40B4-BE49-F238E27FC236}">
                <a16:creationId xmlns:a16="http://schemas.microsoft.com/office/drawing/2014/main" id="{2B8EAEC3-8740-7532-6302-7108A0DF5396}"/>
              </a:ext>
            </a:extLst>
          </p:cNvPr>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a:extLst>
              <a:ext uri="{FF2B5EF4-FFF2-40B4-BE49-F238E27FC236}">
                <a16:creationId xmlns:a16="http://schemas.microsoft.com/office/drawing/2014/main" id="{99AEE303-60B8-4CE8-C228-61BFA7B831D2}"/>
              </a:ext>
            </a:extLst>
          </p:cNvPr>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a:extLst>
              <a:ext uri="{FF2B5EF4-FFF2-40B4-BE49-F238E27FC236}">
                <a16:creationId xmlns:a16="http://schemas.microsoft.com/office/drawing/2014/main" id="{90C9227F-7E7E-9F4C-638F-117E59CA2451}"/>
              </a:ext>
            </a:extLst>
          </p:cNvPr>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a:extLst>
              <a:ext uri="{FF2B5EF4-FFF2-40B4-BE49-F238E27FC236}">
                <a16:creationId xmlns:a16="http://schemas.microsoft.com/office/drawing/2014/main" id="{C62CC983-F407-D6C7-3EBD-3E64D3423FBE}"/>
              </a:ext>
            </a:extLst>
          </p:cNvPr>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a:extLst>
              <a:ext uri="{FF2B5EF4-FFF2-40B4-BE49-F238E27FC236}">
                <a16:creationId xmlns:a16="http://schemas.microsoft.com/office/drawing/2014/main" id="{5C7EBCCD-4203-3958-33FC-72D002143668}"/>
              </a:ext>
            </a:extLst>
          </p:cNvPr>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a:extLst>
              <a:ext uri="{FF2B5EF4-FFF2-40B4-BE49-F238E27FC236}">
                <a16:creationId xmlns:a16="http://schemas.microsoft.com/office/drawing/2014/main" id="{581A6269-4608-ECCF-598F-192373BD4E99}"/>
              </a:ext>
            </a:extLst>
          </p:cNvPr>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a:extLst>
              <a:ext uri="{FF2B5EF4-FFF2-40B4-BE49-F238E27FC236}">
                <a16:creationId xmlns:a16="http://schemas.microsoft.com/office/drawing/2014/main" id="{43B11D8B-007D-4FC1-0638-80B087A96699}"/>
              </a:ext>
            </a:extLst>
          </p:cNvPr>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a:extLst>
              <a:ext uri="{FF2B5EF4-FFF2-40B4-BE49-F238E27FC236}">
                <a16:creationId xmlns:a16="http://schemas.microsoft.com/office/drawing/2014/main" id="{741D1218-E517-498C-EEAE-003429520C8A}"/>
              </a:ext>
            </a:extLst>
          </p:cNvPr>
          <p:cNvGrpSpPr/>
          <p:nvPr/>
        </p:nvGrpSpPr>
        <p:grpSpPr>
          <a:xfrm>
            <a:off x="0" y="4349824"/>
            <a:ext cx="9144000" cy="2895600"/>
            <a:chOff x="0" y="3962400"/>
            <a:chExt cx="9144000" cy="2895600"/>
          </a:xfrm>
        </p:grpSpPr>
        <p:pic>
          <p:nvPicPr>
            <p:cNvPr id="301060" name="Picture 6" descr="2 Hist of Death Both 00475">
              <a:extLst>
                <a:ext uri="{FF2B5EF4-FFF2-40B4-BE49-F238E27FC236}">
                  <a16:creationId xmlns:a16="http://schemas.microsoft.com/office/drawing/2014/main" id="{C7474615-A522-C297-8619-78F9C87536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a:extLst>
                <a:ext uri="{FF2B5EF4-FFF2-40B4-BE49-F238E27FC236}">
                  <a16:creationId xmlns:a16="http://schemas.microsoft.com/office/drawing/2014/main" id="{490A8C07-C6DF-FD3F-A4AF-396561739E42}"/>
                </a:ext>
              </a:extLst>
            </p:cNvPr>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a:extLst>
                <a:ext uri="{FF2B5EF4-FFF2-40B4-BE49-F238E27FC236}">
                  <a16:creationId xmlns:a16="http://schemas.microsoft.com/office/drawing/2014/main" id="{7910AF03-11A3-2E58-1DC6-EE35FDC8DBFF}"/>
                </a:ext>
              </a:extLst>
            </p:cNvPr>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a:extLst>
                <a:ext uri="{FF2B5EF4-FFF2-40B4-BE49-F238E27FC236}">
                  <a16:creationId xmlns:a16="http://schemas.microsoft.com/office/drawing/2014/main" id="{1D1BBD07-CE34-36D2-22AE-F4A6F6A05510}"/>
                </a:ext>
              </a:extLst>
            </p:cNvPr>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a:extLst>
                <a:ext uri="{FF2B5EF4-FFF2-40B4-BE49-F238E27FC236}">
                  <a16:creationId xmlns:a16="http://schemas.microsoft.com/office/drawing/2014/main" id="{29D01F1B-7B17-2E73-5398-877EADD5445A}"/>
                </a:ext>
              </a:extLst>
            </p:cNvPr>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a:extLst>
                <a:ext uri="{FF2B5EF4-FFF2-40B4-BE49-F238E27FC236}">
                  <a16:creationId xmlns:a16="http://schemas.microsoft.com/office/drawing/2014/main" id="{A0C3E896-BD41-7D4E-BD93-3D814A10530A}"/>
                </a:ext>
              </a:extLst>
            </p:cNvPr>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a:extLst>
              <a:ext uri="{FF2B5EF4-FFF2-40B4-BE49-F238E27FC236}">
                <a16:creationId xmlns:a16="http://schemas.microsoft.com/office/drawing/2014/main" id="{721C4A8C-2401-8F63-2734-7979A43D5CA5}"/>
              </a:ext>
            </a:extLst>
          </p:cNvPr>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1033898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When Adam sinned, sin entered the world. Adam</a:t>
            </a:r>
            <a:r>
              <a:rPr kumimoji="0" lang="uk-UA"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s sin brought death, so death spread to everyone, for everyone sinned</a:t>
            </a: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50495448"/>
      </p:ext>
    </p:extLst>
  </p:cSld>
  <p:clrMapOvr>
    <a:overrideClrMapping bg1="lt1" tx1="dk1" bg2="lt2" tx2="dk2" accent1="accent1" accent2="accent2" accent3="accent3" accent4="accent4" accent5="accent5" accent6="accent6" hlink="hlink" folHlink="folHlink"/>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b="1">
                <a:solidFill>
                  <a:schemeClr val="bg1"/>
                </a:solidFill>
                <a:latin typeface="Arial" charset="0"/>
              </a:rPr>
              <a:t>Monotheism</a:t>
            </a:r>
          </a:p>
          <a:p>
            <a:pPr eaLnBrk="1" hangingPunct="1">
              <a:lnSpc>
                <a:spcPct val="90000"/>
              </a:lnSpc>
            </a:pPr>
            <a:r>
              <a:rPr lang="en-US" b="1">
                <a:solidFill>
                  <a:schemeClr val="bg1"/>
                </a:solidFill>
                <a:latin typeface="Arial" charset="0"/>
              </a:rPr>
              <a:t>Sovereign God</a:t>
            </a:r>
          </a:p>
          <a:p>
            <a:pPr eaLnBrk="1" hangingPunct="1">
              <a:lnSpc>
                <a:spcPct val="90000"/>
              </a:lnSpc>
            </a:pPr>
            <a:r>
              <a:rPr lang="en-US" b="1">
                <a:solidFill>
                  <a:schemeClr val="bg1"/>
                </a:solidFill>
                <a:latin typeface="Arial" charset="0"/>
              </a:rPr>
              <a:t>All is </a:t>
            </a:r>
            <a:r>
              <a:rPr lang="ru-RU" altLang="ja-JP" b="1">
                <a:solidFill>
                  <a:schemeClr val="bg1"/>
                </a:solidFill>
                <a:latin typeface="Arial" charset="0"/>
              </a:rPr>
              <a:t>"</a:t>
            </a:r>
            <a:r>
              <a:rPr lang="en-US" altLang="ja-JP" b="1">
                <a:solidFill>
                  <a:schemeClr val="bg1"/>
                </a:solidFill>
                <a:latin typeface="Arial" charset="0"/>
              </a:rPr>
              <a:t>Good</a:t>
            </a:r>
            <a:r>
              <a:rPr lang="ru-RU" altLang="ja-JP" b="1">
                <a:solidFill>
                  <a:schemeClr val="bg1"/>
                </a:solidFill>
                <a:latin typeface="Arial" charset="0"/>
              </a:rPr>
              <a:t>"</a:t>
            </a:r>
            <a:endParaRPr lang="en-US" altLang="ja-JP" b="1">
              <a:solidFill>
                <a:schemeClr val="bg1"/>
              </a:solidFill>
              <a:latin typeface="Arial" charset="0"/>
            </a:endParaRPr>
          </a:p>
          <a:p>
            <a:pPr eaLnBrk="1" hangingPunct="1">
              <a:lnSpc>
                <a:spcPct val="90000"/>
              </a:lnSpc>
            </a:pPr>
            <a:r>
              <a:rPr lang="en-US" b="1">
                <a:solidFill>
                  <a:schemeClr val="bg1"/>
                </a:solidFill>
                <a:latin typeface="Arial" charset="0"/>
              </a:rPr>
              <a:t>Man without sin</a:t>
            </a:r>
          </a:p>
          <a:p>
            <a:pPr eaLnBrk="1" hangingPunct="1">
              <a:lnSpc>
                <a:spcPct val="90000"/>
              </a:lnSpc>
            </a:pPr>
            <a:r>
              <a:rPr lang="en-US" b="1">
                <a:solidFill>
                  <a:schemeClr val="bg1"/>
                </a:solidFill>
                <a:latin typeface="Arial" charset="0"/>
              </a:rPr>
              <a:t>No pain or evil</a:t>
            </a:r>
          </a:p>
          <a:p>
            <a:pPr eaLnBrk="1" hangingPunct="1">
              <a:lnSpc>
                <a:spcPct val="90000"/>
              </a:lnSpc>
            </a:pPr>
            <a:r>
              <a:rPr lang="en-US" b="1">
                <a:solidFill>
                  <a:schemeClr val="bg1"/>
                </a:solidFill>
                <a:latin typeface="Arial" charset="0"/>
              </a:rPr>
              <a:t>Ruling with God</a:t>
            </a: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b="1">
                <a:solidFill>
                  <a:schemeClr val="bg1"/>
                </a:solidFill>
                <a:latin typeface="Arial" charset="0"/>
              </a:rPr>
              <a:t>Natural Selection, Death, &amp; Suffering</a:t>
            </a:r>
            <a:endParaRPr lang="en-US">
              <a:latin typeface="Arial" charset="0"/>
            </a:endParaRPr>
          </a:p>
        </p:txBody>
      </p:sp>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uLnTx/>
                <a:uFillTx/>
                <a:latin typeface="Arial" charset="0"/>
                <a:ea typeface="ＭＳ Ｐゴシック" charset="0"/>
                <a:cs typeface="Arial" charset="0"/>
              </a:rPr>
              <a:t>Creation Going into Genesis 3:</a:t>
            </a:r>
            <a:endParaRPr kumimoji="0" lang="en-US" sz="3600" b="0" i="0" u="sng"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3.d.</a:t>
            </a:r>
          </a:p>
        </p:txBody>
      </p:sp>
    </p:spTree>
    <p:extLst>
      <p:ext uri="{BB962C8B-B14F-4D97-AF65-F5344CB8AC3E}">
        <p14:creationId xmlns:p14="http://schemas.microsoft.com/office/powerpoint/2010/main" val="872803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5715000" cy="838200"/>
          </a:xfrm>
        </p:spPr>
        <p:txBody>
          <a:bodyPr/>
          <a:lstStyle/>
          <a:p>
            <a:pPr eaLnBrk="1" hangingPunct="1">
              <a:defRPr/>
            </a:pPr>
            <a:r>
              <a:rPr lang="en-US" b="1" u="sng" dirty="0">
                <a:solidFill>
                  <a:schemeClr val="tx1"/>
                </a:solidFill>
                <a:effectLst>
                  <a:glow rad="152400">
                    <a:schemeClr val="bg1">
                      <a:alpha val="88000"/>
                    </a:schemeClr>
                  </a:glow>
                </a:effectLst>
              </a:rPr>
              <a:t>Who is Man–</a:t>
            </a:r>
            <a:r>
              <a:rPr lang="en-US" b="1" i="1" u="sng" dirty="0">
                <a:solidFill>
                  <a:schemeClr val="tx1"/>
                </a:solidFill>
                <a:effectLst>
                  <a:glow rad="152400">
                    <a:schemeClr val="bg1">
                      <a:alpha val="88000"/>
                    </a:schemeClr>
                  </a:glow>
                </a:effectLst>
              </a:rPr>
              <a:t>Really</a:t>
            </a:r>
            <a:r>
              <a:rPr lang="en-US"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4000" b="1" dirty="0">
                <a:effectLst>
                  <a:glow rad="152400">
                    <a:schemeClr val="bg1">
                      <a:alpha val="88000"/>
                    </a:schemeClr>
                  </a:glow>
                </a:effectLst>
              </a:rPr>
              <a:t>Created from the dust (Gen. 2:7)–not from lower life forms</a:t>
            </a:r>
          </a:p>
          <a:p>
            <a:pPr marL="454025" indent="-454025" algn="l" eaLnBrk="1" hangingPunct="1">
              <a:buFontTx/>
              <a:buChar char="•"/>
              <a:defRPr/>
            </a:pPr>
            <a:r>
              <a:rPr lang="en-US" sz="4000" b="1" dirty="0">
                <a:effectLst>
                  <a:glow rad="152400">
                    <a:schemeClr val="bg1">
                      <a:alpha val="88000"/>
                    </a:schemeClr>
                  </a:glow>
                </a:effectLst>
              </a:rPr>
              <a:t>Highest of created beings (Gen. 1:26-27)–made in God</a:t>
            </a:r>
            <a:r>
              <a:rPr lang="uk-UA" altLang="ja-JP" sz="4000" b="1" dirty="0">
                <a:effectLst>
                  <a:glow rad="152400">
                    <a:schemeClr val="bg1">
                      <a:alpha val="88000"/>
                    </a:schemeClr>
                  </a:glow>
                </a:effectLst>
              </a:rPr>
              <a:t>'</a:t>
            </a:r>
            <a:r>
              <a:rPr lang="en-US" sz="4000" b="1" dirty="0">
                <a:effectLst>
                  <a:glow rad="152400">
                    <a:schemeClr val="bg1">
                      <a:alpha val="88000"/>
                    </a:schemeClr>
                  </a:glow>
                </a:effectLst>
              </a:rPr>
              <a:t>s image</a:t>
            </a:r>
          </a:p>
          <a:p>
            <a:pPr marL="454025" indent="-454025" algn="l" eaLnBrk="1" hangingPunct="1">
              <a:buFontTx/>
              <a:buChar char="•"/>
              <a:defRPr/>
            </a:pPr>
            <a:r>
              <a:rPr lang="en-US" sz="4000" b="1" dirty="0">
                <a:effectLst>
                  <a:glow rad="152400">
                    <a:schemeClr val="bg1">
                      <a:alpha val="88000"/>
                    </a:schemeClr>
                  </a:glow>
                </a:effectLst>
              </a:rPr>
              <a:t>Commissioned to rule with God (Gen. 1:28)–neither an animal nor a god</a:t>
            </a: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8604123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This pamphlet is blank.</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We</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re atheists.</a:t>
            </a:r>
            <a:endPar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5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en-US" b="1">
                <a:latin typeface="Arial" charset="0"/>
              </a:rPr>
              <a:t>Man, like the animals, reproduces after his own kind</a:t>
            </a:r>
            <a:endParaRPr lang="en-US">
              <a:latin typeface="Arial" charset="0"/>
            </a:endParaRPr>
          </a:p>
        </p:txBody>
      </p:sp>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4087360934"/>
      </p:ext>
    </p:extLst>
  </p:cSld>
  <p:clrMapOvr>
    <a:masterClrMapping/>
  </p:clrMapOvr>
  <p:transition spd="med">
    <p:randomBar dir="ver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b="1">
                <a:latin typeface="Arial" charset="0"/>
              </a:rPr>
              <a:t>Ability to discern truth (2:16-17)</a:t>
            </a:r>
          </a:p>
          <a:p>
            <a:pPr eaLnBrk="1" hangingPunct="1"/>
            <a:r>
              <a:rPr lang="en-US" b="1">
                <a:latin typeface="Arial" charset="0"/>
              </a:rPr>
              <a:t>Ability to speak (2:23)</a:t>
            </a:r>
          </a:p>
          <a:p>
            <a:pPr eaLnBrk="1" hangingPunct="1"/>
            <a:r>
              <a:rPr lang="en-US" b="1">
                <a:latin typeface="Arial" charset="0"/>
              </a:rPr>
              <a:t>Marriage &amp; relationships (2:24)</a:t>
            </a:r>
          </a:p>
          <a:p>
            <a:pPr eaLnBrk="1" hangingPunct="1"/>
            <a:r>
              <a:rPr lang="en-US" b="1">
                <a:latin typeface="Arial" charset="0"/>
              </a:rPr>
              <a:t>Creative abilities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600">
                <a:solidFill>
                  <a:schemeClr val="bg1"/>
                </a:solidFill>
                <a:latin typeface="Arial" charset="0"/>
              </a:rPr>
              <a:t>Distinctions Between Man &amp; Animals</a:t>
            </a:r>
            <a:endParaRPr lang="en-US">
              <a:latin typeface="Arial" charset="0"/>
            </a:endParaRP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16008539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a:effectLst>
                  <a:glow rad="139700">
                    <a:schemeClr val="bg1">
                      <a:alpha val="92000"/>
                    </a:schemeClr>
                  </a:glow>
                </a:effectLst>
                <a:latin typeface="Arial" charset="0"/>
              </a:rPr>
              <a:t>Right to rule creation (1:26)</a:t>
            </a:r>
          </a:p>
          <a:p>
            <a:pPr eaLnBrk="1" hangingPunct="1">
              <a:lnSpc>
                <a:spcPct val="90000"/>
              </a:lnSpc>
              <a:defRPr/>
            </a:pPr>
            <a:r>
              <a:rPr lang="en-US" sz="3600" b="1">
                <a:effectLst>
                  <a:glow rad="139700">
                    <a:schemeClr val="bg1">
                      <a:alpha val="92000"/>
                    </a:schemeClr>
                  </a:glow>
                </a:effectLst>
                <a:latin typeface="Arial" charset="0"/>
              </a:rPr>
              <a:t>Ability to relate to God (2:16ff.)</a:t>
            </a:r>
          </a:p>
          <a:p>
            <a:pPr eaLnBrk="1" hangingPunct="1">
              <a:lnSpc>
                <a:spcPct val="90000"/>
              </a:lnSpc>
              <a:defRPr/>
            </a:pPr>
            <a:r>
              <a:rPr lang="en-US" sz="3600" b="1">
                <a:effectLst>
                  <a:glow rad="139700">
                    <a:schemeClr val="bg1">
                      <a:alpha val="92000"/>
                    </a:schemeClr>
                  </a:glow>
                </a:effectLst>
                <a:latin typeface="Arial" charset="0"/>
              </a:rPr>
              <a:t>Dignity of humankind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What is this image?</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2562877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Is there evidence of intelligent design?</a:t>
            </a:r>
            <a:endParaRPr lang="en-US">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argues against intelligent design </a:t>
            </a:r>
            <a:br>
              <a:rPr lang="en-US" sz="4000" b="1">
                <a:solidFill>
                  <a:schemeClr val="bg1"/>
                </a:solidFill>
                <a:latin typeface="Arial" charset="0"/>
              </a:rPr>
            </a:br>
            <a:r>
              <a:rPr lang="en-US" sz="4000" b="1">
                <a:solidFill>
                  <a:schemeClr val="bg1"/>
                </a:solidFill>
                <a:latin typeface="Arial" charset="0"/>
              </a:rPr>
              <a:t>(pp. 85-88)</a:t>
            </a:r>
          </a:p>
        </p:txBody>
      </p:sp>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202199"/>
      </p:ext>
    </p:extLst>
  </p:cSld>
  <p:clrMapOvr>
    <a:masterClrMapping/>
  </p:clrMapOvr>
  <p:transition spd="med">
    <p:randomBar dir="ver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rPr>
              <a:t>The Watch Illustration</a:t>
            </a:r>
            <a:r>
              <a:rPr lang="en-US" b="1" i="1">
                <a:solidFill>
                  <a:schemeClr val="bg1"/>
                </a:solidFill>
              </a:rPr>
              <a:t> </a:t>
            </a:r>
            <a:br>
              <a:rPr lang="en-US" b="1" i="1">
                <a:solidFill>
                  <a:schemeClr val="bg1"/>
                </a:solidFill>
              </a:rPr>
            </a:br>
            <a:r>
              <a:rPr lang="en-US" sz="3600" b="1" i="1">
                <a:solidFill>
                  <a:schemeClr val="bg1"/>
                </a:solidFill>
              </a:rPr>
              <a:t>(William Paley, 1802)</a:t>
            </a:r>
            <a:endParaRPr lang="en-US">
              <a:solidFill>
                <a:schemeClr val="bg1"/>
              </a:solidFill>
            </a:endParaRPr>
          </a:p>
        </p:txBody>
      </p:sp>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Therefore, life also has an intelligent designer.</a:t>
            </a: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04258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 the power company.</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from the power company.</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The fact that two objects share one characteristic (complexity) does not imply that they will share all characteristics</a:t>
            </a: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The Critique by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Do you agree?</a:t>
            </a:r>
          </a:p>
        </p:txBody>
      </p:sp>
    </p:spTree>
    <p:extLst>
      <p:ext uri="{BB962C8B-B14F-4D97-AF65-F5344CB8AC3E}">
        <p14:creationId xmlns:p14="http://schemas.microsoft.com/office/powerpoint/2010/main" val="35814745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 a</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 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a </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outerShdw blurRad="38100" dist="38100" dir="2700000" algn="tl">
                    <a:srgbClr val="000000"/>
                  </a:outerShdw>
                </a:effectLst>
              </a:rPr>
              <a:t>A Better Parallel</a:t>
            </a:r>
            <a:endParaRPr lang="en-US">
              <a:solidFill>
                <a:schemeClr val="bg1"/>
              </a:solidFill>
            </a:endParaRPr>
          </a:p>
        </p:txBody>
      </p:sp>
    </p:spTree>
    <p:extLst>
      <p:ext uri="{BB962C8B-B14F-4D97-AF65-F5344CB8AC3E}">
        <p14:creationId xmlns:p14="http://schemas.microsoft.com/office/powerpoint/2010/main" val="23111524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 Research Institute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Henry/John Morris, Duane Gish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Joseph Dillow, Ken Ham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Young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24-hour Creation Days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Vapor canopy</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answersingenesis.org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genesispark.org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 critiques Ross at:</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Evangelicals Differ</a:t>
            </a:r>
            <a:endParaRPr lang="en-US" altLang="zh-CN" b="1">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 to Believe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Hugh Ross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Walt Brown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Old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Progressive Creation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Mid-East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Rain waters</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godandscience.org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creationscience.com</a:t>
            </a:r>
            <a:endPar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34</a:t>
            </a:r>
          </a:p>
        </p:txBody>
      </p:sp>
    </p:spTree>
    <p:extLst>
      <p:ext uri="{BB962C8B-B14F-4D97-AF65-F5344CB8AC3E}">
        <p14:creationId xmlns:p14="http://schemas.microsoft.com/office/powerpoint/2010/main" val="3012738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algn="l" eaLnBrk="1" hangingPunct="1"/>
            <a:r>
              <a:rPr lang="en-US" sz="3600" b="1" i="1">
                <a:latin typeface="Times New Roman" charset="0"/>
              </a:rPr>
              <a:t>Edwin </a:t>
            </a:r>
            <a:r>
              <a:rPr lang="en-US" sz="3200" b="1" i="1">
                <a:solidFill>
                  <a:schemeClr val="bg1"/>
                </a:solidFill>
                <a:latin typeface="Arial"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 accept that philosophy because I do not want to believe in God.  Therefore, I choose to believe that which I know is scientifically impossible, spontaneous generation leading to evolution.</a:t>
            </a: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89287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Make Your Choice:</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How did order come?</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By unintelligent random processes?</a:t>
            </a:r>
          </a:p>
        </p:txBody>
      </p:sp>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Or by design from an intelligent God?</a:t>
            </a:r>
          </a:p>
        </p:txBody>
      </p:sp>
    </p:spTree>
    <p:extLst>
      <p:ext uri="{BB962C8B-B14F-4D97-AF65-F5344CB8AC3E}">
        <p14:creationId xmlns:p14="http://schemas.microsoft.com/office/powerpoint/2010/main" val="1583301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Richard Dawkins (@RichardDawkins) | Twitter">
            <a:extLst>
              <a:ext uri="{FF2B5EF4-FFF2-40B4-BE49-F238E27FC236}">
                <a16:creationId xmlns:a16="http://schemas.microsoft.com/office/drawing/2014/main" id="{AEBFC777-983D-9644-B463-B2CA3FCE8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Faith is the great cop out, the great excuse to evade the need to think and evaluate evidence.  Faith is belief in spite of, even perhaps because of, the lack of evidence…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Faith, being belief that isn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 based on evidence, is the principal vice of any religion.</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76677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extLst>
      <p:ext uri="{BB962C8B-B14F-4D97-AF65-F5344CB8AC3E}">
        <p14:creationId xmlns:p14="http://schemas.microsoft.com/office/powerpoint/2010/main" val="981703144"/>
      </p:ext>
    </p:extLst>
  </p:cSld>
  <p:clrMapOvr>
    <a:masterClrMapping/>
  </p:clrMapOvr>
  <p:transition spd="med">
    <p:randomBar dir="vert"/>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Critical Studies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notes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46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2571</TotalTime>
  <Words>7090</Words>
  <Application>Microsoft Macintosh PowerPoint</Application>
  <PresentationFormat>On-screen Show (4:3)</PresentationFormat>
  <Paragraphs>903</Paragraphs>
  <Slides>96</Slides>
  <Notes>88</Notes>
  <HiddenSlides>0</HiddenSlides>
  <MMClips>0</MMClips>
  <ScaleCrop>false</ScaleCrop>
  <HeadingPairs>
    <vt:vector size="8" baseType="variant">
      <vt:variant>
        <vt:lpstr>Fonts Used</vt:lpstr>
      </vt:variant>
      <vt:variant>
        <vt:i4>17</vt:i4>
      </vt:variant>
      <vt:variant>
        <vt:lpstr>Theme</vt:lpstr>
      </vt:variant>
      <vt:variant>
        <vt:i4>28</vt:i4>
      </vt:variant>
      <vt:variant>
        <vt:lpstr>Embedded OLE Servers</vt:lpstr>
      </vt:variant>
      <vt:variant>
        <vt:i4>1</vt:i4>
      </vt:variant>
      <vt:variant>
        <vt:lpstr>Slide Titles</vt:lpstr>
      </vt:variant>
      <vt:variant>
        <vt:i4>96</vt:i4>
      </vt:variant>
    </vt:vector>
  </HeadingPairs>
  <TitlesOfParts>
    <vt:vector size="142" baseType="lpstr">
      <vt:lpstr>ＭＳ Ｐゴシック</vt: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Default Design</vt:lpstr>
      <vt:lpstr>Chocolate</vt:lpstr>
      <vt:lpstr>Blank Presentation</vt:lpstr>
      <vt:lpstr>1_Calm Seas</vt:lpstr>
      <vt:lpstr>Orbit</vt:lpstr>
      <vt:lpstr>1_Orbit</vt:lpstr>
      <vt:lpstr>11_Default Design</vt:lpstr>
      <vt:lpstr>13_Default Design</vt:lpstr>
      <vt:lpstr>Office Theme</vt:lpstr>
      <vt:lpstr>1_Office Theme</vt:lpstr>
      <vt:lpstr>Bullets</vt:lpstr>
      <vt:lpstr>3_Office Theme</vt:lpstr>
      <vt:lpstr>3_Default Design</vt:lpstr>
      <vt:lpstr>2_Office Theme</vt:lpstr>
      <vt:lpstr>16_Default Design</vt:lpstr>
      <vt:lpstr>18_Default Design</vt:lpstr>
      <vt:lpstr>33_Default Design</vt:lpstr>
      <vt:lpstr>2_Default Design</vt:lpstr>
      <vt:lpstr>1_Default Design</vt:lpstr>
      <vt:lpstr>2_Orbit</vt:lpstr>
      <vt:lpstr>12_Default Design</vt:lpstr>
      <vt:lpstr>3_Orbit</vt:lpstr>
      <vt:lpstr>7_Default Design</vt:lpstr>
      <vt:lpstr>Compass</vt:lpstr>
      <vt:lpstr>22_Office Theme</vt:lpstr>
      <vt:lpstr>23_Office Theme</vt:lpstr>
      <vt:lpstr>22_Default Design</vt:lpstr>
      <vt:lpstr>6_Orbit</vt:lpstr>
      <vt:lpstr>Chart</vt:lpstr>
      <vt:lpstr>Creation?</vt:lpstr>
      <vt:lpstr>Questions About Origins</vt:lpstr>
      <vt:lpstr>A Recent Defense of Theistic Evolution</vt:lpstr>
      <vt:lpstr>General Observations</vt:lpstr>
      <vt:lpstr>Who is Collins?</vt:lpstr>
      <vt:lpstr>His Surrender</vt:lpstr>
      <vt:lpstr>Great Reviews</vt:lpstr>
      <vt:lpstr>Atheism</vt:lpstr>
      <vt:lpstr>A Spectrum of Views</vt:lpstr>
      <vt:lpstr>A Spectrum of Views</vt:lpstr>
      <vt:lpstr>A Spectrum of Views</vt:lpstr>
      <vt:lpstr>The Episcopal Church reaffirms evolution education</vt:lpstr>
      <vt:lpstr>The Episcopal Church reaffirms evolution education</vt:lpstr>
      <vt:lpstr>The Episcopal Church reaffirms evolution education</vt:lpstr>
      <vt:lpstr>The Episcopal Church reaffirms evolution education</vt:lpstr>
      <vt:lpstr>Options by Collins on  Faith in Science &amp; God</vt:lpstr>
      <vt:lpstr>Must we accept evolution?</vt:lpstr>
      <vt:lpstr>How is Collins a Theistic Evolutionist?</vt:lpstr>
      <vt:lpstr>His reasoning for the Big Bang</vt:lpstr>
      <vt:lpstr>His reasoning for the Big Bang</vt:lpstr>
      <vt:lpstr>Creation Theories</vt:lpstr>
      <vt:lpstr>"Now the earth was formless and empty, darkness was over the surface of the deep…" </vt:lpstr>
      <vt:lpstr>The Best Commentary on Genesis</vt:lpstr>
      <vt:lpstr>How Does 1:1 Relate to 1:2-3?</vt:lpstr>
      <vt:lpstr>Gap Theory (or Ruin/Reconstruction)</vt:lpstr>
      <vt:lpstr>Gap Theory (or Ruin/Reconstruction)</vt:lpstr>
      <vt:lpstr>Relative Beginning (5 variations)</vt:lpstr>
      <vt:lpstr>Relative Beginning (5 variations)</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First Day</vt:lpstr>
      <vt:lpstr>Why 24 Hours?</vt:lpstr>
      <vt:lpstr>We get our 7-day week from Genesis 1</vt:lpstr>
      <vt:lpstr>Four Ways to Call Parts of a Day</vt:lpstr>
      <vt:lpstr>When to Start the Day…</vt:lpstr>
      <vt:lpstr>Why 24 Hours?</vt:lpstr>
      <vt:lpstr>Romans 1:20</vt:lpstr>
      <vt:lpstr>Who believes what?</vt:lpstr>
      <vt:lpstr>Problems with Theistic Evolution</vt:lpstr>
      <vt:lpstr>Young Earth Creationist Groups that Critique Evolution  (Both Atheistic and Theistic)</vt:lpstr>
      <vt:lpstr>Big Bang and Bible order compared</vt:lpstr>
      <vt:lpstr>Big Bang and Bible order compared</vt:lpstr>
      <vt:lpstr>PowerPoint Presentation</vt:lpstr>
      <vt:lpstr>Incompatible Explanations </vt:lpstr>
      <vt:lpstr>Incompatible Explanations </vt:lpstr>
      <vt:lpstr>Incompatible Explanations </vt:lpstr>
      <vt:lpstr>Astronomers Now Doubt Big Bang</vt:lpstr>
      <vt:lpstr>Astronomers Now Doubt Big Bang</vt:lpstr>
      <vt:lpstr>Astronomers Now Doubt Big Bang</vt:lpstr>
      <vt:lpstr>Theistic Evolution is…</vt:lpstr>
      <vt:lpstr>Evolution relies on a theory of transitional forms which would have been easy prey!</vt:lpstr>
      <vt:lpstr>Did dinosaurs come before man?</vt:lpstr>
      <vt:lpstr>The Descent of Man</vt:lpstr>
      <vt:lpstr>The Descent Continues</vt:lpstr>
      <vt:lpstr>Piltdown Man (1912)</vt:lpstr>
      <vt:lpstr>Piltdown Man (1912)</vt:lpstr>
      <vt:lpstr>Nebraska Man (1922)</vt:lpstr>
      <vt:lpstr>Neanderthal Man (1860)</vt:lpstr>
      <vt:lpstr>"I Love Lucy" (1973)</vt:lpstr>
      <vt:lpstr>All Others Disproved</vt:lpstr>
      <vt:lpstr>Expelled Movie Clip</vt:lpstr>
      <vt:lpstr>The Evolution of Man</vt:lpstr>
      <vt:lpstr>Theological Problems with Theistic Evolution</vt:lpstr>
      <vt:lpstr>The Creation Account</vt:lpstr>
      <vt:lpstr>When to Start the Day…</vt:lpstr>
      <vt:lpstr>Is Genesis 1–11 Real History?</vt:lpstr>
      <vt:lpstr>The Fall and the Origin of Moral Evil</vt:lpstr>
      <vt:lpstr>Adam versus Christ</vt:lpstr>
      <vt:lpstr>The Origin of Man</vt:lpstr>
      <vt:lpstr>Did death exist before sin?</vt:lpstr>
      <vt:lpstr>Two Histories of Death </vt:lpstr>
      <vt:lpstr>Two Histories of Death </vt:lpstr>
      <vt:lpstr>Romans 5:12 (NLT)</vt:lpstr>
      <vt:lpstr>Natural Selection, Death, &amp; Suffering</vt:lpstr>
      <vt:lpstr>Who is Man–Really?</vt:lpstr>
      <vt:lpstr>Man, like the animals, reproduces after his own kind</vt:lpstr>
      <vt:lpstr>Distinctions Between Man &amp; Animals</vt:lpstr>
      <vt:lpstr>What is this image?</vt:lpstr>
      <vt:lpstr>Is there evidence of intelligent design?</vt:lpstr>
      <vt:lpstr>The Watch Illustration  (William Paley, 1802)</vt:lpstr>
      <vt:lpstr>The Critique by Francis Collins</vt:lpstr>
      <vt:lpstr>A Better Parallel</vt:lpstr>
      <vt:lpstr>Evangelicals Differ</vt:lpstr>
      <vt:lpstr>Edwin Did life originate as an accident?</vt:lpstr>
      <vt:lpstr>Make Your Choice:  How did order come?</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OT Critical Studies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142</cp:revision>
  <cp:lastPrinted>2026-05-28T13:43:19Z</cp:lastPrinted>
  <dcterms:created xsi:type="dcterms:W3CDTF">2009-08-06T03:52:19Z</dcterms:created>
  <dcterms:modified xsi:type="dcterms:W3CDTF">2026-05-28T13:45:14Z</dcterms:modified>
</cp:coreProperties>
</file>