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8" r:id="rId4"/>
    <p:sldMasterId id="2147483710" r:id="rId5"/>
    <p:sldMasterId id="2147483724" r:id="rId6"/>
  </p:sldMasterIdLst>
  <p:notesMasterIdLst>
    <p:notesMasterId r:id="rId34"/>
  </p:notesMasterIdLst>
  <p:sldIdLst>
    <p:sldId id="435" r:id="rId7"/>
    <p:sldId id="348" r:id="rId8"/>
    <p:sldId id="521" r:id="rId9"/>
    <p:sldId id="408" r:id="rId10"/>
    <p:sldId id="433" r:id="rId11"/>
    <p:sldId id="341" r:id="rId12"/>
    <p:sldId id="331" r:id="rId13"/>
    <p:sldId id="449" r:id="rId14"/>
    <p:sldId id="450" r:id="rId15"/>
    <p:sldId id="513" r:id="rId16"/>
    <p:sldId id="432" r:id="rId17"/>
    <p:sldId id="448" r:id="rId18"/>
    <p:sldId id="514" r:id="rId19"/>
    <p:sldId id="317" r:id="rId20"/>
    <p:sldId id="515" r:id="rId21"/>
    <p:sldId id="434" r:id="rId22"/>
    <p:sldId id="516" r:id="rId23"/>
    <p:sldId id="517" r:id="rId24"/>
    <p:sldId id="518" r:id="rId25"/>
    <p:sldId id="519" r:id="rId26"/>
    <p:sldId id="520" r:id="rId27"/>
    <p:sldId id="443" r:id="rId28"/>
    <p:sldId id="428" r:id="rId29"/>
    <p:sldId id="412" r:id="rId30"/>
    <p:sldId id="447" r:id="rId31"/>
    <p:sldId id="268" r:id="rId32"/>
    <p:sldId id="34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42" autoAdjust="0"/>
    <p:restoredTop sz="86732" autoAdjust="0"/>
  </p:normalViewPr>
  <p:slideViewPr>
    <p:cSldViewPr snapToGrid="0" snapToObjects="1">
      <p:cViewPr>
        <p:scale>
          <a:sx n="86" d="100"/>
          <a:sy n="86" d="100"/>
        </p:scale>
        <p:origin x="122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extLst>
      <p:ext uri="{BB962C8B-B14F-4D97-AF65-F5344CB8AC3E}">
        <p14:creationId xmlns:p14="http://schemas.microsoft.com/office/powerpoint/2010/main" val="169265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extLst>
      <p:ext uri="{BB962C8B-B14F-4D97-AF65-F5344CB8AC3E}">
        <p14:creationId xmlns:p14="http://schemas.microsoft.com/office/powerpoint/2010/main" val="65692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tx2"/>
                </a:solidFill>
                <a:latin typeface="Garamond" charset="0"/>
                <a:ea typeface="ＭＳ Ｐゴシック" charset="0"/>
                <a:cs typeface="ＭＳ Ｐゴシック" charset="0"/>
              </a:defRPr>
            </a:lvl1pPr>
            <a:lvl2pPr marL="742950" indent="-285750" eaLnBrk="0" hangingPunct="0">
              <a:defRPr sz="4400" b="1">
                <a:solidFill>
                  <a:schemeClr val="tx2"/>
                </a:solidFill>
                <a:latin typeface="Garamond" charset="0"/>
                <a:ea typeface="ＭＳ Ｐゴシック" charset="0"/>
              </a:defRPr>
            </a:lvl2pPr>
            <a:lvl3pPr marL="1143000" indent="-228600" eaLnBrk="0" hangingPunct="0">
              <a:defRPr sz="4400" b="1">
                <a:solidFill>
                  <a:schemeClr val="tx2"/>
                </a:solidFill>
                <a:latin typeface="Garamond" charset="0"/>
                <a:ea typeface="ＭＳ Ｐゴシック" charset="0"/>
              </a:defRPr>
            </a:lvl3pPr>
            <a:lvl4pPr marL="1600200" indent="-228600" eaLnBrk="0" hangingPunct="0">
              <a:defRPr sz="4400" b="1">
                <a:solidFill>
                  <a:schemeClr val="tx2"/>
                </a:solidFill>
                <a:latin typeface="Garamond" charset="0"/>
                <a:ea typeface="ＭＳ Ｐゴシック" charset="0"/>
              </a:defRPr>
            </a:lvl4pPr>
            <a:lvl5pPr marL="2057400" indent="-228600" eaLnBrk="0" hangingPunct="0">
              <a:defRPr sz="4400" b="1">
                <a:solidFill>
                  <a:schemeClr val="tx2"/>
                </a:solidFill>
                <a:latin typeface="Garamond" charset="0"/>
                <a:ea typeface="ＭＳ Ｐゴシック" charset="0"/>
              </a:defRPr>
            </a:lvl5pPr>
            <a:lvl6pPr marL="2514600" indent="-228600" algn="ctr" eaLnBrk="0" fontAlgn="base" hangingPunct="0">
              <a:spcBef>
                <a:spcPct val="0"/>
              </a:spcBef>
              <a:spcAft>
                <a:spcPct val="0"/>
              </a:spcAft>
              <a:defRPr sz="4400" b="1">
                <a:solidFill>
                  <a:schemeClr val="tx2"/>
                </a:solidFill>
                <a:latin typeface="Garamond" charset="0"/>
                <a:ea typeface="ＭＳ Ｐゴシック" charset="0"/>
              </a:defRPr>
            </a:lvl6pPr>
            <a:lvl7pPr marL="2971800" indent="-228600" algn="ctr" eaLnBrk="0" fontAlgn="base" hangingPunct="0">
              <a:spcBef>
                <a:spcPct val="0"/>
              </a:spcBef>
              <a:spcAft>
                <a:spcPct val="0"/>
              </a:spcAft>
              <a:defRPr sz="4400" b="1">
                <a:solidFill>
                  <a:schemeClr val="tx2"/>
                </a:solidFill>
                <a:latin typeface="Garamond" charset="0"/>
                <a:ea typeface="ＭＳ Ｐゴシック" charset="0"/>
              </a:defRPr>
            </a:lvl7pPr>
            <a:lvl8pPr marL="3429000" indent="-228600" algn="ctr" eaLnBrk="0" fontAlgn="base" hangingPunct="0">
              <a:spcBef>
                <a:spcPct val="0"/>
              </a:spcBef>
              <a:spcAft>
                <a:spcPct val="0"/>
              </a:spcAft>
              <a:defRPr sz="4400" b="1">
                <a:solidFill>
                  <a:schemeClr val="tx2"/>
                </a:solidFill>
                <a:latin typeface="Garamond" charset="0"/>
                <a:ea typeface="ＭＳ Ｐゴシック" charset="0"/>
              </a:defRPr>
            </a:lvl8pPr>
            <a:lvl9pPr marL="3886200" indent="-228600" algn="ctr"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C0BB72C-E357-0D4C-A666-ED3641AC4EB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extLst>
      <p:ext uri="{BB962C8B-B14F-4D97-AF65-F5344CB8AC3E}">
        <p14:creationId xmlns:p14="http://schemas.microsoft.com/office/powerpoint/2010/main" val="87316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“﻿After all, others were doing this then. In the third century B.C. the Egyptian priest Manetho produced his </a:t>
            </a:r>
            <a:r>
              <a:rPr lang="en-US" dirty="0" err="1">
                <a:cs typeface="ＭＳ Ｐゴシック" charset="0"/>
              </a:rPr>
              <a:t>Aegyptiaka</a:t>
            </a:r>
            <a:r>
              <a:rPr lang="en-US" dirty="0">
                <a:cs typeface="ＭＳ Ｐゴシック" charset="0"/>
              </a:rPr>
              <a:t>, or history of Egypt, probably under Ptolemy II,</a:t>
            </a:r>
          </a:p>
          <a:p>
            <a:r>
              <a:rPr lang="en-US" dirty="0">
                <a:cs typeface="ＭＳ Ｐゴシック" charset="0"/>
              </a:rPr>
              <a:t>1 and by then so also did </a:t>
            </a:r>
            <a:r>
              <a:rPr lang="en-US" dirty="0" err="1">
                <a:cs typeface="ＭＳ Ｐゴシック" charset="0"/>
              </a:rPr>
              <a:t>Berossus</a:t>
            </a:r>
            <a:r>
              <a:rPr lang="en-US" dirty="0">
                <a:cs typeface="ＭＳ Ｐゴシック" charset="0"/>
              </a:rPr>
              <a:t>, priest of Marduk at Babylon, his </a:t>
            </a:r>
            <a:r>
              <a:rPr lang="en-US" dirty="0" err="1">
                <a:cs typeface="ＭＳ Ｐゴシック" charset="0"/>
              </a:rPr>
              <a:t>Chaldaika</a:t>
            </a:r>
            <a:r>
              <a:rPr lang="en-US" dirty="0">
                <a:cs typeface="ＭＳ Ｐゴシック" charset="0"/>
              </a:rPr>
              <a:t>, for his master, the Seleucid king Antiochus I.</a:t>
            </a:r>
          </a:p>
          <a:p>
            <a:r>
              <a:rPr lang="en-US" dirty="0">
                <a:cs typeface="ＭＳ Ｐゴシック" charset="0"/>
              </a:rPr>
              <a:t>2 Comparison with firsthand sources shows that these two writers could draw upon authentic local records and traditions in each case. So it is in principle possible to suggest that a group of early Hellenistic Jews tried to perform a similar service for their community by composing the books we now know as the Old Testament or Hebrew Bible.”</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0EBA43-3F6F-DF4D-9D8B-94AC00C318E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0162" name="Rectangle 2"/>
          <p:cNvSpPr>
            <a:spLocks noGrp="1" noRot="1" noChangeAspect="1" noChangeArrowheads="1" noTextEdit="1"/>
          </p:cNvSpPr>
          <p:nvPr>
            <p:ph type="sldImg"/>
          </p:nvPr>
        </p:nvSpPr>
        <p:spPr>
          <a:xfrm>
            <a:off x="1150938" y="692150"/>
            <a:ext cx="4556125" cy="3416300"/>
          </a:xfrm>
          <a:ln/>
        </p:spPr>
      </p:sp>
      <p:sp>
        <p:nvSpPr>
          <p:cNvPr id="2201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a:cs typeface="ＭＳ Ｐゴシック" charset="0"/>
              </a:rPr>
              <a:t>“﻿After all, others were doing this then. In the third century B.C. the Egyptian priest Manetho produced his </a:t>
            </a:r>
            <a:r>
              <a:rPr lang="en-US" dirty="0" err="1">
                <a:cs typeface="ＭＳ Ｐゴシック" charset="0"/>
              </a:rPr>
              <a:t>Aegyptiaka</a:t>
            </a:r>
            <a:r>
              <a:rPr lang="en-US" dirty="0">
                <a:cs typeface="ＭＳ Ｐゴシック" charset="0"/>
              </a:rPr>
              <a:t>, or history of Egypt, probably under Ptolemy II,1 and by then so also did </a:t>
            </a:r>
            <a:r>
              <a:rPr lang="en-US" dirty="0" err="1">
                <a:cs typeface="ＭＳ Ｐゴシック" charset="0"/>
              </a:rPr>
              <a:t>Berossus</a:t>
            </a:r>
            <a:r>
              <a:rPr lang="en-US" dirty="0">
                <a:cs typeface="ＭＳ Ｐゴシック" charset="0"/>
              </a:rPr>
              <a:t>, priest of Marduk at Babylon, his </a:t>
            </a:r>
            <a:r>
              <a:rPr lang="en-US" dirty="0" err="1">
                <a:cs typeface="ＭＳ Ｐゴシック" charset="0"/>
              </a:rPr>
              <a:t>Chaldaika</a:t>
            </a:r>
            <a:r>
              <a:rPr lang="en-US" dirty="0">
                <a:cs typeface="ＭＳ Ｐゴシック" charset="0"/>
              </a:rPr>
              <a:t>, for his master, the Seleucid king Antiochus I.2 Comparison with firsthand sources shows that these two writers could draw upon authentic local records and traditions in each case. So it is in principle possible to suggest that a group of early Hellenistic Jews tried to perform a similar service for their community by composing the books we now know as the Old Testament or Hebrew Bible.”</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a:p>
            <a:pPr eaLnBrk="1" hangingPunct="1"/>
            <a:endParaRPr lang="zh-CN" altLang="en-US"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tx2"/>
                </a:solidFill>
                <a:latin typeface="Garamond" charset="0"/>
                <a:ea typeface="ＭＳ Ｐゴシック" charset="0"/>
                <a:cs typeface="ＭＳ Ｐゴシック" charset="0"/>
              </a:defRPr>
            </a:lvl1pPr>
            <a:lvl2pPr marL="742950" indent="-285750" eaLnBrk="0" hangingPunct="0">
              <a:defRPr sz="4400" b="1">
                <a:solidFill>
                  <a:schemeClr val="tx2"/>
                </a:solidFill>
                <a:latin typeface="Garamond" charset="0"/>
                <a:ea typeface="ＭＳ Ｐゴシック" charset="0"/>
              </a:defRPr>
            </a:lvl2pPr>
            <a:lvl3pPr marL="1143000" indent="-228600" eaLnBrk="0" hangingPunct="0">
              <a:defRPr sz="4400" b="1">
                <a:solidFill>
                  <a:schemeClr val="tx2"/>
                </a:solidFill>
                <a:latin typeface="Garamond" charset="0"/>
                <a:ea typeface="ＭＳ Ｐゴシック" charset="0"/>
              </a:defRPr>
            </a:lvl3pPr>
            <a:lvl4pPr marL="1600200" indent="-228600" eaLnBrk="0" hangingPunct="0">
              <a:defRPr sz="4400" b="1">
                <a:solidFill>
                  <a:schemeClr val="tx2"/>
                </a:solidFill>
                <a:latin typeface="Garamond" charset="0"/>
                <a:ea typeface="ＭＳ Ｐゴシック" charset="0"/>
              </a:defRPr>
            </a:lvl4pPr>
            <a:lvl5pPr marL="2057400" indent="-228600" eaLnBrk="0" hangingPunct="0">
              <a:defRPr sz="4400" b="1">
                <a:solidFill>
                  <a:schemeClr val="tx2"/>
                </a:solidFill>
                <a:latin typeface="Garamond" charset="0"/>
                <a:ea typeface="ＭＳ Ｐゴシック" charset="0"/>
              </a:defRPr>
            </a:lvl5pPr>
            <a:lvl6pPr marL="2514600" indent="-228600" algn="ctr" eaLnBrk="0" fontAlgn="base" hangingPunct="0">
              <a:spcBef>
                <a:spcPct val="0"/>
              </a:spcBef>
              <a:spcAft>
                <a:spcPct val="0"/>
              </a:spcAft>
              <a:defRPr sz="4400" b="1">
                <a:solidFill>
                  <a:schemeClr val="tx2"/>
                </a:solidFill>
                <a:latin typeface="Garamond" charset="0"/>
                <a:ea typeface="ＭＳ Ｐゴシック" charset="0"/>
              </a:defRPr>
            </a:lvl6pPr>
            <a:lvl7pPr marL="2971800" indent="-228600" algn="ctr" eaLnBrk="0" fontAlgn="base" hangingPunct="0">
              <a:spcBef>
                <a:spcPct val="0"/>
              </a:spcBef>
              <a:spcAft>
                <a:spcPct val="0"/>
              </a:spcAft>
              <a:defRPr sz="4400" b="1">
                <a:solidFill>
                  <a:schemeClr val="tx2"/>
                </a:solidFill>
                <a:latin typeface="Garamond" charset="0"/>
                <a:ea typeface="ＭＳ Ｐゴシック" charset="0"/>
              </a:defRPr>
            </a:lvl7pPr>
            <a:lvl8pPr marL="3429000" indent="-228600" algn="ctr" eaLnBrk="0" fontAlgn="base" hangingPunct="0">
              <a:spcBef>
                <a:spcPct val="0"/>
              </a:spcBef>
              <a:spcAft>
                <a:spcPct val="0"/>
              </a:spcAft>
              <a:defRPr sz="4400" b="1">
                <a:solidFill>
                  <a:schemeClr val="tx2"/>
                </a:solidFill>
                <a:latin typeface="Garamond" charset="0"/>
                <a:ea typeface="ＭＳ Ｐゴシック" charset="0"/>
              </a:defRPr>
            </a:lvl8pPr>
            <a:lvl9pPr marL="3886200" indent="-228600" algn="ctr"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C0BB72C-E357-0D4C-A666-ED3641AC4EB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37352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“﻿﻿The difference is, however, twofold. Factually, the Old Testament books were written in Hebrew — for their own community — right from the start, and were only translated into Greek (the Septuagint) afterward, and again primarily for their own community more than for Greek kings. Also, while Manetho and </a:t>
            </a:r>
            <a:r>
              <a:rPr lang="en-US" dirty="0" err="1">
                <a:cs typeface="ＭＳ Ｐゴシック" charset="0"/>
              </a:rPr>
              <a:t>Berossus</a:t>
            </a:r>
            <a:r>
              <a:rPr lang="en-US" dirty="0">
                <a:cs typeface="ＭＳ Ｐゴシック" charset="0"/>
              </a:rPr>
              <a:t> drew upon authentic history and sources, this activity is denied to the Jewish writers of the Old Testament. So, two questions here arise. (1) Were the Old Testament books all composed within circa 400-200 B.C.? And (2) are they virtually pure fiction of that time, with few or no roots in the real history of the Near East during circa 2000-400 B.C.?”</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extLst>
      <p:ext uri="{BB962C8B-B14F-4D97-AF65-F5344CB8AC3E}">
        <p14:creationId xmlns:p14="http://schemas.microsoft.com/office/powerpoint/2010/main" val="317283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“﻿﻿﻿So our study on reliability of the Old Testament writings will deal with them in this light. Have they any claim whatsoever to present to us genuine information from within 2000-400? And were they originated (as we have them) entirely within, say, 400-200? In this little book we are dealing with matters of history, literature, culture, not with theology, doctrine, or dogma. My readers must go elsewhere if that is their sole interest. So “reliability” here is a quest into finding out what may be authentic (or otherwise) in the content and formats of the books of the Hebrew Bible. Are they purely fiction, containing nothing of historical value, or of major historical content and value, or a fictional matrix with a few historical nuggets embedded? Merely sitting back in a comfy armchair just wondering or speculating about the matter will achieve us nothing. Merely proclaiming one’s personal convictions for any of the three options just mentioned (all, nothing, or something historical) simply out of personal belief or agenda, and not from firm evidence on the question, is also a total waste of time. So, what kind of test or touchstone may we apply to indicate clearly the reliability or otherwise of Old Testament writers? The answer is in principle very simple, but in practice clumsy and cumbrous. We need to go back to antiquity itself, to go back to 400 B.C., to fly back through the long centuries… ”</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a:t>
            </a:r>
            <a:r>
              <a:rPr lang="en-US" dirty="0">
                <a:cs typeface="ＭＳ Ｐゴシック" charset="0"/>
              </a:rPr>
              <a:t>. Grand Rapids: Eerdmans, 2003. Kindle Edition. </a:t>
            </a:r>
          </a:p>
        </p:txBody>
      </p:sp>
    </p:spTree>
    <p:extLst>
      <p:ext uri="{BB962C8B-B14F-4D97-AF65-F5344CB8AC3E}">
        <p14:creationId xmlns:p14="http://schemas.microsoft.com/office/powerpoint/2010/main" val="197775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95838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“﻿﻿﻿So our study on reliability of the Old Testament writings will deal with them in this light. Have they any claim whatsoever to present to us genuine information from within 2000-400? And were they originated (as we have them) entirely within, say, 400-200? In this little book we are dealing with matters of history, literature, culture, not with theology, doctrine, or dogma. My readers must go elsewhere if that is their sole interest. So “reliability” here is a quest into finding out what may be authentic (or otherwise) in the content and formats of the books of the Hebrew Bible. Are they purely fiction, containing nothing of historical value, or of major historical content and value, or a fictional matrix with a few historical nuggets embedded? Merely sitting back in a comfy armchair just wondering or speculating about the matter will achieve us nothing. Merely proclaiming one’s personal convictions for any of the three options just mentioned (all, nothing, or something historical) simply out of personal belief or agenda, and not from firm evidence on the question, is also a total waste of time. So, what kind of test or touchstone may we apply to indicate clearly the reliability or otherwise of Old Testament writers? The answer is in principle very simple, but in practice clumsy and cumbrous. We need to go back to antiquity itself, to go back to 400 B.C., to fly back through the long centuries… ”</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a:t>
            </a:r>
            <a:r>
              <a:rPr lang="en-US" dirty="0">
                <a:cs typeface="ＭＳ Ｐゴシック" charset="0"/>
              </a:rPr>
              <a:t>. Grand Rapids: Eerdmans, 2003. Kindle Edition. </a:t>
            </a:r>
          </a:p>
        </p:txBody>
      </p:sp>
    </p:spTree>
    <p:extLst>
      <p:ext uri="{BB962C8B-B14F-4D97-AF65-F5344CB8AC3E}">
        <p14:creationId xmlns:p14="http://schemas.microsoft.com/office/powerpoint/2010/main" val="1002808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dirty="0"/>
              <a:t>“﻿For the purpose of our inquest, the basic Old Testament “story” can be divided conveniently into seven segments, representing its traditional sequence, without prejudice as to its historicity or otherwise. Table 1. The Seven Segments of Traditional Biblical “History” But we shall not follow this sequence in numerical order. Instead we shall go to the two most recent “periods” (6 and 7), first to 6, the divided monarchy, which is the period during which the Old Testament accounts are the most exposed, so to speak, to the maximum glare of publicity from external, non-biblical sources, during a period (ca. 930–580 B.C.) of the maximum availability of such evidence to set against the Old Testament data. Then, after tidying up the “tail end,” period 7, we can go back through those long corridors of time (5 back to 1) to consider the case for ever more remote periods in the record, both ancient Near Eastern and biblical, and eventually sum up the inquest.</a:t>
            </a:r>
          </a:p>
          <a:p>
            <a:endParaRPr lang="en-US" dirty="0"/>
          </a:p>
          <a:p>
            <a:r>
              <a:rPr lang="en-US" dirty="0"/>
              <a:t>Kitchen, K. A.. On the Reliability of the Old Testament . Wm. B. Eerdmans Publishing Co.. Kindle Edition.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D9019220-4E07-3C4E-BFE3-EE0190D80488}"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190466" name="Rectangle 1026"/>
          <p:cNvSpPr>
            <a:spLocks noGrp="1" noRot="1" noChangeAspect="1" noChangeArrowheads="1"/>
          </p:cNvSpPr>
          <p:nvPr>
            <p:ph type="sldImg"/>
          </p:nvPr>
        </p:nvSpPr>
        <p:spPr>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p:spPr>
        <p:txBody>
          <a:bodyPr/>
          <a:lstStyle/>
          <a:p>
            <a:endParaRPr lang="en-US" dirty="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OC Critical Studies in the OT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79FDE9-4B2D-884B-BE4B-021913485B06}" type="slidenum">
              <a:rPr lang="en-US" smtClean="0"/>
              <a:t>3</a:t>
            </a:fld>
            <a:endParaRPr lang="en-US"/>
          </a:p>
        </p:txBody>
      </p:sp>
    </p:spTree>
    <p:extLst>
      <p:ext uri="{BB962C8B-B14F-4D97-AF65-F5344CB8AC3E}">
        <p14:creationId xmlns:p14="http://schemas.microsoft.com/office/powerpoint/2010/main" val="375515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88795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661E934-155C-464D-9E81-CFA271E0096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B3F2DDB-08AF-E44C-9F5F-50271393E60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59F83C3-20C3-DB48-8E76-E618571D29CA}" type="slidenum">
              <a:rPr kumimoji="0" lang="en-US" sz="1200" b="0" i="0" u="none" strike="noStrike" kern="1200" cap="none" spc="0" normalizeH="0" baseline="0" noProof="0">
                <a:ln>
                  <a:noFill/>
                </a:ln>
                <a:solidFill>
                  <a:srgbClr val="FFFF00"/>
                </a:solidFill>
                <a:effectLst/>
                <a:uLnTx/>
                <a:uFillTx/>
                <a:latin typeface="Georgi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FFFF00"/>
              </a:solidFill>
              <a:effectLst/>
              <a:uLnTx/>
              <a:uFillTx/>
              <a:latin typeface="Georgia" charset="0"/>
              <a:ea typeface="ＭＳ Ｐゴシック" charset="0"/>
            </a:endParaRPr>
          </a:p>
        </p:txBody>
      </p:sp>
      <p:sp>
        <p:nvSpPr>
          <p:cNvPr id="500738" name="Rectangle 2"/>
          <p:cNvSpPr>
            <a:spLocks noGrp="1" noRot="1" noChangeAspect="1" noChangeArrowheads="1"/>
          </p:cNvSpPr>
          <p:nvPr>
            <p:ph type="sldImg"/>
          </p:nvPr>
        </p:nvSpPr>
        <p:spPr>
          <a:solidFill>
            <a:srgbClr val="FFFFFF"/>
          </a:solidFill>
          <a:ln/>
        </p:spPr>
      </p:sp>
      <p:sp>
        <p:nvSpPr>
          <p:cNvPr id="500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D72B84C-E6D6-B845-9E9E-AAE782615037}" type="slidenum">
              <a:rPr kumimoji="0" lang="en-US" sz="1200" b="0" i="0" u="none" strike="noStrike" kern="1200" cap="none" spc="0" normalizeH="0" baseline="0" noProof="0">
                <a:ln>
                  <a:noFill/>
                </a:ln>
                <a:solidFill>
                  <a:srgbClr val="FFFF00"/>
                </a:solidFill>
                <a:effectLst/>
                <a:uLnTx/>
                <a:uFillTx/>
                <a:latin typeface="Georgi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FFFF00"/>
              </a:solidFill>
              <a:effectLst/>
              <a:uLnTx/>
              <a:uFillTx/>
              <a:latin typeface="Georgia" charset="0"/>
              <a:ea typeface="ＭＳ Ｐゴシック" charset="0"/>
            </a:endParaRPr>
          </a:p>
        </p:txBody>
      </p:sp>
      <p:sp>
        <p:nvSpPr>
          <p:cNvPr id="502786" name="Rectangle 2"/>
          <p:cNvSpPr>
            <a:spLocks noGrp="1" noRot="1" noChangeAspect="1" noChangeArrowheads="1"/>
          </p:cNvSpPr>
          <p:nvPr>
            <p:ph type="sldImg"/>
          </p:nvPr>
        </p:nvSpPr>
        <p:spPr>
          <a:solidFill>
            <a:srgbClr val="FFFFFF"/>
          </a:solidFill>
          <a:ln/>
        </p:spPr>
      </p:sp>
      <p:sp>
        <p:nvSpPr>
          <p:cNvPr id="502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9187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775246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9304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33685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011647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65072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9872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01552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63636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409229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17486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latin typeface="Times New Roman"/>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Times New Roman"/>
            </a:endParaRPr>
          </a:p>
        </p:txBody>
      </p:sp>
      <p:sp>
        <p:nvSpPr>
          <p:cNvPr id="9" name="Rectangle 8"/>
          <p:cNvSpPr>
            <a:spLocks noGrp="1" noChangeArrowheads="1"/>
          </p:cNvSpPr>
          <p:nvPr>
            <p:ph type="sldNum" sz="quarter" idx="12"/>
          </p:nvPr>
        </p:nvSpPr>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076513842"/>
      </p:ext>
    </p:extLst>
  </p:cSld>
  <p:clrMapOvr>
    <a:masterClrMapping/>
  </p:clrMapOvr>
  <p:transition spd="med">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6881986"/>
      </p:ext>
    </p:extLst>
  </p:cSld>
  <p:clrMapOvr>
    <a:masterClrMapping/>
  </p:clrMapOvr>
  <p:transition spd="med">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470742631"/>
      </p:ext>
    </p:extLst>
  </p:cSld>
  <p:clrMapOvr>
    <a:masterClrMapping/>
  </p:clrMapOvr>
  <p:transition spd="med">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407402382"/>
      </p:ext>
    </p:extLst>
  </p:cSld>
  <p:clrMapOvr>
    <a:masterClrMapping/>
  </p:clrMapOvr>
  <p:transition spd="med">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568580661"/>
      </p:ext>
    </p:extLst>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223852203"/>
      </p:ext>
    </p:extLst>
  </p:cSld>
  <p:clrMapOvr>
    <a:masterClrMapping/>
  </p:clrMapOvr>
  <p:transition spd="med">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405741430"/>
      </p:ext>
    </p:extLst>
  </p:cSld>
  <p:clrMapOvr>
    <a:masterClrMapping/>
  </p:clrMapOvr>
  <p:transition spd="med">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158826226"/>
      </p:ext>
    </p:extLst>
  </p:cSld>
  <p:clrMapOvr>
    <a:masterClrMapping/>
  </p:clrMapOvr>
  <p:transition spd="med">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528667693"/>
      </p:ext>
    </p:extLst>
  </p:cSld>
  <p:clrMapOvr>
    <a:masterClrMapping/>
  </p:clrMapOvr>
  <p:transition spd="med">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511120216"/>
      </p:ext>
    </p:extLst>
  </p:cSld>
  <p:clrMapOvr>
    <a:masterClrMapping/>
  </p:clrMapOvr>
  <p:transition spd="med">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402135484"/>
      </p:ext>
    </p:extLst>
  </p:cSld>
  <p:clrMapOvr>
    <a:masterClrMapping/>
  </p:clrMapOvr>
  <p:transition spd="med">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B2289-3BE8-7F4F-A169-E0A2D6CE9A3D}" type="slidenum">
              <a:rPr lang="en-US"/>
              <a:pPr>
                <a:defRPr/>
              </a:pPr>
              <a:t>‹#›</a:t>
            </a:fld>
            <a:endParaRPr lang="en-US"/>
          </a:p>
        </p:txBody>
      </p:sp>
    </p:spTree>
    <p:extLst>
      <p:ext uri="{BB962C8B-B14F-4D97-AF65-F5344CB8AC3E}">
        <p14:creationId xmlns:p14="http://schemas.microsoft.com/office/powerpoint/2010/main" val="3962052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F80FB7-30AF-AC4E-827D-54225D523A47}" type="slidenum">
              <a:rPr lang="en-US"/>
              <a:pPr>
                <a:defRPr/>
              </a:pPr>
              <a:t>‹#›</a:t>
            </a:fld>
            <a:endParaRPr lang="en-US"/>
          </a:p>
        </p:txBody>
      </p:sp>
    </p:spTree>
    <p:extLst>
      <p:ext uri="{BB962C8B-B14F-4D97-AF65-F5344CB8AC3E}">
        <p14:creationId xmlns:p14="http://schemas.microsoft.com/office/powerpoint/2010/main" val="184963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1CF5E6-452D-DB46-83AA-9C53B3F8EEDB}" type="slidenum">
              <a:rPr lang="en-US"/>
              <a:pPr>
                <a:defRPr/>
              </a:pPr>
              <a:t>‹#›</a:t>
            </a:fld>
            <a:endParaRPr lang="en-US"/>
          </a:p>
        </p:txBody>
      </p:sp>
    </p:spTree>
    <p:extLst>
      <p:ext uri="{BB962C8B-B14F-4D97-AF65-F5344CB8AC3E}">
        <p14:creationId xmlns:p14="http://schemas.microsoft.com/office/powerpoint/2010/main" val="872661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1392AD-6002-2E44-8D5B-ADB3592D1769}" type="slidenum">
              <a:rPr lang="en-US"/>
              <a:pPr>
                <a:defRPr/>
              </a:pPr>
              <a:t>‹#›</a:t>
            </a:fld>
            <a:endParaRPr lang="en-US"/>
          </a:p>
        </p:txBody>
      </p:sp>
    </p:spTree>
    <p:extLst>
      <p:ext uri="{BB962C8B-B14F-4D97-AF65-F5344CB8AC3E}">
        <p14:creationId xmlns:p14="http://schemas.microsoft.com/office/powerpoint/2010/main" val="41041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DD0DD1-FDF3-114B-AC4A-47F8E351D14A}" type="slidenum">
              <a:rPr lang="en-US"/>
              <a:pPr>
                <a:defRPr/>
              </a:pPr>
              <a:t>‹#›</a:t>
            </a:fld>
            <a:endParaRPr lang="en-US"/>
          </a:p>
        </p:txBody>
      </p:sp>
    </p:spTree>
    <p:extLst>
      <p:ext uri="{BB962C8B-B14F-4D97-AF65-F5344CB8AC3E}">
        <p14:creationId xmlns:p14="http://schemas.microsoft.com/office/powerpoint/2010/main" val="188313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CF847E-9C1B-DD45-B910-6790A43E00FA}" type="slidenum">
              <a:rPr lang="en-US"/>
              <a:pPr>
                <a:defRPr/>
              </a:pPr>
              <a:t>‹#›</a:t>
            </a:fld>
            <a:endParaRPr lang="en-US"/>
          </a:p>
        </p:txBody>
      </p:sp>
    </p:spTree>
    <p:extLst>
      <p:ext uri="{BB962C8B-B14F-4D97-AF65-F5344CB8AC3E}">
        <p14:creationId xmlns:p14="http://schemas.microsoft.com/office/powerpoint/2010/main" val="510746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69474C-1ACC-C249-AD47-E64CB9597C7E}" type="slidenum">
              <a:rPr lang="en-US"/>
              <a:pPr>
                <a:defRPr/>
              </a:pPr>
              <a:t>‹#›</a:t>
            </a:fld>
            <a:endParaRPr lang="en-US"/>
          </a:p>
        </p:txBody>
      </p:sp>
    </p:spTree>
    <p:extLst>
      <p:ext uri="{BB962C8B-B14F-4D97-AF65-F5344CB8AC3E}">
        <p14:creationId xmlns:p14="http://schemas.microsoft.com/office/powerpoint/2010/main" val="4023285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163A51-FB1C-434C-9F16-5D637B883DCE}" type="slidenum">
              <a:rPr lang="en-US"/>
              <a:pPr>
                <a:defRPr/>
              </a:pPr>
              <a:t>‹#›</a:t>
            </a:fld>
            <a:endParaRPr lang="en-US"/>
          </a:p>
        </p:txBody>
      </p:sp>
    </p:spTree>
    <p:extLst>
      <p:ext uri="{BB962C8B-B14F-4D97-AF65-F5344CB8AC3E}">
        <p14:creationId xmlns:p14="http://schemas.microsoft.com/office/powerpoint/2010/main" val="3754390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EE80F0-D0B2-6943-8A21-484052A8FCDA}" type="slidenum">
              <a:rPr lang="en-US"/>
              <a:pPr>
                <a:defRPr/>
              </a:pPr>
              <a:t>‹#›</a:t>
            </a:fld>
            <a:endParaRPr lang="en-US"/>
          </a:p>
        </p:txBody>
      </p:sp>
    </p:spTree>
    <p:extLst>
      <p:ext uri="{BB962C8B-B14F-4D97-AF65-F5344CB8AC3E}">
        <p14:creationId xmlns:p14="http://schemas.microsoft.com/office/powerpoint/2010/main" val="2711060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D4A41-960B-1C4E-9195-5F5CD7E0994C}" type="slidenum">
              <a:rPr lang="en-US"/>
              <a:pPr>
                <a:defRPr/>
              </a:pPr>
              <a:t>‹#›</a:t>
            </a:fld>
            <a:endParaRPr lang="en-US"/>
          </a:p>
        </p:txBody>
      </p:sp>
    </p:spTree>
    <p:extLst>
      <p:ext uri="{BB962C8B-B14F-4D97-AF65-F5344CB8AC3E}">
        <p14:creationId xmlns:p14="http://schemas.microsoft.com/office/powerpoint/2010/main" val="1069827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7B77ED-A2F3-9C4F-97AA-3CDE05B5DE63}" type="slidenum">
              <a:rPr lang="en-US"/>
              <a:pPr>
                <a:defRPr/>
              </a:pPr>
              <a:t>‹#›</a:t>
            </a:fld>
            <a:endParaRPr lang="en-US"/>
          </a:p>
        </p:txBody>
      </p:sp>
    </p:spTree>
    <p:extLst>
      <p:ext uri="{BB962C8B-B14F-4D97-AF65-F5344CB8AC3E}">
        <p14:creationId xmlns:p14="http://schemas.microsoft.com/office/powerpoint/2010/main" val="2174415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122F9C8-7249-6741-A1E8-5FF501FBE9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508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4AC2D33-AFE0-694E-A7A3-D65CA7A72275}"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31307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5F1A16C-1EA9-5F4B-8C4A-BD9C13880EC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3365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6022A3F-558F-0C42-A698-84BF1DFC831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29159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84C89ED-4133-2F44-B0B2-596AE9C3F947}"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457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4603BB3-8A7A-1749-99AC-2C18392983A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14799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2970FE3D-FA31-4944-8012-5EC295F887CF}"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07933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94AB7C7-420E-7349-AF98-E9F395A78566}"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7210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7EF1AC3-D348-9240-9A26-25E28BFE43B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58567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784C9A2-AB19-C24C-A4A8-EEDA88FB5B1C}"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60479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B12C4C2-349C-A349-BBDE-9BA9B1465BC4}"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59425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480DC6C-852A-A44A-8E30-4823828E3F85}"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5379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1BF7D496-A184-B64E-8FE9-22C0485284B0}"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9863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0276993-0C83-7B42-812A-ED63A6BFDEF4}" type="slidenum">
              <a:rPr lang="zh-CN" altLang="en-US"/>
              <a:pPr>
                <a:defRPr/>
              </a:pPr>
              <a:t>‹#›</a:t>
            </a:fld>
            <a:endParaRPr lang="en-US" altLang="zh-CN"/>
          </a:p>
        </p:txBody>
      </p:sp>
    </p:spTree>
    <p:extLst>
      <p:ext uri="{BB962C8B-B14F-4D97-AF65-F5344CB8AC3E}">
        <p14:creationId xmlns:p14="http://schemas.microsoft.com/office/powerpoint/2010/main" val="168645576"/>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D80C5B6-7DE3-7D45-AF98-32FC164D1511}" type="slidenum">
              <a:rPr lang="zh-CN" altLang="en-US"/>
              <a:pPr>
                <a:defRPr/>
              </a:pPr>
              <a:t>‹#›</a:t>
            </a:fld>
            <a:endParaRPr lang="en-US" altLang="zh-CN"/>
          </a:p>
        </p:txBody>
      </p:sp>
    </p:spTree>
    <p:extLst>
      <p:ext uri="{BB962C8B-B14F-4D97-AF65-F5344CB8AC3E}">
        <p14:creationId xmlns:p14="http://schemas.microsoft.com/office/powerpoint/2010/main" val="2002631157"/>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6256909-6180-C14C-A802-BE71F4CEF9AB}" type="slidenum">
              <a:rPr lang="zh-CN" altLang="en-US"/>
              <a:pPr>
                <a:defRPr/>
              </a:pPr>
              <a:t>‹#›</a:t>
            </a:fld>
            <a:endParaRPr lang="en-US" altLang="zh-CN"/>
          </a:p>
        </p:txBody>
      </p:sp>
    </p:spTree>
    <p:extLst>
      <p:ext uri="{BB962C8B-B14F-4D97-AF65-F5344CB8AC3E}">
        <p14:creationId xmlns:p14="http://schemas.microsoft.com/office/powerpoint/2010/main" val="3027975911"/>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99C7DF3B-9C83-B341-9932-AAC3A526901A}" type="slidenum">
              <a:rPr lang="zh-CN" altLang="en-US"/>
              <a:pPr>
                <a:defRPr/>
              </a:pPr>
              <a:t>‹#›</a:t>
            </a:fld>
            <a:endParaRPr lang="en-US" altLang="zh-CN"/>
          </a:p>
        </p:txBody>
      </p:sp>
    </p:spTree>
    <p:extLst>
      <p:ext uri="{BB962C8B-B14F-4D97-AF65-F5344CB8AC3E}">
        <p14:creationId xmlns:p14="http://schemas.microsoft.com/office/powerpoint/2010/main" val="2356513177"/>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E71000E3-0003-E24B-8E91-25F2F3E8CA4E}" type="slidenum">
              <a:rPr lang="zh-CN" altLang="en-US"/>
              <a:pPr>
                <a:defRPr/>
              </a:pPr>
              <a:t>‹#›</a:t>
            </a:fld>
            <a:endParaRPr lang="en-US" altLang="zh-CN"/>
          </a:p>
        </p:txBody>
      </p:sp>
    </p:spTree>
    <p:extLst>
      <p:ext uri="{BB962C8B-B14F-4D97-AF65-F5344CB8AC3E}">
        <p14:creationId xmlns:p14="http://schemas.microsoft.com/office/powerpoint/2010/main" val="753632260"/>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451089D5-426E-4A42-ABCD-F6930D217057}" type="slidenum">
              <a:rPr lang="zh-CN" altLang="en-US"/>
              <a:pPr>
                <a:defRPr/>
              </a:pPr>
              <a:t>‹#›</a:t>
            </a:fld>
            <a:endParaRPr lang="en-US" altLang="zh-CN"/>
          </a:p>
        </p:txBody>
      </p:sp>
    </p:spTree>
    <p:extLst>
      <p:ext uri="{BB962C8B-B14F-4D97-AF65-F5344CB8AC3E}">
        <p14:creationId xmlns:p14="http://schemas.microsoft.com/office/powerpoint/2010/main" val="3743006048"/>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7C25455-1154-354D-9DE6-94714F644E24}" type="slidenum">
              <a:rPr lang="zh-CN" altLang="en-US"/>
              <a:pPr>
                <a:defRPr/>
              </a:pPr>
              <a:t>‹#›</a:t>
            </a:fld>
            <a:endParaRPr lang="en-US" altLang="zh-CN"/>
          </a:p>
        </p:txBody>
      </p:sp>
    </p:spTree>
    <p:extLst>
      <p:ext uri="{BB962C8B-B14F-4D97-AF65-F5344CB8AC3E}">
        <p14:creationId xmlns:p14="http://schemas.microsoft.com/office/powerpoint/2010/main" val="1312880366"/>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B73BB97B-A711-FA46-AA2A-A586669B52DF}" type="slidenum">
              <a:rPr lang="zh-CN" altLang="en-US"/>
              <a:pPr>
                <a:defRPr/>
              </a:pPr>
              <a:t>‹#›</a:t>
            </a:fld>
            <a:endParaRPr lang="en-US" altLang="zh-CN"/>
          </a:p>
        </p:txBody>
      </p:sp>
    </p:spTree>
    <p:extLst>
      <p:ext uri="{BB962C8B-B14F-4D97-AF65-F5344CB8AC3E}">
        <p14:creationId xmlns:p14="http://schemas.microsoft.com/office/powerpoint/2010/main" val="4208602887"/>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F3BD2E87-E032-F543-9BED-63AF2F14954E}" type="slidenum">
              <a:rPr lang="zh-CN" altLang="en-US"/>
              <a:pPr>
                <a:defRPr/>
              </a:pPr>
              <a:t>‹#›</a:t>
            </a:fld>
            <a:endParaRPr lang="en-US" altLang="zh-CN"/>
          </a:p>
        </p:txBody>
      </p:sp>
    </p:spTree>
    <p:extLst>
      <p:ext uri="{BB962C8B-B14F-4D97-AF65-F5344CB8AC3E}">
        <p14:creationId xmlns:p14="http://schemas.microsoft.com/office/powerpoint/2010/main" val="3700522233"/>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83D18D3-1177-6C4C-9961-E9A1B0F87A3A}" type="slidenum">
              <a:rPr lang="zh-CN" altLang="en-US"/>
              <a:pPr>
                <a:defRPr/>
              </a:pPr>
              <a:t>‹#›</a:t>
            </a:fld>
            <a:endParaRPr lang="en-US" altLang="zh-CN"/>
          </a:p>
        </p:txBody>
      </p:sp>
    </p:spTree>
    <p:extLst>
      <p:ext uri="{BB962C8B-B14F-4D97-AF65-F5344CB8AC3E}">
        <p14:creationId xmlns:p14="http://schemas.microsoft.com/office/powerpoint/2010/main" val="2826617549"/>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3C26FDB-7864-C84F-B027-4781C92F57A9}" type="slidenum">
              <a:rPr lang="zh-CN" altLang="en-US"/>
              <a:pPr>
                <a:defRPr/>
              </a:pPr>
              <a:t>‹#›</a:t>
            </a:fld>
            <a:endParaRPr lang="en-US" altLang="zh-CN"/>
          </a:p>
        </p:txBody>
      </p:sp>
    </p:spTree>
    <p:extLst>
      <p:ext uri="{BB962C8B-B14F-4D97-AF65-F5344CB8AC3E}">
        <p14:creationId xmlns:p14="http://schemas.microsoft.com/office/powerpoint/2010/main" val="1461773313"/>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BB72DB97-91BA-F446-BF28-EA6ED37035D1}" type="slidenum">
              <a:rPr lang="zh-CN" altLang="en-US"/>
              <a:pPr>
                <a:defRPr/>
              </a:pPr>
              <a:t>‹#›</a:t>
            </a:fld>
            <a:endParaRPr lang="en-US" altLang="zh-CN"/>
          </a:p>
        </p:txBody>
      </p:sp>
    </p:spTree>
    <p:extLst>
      <p:ext uri="{BB962C8B-B14F-4D97-AF65-F5344CB8AC3E}">
        <p14:creationId xmlns:p14="http://schemas.microsoft.com/office/powerpoint/2010/main" val="859339272"/>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val="49994311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3315"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13319"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Tree>
    <p:extLst>
      <p:ext uri="{BB962C8B-B14F-4D97-AF65-F5344CB8AC3E}">
        <p14:creationId xmlns:p14="http://schemas.microsoft.com/office/powerpoint/2010/main" val="1144197834"/>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22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Times New Roman" charset="0"/>
                <a:ea typeface="+mn-ea"/>
                <a:cs typeface="+mn-cs"/>
              </a:defRPr>
            </a:lvl1pPr>
          </a:lstStyle>
          <a:p>
            <a:pPr>
              <a:defRPr/>
            </a:pPr>
            <a:endParaRPr lang="en-US"/>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Times New Roman" charset="0"/>
                <a:ea typeface="+mn-ea"/>
                <a:cs typeface="+mn-cs"/>
              </a:defRPr>
            </a:lvl1pPr>
          </a:lstStyle>
          <a:p>
            <a:pPr>
              <a:defRPr/>
            </a:pPr>
            <a:endParaRPr lang="en-US"/>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Times New Roman" charset="0"/>
              </a:defRPr>
            </a:lvl1pPr>
          </a:lstStyle>
          <a:p>
            <a:pPr>
              <a:defRPr/>
            </a:pPr>
            <a:fld id="{8D013C9A-F618-244F-8699-EB402E9C8B54}" type="slidenum">
              <a:rPr lang="en-US"/>
              <a:pPr>
                <a:defRPr/>
              </a:pPr>
              <a:t>‹#›</a:t>
            </a:fld>
            <a:endParaRPr lang="en-US"/>
          </a:p>
        </p:txBody>
      </p:sp>
    </p:spTree>
    <p:extLst>
      <p:ext uri="{BB962C8B-B14F-4D97-AF65-F5344CB8AC3E}">
        <p14:creationId xmlns:p14="http://schemas.microsoft.com/office/powerpoint/2010/main" val="27234426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111"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defTabSz="914400" fontAlgn="base">
              <a:spcBef>
                <a:spcPct val="0"/>
              </a:spcBef>
              <a:spcAft>
                <a:spcPct val="0"/>
              </a:spcAft>
              <a:defRPr/>
            </a:pPr>
            <a:fld id="{2468BFBC-2051-C045-8CB9-E21D54743C62}"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111" charset="0"/>
                <a:ea typeface="+mn-ea"/>
                <a:cs typeface="+mn-cs"/>
              </a:defRPr>
            </a:lvl1pPr>
          </a:lstStyle>
          <a:p>
            <a:pPr algn="ctr" defTabSz="914400" fontAlgn="base">
              <a:spcBef>
                <a:spcPct val="0"/>
              </a:spcBef>
              <a:spcAft>
                <a:spcPct val="0"/>
              </a:spcAft>
              <a:defRPr/>
            </a:pPr>
            <a:endParaRPr lang="en-US">
              <a:solidFill>
                <a:srgbClr val="FFFFFF"/>
              </a:solidFill>
            </a:endParaRPr>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9812682"/>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EB06BE58-CCAC-8A48-A3AE-60B22C5533E4}"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407567216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3.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3.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Biblical Wisdom Literature | My Jewish Learning">
            <a:extLst>
              <a:ext uri="{FF2B5EF4-FFF2-40B4-BE49-F238E27FC236}">
                <a16:creationId xmlns:a16="http://schemas.microsoft.com/office/drawing/2014/main" id="{0B2E00E1-472B-B647-9104-010DA69F6E1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685" r="7316"/>
          <a:stretch/>
        </p:blipFill>
        <p:spPr bwMode="auto">
          <a:xfrm>
            <a:off x="-23813" y="0"/>
            <a:ext cx="9167813" cy="600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3300306"/>
            <a:ext cx="9144000" cy="169430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i="1" dirty="0">
                <a:solidFill>
                  <a:srgbClr val="FFFFFF"/>
                </a:solidFill>
                <a:effectLst>
                  <a:glow rad="127000">
                    <a:srgbClr val="000000"/>
                  </a:glow>
                </a:effectLst>
                <a:latin typeface="Arial" charset="0"/>
                <a:ea typeface="ＭＳ Ｐゴシック" charset="0"/>
                <a:cs typeface="ＭＳ Ｐゴシック" charset="0"/>
              </a:rPr>
              <a:t>to Critical Studies </a:t>
            </a:r>
            <a:br>
              <a:rPr lang="en-US" sz="4000" b="1" i="1" dirty="0">
                <a:solidFill>
                  <a:srgbClr val="FFFFFF"/>
                </a:solidFill>
                <a:effectLst>
                  <a:glow rad="127000">
                    <a:srgbClr val="000000"/>
                  </a:glow>
                </a:effectLst>
                <a:latin typeface="Arial" charset="0"/>
                <a:ea typeface="ＭＳ Ｐゴシック" charset="0"/>
                <a:cs typeface="ＭＳ Ｐゴシック" charset="0"/>
              </a:rPr>
            </a:br>
            <a:r>
              <a:rPr lang="en-US" sz="4000" b="1" i="1" dirty="0">
                <a:solidFill>
                  <a:srgbClr val="FFFFFF"/>
                </a:solidFill>
                <a:effectLst>
                  <a:glow rad="127000">
                    <a:srgbClr val="000000"/>
                  </a:glow>
                </a:effectLst>
                <a:latin typeface="Arial" charset="0"/>
                <a:ea typeface="ＭＳ Ｐゴシック" charset="0"/>
                <a:cs typeface="ＭＳ Ｐゴシック" charset="0"/>
              </a:rPr>
              <a:t>in the Old Testament</a:t>
            </a:r>
          </a:p>
          <a:p>
            <a:pPr defTabSz="914400">
              <a:defRPr/>
            </a:pPr>
            <a:endParaRPr lang="en-US" sz="40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853653"/>
            <a:ext cx="9120187" cy="1446653"/>
          </a:xfrm>
          <a:effectLst>
            <a:outerShdw blurRad="63500" dist="35921" dir="2700000" algn="ctr" rotWithShape="0">
              <a:schemeClr val="tx2">
                <a:alpha val="74998"/>
              </a:schemeClr>
            </a:outerShdw>
          </a:effectLst>
        </p:spPr>
        <p:txBody>
          <a:bodyPr/>
          <a:lstStyle/>
          <a:p>
            <a:pPr>
              <a:defRPr/>
            </a:pPr>
            <a:r>
              <a:rPr lang="en-US" sz="6600" b="1" dirty="0">
                <a:effectLst>
                  <a:glow rad="127000">
                    <a:schemeClr val="tx1"/>
                  </a:glow>
                </a:effectLst>
                <a:latin typeface="Arial" charset="0"/>
                <a:ea typeface="ＭＳ Ｐゴシック" charset="0"/>
                <a:cs typeface="ＭＳ Ｐゴシック" charset="0"/>
              </a:rPr>
              <a:t>Introduction</a:t>
            </a:r>
          </a:p>
        </p:txBody>
      </p:sp>
      <p:sp>
        <p:nvSpPr>
          <p:cNvPr id="5" name="Text Box 5"/>
          <p:cNvSpPr txBox="1">
            <a:spLocks noChangeArrowheads="1"/>
          </p:cNvSpPr>
          <p:nvPr/>
        </p:nvSpPr>
        <p:spPr bwMode="auto">
          <a:xfrm>
            <a:off x="-23813" y="6092825"/>
            <a:ext cx="9144000"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Dr. Rick Griffith • Jordan Evangelical Theological Seminary</a:t>
            </a: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113"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65" name="Title 1"/>
          <p:cNvSpPr>
            <a:spLocks noGrp="1"/>
          </p:cNvSpPr>
          <p:nvPr>
            <p:ph type="title"/>
          </p:nvPr>
        </p:nvSpPr>
        <p:spPr>
          <a:xfrm>
            <a:off x="684213" y="115888"/>
            <a:ext cx="7772400" cy="720725"/>
          </a:xfrm>
        </p:spPr>
        <p:txBody>
          <a:bodyPr/>
          <a:lstStyle/>
          <a:p>
            <a:pPr>
              <a:defRPr/>
            </a:pPr>
            <a:r>
              <a:rPr lang="en-US" b="1" dirty="0">
                <a:solidFill>
                  <a:schemeClr val="bg1"/>
                </a:solidFill>
                <a:effectLst>
                  <a:glow rad="139700">
                    <a:schemeClr val="tx2"/>
                  </a:glow>
                </a:effectLst>
                <a:latin typeface="Arial" charset="0"/>
                <a:ea typeface="ＭＳ Ｐゴシック" charset="0"/>
              </a:rPr>
              <a:t>Who fears more?</a:t>
            </a:r>
          </a:p>
        </p:txBody>
      </p:sp>
      <p:grpSp>
        <p:nvGrpSpPr>
          <p:cNvPr id="7" name="Group 6"/>
          <p:cNvGrpSpPr>
            <a:grpSpLocks/>
          </p:cNvGrpSpPr>
          <p:nvPr/>
        </p:nvGrpSpPr>
        <p:grpSpPr bwMode="auto">
          <a:xfrm>
            <a:off x="34925" y="996950"/>
            <a:ext cx="4414838" cy="1279525"/>
            <a:chOff x="35496" y="997275"/>
            <a:chExt cx="4414777" cy="1279597"/>
          </a:xfrm>
        </p:grpSpPr>
        <p:sp>
          <p:nvSpPr>
            <p:cNvPr id="574470" name="Title 1"/>
            <p:cNvSpPr txBox="1">
              <a:spLocks/>
            </p:cNvSpPr>
            <p:nvPr/>
          </p:nvSpPr>
          <p:spPr bwMode="auto">
            <a:xfrm>
              <a:off x="35496" y="1628800"/>
              <a:ext cx="4392488"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glow rad="139700">
                      <a:srgbClr val="000000"/>
                    </a:glow>
                  </a:effectLst>
                  <a:uLnTx/>
                  <a:uFillTx/>
                  <a:latin typeface="Arial" charset="0"/>
                  <a:ea typeface="ＭＳ Ｐゴシック" charset="0"/>
                  <a:cs typeface="Arial" charset="0"/>
                </a:rPr>
                <a:t>Persecutors?</a:t>
              </a:r>
            </a:p>
          </p:txBody>
        </p:sp>
        <p:sp>
          <p:nvSpPr>
            <p:cNvPr id="574471" name="Down Arrow 4"/>
            <p:cNvSpPr>
              <a:spLocks noChangeArrowheads="1"/>
            </p:cNvSpPr>
            <p:nvPr/>
          </p:nvSpPr>
          <p:spPr bwMode="auto">
            <a:xfrm rot="3327122">
              <a:off x="3514437" y="564705"/>
              <a:ext cx="503266" cy="1368406"/>
            </a:xfrm>
            <a:prstGeom prst="downArrow">
              <a:avLst>
                <a:gd name="adj1" fmla="val 50000"/>
                <a:gd name="adj2" fmla="val 50001"/>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glow rad="139700">
                    <a:srgbClr val="000000"/>
                  </a:glow>
                </a:effectLst>
                <a:uLnTx/>
                <a:uFillTx/>
                <a:latin typeface="Georgia" charset="0"/>
                <a:ea typeface="ＭＳ Ｐゴシック" charset="0"/>
              </a:endParaRPr>
            </a:p>
          </p:txBody>
        </p:sp>
      </p:grpSp>
      <p:grpSp>
        <p:nvGrpSpPr>
          <p:cNvPr id="8" name="Group 7"/>
          <p:cNvGrpSpPr>
            <a:grpSpLocks/>
          </p:cNvGrpSpPr>
          <p:nvPr/>
        </p:nvGrpSpPr>
        <p:grpSpPr bwMode="auto">
          <a:xfrm>
            <a:off x="4102100" y="996950"/>
            <a:ext cx="4933950" cy="1279525"/>
            <a:chOff x="4101936" y="996889"/>
            <a:chExt cx="4934560" cy="1279983"/>
          </a:xfrm>
        </p:grpSpPr>
        <p:sp>
          <p:nvSpPr>
            <p:cNvPr id="574468" name="Title 1"/>
            <p:cNvSpPr txBox="1">
              <a:spLocks/>
            </p:cNvSpPr>
            <p:nvPr/>
          </p:nvSpPr>
          <p:spPr bwMode="auto">
            <a:xfrm>
              <a:off x="4644008" y="1628800"/>
              <a:ext cx="4392488"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glow rad="139700">
                      <a:srgbClr val="000000"/>
                    </a:glow>
                  </a:effectLst>
                  <a:uLnTx/>
                  <a:uFillTx/>
                  <a:latin typeface="Arial" charset="0"/>
                  <a:ea typeface="ＭＳ Ｐゴシック" charset="0"/>
                  <a:cs typeface="Arial" charset="0"/>
                </a:rPr>
                <a:t>Persecutees?</a:t>
              </a:r>
            </a:p>
          </p:txBody>
        </p:sp>
        <p:sp>
          <p:nvSpPr>
            <p:cNvPr id="574469" name="Down Arrow 5"/>
            <p:cNvSpPr>
              <a:spLocks noChangeArrowheads="1"/>
            </p:cNvSpPr>
            <p:nvPr/>
          </p:nvSpPr>
          <p:spPr bwMode="auto">
            <a:xfrm rot="-3323958">
              <a:off x="4534525" y="564300"/>
              <a:ext cx="503418" cy="1368594"/>
            </a:xfrm>
            <a:prstGeom prst="downArrow">
              <a:avLst>
                <a:gd name="adj1" fmla="val 50000"/>
                <a:gd name="adj2" fmla="val 50001"/>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glow rad="139700">
                    <a:srgbClr val="000000"/>
                  </a:glow>
                </a:effectLst>
                <a:uLnTx/>
                <a:uFillTx/>
                <a:latin typeface="Georgia" charset="0"/>
                <a:ea typeface="ＭＳ Ｐゴシック" charset="0"/>
              </a:endParaRPr>
            </a:p>
          </p:txBody>
        </p:sp>
      </p:grpSp>
      <p:sp>
        <p:nvSpPr>
          <p:cNvPr id="9" name="Title 1"/>
          <p:cNvSpPr txBox="1">
            <a:spLocks/>
          </p:cNvSpPr>
          <p:nvPr/>
        </p:nvSpPr>
        <p:spPr bwMode="auto">
          <a:xfrm>
            <a:off x="755576" y="3284984"/>
            <a:ext cx="7772400"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a:t>
            </a: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Do not fear </a:t>
            </a:r>
            <a:r>
              <a:rPr kumimoji="0" lang="en-US" sz="4400" b="1" i="0" u="none" strike="noStrike" kern="1200" cap="none" spc="0" normalizeH="0" baseline="0" noProof="0" dirty="0">
                <a:ln>
                  <a:noFill/>
                </a:ln>
                <a:solidFill>
                  <a:srgbClr val="FFFF00"/>
                </a:solidFill>
                <a:effectLst>
                  <a:glow rad="139700">
                    <a:srgbClr val="000000"/>
                  </a:glow>
                </a:effectLst>
                <a:uLnTx/>
                <a:uFillTx/>
                <a:latin typeface="Arial" charset="0"/>
                <a:ea typeface="ＭＳ Ｐゴシック" charset="0"/>
                <a:cs typeface="Arial"/>
              </a:rPr>
              <a:t>what they</a:t>
            </a: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 [persecutors] </a:t>
            </a:r>
            <a:r>
              <a:rPr kumimoji="0" lang="en-US" sz="4400" b="1" i="0" u="none" strike="noStrike" kern="1200" cap="none" spc="0" normalizeH="0" baseline="0" noProof="0" dirty="0">
                <a:ln>
                  <a:noFill/>
                </a:ln>
                <a:solidFill>
                  <a:srgbClr val="FFFF00"/>
                </a:solidFill>
                <a:effectLst>
                  <a:glow rad="139700">
                    <a:srgbClr val="000000"/>
                  </a:glow>
                </a:effectLst>
                <a:uLnTx/>
                <a:uFillTx/>
                <a:latin typeface="Arial" charset="0"/>
                <a:ea typeface="ＭＳ Ｐゴシック" charset="0"/>
                <a:cs typeface="Arial"/>
              </a:rPr>
              <a:t>fear</a:t>
            </a: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a:t>
            </a:r>
            <a:r>
              <a:rPr kumimoji="0" lang="ru-RU"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a:t>
            </a: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 </a:t>
            </a:r>
            <a:b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b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(1 Peter 3:14b)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0192"/>
            <a:ext cx="9144000" cy="1048152"/>
          </a:xfrm>
          <a:solidFill>
            <a:schemeClr val="accent2"/>
          </a:solidFill>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1 Peter 3:15-16 (</a:t>
            </a:r>
            <a:r>
              <a:rPr lang="en-US" b="1" dirty="0">
                <a:effectLst>
                  <a:glow rad="127000">
                    <a:schemeClr val="tx1"/>
                  </a:glow>
                </a:effectLst>
                <a:latin typeface="Arial" charset="0"/>
                <a:ea typeface="ＭＳ Ｐゴシック" charset="0"/>
                <a:cs typeface="ＭＳ Ｐゴシック" charset="0"/>
              </a:rPr>
              <a:t>NIV)</a:t>
            </a:r>
            <a:endParaRPr lang="en-US" sz="4800" b="1" dirty="0">
              <a:effectLst>
                <a:glow rad="127000">
                  <a:schemeClr val="tx1"/>
                </a:glow>
              </a:effectLst>
              <a:latin typeface="Arial" charset="0"/>
              <a:ea typeface="ＭＳ Ｐゴシック" charset="0"/>
              <a:cs typeface="ＭＳ Ｐゴシック" charset="0"/>
            </a:endParaRPr>
          </a:p>
        </p:txBody>
      </p:sp>
      <p:sp>
        <p:nvSpPr>
          <p:cNvPr id="3" name="Title 1">
            <a:extLst>
              <a:ext uri="{FF2B5EF4-FFF2-40B4-BE49-F238E27FC236}">
                <a16:creationId xmlns:a16="http://schemas.microsoft.com/office/drawing/2014/main" id="{34EC0251-4CC4-824F-B475-EBB7FD4E0DDD}"/>
              </a:ext>
            </a:extLst>
          </p:cNvPr>
          <p:cNvSpPr txBox="1">
            <a:spLocks/>
          </p:cNvSpPr>
          <p:nvPr/>
        </p:nvSpPr>
        <p:spPr bwMode="auto">
          <a:xfrm>
            <a:off x="96821" y="1957893"/>
            <a:ext cx="8875059" cy="4167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defRPr/>
            </a:pPr>
            <a:r>
              <a:rPr lang="ru-RU" sz="3200" b="1" dirty="0">
                <a:solidFill>
                  <a:schemeClr val="bg1"/>
                </a:solidFill>
                <a:effectLst>
                  <a:glow rad="139700">
                    <a:schemeClr val="tx2"/>
                  </a:glow>
                </a:effectLst>
                <a:latin typeface="Arial" charset="0"/>
                <a:ea typeface="ＭＳ Ｐゴシック" charset="0"/>
              </a:rPr>
              <a:t>"</a:t>
            </a:r>
            <a:r>
              <a:rPr lang="en-US" sz="3200" b="1" dirty="0">
                <a:solidFill>
                  <a:schemeClr val="bg1"/>
                </a:solidFill>
                <a:effectLst>
                  <a:glow rad="139700">
                    <a:schemeClr val="tx2"/>
                  </a:glow>
                </a:effectLst>
                <a:latin typeface="Arial" charset="0"/>
                <a:ea typeface="ＭＳ Ｐゴシック" charset="0"/>
              </a:rPr>
              <a:t>But in your hearts set apart Christ as Lord. Always be prepared to </a:t>
            </a:r>
            <a:r>
              <a:rPr lang="en-US" sz="3200" b="1" dirty="0">
                <a:solidFill>
                  <a:srgbClr val="FFFF00"/>
                </a:solidFill>
                <a:effectLst>
                  <a:glow rad="139700">
                    <a:schemeClr val="tx2"/>
                  </a:glow>
                </a:effectLst>
                <a:latin typeface="Arial" charset="0"/>
                <a:ea typeface="ＭＳ Ｐゴシック" charset="0"/>
              </a:rPr>
              <a:t>give an answer </a:t>
            </a:r>
            <a:r>
              <a:rPr lang="en-US" sz="3200" b="1" dirty="0">
                <a:solidFill>
                  <a:schemeClr val="bg1"/>
                </a:solidFill>
                <a:effectLst>
                  <a:glow rad="139700">
                    <a:schemeClr val="tx2"/>
                  </a:glow>
                </a:effectLst>
                <a:latin typeface="Arial" charset="0"/>
                <a:ea typeface="ＭＳ Ｐゴシック" charset="0"/>
              </a:rPr>
              <a:t>to everyone who asks you to give the reason for the hope that you have. But do this with gentleness and respect, </a:t>
            </a:r>
            <a:r>
              <a:rPr lang="en-US" sz="3200" b="1" baseline="30000" dirty="0">
                <a:solidFill>
                  <a:schemeClr val="bg1"/>
                </a:solidFill>
                <a:effectLst>
                  <a:glow rad="139700">
                    <a:schemeClr val="tx2"/>
                  </a:glow>
                </a:effectLst>
                <a:latin typeface="Arial" charset="0"/>
                <a:ea typeface="ＭＳ Ｐゴシック" charset="0"/>
              </a:rPr>
              <a:t>16 </a:t>
            </a:r>
            <a:r>
              <a:rPr lang="en-US" sz="3200" b="1" dirty="0">
                <a:solidFill>
                  <a:schemeClr val="bg1"/>
                </a:solidFill>
                <a:effectLst>
                  <a:glow rad="139700">
                    <a:schemeClr val="tx2"/>
                  </a:glow>
                </a:effectLst>
                <a:latin typeface="Arial" charset="0"/>
                <a:ea typeface="ＭＳ Ｐゴシック" charset="0"/>
              </a:rPr>
              <a:t>keeping a clear conscience, so that those who speak maliciously against your good behavior in Christ may be ashamed of their slander.</a:t>
            </a:r>
            <a:r>
              <a:rPr lang="ru-RU" sz="3200" b="1" dirty="0">
                <a:solidFill>
                  <a:schemeClr val="bg1"/>
                </a:solidFill>
                <a:effectLst>
                  <a:glow rad="139700">
                    <a:schemeClr val="tx2"/>
                  </a:glow>
                </a:effectLst>
                <a:latin typeface="Arial" charset="0"/>
                <a:ea typeface="ＭＳ Ｐゴシック" charset="0"/>
              </a:rPr>
              <a:t>"</a:t>
            </a:r>
            <a:endParaRPr lang="en-US" sz="3200" b="1" dirty="0">
              <a:solidFill>
                <a:schemeClr val="bg1"/>
              </a:solidFill>
              <a:effectLst>
                <a:glow rad="139700">
                  <a:schemeClr val="tx2"/>
                </a:glow>
              </a:effectLst>
              <a:latin typeface="Arial" charset="0"/>
              <a:ea typeface="ＭＳ Ｐゴシック" charset="0"/>
            </a:endParaRPr>
          </a:p>
        </p:txBody>
      </p:sp>
    </p:spTree>
    <p:extLst>
      <p:ext uri="{BB962C8B-B14F-4D97-AF65-F5344CB8AC3E}">
        <p14:creationId xmlns:p14="http://schemas.microsoft.com/office/powerpoint/2010/main" val="392854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4574965" y="0"/>
            <a:ext cx="4569034" cy="3550024"/>
          </a:xfrm>
          <a:effectLst>
            <a:outerShdw blurRad="63500" dist="35921" dir="2700000" algn="ctr" rotWithShape="0">
              <a:schemeClr val="tx2">
                <a:alpha val="74998"/>
              </a:schemeClr>
            </a:outerShdw>
          </a:effectLst>
        </p:spPr>
        <p:txBody>
          <a:bodyPr/>
          <a:lstStyle/>
          <a:p>
            <a:pPr>
              <a:defRPr/>
            </a:pPr>
            <a:r>
              <a:rPr lang="en-US" b="1" dirty="0">
                <a:effectLst>
                  <a:glow rad="127000">
                    <a:schemeClr val="tx1"/>
                  </a:glow>
                </a:effectLst>
                <a:latin typeface="Arial" charset="0"/>
                <a:ea typeface="ＭＳ Ｐゴシック" charset="0"/>
                <a:cs typeface="ＭＳ Ｐゴシック" charset="0"/>
              </a:rPr>
              <a:t>Kitchen is a British Evangelical</a:t>
            </a:r>
          </a:p>
        </p:txBody>
      </p:sp>
      <p:pic>
        <p:nvPicPr>
          <p:cNvPr id="4" name="Picture 3">
            <a:extLst>
              <a:ext uri="{FF2B5EF4-FFF2-40B4-BE49-F238E27FC236}">
                <a16:creationId xmlns:a16="http://schemas.microsoft.com/office/drawing/2014/main" id="{F87FA029-EC9F-624A-965A-911FC37C9F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42692" cy="6858000"/>
          </a:xfrm>
          <a:prstGeom prst="rect">
            <a:avLst/>
          </a:prstGeom>
        </p:spPr>
      </p:pic>
      <p:sp>
        <p:nvSpPr>
          <p:cNvPr id="5" name="Rectangle 2">
            <a:extLst>
              <a:ext uri="{FF2B5EF4-FFF2-40B4-BE49-F238E27FC236}">
                <a16:creationId xmlns:a16="http://schemas.microsoft.com/office/drawing/2014/main" id="{48186140-31D1-C44A-B03B-4C1CC91DAD2E}"/>
              </a:ext>
            </a:extLst>
          </p:cNvPr>
          <p:cNvSpPr txBox="1">
            <a:spLocks noChangeArrowheads="1"/>
          </p:cNvSpPr>
          <p:nvPr/>
        </p:nvSpPr>
        <p:spPr bwMode="auto">
          <a:xfrm>
            <a:off x="4596480" y="2926080"/>
            <a:ext cx="4569034" cy="355002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Chapter 1: </a:t>
            </a:r>
            <a:br>
              <a:rPr lang="en-US" sz="3600" b="1" kern="0" dirty="0">
                <a:effectLst>
                  <a:glow rad="127000">
                    <a:schemeClr val="tx1"/>
                  </a:glow>
                </a:effectLst>
                <a:latin typeface="Arial" charset="0"/>
                <a:ea typeface="ＭＳ Ｐゴシック" charset="0"/>
                <a:cs typeface="ＭＳ Ｐゴシック" charset="0"/>
              </a:rPr>
            </a:br>
            <a:r>
              <a:rPr lang="en-US" sz="3600" b="1" kern="0" dirty="0">
                <a:effectLst>
                  <a:glow rad="127000">
                    <a:schemeClr val="tx1"/>
                  </a:glow>
                </a:effectLst>
                <a:latin typeface="Arial" charset="0"/>
                <a:ea typeface="ＭＳ Ｐゴシック" charset="0"/>
                <a:cs typeface="ＭＳ Ｐゴシック" charset="0"/>
              </a:rPr>
              <a:t>What’s in Question?</a:t>
            </a:r>
          </a:p>
        </p:txBody>
      </p:sp>
    </p:spTree>
    <p:extLst>
      <p:ext uri="{BB962C8B-B14F-4D97-AF65-F5344CB8AC3E}">
        <p14:creationId xmlns:p14="http://schemas.microsoft.com/office/powerpoint/2010/main" val="37778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4000" b="1" i="1" dirty="0">
                <a:solidFill>
                  <a:srgbClr val="FFFF00"/>
                </a:solidFill>
                <a:effectLst>
                  <a:glow rad="127000">
                    <a:schemeClr val="tx1"/>
                  </a:glow>
                </a:effectLst>
                <a:latin typeface="Arial" charset="0"/>
                <a:ea typeface="ＭＳ Ｐゴシック" charset="0"/>
                <a:cs typeface="ＭＳ Ｐゴシック" charset="0"/>
              </a:rPr>
              <a:t>How</a:t>
            </a:r>
            <a:r>
              <a:rPr lang="en-US" sz="4000" b="1" dirty="0">
                <a:effectLst>
                  <a:glow rad="127000">
                    <a:schemeClr val="tx1"/>
                  </a:glow>
                </a:effectLst>
                <a:latin typeface="Arial" charset="0"/>
                <a:ea typeface="ＭＳ Ｐゴシック" charset="0"/>
                <a:cs typeface="ＭＳ Ｐゴシック" charset="0"/>
              </a:rPr>
              <a:t> Do Scholars Doubt the OT?</a:t>
            </a: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1618735" y="1075752"/>
            <a:ext cx="7525265" cy="1197886"/>
          </a:xfrm>
          <a:prstGeom prst="rect">
            <a:avLst/>
          </a:prstGeom>
          <a:solidFill>
            <a:srgbClr val="C00000"/>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3200" b="1" kern="0" dirty="0">
                <a:effectLst>
                  <a:glow rad="127000">
                    <a:schemeClr val="tx1"/>
                  </a:glow>
                </a:effectLst>
                <a:latin typeface="Arial" charset="0"/>
                <a:ea typeface="ＭＳ Ｐゴシック" charset="0"/>
                <a:cs typeface="ＭＳ Ｐゴシック" charset="0"/>
              </a:rPr>
              <a:t>They say the OT was written just before the Dead Sea Scrolls:</a:t>
            </a: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90917"/>
            <a:ext cx="1485824" cy="2243115"/>
          </a:xfrm>
          <a:prstGeom prst="rect">
            <a:avLst/>
          </a:prstGeom>
        </p:spPr>
      </p:pic>
      <p:sp>
        <p:nvSpPr>
          <p:cNvPr id="5" name="Rectangle 2">
            <a:extLst>
              <a:ext uri="{FF2B5EF4-FFF2-40B4-BE49-F238E27FC236}">
                <a16:creationId xmlns:a16="http://schemas.microsoft.com/office/drawing/2014/main" id="{C529BAF9-8F7E-724C-B646-DD9D22CBB55F}"/>
              </a:ext>
            </a:extLst>
          </p:cNvPr>
          <p:cNvSpPr txBox="1">
            <a:spLocks noChangeArrowheads="1"/>
          </p:cNvSpPr>
          <p:nvPr/>
        </p:nvSpPr>
        <p:spPr bwMode="auto">
          <a:xfrm>
            <a:off x="1618735" y="2274356"/>
            <a:ext cx="7525265" cy="428707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defTabSz="914400" eaLnBrk="0" fontAlgn="base" hangingPunct="0">
              <a:spcBef>
                <a:spcPct val="0"/>
              </a:spcBef>
              <a:spcAft>
                <a:spcPct val="0"/>
              </a:spcAft>
              <a:defRPr sz="2800" b="1" kern="0">
                <a:solidFill>
                  <a:schemeClr val="bg1"/>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dirty="0"/>
              <a:t>"Those who most decidedly dismiss this whole story point to the date of our earliest discovered MSS of its texts, namely, the Dead Sea Scrolls of the second century B.C. onward. They would take the most minimal view, that the biblical books were originally composed just before the time of the Dead Sea Scrolls, i.e., in the fourth/third centuries B.C. (end of Persian, into Hellenistic, times)."</a:t>
            </a:r>
          </a:p>
        </p:txBody>
      </p:sp>
    </p:spTree>
    <p:extLst>
      <p:ext uri="{BB962C8B-B14F-4D97-AF65-F5344CB8AC3E}">
        <p14:creationId xmlns:p14="http://schemas.microsoft.com/office/powerpoint/2010/main" val="24263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Shrine of the Bo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44450"/>
            <a:ext cx="70866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3" name="Picture 3" descr="Shrine of the Boo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8800" y="-58738"/>
            <a:ext cx="4800600" cy="371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Rectangle 4"/>
          <p:cNvSpPr>
            <a:spLocks noGrp="1" noRot="1" noChangeArrowheads="1"/>
          </p:cNvSpPr>
          <p:nvPr>
            <p:ph type="title" idx="4294967295"/>
          </p:nvPr>
        </p:nvSpPr>
        <p:spPr>
          <a:xfrm>
            <a:off x="304800" y="6248400"/>
            <a:ext cx="8077200" cy="533400"/>
          </a:xfrm>
        </p:spPr>
        <p:txBody>
          <a:bodyPr/>
          <a:lstStyle/>
          <a:p>
            <a:pPr eaLnBrk="1" hangingPunct="1">
              <a:defRPr/>
            </a:pPr>
            <a:r>
              <a:rPr lang="en-US" sz="3200" dirty="0">
                <a:latin typeface="Arial" charset="0"/>
                <a:ea typeface="ＭＳ Ｐゴシック" charset="0"/>
              </a:rPr>
              <a:t>Shrine of the Book</a:t>
            </a:r>
          </a:p>
        </p:txBody>
      </p:sp>
      <p:pic>
        <p:nvPicPr>
          <p:cNvPr id="179205" name="Picture 5" descr="Qumran0001"/>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1447800" y="3581400"/>
            <a:ext cx="44196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8" name="Text Box 8"/>
          <p:cNvSpPr txBox="1">
            <a:spLocks noChangeArrowheads="1"/>
          </p:cNvSpPr>
          <p:nvPr/>
        </p:nvSpPr>
        <p:spPr bwMode="auto">
          <a:xfrm>
            <a:off x="381000" y="2667000"/>
            <a:ext cx="5334000" cy="461963"/>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When was the OT written?</a:t>
            </a:r>
          </a:p>
        </p:txBody>
      </p:sp>
      <p:sp>
        <p:nvSpPr>
          <p:cNvPr id="179210" name="Text Box 10"/>
          <p:cNvSpPr txBox="1">
            <a:spLocks noChangeArrowheads="1"/>
          </p:cNvSpPr>
          <p:nvPr/>
        </p:nvSpPr>
        <p:spPr bwMode="auto">
          <a:xfrm>
            <a:off x="152399" y="3276600"/>
            <a:ext cx="3134495" cy="830263"/>
          </a:xfrm>
          <a:prstGeom prst="rect">
            <a:avLst/>
          </a:prstGeom>
          <a:solidFill>
            <a:schemeClr val="bg2"/>
          </a:solidFill>
          <a:ln w="9525">
            <a:noFill/>
            <a:miter lim="800000"/>
            <a:headEnd/>
            <a:tailEnd/>
          </a:ln>
          <a:effectLst/>
        </p:spPr>
        <p:txBody>
          <a:bodyPr wrap="square">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Conservatives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say 1400-400 BC</a:t>
            </a:r>
          </a:p>
        </p:txBody>
      </p:sp>
      <p:sp>
        <p:nvSpPr>
          <p:cNvPr id="179213" name="Rectangle 13"/>
          <p:cNvSpPr>
            <a:spLocks noRot="1" noChangeArrowheads="1"/>
          </p:cNvSpPr>
          <p:nvPr/>
        </p:nvSpPr>
        <p:spPr bwMode="auto">
          <a:xfrm>
            <a:off x="0" y="0"/>
            <a:ext cx="8153400" cy="762000"/>
          </a:xfrm>
          <a:prstGeom prst="rect">
            <a:avLst/>
          </a:prstGeom>
          <a:gradFill rotWithShape="1">
            <a:gsLst>
              <a:gs pos="0">
                <a:schemeClr val="accent1"/>
              </a:gs>
              <a:gs pos="50000">
                <a:schemeClr val="accent1">
                  <a:gamma/>
                  <a:shade val="46275"/>
                  <a:invGamma/>
                </a:schemeClr>
              </a:gs>
              <a:gs pos="100000">
                <a:schemeClr val="accent1"/>
              </a:gs>
            </a:gsLst>
            <a:lin ang="5400000" scaled="1"/>
          </a:grad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Significance of the DSS</a:t>
            </a:r>
          </a:p>
        </p:txBody>
      </p:sp>
      <p:sp>
        <p:nvSpPr>
          <p:cNvPr id="14" name="Text Box 5"/>
          <p:cNvSpPr txBox="1">
            <a:spLocks noChangeArrowheads="1"/>
          </p:cNvSpPr>
          <p:nvPr/>
        </p:nvSpPr>
        <p:spPr bwMode="auto">
          <a:xfrm>
            <a:off x="8458200" y="0"/>
            <a:ext cx="698500" cy="461963"/>
          </a:xfrm>
          <a:prstGeom prst="rect">
            <a:avLst/>
          </a:prstGeom>
          <a:noFill/>
          <a:ln w="9525">
            <a:noFill/>
            <a:miter lim="800000"/>
            <a:headEnd/>
            <a:tailEnd/>
          </a:ln>
          <a:effectLst/>
        </p:spPr>
        <p:txBody>
          <a:bodyPr wrap="none">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183</a:t>
            </a:r>
          </a:p>
        </p:txBody>
      </p:sp>
      <p:grpSp>
        <p:nvGrpSpPr>
          <p:cNvPr id="2" name="Group 41"/>
          <p:cNvGrpSpPr>
            <a:grpSpLocks/>
          </p:cNvGrpSpPr>
          <p:nvPr/>
        </p:nvGrpSpPr>
        <p:grpSpPr bwMode="auto">
          <a:xfrm>
            <a:off x="228600" y="5410200"/>
            <a:ext cx="8839200" cy="990600"/>
            <a:chOff x="228600" y="5410200"/>
            <a:chExt cx="8839200" cy="990600"/>
          </a:xfrm>
        </p:grpSpPr>
        <p:cxnSp>
          <p:nvCxnSpPr>
            <p:cNvPr id="165903" name="Straight Connector 14"/>
            <p:cNvCxnSpPr>
              <a:cxnSpLocks noChangeShapeType="1"/>
            </p:cNvCxnSpPr>
            <p:nvPr/>
          </p:nvCxnSpPr>
          <p:spPr bwMode="auto">
            <a:xfrm>
              <a:off x="533400" y="5791200"/>
              <a:ext cx="8001000" cy="609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165904" name="Group 31"/>
            <p:cNvGrpSpPr>
              <a:grpSpLocks/>
            </p:cNvGrpSpPr>
            <p:nvPr/>
          </p:nvGrpSpPr>
          <p:grpSpPr bwMode="auto">
            <a:xfrm>
              <a:off x="533400" y="5943600"/>
              <a:ext cx="7848600" cy="381000"/>
              <a:chOff x="533400" y="5943600"/>
              <a:chExt cx="7848600" cy="381000"/>
            </a:xfrm>
          </p:grpSpPr>
          <p:sp>
            <p:nvSpPr>
              <p:cNvPr id="16" name="Rectangle 15"/>
              <p:cNvSpPr/>
              <p:nvPr/>
            </p:nvSpPr>
            <p:spPr bwMode="auto">
              <a:xfrm flipV="1">
                <a:off x="533400" y="6248400"/>
                <a:ext cx="7848600" cy="76200"/>
              </a:xfrm>
              <a:prstGeom prst="rect">
                <a:avLst/>
              </a:prstGeom>
              <a:solidFill>
                <a:schemeClr val="tx1"/>
              </a:solidFill>
              <a:ln w="9525" cap="flat" cmpd="sng" algn="ctr">
                <a:no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cxnSp>
            <p:nvCxnSpPr>
              <p:cNvPr id="165913" name="Straight Connector 19"/>
              <p:cNvCxnSpPr>
                <a:cxnSpLocks noChangeShapeType="1"/>
              </p:cNvCxnSpPr>
              <p:nvPr/>
            </p:nvCxnSpPr>
            <p:spPr bwMode="auto">
              <a:xfrm rot="5400000">
                <a:off x="64849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4" name="Straight Connector 20"/>
              <p:cNvCxnSpPr>
                <a:cxnSpLocks noChangeShapeType="1"/>
              </p:cNvCxnSpPr>
              <p:nvPr/>
            </p:nvCxnSpPr>
            <p:spPr bwMode="auto">
              <a:xfrm rot="5400000">
                <a:off x="191341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5" name="Straight Connector 21"/>
              <p:cNvCxnSpPr>
                <a:cxnSpLocks noChangeShapeType="1"/>
              </p:cNvCxnSpPr>
              <p:nvPr/>
            </p:nvCxnSpPr>
            <p:spPr bwMode="auto">
              <a:xfrm rot="5400000">
                <a:off x="317833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6" name="Straight Connector 22"/>
              <p:cNvCxnSpPr>
                <a:cxnSpLocks noChangeShapeType="1"/>
              </p:cNvCxnSpPr>
              <p:nvPr/>
            </p:nvCxnSpPr>
            <p:spPr bwMode="auto">
              <a:xfrm rot="5400000">
                <a:off x="444325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7" name="Straight Connector 23"/>
              <p:cNvCxnSpPr>
                <a:cxnSpLocks noChangeShapeType="1"/>
              </p:cNvCxnSpPr>
              <p:nvPr/>
            </p:nvCxnSpPr>
            <p:spPr bwMode="auto">
              <a:xfrm rot="5400000">
                <a:off x="570817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8" name="Straight Connector 24"/>
              <p:cNvCxnSpPr>
                <a:cxnSpLocks noChangeShapeType="1"/>
              </p:cNvCxnSpPr>
              <p:nvPr/>
            </p:nvCxnSpPr>
            <p:spPr bwMode="auto">
              <a:xfrm rot="5400000">
                <a:off x="697309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sp>
          <p:nvSpPr>
            <p:cNvPr id="33" name="Rectangle 4"/>
            <p:cNvSpPr txBox="1">
              <a:spLocks noRot="1" noChangeArrowheads="1"/>
            </p:cNvSpPr>
            <p:nvPr/>
          </p:nvSpPr>
          <p:spPr bwMode="auto">
            <a:xfrm>
              <a:off x="2286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600</a:t>
              </a:r>
            </a:p>
          </p:txBody>
        </p:sp>
        <p:sp>
          <p:nvSpPr>
            <p:cNvPr id="34" name="Rectangle 4"/>
            <p:cNvSpPr txBox="1">
              <a:spLocks noRot="1" noChangeArrowheads="1"/>
            </p:cNvSpPr>
            <p:nvPr/>
          </p:nvSpPr>
          <p:spPr bwMode="auto">
            <a:xfrm>
              <a:off x="15240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500</a:t>
              </a:r>
            </a:p>
          </p:txBody>
        </p:sp>
        <p:sp>
          <p:nvSpPr>
            <p:cNvPr id="35" name="Rectangle 4"/>
            <p:cNvSpPr txBox="1">
              <a:spLocks noRot="1" noChangeArrowheads="1"/>
            </p:cNvSpPr>
            <p:nvPr/>
          </p:nvSpPr>
          <p:spPr bwMode="auto">
            <a:xfrm>
              <a:off x="28194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400</a:t>
              </a:r>
            </a:p>
          </p:txBody>
        </p:sp>
        <p:sp>
          <p:nvSpPr>
            <p:cNvPr id="36" name="Rectangle 4"/>
            <p:cNvSpPr txBox="1">
              <a:spLocks noRot="1" noChangeArrowheads="1"/>
            </p:cNvSpPr>
            <p:nvPr/>
          </p:nvSpPr>
          <p:spPr bwMode="auto">
            <a:xfrm>
              <a:off x="41148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300</a:t>
              </a:r>
            </a:p>
          </p:txBody>
        </p:sp>
        <p:sp>
          <p:nvSpPr>
            <p:cNvPr id="37" name="Rectangle 4"/>
            <p:cNvSpPr txBox="1">
              <a:spLocks noRot="1" noChangeArrowheads="1"/>
            </p:cNvSpPr>
            <p:nvPr/>
          </p:nvSpPr>
          <p:spPr bwMode="auto">
            <a:xfrm>
              <a:off x="54102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200</a:t>
              </a:r>
            </a:p>
          </p:txBody>
        </p:sp>
        <p:sp>
          <p:nvSpPr>
            <p:cNvPr id="38" name="Rectangle 4"/>
            <p:cNvSpPr txBox="1">
              <a:spLocks noRot="1" noChangeArrowheads="1"/>
            </p:cNvSpPr>
            <p:nvPr/>
          </p:nvSpPr>
          <p:spPr bwMode="auto">
            <a:xfrm>
              <a:off x="67056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100</a:t>
              </a:r>
            </a:p>
          </p:txBody>
        </p:sp>
        <p:sp>
          <p:nvSpPr>
            <p:cNvPr id="39" name="Rectangle 4"/>
            <p:cNvSpPr txBox="1">
              <a:spLocks noRot="1" noChangeArrowheads="1"/>
            </p:cNvSpPr>
            <p:nvPr/>
          </p:nvSpPr>
          <p:spPr bwMode="auto">
            <a:xfrm>
              <a:off x="7772400" y="5410200"/>
              <a:ext cx="12954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BC</a:t>
              </a:r>
            </a:p>
          </p:txBody>
        </p:sp>
      </p:grpSp>
      <p:sp>
        <p:nvSpPr>
          <p:cNvPr id="40" name="Down Arrow 39"/>
          <p:cNvSpPr/>
          <p:nvPr/>
        </p:nvSpPr>
        <p:spPr bwMode="auto">
          <a:xfrm>
            <a:off x="1295400" y="4114800"/>
            <a:ext cx="228600" cy="1828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sp>
        <p:nvSpPr>
          <p:cNvPr id="179211" name="Text Box 11"/>
          <p:cNvSpPr txBox="1">
            <a:spLocks noChangeArrowheads="1"/>
          </p:cNvSpPr>
          <p:nvPr/>
        </p:nvSpPr>
        <p:spPr bwMode="auto">
          <a:xfrm>
            <a:off x="5638800" y="4267200"/>
            <a:ext cx="2133600" cy="12003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b="1">
                <a:solidFill>
                  <a:schemeClr val="tx2"/>
                </a:solidFill>
                <a:latin typeface="Garamond" charset="0"/>
                <a:ea typeface="ＭＳ Ｐゴシック" charset="0"/>
                <a:cs typeface="ＭＳ Ｐゴシック" charset="0"/>
              </a:defRPr>
            </a:lvl1pPr>
            <a:lvl2pPr marL="742950" indent="-285750" eaLnBrk="0" hangingPunct="0">
              <a:defRPr sz="4400" b="1">
                <a:solidFill>
                  <a:schemeClr val="tx2"/>
                </a:solidFill>
                <a:latin typeface="Garamond" charset="0"/>
                <a:ea typeface="ＭＳ Ｐゴシック" charset="0"/>
              </a:defRPr>
            </a:lvl2pPr>
            <a:lvl3pPr marL="1143000" indent="-228600" eaLnBrk="0" hangingPunct="0">
              <a:defRPr sz="4400" b="1">
                <a:solidFill>
                  <a:schemeClr val="tx2"/>
                </a:solidFill>
                <a:latin typeface="Garamond" charset="0"/>
                <a:ea typeface="ＭＳ Ｐゴシック" charset="0"/>
              </a:defRPr>
            </a:lvl3pPr>
            <a:lvl4pPr marL="1600200" indent="-228600" eaLnBrk="0" hangingPunct="0">
              <a:defRPr sz="4400" b="1">
                <a:solidFill>
                  <a:schemeClr val="tx2"/>
                </a:solidFill>
                <a:latin typeface="Garamond" charset="0"/>
                <a:ea typeface="ＭＳ Ｐゴシック" charset="0"/>
              </a:defRPr>
            </a:lvl4pPr>
            <a:lvl5pPr marL="2057400" indent="-228600" eaLnBrk="0" hangingPunct="0">
              <a:defRPr sz="4400" b="1">
                <a:solidFill>
                  <a:schemeClr val="tx2"/>
                </a:solidFill>
                <a:latin typeface="Garamond" charset="0"/>
                <a:ea typeface="ＭＳ Ｐゴシック" charset="0"/>
              </a:defRPr>
            </a:lvl5pPr>
            <a:lvl6pPr marL="2514600" indent="-228600" algn="ctr" eaLnBrk="0" fontAlgn="base" hangingPunct="0">
              <a:spcBef>
                <a:spcPct val="0"/>
              </a:spcBef>
              <a:spcAft>
                <a:spcPct val="0"/>
              </a:spcAft>
              <a:defRPr sz="4400" b="1">
                <a:solidFill>
                  <a:schemeClr val="tx2"/>
                </a:solidFill>
                <a:latin typeface="Garamond" charset="0"/>
                <a:ea typeface="ＭＳ Ｐゴシック" charset="0"/>
              </a:defRPr>
            </a:lvl6pPr>
            <a:lvl7pPr marL="2971800" indent="-228600" algn="ctr" eaLnBrk="0" fontAlgn="base" hangingPunct="0">
              <a:spcBef>
                <a:spcPct val="0"/>
              </a:spcBef>
              <a:spcAft>
                <a:spcPct val="0"/>
              </a:spcAft>
              <a:defRPr sz="4400" b="1">
                <a:solidFill>
                  <a:schemeClr val="tx2"/>
                </a:solidFill>
                <a:latin typeface="Garamond" charset="0"/>
                <a:ea typeface="ＭＳ Ｐゴシック" charset="0"/>
              </a:defRPr>
            </a:lvl7pPr>
            <a:lvl8pPr marL="3429000" indent="-228600" algn="ctr" eaLnBrk="0" fontAlgn="base" hangingPunct="0">
              <a:spcBef>
                <a:spcPct val="0"/>
              </a:spcBef>
              <a:spcAft>
                <a:spcPct val="0"/>
              </a:spcAft>
              <a:defRPr sz="4400" b="1">
                <a:solidFill>
                  <a:schemeClr val="tx2"/>
                </a:solidFill>
                <a:latin typeface="Garamond" charset="0"/>
                <a:ea typeface="ＭＳ Ｐゴシック" charset="0"/>
              </a:defRPr>
            </a:lvl8pPr>
            <a:lvl9pPr marL="3886200" indent="-228600" algn="ctr"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514"/>
                </a:solidFill>
                <a:effectLst/>
                <a:uLnTx/>
                <a:uFillTx/>
                <a:latin typeface="Arial" charset="0"/>
                <a:ea typeface="ＭＳ Ｐゴシック" charset="0"/>
                <a:cs typeface="Arial" charset="0"/>
              </a:rPr>
              <a:t>Dead Sea Scrolls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514"/>
                </a:solidFill>
                <a:effectLst/>
                <a:uLnTx/>
                <a:uFillTx/>
                <a:latin typeface="Arial" charset="0"/>
                <a:ea typeface="ＭＳ Ｐゴシック" charset="0"/>
                <a:cs typeface="Arial" charset="0"/>
              </a:rPr>
              <a:t>200-100 BC</a:t>
            </a:r>
          </a:p>
        </p:txBody>
      </p:sp>
      <p:sp>
        <p:nvSpPr>
          <p:cNvPr id="32" name="Text Box 9">
            <a:extLst>
              <a:ext uri="{FF2B5EF4-FFF2-40B4-BE49-F238E27FC236}">
                <a16:creationId xmlns:a16="http://schemas.microsoft.com/office/drawing/2014/main" id="{5A224573-1FBB-F645-B226-17C8CBE97E72}"/>
              </a:ext>
            </a:extLst>
          </p:cNvPr>
          <p:cNvSpPr txBox="1">
            <a:spLocks noChangeArrowheads="1"/>
          </p:cNvSpPr>
          <p:nvPr/>
        </p:nvSpPr>
        <p:spPr bwMode="auto">
          <a:xfrm>
            <a:off x="3515495" y="3288958"/>
            <a:ext cx="2057400" cy="1569660"/>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Minimalists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Say whole OT in </a:t>
            </a:r>
            <a:r>
              <a:rPr lang="en-US" sz="2400" dirty="0">
                <a:solidFill>
                  <a:srgbClr val="E5E5FF"/>
                </a:solidFill>
                <a:effectLst>
                  <a:outerShdw blurRad="38100" dist="38100" dir="2700000" algn="tl">
                    <a:srgbClr val="000000"/>
                  </a:outerShdw>
                </a:effectLst>
                <a:latin typeface="Arial" charset="0"/>
                <a:cs typeface="Arial" charset="0"/>
              </a:rPr>
              <a:t>3</a:t>
            </a:r>
            <a:r>
              <a:rPr lang="en-US" sz="2400" baseline="30000" dirty="0">
                <a:solidFill>
                  <a:srgbClr val="E5E5FF"/>
                </a:solidFill>
                <a:effectLst>
                  <a:outerShdw blurRad="38100" dist="38100" dir="2700000" algn="tl">
                    <a:srgbClr val="000000"/>
                  </a:outerShdw>
                </a:effectLst>
                <a:latin typeface="Arial" charset="0"/>
                <a:cs typeface="Arial" charset="0"/>
              </a:rPr>
              <a:t>rd</a:t>
            </a:r>
            <a:r>
              <a:rPr lang="en-US" sz="2400" dirty="0">
                <a:solidFill>
                  <a:srgbClr val="E5E5FF"/>
                </a:solidFill>
                <a:effectLst>
                  <a:outerShdw blurRad="38100" dist="38100" dir="2700000" algn="tl">
                    <a:srgbClr val="000000"/>
                  </a:outerShdw>
                </a:effectLst>
                <a:latin typeface="Arial" charset="0"/>
                <a:cs typeface="Arial" charset="0"/>
              </a:rPr>
              <a:t>-4</a:t>
            </a:r>
            <a:r>
              <a:rPr lang="en-US" sz="2400" baseline="30000" dirty="0">
                <a:solidFill>
                  <a:srgbClr val="E5E5FF"/>
                </a:solidFill>
                <a:effectLst>
                  <a:outerShdw blurRad="38100" dist="38100" dir="2700000" algn="tl">
                    <a:srgbClr val="000000"/>
                  </a:outerShdw>
                </a:effectLst>
                <a:latin typeface="Arial" charset="0"/>
                <a:cs typeface="Arial" charset="0"/>
              </a:rPr>
              <a:t>th</a:t>
            </a:r>
            <a:r>
              <a:rPr lang="en-US" sz="2400" dirty="0">
                <a:solidFill>
                  <a:srgbClr val="E5E5FF"/>
                </a:solidFill>
                <a:effectLst>
                  <a:outerShdw blurRad="38100" dist="38100" dir="2700000" algn="tl">
                    <a:srgbClr val="000000"/>
                  </a:outerShdw>
                </a:effectLst>
                <a:latin typeface="Arial" charset="0"/>
                <a:cs typeface="Arial" charset="0"/>
              </a:rPr>
              <a:t> Century BC</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549744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wipe(down)">
                                      <p:cBhvr>
                                        <p:cTn id="7" dur="5000"/>
                                        <p:tgtEl>
                                          <p:spTgt spid="179203"/>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179208"/>
                                        </p:tgtEl>
                                        <p:attrNameLst>
                                          <p:attrName>style.visibility</p:attrName>
                                        </p:attrNameLst>
                                      </p:cBhvr>
                                      <p:to>
                                        <p:strVal val="visible"/>
                                      </p:to>
                                    </p:set>
                                    <p:anim calcmode="lin" valueType="num">
                                      <p:cBhvr>
                                        <p:cTn id="10" dur="500" fill="hold"/>
                                        <p:tgtEl>
                                          <p:spTgt spid="179208"/>
                                        </p:tgtEl>
                                        <p:attrNameLst>
                                          <p:attrName>ppt_w</p:attrName>
                                        </p:attrNameLst>
                                      </p:cBhvr>
                                      <p:tavLst>
                                        <p:tav tm="0">
                                          <p:val>
                                            <p:fltVal val="0"/>
                                          </p:val>
                                        </p:tav>
                                        <p:tav tm="100000">
                                          <p:val>
                                            <p:strVal val="#ppt_w"/>
                                          </p:val>
                                        </p:tav>
                                      </p:tavLst>
                                    </p:anim>
                                    <p:anim calcmode="lin" valueType="num">
                                      <p:cBhvr>
                                        <p:cTn id="11" dur="500" fill="hold"/>
                                        <p:tgtEl>
                                          <p:spTgt spid="179208"/>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179210"/>
                                        </p:tgtEl>
                                        <p:attrNameLst>
                                          <p:attrName>style.visibility</p:attrName>
                                        </p:attrNameLst>
                                      </p:cBhvr>
                                      <p:to>
                                        <p:strVal val="visible"/>
                                      </p:to>
                                    </p:set>
                                    <p:anim calcmode="lin" valueType="num">
                                      <p:cBhvr>
                                        <p:cTn id="16" dur="500" fill="hold"/>
                                        <p:tgtEl>
                                          <p:spTgt spid="179210"/>
                                        </p:tgtEl>
                                        <p:attrNameLst>
                                          <p:attrName>ppt_w</p:attrName>
                                        </p:attrNameLst>
                                      </p:cBhvr>
                                      <p:tavLst>
                                        <p:tav tm="0">
                                          <p:val>
                                            <p:fltVal val="0"/>
                                          </p:val>
                                        </p:tav>
                                        <p:tav tm="100000">
                                          <p:val>
                                            <p:strVal val="#ppt_w"/>
                                          </p:val>
                                        </p:tav>
                                      </p:tavLst>
                                    </p:anim>
                                    <p:anim calcmode="lin" valueType="num">
                                      <p:cBhvr>
                                        <p:cTn id="17" dur="500" fill="hold"/>
                                        <p:tgtEl>
                                          <p:spTgt spid="179210"/>
                                        </p:tgtEl>
                                        <p:attrNameLst>
                                          <p:attrName>ppt_h</p:attrName>
                                        </p:attrNameLst>
                                      </p:cBhvr>
                                      <p:tavLst>
                                        <p:tav tm="0">
                                          <p:val>
                                            <p:strVal val="#ppt_h"/>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par>
                          <p:cTn id="25" fill="hold" nodeType="afterGroup">
                            <p:stCondLst>
                              <p:cond delay="2500"/>
                            </p:stCondLst>
                            <p:childTnLst>
                              <p:par>
                                <p:cTn id="26" presetID="17" presetClass="entr" presetSubtype="10" fill="hold" nodeType="afterEffect">
                                  <p:stCondLst>
                                    <p:cond delay="0"/>
                                  </p:stCondLst>
                                  <p:childTnLst>
                                    <p:set>
                                      <p:cBhvr>
                                        <p:cTn id="27" dur="1" fill="hold">
                                          <p:stCondLst>
                                            <p:cond delay="0"/>
                                          </p:stCondLst>
                                        </p:cTn>
                                        <p:tgtEl>
                                          <p:spTgt spid="179205"/>
                                        </p:tgtEl>
                                        <p:attrNameLst>
                                          <p:attrName>style.visibility</p:attrName>
                                        </p:attrNameLst>
                                      </p:cBhvr>
                                      <p:to>
                                        <p:strVal val="visible"/>
                                      </p:to>
                                    </p:set>
                                    <p:anim calcmode="lin" valueType="num">
                                      <p:cBhvr>
                                        <p:cTn id="28" dur="500" fill="hold"/>
                                        <p:tgtEl>
                                          <p:spTgt spid="179205"/>
                                        </p:tgtEl>
                                        <p:attrNameLst>
                                          <p:attrName>ppt_w</p:attrName>
                                        </p:attrNameLst>
                                      </p:cBhvr>
                                      <p:tavLst>
                                        <p:tav tm="0">
                                          <p:val>
                                            <p:fltVal val="0"/>
                                          </p:val>
                                        </p:tav>
                                        <p:tav tm="100000">
                                          <p:val>
                                            <p:strVal val="#ppt_w"/>
                                          </p:val>
                                        </p:tav>
                                      </p:tavLst>
                                    </p:anim>
                                    <p:anim calcmode="lin" valueType="num">
                                      <p:cBhvr>
                                        <p:cTn id="29" dur="500" fill="hold"/>
                                        <p:tgtEl>
                                          <p:spTgt spid="17920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79211"/>
                                        </p:tgtEl>
                                        <p:attrNameLst>
                                          <p:attrName>style.visibility</p:attrName>
                                        </p:attrNameLst>
                                      </p:cBhvr>
                                      <p:to>
                                        <p:strVal val="visible"/>
                                      </p:to>
                                    </p:set>
                                    <p:anim calcmode="lin" valueType="num">
                                      <p:cBhvr>
                                        <p:cTn id="34" dur="500" fill="hold"/>
                                        <p:tgtEl>
                                          <p:spTgt spid="179211"/>
                                        </p:tgtEl>
                                        <p:attrNameLst>
                                          <p:attrName>ppt_w</p:attrName>
                                        </p:attrNameLst>
                                      </p:cBhvr>
                                      <p:tavLst>
                                        <p:tav tm="0">
                                          <p:val>
                                            <p:fltVal val="0"/>
                                          </p:val>
                                        </p:tav>
                                        <p:tav tm="100000">
                                          <p:val>
                                            <p:strVal val="#ppt_w"/>
                                          </p:val>
                                        </p:tav>
                                      </p:tavLst>
                                    </p:anim>
                                    <p:anim calcmode="lin" valueType="num">
                                      <p:cBhvr>
                                        <p:cTn id="35" dur="500" fill="hold"/>
                                        <p:tgtEl>
                                          <p:spTgt spid="179211"/>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animBg="1"/>
      <p:bldP spid="179210" grpId="0" animBg="1"/>
      <p:bldP spid="40" grpId="0" animBg="1"/>
      <p:bldP spid="17921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4000" b="1" i="1" dirty="0">
                <a:solidFill>
                  <a:srgbClr val="FFFF00"/>
                </a:solidFill>
                <a:effectLst>
                  <a:glow rad="127000">
                    <a:schemeClr val="tx1"/>
                  </a:glow>
                </a:effectLst>
                <a:latin typeface="Arial" charset="0"/>
                <a:ea typeface="ＭＳ Ｐゴシック" charset="0"/>
                <a:cs typeface="ＭＳ Ｐゴシック" charset="0"/>
              </a:rPr>
              <a:t>How</a:t>
            </a:r>
            <a:r>
              <a:rPr lang="en-US" sz="4000" b="1" dirty="0">
                <a:effectLst>
                  <a:glow rad="127000">
                    <a:schemeClr val="tx1"/>
                  </a:glow>
                </a:effectLst>
                <a:latin typeface="Arial" charset="0"/>
                <a:ea typeface="ＭＳ Ｐゴシック" charset="0"/>
                <a:cs typeface="ＭＳ Ｐゴシック" charset="0"/>
              </a:rPr>
              <a:t> Do Scholars Doubt the OT?</a:t>
            </a: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1618735" y="1075752"/>
            <a:ext cx="7525265" cy="1197886"/>
          </a:xfrm>
          <a:prstGeom prst="rect">
            <a:avLst/>
          </a:prstGeom>
          <a:solidFill>
            <a:srgbClr val="C00000"/>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3200" b="1" kern="0" dirty="0">
                <a:effectLst>
                  <a:glow rad="127000">
                    <a:schemeClr val="tx1"/>
                  </a:glow>
                </a:effectLst>
                <a:latin typeface="Arial" charset="0"/>
                <a:ea typeface="ＭＳ Ｐゴシック" charset="0"/>
                <a:cs typeface="ＭＳ Ｐゴシック" charset="0"/>
              </a:rPr>
              <a:t>They say the OT was written just before the Dead Sea Scrolls:</a:t>
            </a: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90917"/>
            <a:ext cx="1485824" cy="2243115"/>
          </a:xfrm>
          <a:prstGeom prst="rect">
            <a:avLst/>
          </a:prstGeom>
        </p:spPr>
      </p:pic>
      <p:sp>
        <p:nvSpPr>
          <p:cNvPr id="5" name="Rectangle 2">
            <a:extLst>
              <a:ext uri="{FF2B5EF4-FFF2-40B4-BE49-F238E27FC236}">
                <a16:creationId xmlns:a16="http://schemas.microsoft.com/office/drawing/2014/main" id="{C529BAF9-8F7E-724C-B646-DD9D22CBB55F}"/>
              </a:ext>
            </a:extLst>
          </p:cNvPr>
          <p:cNvSpPr txBox="1">
            <a:spLocks noChangeArrowheads="1"/>
          </p:cNvSpPr>
          <p:nvPr/>
        </p:nvSpPr>
        <p:spPr bwMode="auto">
          <a:xfrm>
            <a:off x="1618735" y="2693773"/>
            <a:ext cx="7339914" cy="386765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2800" b="1" kern="0" dirty="0">
                <a:effectLst/>
                <a:latin typeface="Arial" charset="0"/>
                <a:ea typeface="ＭＳ Ｐゴシック" charset="0"/>
                <a:cs typeface="ＭＳ Ｐゴシック" charset="0"/>
              </a:rPr>
              <a:t>"﻿With that late date they would couple an ultralow view of the reality of that history, dismissing virtually the whole of it as pure fiction, as an attempt by the puny Jewish community in Palestine to write themselves an imaginary past large, as a form of national propaganda."</a:t>
            </a:r>
          </a:p>
        </p:txBody>
      </p:sp>
    </p:spTree>
    <p:extLst>
      <p:ext uri="{BB962C8B-B14F-4D97-AF65-F5344CB8AC3E}">
        <p14:creationId xmlns:p14="http://schemas.microsoft.com/office/powerpoint/2010/main" val="17939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4000" b="1" i="1" dirty="0">
                <a:solidFill>
                  <a:srgbClr val="FFFF00"/>
                </a:solidFill>
                <a:effectLst>
                  <a:glow rad="127000">
                    <a:schemeClr val="tx1"/>
                  </a:glow>
                </a:effectLst>
                <a:latin typeface="Arial" charset="0"/>
                <a:ea typeface="ＭＳ Ｐゴシック" charset="0"/>
                <a:cs typeface="ＭＳ Ｐゴシック" charset="0"/>
              </a:rPr>
              <a:t>Why</a:t>
            </a:r>
            <a:r>
              <a:rPr lang="en-US" sz="4000" b="1" dirty="0">
                <a:effectLst>
                  <a:glow rad="127000">
                    <a:schemeClr val="tx1"/>
                  </a:glow>
                </a:effectLst>
                <a:latin typeface="Arial" charset="0"/>
                <a:ea typeface="ＭＳ Ｐゴシック" charset="0"/>
                <a:cs typeface="ＭＳ Ｐゴシック" charset="0"/>
              </a:rPr>
              <a:t> Do Scholars Doubt the OT?</a:t>
            </a: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2135164" y="1162250"/>
            <a:ext cx="6970955" cy="406465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11112" algn="l" defTabSz="914400">
              <a:defRPr/>
            </a:pPr>
            <a:r>
              <a:rPr lang="en-US" sz="3200" b="1" kern="0" dirty="0">
                <a:effectLst>
                  <a:glow rad="127000">
                    <a:schemeClr val="tx1"/>
                  </a:glow>
                </a:effectLst>
                <a:latin typeface="Arial" charset="0"/>
                <a:ea typeface="ＭＳ Ｐゴシック" charset="0"/>
                <a:cs typeface="ＭＳ Ｐゴシック" charset="0"/>
              </a:rPr>
              <a:t>Other societies were inventing history at the time:</a:t>
            </a:r>
          </a:p>
          <a:p>
            <a:pPr marL="11112"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525462" indent="-514350" algn="l" defTabSz="914400">
              <a:buFont typeface="Arial" panose="020B0604020202020204" pitchFamily="34" charset="0"/>
              <a:buChar char="•"/>
              <a:defRPr/>
            </a:pPr>
            <a:r>
              <a:rPr lang="en-US" sz="3200" b="1" kern="0" dirty="0">
                <a:effectLst>
                  <a:glow rad="127000">
                    <a:schemeClr val="tx1"/>
                  </a:glow>
                </a:effectLst>
                <a:latin typeface="Arial" charset="0"/>
                <a:ea typeface="ＭＳ Ｐゴシック" charset="0"/>
                <a:cs typeface="ＭＳ Ｐゴシック" charset="0"/>
              </a:rPr>
              <a:t>Manetho, </a:t>
            </a:r>
            <a:r>
              <a:rPr lang="en-US" sz="3200" b="1" i="1" kern="0" dirty="0" err="1">
                <a:effectLst>
                  <a:glow rad="127000">
                    <a:schemeClr val="tx1"/>
                  </a:glow>
                </a:effectLst>
                <a:latin typeface="Arial" charset="0"/>
                <a:ea typeface="ＭＳ Ｐゴシック" charset="0"/>
                <a:cs typeface="ＭＳ Ｐゴシック" charset="0"/>
              </a:rPr>
              <a:t>Aegyptiaka</a:t>
            </a:r>
            <a:r>
              <a:rPr lang="en-US" sz="3200" b="1" kern="0" dirty="0">
                <a:effectLst>
                  <a:glow rad="127000">
                    <a:schemeClr val="tx1"/>
                  </a:glow>
                </a:effectLst>
                <a:latin typeface="Arial" charset="0"/>
                <a:ea typeface="ＭＳ Ｐゴシック" charset="0"/>
                <a:cs typeface="ＭＳ Ｐゴシック" charset="0"/>
              </a:rPr>
              <a:t> </a:t>
            </a:r>
            <a:r>
              <a:rPr lang="en-US" sz="3200" b="1" i="1" kern="0" dirty="0">
                <a:effectLst>
                  <a:glow rad="127000">
                    <a:schemeClr val="tx1"/>
                  </a:glow>
                </a:effectLst>
                <a:latin typeface="Arial" charset="0"/>
                <a:ea typeface="ＭＳ Ｐゴシック" charset="0"/>
                <a:cs typeface="ＭＳ Ｐゴシック" charset="0"/>
              </a:rPr>
              <a:t>(History of Egypt) </a:t>
            </a:r>
            <a:r>
              <a:rPr lang="en-US" sz="3200" b="1" kern="0" dirty="0">
                <a:effectLst>
                  <a:glow rad="127000">
                    <a:schemeClr val="tx1"/>
                  </a:glow>
                </a:effectLst>
                <a:latin typeface="Arial" charset="0"/>
                <a:ea typeface="ＭＳ Ｐゴシック" charset="0"/>
                <a:cs typeface="ＭＳ Ｐゴシック" charset="0"/>
              </a:rPr>
              <a:t>under Ptolemy II</a:t>
            </a:r>
          </a:p>
          <a:p>
            <a:pPr marL="525462" indent="-514350" algn="l" defTabSz="914400">
              <a:buFont typeface="Arial" panose="020B0604020202020204" pitchFamily="34" charset="0"/>
              <a:buChar char="•"/>
              <a:defRPr/>
            </a:pPr>
            <a:endParaRPr lang="en-US" sz="3200" b="1" kern="0" dirty="0">
              <a:effectLst>
                <a:glow rad="127000">
                  <a:schemeClr val="tx1"/>
                </a:glow>
              </a:effectLst>
              <a:latin typeface="Arial" charset="0"/>
              <a:ea typeface="ＭＳ Ｐゴシック" charset="0"/>
              <a:cs typeface="ＭＳ Ｐゴシック" charset="0"/>
            </a:endParaRPr>
          </a:p>
          <a:p>
            <a:pPr marL="525462" indent="-514350" algn="l" defTabSz="914400">
              <a:buFont typeface="Arial" panose="020B0604020202020204" pitchFamily="34" charset="0"/>
              <a:buChar char="•"/>
              <a:defRPr/>
            </a:pPr>
            <a:r>
              <a:rPr lang="en-US" sz="3200" b="1" kern="0" dirty="0" err="1">
                <a:effectLst>
                  <a:glow rad="127000">
                    <a:schemeClr val="tx1"/>
                  </a:glow>
                </a:effectLst>
                <a:latin typeface="Arial" charset="0"/>
                <a:ea typeface="ＭＳ Ｐゴシック" charset="0"/>
                <a:cs typeface="ＭＳ Ｐゴシック" charset="0"/>
              </a:rPr>
              <a:t>Berossus</a:t>
            </a:r>
            <a:r>
              <a:rPr lang="en-US" sz="3200" b="1" kern="0" dirty="0">
                <a:effectLst>
                  <a:glow rad="127000">
                    <a:schemeClr val="tx1"/>
                  </a:glow>
                </a:effectLst>
                <a:latin typeface="Arial" charset="0"/>
                <a:ea typeface="ＭＳ Ｐゴシック" charset="0"/>
                <a:cs typeface="ＭＳ Ｐゴシック" charset="0"/>
              </a:rPr>
              <a:t>, </a:t>
            </a:r>
            <a:r>
              <a:rPr lang="en-US" sz="3200" b="1" i="1" kern="0" dirty="0" err="1">
                <a:effectLst>
                  <a:glow rad="127000">
                    <a:schemeClr val="tx1"/>
                  </a:glow>
                </a:effectLst>
                <a:latin typeface="Arial" charset="0"/>
                <a:ea typeface="ＭＳ Ｐゴシック" charset="0"/>
                <a:cs typeface="ＭＳ Ｐゴシック" charset="0"/>
              </a:rPr>
              <a:t>Chaldaika</a:t>
            </a:r>
            <a:r>
              <a:rPr lang="en-US" sz="3200" b="1" kern="0" dirty="0">
                <a:effectLst>
                  <a:glow rad="127000">
                    <a:schemeClr val="tx1"/>
                  </a:glow>
                </a:effectLst>
                <a:latin typeface="Arial" charset="0"/>
                <a:ea typeface="ＭＳ Ｐゴシック" charset="0"/>
                <a:cs typeface="ＭＳ Ｐゴシック" charset="0"/>
              </a:rPr>
              <a:t>, Babylon, under Antiochus I</a:t>
            </a: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90917"/>
            <a:ext cx="2048665" cy="3092824"/>
          </a:xfrm>
          <a:prstGeom prst="rect">
            <a:avLst/>
          </a:prstGeom>
        </p:spPr>
      </p:pic>
      <p:sp>
        <p:nvSpPr>
          <p:cNvPr id="5" name="Rectangle 2">
            <a:extLst>
              <a:ext uri="{FF2B5EF4-FFF2-40B4-BE49-F238E27FC236}">
                <a16:creationId xmlns:a16="http://schemas.microsoft.com/office/drawing/2014/main" id="{7FB0F3D9-B801-644F-BC54-EA0159261015}"/>
              </a:ext>
            </a:extLst>
          </p:cNvPr>
          <p:cNvSpPr txBox="1">
            <a:spLocks noChangeArrowheads="1"/>
          </p:cNvSpPr>
          <p:nvPr/>
        </p:nvSpPr>
        <p:spPr bwMode="auto">
          <a:xfrm>
            <a:off x="2135164" y="5337659"/>
            <a:ext cx="6970955" cy="152060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11112" algn="l" defTabSz="914400">
              <a:defRPr/>
            </a:pPr>
            <a:r>
              <a:rPr lang="en-US" sz="3200" b="1" kern="0" dirty="0">
                <a:effectLst>
                  <a:glow rad="127000">
                    <a:schemeClr val="tx1"/>
                  </a:glow>
                </a:effectLst>
                <a:latin typeface="Arial" charset="0"/>
                <a:ea typeface="ＭＳ Ｐゴシック" charset="0"/>
                <a:cs typeface="ＭＳ Ｐゴシック" charset="0"/>
              </a:rPr>
              <a:t>So why not Hellenistic Jews from 400-200 BC?</a:t>
            </a:r>
          </a:p>
        </p:txBody>
      </p:sp>
    </p:spTree>
    <p:extLst>
      <p:ext uri="{BB962C8B-B14F-4D97-AF65-F5344CB8AC3E}">
        <p14:creationId xmlns:p14="http://schemas.microsoft.com/office/powerpoint/2010/main" val="24508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ctrTitle"/>
          </p:nvPr>
        </p:nvSpPr>
        <p:spPr>
          <a:xfrm>
            <a:off x="0" y="90344"/>
            <a:ext cx="9144000" cy="541338"/>
          </a:xfrm>
        </p:spPr>
        <p:txBody>
          <a:bodyPr/>
          <a:lstStyle/>
          <a:p>
            <a:pPr eaLnBrk="1" hangingPunct="1"/>
            <a:r>
              <a:rPr kumimoji="1" lang="en-US" altLang="zh-CN" sz="4000" b="1" dirty="0">
                <a:solidFill>
                  <a:schemeClr val="bg1"/>
                </a:solidFill>
                <a:latin typeface="Arial" charset="0"/>
              </a:rPr>
              <a:t>Inventing “History”</a:t>
            </a:r>
            <a:endParaRPr kumimoji="1" lang="en-US" altLang="zh-CN" sz="2800" b="1" dirty="0">
              <a:solidFill>
                <a:schemeClr val="bg1"/>
              </a:solidFill>
              <a:latin typeface="Arial" charset="0"/>
            </a:endParaRPr>
          </a:p>
        </p:txBody>
      </p:sp>
      <p:pic>
        <p:nvPicPr>
          <p:cNvPr id="2" name="Picture 1" descr="Screen Shot 2015-07-22 at 7.57.00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26885"/>
            <a:ext cx="9144000" cy="6131115"/>
          </a:xfrm>
          <a:prstGeom prst="rect">
            <a:avLst/>
          </a:prstGeom>
        </p:spPr>
      </p:pic>
      <p:sp>
        <p:nvSpPr>
          <p:cNvPr id="7" name="Text Box 9"/>
          <p:cNvSpPr txBox="1">
            <a:spLocks noChangeArrowheads="1"/>
          </p:cNvSpPr>
          <p:nvPr/>
        </p:nvSpPr>
        <p:spPr bwMode="auto">
          <a:xfrm>
            <a:off x="238101" y="5048177"/>
            <a:ext cx="2879314" cy="1446550"/>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marL="0" marR="0" lvl="0" indent="0" algn="ctr" defTabSz="457200" rtl="0" eaLnBrk="1" fontAlgn="t" latinLnBrk="0" hangingPunct="1">
              <a:lnSpc>
                <a:spcPct val="100000"/>
              </a:lnSpc>
              <a:spcBef>
                <a:spcPct val="5000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Egypt</a:t>
            </a:r>
            <a:b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b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(Manetho)</a:t>
            </a:r>
          </a:p>
        </p:txBody>
      </p:sp>
      <p:sp>
        <p:nvSpPr>
          <p:cNvPr id="15" name="Text Box 9"/>
          <p:cNvSpPr txBox="1">
            <a:spLocks noChangeArrowheads="1"/>
          </p:cNvSpPr>
          <p:nvPr/>
        </p:nvSpPr>
        <p:spPr bwMode="auto">
          <a:xfrm>
            <a:off x="5472814" y="2345892"/>
            <a:ext cx="3132589" cy="1446550"/>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marL="0" marR="0" lvl="0" indent="0" algn="ctr" defTabSz="457200" rtl="0" eaLnBrk="1" fontAlgn="t" latinLnBrk="0" hangingPunct="1">
              <a:lnSpc>
                <a:spcPct val="100000"/>
              </a:lnSpc>
              <a:spcBef>
                <a:spcPct val="5000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Babylon</a:t>
            </a:r>
            <a:b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b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a:t>
            </a:r>
            <a:r>
              <a:rPr kumimoji="0" lang="en-US" sz="4400" b="1" i="0" u="none" strike="noStrike" kern="1200" cap="none" spc="0" normalizeH="0" baseline="0" noProof="0" dirty="0" err="1">
                <a:ln>
                  <a:noFill/>
                </a:ln>
                <a:solidFill>
                  <a:srgbClr val="FFFFFF"/>
                </a:solidFill>
                <a:effectLst>
                  <a:glow rad="203200">
                    <a:srgbClr val="000514">
                      <a:alpha val="88000"/>
                    </a:srgbClr>
                  </a:glow>
                </a:effectLst>
                <a:uLnTx/>
                <a:uFillTx/>
                <a:latin typeface="Arial"/>
                <a:ea typeface="ＭＳ Ｐゴシック" charset="0"/>
                <a:cs typeface="Arial"/>
              </a:rPr>
              <a:t>Berossus</a:t>
            </a: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a:t>
            </a:r>
          </a:p>
        </p:txBody>
      </p:sp>
      <p:sp>
        <p:nvSpPr>
          <p:cNvPr id="17" name="Right Arrow 16"/>
          <p:cNvSpPr/>
          <p:nvPr/>
        </p:nvSpPr>
        <p:spPr bwMode="auto">
          <a:xfrm rot="1381308">
            <a:off x="2019265" y="2812195"/>
            <a:ext cx="856912" cy="4596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BONES" pitchFamily="-105" charset="0"/>
              <a:ea typeface="+mn-ea"/>
              <a:cs typeface="+mn-cs"/>
            </a:endParaRPr>
          </a:p>
        </p:txBody>
      </p:sp>
      <p:sp>
        <p:nvSpPr>
          <p:cNvPr id="16" name="Text Box 9"/>
          <p:cNvSpPr txBox="1">
            <a:spLocks noChangeArrowheads="1"/>
          </p:cNvSpPr>
          <p:nvPr/>
        </p:nvSpPr>
        <p:spPr bwMode="auto">
          <a:xfrm>
            <a:off x="2385906" y="3242456"/>
            <a:ext cx="2664512" cy="1446550"/>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marL="0" marR="0" lvl="0" indent="0" algn="ctr" defTabSz="457200" rtl="0" eaLnBrk="1" fontAlgn="t" latinLnBrk="0" hangingPunct="1">
              <a:lnSpc>
                <a:spcPct val="100000"/>
              </a:lnSpc>
              <a:spcBef>
                <a:spcPct val="5000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Palestine</a:t>
            </a:r>
            <a:b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b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(OT?)</a:t>
            </a:r>
          </a:p>
        </p:txBody>
      </p:sp>
    </p:spTree>
    <p:extLst>
      <p:ext uri="{BB962C8B-B14F-4D97-AF65-F5344CB8AC3E}">
        <p14:creationId xmlns:p14="http://schemas.microsoft.com/office/powerpoint/2010/main" val="37201429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Shrine of the Bo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44450"/>
            <a:ext cx="70866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3" name="Picture 3" descr="Shrine of the Boo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8800" y="-58738"/>
            <a:ext cx="4800600" cy="371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Rectangle 4"/>
          <p:cNvSpPr>
            <a:spLocks noGrp="1" noRot="1" noChangeArrowheads="1"/>
          </p:cNvSpPr>
          <p:nvPr>
            <p:ph type="title" idx="4294967295"/>
          </p:nvPr>
        </p:nvSpPr>
        <p:spPr>
          <a:xfrm>
            <a:off x="304800" y="6248400"/>
            <a:ext cx="8077200" cy="533400"/>
          </a:xfrm>
        </p:spPr>
        <p:txBody>
          <a:bodyPr/>
          <a:lstStyle/>
          <a:p>
            <a:pPr eaLnBrk="1" hangingPunct="1">
              <a:defRPr/>
            </a:pPr>
            <a:r>
              <a:rPr lang="en-US" sz="3200" dirty="0">
                <a:latin typeface="Arial" charset="0"/>
                <a:ea typeface="ＭＳ Ｐゴシック" charset="0"/>
              </a:rPr>
              <a:t>Shrine of the Book</a:t>
            </a:r>
          </a:p>
        </p:txBody>
      </p:sp>
      <p:pic>
        <p:nvPicPr>
          <p:cNvPr id="179205" name="Picture 5" descr="Qumran0001"/>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1447800" y="3581400"/>
            <a:ext cx="44196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7" name="Rectangle 7"/>
          <p:cNvSpPr>
            <a:spLocks noChangeArrowheads="1"/>
          </p:cNvSpPr>
          <p:nvPr/>
        </p:nvSpPr>
        <p:spPr bwMode="auto">
          <a:xfrm>
            <a:off x="457200" y="1143000"/>
            <a:ext cx="8686800" cy="685800"/>
          </a:xfrm>
          <a:prstGeom prst="rect">
            <a:avLst/>
          </a:prstGeom>
          <a:solidFill>
            <a:schemeClr val="bg2"/>
          </a:solidFill>
          <a:ln w="9525">
            <a:noFill/>
            <a:miter lim="800000"/>
            <a:headEnd/>
            <a:tailEnd/>
          </a:ln>
          <a:effectLst/>
        </p:spPr>
        <p:txBody>
          <a:bodyPr anchor="ctr"/>
          <a:lstStyle/>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charset="0"/>
              <a:buNone/>
              <a:tabLst/>
              <a:defRPr/>
            </a:pPr>
            <a:r>
              <a:rPr lang="en-US" sz="2800" b="1" dirty="0">
                <a:solidFill>
                  <a:srgbClr val="FFFFFF"/>
                </a:solidFill>
                <a:effectLst>
                  <a:outerShdw blurRad="38100" dist="38100" dir="2700000" algn="tl">
                    <a:srgbClr val="000000"/>
                  </a:outerShdw>
                </a:effectLst>
                <a:latin typeface="Arial" charset="0"/>
                <a:ea typeface="ＭＳ Ｐゴシック" charset="0"/>
                <a:cs typeface="Arial" charset="0"/>
              </a:rPr>
              <a:t>DSS p</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rove conservative dating of OT books</a:t>
            </a:r>
          </a:p>
        </p:txBody>
      </p:sp>
      <p:sp>
        <p:nvSpPr>
          <p:cNvPr id="179208" name="Text Box 8"/>
          <p:cNvSpPr txBox="1">
            <a:spLocks noChangeArrowheads="1"/>
          </p:cNvSpPr>
          <p:nvPr/>
        </p:nvSpPr>
        <p:spPr bwMode="auto">
          <a:xfrm>
            <a:off x="381000" y="2667000"/>
            <a:ext cx="5334000" cy="461963"/>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When was Daniel written?</a:t>
            </a:r>
          </a:p>
        </p:txBody>
      </p:sp>
      <p:sp>
        <p:nvSpPr>
          <p:cNvPr id="179209" name="Text Box 9"/>
          <p:cNvSpPr txBox="1">
            <a:spLocks noChangeArrowheads="1"/>
          </p:cNvSpPr>
          <p:nvPr/>
        </p:nvSpPr>
        <p:spPr bwMode="auto">
          <a:xfrm>
            <a:off x="5715000" y="3276600"/>
            <a:ext cx="2057400" cy="830263"/>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Liberals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say 164 BC</a:t>
            </a:r>
          </a:p>
        </p:txBody>
      </p:sp>
      <p:sp>
        <p:nvSpPr>
          <p:cNvPr id="179210" name="Text Box 10"/>
          <p:cNvSpPr txBox="1">
            <a:spLocks noChangeArrowheads="1"/>
          </p:cNvSpPr>
          <p:nvPr/>
        </p:nvSpPr>
        <p:spPr bwMode="auto">
          <a:xfrm>
            <a:off x="152400" y="3276600"/>
            <a:ext cx="2743200" cy="830263"/>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Conservatives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say 560 BC</a:t>
            </a:r>
          </a:p>
        </p:txBody>
      </p:sp>
      <p:sp>
        <p:nvSpPr>
          <p:cNvPr id="179213" name="Rectangle 13"/>
          <p:cNvSpPr>
            <a:spLocks noRot="1" noChangeArrowheads="1"/>
          </p:cNvSpPr>
          <p:nvPr/>
        </p:nvSpPr>
        <p:spPr bwMode="auto">
          <a:xfrm>
            <a:off x="0" y="0"/>
            <a:ext cx="8153400" cy="762000"/>
          </a:xfrm>
          <a:prstGeom prst="rect">
            <a:avLst/>
          </a:prstGeom>
          <a:gradFill rotWithShape="1">
            <a:gsLst>
              <a:gs pos="0">
                <a:schemeClr val="accent1"/>
              </a:gs>
              <a:gs pos="50000">
                <a:schemeClr val="accent1">
                  <a:gamma/>
                  <a:shade val="46275"/>
                  <a:invGamma/>
                </a:schemeClr>
              </a:gs>
              <a:gs pos="100000">
                <a:schemeClr val="accent1"/>
              </a:gs>
            </a:gsLst>
            <a:lin ang="5400000" scaled="1"/>
          </a:grad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Significance of the DSS</a:t>
            </a:r>
          </a:p>
        </p:txBody>
      </p:sp>
      <p:sp>
        <p:nvSpPr>
          <p:cNvPr id="14" name="Text Box 5"/>
          <p:cNvSpPr txBox="1">
            <a:spLocks noChangeArrowheads="1"/>
          </p:cNvSpPr>
          <p:nvPr/>
        </p:nvSpPr>
        <p:spPr bwMode="auto">
          <a:xfrm>
            <a:off x="8458200" y="0"/>
            <a:ext cx="698500" cy="461963"/>
          </a:xfrm>
          <a:prstGeom prst="rect">
            <a:avLst/>
          </a:prstGeom>
          <a:noFill/>
          <a:ln w="9525">
            <a:noFill/>
            <a:miter lim="800000"/>
            <a:headEnd/>
            <a:tailEnd/>
          </a:ln>
          <a:effectLst/>
        </p:spPr>
        <p:txBody>
          <a:bodyPr wrap="none">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183</a:t>
            </a:r>
          </a:p>
        </p:txBody>
      </p:sp>
      <p:grpSp>
        <p:nvGrpSpPr>
          <p:cNvPr id="2" name="Group 41"/>
          <p:cNvGrpSpPr>
            <a:grpSpLocks/>
          </p:cNvGrpSpPr>
          <p:nvPr/>
        </p:nvGrpSpPr>
        <p:grpSpPr bwMode="auto">
          <a:xfrm>
            <a:off x="228600" y="5410200"/>
            <a:ext cx="8839200" cy="990600"/>
            <a:chOff x="228600" y="5410200"/>
            <a:chExt cx="8839200" cy="990600"/>
          </a:xfrm>
        </p:grpSpPr>
        <p:cxnSp>
          <p:nvCxnSpPr>
            <p:cNvPr id="165903" name="Straight Connector 14"/>
            <p:cNvCxnSpPr>
              <a:cxnSpLocks noChangeShapeType="1"/>
            </p:cNvCxnSpPr>
            <p:nvPr/>
          </p:nvCxnSpPr>
          <p:spPr bwMode="auto">
            <a:xfrm>
              <a:off x="533400" y="5791200"/>
              <a:ext cx="8001000" cy="609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165904" name="Group 31"/>
            <p:cNvGrpSpPr>
              <a:grpSpLocks/>
            </p:cNvGrpSpPr>
            <p:nvPr/>
          </p:nvGrpSpPr>
          <p:grpSpPr bwMode="auto">
            <a:xfrm>
              <a:off x="533400" y="5943600"/>
              <a:ext cx="7848600" cy="381000"/>
              <a:chOff x="533400" y="5943600"/>
              <a:chExt cx="7848600" cy="381000"/>
            </a:xfrm>
          </p:grpSpPr>
          <p:sp>
            <p:nvSpPr>
              <p:cNvPr id="16" name="Rectangle 15"/>
              <p:cNvSpPr/>
              <p:nvPr/>
            </p:nvSpPr>
            <p:spPr bwMode="auto">
              <a:xfrm flipV="1">
                <a:off x="533400" y="6248400"/>
                <a:ext cx="7848600" cy="76200"/>
              </a:xfrm>
              <a:prstGeom prst="rect">
                <a:avLst/>
              </a:prstGeom>
              <a:solidFill>
                <a:schemeClr val="tx1"/>
              </a:solidFill>
              <a:ln w="9525" cap="flat" cmpd="sng" algn="ctr">
                <a:no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cxnSp>
            <p:nvCxnSpPr>
              <p:cNvPr id="165913" name="Straight Connector 19"/>
              <p:cNvCxnSpPr>
                <a:cxnSpLocks noChangeShapeType="1"/>
              </p:cNvCxnSpPr>
              <p:nvPr/>
            </p:nvCxnSpPr>
            <p:spPr bwMode="auto">
              <a:xfrm rot="5400000">
                <a:off x="64849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4" name="Straight Connector 20"/>
              <p:cNvCxnSpPr>
                <a:cxnSpLocks noChangeShapeType="1"/>
              </p:cNvCxnSpPr>
              <p:nvPr/>
            </p:nvCxnSpPr>
            <p:spPr bwMode="auto">
              <a:xfrm rot="5400000">
                <a:off x="191341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5" name="Straight Connector 21"/>
              <p:cNvCxnSpPr>
                <a:cxnSpLocks noChangeShapeType="1"/>
              </p:cNvCxnSpPr>
              <p:nvPr/>
            </p:nvCxnSpPr>
            <p:spPr bwMode="auto">
              <a:xfrm rot="5400000">
                <a:off x="317833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6" name="Straight Connector 22"/>
              <p:cNvCxnSpPr>
                <a:cxnSpLocks noChangeShapeType="1"/>
              </p:cNvCxnSpPr>
              <p:nvPr/>
            </p:nvCxnSpPr>
            <p:spPr bwMode="auto">
              <a:xfrm rot="5400000">
                <a:off x="444325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7" name="Straight Connector 23"/>
              <p:cNvCxnSpPr>
                <a:cxnSpLocks noChangeShapeType="1"/>
              </p:cNvCxnSpPr>
              <p:nvPr/>
            </p:nvCxnSpPr>
            <p:spPr bwMode="auto">
              <a:xfrm rot="5400000">
                <a:off x="570817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8" name="Straight Connector 24"/>
              <p:cNvCxnSpPr>
                <a:cxnSpLocks noChangeShapeType="1"/>
              </p:cNvCxnSpPr>
              <p:nvPr/>
            </p:nvCxnSpPr>
            <p:spPr bwMode="auto">
              <a:xfrm rot="5400000">
                <a:off x="697309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sp>
          <p:nvSpPr>
            <p:cNvPr id="33" name="Rectangle 4"/>
            <p:cNvSpPr txBox="1">
              <a:spLocks noRot="1" noChangeArrowheads="1"/>
            </p:cNvSpPr>
            <p:nvPr/>
          </p:nvSpPr>
          <p:spPr bwMode="auto">
            <a:xfrm>
              <a:off x="2286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600</a:t>
              </a:r>
            </a:p>
          </p:txBody>
        </p:sp>
        <p:sp>
          <p:nvSpPr>
            <p:cNvPr id="34" name="Rectangle 4"/>
            <p:cNvSpPr txBox="1">
              <a:spLocks noRot="1" noChangeArrowheads="1"/>
            </p:cNvSpPr>
            <p:nvPr/>
          </p:nvSpPr>
          <p:spPr bwMode="auto">
            <a:xfrm>
              <a:off x="15240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500</a:t>
              </a:r>
            </a:p>
          </p:txBody>
        </p:sp>
        <p:sp>
          <p:nvSpPr>
            <p:cNvPr id="35" name="Rectangle 4"/>
            <p:cNvSpPr txBox="1">
              <a:spLocks noRot="1" noChangeArrowheads="1"/>
            </p:cNvSpPr>
            <p:nvPr/>
          </p:nvSpPr>
          <p:spPr bwMode="auto">
            <a:xfrm>
              <a:off x="28194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400</a:t>
              </a:r>
            </a:p>
          </p:txBody>
        </p:sp>
        <p:sp>
          <p:nvSpPr>
            <p:cNvPr id="36" name="Rectangle 4"/>
            <p:cNvSpPr txBox="1">
              <a:spLocks noRot="1" noChangeArrowheads="1"/>
            </p:cNvSpPr>
            <p:nvPr/>
          </p:nvSpPr>
          <p:spPr bwMode="auto">
            <a:xfrm>
              <a:off x="41148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300</a:t>
              </a:r>
            </a:p>
          </p:txBody>
        </p:sp>
        <p:sp>
          <p:nvSpPr>
            <p:cNvPr id="37" name="Rectangle 4"/>
            <p:cNvSpPr txBox="1">
              <a:spLocks noRot="1" noChangeArrowheads="1"/>
            </p:cNvSpPr>
            <p:nvPr/>
          </p:nvSpPr>
          <p:spPr bwMode="auto">
            <a:xfrm>
              <a:off x="54102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200</a:t>
              </a:r>
            </a:p>
          </p:txBody>
        </p:sp>
        <p:sp>
          <p:nvSpPr>
            <p:cNvPr id="38" name="Rectangle 4"/>
            <p:cNvSpPr txBox="1">
              <a:spLocks noRot="1" noChangeArrowheads="1"/>
            </p:cNvSpPr>
            <p:nvPr/>
          </p:nvSpPr>
          <p:spPr bwMode="auto">
            <a:xfrm>
              <a:off x="67056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100</a:t>
              </a:r>
            </a:p>
          </p:txBody>
        </p:sp>
        <p:sp>
          <p:nvSpPr>
            <p:cNvPr id="39" name="Rectangle 4"/>
            <p:cNvSpPr txBox="1">
              <a:spLocks noRot="1" noChangeArrowheads="1"/>
            </p:cNvSpPr>
            <p:nvPr/>
          </p:nvSpPr>
          <p:spPr bwMode="auto">
            <a:xfrm>
              <a:off x="7772400" y="5410200"/>
              <a:ext cx="12954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BC</a:t>
              </a:r>
            </a:p>
          </p:txBody>
        </p:sp>
      </p:grpSp>
      <p:sp>
        <p:nvSpPr>
          <p:cNvPr id="40" name="Down Arrow 39"/>
          <p:cNvSpPr/>
          <p:nvPr/>
        </p:nvSpPr>
        <p:spPr bwMode="auto">
          <a:xfrm>
            <a:off x="1295400" y="4114800"/>
            <a:ext cx="228600" cy="1828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sp>
        <p:nvSpPr>
          <p:cNvPr id="41" name="Down Arrow 40"/>
          <p:cNvSpPr/>
          <p:nvPr/>
        </p:nvSpPr>
        <p:spPr bwMode="auto">
          <a:xfrm>
            <a:off x="6553200" y="4114800"/>
            <a:ext cx="228600" cy="1828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sp>
        <p:nvSpPr>
          <p:cNvPr id="179211" name="Text Box 11"/>
          <p:cNvSpPr txBox="1">
            <a:spLocks noChangeArrowheads="1"/>
          </p:cNvSpPr>
          <p:nvPr/>
        </p:nvSpPr>
        <p:spPr bwMode="auto">
          <a:xfrm>
            <a:off x="5638800" y="4267200"/>
            <a:ext cx="2133600" cy="1200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b="1">
                <a:solidFill>
                  <a:schemeClr val="tx2"/>
                </a:solidFill>
                <a:latin typeface="Garamond" charset="0"/>
                <a:ea typeface="ＭＳ Ｐゴシック" charset="0"/>
                <a:cs typeface="ＭＳ Ｐゴシック" charset="0"/>
              </a:defRPr>
            </a:lvl1pPr>
            <a:lvl2pPr marL="742950" indent="-285750" eaLnBrk="0" hangingPunct="0">
              <a:defRPr sz="4400" b="1">
                <a:solidFill>
                  <a:schemeClr val="tx2"/>
                </a:solidFill>
                <a:latin typeface="Garamond" charset="0"/>
                <a:ea typeface="ＭＳ Ｐゴシック" charset="0"/>
              </a:defRPr>
            </a:lvl2pPr>
            <a:lvl3pPr marL="1143000" indent="-228600" eaLnBrk="0" hangingPunct="0">
              <a:defRPr sz="4400" b="1">
                <a:solidFill>
                  <a:schemeClr val="tx2"/>
                </a:solidFill>
                <a:latin typeface="Garamond" charset="0"/>
                <a:ea typeface="ＭＳ Ｐゴシック" charset="0"/>
              </a:defRPr>
            </a:lvl3pPr>
            <a:lvl4pPr marL="1600200" indent="-228600" eaLnBrk="0" hangingPunct="0">
              <a:defRPr sz="4400" b="1">
                <a:solidFill>
                  <a:schemeClr val="tx2"/>
                </a:solidFill>
                <a:latin typeface="Garamond" charset="0"/>
                <a:ea typeface="ＭＳ Ｐゴシック" charset="0"/>
              </a:defRPr>
            </a:lvl4pPr>
            <a:lvl5pPr marL="2057400" indent="-228600" eaLnBrk="0" hangingPunct="0">
              <a:defRPr sz="4400" b="1">
                <a:solidFill>
                  <a:schemeClr val="tx2"/>
                </a:solidFill>
                <a:latin typeface="Garamond" charset="0"/>
                <a:ea typeface="ＭＳ Ｐゴシック" charset="0"/>
              </a:defRPr>
            </a:lvl5pPr>
            <a:lvl6pPr marL="2514600" indent="-228600" algn="ctr" eaLnBrk="0" fontAlgn="base" hangingPunct="0">
              <a:spcBef>
                <a:spcPct val="0"/>
              </a:spcBef>
              <a:spcAft>
                <a:spcPct val="0"/>
              </a:spcAft>
              <a:defRPr sz="4400" b="1">
                <a:solidFill>
                  <a:schemeClr val="tx2"/>
                </a:solidFill>
                <a:latin typeface="Garamond" charset="0"/>
                <a:ea typeface="ＭＳ Ｐゴシック" charset="0"/>
              </a:defRPr>
            </a:lvl6pPr>
            <a:lvl7pPr marL="2971800" indent="-228600" algn="ctr" eaLnBrk="0" fontAlgn="base" hangingPunct="0">
              <a:spcBef>
                <a:spcPct val="0"/>
              </a:spcBef>
              <a:spcAft>
                <a:spcPct val="0"/>
              </a:spcAft>
              <a:defRPr sz="4400" b="1">
                <a:solidFill>
                  <a:schemeClr val="tx2"/>
                </a:solidFill>
                <a:latin typeface="Garamond" charset="0"/>
                <a:ea typeface="ＭＳ Ｐゴシック" charset="0"/>
              </a:defRPr>
            </a:lvl7pPr>
            <a:lvl8pPr marL="3429000" indent="-228600" algn="ctr" eaLnBrk="0" fontAlgn="base" hangingPunct="0">
              <a:spcBef>
                <a:spcPct val="0"/>
              </a:spcBef>
              <a:spcAft>
                <a:spcPct val="0"/>
              </a:spcAft>
              <a:defRPr sz="4400" b="1">
                <a:solidFill>
                  <a:schemeClr val="tx2"/>
                </a:solidFill>
                <a:latin typeface="Garamond" charset="0"/>
                <a:ea typeface="ＭＳ Ｐゴシック" charset="0"/>
              </a:defRPr>
            </a:lvl8pPr>
            <a:lvl9pPr marL="3886200" indent="-228600" algn="ctr"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514"/>
                </a:solidFill>
                <a:effectLst/>
                <a:uLnTx/>
                <a:uFillTx/>
                <a:latin typeface="Arial" charset="0"/>
                <a:ea typeface="ＭＳ Ｐゴシック" charset="0"/>
                <a:cs typeface="Arial" charset="0"/>
              </a:rPr>
              <a:t>DSS Daniel copy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514"/>
                </a:solidFill>
                <a:effectLst/>
                <a:uLnTx/>
                <a:uFillTx/>
                <a:latin typeface="Arial" charset="0"/>
                <a:ea typeface="ＭＳ Ｐゴシック" charset="0"/>
                <a:cs typeface="Arial" charset="0"/>
              </a:rPr>
              <a:t>200-100 BC</a:t>
            </a:r>
          </a:p>
        </p:txBody>
      </p:sp>
      <p:sp>
        <p:nvSpPr>
          <p:cNvPr id="32" name="Text Box 9">
            <a:extLst>
              <a:ext uri="{FF2B5EF4-FFF2-40B4-BE49-F238E27FC236}">
                <a16:creationId xmlns:a16="http://schemas.microsoft.com/office/drawing/2014/main" id="{5A224573-1FBB-F645-B226-17C8CBE97E72}"/>
              </a:ext>
            </a:extLst>
          </p:cNvPr>
          <p:cNvSpPr txBox="1">
            <a:spLocks noChangeArrowheads="1"/>
          </p:cNvSpPr>
          <p:nvPr/>
        </p:nvSpPr>
        <p:spPr bwMode="auto">
          <a:xfrm>
            <a:off x="3515495" y="3288958"/>
            <a:ext cx="2057400" cy="1569660"/>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Minimalists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solidFill>
                  <a:srgbClr val="E5E5FF"/>
                </a:solidFill>
                <a:effectLst>
                  <a:outerShdw blurRad="38100" dist="38100" dir="2700000" algn="tl">
                    <a:srgbClr val="000000"/>
                  </a:outerShdw>
                </a:effectLst>
                <a:latin typeface="Arial" charset="0"/>
                <a:cs typeface="Arial" charset="0"/>
              </a:rPr>
              <a:t>s</a:t>
            </a: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ay whole OT from 400-200</a:t>
            </a:r>
            <a:r>
              <a:rPr kumimoji="0" lang="en-US" sz="2400" b="1" i="0" u="none" strike="noStrike" kern="1200" cap="none" spc="0" normalizeH="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 </a:t>
            </a:r>
            <a:r>
              <a:rPr lang="en-US" sz="2400" dirty="0">
                <a:solidFill>
                  <a:srgbClr val="E5E5FF"/>
                </a:solidFill>
                <a:effectLst>
                  <a:outerShdw blurRad="38100" dist="38100" dir="2700000" algn="tl">
                    <a:srgbClr val="000000"/>
                  </a:outerShdw>
                </a:effectLst>
                <a:latin typeface="Arial" charset="0"/>
                <a:cs typeface="Arial" charset="0"/>
              </a:rPr>
              <a:t>BC</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76210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wipe(down)">
                                      <p:cBhvr>
                                        <p:cTn id="7" dur="5000"/>
                                        <p:tgtEl>
                                          <p:spTgt spid="179203"/>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179208"/>
                                        </p:tgtEl>
                                        <p:attrNameLst>
                                          <p:attrName>style.visibility</p:attrName>
                                        </p:attrNameLst>
                                      </p:cBhvr>
                                      <p:to>
                                        <p:strVal val="visible"/>
                                      </p:to>
                                    </p:set>
                                    <p:anim calcmode="lin" valueType="num">
                                      <p:cBhvr>
                                        <p:cTn id="10" dur="500" fill="hold"/>
                                        <p:tgtEl>
                                          <p:spTgt spid="179208"/>
                                        </p:tgtEl>
                                        <p:attrNameLst>
                                          <p:attrName>ppt_w</p:attrName>
                                        </p:attrNameLst>
                                      </p:cBhvr>
                                      <p:tavLst>
                                        <p:tav tm="0">
                                          <p:val>
                                            <p:fltVal val="0"/>
                                          </p:val>
                                        </p:tav>
                                        <p:tav tm="100000">
                                          <p:val>
                                            <p:strVal val="#ppt_w"/>
                                          </p:val>
                                        </p:tav>
                                      </p:tavLst>
                                    </p:anim>
                                    <p:anim calcmode="lin" valueType="num">
                                      <p:cBhvr>
                                        <p:cTn id="11" dur="500" fill="hold"/>
                                        <p:tgtEl>
                                          <p:spTgt spid="179208"/>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179210"/>
                                        </p:tgtEl>
                                        <p:attrNameLst>
                                          <p:attrName>style.visibility</p:attrName>
                                        </p:attrNameLst>
                                      </p:cBhvr>
                                      <p:to>
                                        <p:strVal val="visible"/>
                                      </p:to>
                                    </p:set>
                                    <p:anim calcmode="lin" valueType="num">
                                      <p:cBhvr>
                                        <p:cTn id="16" dur="500" fill="hold"/>
                                        <p:tgtEl>
                                          <p:spTgt spid="179210"/>
                                        </p:tgtEl>
                                        <p:attrNameLst>
                                          <p:attrName>ppt_w</p:attrName>
                                        </p:attrNameLst>
                                      </p:cBhvr>
                                      <p:tavLst>
                                        <p:tav tm="0">
                                          <p:val>
                                            <p:fltVal val="0"/>
                                          </p:val>
                                        </p:tav>
                                        <p:tav tm="100000">
                                          <p:val>
                                            <p:strVal val="#ppt_w"/>
                                          </p:val>
                                        </p:tav>
                                      </p:tavLst>
                                    </p:anim>
                                    <p:anim calcmode="lin" valueType="num">
                                      <p:cBhvr>
                                        <p:cTn id="17" dur="500" fill="hold"/>
                                        <p:tgtEl>
                                          <p:spTgt spid="179210"/>
                                        </p:tgtEl>
                                        <p:attrNameLst>
                                          <p:attrName>ppt_h</p:attrName>
                                        </p:attrNameLst>
                                      </p:cBhvr>
                                      <p:tavLst>
                                        <p:tav tm="0">
                                          <p:val>
                                            <p:strVal val="#ppt_h"/>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par>
                          <p:cTn id="25" fill="hold" nodeType="afterGroup">
                            <p:stCondLst>
                              <p:cond delay="2500"/>
                            </p:stCondLst>
                            <p:childTnLst>
                              <p:par>
                                <p:cTn id="26" presetID="17" presetClass="entr" presetSubtype="10" fill="hold" nodeType="afterEffect">
                                  <p:stCondLst>
                                    <p:cond delay="0"/>
                                  </p:stCondLst>
                                  <p:childTnLst>
                                    <p:set>
                                      <p:cBhvr>
                                        <p:cTn id="27" dur="1" fill="hold">
                                          <p:stCondLst>
                                            <p:cond delay="0"/>
                                          </p:stCondLst>
                                        </p:cTn>
                                        <p:tgtEl>
                                          <p:spTgt spid="179205"/>
                                        </p:tgtEl>
                                        <p:attrNameLst>
                                          <p:attrName>style.visibility</p:attrName>
                                        </p:attrNameLst>
                                      </p:cBhvr>
                                      <p:to>
                                        <p:strVal val="visible"/>
                                      </p:to>
                                    </p:set>
                                    <p:anim calcmode="lin" valueType="num">
                                      <p:cBhvr>
                                        <p:cTn id="28" dur="500" fill="hold"/>
                                        <p:tgtEl>
                                          <p:spTgt spid="179205"/>
                                        </p:tgtEl>
                                        <p:attrNameLst>
                                          <p:attrName>ppt_w</p:attrName>
                                        </p:attrNameLst>
                                      </p:cBhvr>
                                      <p:tavLst>
                                        <p:tav tm="0">
                                          <p:val>
                                            <p:fltVal val="0"/>
                                          </p:val>
                                        </p:tav>
                                        <p:tav tm="100000">
                                          <p:val>
                                            <p:strVal val="#ppt_w"/>
                                          </p:val>
                                        </p:tav>
                                      </p:tavLst>
                                    </p:anim>
                                    <p:anim calcmode="lin" valueType="num">
                                      <p:cBhvr>
                                        <p:cTn id="29" dur="500" fill="hold"/>
                                        <p:tgtEl>
                                          <p:spTgt spid="17920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79209"/>
                                        </p:tgtEl>
                                        <p:attrNameLst>
                                          <p:attrName>style.visibility</p:attrName>
                                        </p:attrNameLst>
                                      </p:cBhvr>
                                      <p:to>
                                        <p:strVal val="visible"/>
                                      </p:to>
                                    </p:set>
                                    <p:anim calcmode="lin" valueType="num">
                                      <p:cBhvr>
                                        <p:cTn id="34" dur="500" fill="hold"/>
                                        <p:tgtEl>
                                          <p:spTgt spid="179209"/>
                                        </p:tgtEl>
                                        <p:attrNameLst>
                                          <p:attrName>ppt_w</p:attrName>
                                        </p:attrNameLst>
                                      </p:cBhvr>
                                      <p:tavLst>
                                        <p:tav tm="0">
                                          <p:val>
                                            <p:fltVal val="0"/>
                                          </p:val>
                                        </p:tav>
                                        <p:tav tm="100000">
                                          <p:val>
                                            <p:strVal val="#ppt_w"/>
                                          </p:val>
                                        </p:tav>
                                      </p:tavLst>
                                    </p:anim>
                                    <p:anim calcmode="lin" valueType="num">
                                      <p:cBhvr>
                                        <p:cTn id="35" dur="500" fill="hold"/>
                                        <p:tgtEl>
                                          <p:spTgt spid="179209"/>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79211"/>
                                        </p:tgtEl>
                                        <p:attrNameLst>
                                          <p:attrName>style.visibility</p:attrName>
                                        </p:attrNameLst>
                                      </p:cBhvr>
                                      <p:to>
                                        <p:strVal val="visible"/>
                                      </p:to>
                                    </p:set>
                                    <p:anim calcmode="lin" valueType="num">
                                      <p:cBhvr>
                                        <p:cTn id="44" dur="500" fill="hold"/>
                                        <p:tgtEl>
                                          <p:spTgt spid="179211"/>
                                        </p:tgtEl>
                                        <p:attrNameLst>
                                          <p:attrName>ppt_w</p:attrName>
                                        </p:attrNameLst>
                                      </p:cBhvr>
                                      <p:tavLst>
                                        <p:tav tm="0">
                                          <p:val>
                                            <p:fltVal val="0"/>
                                          </p:val>
                                        </p:tav>
                                        <p:tav tm="100000">
                                          <p:val>
                                            <p:strVal val="#ppt_w"/>
                                          </p:val>
                                        </p:tav>
                                      </p:tavLst>
                                    </p:anim>
                                    <p:anim calcmode="lin" valueType="num">
                                      <p:cBhvr>
                                        <p:cTn id="45" dur="500" fill="hold"/>
                                        <p:tgtEl>
                                          <p:spTgt spid="179211"/>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animBg="1"/>
      <p:bldP spid="179209" grpId="0" animBg="1"/>
      <p:bldP spid="179210" grpId="0" animBg="1"/>
      <p:bldP spid="40" grpId="0" animBg="1"/>
      <p:bldP spid="41" grpId="0" animBg="1"/>
      <p:bldP spid="17921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4000" b="1" i="1" dirty="0">
                <a:solidFill>
                  <a:srgbClr val="FFFF00"/>
                </a:solidFill>
                <a:effectLst>
                  <a:glow rad="127000">
                    <a:schemeClr val="tx1"/>
                  </a:glow>
                </a:effectLst>
                <a:latin typeface="Arial" charset="0"/>
                <a:ea typeface="ＭＳ Ｐゴシック" charset="0"/>
                <a:cs typeface="ＭＳ Ｐゴシック" charset="0"/>
              </a:rPr>
              <a:t>Problems</a:t>
            </a:r>
            <a:r>
              <a:rPr lang="en-US" sz="4000" b="1" dirty="0">
                <a:effectLst>
                  <a:glow rad="127000">
                    <a:schemeClr val="tx1"/>
                  </a:glow>
                </a:effectLst>
                <a:latin typeface="Arial" charset="0"/>
                <a:ea typeface="ＭＳ Ｐゴシック" charset="0"/>
                <a:cs typeface="ＭＳ Ｐゴシック" charset="0"/>
              </a:rPr>
              <a:t> Doubting the OT</a:t>
            </a: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2135164" y="1162249"/>
            <a:ext cx="6970955" cy="531269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11112" algn="l" defTabSz="914400">
              <a:defRPr/>
            </a:pPr>
            <a:r>
              <a:rPr lang="en-US" sz="3200" b="1" kern="0" dirty="0">
                <a:effectLst>
                  <a:glow rad="127000">
                    <a:schemeClr val="tx1"/>
                  </a:glow>
                </a:effectLst>
                <a:latin typeface="Arial" charset="0"/>
                <a:ea typeface="ＭＳ Ｐゴシック" charset="0"/>
                <a:cs typeface="ＭＳ Ｐゴシック" charset="0"/>
              </a:rPr>
              <a:t>Were Jews inventing history like other societies at the time?</a:t>
            </a:r>
          </a:p>
          <a:p>
            <a:pPr marL="11112"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525462" indent="-514350" algn="l" defTabSz="914400">
              <a:buFont typeface="+mj-lt"/>
              <a:buAutoNum type="arabicPeriod"/>
              <a:defRPr/>
            </a:pPr>
            <a:r>
              <a:rPr lang="en-US" sz="3200" b="1" kern="0" dirty="0">
                <a:effectLst>
                  <a:glow rad="127000">
                    <a:schemeClr val="tx1"/>
                  </a:glow>
                </a:effectLst>
                <a:latin typeface="Arial" charset="0"/>
                <a:ea typeface="ＭＳ Ｐゴシック" charset="0"/>
                <a:cs typeface="ＭＳ Ｐゴシック" charset="0"/>
              </a:rPr>
              <a:t>Jews wrote in Hebrew for their own community (Greek translation came later)</a:t>
            </a:r>
          </a:p>
          <a:p>
            <a:pPr marL="525462" indent="-514350" algn="l" defTabSz="914400">
              <a:buFont typeface="+mj-lt"/>
              <a:buAutoNum type="arabicPeriod"/>
              <a:defRPr/>
            </a:pPr>
            <a:endParaRPr lang="en-US" sz="3200" b="1" kern="0" dirty="0">
              <a:effectLst>
                <a:glow rad="127000">
                  <a:schemeClr val="tx1"/>
                </a:glow>
              </a:effectLst>
              <a:latin typeface="Arial" charset="0"/>
              <a:ea typeface="ＭＳ Ｐゴシック" charset="0"/>
              <a:cs typeface="ＭＳ Ｐゴシック" charset="0"/>
            </a:endParaRPr>
          </a:p>
          <a:p>
            <a:pPr marL="525462" indent="-514350" algn="l" defTabSz="914400">
              <a:buFont typeface="+mj-lt"/>
              <a:buAutoNum type="arabicPeriod"/>
              <a:defRPr/>
            </a:pPr>
            <a:r>
              <a:rPr lang="en-US" sz="3200" b="1" kern="0" dirty="0">
                <a:effectLst>
                  <a:glow rad="127000">
                    <a:schemeClr val="tx1"/>
                  </a:glow>
                </a:effectLst>
                <a:latin typeface="Arial" charset="0"/>
                <a:ea typeface="ＭＳ Ｐゴシック" charset="0"/>
                <a:cs typeface="ＭＳ Ｐゴシック" charset="0"/>
              </a:rPr>
              <a:t>Jews could not draw upon authentic history and sources like Manetho &amp; </a:t>
            </a:r>
            <a:r>
              <a:rPr lang="en-US" sz="3200" b="1" kern="0" dirty="0" err="1">
                <a:effectLst>
                  <a:glow rad="127000">
                    <a:schemeClr val="tx1"/>
                  </a:glow>
                </a:effectLst>
                <a:latin typeface="Arial" charset="0"/>
                <a:ea typeface="ＭＳ Ｐゴシック" charset="0"/>
                <a:cs typeface="ＭＳ Ｐゴシック" charset="0"/>
              </a:rPr>
              <a:t>Berossus</a:t>
            </a:r>
            <a:endParaRPr lang="en-US" sz="3200" b="1" kern="0" dirty="0">
              <a:effectLst>
                <a:glow rad="127000">
                  <a:schemeClr val="tx1"/>
                </a:glow>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90917"/>
            <a:ext cx="2048665" cy="3092824"/>
          </a:xfrm>
          <a:prstGeom prst="rect">
            <a:avLst/>
          </a:prstGeom>
        </p:spPr>
      </p:pic>
    </p:spTree>
    <p:extLst>
      <p:ext uri="{BB962C8B-B14F-4D97-AF65-F5344CB8AC3E}">
        <p14:creationId xmlns:p14="http://schemas.microsoft.com/office/powerpoint/2010/main" val="163990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ctity of Life Week Wood Panel Worship Backgrou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5300"/>
            <a:ext cx="9144000" cy="651189"/>
          </a:xfrm>
          <a:solidFill>
            <a:srgbClr val="C00000"/>
          </a:solidFill>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Distinguishing Terms (Merrill, “Intro”)</a:t>
            </a:r>
          </a:p>
        </p:txBody>
      </p:sp>
      <p:sp>
        <p:nvSpPr>
          <p:cNvPr id="5" name="Rectangle 2">
            <a:extLst>
              <a:ext uri="{FF2B5EF4-FFF2-40B4-BE49-F238E27FC236}">
                <a16:creationId xmlns:a16="http://schemas.microsoft.com/office/drawing/2014/main" id="{D55AF6AC-1A48-1642-9C31-E2AE1C205A7F}"/>
              </a:ext>
            </a:extLst>
          </p:cNvPr>
          <p:cNvSpPr txBox="1">
            <a:spLocks noChangeArrowheads="1"/>
          </p:cNvSpPr>
          <p:nvPr/>
        </p:nvSpPr>
        <p:spPr bwMode="auto">
          <a:xfrm>
            <a:off x="11016" y="798928"/>
            <a:ext cx="4638102" cy="82054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u="sng" kern="0" dirty="0">
                <a:effectLst>
                  <a:glow rad="127000">
                    <a:schemeClr val="tx1"/>
                  </a:glow>
                </a:effectLst>
                <a:latin typeface="Arial" charset="0"/>
                <a:ea typeface="ＭＳ Ｐゴシック" charset="0"/>
                <a:cs typeface="ＭＳ Ｐゴシック" charset="0"/>
              </a:rPr>
              <a:t>Introduction</a:t>
            </a:r>
          </a:p>
        </p:txBody>
      </p:sp>
      <p:sp>
        <p:nvSpPr>
          <p:cNvPr id="6" name="Rectangle 2">
            <a:extLst>
              <a:ext uri="{FF2B5EF4-FFF2-40B4-BE49-F238E27FC236}">
                <a16:creationId xmlns:a16="http://schemas.microsoft.com/office/drawing/2014/main" id="{7E2EB21E-2CB9-FD4C-B938-80B3CC49F510}"/>
              </a:ext>
            </a:extLst>
          </p:cNvPr>
          <p:cNvSpPr txBox="1">
            <a:spLocks noChangeArrowheads="1"/>
          </p:cNvSpPr>
          <p:nvPr/>
        </p:nvSpPr>
        <p:spPr bwMode="auto">
          <a:xfrm>
            <a:off x="4516914" y="809945"/>
            <a:ext cx="4638102" cy="82054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u="sng" kern="0" dirty="0">
                <a:effectLst>
                  <a:glow rad="127000">
                    <a:schemeClr val="tx1"/>
                  </a:glow>
                </a:effectLst>
                <a:latin typeface="Arial" charset="0"/>
                <a:ea typeface="ＭＳ Ｐゴシック" charset="0"/>
                <a:cs typeface="ＭＳ Ｐゴシック" charset="0"/>
              </a:rPr>
              <a:t>Criticism</a:t>
            </a:r>
          </a:p>
        </p:txBody>
      </p:sp>
      <p:sp>
        <p:nvSpPr>
          <p:cNvPr id="7" name="Rectangle 2">
            <a:extLst>
              <a:ext uri="{FF2B5EF4-FFF2-40B4-BE49-F238E27FC236}">
                <a16:creationId xmlns:a16="http://schemas.microsoft.com/office/drawing/2014/main" id="{A6449FA9-15E5-3849-8D22-9CAA4E96C6CB}"/>
              </a:ext>
            </a:extLst>
          </p:cNvPr>
          <p:cNvSpPr txBox="1">
            <a:spLocks noChangeArrowheads="1"/>
          </p:cNvSpPr>
          <p:nvPr/>
        </p:nvSpPr>
        <p:spPr bwMode="auto">
          <a:xfrm>
            <a:off x="-11018" y="2330278"/>
            <a:ext cx="4638102" cy="164680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295275" indent="-295275"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Preliminary study</a:t>
            </a:r>
          </a:p>
          <a:p>
            <a:pPr marL="295275" indent="-295275"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Survey</a:t>
            </a:r>
          </a:p>
          <a:p>
            <a:pPr marL="295275" indent="-295275"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Content</a:t>
            </a:r>
          </a:p>
          <a:p>
            <a:pPr marL="295275" indent="-295275" algn="l" defTabSz="914400">
              <a:buFont typeface="Arial" panose="020B0604020202020204" pitchFamily="34" charset="0"/>
              <a:buChar char="•"/>
              <a:defRPr/>
            </a:pPr>
            <a:endParaRPr lang="en-US" sz="2800" b="1" kern="0" dirty="0">
              <a:effectLst>
                <a:glow rad="127000">
                  <a:schemeClr val="tx1"/>
                </a:glow>
              </a:effectLst>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2994BC23-E1DB-1B49-B915-7BEFECBD55F8}"/>
              </a:ext>
            </a:extLst>
          </p:cNvPr>
          <p:cNvSpPr txBox="1">
            <a:spLocks noChangeArrowheads="1"/>
          </p:cNvSpPr>
          <p:nvPr/>
        </p:nvSpPr>
        <p:spPr bwMode="auto">
          <a:xfrm>
            <a:off x="4494880" y="2330278"/>
            <a:ext cx="4638102" cy="164680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295275" indent="-295275" defTabSz="914400" eaLnBrk="0" fontAlgn="base" hangingPunct="0">
              <a:spcBef>
                <a:spcPct val="0"/>
              </a:spcBef>
              <a:spcAft>
                <a:spcPct val="0"/>
              </a:spcAft>
              <a:buFont typeface="Arial" panose="020B0604020202020204" pitchFamily="34" charset="0"/>
              <a:buChar char="•"/>
              <a:defRPr sz="4000" b="1" kern="0">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800" dirty="0"/>
              <a:t>Assessing nature</a:t>
            </a:r>
          </a:p>
          <a:p>
            <a:r>
              <a:rPr lang="en-US" sz="2800" dirty="0"/>
              <a:t>Negative, destructive</a:t>
            </a:r>
          </a:p>
          <a:p>
            <a:r>
              <a:rPr lang="en-US" sz="2800" dirty="0"/>
              <a:t>Evaluation</a:t>
            </a:r>
          </a:p>
        </p:txBody>
      </p:sp>
      <p:sp>
        <p:nvSpPr>
          <p:cNvPr id="3" name="Rectangle 2">
            <a:extLst>
              <a:ext uri="{FF2B5EF4-FFF2-40B4-BE49-F238E27FC236}">
                <a16:creationId xmlns:a16="http://schemas.microsoft.com/office/drawing/2014/main" id="{99171C42-8866-9543-8132-F617E20388ED}"/>
              </a:ext>
            </a:extLst>
          </p:cNvPr>
          <p:cNvSpPr/>
          <p:nvPr/>
        </p:nvSpPr>
        <p:spPr>
          <a:xfrm>
            <a:off x="-1" y="1587917"/>
            <a:ext cx="9110949" cy="523220"/>
          </a:xfrm>
          <a:prstGeom prst="rect">
            <a:avLst/>
          </a:prstGeom>
        </p:spPr>
        <p:txBody>
          <a:bodyPr wrap="square">
            <a:spAutoFit/>
          </a:bodyPr>
          <a:lstStyle/>
          <a:p>
            <a:pPr algn="ctr"/>
            <a:r>
              <a:rPr lang="en-US" sz="2800" b="1" i="1" kern="0" dirty="0">
                <a:solidFill>
                  <a:srgbClr val="FFFF00"/>
                </a:solidFill>
                <a:effectLst>
                  <a:glow rad="127000">
                    <a:srgbClr val="000000"/>
                  </a:glow>
                </a:effectLst>
                <a:latin typeface="Arial" charset="0"/>
                <a:ea typeface="ＭＳ Ｐゴシック" charset="0"/>
                <a:cs typeface="ＭＳ Ｐゴシック" charset="0"/>
              </a:rPr>
              <a:t>Traditional Meaning:</a:t>
            </a:r>
            <a:endParaRPr lang="en-US" sz="1600" i="1" dirty="0">
              <a:solidFill>
                <a:srgbClr val="FFFF00"/>
              </a:solidFill>
            </a:endParaRPr>
          </a:p>
        </p:txBody>
      </p:sp>
      <p:sp>
        <p:nvSpPr>
          <p:cNvPr id="10" name="Rectangle 2">
            <a:extLst>
              <a:ext uri="{FF2B5EF4-FFF2-40B4-BE49-F238E27FC236}">
                <a16:creationId xmlns:a16="http://schemas.microsoft.com/office/drawing/2014/main" id="{BEFED789-B9D9-9A41-BF5B-F46152EABB92}"/>
              </a:ext>
            </a:extLst>
          </p:cNvPr>
          <p:cNvSpPr txBox="1">
            <a:spLocks noChangeArrowheads="1"/>
          </p:cNvSpPr>
          <p:nvPr/>
        </p:nvSpPr>
        <p:spPr bwMode="auto">
          <a:xfrm>
            <a:off x="-11018" y="4665853"/>
            <a:ext cx="4638102" cy="21881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295275" indent="-295275"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Leads into content</a:t>
            </a:r>
          </a:p>
          <a:p>
            <a:pPr marL="295275" indent="-295275"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Focus on familiarity</a:t>
            </a:r>
          </a:p>
          <a:p>
            <a:pPr marL="295275" indent="-295275"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Focus on understanding</a:t>
            </a:r>
          </a:p>
          <a:p>
            <a:pPr marL="295275" indent="-295275" algn="l" defTabSz="914400">
              <a:buFont typeface="Arial" panose="020B0604020202020204" pitchFamily="34" charset="0"/>
              <a:buChar char="•"/>
              <a:defRPr/>
            </a:pPr>
            <a:r>
              <a:rPr lang="en-US" sz="2800" b="1" kern="0" dirty="0">
                <a:effectLst>
                  <a:glow rad="127000">
                    <a:schemeClr val="tx1"/>
                  </a:glow>
                </a:effectLst>
                <a:latin typeface="Arial" charset="0"/>
                <a:ea typeface="ＭＳ Ｐゴシック" charset="0"/>
                <a:cs typeface="ＭＳ Ｐゴシック" charset="0"/>
              </a:rPr>
              <a:t>Origin, text, history</a:t>
            </a:r>
          </a:p>
          <a:p>
            <a:pPr marL="295275" indent="-295275" algn="l" defTabSz="914400">
              <a:buFont typeface="Arial" panose="020B0604020202020204" pitchFamily="34" charset="0"/>
              <a:buChar char="•"/>
              <a:defRPr/>
            </a:pPr>
            <a:endParaRPr lang="en-US" sz="2800" b="1" kern="0" dirty="0">
              <a:effectLst>
                <a:glow rad="127000">
                  <a:schemeClr val="tx1"/>
                </a:glow>
              </a:effectLst>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3E6013AB-E2C5-3D40-81BB-F516DE50167A}"/>
              </a:ext>
            </a:extLst>
          </p:cNvPr>
          <p:cNvSpPr txBox="1">
            <a:spLocks noChangeArrowheads="1"/>
          </p:cNvSpPr>
          <p:nvPr/>
        </p:nvSpPr>
        <p:spPr bwMode="auto">
          <a:xfrm>
            <a:off x="4494880" y="4665853"/>
            <a:ext cx="4638102" cy="21881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295275" indent="-295275" defTabSz="914400" eaLnBrk="0" fontAlgn="base" hangingPunct="0">
              <a:spcBef>
                <a:spcPct val="0"/>
              </a:spcBef>
              <a:spcAft>
                <a:spcPct val="0"/>
              </a:spcAft>
              <a:buFont typeface="Arial" panose="020B0604020202020204" pitchFamily="34" charset="0"/>
              <a:buChar char="•"/>
              <a:defRPr sz="4000" b="1" kern="0">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800" dirty="0"/>
              <a:t>Merrill avoids the term</a:t>
            </a:r>
          </a:p>
          <a:p>
            <a:r>
              <a:rPr lang="en-US" sz="2800" dirty="0"/>
              <a:t>Legitimate (not source)</a:t>
            </a:r>
          </a:p>
          <a:p>
            <a:r>
              <a:rPr lang="en-US" sz="2800" dirty="0"/>
              <a:t>Essential/sacred: form, redaction, rhetorical, “new literary” criticism</a:t>
            </a:r>
          </a:p>
        </p:txBody>
      </p:sp>
      <p:sp>
        <p:nvSpPr>
          <p:cNvPr id="12" name="Rectangle 11">
            <a:extLst>
              <a:ext uri="{FF2B5EF4-FFF2-40B4-BE49-F238E27FC236}">
                <a16:creationId xmlns:a16="http://schemas.microsoft.com/office/drawing/2014/main" id="{1B12BF9A-F484-7744-90E7-118E4390D812}"/>
              </a:ext>
            </a:extLst>
          </p:cNvPr>
          <p:cNvSpPr/>
          <p:nvPr/>
        </p:nvSpPr>
        <p:spPr>
          <a:xfrm>
            <a:off x="-1" y="3978577"/>
            <a:ext cx="9110949" cy="523220"/>
          </a:xfrm>
          <a:prstGeom prst="rect">
            <a:avLst/>
          </a:prstGeom>
        </p:spPr>
        <p:txBody>
          <a:bodyPr wrap="square">
            <a:spAutoFit/>
          </a:bodyPr>
          <a:lstStyle/>
          <a:p>
            <a:pPr algn="ctr"/>
            <a:r>
              <a:rPr lang="en-US" sz="2800" b="1" i="1" kern="0" dirty="0">
                <a:solidFill>
                  <a:srgbClr val="FFFF00"/>
                </a:solidFill>
                <a:effectLst>
                  <a:glow rad="127000">
                    <a:srgbClr val="000000"/>
                  </a:glow>
                </a:effectLst>
                <a:latin typeface="Arial" charset="0"/>
                <a:ea typeface="ＭＳ Ｐゴシック" charset="0"/>
                <a:cs typeface="ＭＳ Ｐゴシック" charset="0"/>
              </a:rPr>
              <a:t>Biblical Scholarship Meaning:</a:t>
            </a:r>
            <a:endParaRPr lang="en-US" sz="1600" i="1" dirty="0">
              <a:solidFill>
                <a:srgbClr val="FFFF00"/>
              </a:solidFill>
            </a:endParaRPr>
          </a:p>
        </p:txBody>
      </p:sp>
    </p:spTree>
    <p:extLst>
      <p:ext uri="{BB962C8B-B14F-4D97-AF65-F5344CB8AC3E}">
        <p14:creationId xmlns:p14="http://schemas.microsoft.com/office/powerpoint/2010/main" val="720925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4000" b="1" dirty="0">
                <a:effectLst>
                  <a:glow rad="127000">
                    <a:schemeClr val="tx1"/>
                  </a:glow>
                </a:effectLst>
                <a:latin typeface="Arial" charset="0"/>
                <a:ea typeface="ＭＳ Ｐゴシック" charset="0"/>
                <a:cs typeface="ＭＳ Ｐゴシック" charset="0"/>
              </a:rPr>
              <a:t>Our Quest</a:t>
            </a: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2135164" y="1290917"/>
            <a:ext cx="6970955" cy="518402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11112" algn="l" defTabSz="914400">
              <a:defRPr/>
            </a:pPr>
            <a:r>
              <a:rPr lang="en-US" sz="3200" b="1" kern="0" dirty="0">
                <a:effectLst>
                  <a:glow rad="127000">
                    <a:schemeClr val="tx1"/>
                  </a:glow>
                </a:effectLst>
                <a:latin typeface="Arial" charset="0"/>
                <a:ea typeface="ＭＳ Ｐゴシック" charset="0"/>
                <a:cs typeface="ＭＳ Ｐゴシック" charset="0"/>
              </a:rPr>
              <a:t>What </a:t>
            </a:r>
            <a:r>
              <a:rPr lang="en-US" sz="3200" b="1" i="1" kern="0" dirty="0">
                <a:solidFill>
                  <a:srgbClr val="FFFF00"/>
                </a:solidFill>
                <a:effectLst>
                  <a:glow rad="127000">
                    <a:schemeClr val="tx1"/>
                  </a:glow>
                </a:effectLst>
                <a:latin typeface="Arial" charset="0"/>
                <a:ea typeface="ＭＳ Ｐゴシック" charset="0"/>
                <a:cs typeface="ＭＳ Ｐゴシック" charset="0"/>
              </a:rPr>
              <a:t>evidence</a:t>
            </a:r>
            <a:r>
              <a:rPr lang="en-US" sz="3200" b="1" kern="0" dirty="0">
                <a:effectLst>
                  <a:glow rad="127000">
                    <a:schemeClr val="tx1"/>
                  </a:glow>
                </a:effectLst>
                <a:latin typeface="Arial" charset="0"/>
                <a:ea typeface="ＭＳ Ｐゴシック" charset="0"/>
                <a:cs typeface="ＭＳ Ｐゴシック" charset="0"/>
              </a:rPr>
              <a:t> supports genuine OT information from 2000 (Abraham) to 400 (Malachi) BC?</a:t>
            </a:r>
          </a:p>
          <a:p>
            <a:pPr marL="11112"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11112" algn="l" defTabSz="914400">
              <a:defRPr/>
            </a:pPr>
            <a:r>
              <a:rPr lang="en-US" sz="3200" b="1" kern="0" dirty="0">
                <a:effectLst>
                  <a:glow rad="127000">
                    <a:schemeClr val="tx1"/>
                  </a:glow>
                </a:effectLst>
                <a:latin typeface="Arial" charset="0"/>
                <a:ea typeface="ＭＳ Ｐゴシック" charset="0"/>
                <a:cs typeface="ＭＳ Ｐゴシック" charset="0"/>
              </a:rPr>
              <a:t>—Not speculations</a:t>
            </a:r>
          </a:p>
          <a:p>
            <a:pPr marL="11112" algn="l" defTabSz="914400">
              <a:defRPr/>
            </a:pPr>
            <a:r>
              <a:rPr lang="en-US" sz="3200" b="1" kern="0" dirty="0">
                <a:effectLst>
                  <a:glow rad="127000">
                    <a:schemeClr val="tx1"/>
                  </a:glow>
                </a:effectLst>
                <a:latin typeface="Arial" charset="0"/>
                <a:ea typeface="ＭＳ Ｐゴシック" charset="0"/>
                <a:cs typeface="ＭＳ Ｐゴシック" charset="0"/>
              </a:rPr>
              <a:t>—Not convictions</a:t>
            </a:r>
          </a:p>
          <a:p>
            <a:pPr marL="11112"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11112" algn="l" defTabSz="914400">
              <a:defRPr/>
            </a:pPr>
            <a:r>
              <a:rPr lang="en-US" sz="3200" b="1" kern="0" dirty="0">
                <a:effectLst>
                  <a:glow rad="127000">
                    <a:schemeClr val="tx1"/>
                  </a:glow>
                </a:effectLst>
                <a:latin typeface="Arial" charset="0"/>
                <a:ea typeface="ＭＳ Ｐゴシック" charset="0"/>
                <a:cs typeface="ＭＳ Ｐゴシック" charset="0"/>
              </a:rPr>
              <a:t>—But </a:t>
            </a:r>
            <a:r>
              <a:rPr lang="en-US" sz="3200" b="1" i="1" kern="0" dirty="0">
                <a:solidFill>
                  <a:srgbClr val="FFFF00"/>
                </a:solidFill>
                <a:effectLst>
                  <a:glow rad="127000">
                    <a:schemeClr val="tx1"/>
                  </a:glow>
                </a:effectLst>
                <a:latin typeface="Arial" charset="0"/>
                <a:ea typeface="ＭＳ Ｐゴシック" charset="0"/>
                <a:cs typeface="ＭＳ Ｐゴシック" charset="0"/>
              </a:rPr>
              <a:t>evidence</a:t>
            </a:r>
            <a:r>
              <a:rPr lang="en-US" sz="3200" b="1" kern="0" dirty="0">
                <a:effectLst>
                  <a:glow rad="127000">
                    <a:schemeClr val="tx1"/>
                  </a:glow>
                </a:effectLst>
                <a:latin typeface="Arial" charset="0"/>
                <a:ea typeface="ＭＳ Ｐゴシック" charset="0"/>
                <a:cs typeface="ＭＳ Ｐゴシック" charset="0"/>
              </a:rPr>
              <a:t> by going back to 2000–400 BC</a:t>
            </a: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90917"/>
            <a:ext cx="2048665" cy="3092824"/>
          </a:xfrm>
          <a:prstGeom prst="rect">
            <a:avLst/>
          </a:prstGeom>
        </p:spPr>
      </p:pic>
    </p:spTree>
    <p:extLst>
      <p:ext uri="{BB962C8B-B14F-4D97-AF65-F5344CB8AC3E}">
        <p14:creationId xmlns:p14="http://schemas.microsoft.com/office/powerpoint/2010/main" val="18365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65752"/>
            <a:ext cx="9144000" cy="769349"/>
          </a:xfrm>
          <a:effectLst>
            <a:outerShdw blurRad="63500" dist="35921" dir="2700000" algn="ctr" rotWithShape="0">
              <a:schemeClr val="tx2">
                <a:alpha val="74998"/>
              </a:schemeClr>
            </a:outerShdw>
          </a:effectLst>
        </p:spPr>
        <p:txBody>
          <a:bodyPr/>
          <a:lstStyle/>
          <a:p>
            <a:pPr>
              <a:defRPr/>
            </a:pPr>
            <a:r>
              <a:rPr lang="en-US" sz="4000" b="1" dirty="0">
                <a:effectLst>
                  <a:glow rad="127000">
                    <a:schemeClr val="tx1"/>
                  </a:glow>
                </a:effectLst>
                <a:latin typeface="Arial" charset="0"/>
                <a:ea typeface="ＭＳ Ｐゴシック" charset="0"/>
                <a:cs typeface="ＭＳ Ｐゴシック" charset="0"/>
              </a:rPr>
              <a:t>Our Evidence</a:t>
            </a: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2135164" y="896059"/>
            <a:ext cx="6970955" cy="518402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468312" indent="-457200" algn="l" defTabSz="914400">
              <a:buFont typeface="Arial" panose="020B0604020202020204" pitchFamily="34" charset="0"/>
              <a:buChar char="•"/>
              <a:defRPr/>
            </a:pPr>
            <a:r>
              <a:rPr lang="en-US" sz="3200" b="1" kern="0" dirty="0">
                <a:effectLst>
                  <a:glow rad="127000">
                    <a:schemeClr val="tx1"/>
                  </a:glow>
                </a:effectLst>
                <a:latin typeface="Arial" charset="0"/>
                <a:ea typeface="ＭＳ Ｐゴシック" charset="0"/>
                <a:cs typeface="ＭＳ Ｐゴシック" charset="0"/>
              </a:rPr>
              <a:t>Tells</a:t>
            </a:r>
          </a:p>
          <a:p>
            <a:pPr marL="468312" indent="-457200" algn="l" defTabSz="914400">
              <a:buFont typeface="Arial" panose="020B0604020202020204" pitchFamily="34" charset="0"/>
              <a:buChar char="•"/>
              <a:defRPr/>
            </a:pPr>
            <a:r>
              <a:rPr lang="en-US" sz="3200" b="1" kern="0" dirty="0">
                <a:effectLst>
                  <a:glow rad="127000">
                    <a:schemeClr val="tx1"/>
                  </a:glow>
                </a:effectLst>
                <a:latin typeface="Arial" charset="0"/>
                <a:ea typeface="ＭＳ Ｐゴシック" charset="0"/>
                <a:cs typeface="ＭＳ Ｐゴシック" charset="0"/>
              </a:rPr>
              <a:t>Literature</a:t>
            </a:r>
          </a:p>
          <a:p>
            <a:pPr marL="468312" indent="-457200" algn="l" defTabSz="914400">
              <a:buFont typeface="Arial" panose="020B0604020202020204" pitchFamily="34" charset="0"/>
              <a:buChar char="•"/>
              <a:defRPr/>
            </a:pPr>
            <a:r>
              <a:rPr lang="en-US" sz="3200" b="1" kern="0" dirty="0">
                <a:effectLst>
                  <a:glow rad="127000">
                    <a:schemeClr val="tx1"/>
                  </a:glow>
                </a:effectLst>
                <a:latin typeface="Arial" charset="0"/>
                <a:ea typeface="ＭＳ Ｐゴシック" charset="0"/>
                <a:cs typeface="ＭＳ Ｐゴシック" charset="0"/>
              </a:rPr>
              <a:t>Inscriptions</a:t>
            </a:r>
          </a:p>
          <a:p>
            <a:pPr marL="468312" indent="-457200" algn="l" defTabSz="914400">
              <a:buFont typeface="Arial" panose="020B0604020202020204" pitchFamily="34" charset="0"/>
              <a:buChar char="•"/>
              <a:defRPr/>
            </a:pPr>
            <a:r>
              <a:rPr lang="en-US" sz="3200" b="1" kern="0" dirty="0">
                <a:effectLst>
                  <a:glow rad="127000">
                    <a:schemeClr val="tx1"/>
                  </a:glow>
                </a:effectLst>
                <a:latin typeface="Arial" charset="0"/>
                <a:ea typeface="ＭＳ Ｐゴシック" charset="0"/>
                <a:cs typeface="ＭＳ Ｐゴシック" charset="0"/>
              </a:rPr>
              <a:t>Old Testament</a:t>
            </a:r>
          </a:p>
          <a:p>
            <a:pPr marL="468312" indent="-457200" algn="l" defTabSz="914400">
              <a:buFont typeface="Arial" panose="020B0604020202020204" pitchFamily="34" charset="0"/>
              <a:buChar char="•"/>
              <a:defRPr/>
            </a:pPr>
            <a:endParaRPr lang="en-US" sz="1800" b="1" kern="0" dirty="0">
              <a:effectLst>
                <a:glow rad="127000">
                  <a:schemeClr val="tx1"/>
                </a:glow>
              </a:effectLst>
              <a:latin typeface="Arial" charset="0"/>
              <a:ea typeface="ＭＳ Ｐゴシック" charset="0"/>
              <a:cs typeface="ＭＳ Ｐゴシック" charset="0"/>
            </a:endParaRPr>
          </a:p>
          <a:p>
            <a:pPr marL="11112" algn="l" defTabSz="914400">
              <a:defRPr/>
            </a:pPr>
            <a:r>
              <a:rPr lang="en-US" sz="3200" b="1" kern="0" dirty="0">
                <a:effectLst>
                  <a:glow rad="127000">
                    <a:schemeClr val="tx1"/>
                  </a:glow>
                </a:effectLst>
                <a:latin typeface="Arial" charset="0"/>
                <a:ea typeface="ＭＳ Ｐゴシック" charset="0"/>
                <a:cs typeface="ＭＳ Ｐゴシック" charset="0"/>
              </a:rPr>
              <a:t>Types:</a:t>
            </a:r>
          </a:p>
          <a:p>
            <a:pPr marL="468312" indent="-457200" algn="l" defTabSz="914400">
              <a:buFont typeface="Arial" panose="020B0604020202020204" pitchFamily="34" charset="0"/>
              <a:buChar char="•"/>
              <a:defRPr/>
            </a:pPr>
            <a:r>
              <a:rPr lang="en-US" sz="3200" b="1" kern="0" dirty="0">
                <a:effectLst>
                  <a:glow rad="127000">
                    <a:schemeClr val="tx1"/>
                  </a:glow>
                </a:effectLst>
                <a:latin typeface="Arial" charset="0"/>
                <a:ea typeface="ＭＳ Ｐゴシック" charset="0"/>
                <a:cs typeface="ＭＳ Ｐゴシック" charset="0"/>
              </a:rPr>
              <a:t>Implicit (disciplines of Egyptology, archaeology, etc.)</a:t>
            </a:r>
          </a:p>
          <a:p>
            <a:pPr marL="468312" indent="-457200" algn="l" defTabSz="914400">
              <a:buFont typeface="Arial" panose="020B0604020202020204" pitchFamily="34" charset="0"/>
              <a:buChar char="•"/>
              <a:defRPr/>
            </a:pPr>
            <a:r>
              <a:rPr lang="en-US" sz="3200" b="1" kern="0" dirty="0">
                <a:effectLst>
                  <a:glow rad="127000">
                    <a:schemeClr val="tx1"/>
                  </a:glow>
                </a:effectLst>
                <a:latin typeface="Arial" charset="0"/>
                <a:ea typeface="ＭＳ Ｐゴシック" charset="0"/>
                <a:cs typeface="ＭＳ Ｐゴシック" charset="0"/>
              </a:rPr>
              <a:t>Explicit (Hezekiah noted in Sennacherib annuals or state seal impression—bulla, covenant styles)</a:t>
            </a: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90917"/>
            <a:ext cx="2048665" cy="3092824"/>
          </a:xfrm>
          <a:prstGeom prst="rect">
            <a:avLst/>
          </a:prstGeom>
        </p:spPr>
      </p:pic>
    </p:spTree>
    <p:extLst>
      <p:ext uri="{BB962C8B-B14F-4D97-AF65-F5344CB8AC3E}">
        <p14:creationId xmlns:p14="http://schemas.microsoft.com/office/powerpoint/2010/main" val="209358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1317790" y="368300"/>
            <a:ext cx="7826209" cy="1080120"/>
          </a:xfrm>
          <a:effectLst/>
        </p:spPr>
        <p:txBody>
          <a:bodyPr/>
          <a:lstStyle/>
          <a:p>
            <a:pPr>
              <a:defRPr/>
            </a:pPr>
            <a:r>
              <a:rPr lang="en-US" sz="3200" b="1" dirty="0">
                <a:solidFill>
                  <a:schemeClr val="tx2"/>
                </a:solidFill>
                <a:effectLst>
                  <a:glow rad="127000">
                    <a:schemeClr val="bg1"/>
                  </a:glow>
                </a:effectLst>
                <a:latin typeface="Arial" charset="0"/>
                <a:ea typeface="ＭＳ Ｐゴシック" charset="0"/>
                <a:cs typeface="ＭＳ Ｐゴシック" charset="0"/>
              </a:rPr>
              <a:t>﻿Table 1. The Seven Segments of Traditional Biblical “History”</a:t>
            </a:r>
          </a:p>
        </p:txBody>
      </p:sp>
      <p:pic>
        <p:nvPicPr>
          <p:cNvPr id="6" name="Picture 5">
            <a:extLst>
              <a:ext uri="{FF2B5EF4-FFF2-40B4-BE49-F238E27FC236}">
                <a16:creationId xmlns:a16="http://schemas.microsoft.com/office/drawing/2014/main" id="{808E2ABC-0B38-2042-AFC6-26969E872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17790" cy="1989438"/>
          </a:xfrm>
          <a:prstGeom prst="rect">
            <a:avLst/>
          </a:prstGeom>
        </p:spPr>
      </p:pic>
      <p:cxnSp>
        <p:nvCxnSpPr>
          <p:cNvPr id="5" name="Straight Connector 4">
            <a:extLst>
              <a:ext uri="{FF2B5EF4-FFF2-40B4-BE49-F238E27FC236}">
                <a16:creationId xmlns:a16="http://schemas.microsoft.com/office/drawing/2014/main" id="{93EB7164-7BCF-7048-9702-2096548C2949}"/>
              </a:ext>
            </a:extLst>
          </p:cNvPr>
          <p:cNvCxnSpPr/>
          <p:nvPr/>
        </p:nvCxnSpPr>
        <p:spPr bwMode="auto">
          <a:xfrm>
            <a:off x="264405" y="3106757"/>
            <a:ext cx="8460954"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7" name="TextBox 6">
            <a:extLst>
              <a:ext uri="{FF2B5EF4-FFF2-40B4-BE49-F238E27FC236}">
                <a16:creationId xmlns:a16="http://schemas.microsoft.com/office/drawing/2014/main" id="{D8D70E68-0B08-6B47-ABE0-D55868FBE42A}"/>
              </a:ext>
            </a:extLst>
          </p:cNvPr>
          <p:cNvSpPr txBox="1"/>
          <p:nvPr/>
        </p:nvSpPr>
        <p:spPr>
          <a:xfrm>
            <a:off x="264405" y="2553275"/>
            <a:ext cx="694063"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FC7CE4FB-94F0-434B-9A4B-AB49CE5D71B8}"/>
              </a:ext>
            </a:extLst>
          </p:cNvPr>
          <p:cNvSpPr txBox="1"/>
          <p:nvPr/>
        </p:nvSpPr>
        <p:spPr>
          <a:xfrm>
            <a:off x="1557051" y="2553275"/>
            <a:ext cx="694063"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1F34BA98-3BE1-4E49-9675-B46046B2B43C}"/>
              </a:ext>
            </a:extLst>
          </p:cNvPr>
          <p:cNvSpPr txBox="1"/>
          <p:nvPr/>
        </p:nvSpPr>
        <p:spPr>
          <a:xfrm>
            <a:off x="2849697" y="2553275"/>
            <a:ext cx="694063"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DA853A6B-3846-E440-ADEC-68ED53467173}"/>
              </a:ext>
            </a:extLst>
          </p:cNvPr>
          <p:cNvSpPr txBox="1"/>
          <p:nvPr/>
        </p:nvSpPr>
        <p:spPr>
          <a:xfrm>
            <a:off x="6727635" y="2553275"/>
            <a:ext cx="694063"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6</a:t>
            </a:r>
          </a:p>
        </p:txBody>
      </p:sp>
      <p:sp>
        <p:nvSpPr>
          <p:cNvPr id="13" name="TextBox 12">
            <a:extLst>
              <a:ext uri="{FF2B5EF4-FFF2-40B4-BE49-F238E27FC236}">
                <a16:creationId xmlns:a16="http://schemas.microsoft.com/office/drawing/2014/main" id="{FFBF7045-097C-9447-83CD-FD7B891BBA0A}"/>
              </a:ext>
            </a:extLst>
          </p:cNvPr>
          <p:cNvSpPr txBox="1"/>
          <p:nvPr/>
        </p:nvSpPr>
        <p:spPr>
          <a:xfrm>
            <a:off x="4142343" y="2553275"/>
            <a:ext cx="694063"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16491565-38C4-7046-97A2-8E211E3AEBDB}"/>
              </a:ext>
            </a:extLst>
          </p:cNvPr>
          <p:cNvSpPr txBox="1"/>
          <p:nvPr/>
        </p:nvSpPr>
        <p:spPr>
          <a:xfrm>
            <a:off x="5434989" y="2553275"/>
            <a:ext cx="694063"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5</a:t>
            </a:r>
          </a:p>
        </p:txBody>
      </p:sp>
      <p:sp>
        <p:nvSpPr>
          <p:cNvPr id="15" name="TextBox 14">
            <a:extLst>
              <a:ext uri="{FF2B5EF4-FFF2-40B4-BE49-F238E27FC236}">
                <a16:creationId xmlns:a16="http://schemas.microsoft.com/office/drawing/2014/main" id="{9369704E-540D-9240-804F-CEAAD043F9FC}"/>
              </a:ext>
            </a:extLst>
          </p:cNvPr>
          <p:cNvSpPr txBox="1"/>
          <p:nvPr/>
        </p:nvSpPr>
        <p:spPr>
          <a:xfrm>
            <a:off x="8020279" y="2553275"/>
            <a:ext cx="694063"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646EA580-6DE5-2B4A-BECC-2D7E8E9C939B}"/>
              </a:ext>
            </a:extLst>
          </p:cNvPr>
          <p:cNvSpPr txBox="1"/>
          <p:nvPr/>
        </p:nvSpPr>
        <p:spPr>
          <a:xfrm>
            <a:off x="-99151" y="3412591"/>
            <a:ext cx="1446880"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Primeval</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Proto-</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History</a:t>
            </a:r>
          </a:p>
        </p:txBody>
      </p:sp>
      <p:sp>
        <p:nvSpPr>
          <p:cNvPr id="17" name="TextBox 16">
            <a:extLst>
              <a:ext uri="{FF2B5EF4-FFF2-40B4-BE49-F238E27FC236}">
                <a16:creationId xmlns:a16="http://schemas.microsoft.com/office/drawing/2014/main" id="{23B6E06A-7C57-094F-9ED4-BA526B853DFE}"/>
              </a:ext>
            </a:extLst>
          </p:cNvPr>
          <p:cNvSpPr txBox="1"/>
          <p:nvPr/>
        </p:nvSpPr>
        <p:spPr>
          <a:xfrm>
            <a:off x="1193495" y="3412591"/>
            <a:ext cx="1446880"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The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Patriarchs</a:t>
            </a:r>
          </a:p>
        </p:txBody>
      </p:sp>
      <p:sp>
        <p:nvSpPr>
          <p:cNvPr id="18" name="TextBox 17">
            <a:extLst>
              <a:ext uri="{FF2B5EF4-FFF2-40B4-BE49-F238E27FC236}">
                <a16:creationId xmlns:a16="http://schemas.microsoft.com/office/drawing/2014/main" id="{03F067AC-9401-7248-934D-B214A863FB8A}"/>
              </a:ext>
            </a:extLst>
          </p:cNvPr>
          <p:cNvSpPr txBox="1"/>
          <p:nvPr/>
        </p:nvSpPr>
        <p:spPr>
          <a:xfrm>
            <a:off x="2486141" y="3412591"/>
            <a:ext cx="1446880"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Egyptian</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Sojourn</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and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Exodus</a:t>
            </a:r>
          </a:p>
        </p:txBody>
      </p:sp>
      <p:sp>
        <p:nvSpPr>
          <p:cNvPr id="19" name="TextBox 18">
            <a:extLst>
              <a:ext uri="{FF2B5EF4-FFF2-40B4-BE49-F238E27FC236}">
                <a16:creationId xmlns:a16="http://schemas.microsoft.com/office/drawing/2014/main" id="{D4303B2E-18AB-0547-B0B5-BCEF40583202}"/>
              </a:ext>
            </a:extLst>
          </p:cNvPr>
          <p:cNvSpPr txBox="1"/>
          <p:nvPr/>
        </p:nvSpPr>
        <p:spPr>
          <a:xfrm>
            <a:off x="6364079" y="3412591"/>
            <a:ext cx="1446880"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Divided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Monarchy</a:t>
            </a:r>
          </a:p>
        </p:txBody>
      </p:sp>
      <p:sp>
        <p:nvSpPr>
          <p:cNvPr id="20" name="TextBox 19">
            <a:extLst>
              <a:ext uri="{FF2B5EF4-FFF2-40B4-BE49-F238E27FC236}">
                <a16:creationId xmlns:a16="http://schemas.microsoft.com/office/drawing/2014/main" id="{E0B3265F-A2AB-0449-A501-DC61D773EE96}"/>
              </a:ext>
            </a:extLst>
          </p:cNvPr>
          <p:cNvSpPr txBox="1"/>
          <p:nvPr/>
        </p:nvSpPr>
        <p:spPr>
          <a:xfrm>
            <a:off x="3778787" y="3412591"/>
            <a:ext cx="1446880"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Settlement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in</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Canaan</a:t>
            </a:r>
          </a:p>
        </p:txBody>
      </p:sp>
      <p:sp>
        <p:nvSpPr>
          <p:cNvPr id="21" name="TextBox 20">
            <a:extLst>
              <a:ext uri="{FF2B5EF4-FFF2-40B4-BE49-F238E27FC236}">
                <a16:creationId xmlns:a16="http://schemas.microsoft.com/office/drawing/2014/main" id="{144D5A66-0211-0D47-ACE5-138ED923B563}"/>
              </a:ext>
            </a:extLst>
          </p:cNvPr>
          <p:cNvSpPr txBox="1"/>
          <p:nvPr/>
        </p:nvSpPr>
        <p:spPr>
          <a:xfrm>
            <a:off x="5071433" y="3412591"/>
            <a:ext cx="1446880"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United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Monarchy</a:t>
            </a:r>
          </a:p>
        </p:txBody>
      </p:sp>
      <p:sp>
        <p:nvSpPr>
          <p:cNvPr id="22" name="TextBox 21">
            <a:extLst>
              <a:ext uri="{FF2B5EF4-FFF2-40B4-BE49-F238E27FC236}">
                <a16:creationId xmlns:a16="http://schemas.microsoft.com/office/drawing/2014/main" id="{893B6C68-EE23-5942-99B1-3FDF0F3DE8FE}"/>
              </a:ext>
            </a:extLst>
          </p:cNvPr>
          <p:cNvSpPr txBox="1"/>
          <p:nvPr/>
        </p:nvSpPr>
        <p:spPr>
          <a:xfrm>
            <a:off x="7656723" y="3412591"/>
            <a:ext cx="1446880"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Exile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and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Return</a:t>
            </a:r>
          </a:p>
        </p:txBody>
      </p:sp>
      <p:sp>
        <p:nvSpPr>
          <p:cNvPr id="8" name="Right Arrow 7">
            <a:extLst>
              <a:ext uri="{FF2B5EF4-FFF2-40B4-BE49-F238E27FC236}">
                <a16:creationId xmlns:a16="http://schemas.microsoft.com/office/drawing/2014/main" id="{7B710403-A83A-4D49-96DE-782E4D61B95A}"/>
              </a:ext>
            </a:extLst>
          </p:cNvPr>
          <p:cNvSpPr/>
          <p:nvPr/>
        </p:nvSpPr>
        <p:spPr bwMode="auto">
          <a:xfrm>
            <a:off x="6679510" y="4702530"/>
            <a:ext cx="1766370" cy="1280160"/>
          </a:xfrm>
          <a:prstGeom prst="rightArrow">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4" name="Right Arrow 23">
            <a:extLst>
              <a:ext uri="{FF2B5EF4-FFF2-40B4-BE49-F238E27FC236}">
                <a16:creationId xmlns:a16="http://schemas.microsoft.com/office/drawing/2014/main" id="{69ECFEC6-E39F-5E46-A479-A88D0475A315}"/>
              </a:ext>
            </a:extLst>
          </p:cNvPr>
          <p:cNvSpPr/>
          <p:nvPr/>
        </p:nvSpPr>
        <p:spPr bwMode="auto">
          <a:xfrm rot="10800000">
            <a:off x="125128" y="4702530"/>
            <a:ext cx="5752677" cy="1280160"/>
          </a:xfrm>
          <a:prstGeom prst="rightArrow">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112" charset="0"/>
            </a:endParaRPr>
          </a:p>
        </p:txBody>
      </p:sp>
      <p:sp>
        <p:nvSpPr>
          <p:cNvPr id="23" name="TextBox 22">
            <a:extLst>
              <a:ext uri="{FF2B5EF4-FFF2-40B4-BE49-F238E27FC236}">
                <a16:creationId xmlns:a16="http://schemas.microsoft.com/office/drawing/2014/main" id="{56626F38-8FB1-584D-B391-842A56CDFCDB}"/>
              </a:ext>
            </a:extLst>
          </p:cNvPr>
          <p:cNvSpPr txBox="1"/>
          <p:nvPr/>
        </p:nvSpPr>
        <p:spPr>
          <a:xfrm>
            <a:off x="6848083" y="5142469"/>
            <a:ext cx="69406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BA5C2176-E1C1-2F4E-8E85-279DA7A9EA38}"/>
              </a:ext>
            </a:extLst>
          </p:cNvPr>
          <p:cNvSpPr txBox="1"/>
          <p:nvPr/>
        </p:nvSpPr>
        <p:spPr>
          <a:xfrm>
            <a:off x="7656606" y="5142469"/>
            <a:ext cx="69406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41C691DC-B0DE-A14E-AE74-CFCADC84C800}"/>
              </a:ext>
            </a:extLst>
          </p:cNvPr>
          <p:cNvSpPr txBox="1"/>
          <p:nvPr/>
        </p:nvSpPr>
        <p:spPr>
          <a:xfrm>
            <a:off x="3914654" y="5142469"/>
            <a:ext cx="69406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4</a:t>
            </a:r>
          </a:p>
        </p:txBody>
      </p:sp>
      <p:sp>
        <p:nvSpPr>
          <p:cNvPr id="27" name="TextBox 26">
            <a:extLst>
              <a:ext uri="{FF2B5EF4-FFF2-40B4-BE49-F238E27FC236}">
                <a16:creationId xmlns:a16="http://schemas.microsoft.com/office/drawing/2014/main" id="{EAD12C85-20E9-EE4C-9473-4D6F708D93EC}"/>
              </a:ext>
            </a:extLst>
          </p:cNvPr>
          <p:cNvSpPr txBox="1"/>
          <p:nvPr/>
        </p:nvSpPr>
        <p:spPr>
          <a:xfrm>
            <a:off x="5105911" y="5142469"/>
            <a:ext cx="69406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3</a:t>
            </a:r>
          </a:p>
        </p:txBody>
      </p:sp>
      <p:sp>
        <p:nvSpPr>
          <p:cNvPr id="28" name="TextBox 27">
            <a:extLst>
              <a:ext uri="{FF2B5EF4-FFF2-40B4-BE49-F238E27FC236}">
                <a16:creationId xmlns:a16="http://schemas.microsoft.com/office/drawing/2014/main" id="{DB342072-E9B2-7C42-BEC2-141D02BBBE77}"/>
              </a:ext>
            </a:extLst>
          </p:cNvPr>
          <p:cNvSpPr txBox="1"/>
          <p:nvPr/>
        </p:nvSpPr>
        <p:spPr>
          <a:xfrm>
            <a:off x="1532142" y="5142469"/>
            <a:ext cx="69406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6</a:t>
            </a:r>
          </a:p>
        </p:txBody>
      </p:sp>
      <p:sp>
        <p:nvSpPr>
          <p:cNvPr id="29" name="TextBox 28">
            <a:extLst>
              <a:ext uri="{FF2B5EF4-FFF2-40B4-BE49-F238E27FC236}">
                <a16:creationId xmlns:a16="http://schemas.microsoft.com/office/drawing/2014/main" id="{36A1C748-F26B-D949-83E3-B76B5D660E69}"/>
              </a:ext>
            </a:extLst>
          </p:cNvPr>
          <p:cNvSpPr txBox="1"/>
          <p:nvPr/>
        </p:nvSpPr>
        <p:spPr>
          <a:xfrm>
            <a:off x="2723398" y="5142469"/>
            <a:ext cx="69406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5</a:t>
            </a:r>
          </a:p>
        </p:txBody>
      </p:sp>
      <p:sp>
        <p:nvSpPr>
          <p:cNvPr id="30" name="TextBox 29">
            <a:extLst>
              <a:ext uri="{FF2B5EF4-FFF2-40B4-BE49-F238E27FC236}">
                <a16:creationId xmlns:a16="http://schemas.microsoft.com/office/drawing/2014/main" id="{E6BAA95C-EC46-C24A-B265-EF4927AE6EB8}"/>
              </a:ext>
            </a:extLst>
          </p:cNvPr>
          <p:cNvSpPr txBox="1"/>
          <p:nvPr/>
        </p:nvSpPr>
        <p:spPr>
          <a:xfrm>
            <a:off x="340886" y="5142469"/>
            <a:ext cx="69406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53275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35428"/>
            <a:ext cx="9144000" cy="1040971"/>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Updating Evangelical Introductions</a:t>
            </a:r>
          </a:p>
        </p:txBody>
      </p:sp>
      <p:grpSp>
        <p:nvGrpSpPr>
          <p:cNvPr id="2" name="Group 1">
            <a:extLst>
              <a:ext uri="{FF2B5EF4-FFF2-40B4-BE49-F238E27FC236}">
                <a16:creationId xmlns:a16="http://schemas.microsoft.com/office/drawing/2014/main" id="{2A2E387F-E218-7148-AC73-82AF1CB0E22E}"/>
              </a:ext>
            </a:extLst>
          </p:cNvPr>
          <p:cNvGrpSpPr/>
          <p:nvPr/>
        </p:nvGrpSpPr>
        <p:grpSpPr>
          <a:xfrm>
            <a:off x="88900" y="2110662"/>
            <a:ext cx="2209800" cy="4403573"/>
            <a:chOff x="88900" y="2110662"/>
            <a:chExt cx="2209800" cy="4403573"/>
          </a:xfrm>
        </p:grpSpPr>
        <p:pic>
          <p:nvPicPr>
            <p:cNvPr id="4" name="Picture 3">
              <a:extLst>
                <a:ext uri="{FF2B5EF4-FFF2-40B4-BE49-F238E27FC236}">
                  <a16:creationId xmlns:a16="http://schemas.microsoft.com/office/drawing/2014/main" id="{CB97C17F-0CD7-B74E-ACD1-053472B6CF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468" y="2110662"/>
              <a:ext cx="2048665" cy="3092824"/>
            </a:xfrm>
            <a:prstGeom prst="rect">
              <a:avLst/>
            </a:prstGeom>
          </p:spPr>
        </p:pic>
        <p:sp>
          <p:nvSpPr>
            <p:cNvPr id="5" name="Rectangle 2">
              <a:extLst>
                <a:ext uri="{FF2B5EF4-FFF2-40B4-BE49-F238E27FC236}">
                  <a16:creationId xmlns:a16="http://schemas.microsoft.com/office/drawing/2014/main" id="{A636C9FA-55F9-804F-8FE9-84C11E36231F}"/>
                </a:ext>
              </a:extLst>
            </p:cNvPr>
            <p:cNvSpPr txBox="1">
              <a:spLocks noChangeArrowheads="1"/>
            </p:cNvSpPr>
            <p:nvPr/>
          </p:nvSpPr>
          <p:spPr bwMode="auto">
            <a:xfrm>
              <a:off x="88900" y="5343767"/>
              <a:ext cx="2209800" cy="117046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Kitchen</a:t>
              </a:r>
              <a:br>
                <a:rPr lang="en-US" sz="3600" b="1" kern="0" dirty="0">
                  <a:effectLst>
                    <a:glow rad="127000">
                      <a:schemeClr val="tx1"/>
                    </a:glow>
                  </a:effectLst>
                  <a:latin typeface="Arial" charset="0"/>
                  <a:ea typeface="ＭＳ Ｐゴシック" charset="0"/>
                  <a:cs typeface="ＭＳ Ｐゴシック" charset="0"/>
                </a:rPr>
              </a:br>
              <a:r>
                <a:rPr lang="en-US" sz="3600" b="1" kern="0" dirty="0">
                  <a:effectLst>
                    <a:glow rad="127000">
                      <a:schemeClr val="tx1"/>
                    </a:glow>
                  </a:effectLst>
                  <a:latin typeface="Arial" charset="0"/>
                  <a:ea typeface="ＭＳ Ｐゴシック" charset="0"/>
                  <a:cs typeface="ＭＳ Ｐゴシック" charset="0"/>
                </a:rPr>
                <a:t>2003</a:t>
              </a:r>
            </a:p>
          </p:txBody>
        </p:sp>
      </p:grpSp>
      <p:sp>
        <p:nvSpPr>
          <p:cNvPr id="10" name="Rectangle 2">
            <a:extLst>
              <a:ext uri="{FF2B5EF4-FFF2-40B4-BE49-F238E27FC236}">
                <a16:creationId xmlns:a16="http://schemas.microsoft.com/office/drawing/2014/main" id="{3A660A40-6BAB-4844-BF4E-7D24FA600FF1}"/>
              </a:ext>
            </a:extLst>
          </p:cNvPr>
          <p:cNvSpPr txBox="1">
            <a:spLocks noChangeArrowheads="1"/>
          </p:cNvSpPr>
          <p:nvPr/>
        </p:nvSpPr>
        <p:spPr bwMode="auto">
          <a:xfrm>
            <a:off x="5886450" y="2966218"/>
            <a:ext cx="3257550" cy="117046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238125" indent="-238125" algn="l" defTabSz="914400">
              <a:defRPr/>
            </a:pPr>
            <a:r>
              <a:rPr lang="en-US" sz="2400" b="1" kern="0" dirty="0">
                <a:effectLst>
                  <a:glow rad="127000">
                    <a:schemeClr val="tx1"/>
                  </a:glow>
                </a:effectLst>
                <a:latin typeface="Arial" charset="0"/>
                <a:ea typeface="ＭＳ Ｐゴシック" charset="0"/>
                <a:cs typeface="ＭＳ Ｐゴシック" charset="0"/>
              </a:rPr>
              <a:t>• Distinguish data &amp; interpretations</a:t>
            </a:r>
          </a:p>
        </p:txBody>
      </p:sp>
      <p:sp>
        <p:nvSpPr>
          <p:cNvPr id="11" name="Rectangle 2">
            <a:extLst>
              <a:ext uri="{FF2B5EF4-FFF2-40B4-BE49-F238E27FC236}">
                <a16:creationId xmlns:a16="http://schemas.microsoft.com/office/drawing/2014/main" id="{C3AF0C0F-B774-AF42-BF72-DE3040A53660}"/>
              </a:ext>
            </a:extLst>
          </p:cNvPr>
          <p:cNvSpPr txBox="1">
            <a:spLocks noChangeArrowheads="1"/>
          </p:cNvSpPr>
          <p:nvPr/>
        </p:nvSpPr>
        <p:spPr bwMode="auto">
          <a:xfrm>
            <a:off x="5886450" y="4047032"/>
            <a:ext cx="3257550" cy="86289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marL="238125" indent="-238125" defTabSz="914400" eaLnBrk="0" fontAlgn="base" hangingPunct="0">
              <a:spcBef>
                <a:spcPct val="0"/>
              </a:spcBef>
              <a:spcAft>
                <a:spcPct val="0"/>
              </a:spcAft>
              <a:defRPr sz="2400" b="1" kern="0">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dirty="0"/>
              <a:t>• Integrate theology</a:t>
            </a:r>
          </a:p>
        </p:txBody>
      </p:sp>
      <p:grpSp>
        <p:nvGrpSpPr>
          <p:cNvPr id="12" name="Group 11">
            <a:extLst>
              <a:ext uri="{FF2B5EF4-FFF2-40B4-BE49-F238E27FC236}">
                <a16:creationId xmlns:a16="http://schemas.microsoft.com/office/drawing/2014/main" id="{4D9C913B-B1EF-D74F-8145-6D4F937AFAE7}"/>
              </a:ext>
            </a:extLst>
          </p:cNvPr>
          <p:cNvGrpSpPr/>
          <p:nvPr/>
        </p:nvGrpSpPr>
        <p:grpSpPr>
          <a:xfrm>
            <a:off x="3257550" y="2005914"/>
            <a:ext cx="2628900" cy="4533721"/>
            <a:chOff x="2806700" y="2005914"/>
            <a:chExt cx="2628900" cy="4533721"/>
          </a:xfrm>
        </p:grpSpPr>
        <p:sp>
          <p:nvSpPr>
            <p:cNvPr id="9" name="Rectangle 2">
              <a:extLst>
                <a:ext uri="{FF2B5EF4-FFF2-40B4-BE49-F238E27FC236}">
                  <a16:creationId xmlns:a16="http://schemas.microsoft.com/office/drawing/2014/main" id="{510708AB-F8AB-ED48-A73D-A03F2D65FEEA}"/>
                </a:ext>
              </a:extLst>
            </p:cNvPr>
            <p:cNvSpPr txBox="1">
              <a:spLocks noChangeArrowheads="1"/>
            </p:cNvSpPr>
            <p:nvPr/>
          </p:nvSpPr>
          <p:spPr bwMode="auto">
            <a:xfrm>
              <a:off x="2806700" y="5369167"/>
              <a:ext cx="2628900" cy="117046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Merrill</a:t>
              </a:r>
              <a:r>
                <a:rPr lang="en-US" sz="3600" b="1" i="1" kern="0" dirty="0">
                  <a:effectLst>
                    <a:glow rad="127000">
                      <a:schemeClr val="tx1"/>
                    </a:glow>
                  </a:effectLst>
                  <a:latin typeface="Arial" charset="0"/>
                  <a:ea typeface="ＭＳ Ｐゴシック" charset="0"/>
                  <a:cs typeface="ＭＳ Ｐゴシック" charset="0"/>
                </a:rPr>
                <a:t> et al</a:t>
              </a:r>
              <a:br>
                <a:rPr lang="en-US" sz="3600" b="1" kern="0" dirty="0">
                  <a:effectLst>
                    <a:glow rad="127000">
                      <a:schemeClr val="tx1"/>
                    </a:glow>
                  </a:effectLst>
                  <a:latin typeface="Arial" charset="0"/>
                  <a:ea typeface="ＭＳ Ｐゴシック" charset="0"/>
                  <a:cs typeface="ＭＳ Ｐゴシック" charset="0"/>
                </a:rPr>
              </a:br>
              <a:r>
                <a:rPr lang="en-US" sz="3600" b="1" kern="0" dirty="0">
                  <a:effectLst>
                    <a:glow rad="127000">
                      <a:schemeClr val="tx1"/>
                    </a:glow>
                  </a:effectLst>
                  <a:latin typeface="Arial" charset="0"/>
                  <a:ea typeface="ＭＳ Ｐゴシック" charset="0"/>
                  <a:cs typeface="ＭＳ Ｐゴシック" charset="0"/>
                </a:rPr>
                <a:t>2011</a:t>
              </a:r>
            </a:p>
          </p:txBody>
        </p:sp>
        <p:pic>
          <p:nvPicPr>
            <p:cNvPr id="6" name="Picture 5">
              <a:extLst>
                <a:ext uri="{FF2B5EF4-FFF2-40B4-BE49-F238E27FC236}">
                  <a16:creationId xmlns:a16="http://schemas.microsoft.com/office/drawing/2014/main" id="{FB08AEB7-874D-4649-B7D4-832D233F47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4501" y="2005914"/>
              <a:ext cx="2118049" cy="3197572"/>
            </a:xfrm>
            <a:prstGeom prst="rect">
              <a:avLst/>
            </a:prstGeom>
          </p:spPr>
        </p:pic>
      </p:grpSp>
      <p:sp>
        <p:nvSpPr>
          <p:cNvPr id="13" name="Right Arrow 12">
            <a:extLst>
              <a:ext uri="{FF2B5EF4-FFF2-40B4-BE49-F238E27FC236}">
                <a16:creationId xmlns:a16="http://schemas.microsoft.com/office/drawing/2014/main" id="{8CB7A355-05B2-B242-9DB5-56EB11536C1C}"/>
              </a:ext>
            </a:extLst>
          </p:cNvPr>
          <p:cNvSpPr/>
          <p:nvPr/>
        </p:nvSpPr>
        <p:spPr bwMode="auto">
          <a:xfrm>
            <a:off x="2492599" y="3009035"/>
            <a:ext cx="617710" cy="1277551"/>
          </a:xfrm>
          <a:prstGeom prst="right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6" name="Rectangle 2">
            <a:extLst>
              <a:ext uri="{FF2B5EF4-FFF2-40B4-BE49-F238E27FC236}">
                <a16:creationId xmlns:a16="http://schemas.microsoft.com/office/drawing/2014/main" id="{2EBEF7D3-775A-D349-B358-F9D17D0E3836}"/>
              </a:ext>
            </a:extLst>
          </p:cNvPr>
          <p:cNvSpPr txBox="1">
            <a:spLocks noChangeArrowheads="1"/>
          </p:cNvSpPr>
          <p:nvPr/>
        </p:nvSpPr>
        <p:spPr bwMode="auto">
          <a:xfrm>
            <a:off x="6148483" y="2005914"/>
            <a:ext cx="2628900" cy="68220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effectLst>
                  <a:glow rad="127000">
                    <a:schemeClr val="tx1"/>
                  </a:glow>
                </a:effectLst>
                <a:latin typeface="Arial" charset="0"/>
                <a:ea typeface="ＭＳ Ｐゴシック" charset="0"/>
                <a:cs typeface="ＭＳ Ｐゴシック" charset="0"/>
              </a:rPr>
              <a:t>TWO GOALS:</a:t>
            </a:r>
          </a:p>
        </p:txBody>
      </p:sp>
    </p:spTree>
    <p:extLst>
      <p:ext uri="{BB962C8B-B14F-4D97-AF65-F5344CB8AC3E}">
        <p14:creationId xmlns:p14="http://schemas.microsoft.com/office/powerpoint/2010/main" val="2123749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601308" y="29469"/>
            <a:ext cx="4542692" cy="829727"/>
          </a:xfrm>
          <a:effectLst>
            <a:outerShdw blurRad="63500" dist="35921" dir="2700000" algn="ctr" rotWithShape="0">
              <a:schemeClr val="tx2">
                <a:alpha val="74998"/>
              </a:schemeClr>
            </a:outerShdw>
          </a:effectLst>
        </p:spPr>
        <p:txBody>
          <a:bodyPr anchor="ctr"/>
          <a:lstStyle/>
          <a:p>
            <a:pPr algn="l">
              <a:defRPr/>
            </a:pPr>
            <a:r>
              <a:rPr lang="en-US" sz="3600" b="1" dirty="0">
                <a:effectLst>
                  <a:glow rad="127000">
                    <a:schemeClr val="tx1"/>
                  </a:glow>
                </a:effectLst>
                <a:latin typeface="Arial" charset="0"/>
                <a:ea typeface="ＭＳ Ｐゴシック" charset="0"/>
                <a:cs typeface="ＭＳ Ｐゴシック" charset="0"/>
              </a:rPr>
              <a:t>CONTENTS</a:t>
            </a:r>
          </a:p>
        </p:txBody>
      </p:sp>
      <p:pic>
        <p:nvPicPr>
          <p:cNvPr id="4" name="Picture 3">
            <a:extLst>
              <a:ext uri="{FF2B5EF4-FFF2-40B4-BE49-F238E27FC236}">
                <a16:creationId xmlns:a16="http://schemas.microsoft.com/office/drawing/2014/main" id="{12A1ACCE-8D42-BC41-8D08-E4F549F11F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469"/>
            <a:ext cx="4542692" cy="6858000"/>
          </a:xfrm>
          <a:prstGeom prst="rect">
            <a:avLst/>
          </a:prstGeom>
        </p:spPr>
      </p:pic>
      <p:sp>
        <p:nvSpPr>
          <p:cNvPr id="5" name="Rectangle 2">
            <a:extLst>
              <a:ext uri="{FF2B5EF4-FFF2-40B4-BE49-F238E27FC236}">
                <a16:creationId xmlns:a16="http://schemas.microsoft.com/office/drawing/2014/main" id="{D8C1BCB5-91A6-F54A-9B10-7061FF039326}"/>
              </a:ext>
            </a:extLst>
          </p:cNvPr>
          <p:cNvSpPr txBox="1">
            <a:spLocks noChangeArrowheads="1"/>
          </p:cNvSpPr>
          <p:nvPr/>
        </p:nvSpPr>
        <p:spPr bwMode="auto">
          <a:xfrm>
            <a:off x="4568257" y="932850"/>
            <a:ext cx="4542692" cy="82972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3200" b="1" kern="0" dirty="0">
                <a:effectLst>
                  <a:glow rad="127000">
                    <a:schemeClr val="tx1"/>
                  </a:glow>
                </a:effectLst>
                <a:latin typeface="Arial" charset="0"/>
                <a:ea typeface="ＭＳ Ｐゴシック" charset="0"/>
                <a:cs typeface="ＭＳ Ｐゴシック" charset="0"/>
              </a:rPr>
              <a:t>Introduction</a:t>
            </a:r>
          </a:p>
        </p:txBody>
      </p:sp>
      <p:sp>
        <p:nvSpPr>
          <p:cNvPr id="6" name="Rectangle 2">
            <a:extLst>
              <a:ext uri="{FF2B5EF4-FFF2-40B4-BE49-F238E27FC236}">
                <a16:creationId xmlns:a16="http://schemas.microsoft.com/office/drawing/2014/main" id="{6C291436-4189-5E46-ABF2-36E57694C931}"/>
              </a:ext>
            </a:extLst>
          </p:cNvPr>
          <p:cNvSpPr txBox="1">
            <a:spLocks noChangeArrowheads="1"/>
          </p:cNvSpPr>
          <p:nvPr/>
        </p:nvSpPr>
        <p:spPr bwMode="auto">
          <a:xfrm>
            <a:off x="4579274" y="1770897"/>
            <a:ext cx="4542692" cy="402605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458788" indent="-458788" algn="l" defTabSz="914400">
              <a:buFont typeface="+mj-lt"/>
              <a:buAutoNum type="arabicPeriod"/>
              <a:defRPr/>
            </a:pPr>
            <a:r>
              <a:rPr lang="en-US" sz="3200" b="1" kern="0" dirty="0">
                <a:effectLst>
                  <a:glow rad="127000">
                    <a:schemeClr val="tx1"/>
                  </a:glow>
                </a:effectLst>
                <a:latin typeface="Arial" charset="0"/>
                <a:ea typeface="ＭＳ Ｐゴシック" charset="0"/>
                <a:cs typeface="ＭＳ Ｐゴシック" charset="0"/>
              </a:rPr>
              <a:t>World of OT</a:t>
            </a:r>
          </a:p>
          <a:p>
            <a:pPr marL="458788" indent="-458788" algn="l" defTabSz="914400">
              <a:buFont typeface="+mj-lt"/>
              <a:buAutoNum type="arabicPeriod"/>
              <a:defRPr/>
            </a:pPr>
            <a:r>
              <a:rPr lang="en-US" sz="3200" b="1" kern="0" dirty="0">
                <a:effectLst>
                  <a:glow rad="127000">
                    <a:schemeClr val="tx1"/>
                  </a:glow>
                </a:effectLst>
                <a:latin typeface="Arial" charset="0"/>
                <a:ea typeface="ＭＳ Ｐゴシック" charset="0"/>
                <a:cs typeface="ＭＳ Ｐゴシック" charset="0"/>
              </a:rPr>
              <a:t>Text of OT</a:t>
            </a:r>
          </a:p>
          <a:p>
            <a:pPr marL="458788" indent="-458788" algn="l" defTabSz="914400">
              <a:buFont typeface="+mj-lt"/>
              <a:buAutoNum type="arabicPeriod"/>
              <a:defRPr/>
            </a:pPr>
            <a:r>
              <a:rPr lang="en-US" sz="3200" b="1" kern="0" dirty="0">
                <a:effectLst>
                  <a:glow rad="127000">
                    <a:schemeClr val="tx1"/>
                  </a:glow>
                </a:effectLst>
                <a:latin typeface="Arial" charset="0"/>
                <a:ea typeface="ＭＳ Ｐゴシック" charset="0"/>
                <a:cs typeface="ＭＳ Ｐゴシック" charset="0"/>
              </a:rPr>
              <a:t>Approaches to Study the OT</a:t>
            </a:r>
          </a:p>
          <a:p>
            <a:pPr marL="458788" indent="-458788" algn="l" defTabSz="914400">
              <a:buFont typeface="+mj-lt"/>
              <a:buAutoNum type="arabicPeriod"/>
              <a:defRPr/>
            </a:pPr>
            <a:r>
              <a:rPr lang="en-US" sz="3200" b="1" kern="0" dirty="0">
                <a:effectLst>
                  <a:glow rad="127000">
                    <a:schemeClr val="tx1"/>
                  </a:glow>
                </a:effectLst>
                <a:latin typeface="Arial" charset="0"/>
                <a:ea typeface="ＭＳ Ｐゴシック" charset="0"/>
                <a:cs typeface="ＭＳ Ｐゴシック" charset="0"/>
              </a:rPr>
              <a:t>Pentateuch</a:t>
            </a:r>
          </a:p>
          <a:p>
            <a:pPr marL="458788" indent="-458788" algn="l" defTabSz="914400">
              <a:buFont typeface="+mj-lt"/>
              <a:buAutoNum type="arabicPeriod"/>
              <a:defRPr/>
            </a:pPr>
            <a:r>
              <a:rPr lang="en-US" sz="3200" b="1" kern="0" dirty="0">
                <a:effectLst>
                  <a:glow rad="127000">
                    <a:schemeClr val="tx1"/>
                  </a:glow>
                </a:effectLst>
                <a:latin typeface="Arial" charset="0"/>
                <a:ea typeface="ＭＳ Ｐゴシック" charset="0"/>
                <a:cs typeface="ＭＳ Ｐゴシック" charset="0"/>
              </a:rPr>
              <a:t>Historical Books</a:t>
            </a:r>
          </a:p>
          <a:p>
            <a:pPr marL="458788" indent="-458788" algn="l" defTabSz="914400">
              <a:buFont typeface="+mj-lt"/>
              <a:buAutoNum type="arabicPeriod"/>
              <a:defRPr/>
            </a:pPr>
            <a:r>
              <a:rPr lang="en-US" sz="3200" b="1" kern="0" dirty="0">
                <a:effectLst>
                  <a:glow rad="127000">
                    <a:schemeClr val="tx1"/>
                  </a:glow>
                </a:effectLst>
                <a:latin typeface="Arial" charset="0"/>
                <a:ea typeface="ＭＳ Ｐゴシック" charset="0"/>
                <a:cs typeface="ＭＳ Ｐゴシック" charset="0"/>
              </a:rPr>
              <a:t>Prophetic Books</a:t>
            </a:r>
          </a:p>
          <a:p>
            <a:pPr marL="458788" indent="-458788" algn="l" defTabSz="914400">
              <a:buFont typeface="+mj-lt"/>
              <a:buAutoNum type="arabicPeriod"/>
              <a:defRPr/>
            </a:pPr>
            <a:r>
              <a:rPr lang="en-US" sz="3200" b="1" kern="0" dirty="0">
                <a:effectLst>
                  <a:glow rad="127000">
                    <a:schemeClr val="tx1"/>
                  </a:glow>
                </a:effectLst>
                <a:latin typeface="Arial" charset="0"/>
                <a:ea typeface="ＭＳ Ｐゴシック" charset="0"/>
                <a:cs typeface="ＭＳ Ｐゴシック" charset="0"/>
              </a:rPr>
              <a:t>Poetic Books</a:t>
            </a:r>
          </a:p>
          <a:p>
            <a:pPr marL="458788" indent="-458788" algn="l" defTabSz="914400">
              <a:buFont typeface="+mj-lt"/>
              <a:buAutoNum type="arabicPeriod"/>
              <a:defRPr/>
            </a:pPr>
            <a:endParaRPr lang="en-US" sz="3200" b="1" kern="0" dirty="0">
              <a:effectLst>
                <a:glow rad="127000">
                  <a:schemeClr val="tx1"/>
                </a:glow>
              </a:effectLst>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F3230789-20D1-614E-8081-CA7C69F7A7D8}"/>
              </a:ext>
            </a:extLst>
          </p:cNvPr>
          <p:cNvSpPr txBox="1">
            <a:spLocks noChangeArrowheads="1"/>
          </p:cNvSpPr>
          <p:nvPr/>
        </p:nvSpPr>
        <p:spPr bwMode="auto">
          <a:xfrm>
            <a:off x="4593657" y="5796950"/>
            <a:ext cx="4542692" cy="82972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3200" b="1" kern="0" dirty="0">
                <a:effectLst>
                  <a:glow rad="127000">
                    <a:schemeClr val="tx1"/>
                  </a:glow>
                </a:effectLst>
                <a:latin typeface="Arial" charset="0"/>
                <a:ea typeface="ＭＳ Ｐゴシック" charset="0"/>
                <a:cs typeface="ＭＳ Ｐゴシック" charset="0"/>
              </a:rPr>
              <a:t>Epilogue</a:t>
            </a:r>
          </a:p>
        </p:txBody>
      </p:sp>
    </p:spTree>
    <p:extLst>
      <p:ext uri="{BB962C8B-B14F-4D97-AF65-F5344CB8AC3E}">
        <p14:creationId xmlns:p14="http://schemas.microsoft.com/office/powerpoint/2010/main" val="3171110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heckerboard(across)">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heckerboard(across)">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checkerboard(across)">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checkerboard(across)">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checkerboard(across)">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heckerboard(across)">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93D9331C-F0AF-9E4F-9B45-A68F3CA04823}"/>
              </a:ext>
            </a:extLst>
          </p:cNvPr>
          <p:cNvSpPr txBox="1">
            <a:spLocks noChangeArrowheads="1"/>
          </p:cNvSpPr>
          <p:nvPr/>
        </p:nvSpPr>
        <p:spPr bwMode="auto">
          <a:xfrm>
            <a:off x="4622537"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AUTHORSHIP</a:t>
            </a:r>
          </a:p>
        </p:txBody>
      </p:sp>
      <p:sp>
        <p:nvSpPr>
          <p:cNvPr id="12" name="Rectangle 2">
            <a:extLst>
              <a:ext uri="{FF2B5EF4-FFF2-40B4-BE49-F238E27FC236}">
                <a16:creationId xmlns:a16="http://schemas.microsoft.com/office/drawing/2014/main" id="{4B9801B5-9F94-0C4D-A04B-B9911A0332A9}"/>
              </a:ext>
            </a:extLst>
          </p:cNvPr>
          <p:cNvSpPr txBox="1">
            <a:spLocks noChangeArrowheads="1"/>
          </p:cNvSpPr>
          <p:nvPr/>
        </p:nvSpPr>
        <p:spPr bwMode="auto">
          <a:xfrm>
            <a:off x="6005474"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ARCHAEOLOGY</a:t>
            </a:r>
          </a:p>
        </p:txBody>
      </p:sp>
      <p:sp>
        <p:nvSpPr>
          <p:cNvPr id="13" name="Rectangle 2">
            <a:extLst>
              <a:ext uri="{FF2B5EF4-FFF2-40B4-BE49-F238E27FC236}">
                <a16:creationId xmlns:a16="http://schemas.microsoft.com/office/drawing/2014/main" id="{75007B61-2EB7-3142-901A-B052911FDA0B}"/>
              </a:ext>
            </a:extLst>
          </p:cNvPr>
          <p:cNvSpPr txBox="1">
            <a:spLocks noChangeArrowheads="1"/>
          </p:cNvSpPr>
          <p:nvPr/>
        </p:nvSpPr>
        <p:spPr bwMode="auto">
          <a:xfrm>
            <a:off x="7388412"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RELIGION</a:t>
            </a:r>
          </a:p>
        </p:txBody>
      </p:sp>
      <p:sp>
        <p:nvSpPr>
          <p:cNvPr id="14" name="Notched Right Arrow 13">
            <a:extLst>
              <a:ext uri="{FF2B5EF4-FFF2-40B4-BE49-F238E27FC236}">
                <a16:creationId xmlns:a16="http://schemas.microsoft.com/office/drawing/2014/main" id="{4A282613-3365-0A49-B80A-3E0AB595149B}"/>
              </a:ext>
            </a:extLst>
          </p:cNvPr>
          <p:cNvSpPr/>
          <p:nvPr/>
        </p:nvSpPr>
        <p:spPr bwMode="auto">
          <a:xfrm>
            <a:off x="5530418"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15" name="Notched Right Arrow 14">
            <a:extLst>
              <a:ext uri="{FF2B5EF4-FFF2-40B4-BE49-F238E27FC236}">
                <a16:creationId xmlns:a16="http://schemas.microsoft.com/office/drawing/2014/main" id="{B23E8AEB-0B51-D249-8EBB-667A56B9DB17}"/>
              </a:ext>
            </a:extLst>
          </p:cNvPr>
          <p:cNvSpPr/>
          <p:nvPr/>
        </p:nvSpPr>
        <p:spPr bwMode="auto">
          <a:xfrm>
            <a:off x="6944415"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900098" name="Rectangle 2"/>
          <p:cNvSpPr>
            <a:spLocks noGrp="1" noChangeArrowheads="1"/>
          </p:cNvSpPr>
          <p:nvPr>
            <p:ph type="ctrTitle"/>
          </p:nvPr>
        </p:nvSpPr>
        <p:spPr>
          <a:xfrm>
            <a:off x="0" y="5311741"/>
            <a:ext cx="9144000" cy="1555750"/>
          </a:xfrm>
          <a:effectLst>
            <a:outerShdw blurRad="63500" dist="35921" dir="2700000" algn="ctr" rotWithShape="0">
              <a:schemeClr val="tx2">
                <a:alpha val="74998"/>
              </a:schemeClr>
            </a:outerShdw>
          </a:effectLst>
        </p:spPr>
        <p:txBody>
          <a:bodyPr/>
          <a:lstStyle/>
          <a:p>
            <a:pPr>
              <a:defRPr/>
            </a:pPr>
            <a:r>
              <a:rPr lang="en-US" b="1" i="1" dirty="0">
                <a:effectLst>
                  <a:glow rad="876300">
                    <a:schemeClr val="tx1"/>
                  </a:glow>
                </a:effectLst>
                <a:latin typeface="Arial" charset="0"/>
                <a:ea typeface="ＭＳ Ｐゴシック" charset="0"/>
                <a:cs typeface="ＭＳ Ｐゴシック" charset="0"/>
              </a:rPr>
              <a:t>Our Study in This Course</a:t>
            </a:r>
          </a:p>
        </p:txBody>
      </p:sp>
      <p:sp>
        <p:nvSpPr>
          <p:cNvPr id="4" name="Rectangle 2"/>
          <p:cNvSpPr txBox="1">
            <a:spLocks noChangeArrowheads="1"/>
          </p:cNvSpPr>
          <p:nvPr/>
        </p:nvSpPr>
        <p:spPr bwMode="auto">
          <a:xfrm>
            <a:off x="473726"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INTRODUCTION</a:t>
            </a:r>
          </a:p>
        </p:txBody>
      </p:sp>
      <p:sp>
        <p:nvSpPr>
          <p:cNvPr id="5" name="Rectangle 2"/>
          <p:cNvSpPr txBox="1">
            <a:spLocks noChangeArrowheads="1"/>
          </p:cNvSpPr>
          <p:nvPr/>
        </p:nvSpPr>
        <p:spPr bwMode="auto">
          <a:xfrm>
            <a:off x="1856663"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CREATION</a:t>
            </a:r>
          </a:p>
        </p:txBody>
      </p:sp>
      <p:sp>
        <p:nvSpPr>
          <p:cNvPr id="6" name="Rectangle 2"/>
          <p:cNvSpPr txBox="1">
            <a:spLocks noChangeArrowheads="1"/>
          </p:cNvSpPr>
          <p:nvPr/>
        </p:nvSpPr>
        <p:spPr bwMode="auto">
          <a:xfrm>
            <a:off x="3239600"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CHRONOLOGY</a:t>
            </a:r>
          </a:p>
        </p:txBody>
      </p:sp>
      <p:sp>
        <p:nvSpPr>
          <p:cNvPr id="2" name="Notched Right Arrow 1"/>
          <p:cNvSpPr/>
          <p:nvPr/>
        </p:nvSpPr>
        <p:spPr bwMode="auto">
          <a:xfrm>
            <a:off x="1288425"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7" name="Notched Right Arrow 6"/>
          <p:cNvSpPr/>
          <p:nvPr/>
        </p:nvSpPr>
        <p:spPr bwMode="auto">
          <a:xfrm>
            <a:off x="2702422"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9" name="Notched Right Arrow 8"/>
          <p:cNvSpPr/>
          <p:nvPr/>
        </p:nvSpPr>
        <p:spPr bwMode="auto">
          <a:xfrm>
            <a:off x="4116420"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Tree>
    <p:extLst>
      <p:ext uri="{BB962C8B-B14F-4D97-AF65-F5344CB8AC3E}">
        <p14:creationId xmlns:p14="http://schemas.microsoft.com/office/powerpoint/2010/main" val="2755498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4" grpId="0" animBg="1"/>
      <p:bldP spid="5" grpId="0" animBg="1"/>
      <p:bldP spid="6" grpId="0" animBg="1"/>
      <p:bldP spid="2" grpId="0"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Critical Studies of the OT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B262A9D-96B5-0748-BC45-A643CAF34B71}"/>
              </a:ext>
            </a:extLst>
          </p:cNvPr>
          <p:cNvGrpSpPr/>
          <p:nvPr/>
        </p:nvGrpSpPr>
        <p:grpSpPr>
          <a:xfrm>
            <a:off x="0" y="1399814"/>
            <a:ext cx="9144000" cy="2986201"/>
            <a:chOff x="0" y="1399814"/>
            <a:chExt cx="9144000" cy="2986201"/>
          </a:xfrm>
        </p:grpSpPr>
        <p:sp>
          <p:nvSpPr>
            <p:cNvPr id="11" name="Up Arrow 10">
              <a:extLst>
                <a:ext uri="{FF2B5EF4-FFF2-40B4-BE49-F238E27FC236}">
                  <a16:creationId xmlns:a16="http://schemas.microsoft.com/office/drawing/2014/main" id="{65384B00-1066-A24D-A5D1-410FBFD28048}"/>
                </a:ext>
              </a:extLst>
            </p:cNvPr>
            <p:cNvSpPr/>
            <p:nvPr/>
          </p:nvSpPr>
          <p:spPr bwMode="auto">
            <a:xfrm>
              <a:off x="925417" y="1399814"/>
              <a:ext cx="7271132" cy="2986201"/>
            </a:xfrm>
            <a:prstGeom prst="up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outerShdw blurRad="38100" dist="38100" dir="2700000" algn="tl">
                    <a:srgbClr val="000000">
                      <a:alpha val="43137"/>
                    </a:srgbClr>
                  </a:outerShdw>
                </a:effectLst>
                <a:latin typeface="Garamond" pitchFamily="-112" charset="0"/>
              </a:endParaRPr>
            </a:p>
          </p:txBody>
        </p:sp>
        <p:sp>
          <p:nvSpPr>
            <p:cNvPr id="10" name="Subtitle 2">
              <a:extLst>
                <a:ext uri="{FF2B5EF4-FFF2-40B4-BE49-F238E27FC236}">
                  <a16:creationId xmlns:a16="http://schemas.microsoft.com/office/drawing/2014/main" id="{5AEEFD91-F177-9747-B655-019646461A85}"/>
                </a:ext>
              </a:extLst>
            </p:cNvPr>
            <p:cNvSpPr txBox="1">
              <a:spLocks/>
            </p:cNvSpPr>
            <p:nvPr/>
          </p:nvSpPr>
          <p:spPr bwMode="auto">
            <a:xfrm>
              <a:off x="0" y="2641524"/>
              <a:ext cx="9144000"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800" b="1" kern="0" dirty="0"/>
                <a:t>= Literary</a:t>
              </a:r>
            </a:p>
          </p:txBody>
        </p:sp>
      </p:grpSp>
      <p:grpSp>
        <p:nvGrpSpPr>
          <p:cNvPr id="12" name="Group 11">
            <a:extLst>
              <a:ext uri="{FF2B5EF4-FFF2-40B4-BE49-F238E27FC236}">
                <a16:creationId xmlns:a16="http://schemas.microsoft.com/office/drawing/2014/main" id="{EA0466EC-7734-DD45-A2EF-D7AF98717767}"/>
              </a:ext>
            </a:extLst>
          </p:cNvPr>
          <p:cNvGrpSpPr/>
          <p:nvPr/>
        </p:nvGrpSpPr>
        <p:grpSpPr>
          <a:xfrm>
            <a:off x="-22034" y="4372894"/>
            <a:ext cx="9144000" cy="2457567"/>
            <a:chOff x="-22034" y="4372894"/>
            <a:chExt cx="9144000" cy="2457567"/>
          </a:xfrm>
        </p:grpSpPr>
        <p:pic>
          <p:nvPicPr>
            <p:cNvPr id="7" name="Picture 4" descr="psalm-b">
              <a:extLst>
                <a:ext uri="{FF2B5EF4-FFF2-40B4-BE49-F238E27FC236}">
                  <a16:creationId xmlns:a16="http://schemas.microsoft.com/office/drawing/2014/main" id="{505E2FB7-1E5E-EF47-9D4A-1360C489BAB8}"/>
                </a:ext>
              </a:extLst>
            </p:cNvPr>
            <p:cNvPicPr>
              <a:picLocks noChangeAspect="1" noChangeArrowheads="1"/>
            </p:cNvPicPr>
            <p:nvPr/>
          </p:nvPicPr>
          <p:blipFill rotWithShape="1">
            <a:blip r:embed="rId3" cstate="screen">
              <a:lum contrast="18000"/>
              <a:extLst>
                <a:ext uri="{28A0092B-C50C-407E-A947-70E740481C1C}">
                  <a14:useLocalDpi xmlns:a14="http://schemas.microsoft.com/office/drawing/2010/main"/>
                </a:ext>
              </a:extLst>
            </a:blip>
            <a:srcRect/>
            <a:stretch/>
          </p:blipFill>
          <p:spPr bwMode="auto">
            <a:xfrm>
              <a:off x="723900" y="4372894"/>
              <a:ext cx="7696200" cy="245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F0F46CE-FC21-5D47-817E-A31554D189C3}"/>
                </a:ext>
              </a:extLst>
            </p:cNvPr>
            <p:cNvSpPr txBox="1">
              <a:spLocks/>
            </p:cNvSpPr>
            <p:nvPr/>
          </p:nvSpPr>
          <p:spPr bwMode="auto">
            <a:xfrm>
              <a:off x="-22034" y="5514048"/>
              <a:ext cx="9144000"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800" b="1" kern="0" dirty="0"/>
                <a:t>= Textual</a:t>
              </a:r>
            </a:p>
          </p:txBody>
        </p:sp>
      </p:grpSp>
      <p:sp>
        <p:nvSpPr>
          <p:cNvPr id="2" name="Title 1">
            <a:extLst>
              <a:ext uri="{FF2B5EF4-FFF2-40B4-BE49-F238E27FC236}">
                <a16:creationId xmlns:a16="http://schemas.microsoft.com/office/drawing/2014/main" id="{D8AFC384-014F-9242-9BBA-7C1B0581AC93}"/>
              </a:ext>
            </a:extLst>
          </p:cNvPr>
          <p:cNvSpPr>
            <a:spLocks noGrp="1"/>
          </p:cNvSpPr>
          <p:nvPr>
            <p:ph type="ctrTitle" sz="quarter"/>
          </p:nvPr>
        </p:nvSpPr>
        <p:spPr>
          <a:xfrm>
            <a:off x="0" y="1"/>
            <a:ext cx="9144000" cy="1026051"/>
          </a:xfrm>
        </p:spPr>
        <p:txBody>
          <a:bodyPr/>
          <a:lstStyle/>
          <a:p>
            <a:r>
              <a:rPr lang="en-US" sz="5400" dirty="0">
                <a:solidFill>
                  <a:schemeClr val="tx1"/>
                </a:solidFill>
              </a:rPr>
              <a:t>Types of Criticism</a:t>
            </a:r>
          </a:p>
        </p:txBody>
      </p:sp>
      <p:sp>
        <p:nvSpPr>
          <p:cNvPr id="4" name="Subtitle 2">
            <a:extLst>
              <a:ext uri="{FF2B5EF4-FFF2-40B4-BE49-F238E27FC236}">
                <a16:creationId xmlns:a16="http://schemas.microsoft.com/office/drawing/2014/main" id="{CEB51A39-BDD9-504D-9BC3-13EA29D8322E}"/>
              </a:ext>
            </a:extLst>
          </p:cNvPr>
          <p:cNvSpPr txBox="1">
            <a:spLocks/>
          </p:cNvSpPr>
          <p:nvPr/>
        </p:nvSpPr>
        <p:spPr bwMode="auto">
          <a:xfrm>
            <a:off x="0" y="1815156"/>
            <a:ext cx="9144000"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800" b="1" kern="0" dirty="0"/>
              <a:t>Higher</a:t>
            </a:r>
          </a:p>
        </p:txBody>
      </p:sp>
      <p:sp>
        <p:nvSpPr>
          <p:cNvPr id="6" name="Subtitle 2">
            <a:extLst>
              <a:ext uri="{FF2B5EF4-FFF2-40B4-BE49-F238E27FC236}">
                <a16:creationId xmlns:a16="http://schemas.microsoft.com/office/drawing/2014/main" id="{8CBC9F52-FEB2-1446-9642-11A4306C686E}"/>
              </a:ext>
            </a:extLst>
          </p:cNvPr>
          <p:cNvSpPr txBox="1">
            <a:spLocks/>
          </p:cNvSpPr>
          <p:nvPr/>
        </p:nvSpPr>
        <p:spPr bwMode="auto">
          <a:xfrm>
            <a:off x="0" y="4610667"/>
            <a:ext cx="9144000"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800" b="1" kern="0" dirty="0"/>
              <a:t>Lower</a:t>
            </a:r>
          </a:p>
        </p:txBody>
      </p:sp>
      <p:sp>
        <p:nvSpPr>
          <p:cNvPr id="9" name="Subtitle 2">
            <a:extLst>
              <a:ext uri="{FF2B5EF4-FFF2-40B4-BE49-F238E27FC236}">
                <a16:creationId xmlns:a16="http://schemas.microsoft.com/office/drawing/2014/main" id="{837572C6-0C8B-DA42-9989-D90657DE4ED1}"/>
              </a:ext>
            </a:extLst>
          </p:cNvPr>
          <p:cNvSpPr txBox="1">
            <a:spLocks/>
          </p:cNvSpPr>
          <p:nvPr/>
        </p:nvSpPr>
        <p:spPr bwMode="auto">
          <a:xfrm rot="20739358">
            <a:off x="4764162" y="2958393"/>
            <a:ext cx="4903285"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000" b="1" kern="0" dirty="0"/>
              <a:t>(e.g., JEDP)</a:t>
            </a:r>
          </a:p>
        </p:txBody>
      </p:sp>
      <p:sp>
        <p:nvSpPr>
          <p:cNvPr id="14" name="Subtitle 2">
            <a:extLst>
              <a:ext uri="{FF2B5EF4-FFF2-40B4-BE49-F238E27FC236}">
                <a16:creationId xmlns:a16="http://schemas.microsoft.com/office/drawing/2014/main" id="{90E775E6-3078-5745-8171-C218688BB692}"/>
              </a:ext>
            </a:extLst>
          </p:cNvPr>
          <p:cNvSpPr txBox="1">
            <a:spLocks/>
          </p:cNvSpPr>
          <p:nvPr/>
        </p:nvSpPr>
        <p:spPr bwMode="auto">
          <a:xfrm rot="20739358">
            <a:off x="4764162" y="5712274"/>
            <a:ext cx="4903285"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000" b="1" kern="0" dirty="0"/>
              <a:t>(e.g., Apparatus)</a:t>
            </a:r>
          </a:p>
        </p:txBody>
      </p:sp>
    </p:spTree>
    <p:extLst>
      <p:ext uri="{BB962C8B-B14F-4D97-AF65-F5344CB8AC3E}">
        <p14:creationId xmlns:p14="http://schemas.microsoft.com/office/powerpoint/2010/main" val="40176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ppt_w*0.70"/>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22700"/>
            <a:ext cx="9052420" cy="6306519"/>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0"/>
            <a:ext cx="9143999" cy="1355075"/>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Did God really give the Ten Commandments?</a:t>
            </a:r>
          </a:p>
        </p:txBody>
      </p:sp>
    </p:spTree>
    <p:extLst>
      <p:ext uri="{BB962C8B-B14F-4D97-AF65-F5344CB8AC3E}">
        <p14:creationId xmlns:p14="http://schemas.microsoft.com/office/powerpoint/2010/main" val="5518054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5034578" y="0"/>
            <a:ext cx="4077147" cy="1979407"/>
          </a:xfrm>
          <a:effectLst>
            <a:outerShdw blurRad="63500" dist="35921" dir="2700000" algn="ctr" rotWithShape="0">
              <a:schemeClr val="tx2">
                <a:alpha val="74998"/>
              </a:schemeClr>
            </a:outerShdw>
          </a:effectLst>
        </p:spPr>
        <p:txBody>
          <a:bodyPr/>
          <a:lstStyle/>
          <a:p>
            <a:pPr algn="l">
              <a:defRPr/>
            </a:pPr>
            <a:r>
              <a:rPr lang="en-US" sz="5400" b="1" dirty="0">
                <a:effectLst>
                  <a:glow rad="127000">
                    <a:schemeClr val="tx1"/>
                  </a:glow>
                </a:effectLst>
                <a:latin typeface="Arial" charset="0"/>
                <a:ea typeface="ＭＳ Ｐゴシック" charset="0"/>
                <a:cs typeface="ＭＳ Ｐゴシック" charset="0"/>
              </a:rPr>
              <a:t>Is the OT Reliable?</a:t>
            </a:r>
          </a:p>
        </p:txBody>
      </p:sp>
      <p:sp>
        <p:nvSpPr>
          <p:cNvPr id="3" name="Rectangle 2">
            <a:extLst>
              <a:ext uri="{FF2B5EF4-FFF2-40B4-BE49-F238E27FC236}">
                <a16:creationId xmlns:a16="http://schemas.microsoft.com/office/drawing/2014/main" id="{698F0096-7457-F74C-BB37-87747146ED04}"/>
              </a:ext>
            </a:extLst>
          </p:cNvPr>
          <p:cNvSpPr txBox="1">
            <a:spLocks noChangeArrowheads="1"/>
          </p:cNvSpPr>
          <p:nvPr/>
        </p:nvSpPr>
        <p:spPr bwMode="auto">
          <a:xfrm>
            <a:off x="5034578" y="2226830"/>
            <a:ext cx="4077147" cy="73152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3600" b="1" i="1" kern="0" dirty="0">
                <a:effectLst>
                  <a:glow rad="127000">
                    <a:schemeClr val="tx1"/>
                  </a:glow>
                </a:effectLst>
                <a:latin typeface="Arial" charset="0"/>
                <a:ea typeface="ＭＳ Ｐゴシック" charset="0"/>
                <a:cs typeface="ＭＳ Ｐゴシック" charset="0"/>
              </a:rPr>
              <a:t>Many say “no”:</a:t>
            </a:r>
          </a:p>
        </p:txBody>
      </p:sp>
      <p:pic>
        <p:nvPicPr>
          <p:cNvPr id="6" name="Picture 5">
            <a:extLst>
              <a:ext uri="{FF2B5EF4-FFF2-40B4-BE49-F238E27FC236}">
                <a16:creationId xmlns:a16="http://schemas.microsoft.com/office/drawing/2014/main" id="{6D359875-B2DA-5F46-9E7F-0F09263BB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7" y="-1"/>
            <a:ext cx="5023822" cy="6858001"/>
          </a:xfrm>
          <a:prstGeom prst="rect">
            <a:avLst/>
          </a:prstGeom>
        </p:spPr>
      </p:pic>
      <p:sp>
        <p:nvSpPr>
          <p:cNvPr id="8" name="Rectangle 2">
            <a:extLst>
              <a:ext uri="{FF2B5EF4-FFF2-40B4-BE49-F238E27FC236}">
                <a16:creationId xmlns:a16="http://schemas.microsoft.com/office/drawing/2014/main" id="{F5FF1BEB-32AE-934D-81A0-F6F7C1C7E8E8}"/>
              </a:ext>
            </a:extLst>
          </p:cNvPr>
          <p:cNvSpPr txBox="1">
            <a:spLocks noChangeArrowheads="1"/>
          </p:cNvSpPr>
          <p:nvPr/>
        </p:nvSpPr>
        <p:spPr bwMode="auto">
          <a:xfrm>
            <a:off x="5034577" y="3205774"/>
            <a:ext cx="4077147" cy="365222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71500" indent="-571500" algn="l" defTabSz="914400">
              <a:buFont typeface="Arial" panose="020B0604020202020204" pitchFamily="34" charset="0"/>
              <a:buChar char="•"/>
              <a:defRPr/>
            </a:pPr>
            <a:r>
              <a:rPr lang="en-US" sz="3600" b="1" i="1" kern="0" dirty="0">
                <a:effectLst>
                  <a:glow rad="127000">
                    <a:schemeClr val="tx1"/>
                  </a:glow>
                </a:effectLst>
                <a:latin typeface="Arial" charset="0"/>
                <a:ea typeface="ＭＳ Ｐゴシック" charset="0"/>
                <a:cs typeface="ＭＳ Ｐゴシック" charset="0"/>
              </a:rPr>
              <a:t>Secularists</a:t>
            </a:r>
          </a:p>
          <a:p>
            <a:pPr marL="571500" indent="-571500" algn="l" defTabSz="914400">
              <a:buFont typeface="Arial" panose="020B0604020202020204" pitchFamily="34" charset="0"/>
              <a:buChar char="•"/>
              <a:defRPr/>
            </a:pPr>
            <a:r>
              <a:rPr lang="en-US" sz="3600" b="1" i="1" kern="0" dirty="0">
                <a:effectLst>
                  <a:glow rad="127000">
                    <a:schemeClr val="tx1"/>
                  </a:glow>
                </a:effectLst>
                <a:latin typeface="Arial" charset="0"/>
                <a:ea typeface="ＭＳ Ｐゴシック" charset="0"/>
                <a:cs typeface="ＭＳ Ｐゴシック" charset="0"/>
              </a:rPr>
              <a:t>Muslims</a:t>
            </a:r>
          </a:p>
          <a:p>
            <a:pPr marL="571500" indent="-571500" algn="l" defTabSz="914400">
              <a:buFont typeface="Arial" panose="020B0604020202020204" pitchFamily="34" charset="0"/>
              <a:buChar char="•"/>
              <a:defRPr/>
            </a:pPr>
            <a:r>
              <a:rPr lang="en-US" sz="3600" b="1" i="1" kern="0" dirty="0">
                <a:effectLst>
                  <a:glow rad="127000">
                    <a:schemeClr val="tx1"/>
                  </a:glow>
                </a:effectLst>
                <a:latin typeface="Arial" charset="0"/>
                <a:ea typeface="ＭＳ Ｐゴシック" charset="0"/>
                <a:cs typeface="ＭＳ Ｐゴシック" charset="0"/>
              </a:rPr>
              <a:t>OT Scholars</a:t>
            </a:r>
          </a:p>
        </p:txBody>
      </p:sp>
    </p:spTree>
    <p:extLst>
      <p:ext uri="{BB962C8B-B14F-4D97-AF65-F5344CB8AC3E}">
        <p14:creationId xmlns:p14="http://schemas.microsoft.com/office/powerpoint/2010/main" val="13867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7"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5795" name="Rectangle 3"/>
          <p:cNvSpPr>
            <a:spLocks noGrp="1" noChangeArrowheads="1"/>
          </p:cNvSpPr>
          <p:nvPr>
            <p:ph type="title"/>
          </p:nvPr>
        </p:nvSpPr>
        <p:spPr>
          <a:xfrm>
            <a:off x="685800" y="-76200"/>
            <a:ext cx="7543800" cy="685800"/>
          </a:xfrm>
        </p:spPr>
        <p:txBody>
          <a:bodyPr/>
          <a:lstStyle/>
          <a:p>
            <a:pPr algn="ctr">
              <a:defRPr/>
            </a:pPr>
            <a:r>
              <a:rPr kumimoji="0" lang="en-US" sz="4000" b="1" dirty="0">
                <a:solidFill>
                  <a:schemeClr val="tx1"/>
                </a:solidFill>
                <a:latin typeface="Arial"/>
                <a:ea typeface="ＭＳ Ｐゴシック" charset="0"/>
                <a:cs typeface="Arial"/>
              </a:rPr>
              <a:t>Chart of OT Kings &amp; Prophets</a:t>
            </a:r>
          </a:p>
        </p:txBody>
      </p:sp>
      <p:sp>
        <p:nvSpPr>
          <p:cNvPr id="311299" name="Text Box 2"/>
          <p:cNvSpPr txBox="1">
            <a:spLocks noChangeArrowheads="1"/>
          </p:cNvSpPr>
          <p:nvPr/>
        </p:nvSpPr>
        <p:spPr bwMode="auto">
          <a:xfrm>
            <a:off x="8375650" y="7620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65c</a:t>
            </a:r>
          </a:p>
        </p:txBody>
      </p:sp>
    </p:spTree>
    <p:extLst>
      <p:ext uri="{BB962C8B-B14F-4D97-AF65-F5344CB8AC3E}">
        <p14:creationId xmlns:p14="http://schemas.microsoft.com/office/powerpoint/2010/main" val="3158542036"/>
      </p:ext>
    </p:extLst>
  </p:cSld>
  <p:clrMapOvr>
    <a:masterClrMapping/>
  </p:clrMapOvr>
  <p:transition spd="med">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4787900" y="188913"/>
            <a:ext cx="4356100" cy="3200400"/>
          </a:xfrm>
        </p:spPr>
        <p:txBody>
          <a:bodyPr/>
          <a:lstStyle/>
          <a:p>
            <a:pPr algn="r" eaLnBrk="1" hangingPunct="1"/>
            <a:r>
              <a:rPr lang="en-US" b="1" dirty="0">
                <a:latin typeface="Arial" charset="0"/>
                <a:ea typeface="ＭＳ Ｐゴシック" charset="0"/>
                <a:cs typeface="Arial" charset="0"/>
              </a:rPr>
              <a:t>Is the Chronology of Israel</a:t>
            </a:r>
            <a:r>
              <a:rPr lang="fr-FR" altLang="ja-JP" b="1" dirty="0">
                <a:latin typeface="Arial" charset="0"/>
                <a:ea typeface="ＭＳ Ｐゴシック" charset="0"/>
                <a:cs typeface="Arial" charset="0"/>
              </a:rPr>
              <a:t>'</a:t>
            </a:r>
            <a:r>
              <a:rPr lang="en-US" b="1" dirty="0">
                <a:latin typeface="Arial" charset="0"/>
                <a:ea typeface="ＭＳ Ｐゴシック" charset="0"/>
                <a:cs typeface="Arial" charset="0"/>
              </a:rPr>
              <a:t>s Kings Necessary?</a:t>
            </a:r>
          </a:p>
        </p:txBody>
      </p:sp>
      <p:sp>
        <p:nvSpPr>
          <p:cNvPr id="290818" name="Rectangle 3"/>
          <p:cNvSpPr>
            <a:spLocks noGrp="1" noChangeArrowheads="1"/>
          </p:cNvSpPr>
          <p:nvPr>
            <p:ph type="body" sz="half" idx="1"/>
          </p:nvPr>
        </p:nvSpPr>
        <p:spPr/>
        <p:txBody>
          <a:bodyPr/>
          <a:lstStyle/>
          <a:p>
            <a:pPr eaLnBrk="1" hangingPunct="1"/>
            <a:endParaRPr lang="en-US" b="1">
              <a:latin typeface="Arial" charset="0"/>
              <a:ea typeface="ＭＳ Ｐゴシック" charset="0"/>
              <a:cs typeface="Arial" charset="0"/>
            </a:endParaRPr>
          </a:p>
        </p:txBody>
      </p:sp>
      <p:pic>
        <p:nvPicPr>
          <p:cNvPr id="29082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371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25604435-1EB8-7B46-978B-071E0BF69C68}"/>
              </a:ext>
            </a:extLst>
          </p:cNvPr>
          <p:cNvSpPr txBox="1">
            <a:spLocks noChangeArrowheads="1"/>
          </p:cNvSpPr>
          <p:nvPr/>
        </p:nvSpPr>
        <p:spPr bwMode="auto">
          <a:xfrm>
            <a:off x="5029200" y="3485356"/>
            <a:ext cx="41148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90000"/>
              <a:buFont typeface="Symbol" charset="0"/>
              <a:buChar char="¨"/>
              <a:defRPr sz="28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18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18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18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1800">
                <a:solidFill>
                  <a:schemeClr val="tx1"/>
                </a:solidFill>
                <a:latin typeface="+mn-lt"/>
                <a:ea typeface="ＭＳ Ｐゴシック" pitchFamily="-111" charset="-128"/>
              </a:defRPr>
            </a:lvl9pPr>
          </a:lstStyle>
          <a:p>
            <a:pPr marL="230188" indent="-230188" defTabSz="914400" eaLnBrk="1" hangingPunct="1"/>
            <a:r>
              <a:rPr lang="en-US" b="1" kern="0" dirty="0">
                <a:latin typeface="Arial" charset="0"/>
                <a:ea typeface="ＭＳ Ｐゴシック" charset="0"/>
                <a:cs typeface="Arial" charset="0"/>
              </a:rPr>
              <a:t>Whether David and Solomon even lived was doubted by </a:t>
            </a:r>
            <a:r>
              <a:rPr lang="ja-JP" altLang="en-US" b="1" kern="0">
                <a:latin typeface="Arial" charset="0"/>
                <a:ea typeface="ＭＳ Ｐゴシック" charset="0"/>
                <a:cs typeface="Arial" charset="0"/>
              </a:rPr>
              <a:t>“</a:t>
            </a:r>
            <a:r>
              <a:rPr lang="en-US" altLang="ja-JP" b="1" kern="0" dirty="0">
                <a:latin typeface="Arial" charset="0"/>
                <a:ea typeface="ＭＳ Ｐゴシック" charset="0"/>
                <a:cs typeface="Arial" charset="0"/>
              </a:rPr>
              <a:t>Biblical Minimalists</a:t>
            </a:r>
            <a:r>
              <a:rPr lang="ja-JP" altLang="en-US" b="1" kern="0">
                <a:latin typeface="Arial" charset="0"/>
                <a:ea typeface="ＭＳ Ｐゴシック" charset="0"/>
                <a:cs typeface="Arial" charset="0"/>
              </a:rPr>
              <a:t>”</a:t>
            </a:r>
            <a:r>
              <a:rPr lang="en-US" altLang="ja-JP" b="1" kern="0" dirty="0">
                <a:latin typeface="Arial" charset="0"/>
                <a:ea typeface="ＭＳ Ｐゴシック" charset="0"/>
                <a:cs typeface="Arial" charset="0"/>
              </a:rPr>
              <a:t> in the July/Aug 1997 issue of </a:t>
            </a:r>
            <a:r>
              <a:rPr lang="en-US" altLang="ja-JP" b="1" i="1" kern="0" dirty="0">
                <a:latin typeface="Arial" charset="0"/>
                <a:ea typeface="ＭＳ Ｐゴシック" charset="0"/>
                <a:cs typeface="Arial" charset="0"/>
              </a:rPr>
              <a:t>BAR</a:t>
            </a:r>
            <a:r>
              <a:rPr lang="en-US" altLang="ja-JP" b="1" kern="0" dirty="0">
                <a:latin typeface="Arial" charset="0"/>
                <a:ea typeface="ＭＳ Ｐゴシック" charset="0"/>
                <a:cs typeface="Arial" charset="0"/>
              </a:rPr>
              <a:t> </a:t>
            </a:r>
            <a:endParaRPr lang="en-US" b="1" kern="0" dirty="0">
              <a:latin typeface="Arial" charset="0"/>
              <a:ea typeface="ＭＳ Ｐゴシック" charset="0"/>
              <a:cs typeface="Arial" charset="0"/>
            </a:endParaRPr>
          </a:p>
        </p:txBody>
      </p:sp>
    </p:spTree>
    <p:extLst>
      <p:ext uri="{BB962C8B-B14F-4D97-AF65-F5344CB8AC3E}">
        <p14:creationId xmlns:p14="http://schemas.microsoft.com/office/powerpoint/2010/main" val="366109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uLnTx/>
              <a:uFillTx/>
              <a:latin typeface="Arial" charset="0"/>
              <a:ea typeface="ＭＳ Ｐゴシック" charset="0"/>
              <a:cs typeface="Arial" charset="0"/>
            </a:endParaRPr>
          </a:p>
        </p:txBody>
      </p:sp>
      <p:sp>
        <p:nvSpPr>
          <p:cNvPr id="1201155" name="Text Box 3"/>
          <p:cNvSpPr txBox="1">
            <a:spLocks noChangeArrowheads="1"/>
          </p:cNvSpPr>
          <p:nvPr/>
        </p:nvSpPr>
        <p:spPr bwMode="auto">
          <a:xfrm>
            <a:off x="457200" y="2247715"/>
            <a:ext cx="8686800" cy="280076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635000" marR="0" lvl="0" indent="-635000" algn="l" defTabSz="914400" rtl="0" eaLnBrk="1" fontAlgn="base" latinLnBrk="0" hangingPunct="1">
              <a:lnSpc>
                <a:spcPct val="100000"/>
              </a:lnSpc>
              <a:spcBef>
                <a:spcPct val="50000"/>
              </a:spcBef>
              <a:spcAft>
                <a:spcPct val="0"/>
              </a:spcAft>
              <a:buClrTx/>
              <a:buSzTx/>
              <a:buFont typeface="Arial" charset="0"/>
              <a:buAutoNum type="arabicPeriod"/>
              <a:tabLst/>
              <a:defRPr/>
            </a:pP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What does a selfless lifestyle </a:t>
            </a:r>
            <a:r>
              <a:rPr kumimoji="0" lang="en-US" sz="3200" b="1" i="1" u="none" strike="noStrike" kern="1200" cap="none" spc="0" normalizeH="0" baseline="0" noProof="0" dirty="0">
                <a:ln>
                  <a:noFill/>
                </a:ln>
                <a:solidFill>
                  <a:srgbClr val="FFFF00"/>
                </a:solidFill>
                <a:effectLst/>
                <a:uLnTx/>
                <a:uFillTx/>
                <a:latin typeface="Arial"/>
                <a:ea typeface="ＭＳ Ｐゴシック" charset="0"/>
                <a:cs typeface="Arial"/>
              </a:rPr>
              <a:t>look like </a:t>
            </a: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for the believer undergoing injustice?</a:t>
            </a:r>
          </a:p>
          <a:p>
            <a:pPr marL="635000" marR="0" lvl="0" indent="-635000" algn="l" defTabSz="914400" rtl="0" eaLnBrk="1" fontAlgn="base" latinLnBrk="0" hangingPunct="1">
              <a:lnSpc>
                <a:spcPct val="100000"/>
              </a:lnSpc>
              <a:spcBef>
                <a:spcPct val="50000"/>
              </a:spcBef>
              <a:spcAft>
                <a:spcPct val="0"/>
              </a:spcAft>
              <a:buClrTx/>
              <a:buSzTx/>
              <a:buFont typeface="Arial" charset="0"/>
              <a:buAutoNum type="arabicPeriod"/>
              <a:tabLst/>
              <a:defRPr/>
            </a:pP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What specific </a:t>
            </a:r>
            <a:r>
              <a:rPr kumimoji="0" lang="en-US" sz="3200" b="1" i="1" u="none" strike="noStrike" kern="1200" cap="none" spc="0" normalizeH="0" baseline="0" noProof="0" dirty="0">
                <a:ln>
                  <a:noFill/>
                </a:ln>
                <a:solidFill>
                  <a:srgbClr val="FFFF00"/>
                </a:solidFill>
                <a:effectLst/>
                <a:uLnTx/>
                <a:uFillTx/>
                <a:latin typeface="Arial"/>
                <a:ea typeface="ＭＳ Ｐゴシック" charset="0"/>
                <a:cs typeface="Arial"/>
              </a:rPr>
              <a:t>rewards</a:t>
            </a: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 do we receive when we respond to unjust treatment selflessly?</a:t>
            </a:r>
          </a:p>
        </p:txBody>
      </p:sp>
      <p:sp>
        <p:nvSpPr>
          <p:cNvPr id="1201157" name="Rectangle 5"/>
          <p:cNvSpPr>
            <a:spLocks noGrp="1" noChangeArrowheads="1"/>
          </p:cNvSpPr>
          <p:nvPr>
            <p:ph type="title" idx="4294967295"/>
          </p:nvPr>
        </p:nvSpPr>
        <p:spPr>
          <a:xfrm>
            <a:off x="381000" y="663390"/>
            <a:ext cx="8534400" cy="1077218"/>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algn="l" eaLnBrk="1" hangingPunct="1">
              <a:spcBef>
                <a:spcPct val="50000"/>
              </a:spcBef>
              <a:defRPr/>
            </a:pPr>
            <a:r>
              <a:rPr lang="en-US" sz="3200" b="1" dirty="0">
                <a:solidFill>
                  <a:schemeClr val="bg1"/>
                </a:solidFill>
                <a:effectLst>
                  <a:outerShdw blurRad="38100" dist="38100" dir="2700000" algn="tl">
                    <a:srgbClr val="000000"/>
                  </a:outerShdw>
                </a:effectLst>
                <a:ea typeface="ＭＳ Ｐゴシック" charset="0"/>
              </a:rPr>
              <a:t>Two Questions on Righteous Suffering (Answer based on 1 Peter 3:13-17) </a:t>
            </a:r>
          </a:p>
        </p:txBody>
      </p:sp>
      <p:sp>
        <p:nvSpPr>
          <p:cNvPr id="1201158" name="Text Box 6"/>
          <p:cNvSpPr txBox="1">
            <a:spLocks noChangeArrowheads="1"/>
          </p:cNvSpPr>
          <p:nvPr/>
        </p:nvSpPr>
        <p:spPr bwMode="auto">
          <a:xfrm>
            <a:off x="8153400" y="76200"/>
            <a:ext cx="914400" cy="457200"/>
          </a:xfrm>
          <a:prstGeom prst="rect">
            <a:avLst/>
          </a:prstGeom>
          <a:noFill/>
          <a:ln w="9525">
            <a:noFill/>
            <a:miter lim="800000"/>
            <a:headEnd/>
            <a:tailEnd/>
          </a:ln>
          <a:effectLst>
            <a:outerShdw blurRad="63500" dist="107763" dir="2700000" algn="ctr" rotWithShape="0">
              <a:srgbClr val="000000">
                <a:alpha val="74998"/>
              </a:srgbClr>
            </a:outerShdw>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a:ea typeface="ＭＳ Ｐゴシック" charset="0"/>
                <a:cs typeface="Arial"/>
              </a:rPr>
              <a:t>280</a:t>
            </a:r>
            <a:r>
              <a:rPr kumimoji="0" lang="en-US" sz="2400" b="1" i="1" u="none" strike="noStrike" kern="1200" cap="none" spc="0" normalizeH="0" baseline="0" noProof="0">
                <a:ln>
                  <a:noFill/>
                </a:ln>
                <a:solidFill>
                  <a:srgbClr val="FFFFFF"/>
                </a:solidFill>
                <a:effectLst>
                  <a:outerShdw blurRad="38100" dist="38100" dir="2700000" algn="tl">
                    <a:srgbClr val="808080"/>
                  </a:outerShdw>
                </a:effectLst>
                <a:uLnTx/>
                <a:uFillTx/>
                <a:latin typeface="Arial"/>
                <a:ea typeface="ＭＳ Ｐゴシック" charset="0"/>
                <a:cs typeface="Arial"/>
              </a:rPr>
              <a:t>l</a:t>
            </a:r>
            <a:endParaRPr kumimoji="0" lang="en-US"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a:ea typeface="ＭＳ Ｐゴシック" charset="0"/>
              <a:cs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uLnTx/>
              <a:uFillTx/>
              <a:latin typeface="Arial" charset="0"/>
              <a:ea typeface="ＭＳ Ｐゴシック" charset="0"/>
              <a:cs typeface="Arial" charset="0"/>
            </a:endParaRPr>
          </a:p>
        </p:txBody>
      </p:sp>
      <p:sp>
        <p:nvSpPr>
          <p:cNvPr id="1204227" name="Text Box 3"/>
          <p:cNvSpPr txBox="1">
            <a:spLocks noChangeArrowheads="1"/>
          </p:cNvSpPr>
          <p:nvPr/>
        </p:nvSpPr>
        <p:spPr bwMode="auto">
          <a:xfrm>
            <a:off x="0" y="1420813"/>
            <a:ext cx="9144000" cy="5170646"/>
          </a:xfrm>
          <a:prstGeom prst="rect">
            <a:avLst/>
          </a:prstGeom>
          <a:noFill/>
          <a:ln w="9525">
            <a:noFill/>
            <a:miter lim="800000"/>
            <a:headEnd/>
            <a:tailEnd/>
          </a:ln>
          <a:effectLst/>
        </p:spPr>
        <p:txBody>
          <a:bodyPr>
            <a:spAutoFit/>
          </a:bodyPr>
          <a:lstStyle/>
          <a:p>
            <a:pPr marL="635000" marR="0" lvl="0" indent="-635000" algn="l" defTabSz="914400" rtl="0" eaLnBrk="1" fontAlgn="base" latinLnBrk="0" hangingPunct="1">
              <a:lnSpc>
                <a:spcPct val="100000"/>
              </a:lnSpc>
              <a:spcBef>
                <a:spcPct val="50000"/>
              </a:spcBef>
              <a:spcAft>
                <a:spcPct val="0"/>
              </a:spcAft>
              <a:buClrTx/>
              <a:buSzTx/>
              <a:buFont typeface="Arial" charset="0"/>
              <a:buAutoNum type="arabicPeriod"/>
              <a:tabLst/>
              <a:defRPr/>
            </a:pPr>
            <a:r>
              <a:rPr kumimoji="0" lang="en-US" sz="3600" b="1" i="1" u="none" strike="noStrike" kern="1200" cap="none" spc="0" normalizeH="0" baseline="0" noProof="0" dirty="0">
                <a:ln>
                  <a:noFill/>
                </a:ln>
                <a:solidFill>
                  <a:srgbClr val="FFFFFF"/>
                </a:solidFill>
                <a:effectLst/>
                <a:uLnTx/>
                <a:uFillTx/>
                <a:latin typeface="Arial"/>
                <a:ea typeface="ＭＳ Ｐゴシック" charset="0"/>
                <a:cs typeface="Arial"/>
              </a:rPr>
              <a:t> Selflessness is shown in:</a:t>
            </a:r>
          </a:p>
          <a:p>
            <a:pPr marL="1257300" marR="0" lvl="2" indent="-3429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Being eager to do good for others (3:13) </a:t>
            </a:r>
          </a:p>
          <a:p>
            <a:pPr marL="1257300" marR="0" lvl="2" indent="-3429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Suffering for doing what is right (3:14a, 17) </a:t>
            </a:r>
          </a:p>
          <a:p>
            <a:pPr marL="1257300" marR="0" lvl="2" indent="-3429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Submitting to the Lordship of Christ (3:15a)</a:t>
            </a:r>
          </a:p>
          <a:p>
            <a:pPr marL="1257300" marR="0" lvl="2" indent="-342900" algn="l" defTabSz="914400" rtl="0" eaLnBrk="1" fontAlgn="base" latinLnBrk="0" hangingPunct="1">
              <a:lnSpc>
                <a:spcPct val="100000"/>
              </a:lnSpc>
              <a:spcBef>
                <a:spcPct val="0"/>
              </a:spcBef>
              <a:spcAft>
                <a:spcPct val="0"/>
              </a:spcAft>
              <a:buClrTx/>
              <a:buSzTx/>
              <a:buFontTx/>
              <a:buChar char="•"/>
              <a:tabLst/>
              <a:defRPr/>
            </a:pPr>
            <a:r>
              <a:rPr lang="en-US" sz="2400" b="1" dirty="0">
                <a:solidFill>
                  <a:srgbClr val="FFFFFF"/>
                </a:solidFill>
                <a:latin typeface="Arial"/>
                <a:ea typeface="ＭＳ Ｐゴシック" charset="0"/>
                <a:cs typeface="Arial"/>
              </a:rPr>
              <a:t>Defending the faith (3:15b)</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1257300" marR="0" lvl="2" indent="-3429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Being gentle and respectful (3:15c) </a:t>
            </a:r>
          </a:p>
          <a:p>
            <a:pPr marL="635000" marR="0" lvl="0" indent="-635000" algn="l" defTabSz="914400" rtl="0" eaLnBrk="1" fontAlgn="base" latinLnBrk="0" hangingPunct="1">
              <a:lnSpc>
                <a:spcPct val="100000"/>
              </a:lnSpc>
              <a:spcBef>
                <a:spcPct val="50000"/>
              </a:spcBef>
              <a:spcAft>
                <a:spcPct val="0"/>
              </a:spcAft>
              <a:buClrTx/>
              <a:buSzTx/>
              <a:buFont typeface="Arial" charset="0"/>
              <a:buAutoNum type="arabicPeriod"/>
              <a:tabLst/>
              <a:defRPr/>
            </a:pPr>
            <a:r>
              <a:rPr kumimoji="0" lang="en-US" sz="3600" b="1" i="1" u="none" strike="noStrike" kern="1200" cap="none" spc="0" normalizeH="0" baseline="0" noProof="0" dirty="0">
                <a:ln>
                  <a:noFill/>
                </a:ln>
                <a:solidFill>
                  <a:srgbClr val="FFFFFF"/>
                </a:solidFill>
                <a:effectLst/>
                <a:uLnTx/>
                <a:uFillTx/>
                <a:latin typeface="Arial"/>
                <a:ea typeface="ＭＳ Ｐゴシック" charset="0"/>
                <a:cs typeface="Arial"/>
              </a:rPr>
              <a:t> Rewards for the selfless sufferers:</a:t>
            </a:r>
          </a:p>
          <a:p>
            <a:pPr marL="1257300" marR="0" lvl="2" indent="-3429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Blessed (3:14a) </a:t>
            </a:r>
          </a:p>
          <a:p>
            <a:pPr marL="1257300" marR="0" lvl="2" indent="-3429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Freedom from the fear that afflicts persecutors (3:14b) </a:t>
            </a:r>
          </a:p>
          <a:p>
            <a:pPr marL="1257300" marR="0" lvl="2" indent="-3429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Hope to share with others (3:15) </a:t>
            </a:r>
          </a:p>
          <a:p>
            <a:pPr marL="1257300" marR="0" lvl="2" indent="-3429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Clear conscience (3:16) </a:t>
            </a:r>
          </a:p>
        </p:txBody>
      </p:sp>
      <p:sp>
        <p:nvSpPr>
          <p:cNvPr id="1204228" name="Rectangle 4"/>
          <p:cNvSpPr>
            <a:spLocks noGrp="1" noChangeArrowheads="1"/>
          </p:cNvSpPr>
          <p:nvPr>
            <p:ph type="title" idx="4294967295"/>
          </p:nvPr>
        </p:nvSpPr>
        <p:spPr>
          <a:xfrm>
            <a:off x="381000" y="506413"/>
            <a:ext cx="8534400" cy="641350"/>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algn="l" eaLnBrk="1" hangingPunct="1">
              <a:spcBef>
                <a:spcPct val="50000"/>
              </a:spcBef>
              <a:defRPr/>
            </a:pPr>
            <a:r>
              <a:rPr lang="en-US" sz="3600" b="1" dirty="0">
                <a:solidFill>
                  <a:schemeClr val="bg1"/>
                </a:solidFill>
                <a:effectLst>
                  <a:outerShdw blurRad="38100" dist="38100" dir="2700000" algn="tl">
                    <a:srgbClr val="000000"/>
                  </a:outerShdw>
                </a:effectLst>
                <a:ea typeface="ＭＳ Ｐゴシック" charset="0"/>
              </a:rPr>
              <a:t>Righteous Suffering (1 Peter 3:13-17) </a:t>
            </a:r>
          </a:p>
        </p:txBody>
      </p:sp>
      <p:sp>
        <p:nvSpPr>
          <p:cNvPr id="1204229" name="Text Box 5"/>
          <p:cNvSpPr txBox="1">
            <a:spLocks noChangeArrowheads="1"/>
          </p:cNvSpPr>
          <p:nvPr/>
        </p:nvSpPr>
        <p:spPr bwMode="auto">
          <a:xfrm>
            <a:off x="8153400" y="-26988"/>
            <a:ext cx="914400" cy="457201"/>
          </a:xfrm>
          <a:prstGeom prst="rect">
            <a:avLst/>
          </a:prstGeom>
          <a:noFill/>
          <a:ln w="9525">
            <a:noFill/>
            <a:miter lim="800000"/>
            <a:headEnd/>
            <a:tailEnd/>
          </a:ln>
          <a:effectLst>
            <a:outerShdw blurRad="63500" dist="107763" dir="2700000" algn="ctr" rotWithShape="0">
              <a:srgbClr val="000000">
                <a:alpha val="74998"/>
              </a:srgbClr>
            </a:outerShdw>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a:ea typeface="ＭＳ Ｐゴシック" charset="0"/>
                <a:cs typeface="Arial"/>
              </a:rPr>
              <a:t>280</a:t>
            </a:r>
            <a:r>
              <a:rPr kumimoji="0" lang="en-US" sz="2400" b="1" i="1" u="none" strike="noStrike" kern="1200" cap="none" spc="0" normalizeH="0" baseline="0" noProof="0">
                <a:ln>
                  <a:noFill/>
                </a:ln>
                <a:solidFill>
                  <a:srgbClr val="FFFFFF"/>
                </a:solidFill>
                <a:effectLst>
                  <a:outerShdw blurRad="38100" dist="38100" dir="2700000" algn="tl">
                    <a:srgbClr val="808080"/>
                  </a:outerShdw>
                </a:effectLst>
                <a:uLnTx/>
                <a:uFillTx/>
                <a:latin typeface="Arial"/>
                <a:ea typeface="ＭＳ Ｐゴシック" charset="0"/>
                <a:cs typeface="Arial"/>
              </a:rPr>
              <a:t>l</a:t>
            </a:r>
            <a:endParaRPr kumimoji="0" lang="en-US"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a:ea typeface="ＭＳ Ｐゴシック"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04227">
                                            <p:txEl>
                                              <p:pRg st="0" end="0"/>
                                            </p:txEl>
                                          </p:spTgt>
                                        </p:tgtEl>
                                        <p:attrNameLst>
                                          <p:attrName>style.visibility</p:attrName>
                                        </p:attrNameLst>
                                      </p:cBhvr>
                                      <p:to>
                                        <p:strVal val="visible"/>
                                      </p:to>
                                    </p:set>
                                    <p:animEffect transition="in" filter="fade">
                                      <p:cBhvr>
                                        <p:cTn id="7" dur="1000"/>
                                        <p:tgtEl>
                                          <p:spTgt spid="1204227">
                                            <p:txEl>
                                              <p:pRg st="0" end="0"/>
                                            </p:txEl>
                                          </p:spTgt>
                                        </p:tgtEl>
                                      </p:cBhvr>
                                    </p:animEffect>
                                    <p:anim calcmode="lin" valueType="num">
                                      <p:cBhvr>
                                        <p:cTn id="8" dur="1000" fill="hold"/>
                                        <p:tgtEl>
                                          <p:spTgt spid="120422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0422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042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04227">
                                            <p:txEl>
                                              <p:pRg st="1" end="1"/>
                                            </p:txEl>
                                          </p:spTgt>
                                        </p:tgtEl>
                                        <p:attrNameLst>
                                          <p:attrName>style.visibility</p:attrName>
                                        </p:attrNameLst>
                                      </p:cBhvr>
                                      <p:to>
                                        <p:strVal val="visible"/>
                                      </p:to>
                                    </p:set>
                                    <p:animEffect transition="in" filter="fade">
                                      <p:cBhvr>
                                        <p:cTn id="15" dur="1000"/>
                                        <p:tgtEl>
                                          <p:spTgt spid="1204227">
                                            <p:txEl>
                                              <p:pRg st="1" end="1"/>
                                            </p:txEl>
                                          </p:spTgt>
                                        </p:tgtEl>
                                      </p:cBhvr>
                                    </p:animEffect>
                                    <p:anim calcmode="lin" valueType="num">
                                      <p:cBhvr>
                                        <p:cTn id="16" dur="1000" fill="hold"/>
                                        <p:tgtEl>
                                          <p:spTgt spid="120422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0422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042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204227">
                                            <p:txEl>
                                              <p:pRg st="2" end="2"/>
                                            </p:txEl>
                                          </p:spTgt>
                                        </p:tgtEl>
                                        <p:attrNameLst>
                                          <p:attrName>style.visibility</p:attrName>
                                        </p:attrNameLst>
                                      </p:cBhvr>
                                      <p:to>
                                        <p:strVal val="visible"/>
                                      </p:to>
                                    </p:set>
                                    <p:animEffect transition="in" filter="fade">
                                      <p:cBhvr>
                                        <p:cTn id="23" dur="1000"/>
                                        <p:tgtEl>
                                          <p:spTgt spid="1204227">
                                            <p:txEl>
                                              <p:pRg st="2" end="2"/>
                                            </p:txEl>
                                          </p:spTgt>
                                        </p:tgtEl>
                                      </p:cBhvr>
                                    </p:animEffect>
                                    <p:anim calcmode="lin" valueType="num">
                                      <p:cBhvr>
                                        <p:cTn id="24" dur="1000" fill="hold"/>
                                        <p:tgtEl>
                                          <p:spTgt spid="120422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20422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0422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204227">
                                            <p:txEl>
                                              <p:pRg st="3" end="3"/>
                                            </p:txEl>
                                          </p:spTgt>
                                        </p:tgtEl>
                                        <p:attrNameLst>
                                          <p:attrName>style.visibility</p:attrName>
                                        </p:attrNameLst>
                                      </p:cBhvr>
                                      <p:to>
                                        <p:strVal val="visible"/>
                                      </p:to>
                                    </p:set>
                                    <p:animEffect transition="in" filter="fade">
                                      <p:cBhvr>
                                        <p:cTn id="31" dur="1000"/>
                                        <p:tgtEl>
                                          <p:spTgt spid="1204227">
                                            <p:txEl>
                                              <p:pRg st="3" end="3"/>
                                            </p:txEl>
                                          </p:spTgt>
                                        </p:tgtEl>
                                      </p:cBhvr>
                                    </p:animEffect>
                                    <p:anim calcmode="lin" valueType="num">
                                      <p:cBhvr>
                                        <p:cTn id="32" dur="1000" fill="hold"/>
                                        <p:tgtEl>
                                          <p:spTgt spid="120422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20422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04227">
                                            <p:txEl>
                                              <p:pRg st="3" end="3"/>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204227">
                                            <p:txEl>
                                              <p:pRg st="4" end="4"/>
                                            </p:txEl>
                                          </p:spTgt>
                                        </p:tgtEl>
                                        <p:attrNameLst>
                                          <p:attrName>style.visibility</p:attrName>
                                        </p:attrNameLst>
                                      </p:cBhvr>
                                      <p:to>
                                        <p:strVal val="visible"/>
                                      </p:to>
                                    </p:set>
                                    <p:animEffect transition="in" filter="fade">
                                      <p:cBhvr>
                                        <p:cTn id="37" dur="1000"/>
                                        <p:tgtEl>
                                          <p:spTgt spid="1204227">
                                            <p:txEl>
                                              <p:pRg st="4" end="4"/>
                                            </p:txEl>
                                          </p:spTgt>
                                        </p:tgtEl>
                                      </p:cBhvr>
                                    </p:animEffect>
                                    <p:anim calcmode="lin" valueType="num">
                                      <p:cBhvr>
                                        <p:cTn id="38" dur="1000" fill="hold"/>
                                        <p:tgtEl>
                                          <p:spTgt spid="1204227">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204227">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0422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204227">
                                            <p:txEl>
                                              <p:pRg st="5" end="5"/>
                                            </p:txEl>
                                          </p:spTgt>
                                        </p:tgtEl>
                                        <p:attrNameLst>
                                          <p:attrName>style.visibility</p:attrName>
                                        </p:attrNameLst>
                                      </p:cBhvr>
                                      <p:to>
                                        <p:strVal val="visible"/>
                                      </p:to>
                                    </p:set>
                                    <p:animEffect transition="in" filter="fade">
                                      <p:cBhvr>
                                        <p:cTn id="45" dur="1000"/>
                                        <p:tgtEl>
                                          <p:spTgt spid="1204227">
                                            <p:txEl>
                                              <p:pRg st="5" end="5"/>
                                            </p:txEl>
                                          </p:spTgt>
                                        </p:tgtEl>
                                      </p:cBhvr>
                                    </p:animEffect>
                                    <p:anim calcmode="lin" valueType="num">
                                      <p:cBhvr>
                                        <p:cTn id="46" dur="1000" fill="hold"/>
                                        <p:tgtEl>
                                          <p:spTgt spid="1204227">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204227">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0422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204227">
                                            <p:txEl>
                                              <p:pRg st="6" end="6"/>
                                            </p:txEl>
                                          </p:spTgt>
                                        </p:tgtEl>
                                        <p:attrNameLst>
                                          <p:attrName>style.visibility</p:attrName>
                                        </p:attrNameLst>
                                      </p:cBhvr>
                                      <p:to>
                                        <p:strVal val="visible"/>
                                      </p:to>
                                    </p:set>
                                    <p:animEffect transition="in" filter="fade">
                                      <p:cBhvr>
                                        <p:cTn id="53" dur="1000"/>
                                        <p:tgtEl>
                                          <p:spTgt spid="1204227">
                                            <p:txEl>
                                              <p:pRg st="6" end="6"/>
                                            </p:txEl>
                                          </p:spTgt>
                                        </p:tgtEl>
                                      </p:cBhvr>
                                    </p:animEffect>
                                    <p:anim calcmode="lin" valueType="num">
                                      <p:cBhvr>
                                        <p:cTn id="54" dur="1000" fill="hold"/>
                                        <p:tgtEl>
                                          <p:spTgt spid="1204227">
                                            <p:txEl>
                                              <p:pRg st="6" end="6"/>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1204227">
                                            <p:txEl>
                                              <p:pRg st="6" end="6"/>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0422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204227">
                                            <p:txEl>
                                              <p:pRg st="7" end="7"/>
                                            </p:txEl>
                                          </p:spTgt>
                                        </p:tgtEl>
                                        <p:attrNameLst>
                                          <p:attrName>style.visibility</p:attrName>
                                        </p:attrNameLst>
                                      </p:cBhvr>
                                      <p:to>
                                        <p:strVal val="visible"/>
                                      </p:to>
                                    </p:set>
                                    <p:animEffect transition="in" filter="fade">
                                      <p:cBhvr>
                                        <p:cTn id="61" dur="1000"/>
                                        <p:tgtEl>
                                          <p:spTgt spid="1204227">
                                            <p:txEl>
                                              <p:pRg st="7" end="7"/>
                                            </p:txEl>
                                          </p:spTgt>
                                        </p:tgtEl>
                                      </p:cBhvr>
                                    </p:animEffect>
                                    <p:anim calcmode="lin" valueType="num">
                                      <p:cBhvr>
                                        <p:cTn id="62" dur="1000" fill="hold"/>
                                        <p:tgtEl>
                                          <p:spTgt spid="1204227">
                                            <p:txEl>
                                              <p:pRg st="7" end="7"/>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1204227">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20422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1204227">
                                            <p:txEl>
                                              <p:pRg st="8" end="8"/>
                                            </p:txEl>
                                          </p:spTgt>
                                        </p:tgtEl>
                                        <p:attrNameLst>
                                          <p:attrName>style.visibility</p:attrName>
                                        </p:attrNameLst>
                                      </p:cBhvr>
                                      <p:to>
                                        <p:strVal val="visible"/>
                                      </p:to>
                                    </p:set>
                                    <p:animEffect transition="in" filter="fade">
                                      <p:cBhvr>
                                        <p:cTn id="69" dur="1000"/>
                                        <p:tgtEl>
                                          <p:spTgt spid="1204227">
                                            <p:txEl>
                                              <p:pRg st="8" end="8"/>
                                            </p:txEl>
                                          </p:spTgt>
                                        </p:tgtEl>
                                      </p:cBhvr>
                                    </p:animEffect>
                                    <p:anim calcmode="lin" valueType="num">
                                      <p:cBhvr>
                                        <p:cTn id="70" dur="1000" fill="hold"/>
                                        <p:tgtEl>
                                          <p:spTgt spid="1204227">
                                            <p:txEl>
                                              <p:pRg st="8" end="8"/>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1204227">
                                            <p:txEl>
                                              <p:pRg st="8" end="8"/>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04227">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1204227">
                                            <p:txEl>
                                              <p:pRg st="9" end="9"/>
                                            </p:txEl>
                                          </p:spTgt>
                                        </p:tgtEl>
                                        <p:attrNameLst>
                                          <p:attrName>style.visibility</p:attrName>
                                        </p:attrNameLst>
                                      </p:cBhvr>
                                      <p:to>
                                        <p:strVal val="visible"/>
                                      </p:to>
                                    </p:set>
                                    <p:animEffect transition="in" filter="fade">
                                      <p:cBhvr>
                                        <p:cTn id="77" dur="1000"/>
                                        <p:tgtEl>
                                          <p:spTgt spid="1204227">
                                            <p:txEl>
                                              <p:pRg st="9" end="9"/>
                                            </p:txEl>
                                          </p:spTgt>
                                        </p:tgtEl>
                                      </p:cBhvr>
                                    </p:animEffect>
                                    <p:anim calcmode="lin" valueType="num">
                                      <p:cBhvr>
                                        <p:cTn id="78" dur="1000" fill="hold"/>
                                        <p:tgtEl>
                                          <p:spTgt spid="1204227">
                                            <p:txEl>
                                              <p:pRg st="9" end="9"/>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1204227">
                                            <p:txEl>
                                              <p:pRg st="9" end="9"/>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204227">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7" presetClass="entr" presetSubtype="0" fill="hold" grpId="0" nodeType="clickEffect">
                                  <p:stCondLst>
                                    <p:cond delay="0"/>
                                  </p:stCondLst>
                                  <p:childTnLst>
                                    <p:set>
                                      <p:cBhvr>
                                        <p:cTn id="84" dur="1" fill="hold">
                                          <p:stCondLst>
                                            <p:cond delay="0"/>
                                          </p:stCondLst>
                                        </p:cTn>
                                        <p:tgtEl>
                                          <p:spTgt spid="1204227">
                                            <p:txEl>
                                              <p:pRg st="10" end="10"/>
                                            </p:txEl>
                                          </p:spTgt>
                                        </p:tgtEl>
                                        <p:attrNameLst>
                                          <p:attrName>style.visibility</p:attrName>
                                        </p:attrNameLst>
                                      </p:cBhvr>
                                      <p:to>
                                        <p:strVal val="visible"/>
                                      </p:to>
                                    </p:set>
                                    <p:animEffect transition="in" filter="fade">
                                      <p:cBhvr>
                                        <p:cTn id="85" dur="1000"/>
                                        <p:tgtEl>
                                          <p:spTgt spid="1204227">
                                            <p:txEl>
                                              <p:pRg st="10" end="10"/>
                                            </p:txEl>
                                          </p:spTgt>
                                        </p:tgtEl>
                                      </p:cBhvr>
                                    </p:animEffect>
                                    <p:anim calcmode="lin" valueType="num">
                                      <p:cBhvr>
                                        <p:cTn id="86" dur="1000" fill="hold"/>
                                        <p:tgtEl>
                                          <p:spTgt spid="1204227">
                                            <p:txEl>
                                              <p:pRg st="10" end="10"/>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1204227">
                                            <p:txEl>
                                              <p:pRg st="10" end="10"/>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204227">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27" grpId="0" build="p" bldLvl="2"/>
    </p:bld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 Literary 2 - Dead Sea Scrolls">
  <a:themeElements>
    <a:clrScheme name="14 Literary 2 - Dead Sea Scrolls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4 Literary 2 - Dead Sea Scrolls">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outerShdw blurRad="38100" dist="38100" dir="2700000" algn="tl">
                <a:srgbClr val="000000">
                  <a:alpha val="43137"/>
                </a:srgbClr>
              </a:outerShdw>
            </a:effectLst>
            <a:latin typeface="Garamond"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outerShdw blurRad="38100" dist="38100" dir="2700000" algn="tl">
                <a:srgbClr val="000000">
                  <a:alpha val="43137"/>
                </a:srgbClr>
              </a:outerShdw>
            </a:effectLst>
            <a:latin typeface="Garamond" pitchFamily="-112" charset="0"/>
          </a:defRPr>
        </a:defPPr>
      </a:lstStyle>
    </a:lnDef>
  </a:objectDefaults>
  <a:extraClrSchemeLst>
    <a:extraClrScheme>
      <a:clrScheme name="14 Literary 2 - Dead Sea Scrolls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4 Literary 2 - Dead Sea Scrolls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4 Literary 2 - Dead Sea Scrolls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4 Literary 2 - Dead Sea Scrolls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4 Literary 2 - Dead Sea Scrolls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4 Literary 2 - Dead Sea Scrolls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4 Literary 2 - Dead Sea Scrolls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4 Literary 2 - Dead Sea Scrolls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4 Literary 2 - Dead Sea Scrolls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1400</TotalTime>
  <Words>2386</Words>
  <Application>Microsoft Macintosh PowerPoint</Application>
  <PresentationFormat>On-screen Show (4:3)</PresentationFormat>
  <Paragraphs>237</Paragraphs>
  <Slides>27</Slides>
  <Notes>25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27</vt:i4>
      </vt:variant>
    </vt:vector>
  </HeadingPairs>
  <TitlesOfParts>
    <vt:vector size="43" baseType="lpstr">
      <vt:lpstr>BONES</vt:lpstr>
      <vt:lpstr>Arial</vt:lpstr>
      <vt:lpstr>Calibri</vt:lpstr>
      <vt:lpstr>Comic Sans MS</vt:lpstr>
      <vt:lpstr>Garamond</vt:lpstr>
      <vt:lpstr>Georgia</vt:lpstr>
      <vt:lpstr>Helvetica Neue Black Condensed</vt:lpstr>
      <vt:lpstr>Symbol</vt:lpstr>
      <vt:lpstr>Times New Roman</vt:lpstr>
      <vt:lpstr>Wingdings</vt:lpstr>
      <vt:lpstr>49_Blank Presentation</vt:lpstr>
      <vt:lpstr>Lock And Key</vt:lpstr>
      <vt:lpstr>Project Overview (Standard)</vt:lpstr>
      <vt:lpstr>Default Design</vt:lpstr>
      <vt:lpstr>14 Literary 2 - Dead Sea Scrolls</vt:lpstr>
      <vt:lpstr>2_Default Design</vt:lpstr>
      <vt:lpstr>Introduction</vt:lpstr>
      <vt:lpstr>Distinguishing Terms (Merrill, “Intro”)</vt:lpstr>
      <vt:lpstr>Types of Criticism</vt:lpstr>
      <vt:lpstr>Did God really give the Ten Commandments?</vt:lpstr>
      <vt:lpstr>Is the OT Reliable?</vt:lpstr>
      <vt:lpstr>Chart of OT Kings &amp; Prophets</vt:lpstr>
      <vt:lpstr>Is the Chronology of Israel's Kings Necessary?</vt:lpstr>
      <vt:lpstr>Two Questions on Righteous Suffering (Answer based on 1 Peter 3:13-17) </vt:lpstr>
      <vt:lpstr>Righteous Suffering (1 Peter 3:13-17) </vt:lpstr>
      <vt:lpstr>Who fears more?</vt:lpstr>
      <vt:lpstr>1 Peter 3:15-16 (NIV)</vt:lpstr>
      <vt:lpstr>Kitchen is a British Evangelical</vt:lpstr>
      <vt:lpstr>How Do Scholars Doubt the OT?</vt:lpstr>
      <vt:lpstr>Shrine of the Book</vt:lpstr>
      <vt:lpstr>How Do Scholars Doubt the OT?</vt:lpstr>
      <vt:lpstr>Why Do Scholars Doubt the OT?</vt:lpstr>
      <vt:lpstr>Inventing “History”</vt:lpstr>
      <vt:lpstr>Shrine of the Book</vt:lpstr>
      <vt:lpstr>Problems Doubting the OT</vt:lpstr>
      <vt:lpstr>Our Quest</vt:lpstr>
      <vt:lpstr>Our Evidence</vt:lpstr>
      <vt:lpstr>Table 1. The Seven Segments of Traditional Biblical “History”</vt:lpstr>
      <vt:lpstr>Updating Evangelical Introductions</vt:lpstr>
      <vt:lpstr>CONTENTS</vt:lpstr>
      <vt:lpstr>Our Study in This Course</vt:lpstr>
      <vt:lpstr>Black</vt:lpstr>
      <vt:lpstr>Critical Studies of the OT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173</cp:revision>
  <dcterms:created xsi:type="dcterms:W3CDTF">2014-08-02T06:39:19Z</dcterms:created>
  <dcterms:modified xsi:type="dcterms:W3CDTF">2022-08-20T09:08:23Z</dcterms:modified>
</cp:coreProperties>
</file>