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1" r:id="rId3"/>
    <p:sldMasterId id="2147483764" r:id="rId4"/>
    <p:sldMasterId id="2147483779" r:id="rId5"/>
    <p:sldMasterId id="2147483794" r:id="rId6"/>
    <p:sldMasterId id="2147484245" r:id="rId7"/>
    <p:sldMasterId id="2147484388" r:id="rId8"/>
    <p:sldMasterId id="2147484549" r:id="rId9"/>
  </p:sldMasterIdLst>
  <p:notesMasterIdLst>
    <p:notesMasterId r:id="rId55"/>
  </p:notesMasterIdLst>
  <p:sldIdLst>
    <p:sldId id="256" r:id="rId10"/>
    <p:sldId id="289" r:id="rId11"/>
    <p:sldId id="269" r:id="rId12"/>
    <p:sldId id="267" r:id="rId13"/>
    <p:sldId id="274" r:id="rId14"/>
    <p:sldId id="273" r:id="rId15"/>
    <p:sldId id="271" r:id="rId16"/>
    <p:sldId id="270" r:id="rId17"/>
    <p:sldId id="272" r:id="rId18"/>
    <p:sldId id="266" r:id="rId19"/>
    <p:sldId id="275" r:id="rId20"/>
    <p:sldId id="276" r:id="rId21"/>
    <p:sldId id="292" r:id="rId22"/>
    <p:sldId id="293" r:id="rId23"/>
    <p:sldId id="291" r:id="rId24"/>
    <p:sldId id="308" r:id="rId25"/>
    <p:sldId id="258" r:id="rId26"/>
    <p:sldId id="302" r:id="rId27"/>
    <p:sldId id="306" r:id="rId28"/>
    <p:sldId id="263" r:id="rId29"/>
    <p:sldId id="305" r:id="rId30"/>
    <p:sldId id="268" r:id="rId31"/>
    <p:sldId id="281" r:id="rId32"/>
    <p:sldId id="283" r:id="rId33"/>
    <p:sldId id="282" r:id="rId34"/>
    <p:sldId id="277" r:id="rId35"/>
    <p:sldId id="284" r:id="rId36"/>
    <p:sldId id="259" r:id="rId37"/>
    <p:sldId id="285" r:id="rId38"/>
    <p:sldId id="257" r:id="rId39"/>
    <p:sldId id="279" r:id="rId40"/>
    <p:sldId id="294" r:id="rId41"/>
    <p:sldId id="295" r:id="rId42"/>
    <p:sldId id="264" r:id="rId43"/>
    <p:sldId id="290" r:id="rId44"/>
    <p:sldId id="297" r:id="rId45"/>
    <p:sldId id="300" r:id="rId46"/>
    <p:sldId id="299" r:id="rId47"/>
    <p:sldId id="296" r:id="rId48"/>
    <p:sldId id="301" r:id="rId49"/>
    <p:sldId id="298" r:id="rId50"/>
    <p:sldId id="287" r:id="rId51"/>
    <p:sldId id="288" r:id="rId52"/>
    <p:sldId id="303" r:id="rId53"/>
    <p:sldId id="307" r:id="rId5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EE5"/>
    <a:srgbClr val="FEF9EB"/>
    <a:srgbClr val="00699D"/>
    <a:srgbClr val="FFFFFF"/>
    <a:srgbClr val="2828E4"/>
    <a:srgbClr val="993717"/>
    <a:srgbClr val="F0EEB3"/>
    <a:srgbClr val="EEEAB0"/>
    <a:srgbClr val="EBE7AB"/>
    <a:srgbClr val="FF65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361"/>
    <p:restoredTop sz="94658"/>
  </p:normalViewPr>
  <p:slideViewPr>
    <p:cSldViewPr>
      <p:cViewPr varScale="1">
        <p:scale>
          <a:sx n="120" d="100"/>
          <a:sy n="120" d="100"/>
        </p:scale>
        <p:origin x="3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46B313-4366-FB45-A107-DCCEC3CAE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8F25FE-9982-2843-807C-D4FC55B8BBE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60546E-E252-E444-9933-F38EEADE6BD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F3E8F40-6E49-1C4F-8FE8-BCDBC888944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CE2429D-6CF2-C24B-8D9F-95355C6BD0B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00086D-3E98-AD45-8E9D-D5FA927DA44E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EB7D51-02DF-734A-B032-BE16A753AACB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55593F7-B8DD-B040-BDED-AD00E1206B6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84CA54-448A-B142-8457-A63BE07D3B79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CE72FD-5E34-6646-90E3-F56D0A7E7448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BBB8AD-AF48-C948-882A-C7A707B1628B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736A636-2F6E-2F48-8612-74941CC512F4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3A11A6-1C9E-0342-9E67-8B308111878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5B787E-2BCB-DF4C-8E2E-8020B5C15B0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2F6BBE-9372-AC49-9751-878D45108D60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597311-1990-1E4F-AF60-62205C963ECB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In addition to sharing the gospel and meeting the physical needs of people throughout India, Dr William Carey made it a life goal to end the practice of </a:t>
            </a:r>
            <a:r>
              <a:rPr lang="en-US" i="1" dirty="0">
                <a:latin typeface="Times" charset="0"/>
                <a:ea typeface="ＭＳ Ｐゴシック" charset="0"/>
                <a:cs typeface="ＭＳ Ｐゴシック" charset="0"/>
              </a:rPr>
              <a:t>sati</a:t>
            </a:r>
            <a:r>
              <a:rPr lang="en-US" i="0" dirty="0">
                <a:latin typeface="Times" charset="0"/>
                <a:ea typeface="ＭＳ Ｐゴシック" charset="0"/>
                <a:cs typeface="ＭＳ Ｐゴシック" charset="0"/>
              </a:rPr>
              <a:t>, or widow burning. 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latin typeface="Times" charset="0"/>
                <a:ea typeface="ＭＳ Ｐゴシック" charset="0"/>
                <a:cs typeface="ＭＳ Ｐゴシック" charset="0"/>
              </a:rPr>
              <a:t>www.wholesomewords.org</a:t>
            </a:r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/missions/giants/biocarey2.html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1C8E87-F6D5-A640-AAEE-B1E03523A18A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6E09C91-DEB1-CF4D-BCC7-3231FB53C30E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57E6AB-5005-E14A-8E24-FE2CE688901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12E8B1-74B7-4A48-891D-0F365694F25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2353CA-8C68-6949-BD75-34B89591237C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D63A8F-2FA3-9343-AF60-0F726250CE69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DCBCD9-A6D7-F34A-B65C-12FC06AC0CE8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125E44-1B31-904C-AD47-F653494069EA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1A5FB4-5EA4-634C-BA80-534E06CDDF0A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25CCF9-022E-5A40-9A83-A1FBC9DB7027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BD470B-9864-074F-A366-0D0585ACF55E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0B846D-08A2-914B-A9EA-C2AE0BC9D8D1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08A528-9A69-6242-AF1D-67283149FCC0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C536C7-7B02-BF4A-AF00-ECD38399933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CCBEC84-DCD7-4844-B786-C504352FA7E2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5F955A-5ACA-1B4A-8D58-4FC63A01A707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B5A6FD-1B23-EC49-8015-C20FF53D50A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60C3E8-6001-5047-AB0A-52B91457DA2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3DA43B-2430-BA43-BD66-8FFEA637AF9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FA5CC7-8792-0949-AA56-75A2E0D4EF20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D98D-5374-764C-B467-3D572916FBF7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 Survey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os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F31990-1BFF-B747-9640-CEC90819E7A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9E594F-B392-3F4C-8D56-D7D7A9FF407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090409-3193-8F46-8CF8-46DCEC4874F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D450DA-F50F-CF4D-A78F-2FFA83388461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CB4BD0-0ED6-9E4A-A052-7B40EE5E0098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solidFill>
                  <a:srgbClr val="0000CC"/>
                </a:solidFill>
                <a:latin typeface="Arial-BoldMT" charset="0"/>
                <a:ea typeface="ＭＳ Ｐゴシック" charset="0"/>
                <a:cs typeface="ＭＳ Ｐゴシック" charset="0"/>
              </a:rPr>
              <a:t>www.work4women.org/multimedia/ photos.cfm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AB2A-23B6-9541-9E8A-D571D0111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0AAA-5DE6-F842-9788-D3BBA59B6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87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2F1A-001F-7C40-B3E2-9EC3D40FB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8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39F4-4038-2D47-BDCB-A4D2911C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503D9-E147-DA48-AEC5-ED33732DD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1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5D06-21CE-D34A-AA79-D5501D47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56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44C9-B236-F343-8E03-3DEE443E0C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82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8575-1631-764C-8FC7-3AE763BF9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25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0EA3-C8D8-B442-8612-984527B5B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2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5D1A-8587-8840-A2A1-C298BA5D52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1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4722-7CBD-CD48-9F46-D1C5924EEF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18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6128-8367-434B-9825-DE3ED76D89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6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2623-F10E-824D-9C0B-03E50445F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8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693-91D7-7643-8169-543EF27ACD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063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0F3F-B3CF-CF40-8A36-6BAA6CCF4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8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887A5-3D15-F546-B621-303B6BB6E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5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C73F-8576-A145-A1A8-04E2C385D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148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69E9-CA3E-2946-9A4E-64D85092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07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CEDF-3E1A-F04F-9953-9B241C59A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42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EFD4-AACC-C64B-AEC5-6A025ADC93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75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C5E2-8726-B74F-AF7E-57EB00D6D3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0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F255-E2E5-9940-AF97-1F8588498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1146-C001-324B-8343-82B86556E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1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48D-613E-804B-BCF2-DC93AC318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0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A701-DDD2-8149-9F9E-301D1677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8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79E90-5F28-1F45-B4D5-6FCBAE618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F99-4F52-694B-912F-476F1C8A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F9F7-F899-F340-807B-B4A68FA8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309E-6C5D-BA41-BA91-653862386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BD04-FF27-9E48-A084-1F9BAEFF2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57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55E38-F000-9C4B-84DE-432FEA9F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F854-9CC0-1B49-909A-A0A9EEC91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0986-D41E-8E4C-BA25-D3815E8BA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6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A8E8-4416-8545-9092-95CCC6DDB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466A-6DB3-9549-A9BD-F8E468E57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7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0815-B437-9041-84F3-55AFB58A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B03C-2AFC-A542-8E26-603AB31A2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0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7D00-B978-E64C-A991-3EC486FEC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D389-D65D-3D40-A249-34299BCD8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8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36665-6981-7A44-BF8F-7EC3358EE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A1AB-ED3B-C14B-BB13-5EDC1ED82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E14C-CAF0-914A-B835-2A5F4A1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474DE-0565-4040-BA43-DF398B9BB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35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B05B3-02AF-084C-8A5A-A2CC4D938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60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02F0-20A1-6D45-A9E6-21C8D230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DB4D-9717-774E-A258-1B64636EC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9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A7D49-31A1-774F-A8ED-41A6D438A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0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FDD06-7602-2D49-8FAE-FD32D33E6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92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41EC057-2D52-1B45-94A2-59E01C678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1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24EDF8C-FB46-044B-912C-49E610C6E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66AFC50-6A0E-754A-B926-2FA8ECDF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EC9A-0B9A-C046-884F-19359C153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1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6B05AE5-4360-5343-85EE-82FFFD295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8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A52AEDB-FD71-C644-A81E-98164C985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E71F282-3C10-FA43-90C4-A958CAC24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2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4CE9C75-2CCE-F142-9718-C0F626ADA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14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8A959F-69D7-484A-89F0-8104DE613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41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B3DB272-0648-C24A-96B6-BAB822AD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84BD8E6-053D-1B4A-B123-8BC1A3686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3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2AE0C61-BAD9-4147-BBCA-F28AF8E60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2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C11BCE5-959D-624B-A4D2-30FDC8BA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6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D8C5AB-BC88-EF42-AE9B-D849FA074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7986-8901-2743-80AD-F67C2DDF8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8881221-254A-CC4E-BCA0-88EBA3F2D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1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EF38-DFB5-6948-B833-33423F17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77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5147-83EB-EE4A-8A4D-8D404D2B1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25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0F524-8A84-4541-8F35-683D069D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8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2464-E3B0-F149-AF0A-E924ECD23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3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3E80C-99A3-8F49-85AC-5811DE06D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0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EF36-2F81-8B49-A92E-EAEA4B59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82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A194B-28C0-A643-918D-B7AA7989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50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7B2EE-5E48-0B49-8705-073988379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0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CC7D7-3C98-5D4B-8BEA-616FB4EC5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B6A9-5A61-D140-8468-443ED223C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2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7EC7-C1E9-E940-8B25-9EEA75492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0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D4DC-B148-E542-BCB9-1DA2A3BE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211B-7CAD-DE49-AF6D-1AC8575B4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51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2287-0908-1246-9161-1CEFE3149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26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52261-27C3-B34F-AD5F-A82B5E9AE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F3890F-6D27-0146-A0E9-514869951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722605C-4FCC-DA40-8BB1-478C6AF73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62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B3F9501-FC7E-2643-BB5D-014AAC431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4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674921C-20CC-2D4A-B6DB-E0569B80E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7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1058A7C-BBF1-FA43-9ECE-349FDC3F1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6082-C137-2648-B276-8FE31A227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5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B78748-11CD-AF47-AA24-8586317CF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5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7DBE4F7-753B-294F-9A24-0E98DED9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4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A0D4EE4-4839-5540-8AD3-13741E153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7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FD255B2-F387-F744-A98D-2571867E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9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50BF92F-D889-2E43-9513-4495F9DA6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29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1A840B0-71BF-7249-9D2E-01DE1316C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1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5FD580C-6D10-504E-B818-3CC0B9380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2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59F3FEA-D970-1548-A4A6-B224174B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11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47144E6-6CEB-F748-AC0E-8AE9CE2E4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9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575EC4-FB7A-8349-A85C-C2315301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730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57D1-3C14-B047-BC2F-5C26AD03B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1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357B2A-3E2D-7448-A1D7-37869A77C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0308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F4EE10-849F-054C-B334-A7E5F5C9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566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A71A16-533E-6C4B-8069-F2860BEE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531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EC7101-C966-2D41-985F-A950C19FE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720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84E890-9220-0748-9D8E-F1470FD80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19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E65861-A42C-D645-98EE-B3A86EE8C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599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2127F8-C1A8-9440-ADEB-5EA81F177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9500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611D9E-A9F3-3641-AB15-9BC4CDD16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4327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4893FF-F0A7-8948-8AE8-18100713B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466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845DED-19DF-2543-84BA-50CDBD983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66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7EB68-3B8F-3B4E-B4DC-B15E7A0A6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9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A2A-42C8-1448-BB88-CDACEAE31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26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0ED13-CC34-6645-8958-FC06D7F2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77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CC69-EAA5-9A40-BDEC-E150C1645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16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E014-50AF-9A4F-9199-9CCA12E0D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30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5600-2685-DF4F-A433-092B926CA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74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CFBE7-8666-2E49-A3EB-370F49AB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E4348-8698-DE41-AC7C-174ABE3D8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55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DAD7F-493D-254B-B99E-0646456C4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6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7AE1-8E34-CA4C-A1E6-D4332C3C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68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0020F-2A07-934A-8E0E-988C928D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6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65B675-92B9-7B48-83FA-EB40FF36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6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charset="0"/>
              </a:defRPr>
            </a:lvl1pPr>
          </a:lstStyle>
          <a:p>
            <a:pPr>
              <a:defRPr/>
            </a:pPr>
            <a:fld id="{55942478-05CD-C743-8709-DD8648DCD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83DE379-B67A-3248-8E45-5A245795A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7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6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097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8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9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100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101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101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648F6FF6-20BA-BE4B-A6AE-72ADEDBAB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632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2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633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6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37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fld id="{17D2E4AF-73CA-C24C-8FE0-22EABAEF9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7168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68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169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0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1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2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7173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7173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146602BA-47E3-4549-8931-D7696F940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05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9C408CC-5F09-314E-B75E-915D5BAE5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99336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37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99338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4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9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71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2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3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4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5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6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7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99379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99380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99381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2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3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4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B915A98-B7D4-8848-B851-90C7AFA6F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48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884208-0C7E-7F48-AFE5-4C6BBEF662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579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  <p:sldLayoutId id="21474845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6"/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5714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" b="220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765175"/>
            <a:ext cx="6781800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effectLst/>
                <a:ea typeface="+mj-ea"/>
                <a:cs typeface="+mj-cs"/>
              </a:rPr>
              <a:t>What</a:t>
            </a:r>
            <a:r>
              <a:rPr lang="fr-FR" sz="6600" dirty="0">
                <a:effectLst/>
                <a:ea typeface="+mj-ea"/>
                <a:cs typeface="+mj-cs"/>
              </a:rPr>
              <a:t>'</a:t>
            </a:r>
            <a:r>
              <a:rPr lang="en-US" sz="6600" dirty="0">
                <a:effectLst/>
                <a:ea typeface="+mj-ea"/>
                <a:cs typeface="+mj-cs"/>
              </a:rPr>
              <a:t>s a Woman to Do?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3688" y="3117850"/>
            <a:ext cx="6172200" cy="1752600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/>
                <a:ea typeface="+mn-ea"/>
                <a:cs typeface="+mn-cs"/>
              </a:rPr>
              <a:t>The Role of Women in </a:t>
            </a:r>
          </a:p>
          <a:p>
            <a:pPr eaLnBrk="1" hangingPunct="1">
              <a:defRPr/>
            </a:pPr>
            <a:r>
              <a:rPr lang="en-US" b="1" dirty="0">
                <a:effectLst/>
                <a:ea typeface="+mn-ea"/>
                <a:cs typeface="+mn-cs"/>
              </a:rPr>
              <a:t>Pagan and Godly Societies, </a:t>
            </a:r>
          </a:p>
          <a:p>
            <a:pPr eaLnBrk="1" hangingPunct="1">
              <a:defRPr/>
            </a:pPr>
            <a:r>
              <a:rPr lang="en-US" b="1" dirty="0">
                <a:effectLst/>
                <a:ea typeface="+mn-ea"/>
                <a:cs typeface="+mn-cs"/>
              </a:rPr>
              <a:t>Ancient and Modern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12823-2EB4-9F1C-673A-AA865985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47190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355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Women Have Increasing Influence in Society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0" y="5732463"/>
            <a:ext cx="9142413" cy="1016000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6000" b="1" i="1">
                <a:solidFill>
                  <a:srgbClr val="00273B"/>
                </a:solidFill>
                <a:ea typeface="SimSun" charset="0"/>
                <a:cs typeface="SimSun" charset="0"/>
              </a:rPr>
              <a:t>The evolution of authority</a:t>
            </a:r>
            <a:endParaRPr lang="zh-CN" altLang="en-US" sz="6000" b="1" i="1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Website</a:t>
            </a:r>
          </a:p>
        </p:txBody>
      </p:sp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Men in Israel and the Nations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What key </a:t>
            </a:r>
            <a:r>
              <a:rPr lang="en-US" sz="2800" b="1" i="1" u="sng">
                <a:effectLst/>
                <a:latin typeface="Arial"/>
                <a:ea typeface="+mn-ea"/>
                <a:cs typeface="Arial"/>
              </a:rPr>
              <a:t>differences</a:t>
            </a:r>
            <a:r>
              <a:rPr lang="en-US" sz="2800" b="1">
                <a:effectLst/>
                <a:latin typeface="Arial"/>
                <a:ea typeface="+mn-ea"/>
                <a:cs typeface="Arial"/>
              </a:rPr>
              <a:t> would you expect to see between pagan and Israelite men?</a:t>
            </a:r>
          </a:p>
          <a:p>
            <a:pPr eaLnBrk="1" hangingPunct="1">
              <a:buFont typeface="Wingdings" pitchFamily="24" charset="2"/>
              <a:buChar char="Ø"/>
              <a:defRPr/>
            </a:pPr>
            <a:r>
              <a:rPr lang="en-US" sz="2800" b="1">
                <a:effectLst/>
                <a:latin typeface="Arial"/>
                <a:ea typeface="+mn-ea"/>
                <a:cs typeface="Arial"/>
              </a:rPr>
              <a:t>What perspectives on men would you expect to find the </a:t>
            </a:r>
            <a:r>
              <a:rPr lang="en-US" sz="2800" b="1" i="1" u="sng">
                <a:effectLst/>
                <a:latin typeface="Arial"/>
                <a:ea typeface="+mn-ea"/>
                <a:cs typeface="Arial"/>
              </a:rPr>
              <a:t>same</a:t>
            </a:r>
            <a:r>
              <a:rPr lang="en-US" sz="2800" b="1">
                <a:effectLst/>
                <a:latin typeface="Arial"/>
                <a:ea typeface="+mn-ea"/>
                <a:cs typeface="Arial"/>
              </a:rPr>
              <a:t> in both Israel and the pagan nations?</a:t>
            </a:r>
          </a:p>
        </p:txBody>
      </p:sp>
      <p:pic>
        <p:nvPicPr>
          <p:cNvPr id="138244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138245" name="Text Box 17"/>
          <p:cNvSpPr txBox="1">
            <a:spLocks noChangeArrowheads="1"/>
          </p:cNvSpPr>
          <p:nvPr/>
        </p:nvSpPr>
        <p:spPr bwMode="auto">
          <a:xfrm>
            <a:off x="8440738" y="104775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  <a:cs typeface="Arial" charset="0"/>
              </a:rPr>
              <a:t>153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>
                <a:latin typeface="Arial"/>
                <a:cs typeface="Arial"/>
              </a:rPr>
              <a:t>The Male Brain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043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294" name="Oval 1"/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300" name="Text Box 13"/>
          <p:cNvSpPr txBox="1">
            <a:spLocks noChangeArrowheads="1"/>
          </p:cNvSpPr>
          <p:nvPr/>
        </p:nvSpPr>
        <p:spPr bwMode="auto">
          <a:xfrm>
            <a:off x="0" y="6021388"/>
            <a:ext cx="91440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The Male Brain</a:t>
            </a:r>
            <a:endParaRPr lang="zh-CN" altLang="en-US" sz="3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1" name="Text Box 23"/>
          <p:cNvSpPr txBox="1">
            <a:spLocks noChangeArrowheads="1"/>
          </p:cNvSpPr>
          <p:nvPr/>
        </p:nvSpPr>
        <p:spPr bwMode="auto">
          <a:xfrm>
            <a:off x="3563938" y="5322888"/>
            <a:ext cx="93662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charset="0"/>
                <a:cs typeface="Arial" charset="0"/>
              </a:rPr>
              <a:t>Beer</a:t>
            </a:r>
            <a:endParaRPr lang="zh-CN" altLang="en-US" sz="18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2" name="Text Box 25"/>
          <p:cNvSpPr txBox="1">
            <a:spLocks noChangeArrowheads="1"/>
          </p:cNvSpPr>
          <p:nvPr/>
        </p:nvSpPr>
        <p:spPr bwMode="auto">
          <a:xfrm>
            <a:off x="1331913" y="5084763"/>
            <a:ext cx="216058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charset="0"/>
                <a:cs typeface="Arial" charset="0"/>
              </a:rPr>
              <a:t>Avoid all personal questions at all costs segment</a:t>
            </a:r>
            <a:endParaRPr lang="zh-CN" altLang="en-US" sz="18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3" name="Text Box 26"/>
          <p:cNvSpPr txBox="1">
            <a:spLocks noChangeArrowheads="1"/>
          </p:cNvSpPr>
          <p:nvPr/>
        </p:nvSpPr>
        <p:spPr bwMode="auto">
          <a:xfrm>
            <a:off x="71438" y="4149725"/>
            <a:ext cx="1763712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charset="0"/>
                <a:cs typeface="Arial" charset="0"/>
              </a:rPr>
              <a:t>Attention span segment</a:t>
            </a:r>
            <a:endParaRPr lang="zh-CN" altLang="en-US" sz="18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4" name="Text Box 27"/>
          <p:cNvSpPr txBox="1">
            <a:spLocks noChangeArrowheads="1"/>
          </p:cNvSpPr>
          <p:nvPr/>
        </p:nvSpPr>
        <p:spPr bwMode="auto">
          <a:xfrm>
            <a:off x="0" y="2916238"/>
            <a:ext cx="1258888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Listening particle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5" name="Text Box 28"/>
          <p:cNvSpPr txBox="1">
            <a:spLocks noChangeArrowheads="1"/>
          </p:cNvSpPr>
          <p:nvPr/>
        </p:nvSpPr>
        <p:spPr bwMode="auto">
          <a:xfrm>
            <a:off x="7956550" y="3213100"/>
            <a:ext cx="1223963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rgbClr val="00273B"/>
                </a:solidFill>
                <a:latin typeface="Arial" charset="0"/>
                <a:cs typeface="Arial" charset="0"/>
              </a:rPr>
              <a:t>Domestic skills</a:t>
            </a:r>
            <a:endParaRPr lang="zh-CN" altLang="en-US" sz="18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6" name="Text Box 29"/>
          <p:cNvSpPr txBox="1">
            <a:spLocks noChangeArrowheads="1"/>
          </p:cNvSpPr>
          <p:nvPr/>
        </p:nvSpPr>
        <p:spPr bwMode="auto">
          <a:xfrm>
            <a:off x="6227763" y="46583"/>
            <a:ext cx="13684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Toilet aiming cell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7" name="Text Box 30"/>
          <p:cNvSpPr txBox="1">
            <a:spLocks noChangeArrowheads="1"/>
          </p:cNvSpPr>
          <p:nvPr/>
        </p:nvSpPr>
        <p:spPr bwMode="auto">
          <a:xfrm>
            <a:off x="5076825" y="-27384"/>
            <a:ext cx="12954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00273B"/>
                </a:solidFill>
                <a:latin typeface="Arial" charset="0"/>
                <a:cs typeface="Arial" charset="0"/>
              </a:rPr>
              <a:t>Ironing</a:t>
            </a:r>
            <a:endParaRPr lang="zh-CN" altLang="en-US" sz="1800" b="1" dirty="0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0308" name="Oval 34"/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09" name="Oval 36"/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0" name="Oval 37"/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1" name="Oval 38"/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2" name="Oval 39"/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79613" y="3306763"/>
            <a:ext cx="1584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Beer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763713" y="2108200"/>
            <a:ext cx="15843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SEX</a:t>
            </a:r>
            <a:endParaRPr lang="zh-CN" altLang="en-US" sz="32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851275" y="2420938"/>
            <a:ext cx="17287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SEX</a:t>
            </a:r>
            <a:endParaRPr lang="zh-CN" altLang="en-US" sz="32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0316" name="Oval 40"/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508625" y="2351088"/>
            <a:ext cx="20335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TV remote addiction centre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0318" name="Oval 41"/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9" name="Oval 42"/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0" name="Rectangle 2"/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1" name="Oval 45"/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411413" y="1052513"/>
            <a:ext cx="10810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Ball Sports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35375" y="836613"/>
            <a:ext cx="15128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Dangerous pursuits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364163" y="1268413"/>
            <a:ext cx="12239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Ability to change gear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6516688" y="3500438"/>
            <a:ext cx="10795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Lame excuses gland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4500563" y="3860800"/>
            <a:ext cx="20875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Crotch scratching area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63938" y="1628775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Beer</a:t>
            </a:r>
            <a:endParaRPr lang="zh-CN" altLang="en-US" sz="18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600">
                <a:latin typeface="Arial"/>
                <a:cs typeface="Arial"/>
              </a:rPr>
              <a:t>The Female Brain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600">
              <a:latin typeface="Arial"/>
              <a:cs typeface="Arial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0" y="6324600"/>
            <a:ext cx="1981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2343" name="Text Box 22"/>
          <p:cNvSpPr txBox="1">
            <a:spLocks noChangeArrowheads="1"/>
          </p:cNvSpPr>
          <p:nvPr/>
        </p:nvSpPr>
        <p:spPr bwMode="auto">
          <a:xfrm>
            <a:off x="395288" y="4437063"/>
            <a:ext cx="9366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charset="0"/>
                <a:cs typeface="Arial" charset="0"/>
              </a:rPr>
              <a:t>Sex</a:t>
            </a:r>
            <a:endParaRPr lang="zh-CN" altLang="en-US" sz="1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4" name="Text Box 23"/>
          <p:cNvSpPr txBox="1">
            <a:spLocks noChangeArrowheads="1"/>
          </p:cNvSpPr>
          <p:nvPr/>
        </p:nvSpPr>
        <p:spPr bwMode="auto">
          <a:xfrm>
            <a:off x="1331913" y="4941888"/>
            <a:ext cx="10795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charset="0"/>
                <a:cs typeface="Arial" charset="0"/>
              </a:rPr>
              <a:t>Sense of Direction</a:t>
            </a:r>
            <a:endParaRPr lang="zh-CN" altLang="en-US" sz="1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5" name="Text Box 24"/>
          <p:cNvSpPr txBox="1">
            <a:spLocks noChangeArrowheads="1"/>
          </p:cNvSpPr>
          <p:nvPr/>
        </p:nvSpPr>
        <p:spPr bwMode="auto">
          <a:xfrm>
            <a:off x="-23813" y="6165850"/>
            <a:ext cx="9204326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The Female Brain</a:t>
            </a:r>
            <a:endParaRPr lang="zh-CN" altLang="en-US" sz="3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46" name="Oval 20"/>
          <p:cNvSpPr>
            <a:spLocks noChangeArrowheads="1"/>
          </p:cNvSpPr>
          <p:nvPr/>
        </p:nvSpPr>
        <p:spPr bwMode="auto">
          <a:xfrm>
            <a:off x="2339752" y="1484313"/>
            <a:ext cx="1224186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7" name="Oval 24"/>
          <p:cNvSpPr>
            <a:spLocks noChangeArrowheads="1"/>
          </p:cNvSpPr>
          <p:nvPr/>
        </p:nvSpPr>
        <p:spPr bwMode="auto">
          <a:xfrm>
            <a:off x="1752600" y="2420938"/>
            <a:ext cx="1019175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8" name="Oval 25"/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411413" y="1474788"/>
            <a:ext cx="11525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Shoe Centre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0" name="Text Box 19"/>
          <p:cNvSpPr txBox="1">
            <a:spLocks noChangeArrowheads="1"/>
          </p:cNvSpPr>
          <p:nvPr/>
        </p:nvSpPr>
        <p:spPr bwMode="auto">
          <a:xfrm>
            <a:off x="1716088" y="2565400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273B"/>
                </a:solidFill>
                <a:latin typeface="Arial" charset="0"/>
                <a:cs typeface="Arial" charset="0"/>
              </a:rPr>
              <a:t>Jealousy</a:t>
            </a:r>
            <a:endParaRPr lang="zh-CN" altLang="en-US" sz="1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2351" name="Rounded Rectangle 2"/>
          <p:cNvSpPr>
            <a:spLocks noChangeArrowheads="1"/>
          </p:cNvSpPr>
          <p:nvPr/>
        </p:nvSpPr>
        <p:spPr bwMode="auto">
          <a:xfrm>
            <a:off x="3779838" y="1124992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2" name="Oval 31"/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659188" y="1124744"/>
            <a:ext cx="13684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Telephone Skills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4" name="Oval 32"/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5" name="Oval 33"/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219700" y="1341438"/>
            <a:ext cx="12969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Indecision Nucleus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57" name="Oval 34"/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19475" y="2420938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Need for Commitment Hemisphere</a:t>
            </a:r>
            <a:endParaRPr lang="zh-CN" altLang="en-US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275388" y="2924175"/>
            <a:ext cx="129698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Chocolate Centre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42360" name="Oval 35"/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61" name="Oval 36"/>
          <p:cNvSpPr>
            <a:spLocks noChangeArrowheads="1"/>
          </p:cNvSpPr>
          <p:nvPr/>
        </p:nvSpPr>
        <p:spPr bwMode="auto">
          <a:xfrm>
            <a:off x="6156325" y="4293915"/>
            <a:ext cx="1007963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419475" y="4149080"/>
            <a:ext cx="1689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Listening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110288" y="4242990"/>
            <a:ext cx="11858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b="1" dirty="0">
                <a:solidFill>
                  <a:srgbClr val="00273B"/>
                </a:solidFill>
                <a:latin typeface="Arial"/>
                <a:ea typeface="SimSun" charset="0"/>
                <a:cs typeface="Arial"/>
              </a:rPr>
              <a:t>Shopping</a:t>
            </a:r>
            <a:endParaRPr lang="zh-CN" altLang="en-US" sz="1600" b="1" dirty="0">
              <a:solidFill>
                <a:srgbClr val="00273B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LifeExpla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795"/>
          <a:stretch/>
        </p:blipFill>
        <p:spPr bwMode="auto">
          <a:xfrm>
            <a:off x="0" y="1271588"/>
            <a:ext cx="9144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  <a:ea typeface="ＭＳ Ｐゴシック" charset="0"/>
                <a:cs typeface="ＭＳ Ｐゴシック" charset="0"/>
              </a:rPr>
              <a:t>Life Explained</a:t>
            </a:r>
          </a:p>
        </p:txBody>
      </p:sp>
      <p:sp>
        <p:nvSpPr>
          <p:cNvPr id="144388" name="Text Box 13"/>
          <p:cNvSpPr txBox="1">
            <a:spLocks noChangeArrowheads="1"/>
          </p:cNvSpPr>
          <p:nvPr/>
        </p:nvSpPr>
        <p:spPr bwMode="auto">
          <a:xfrm>
            <a:off x="3348038" y="1477963"/>
            <a:ext cx="2459037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Arial" charset="0"/>
                <a:cs typeface="Arial" charset="0"/>
              </a:rPr>
              <a:t>Man</a:t>
            </a:r>
            <a:endParaRPr lang="zh-CN" altLang="en-US" sz="28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BB632-085E-A69A-86C7-3AF00181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LifeExplained">
            <a:extLst>
              <a:ext uri="{FF2B5EF4-FFF2-40B4-BE49-F238E27FC236}">
                <a16:creationId xmlns:a16="http://schemas.microsoft.com/office/drawing/2014/main" id="{F15A6BEF-CD2A-6686-16FA-033CF7348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795"/>
          <a:stretch/>
        </p:blipFill>
        <p:spPr bwMode="auto">
          <a:xfrm>
            <a:off x="0" y="1271588"/>
            <a:ext cx="9144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3">
            <a:extLst>
              <a:ext uri="{FF2B5EF4-FFF2-40B4-BE49-F238E27FC236}">
                <a16:creationId xmlns:a16="http://schemas.microsoft.com/office/drawing/2014/main" id="{D11BB825-6871-A437-74DB-4522756A79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  <a:ea typeface="ＭＳ Ｐゴシック" charset="0"/>
                <a:cs typeface="ＭＳ Ｐゴシック" charset="0"/>
              </a:rPr>
              <a:t>Life Explained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0FD19B-CD53-00B8-18DC-AF1604D9D37E}"/>
              </a:ext>
            </a:extLst>
          </p:cNvPr>
          <p:cNvGrpSpPr/>
          <p:nvPr/>
        </p:nvGrpSpPr>
        <p:grpSpPr>
          <a:xfrm>
            <a:off x="0" y="3573463"/>
            <a:ext cx="9144000" cy="3221360"/>
            <a:chOff x="0" y="3573463"/>
            <a:chExt cx="9144000" cy="3221360"/>
          </a:xfrm>
        </p:grpSpPr>
        <p:pic>
          <p:nvPicPr>
            <p:cNvPr id="7" name="Picture 2" descr="LifeExplained">
              <a:extLst>
                <a:ext uri="{FF2B5EF4-FFF2-40B4-BE49-F238E27FC236}">
                  <a16:creationId xmlns:a16="http://schemas.microsoft.com/office/drawing/2014/main" id="{DB52C702-5260-BF27-4DD9-8E983020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336"/>
            <a:stretch/>
          </p:blipFill>
          <p:spPr bwMode="auto">
            <a:xfrm>
              <a:off x="0" y="3573463"/>
              <a:ext cx="9144000" cy="322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87" name="Text Box 24">
              <a:extLst>
                <a:ext uri="{FF2B5EF4-FFF2-40B4-BE49-F238E27FC236}">
                  <a16:creationId xmlns:a16="http://schemas.microsoft.com/office/drawing/2014/main" id="{803179C1-57A5-BC80-192B-DCAD32D0D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3573463"/>
              <a:ext cx="2590800" cy="522287"/>
            </a:xfrm>
            <a:prstGeom prst="rect">
              <a:avLst/>
            </a:prstGeom>
            <a:solidFill>
              <a:srgbClr val="C6C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8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Woman</a:t>
              </a:r>
              <a:endParaRPr lang="zh-CN" altLang="en-US" sz="28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44388" name="Text Box 13">
            <a:extLst>
              <a:ext uri="{FF2B5EF4-FFF2-40B4-BE49-F238E27FC236}">
                <a16:creationId xmlns:a16="http://schemas.microsoft.com/office/drawing/2014/main" id="{23AF7270-7AD3-E260-FEBC-6EA8B97AD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477963"/>
            <a:ext cx="2459037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Arial" charset="0"/>
                <a:cs typeface="Arial" charset="0"/>
              </a:rPr>
              <a:t>Man</a:t>
            </a:r>
            <a:endParaRPr lang="zh-CN" altLang="en-US" sz="28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8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4"/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45410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699125" y="2743200"/>
            <a:ext cx="25400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>
                <a:latin typeface="Arial"/>
                <a:ea typeface="+mn-ea"/>
                <a:cs typeface="Arial"/>
              </a:rPr>
              <a:t>Ancient Israel</a:t>
            </a:r>
          </a:p>
        </p:txBody>
      </p:sp>
      <p:pic>
        <p:nvPicPr>
          <p:cNvPr id="145412" name="Picture 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981200" y="2743200"/>
            <a:ext cx="2678113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>
                <a:latin typeface="Arial"/>
                <a:ea typeface="+mn-ea"/>
                <a:cs typeface="Arial"/>
              </a:rPr>
              <a:t>Ancient Pagan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3478213"/>
            <a:ext cx="4648200" cy="33797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Arial" charset="0"/>
              </a:rPr>
              <a:t>In which society do you think women were happiest?</a:t>
            </a:r>
          </a:p>
        </p:txBody>
      </p:sp>
      <p:pic>
        <p:nvPicPr>
          <p:cNvPr id="145415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5029200" y="6248400"/>
            <a:ext cx="28194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latin typeface="Arial"/>
                <a:ea typeface="+mn-ea"/>
                <a:cs typeface="Arial"/>
              </a:rPr>
              <a:t>Modern Urban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746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7461" name="Group 8"/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147462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463" name="Rectangle 7"/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6533"/>
                </a:solidFill>
                <a:latin typeface="Arial"/>
                <a:ea typeface="ＭＳ Ｐゴシック" charset="0"/>
                <a:cs typeface="Arial"/>
              </a:rPr>
              <a:t>Common Traits of All Ancient Near East Women</a:t>
            </a:r>
          </a:p>
        </p:txBody>
      </p:sp>
      <p:sp>
        <p:nvSpPr>
          <p:cNvPr id="147459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13287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Common Traits of all ANE Women:</a:t>
            </a:r>
          </a:p>
        </p:txBody>
      </p:sp>
      <p:sp>
        <p:nvSpPr>
          <p:cNvPr id="121860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-36512" y="2060575"/>
            <a:ext cx="536408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Motherhood ideal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Served men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Prophetesses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Concubines/polygamy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Arranged marriages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Divorce favored men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Protected by law</a:t>
            </a:r>
          </a:p>
          <a:p>
            <a:pPr algn="l" eaLnBrk="1" hangingPunct="1">
              <a:buFont typeface="Arial" charset="0"/>
              <a:buAutoNum type="arabicPeriod"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Religious leadership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969" y="908548"/>
            <a:ext cx="4009352" cy="54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>
                <a:latin typeface="Arial" charset="0"/>
                <a:ea typeface="ＭＳ Ｐゴシック" charset="0"/>
                <a:cs typeface="Arial" charset="0"/>
              </a:rPr>
              <a:t>Small Group Discussion</a:t>
            </a:r>
            <a:endParaRPr lang="en-US" sz="40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Arial" pitchFamily="24" charset="0"/>
              <a:buAutoNum type="arabicPeriod"/>
              <a:defRPr/>
            </a:pPr>
            <a:r>
              <a:rPr lang="en-US" sz="2400">
                <a:latin typeface="Arial"/>
                <a:ea typeface="+mn-ea"/>
                <a:cs typeface="Arial"/>
              </a:rPr>
              <a:t>What key </a:t>
            </a:r>
            <a:r>
              <a:rPr lang="en-US" sz="2400" u="sng">
                <a:latin typeface="Arial"/>
                <a:ea typeface="+mn-ea"/>
                <a:cs typeface="Arial"/>
              </a:rPr>
              <a:t>differences</a:t>
            </a:r>
            <a:r>
              <a:rPr lang="en-US" sz="2400">
                <a:latin typeface="Arial"/>
                <a:ea typeface="+mn-ea"/>
                <a:cs typeface="Arial"/>
              </a:rPr>
              <a:t> would you expect to see between pagan and Israelite men?</a:t>
            </a:r>
          </a:p>
          <a:p>
            <a:pPr marL="533400" indent="-533400">
              <a:buFont typeface="Arial" pitchFamily="24" charset="0"/>
              <a:buAutoNum type="arabicPeriod"/>
              <a:defRPr/>
            </a:pPr>
            <a:r>
              <a:rPr lang="en-US" sz="2400">
                <a:latin typeface="Arial"/>
                <a:ea typeface="+mn-ea"/>
                <a:cs typeface="Arial"/>
              </a:rPr>
              <a:t>What views on men would you expect to find the </a:t>
            </a:r>
            <a:r>
              <a:rPr lang="en-US" sz="2400" u="sng">
                <a:latin typeface="Arial"/>
                <a:ea typeface="+mn-ea"/>
                <a:cs typeface="Arial"/>
              </a:rPr>
              <a:t>same</a:t>
            </a:r>
            <a:r>
              <a:rPr lang="en-US" sz="2400">
                <a:latin typeface="Arial"/>
                <a:ea typeface="+mn-ea"/>
                <a:cs typeface="Arial"/>
              </a:rPr>
              <a:t> in both Israel and the pagan nations?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810000" cy="4267200"/>
          </a:xfrm>
        </p:spPr>
        <p:txBody>
          <a:bodyPr/>
          <a:lstStyle/>
          <a:p>
            <a:pPr marL="533400" indent="-533400">
              <a:buFont typeface="Arial" pitchFamily="24" charset="0"/>
              <a:buAutoNum type="arabicPeriod" startAt="3"/>
              <a:defRPr/>
            </a:pPr>
            <a:r>
              <a:rPr lang="en-US" sz="2400">
                <a:latin typeface="Arial"/>
                <a:ea typeface="+mn-ea"/>
                <a:cs typeface="Arial"/>
              </a:rPr>
              <a:t>What were the key </a:t>
            </a:r>
            <a:r>
              <a:rPr lang="en-US" sz="2400" u="sng">
                <a:latin typeface="Arial"/>
                <a:ea typeface="+mn-ea"/>
                <a:cs typeface="Arial"/>
              </a:rPr>
              <a:t>differences</a:t>
            </a:r>
            <a:r>
              <a:rPr lang="en-US" sz="2400">
                <a:latin typeface="Arial"/>
                <a:ea typeface="+mn-ea"/>
                <a:cs typeface="Arial"/>
              </a:rPr>
              <a:t> between of pagan and Israelite women in the Ancient Near East?</a:t>
            </a:r>
          </a:p>
          <a:p>
            <a:pPr marL="533400" indent="-533400">
              <a:buFont typeface="Arial" pitchFamily="24" charset="0"/>
              <a:buAutoNum type="arabicPeriod" startAt="3"/>
              <a:defRPr/>
            </a:pPr>
            <a:r>
              <a:rPr lang="en-US" sz="2400">
                <a:latin typeface="Arial"/>
                <a:ea typeface="+mn-ea"/>
                <a:cs typeface="Arial"/>
              </a:rPr>
              <a:t>What do these differences tell us about </a:t>
            </a:r>
            <a:r>
              <a:rPr lang="en-US" sz="2400" u="sng">
                <a:latin typeface="Arial"/>
                <a:ea typeface="+mn-ea"/>
                <a:cs typeface="Arial"/>
              </a:rPr>
              <a:t>God</a:t>
            </a:r>
            <a:r>
              <a:rPr lang="en-US" sz="240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 rot="-5400000">
            <a:off x="-1979613" y="3683001"/>
            <a:ext cx="4951413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The Role of Men</a:t>
            </a:r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 rot="-5400000">
            <a:off x="2178844" y="3720307"/>
            <a:ext cx="487045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The Role of Women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459788" y="76200"/>
            <a:ext cx="612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>
                <a:latin typeface="Arial" charset="0"/>
                <a:cs typeface="Arial" charset="0"/>
              </a:rPr>
              <a:t>153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/>
                <a:ea typeface="ＭＳ Ｐゴシック" charset="0"/>
                <a:cs typeface="Arial"/>
              </a:rPr>
              <a:t>Women Who Take Control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 sz="2800">
              <a:latin typeface="Arial"/>
              <a:ea typeface="+mn-ea"/>
              <a:cs typeface="Arial"/>
            </a:endParaRPr>
          </a:p>
        </p:txBody>
      </p:sp>
      <p:sp>
        <p:nvSpPr>
          <p:cNvPr id="15155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-171450"/>
            <a:ext cx="6529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-36513" y="5516563"/>
            <a:ext cx="9180513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"Stand back–– I</a:t>
            </a:r>
            <a:r>
              <a:rPr lang="fr-FR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'</a:t>
            </a: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m a receptionist.  </a:t>
            </a:r>
            <a:b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</a:b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What did you want to see a doctor for?"</a:t>
            </a:r>
            <a:endParaRPr lang="zh-CN" altLang="en-US" sz="3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1049459B-71F3-254D-9D42-A71C0407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9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16216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Ancient Near East Women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buClr>
                <a:srgbClr val="99FF99"/>
              </a:buClr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Many laws</a:t>
            </a:r>
          </a:p>
        </p:txBody>
      </p:sp>
      <p:sp>
        <p:nvSpPr>
          <p:cNvPr id="153604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Pagan</a:t>
            </a:r>
          </a:p>
        </p:txBody>
      </p:sp>
      <p:sp>
        <p:nvSpPr>
          <p:cNvPr id="153605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Israelite</a:t>
            </a: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black">
          <a:xfrm>
            <a:off x="3048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Property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black">
          <a:xfrm>
            <a:off x="3048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Inferior to men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black">
          <a:xfrm>
            <a:off x="3048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Abuse allowed</a:t>
            </a: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black">
          <a:xfrm>
            <a:off x="304800" y="4232275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Few educated</a:t>
            </a: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black">
          <a:xfrm>
            <a:off x="46482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Few laws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black">
          <a:xfrm>
            <a:off x="46482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Persons</a:t>
            </a: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black">
          <a:xfrm>
            <a:off x="46482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Equal to men</a:t>
            </a: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black">
          <a:xfrm>
            <a:off x="46482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Honeymoon</a:t>
            </a: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black">
          <a:xfrm>
            <a:off x="4648200" y="4232275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 educated</a:t>
            </a:r>
          </a:p>
        </p:txBody>
      </p:sp>
      <p:sp>
        <p:nvSpPr>
          <p:cNvPr id="153615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5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16416" cy="1412776"/>
          </a:xfrm>
          <a:solidFill>
            <a:srgbClr val="0D0D0D"/>
          </a:solidFill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Why it took Moses 40 years to lead his people out of the wilderness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7698" name="Group 11"/>
          <p:cNvGrpSpPr>
            <a:grpSpLocks/>
          </p:cNvGrpSpPr>
          <p:nvPr/>
        </p:nvGrpSpPr>
        <p:grpSpPr bwMode="auto">
          <a:xfrm>
            <a:off x="2748181" y="3377208"/>
            <a:ext cx="2692896" cy="3556992"/>
            <a:chOff x="1728" y="1008"/>
            <a:chExt cx="1968" cy="2736"/>
          </a:xfrm>
        </p:grpSpPr>
        <p:pic>
          <p:nvPicPr>
            <p:cNvPr id="157712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13" name="AutoShape 7"/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4" name="AutoShape 8"/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5" name="AutoShape 9"/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6" name="AutoShape 10"/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7699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>
                <a:effectLst/>
                <a:latin typeface="Arial" charset="0"/>
                <a:ea typeface="ＭＳ Ｐゴシック" charset="0"/>
                <a:cs typeface="ＭＳ Ｐゴシック" charset="0"/>
              </a:rPr>
              <a:t>Ancient Near East Women </a:t>
            </a:r>
            <a:endParaRPr lang="en-US" sz="2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black">
          <a:xfrm>
            <a:off x="-42664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</a:pPr>
            <a:r>
              <a:rPr lang="en-US" sz="3600" b="1" dirty="0">
                <a:solidFill>
                  <a:srgbClr val="993717"/>
                </a:solidFill>
                <a:latin typeface="Arial" charset="0"/>
              </a:rPr>
              <a:t>Veils required</a:t>
            </a:r>
          </a:p>
        </p:txBody>
      </p:sp>
      <p:sp>
        <p:nvSpPr>
          <p:cNvPr id="157702" name="WordArt 27"/>
          <p:cNvSpPr>
            <a:spLocks noChangeArrowheads="1" noChangeShapeType="1" noTextEdit="1"/>
          </p:cNvSpPr>
          <p:nvPr/>
        </p:nvSpPr>
        <p:spPr bwMode="auto">
          <a:xfrm>
            <a:off x="13716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Pagan</a:t>
            </a:r>
          </a:p>
        </p:txBody>
      </p:sp>
      <p:sp>
        <p:nvSpPr>
          <p:cNvPr id="157703" name="WordArt 28"/>
          <p:cNvSpPr>
            <a:spLocks noChangeArrowheads="1" noChangeShapeType="1" noTextEdit="1"/>
          </p:cNvSpPr>
          <p:nvPr/>
        </p:nvSpPr>
        <p:spPr bwMode="auto">
          <a:xfrm>
            <a:off x="51054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Israelite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black">
          <a:xfrm>
            <a:off x="-42664" y="2478088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 dirty="0">
                <a:solidFill>
                  <a:srgbClr val="993717"/>
                </a:solidFill>
                <a:latin typeface="Arial" charset="0"/>
              </a:rPr>
              <a:t>Prostitutes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black">
          <a:xfrm>
            <a:off x="-42664" y="30861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latin typeface="Arial" charset="0"/>
              </a:rPr>
              <a:t>Polygamy rare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black">
          <a:xfrm>
            <a:off x="-42664" y="3733800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latin typeface="Arial" charset="0"/>
              </a:rPr>
              <a:t>Widow abuse</a:t>
            </a: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black">
          <a:xfrm>
            <a:off x="4572000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 dirty="0">
                <a:solidFill>
                  <a:srgbClr val="993717"/>
                </a:solidFill>
                <a:latin typeface="Arial" charset="0"/>
              </a:rPr>
              <a:t>Wedding only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black">
          <a:xfrm>
            <a:off x="4572000" y="2478088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latin typeface="Arial" charset="0"/>
              </a:rPr>
              <a:t>Prostitution Illegal</a:t>
            </a: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black">
          <a:xfrm>
            <a:off x="4572000" y="30861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 dirty="0">
                <a:solidFill>
                  <a:srgbClr val="993717"/>
                </a:solidFill>
                <a:latin typeface="Arial" charset="0"/>
              </a:rPr>
              <a:t>Polygamy OK</a:t>
            </a: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black">
          <a:xfrm>
            <a:off x="4572000" y="3733800"/>
            <a:ext cx="4343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latin typeface="Arial" charset="0"/>
              </a:rPr>
              <a:t>Widows cared for</a:t>
            </a:r>
          </a:p>
        </p:txBody>
      </p:sp>
      <p:sp>
        <p:nvSpPr>
          <p:cNvPr id="157711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9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5257800"/>
            <a:ext cx="7010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i="1">
                <a:latin typeface="Arial" charset="0"/>
                <a:ea typeface="ＭＳ Ｐゴシック" charset="0"/>
                <a:cs typeface="ＭＳ Ｐゴシック" charset="0"/>
              </a:rPr>
              <a:t>Sati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 (Widow Burning) in India killed thousands until William Carey led to its abolishment in 1829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280A7-B3BC-9040-BF7C-A8EC8F0C79B5}"/>
              </a:ext>
            </a:extLst>
          </p:cNvPr>
          <p:cNvSpPr/>
          <p:nvPr/>
        </p:nvSpPr>
        <p:spPr bwMode="auto">
          <a:xfrm>
            <a:off x="381000" y="533400"/>
            <a:ext cx="3735660" cy="159792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b="1" dirty="0">
                <a:solidFill>
                  <a:schemeClr val="tx1">
                    <a:lumMod val="95000"/>
                  </a:schemeClr>
                </a:solidFill>
                <a:effectLst>
                  <a:glow rad="228600">
                    <a:schemeClr val="bg2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Widow</a:t>
            </a:r>
            <a:endParaRPr kumimoji="0" lang="en-US" sz="80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>
                <a:glow rad="228600">
                  <a:schemeClr val="bg2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Ancient Near East Women 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glow rad="1524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Adultery guilt</a:t>
            </a:r>
          </a:p>
        </p:txBody>
      </p:sp>
      <p:sp>
        <p:nvSpPr>
          <p:cNvPr id="134148" name="WordArt 5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1473200" cy="68580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52400">
                    <a:schemeClr val="bg2"/>
                  </a:glow>
                </a:effectLst>
                <a:latin typeface="Impact"/>
                <a:ea typeface="Impact"/>
                <a:cs typeface="Impact"/>
              </a:rPr>
              <a:t>Pagan</a:t>
            </a:r>
          </a:p>
        </p:txBody>
      </p:sp>
      <p:sp>
        <p:nvSpPr>
          <p:cNvPr id="134149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082800" cy="64770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52400">
                    <a:schemeClr val="bg2"/>
                  </a:glow>
                </a:effectLst>
                <a:latin typeface="Arial Black"/>
                <a:ea typeface="Arial Black"/>
                <a:cs typeface="Arial Black"/>
              </a:rPr>
              <a:t>Israelite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black">
          <a:xfrm>
            <a:off x="304800" y="22860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Offends property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black">
          <a:xfrm>
            <a:off x="3048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Offends hubby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black">
          <a:xfrm>
            <a:off x="3048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Varied penalties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black">
          <a:xfrm>
            <a:off x="304800" y="4232275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Incest banishes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black">
          <a:xfrm>
            <a:off x="4648200" y="1600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Adultery innocent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black">
          <a:xfrm>
            <a:off x="46482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Offends people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black">
          <a:xfrm>
            <a:off x="4648200" y="2936875"/>
            <a:ext cx="44958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Offends God too</a:t>
            </a: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black">
          <a:xfrm>
            <a:off x="46482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Death penalty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black">
          <a:xfrm>
            <a:off x="4648200" y="4232275"/>
            <a:ext cx="4038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effectLst>
                  <a:glow rad="152400">
                    <a:schemeClr val="bg2"/>
                  </a:glow>
                </a:effectLst>
                <a:latin typeface="Arial" charset="0"/>
              </a:rPr>
              <a:t>Incest kills</a:t>
            </a:r>
          </a:p>
        </p:txBody>
      </p:sp>
      <p:sp>
        <p:nvSpPr>
          <p:cNvPr id="13415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effectLst>
                  <a:glow rad="152400">
                    <a:schemeClr val="bg2"/>
                  </a:glow>
                </a:effectLst>
                <a:latin typeface="Arial" charset="0"/>
                <a:cs typeface="Arial" charset="0"/>
              </a:rPr>
              <a:t>154b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038600" cy="29225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Blurring the Sexes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943600"/>
            <a:ext cx="40386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Male or female?</a:t>
            </a:r>
          </a:p>
        </p:txBody>
      </p:sp>
      <p:pic>
        <p:nvPicPr>
          <p:cNvPr id="16384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588224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Ancient Near East Women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black">
          <a:xfrm>
            <a:off x="228600" y="1600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Right to divorce</a:t>
            </a:r>
          </a:p>
        </p:txBody>
      </p:sp>
      <p:sp>
        <p:nvSpPr>
          <p:cNvPr id="165892" name="WordArt 12"/>
          <p:cNvSpPr>
            <a:spLocks noChangeArrowheads="1" noChangeShapeType="1" noTextEdit="1"/>
          </p:cNvSpPr>
          <p:nvPr/>
        </p:nvSpPr>
        <p:spPr bwMode="auto">
          <a:xfrm>
            <a:off x="13716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Pagan</a:t>
            </a:r>
          </a:p>
        </p:txBody>
      </p:sp>
      <p:sp>
        <p:nvSpPr>
          <p:cNvPr id="165893" name="WordArt 13"/>
          <p:cNvSpPr>
            <a:spLocks noChangeArrowheads="1" noChangeShapeType="1" noTextEdit="1"/>
          </p:cNvSpPr>
          <p:nvPr/>
        </p:nvSpPr>
        <p:spPr bwMode="auto">
          <a:xfrm>
            <a:off x="51054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Israelite</a:t>
            </a: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black">
          <a:xfrm>
            <a:off x="2286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Divorce abuse</a:t>
            </a:r>
          </a:p>
        </p:txBody>
      </p:sp>
      <p:pic>
        <p:nvPicPr>
          <p:cNvPr id="165895" name="Picture 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978150"/>
            <a:ext cx="4084638" cy="3879850"/>
          </a:xfrm>
        </p:spPr>
      </p:pic>
      <p:sp>
        <p:nvSpPr>
          <p:cNvPr id="47119" name="Rectangle 15"/>
          <p:cNvSpPr>
            <a:spLocks noChangeArrowheads="1"/>
          </p:cNvSpPr>
          <p:nvPr/>
        </p:nvSpPr>
        <p:spPr bwMode="black">
          <a:xfrm>
            <a:off x="2286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Rape victim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black">
          <a:xfrm>
            <a:off x="2286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Sometimes heir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black">
          <a:xfrm>
            <a:off x="228600" y="4232275"/>
            <a:ext cx="25908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Outside work varied</a:t>
            </a: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black">
          <a:xfrm>
            <a:off x="4572000" y="16002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right to divorce</a:t>
            </a: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black">
          <a:xfrm>
            <a:off x="45720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Divorce protection</a:t>
            </a: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black">
          <a:xfrm>
            <a:off x="45720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Rape immunity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black">
          <a:xfrm>
            <a:off x="45720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Always heir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black">
          <a:xfrm>
            <a:off x="4572000" y="4232275"/>
            <a:ext cx="4343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Outside work varied</a:t>
            </a:r>
          </a:p>
        </p:txBody>
      </p:sp>
      <p:sp>
        <p:nvSpPr>
          <p:cNvPr id="165904" name="Text Box 30"/>
          <p:cNvSpPr txBox="1">
            <a:spLocks noChangeArrowheads="1"/>
          </p:cNvSpPr>
          <p:nvPr/>
        </p:nvSpPr>
        <p:spPr bwMode="auto">
          <a:xfrm>
            <a:off x="7812088" y="44450"/>
            <a:ext cx="1260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154b-c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 build="p" autoUpdateAnimBg="0"/>
      <p:bldP spid="47118" grpId="0" autoUpdateAnimBg="0"/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715000"/>
            <a:ext cx="3200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CCC India Staff Women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EF9E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986" name="Group 30"/>
          <p:cNvGrpSpPr>
            <a:grpSpLocks/>
          </p:cNvGrpSpPr>
          <p:nvPr/>
        </p:nvGrpSpPr>
        <p:grpSpPr bwMode="auto">
          <a:xfrm>
            <a:off x="7162800" y="0"/>
            <a:ext cx="1981200" cy="4191000"/>
            <a:chOff x="4080" y="1056"/>
            <a:chExt cx="1680" cy="3264"/>
          </a:xfrm>
        </p:grpSpPr>
        <p:pic>
          <p:nvPicPr>
            <p:cNvPr id="170005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006" name="Rectangle 29"/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87" name="Group 27"/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170000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rgbClr val="F6EEE5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</p:grp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208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Ancient Near East Women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black">
          <a:xfrm>
            <a:off x="0" y="1600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Priestesses</a:t>
            </a:r>
          </a:p>
        </p:txBody>
      </p:sp>
      <p:sp>
        <p:nvSpPr>
          <p:cNvPr id="169990" name="WordArt 5"/>
          <p:cNvSpPr>
            <a:spLocks noChangeArrowheads="1" noChangeShapeType="1" noTextEdit="1"/>
          </p:cNvSpPr>
          <p:nvPr/>
        </p:nvSpPr>
        <p:spPr bwMode="auto">
          <a:xfrm>
            <a:off x="1371600" y="838200"/>
            <a:ext cx="1473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Pagan</a:t>
            </a:r>
          </a:p>
        </p:txBody>
      </p:sp>
      <p:sp>
        <p:nvSpPr>
          <p:cNvPr id="169991" name="WordArt 6"/>
          <p:cNvSpPr>
            <a:spLocks noChangeArrowheads="1" noChangeShapeType="1" noTextEdit="1"/>
          </p:cNvSpPr>
          <p:nvPr/>
        </p:nvSpPr>
        <p:spPr bwMode="auto">
          <a:xfrm>
            <a:off x="5105400" y="876300"/>
            <a:ext cx="2082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Israelite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black">
          <a:xfrm>
            <a:off x="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Prophetesses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black">
          <a:xfrm>
            <a:off x="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Leadership rare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black">
          <a:xfrm>
            <a:off x="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Higher social &amp; legal position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black">
          <a:xfrm>
            <a:off x="43434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Prohibited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black">
          <a:xfrm>
            <a:off x="43434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Rare</a:t>
            </a: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black">
          <a:xfrm>
            <a:off x="43434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More common</a:t>
            </a: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black">
          <a:xfrm>
            <a:off x="4343400" y="3581400"/>
            <a:ext cx="480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600" b="1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Lower but protected in home</a:t>
            </a:r>
          </a:p>
        </p:txBody>
      </p:sp>
      <p:sp>
        <p:nvSpPr>
          <p:cNvPr id="16999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Common Laborers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Women are often common laborers </a:t>
            </a:r>
          </a:p>
          <a:p>
            <a:pPr algn="ctr" eaLnBrk="1" hangingPunct="1"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 many societies today</a:t>
            </a:r>
          </a:p>
        </p:txBody>
      </p:sp>
      <p:pic>
        <p:nvPicPr>
          <p:cNvPr id="1198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chemeClr val="tx1"/>
                </a:solidFill>
                <a:effectLst/>
                <a:latin typeface="Geneva" pitchFamily="24" charset="0"/>
                <a:ea typeface="+mj-ea"/>
                <a:cs typeface="+mj-cs"/>
              </a:rPr>
              <a:t>1 Timothy 2:11-15</a:t>
            </a:r>
          </a:p>
        </p:txBody>
      </p:sp>
      <p:pic>
        <p:nvPicPr>
          <p:cNvPr id="17203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3" name="Rectangle 43"/>
          <p:cNvSpPr>
            <a:spLocks noChangeArrowheads="1"/>
          </p:cNvSpPr>
          <p:nvPr/>
        </p:nvSpPr>
        <p:spPr bwMode="black">
          <a:xfrm>
            <a:off x="58738" y="3200400"/>
            <a:ext cx="65293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4763" indent="-1588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4" charset="2"/>
              <a:buNone/>
              <a:defRPr/>
            </a:pPr>
            <a:r>
              <a:rPr lang="en-US" sz="2800" b="1" baseline="30000" dirty="0">
                <a:latin typeface="Geneva" pitchFamily="24" charset="0"/>
                <a:ea typeface="+mn-ea"/>
                <a:cs typeface="+mn-cs"/>
              </a:rPr>
              <a:t>13</a:t>
            </a:r>
            <a:r>
              <a:rPr lang="en-US" sz="2800" b="1" dirty="0">
                <a:latin typeface="Geneva" pitchFamily="24" charset="0"/>
                <a:ea typeface="+mn-ea"/>
                <a:cs typeface="+mn-cs"/>
              </a:rPr>
              <a:t>For Adam was formed first, then Eve.  </a:t>
            </a:r>
            <a:r>
              <a:rPr lang="en-US" sz="2800" b="1" baseline="30000" dirty="0">
                <a:latin typeface="Geneva" pitchFamily="24" charset="0"/>
                <a:ea typeface="+mn-ea"/>
                <a:cs typeface="+mn-cs"/>
              </a:rPr>
              <a:t>14</a:t>
            </a:r>
            <a:r>
              <a:rPr lang="en-US" sz="2800" b="1" dirty="0">
                <a:latin typeface="Geneva" pitchFamily="24" charset="0"/>
                <a:ea typeface="+mn-ea"/>
                <a:cs typeface="+mn-cs"/>
              </a:rPr>
              <a:t>And Adam was not the one deceived; it was the woman who was deceived and became a sinner.  </a:t>
            </a:r>
            <a:r>
              <a:rPr lang="en-US" sz="2800" b="1" baseline="30000" dirty="0">
                <a:latin typeface="Geneva" pitchFamily="24" charset="0"/>
                <a:ea typeface="+mn-ea"/>
                <a:cs typeface="+mn-cs"/>
              </a:rPr>
              <a:t>15</a:t>
            </a:r>
            <a:r>
              <a:rPr lang="en-US" sz="2800" b="1" dirty="0">
                <a:latin typeface="Geneva" pitchFamily="24" charset="0"/>
                <a:ea typeface="+mn-ea"/>
                <a:cs typeface="+mn-cs"/>
              </a:rPr>
              <a:t>But women {Gr. she} will be saved {or restored} </a:t>
            </a:r>
            <a:r>
              <a:rPr lang="en-US" sz="2800" b="1">
                <a:latin typeface="Geneva" pitchFamily="24" charset="0"/>
                <a:ea typeface="+mn-ea"/>
                <a:cs typeface="+mn-cs"/>
              </a:rPr>
              <a:t>through childbearing— </a:t>
            </a:r>
            <a:r>
              <a:rPr lang="en-US" sz="2800" b="1" dirty="0">
                <a:latin typeface="Geneva" pitchFamily="24" charset="0"/>
                <a:ea typeface="+mn-ea"/>
                <a:cs typeface="+mn-cs"/>
              </a:rPr>
              <a:t>if they continue in faith, love and holiness with propriety.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565275"/>
            <a:ext cx="9109075" cy="1576388"/>
          </a:xfrm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4763" indent="-1588" eaLnBrk="1" hangingPunct="1">
              <a:buFont typeface="Wingdings" pitchFamily="24" charset="2"/>
              <a:buNone/>
              <a:defRPr/>
            </a:pPr>
            <a:r>
              <a:rPr lang="en-US" sz="2800" b="1" baseline="30000" dirty="0">
                <a:effectLst/>
                <a:latin typeface="Geneva" pitchFamily="24" charset="0"/>
                <a:ea typeface="+mn-ea"/>
                <a:cs typeface="+mn-cs"/>
              </a:rPr>
              <a:t>11</a:t>
            </a:r>
            <a:r>
              <a:rPr lang="en-US" sz="2800" b="1" dirty="0">
                <a:effectLst/>
                <a:latin typeface="Geneva" pitchFamily="24" charset="0"/>
                <a:ea typeface="+mn-ea"/>
                <a:cs typeface="+mn-cs"/>
              </a:rPr>
              <a:t>A woman should learn in quietness and full submission.  </a:t>
            </a:r>
            <a:r>
              <a:rPr lang="en-US" sz="2800" b="1" baseline="30000" dirty="0">
                <a:effectLst/>
                <a:latin typeface="Geneva" pitchFamily="24" charset="0"/>
                <a:ea typeface="+mn-ea"/>
                <a:cs typeface="+mn-cs"/>
              </a:rPr>
              <a:t>12</a:t>
            </a:r>
            <a:r>
              <a:rPr lang="en-US" sz="2800" b="1" dirty="0">
                <a:effectLst/>
                <a:latin typeface="Geneva" pitchFamily="24" charset="0"/>
                <a:ea typeface="+mn-ea"/>
                <a:cs typeface="+mn-cs"/>
              </a:rPr>
              <a:t>I do not permit a woman to teach or to have authority over a man; she must be silent.  </a:t>
            </a:r>
          </a:p>
        </p:txBody>
      </p:sp>
      <p:sp>
        <p:nvSpPr>
          <p:cNvPr id="17203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1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12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  <a:solidFill>
            <a:schemeClr val="tx1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So What</a:t>
            </a:r>
            <a:r>
              <a:rPr lang="fr-FR" altLang="ja-JP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 Today</a:t>
            </a:r>
            <a:r>
              <a:rPr lang="fr-FR" altLang="ja-JP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 Moral?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cs typeface="+mj-cs"/>
              </a:rPr>
              <a:t>Women have to look after men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435600" y="692150"/>
            <a:ext cx="2736850" cy="649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92725" y="549275"/>
            <a:ext cx="30241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Arial"/>
                <a:ea typeface="SimSun" charset="0"/>
                <a:cs typeface="Arial"/>
              </a:rPr>
              <a:t>Didn't wash hands!</a:t>
            </a:r>
            <a:endParaRPr lang="zh-CN" altLang="en-US" sz="2800" b="1" dirty="0">
              <a:solidFill>
                <a:srgbClr val="FF0000"/>
              </a:solidFill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Men </a:t>
            </a:r>
            <a:r>
              <a:rPr lang="en-US" dirty="0" err="1">
                <a:cs typeface="+mj-cs"/>
              </a:rPr>
              <a:t>aren</a:t>
            </a:r>
            <a:r>
              <a:rPr lang="fr-FR" altLang="ja-JP" dirty="0">
                <a:latin typeface="Arial"/>
                <a:cs typeface="+mj-cs"/>
              </a:rPr>
              <a:t>'</a:t>
            </a:r>
            <a:r>
              <a:rPr lang="en-US" dirty="0">
                <a:cs typeface="+mj-cs"/>
              </a:rPr>
              <a:t>t perfect either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4925" y="1628775"/>
            <a:ext cx="3443288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925" y="2636838"/>
            <a:ext cx="2413000" cy="2420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55086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zh-CN" sz="8800" b="1" dirty="0">
                <a:solidFill>
                  <a:srgbClr val="00273B"/>
                </a:solidFill>
                <a:ea typeface="SimSun" charset="0"/>
                <a:cs typeface="SimSun" charset="0"/>
              </a:rPr>
              <a:t>Waiting…</a:t>
            </a:r>
            <a:endParaRPr lang="zh-CN" altLang="en-US" sz="8800" b="1" dirty="0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5900" y="1989138"/>
            <a:ext cx="3581400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zh-CN" sz="6600" b="1" dirty="0">
                <a:solidFill>
                  <a:srgbClr val="00273B"/>
                </a:solidFill>
                <a:ea typeface="SimSun" charset="0"/>
                <a:cs typeface="SimSun" charset="0"/>
              </a:rPr>
              <a:t>for the perfect man.</a:t>
            </a:r>
            <a:endParaRPr lang="zh-CN" altLang="en-US" sz="6600" b="1" dirty="0">
              <a:solidFill>
                <a:srgbClr val="00273B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022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5"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9" t="-46" r="4822" b="46"/>
          <a:stretch>
            <a:fillRect/>
          </a:stretch>
        </p:blipFill>
        <p:spPr bwMode="auto">
          <a:xfrm rot="10800000"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ffectLst/>
                <a:ea typeface="+mj-ea"/>
                <a:cs typeface="+mj-cs"/>
              </a:rPr>
              <a:t>Marriage Turns Some of Us Upside Down</a:t>
            </a: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-33338" y="6176963"/>
            <a:ext cx="4821238" cy="646112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Before Marriage.</a:t>
            </a:r>
            <a:endParaRPr lang="zh-CN" altLang="en-US" sz="3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84663" y="6176963"/>
            <a:ext cx="4821237" cy="646112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273B"/>
                </a:solidFill>
                <a:latin typeface="Arial" charset="0"/>
                <a:cs typeface="Arial" charset="0"/>
              </a:rPr>
              <a:t>After Marriage.</a:t>
            </a:r>
            <a:endParaRPr lang="zh-CN" altLang="en-US" sz="3600" b="1">
              <a:solidFill>
                <a:srgbClr val="00273B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990600"/>
            <a:ext cx="6019800" cy="265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altLang="ja-JP" sz="2800" b="1" dirty="0">
                <a:latin typeface="Arial" charset="0"/>
                <a:cs typeface="Arial" charset="0"/>
              </a:rPr>
              <a:t>"</a:t>
            </a:r>
            <a:r>
              <a:rPr lang="en-US" sz="2800" b="1" dirty="0">
                <a:latin typeface="Arial" charset="0"/>
                <a:cs typeface="Arial" charset="0"/>
              </a:rPr>
              <a:t>So many people expect that fairy tale where everyone is going to be together forever, but I don</a:t>
            </a:r>
            <a:r>
              <a:rPr lang="fr-FR" altLang="ja-JP" sz="2800" b="1" dirty="0">
                <a:latin typeface="Arial" charset="0"/>
                <a:cs typeface="Arial" charset="0"/>
              </a:rPr>
              <a:t>'</a:t>
            </a:r>
            <a:r>
              <a:rPr lang="en-US" sz="2800" b="1" dirty="0">
                <a:latin typeface="Arial" charset="0"/>
                <a:cs typeface="Arial" charset="0"/>
              </a:rPr>
              <a:t>t subscribe to that.  I</a:t>
            </a:r>
            <a:r>
              <a:rPr lang="fr-FR" altLang="ja-JP" sz="2800" b="1" dirty="0">
                <a:latin typeface="Arial" charset="0"/>
                <a:cs typeface="Arial" charset="0"/>
              </a:rPr>
              <a:t>'</a:t>
            </a:r>
            <a:r>
              <a:rPr lang="en-US" sz="2800" b="1" dirty="0">
                <a:latin typeface="Arial" charset="0"/>
                <a:cs typeface="Arial" charset="0"/>
              </a:rPr>
              <a:t>d love for it to happen, but I think 10 years with someone is enough.</a:t>
            </a:r>
            <a:r>
              <a:rPr lang="en-US" altLang="ja-JP" sz="2800" b="1" dirty="0">
                <a:latin typeface="Arial" charset="0"/>
                <a:cs typeface="Arial" charset="0"/>
              </a:rPr>
              <a:t>"</a:t>
            </a:r>
            <a:r>
              <a:rPr lang="en-US" sz="28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2167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743200" y="5562600"/>
            <a:ext cx="6400800" cy="1295400"/>
          </a:xfrm>
          <a:solidFill>
            <a:schemeClr val="bg2"/>
          </a:solidFill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––Twice divorced actor Jim Carrey</a:t>
            </a:r>
            <a:endParaRPr lang="en-US" sz="2400" b="1" dirty="0">
              <a:effectLst>
                <a:outerShdw blurRad="38100" dist="38100" dir="2700000" algn="tl">
                  <a:srgbClr val="000203"/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The Internet Movie Database</a:t>
            </a:r>
          </a:p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400" b="1" dirty="0" err="1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www.imdb.com</a:t>
            </a: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/news/</a:t>
            </a:r>
            <a:r>
              <a:rPr lang="en-US" sz="2400" b="1" dirty="0" err="1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wenn</a:t>
            </a: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Arial"/>
                <a:ea typeface="ＭＳ Ｐゴシック" charset="0"/>
                <a:cs typeface="Arial"/>
              </a:rPr>
              <a:t>/2004-04-02)</a:t>
            </a:r>
          </a:p>
        </p:txBody>
      </p:sp>
      <p:pic>
        <p:nvPicPr>
          <p:cNvPr id="92168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84323" name="Text Box 6"/>
          <p:cNvSpPr txBox="1">
            <a:spLocks noChangeArrowheads="1"/>
          </p:cNvSpPr>
          <p:nvPr/>
        </p:nvSpPr>
        <p:spPr bwMode="auto">
          <a:xfrm>
            <a:off x="0" y="1676400"/>
            <a:ext cx="49323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/>
            </a:pPr>
            <a:r>
              <a:rPr lang="en-US" altLang="ja-JP" sz="3200" b="1">
                <a:latin typeface="Arial" charset="0"/>
                <a:cs typeface="Arial" charset="0"/>
              </a:rPr>
              <a:t>What key differences between pagan and Israelite women are the most striking or significant to you?  What do these differences tell us about God?</a:t>
            </a:r>
          </a:p>
        </p:txBody>
      </p:sp>
      <p:sp>
        <p:nvSpPr>
          <p:cNvPr id="184324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4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86371" name="Text Box 6"/>
          <p:cNvSpPr txBox="1">
            <a:spLocks noChangeArrowheads="1"/>
          </p:cNvSpPr>
          <p:nvPr/>
        </p:nvSpPr>
        <p:spPr bwMode="auto">
          <a:xfrm>
            <a:off x="4140200" y="1847850"/>
            <a:ext cx="5003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2"/>
            </a:pPr>
            <a:r>
              <a:rPr lang="en-US" altLang="ja-JP" sz="3200" b="1">
                <a:solidFill>
                  <a:srgbClr val="000000"/>
                </a:solidFill>
                <a:latin typeface="Arial" charset="0"/>
                <a:cs typeface="Arial" charset="0"/>
              </a:rPr>
              <a:t>Does the biblical account of Eve’s creation as Adam’s “helper” mean that woman was created to serve man?  Why or why not?</a:t>
            </a:r>
          </a:p>
        </p:txBody>
      </p:sp>
      <p:sp>
        <p:nvSpPr>
          <p:cNvPr id="186372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6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88419" name="Text Box 6"/>
          <p:cNvSpPr txBox="1">
            <a:spLocks noChangeArrowheads="1"/>
          </p:cNvSpPr>
          <p:nvPr/>
        </p:nvSpPr>
        <p:spPr bwMode="auto">
          <a:xfrm>
            <a:off x="144463" y="1516063"/>
            <a:ext cx="44989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3"/>
            </a:pPr>
            <a:r>
              <a:rPr lang="en-US" altLang="ja-JP" sz="3200" b="1" dirty="0">
                <a:latin typeface="Arial" charset="0"/>
                <a:cs typeface="Arial" charset="0"/>
              </a:rPr>
              <a:t>Do you think God’s basic perspective of women changed from the OT to NT times?  Think in terms of their nature, role, and temperament.</a:t>
            </a:r>
          </a:p>
        </p:txBody>
      </p:sp>
      <p:sp>
        <p:nvSpPr>
          <p:cNvPr id="188420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8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3BFC0FAC-DCB2-ED45-800F-B63674CB0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744020"/>
            <a:ext cx="4062174" cy="1077218"/>
          </a:xfrm>
          <a:prstGeom prst="rect">
            <a:avLst/>
          </a:prstGeom>
          <a:solidFill>
            <a:srgbClr val="00699D"/>
          </a:solidFill>
          <a:ln>
            <a:noFill/>
          </a:ln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/>
            <a:r>
              <a:rPr lang="en-US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GENDER ROLES</a:t>
            </a:r>
            <a:br>
              <a:rPr lang="en-US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</a:br>
            <a:r>
              <a:rPr lang="en-US" altLang="ja-JP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church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90467" name="Text Box 6"/>
          <p:cNvSpPr txBox="1">
            <a:spLocks noChangeArrowheads="1"/>
          </p:cNvSpPr>
          <p:nvPr/>
        </p:nvSpPr>
        <p:spPr bwMode="auto">
          <a:xfrm>
            <a:off x="136525" y="1436688"/>
            <a:ext cx="4940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4"/>
            </a:pPr>
            <a:r>
              <a:rPr lang="en-US" altLang="ja-JP" sz="3200" b="1">
                <a:solidFill>
                  <a:srgbClr val="000000"/>
                </a:solidFill>
                <a:latin typeface="Arial" charset="0"/>
                <a:cs typeface="Arial" charset="0"/>
              </a:rPr>
              <a:t>Does the fact that women are equal to men by being made in God’s image (Gen. 1:26) and by being saved by grace (Gal. 3:28) imply equality in their opportunities for service?  Why or why not?</a:t>
            </a:r>
          </a:p>
        </p:txBody>
      </p:sp>
      <p:sp>
        <p:nvSpPr>
          <p:cNvPr id="19046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04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586" y="1473200"/>
            <a:ext cx="35941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Hoe Ladies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92515" name="Text Box 6"/>
          <p:cNvSpPr txBox="1">
            <a:spLocks noChangeArrowheads="1"/>
          </p:cNvSpPr>
          <p:nvPr/>
        </p:nvSpPr>
        <p:spPr bwMode="auto">
          <a:xfrm>
            <a:off x="241300" y="4186238"/>
            <a:ext cx="88915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5"/>
            </a:pPr>
            <a:r>
              <a:rPr lang="en-US" altLang="ja-JP" sz="3200" b="1">
                <a:latin typeface="Arial" charset="0"/>
                <a:cs typeface="Arial" charset="0"/>
              </a:rPr>
              <a:t>What did Paul mean when he prohibited women from teaching men or exercising authority over them (1 Tim. 2:10-11)?  How does this reconcile with his approval of Priscilla teaching Apollos (Acts 18:26)?</a:t>
            </a:r>
          </a:p>
        </p:txBody>
      </p:sp>
      <p:sp>
        <p:nvSpPr>
          <p:cNvPr id="192516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25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200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/>
                <a:latin typeface="Arial"/>
                <a:ea typeface="ＭＳ Ｐゴシック" charset="0"/>
                <a:cs typeface="Arial"/>
              </a:rPr>
              <a:t>Discussion Groups</a:t>
            </a:r>
          </a:p>
        </p:txBody>
      </p:sp>
      <p:sp>
        <p:nvSpPr>
          <p:cNvPr id="194563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4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0" y="105251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 startAt="6"/>
            </a:pPr>
            <a:r>
              <a:rPr lang="en-US" altLang="ja-JP" sz="3200" b="1">
                <a:solidFill>
                  <a:srgbClr val="000000"/>
                </a:solidFill>
                <a:latin typeface="Arial" charset="0"/>
                <a:cs typeface="Arial" charset="0"/>
              </a:rPr>
              <a:t>Should the same standard for women at their home church apply overseas where fewer qualified men are available?  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3348038" y="2636838"/>
            <a:ext cx="57959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altLang="ja-JP" sz="2800" b="1">
                <a:solidFill>
                  <a:srgbClr val="000000"/>
                </a:solidFill>
                <a:latin typeface="Arial" charset="0"/>
                <a:cs typeface="Arial" charset="0"/>
              </a:rPr>
              <a:t>(Some churches prohibit women from preaching at home but allow this on the mission field.)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09" name="Group 8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9661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6" name="Rectangle 5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17" name="Rectangle 7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6610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1" name="Rectangle 9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219200"/>
            <a:ext cx="5867400" cy="55626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Jewish women had far greater freedoms than Gentile women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Jewish freedoms gave Christian women the same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Some confuse equality in person as an equality of roles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Freedom for Christian women has given non-Christian women the same in the world</a:t>
            </a:r>
          </a:p>
        </p:txBody>
      </p:sp>
      <p:sp>
        <p:nvSpPr>
          <p:cNvPr id="196614" name="Text Box 10"/>
          <p:cNvSpPr txBox="1">
            <a:spLocks noChangeArrowheads="1"/>
          </p:cNvSpPr>
          <p:nvPr/>
        </p:nvSpPr>
        <p:spPr bwMode="auto">
          <a:xfrm>
            <a:off x="8172450" y="74613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600200"/>
            <a:ext cx="5105400" cy="1966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Do you men treat women with dignity as equally created in God</a:t>
            </a:r>
            <a:r>
              <a:rPr lang="fr-FR" altLang="ja-JP" b="1" dirty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s image?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black">
          <a:xfrm>
            <a:off x="3429000" y="4038600"/>
            <a:ext cx="55626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 you women thank God for the true liberation you have received in the gospel?</a:t>
            </a:r>
          </a:p>
        </p:txBody>
      </p:sp>
      <p:pic>
        <p:nvPicPr>
          <p:cNvPr id="78855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10"/>
          <p:cNvSpPr txBox="1">
            <a:spLocks noChangeArrowheads="1"/>
          </p:cNvSpPr>
          <p:nvPr/>
        </p:nvSpPr>
        <p:spPr bwMode="auto">
          <a:xfrm>
            <a:off x="8207375" y="7461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effectLst/>
                <a:latin typeface="Arial" charset="0"/>
                <a:ea typeface="ＭＳ Ｐゴシック" charset="0"/>
                <a:cs typeface="ＭＳ Ｐゴシック" charset="0"/>
              </a:rPr>
              <a:t>Women in Training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6137275"/>
            <a:ext cx="3962400" cy="796925"/>
          </a:xfrm>
          <a:solidFill>
            <a:schemeClr val="bg2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203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Traditional roles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8175"/>
            <a:ext cx="82296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Woman</a:t>
            </a:r>
            <a:r>
              <a:rPr lang="fr-FR" altLang="ja-JP" dirty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 Many Roles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 Woman in the West and Urbanized World?</a:t>
            </a:r>
          </a:p>
        </p:txBody>
      </p:sp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5" descr="Granite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24" charset="0"/>
              <a:ea typeface="+mn-ea"/>
              <a:cs typeface="+mn-cs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7813"/>
            <a:ext cx="3657600" cy="322738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Woman Miner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00"/>
          <a:stretch>
            <a:fillRect/>
          </a:stretch>
        </p:blipFill>
        <p:spPr bwMode="auto">
          <a:xfrm>
            <a:off x="-476250" y="0"/>
            <a:ext cx="556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22860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Bricklayer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2286000"/>
            <a:ext cx="2667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WOW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black">
          <a:xfrm>
            <a:off x="6629400" y="33528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Electrician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Carpenter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eaLnBrk="1" hangingPunct="1"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(Wider Opportunities for Women)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black">
          <a:xfrm>
            <a:off x="449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Coach</a:t>
            </a: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50" y="3886200"/>
            <a:ext cx="2901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 advAuto="0"/>
      <p:bldP spid="26630" grpId="0" autoUpdateAnimBg="0"/>
      <p:bldP spid="26632" grpId="0" autoUpdateAnimBg="0"/>
      <p:bldP spid="26636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3965</TotalTime>
  <Words>1310</Words>
  <Application>Microsoft Macintosh PowerPoint</Application>
  <PresentationFormat>On-screen Show (4:3)</PresentationFormat>
  <Paragraphs>268</Paragraphs>
  <Slides>45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Arial-BoldMT</vt:lpstr>
      <vt:lpstr>ＭＳ Ｐゴシック</vt:lpstr>
      <vt:lpstr>SimSun</vt:lpstr>
      <vt:lpstr>Times</vt:lpstr>
      <vt:lpstr>Arial</vt:lpstr>
      <vt:lpstr>Arial Black</vt:lpstr>
      <vt:lpstr>Geneva</vt:lpstr>
      <vt:lpstr>Impact</vt:lpstr>
      <vt:lpstr>Times New Roman</vt:lpstr>
      <vt:lpstr>Wingdings</vt:lpstr>
      <vt:lpstr>Ripple</vt:lpstr>
      <vt:lpstr>Blank Presentation</vt:lpstr>
      <vt:lpstr>Frame</vt:lpstr>
      <vt:lpstr>1_Ripple</vt:lpstr>
      <vt:lpstr>2_Ripple</vt:lpstr>
      <vt:lpstr>3_Ripple</vt:lpstr>
      <vt:lpstr>Orbit</vt:lpstr>
      <vt:lpstr>4_Ripple</vt:lpstr>
      <vt:lpstr>5_Ripple</vt:lpstr>
      <vt:lpstr>What's a Woman to Do?</vt:lpstr>
      <vt:lpstr>Small Group Discussion</vt:lpstr>
      <vt:lpstr>Common Laborers</vt:lpstr>
      <vt:lpstr>Hoe Ladies</vt:lpstr>
      <vt:lpstr>Women in Training</vt:lpstr>
      <vt:lpstr>A Woman's Many Roles</vt:lpstr>
      <vt:lpstr>What About  Woman in the West and Urbanized World?</vt:lpstr>
      <vt:lpstr>Woman Miner</vt:lpstr>
      <vt:lpstr>WOW</vt:lpstr>
      <vt:lpstr>Women Have Increasing Influence in Society</vt:lpstr>
      <vt:lpstr>NOW Website</vt:lpstr>
      <vt:lpstr>Men in Israel and the Nations</vt:lpstr>
      <vt:lpstr>The Male Brain</vt:lpstr>
      <vt:lpstr>The Female Brain</vt:lpstr>
      <vt:lpstr>Life Explained</vt:lpstr>
      <vt:lpstr>Life Explained</vt:lpstr>
      <vt:lpstr>In which society do you think women were happiest?</vt:lpstr>
      <vt:lpstr>Common Traits of All Ancient Near East Women</vt:lpstr>
      <vt:lpstr>Common Traits of all ANE Women:</vt:lpstr>
      <vt:lpstr>Women Who Take Control</vt:lpstr>
      <vt:lpstr>Ancient Near East Women </vt:lpstr>
      <vt:lpstr>Why it took Moses 40 years to lead his people out of the wilderness</vt:lpstr>
      <vt:lpstr>Ancient Near East Women </vt:lpstr>
      <vt:lpstr>Sati (Widow Burning) in India killed thousands until William Carey led to its abolishment in 1829</vt:lpstr>
      <vt:lpstr>Ancient Near East Women </vt:lpstr>
      <vt:lpstr>Blurring the Sexes</vt:lpstr>
      <vt:lpstr>Ancient Near East Women </vt:lpstr>
      <vt:lpstr>CCC India Staff Women</vt:lpstr>
      <vt:lpstr>Ancient Near East Women </vt:lpstr>
      <vt:lpstr>1 Timothy 2:11-15</vt:lpstr>
      <vt:lpstr>So What's Today's Moral?</vt:lpstr>
      <vt:lpstr>Women have to look after men</vt:lpstr>
      <vt:lpstr>Men aren't perfect either</vt:lpstr>
      <vt:lpstr>Marriage Turns Some of Us Upside Down</vt:lpstr>
      <vt:lpstr>Discussion Groups</vt:lpstr>
      <vt:lpstr>Discussion Groups</vt:lpstr>
      <vt:lpstr>Discussion Groups</vt:lpstr>
      <vt:lpstr>Discussion Groups</vt:lpstr>
      <vt:lpstr>Discussion Groups</vt:lpstr>
      <vt:lpstr>Discussion Groups</vt:lpstr>
      <vt:lpstr>Discussion Groups</vt:lpstr>
      <vt:lpstr>Summary</vt:lpstr>
      <vt:lpstr>So What?</vt:lpstr>
      <vt:lpstr>Black</vt:lpstr>
      <vt:lpstr>OT Backgrounds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250</cp:revision>
  <cp:lastPrinted>2026-05-27T12:51:43Z</cp:lastPrinted>
  <dcterms:created xsi:type="dcterms:W3CDTF">2004-05-25T07:16:17Z</dcterms:created>
  <dcterms:modified xsi:type="dcterms:W3CDTF">2026-05-27T12:51:49Z</dcterms:modified>
</cp:coreProperties>
</file>