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0.xml" ContentType="application/vnd.openxmlformats-officedocument.theme+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tags/tag6.xml" ContentType="application/vnd.openxmlformats-officedocument.presentationml.tags+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tags/tag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9.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xml" ContentType="application/vnd.openxmlformats-officedocument.themeOverride+xml"/>
  <Override PartName="/ppt/notesSlides/notesSlide66.xml" ContentType="application/vnd.openxmlformats-officedocument.presentationml.notesSlide+xml"/>
  <Override PartName="/ppt/theme/themeOverride2.xml" ContentType="application/vnd.openxmlformats-officedocument.themeOverride+xml"/>
  <Override PartName="/ppt/notesSlides/notesSlide67.xml" ContentType="application/vnd.openxmlformats-officedocument.presentationml.notesSlide+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4.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6" r:id="rId3"/>
    <p:sldMasterId id="2147483698" r:id="rId4"/>
    <p:sldMasterId id="2147483711" r:id="rId5"/>
    <p:sldMasterId id="2147483724" r:id="rId6"/>
    <p:sldMasterId id="2147483736" r:id="rId7"/>
    <p:sldMasterId id="2147483750" r:id="rId8"/>
    <p:sldMasterId id="2147483763" r:id="rId9"/>
    <p:sldMasterId id="2147483775" r:id="rId10"/>
    <p:sldMasterId id="2147483800" r:id="rId11"/>
    <p:sldMasterId id="2147483813" r:id="rId12"/>
    <p:sldMasterId id="2147483826" r:id="rId13"/>
    <p:sldMasterId id="2147483839" r:id="rId14"/>
    <p:sldMasterId id="2147483852" r:id="rId15"/>
    <p:sldMasterId id="2147483866" r:id="rId16"/>
    <p:sldMasterId id="2147483880" r:id="rId17"/>
    <p:sldMasterId id="2147483892" r:id="rId18"/>
    <p:sldMasterId id="2147483904" r:id="rId19"/>
    <p:sldMasterId id="2147483917" r:id="rId20"/>
    <p:sldMasterId id="2147483932" r:id="rId21"/>
    <p:sldMasterId id="2147483934" r:id="rId22"/>
    <p:sldMasterId id="2147483946" r:id="rId23"/>
  </p:sldMasterIdLst>
  <p:notesMasterIdLst>
    <p:notesMasterId r:id="rId98"/>
  </p:notesMasterIdLst>
  <p:sldIdLst>
    <p:sldId id="257" r:id="rId24"/>
    <p:sldId id="374" r:id="rId25"/>
    <p:sldId id="340" r:id="rId26"/>
    <p:sldId id="365" r:id="rId27"/>
    <p:sldId id="366" r:id="rId28"/>
    <p:sldId id="395" r:id="rId29"/>
    <p:sldId id="258" r:id="rId30"/>
    <p:sldId id="259" r:id="rId31"/>
    <p:sldId id="396"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359" r:id="rId50"/>
    <p:sldId id="279" r:id="rId51"/>
    <p:sldId id="280" r:id="rId52"/>
    <p:sldId id="281" r:id="rId53"/>
    <p:sldId id="282" r:id="rId54"/>
    <p:sldId id="283" r:id="rId55"/>
    <p:sldId id="284" r:id="rId56"/>
    <p:sldId id="285" r:id="rId57"/>
    <p:sldId id="286" r:id="rId58"/>
    <p:sldId id="305" r:id="rId59"/>
    <p:sldId id="397" r:id="rId60"/>
    <p:sldId id="403" r:id="rId61"/>
    <p:sldId id="404" r:id="rId62"/>
    <p:sldId id="405" r:id="rId63"/>
    <p:sldId id="401" r:id="rId64"/>
    <p:sldId id="400" r:id="rId65"/>
    <p:sldId id="399" r:id="rId66"/>
    <p:sldId id="398" r:id="rId67"/>
    <p:sldId id="309" r:id="rId68"/>
    <p:sldId id="406" r:id="rId69"/>
    <p:sldId id="308" r:id="rId70"/>
    <p:sldId id="307" r:id="rId71"/>
    <p:sldId id="306" r:id="rId72"/>
    <p:sldId id="293" r:id="rId73"/>
    <p:sldId id="386" r:id="rId74"/>
    <p:sldId id="295" r:id="rId75"/>
    <p:sldId id="407" r:id="rId76"/>
    <p:sldId id="321" r:id="rId77"/>
    <p:sldId id="322" r:id="rId78"/>
    <p:sldId id="320" r:id="rId79"/>
    <p:sldId id="296" r:id="rId80"/>
    <p:sldId id="300" r:id="rId81"/>
    <p:sldId id="5516" r:id="rId82"/>
    <p:sldId id="314" r:id="rId83"/>
    <p:sldId id="315" r:id="rId84"/>
    <p:sldId id="316" r:id="rId85"/>
    <p:sldId id="317" r:id="rId86"/>
    <p:sldId id="318" r:id="rId87"/>
    <p:sldId id="319" r:id="rId88"/>
    <p:sldId id="302" r:id="rId89"/>
    <p:sldId id="303" r:id="rId90"/>
    <p:sldId id="304" r:id="rId91"/>
    <p:sldId id="287" r:id="rId92"/>
    <p:sldId id="288" r:id="rId93"/>
    <p:sldId id="289" r:id="rId94"/>
    <p:sldId id="290" r:id="rId95"/>
    <p:sldId id="291" r:id="rId96"/>
    <p:sldId id="292"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4B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117"/>
    <p:restoredTop sz="79814" autoAdjust="0"/>
  </p:normalViewPr>
  <p:slideViewPr>
    <p:cSldViewPr snapToGrid="0" snapToObjects="1">
      <p:cViewPr varScale="1">
        <p:scale>
          <a:sx n="84" d="100"/>
          <a:sy n="84" d="100"/>
        </p:scale>
        <p:origin x="200" y="1112"/>
      </p:cViewPr>
      <p:guideLst>
        <p:guide orient="horz" pos="2160"/>
        <p:guide pos="2880"/>
      </p:guideLst>
    </p:cSldViewPr>
  </p:slid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AC46F-3849-FA46-9985-D37F9A151B48}" type="datetimeFigureOut">
              <a:t>5/27/26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4C47ED-6D22-F948-AE40-2FFB20679FFA}" type="slidenum">
              <a:t>‹#›</a:t>
            </a:fld>
            <a:endParaRPr lang="en-US"/>
          </a:p>
        </p:txBody>
      </p:sp>
    </p:spTree>
    <p:extLst>
      <p:ext uri="{BB962C8B-B14F-4D97-AF65-F5344CB8AC3E}">
        <p14:creationId xmlns:p14="http://schemas.microsoft.com/office/powerpoint/2010/main" val="13503949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6E1507-BC84-9143-8C72-0DCBCBCF1131}" type="slidenum">
              <a:rPr lang="en-US" sz="1200">
                <a:solidFill>
                  <a:prstClr val="black"/>
                </a:solidFill>
                <a:latin typeface="Arial" charset="0"/>
              </a:rPr>
              <a:pPr/>
              <a:t>1</a:t>
            </a:fld>
            <a:endParaRPr lang="en-US" sz="1200">
              <a:solidFill>
                <a:prstClr val="black"/>
              </a:solidFill>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E198A3C-6788-A440-ABCB-4CFB4C72E3E9}" type="slidenum">
              <a:rPr lang="en-US" sz="1200">
                <a:solidFill>
                  <a:prstClr val="black"/>
                </a:solidFill>
                <a:latin typeface="Arial" charset="0"/>
              </a:rPr>
              <a:pPr/>
              <a:t>10</a:t>
            </a:fld>
            <a:endParaRPr lang="en-US" sz="1200">
              <a:solidFill>
                <a:prstClr val="black"/>
              </a:solidFill>
              <a:latin typeface="Arial" charset="0"/>
            </a:endParaRPr>
          </a:p>
        </p:txBody>
      </p:sp>
      <p:sp>
        <p:nvSpPr>
          <p:cNvPr id="102402" name="Rectangle 3"/>
          <p:cNvSpPr>
            <a:spLocks noGrp="1" noRot="1" noChangeAspect="1" noChangeArrowheads="1" noTextEdit="1"/>
          </p:cNvSpPr>
          <p:nvPr>
            <p:ph type="sldImg"/>
          </p:nvPr>
        </p:nvSpPr>
        <p:spPr>
          <a:ln/>
        </p:spPr>
      </p:sp>
      <p:sp>
        <p:nvSpPr>
          <p:cNvPr id="10240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Israel's topography divides into five sections, each going north to south.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FBD118E-4E15-854E-8AEC-76CAB0DD3304}" type="slidenum">
              <a:rPr lang="en-US" sz="1200">
                <a:solidFill>
                  <a:prstClr val="black"/>
                </a:solidFill>
                <a:latin typeface="Arial" charset="0"/>
              </a:rPr>
              <a:pPr/>
              <a:t>11</a:t>
            </a:fld>
            <a:endParaRPr lang="en-US" sz="1200">
              <a:solidFill>
                <a:prstClr val="black"/>
              </a:solidFill>
              <a:latin typeface="Arial" charset="0"/>
            </a:endParaRPr>
          </a:p>
        </p:txBody>
      </p:sp>
      <p:sp>
        <p:nvSpPr>
          <p:cNvPr id="104450" name="Rectangle 3"/>
          <p:cNvSpPr>
            <a:spLocks noGrp="1" noRot="1" noChangeAspect="1" noChangeArrowheads="1" noTextEdit="1"/>
          </p:cNvSpPr>
          <p:nvPr>
            <p:ph type="sldImg"/>
          </p:nvPr>
        </p:nvSpPr>
        <p:spPr>
          <a:ln/>
        </p:spPr>
      </p:sp>
      <p:sp>
        <p:nvSpPr>
          <p:cNvPr id="10445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97A402A-DB71-DF48-A9E4-DA60954139BE}" type="slidenum">
              <a:rPr lang="en-US" sz="1200">
                <a:solidFill>
                  <a:prstClr val="black"/>
                </a:solidFill>
                <a:latin typeface="Arial" charset="0"/>
              </a:rPr>
              <a:pPr/>
              <a:t>12</a:t>
            </a:fld>
            <a:endParaRPr lang="en-US" sz="1200">
              <a:solidFill>
                <a:prstClr val="black"/>
              </a:solidFill>
              <a:latin typeface="Arial" charset="0"/>
            </a:endParaRPr>
          </a:p>
        </p:txBody>
      </p:sp>
      <p:sp>
        <p:nvSpPr>
          <p:cNvPr id="106498" name="Rectangle 3"/>
          <p:cNvSpPr>
            <a:spLocks noGrp="1" noRot="1" noChangeAspect="1" noChangeArrowheads="1" noTextEdit="1"/>
          </p:cNvSpPr>
          <p:nvPr>
            <p:ph type="sldImg"/>
          </p:nvPr>
        </p:nvSpPr>
        <p:spPr>
          <a:ln/>
        </p:spPr>
      </p:sp>
      <p:sp>
        <p:nvSpPr>
          <p:cNvPr id="10649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E94358D-F0C8-E84F-813C-F9D491E454D7}" type="slidenum">
              <a:rPr lang="en-US" sz="1200">
                <a:solidFill>
                  <a:prstClr val="black"/>
                </a:solidFill>
                <a:latin typeface="Arial" charset="0"/>
              </a:rPr>
              <a:pPr/>
              <a:t>13</a:t>
            </a:fld>
            <a:endParaRPr lang="en-US" sz="1200">
              <a:solidFill>
                <a:prstClr val="black"/>
              </a:solidFill>
              <a:latin typeface="Arial" charset="0"/>
            </a:endParaRPr>
          </a:p>
        </p:txBody>
      </p:sp>
      <p:sp>
        <p:nvSpPr>
          <p:cNvPr id="108546" name="Rectangle 3"/>
          <p:cNvSpPr>
            <a:spLocks noGrp="1" noRot="1" noChangeAspect="1" noChangeArrowheads="1" noTextEdit="1"/>
          </p:cNvSpPr>
          <p:nvPr>
            <p:ph type="sldImg"/>
          </p:nvPr>
        </p:nvSpPr>
        <p:spPr>
          <a:ln/>
        </p:spPr>
      </p:sp>
      <p:sp>
        <p:nvSpPr>
          <p:cNvPr id="10854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210CB2A-60CE-F543-951F-8FDC17C424BA}" type="slidenum">
              <a:rPr lang="en-US" sz="1200">
                <a:solidFill>
                  <a:prstClr val="black"/>
                </a:solidFill>
                <a:latin typeface="Arial" charset="0"/>
              </a:rPr>
              <a:pPr/>
              <a:t>14</a:t>
            </a:fld>
            <a:endParaRPr lang="en-US" sz="1200">
              <a:solidFill>
                <a:prstClr val="black"/>
              </a:solidFill>
              <a:latin typeface="Arial" charset="0"/>
            </a:endParaRPr>
          </a:p>
        </p:txBody>
      </p:sp>
      <p:sp>
        <p:nvSpPr>
          <p:cNvPr id="110594" name="Rectangle 3"/>
          <p:cNvSpPr>
            <a:spLocks noGrp="1" noRot="1" noChangeAspect="1" noChangeArrowheads="1" noTextEdit="1"/>
          </p:cNvSpPr>
          <p:nvPr>
            <p:ph type="sldImg"/>
          </p:nvPr>
        </p:nvSpPr>
        <p:spPr>
          <a:ln/>
        </p:spPr>
      </p:sp>
      <p:sp>
        <p:nvSpPr>
          <p:cNvPr id="11059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6C124F5-32F8-1E4D-97A8-E72BDC90FE20}" type="slidenum">
              <a:rPr lang="en-US" sz="1200">
                <a:solidFill>
                  <a:prstClr val="black"/>
                </a:solidFill>
                <a:latin typeface="Arial" charset="0"/>
              </a:rPr>
              <a:pPr/>
              <a:t>15</a:t>
            </a:fld>
            <a:endParaRPr lang="en-US" sz="1200">
              <a:solidFill>
                <a:prstClr val="black"/>
              </a:solidFill>
              <a:latin typeface="Arial" charset="0"/>
            </a:endParaRPr>
          </a:p>
        </p:txBody>
      </p:sp>
      <p:sp>
        <p:nvSpPr>
          <p:cNvPr id="112642" name="Rectangle 3"/>
          <p:cNvSpPr>
            <a:spLocks noGrp="1" noRot="1" noChangeAspect="1" noChangeArrowheads="1" noTextEdit="1"/>
          </p:cNvSpPr>
          <p:nvPr>
            <p:ph type="sldImg"/>
          </p:nvPr>
        </p:nvSpPr>
        <p:spPr>
          <a:ln/>
        </p:spPr>
      </p:sp>
      <p:sp>
        <p:nvSpPr>
          <p:cNvPr id="11264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CED1AA-F222-A044-BA31-EBEAF1CC441A}" type="slidenum">
              <a:rPr lang="en-US" sz="1200">
                <a:solidFill>
                  <a:prstClr val="black"/>
                </a:solidFill>
                <a:latin typeface="Arial" charset="0"/>
              </a:rPr>
              <a:pPr/>
              <a:t>16</a:t>
            </a:fld>
            <a:endParaRPr lang="en-US" sz="1200">
              <a:solidFill>
                <a:prstClr val="black"/>
              </a:solidFill>
              <a:latin typeface="Arial" charset="0"/>
            </a:endParaRPr>
          </a:p>
        </p:txBody>
      </p:sp>
      <p:sp>
        <p:nvSpPr>
          <p:cNvPr id="114690" name="Rectangle 2"/>
          <p:cNvSpPr>
            <a:spLocks noGrp="1" noRot="1" noChangeAspect="1" noChangeArrowheads="1"/>
          </p:cNvSpPr>
          <p:nvPr>
            <p:ph type="sldImg"/>
          </p:nvPr>
        </p:nvSpPr>
        <p:spPr>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Note that "Lord" is </a:t>
            </a:r>
            <a:r>
              <a:rPr lang="en-US" i="1">
                <a:latin typeface="Arial" charset="0"/>
                <a:ea typeface="ＭＳ Ｐゴシック" charset="0"/>
                <a:cs typeface="ＭＳ Ｐゴシック" charset="0"/>
              </a:rPr>
              <a:t>adonai</a:t>
            </a:r>
            <a:r>
              <a:rPr lang="en-US" i="0">
                <a:latin typeface="Arial" charset="0"/>
                <a:ea typeface="ＭＳ Ｐゴシック" charset="0"/>
                <a:cs typeface="ＭＳ Ｐゴシック" charset="0"/>
              </a:rPr>
              <a:t> in Ezekiel 5:5</a:t>
            </a:r>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A84D9E6-0221-4A4A-8F5E-E5BC8EB59C27}" type="slidenum">
              <a:rPr lang="en-US" sz="1200">
                <a:solidFill>
                  <a:prstClr val="black"/>
                </a:solidFill>
                <a:latin typeface="Arial" charset="0"/>
              </a:rPr>
              <a:pPr/>
              <a:t>17</a:t>
            </a:fld>
            <a:endParaRPr lang="en-US" sz="1200">
              <a:solidFill>
                <a:prstClr val="black"/>
              </a:solidFill>
              <a:latin typeface="Arial" charset="0"/>
            </a:endParaRPr>
          </a:p>
        </p:txBody>
      </p:sp>
      <p:sp>
        <p:nvSpPr>
          <p:cNvPr id="116738" name="Rectangle 3"/>
          <p:cNvSpPr>
            <a:spLocks noGrp="1" noRot="1" noChangeAspect="1" noChangeArrowheads="1" noTextEdit="1"/>
          </p:cNvSpPr>
          <p:nvPr>
            <p:ph type="sldImg"/>
          </p:nvPr>
        </p:nvSpPr>
        <p:spPr>
          <a:ln/>
        </p:spPr>
      </p:sp>
      <p:sp>
        <p:nvSpPr>
          <p:cNvPr id="11673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defTabSz="914400" fontAlgn="base">
              <a:spcBef>
                <a:spcPct val="0"/>
              </a:spcBef>
              <a:spcAft>
                <a:spcPct val="0"/>
              </a:spcAft>
            </a:pPr>
            <a:fld id="{C1B18815-0AA5-7A41-A13C-C7C648079D70}" type="slidenum">
              <a:rPr lang="en-US" sz="1200" smtClean="0">
                <a:solidFill>
                  <a:prstClr val="black"/>
                </a:solidFill>
                <a:latin typeface="Arial" charset="0"/>
              </a:rPr>
              <a:pPr algn="r" defTabSz="914400" fontAlgn="base">
                <a:spcBef>
                  <a:spcPct val="0"/>
                </a:spcBef>
                <a:spcAft>
                  <a:spcPct val="0"/>
                </a:spcAft>
              </a:pPr>
              <a:t>18</a:t>
            </a:fld>
            <a:endParaRPr lang="en-US" sz="1200">
              <a:solidFill>
                <a:prstClr val="black"/>
              </a:solidFill>
              <a:latin typeface="Arial" charset="0"/>
            </a:endParaRPr>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586C012-F0AE-E845-A4D3-4047886E59BF}" type="slidenum">
              <a:rPr lang="en-US" sz="1200">
                <a:solidFill>
                  <a:prstClr val="black"/>
                </a:solidFill>
                <a:latin typeface="Arial" charset="0"/>
              </a:rPr>
              <a:pPr/>
              <a:t>19</a:t>
            </a:fld>
            <a:endParaRPr lang="en-US" sz="1200">
              <a:solidFill>
                <a:prstClr val="black"/>
              </a:solidFill>
              <a:latin typeface="Arial"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6437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B757802-6FBB-A54B-9982-6A2E17E478FD}" type="slidenum">
              <a:rPr lang="en-US" sz="1200">
                <a:solidFill>
                  <a:prstClr val="black"/>
                </a:solidFill>
                <a:latin typeface="Arial" charset="0"/>
              </a:rPr>
              <a:pPr/>
              <a:t>20</a:t>
            </a:fld>
            <a:endParaRPr lang="en-US" sz="1200">
              <a:solidFill>
                <a:prstClr val="black"/>
              </a:solidFill>
              <a:latin typeface="Arial" charset="0"/>
            </a:endParaRPr>
          </a:p>
        </p:txBody>
      </p:sp>
      <p:sp>
        <p:nvSpPr>
          <p:cNvPr id="122882" name="Rectangle 3"/>
          <p:cNvSpPr>
            <a:spLocks noGrp="1" noRot="1" noChangeAspect="1" noChangeArrowheads="1" noTextEdit="1"/>
          </p:cNvSpPr>
          <p:nvPr>
            <p:ph type="sldImg"/>
          </p:nvPr>
        </p:nvSpPr>
        <p:spPr>
          <a:ln/>
        </p:spPr>
      </p:sp>
      <p:sp>
        <p:nvSpPr>
          <p:cNvPr id="12288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6773D45-C8F5-A248-B0B5-F21A53C29BAF}" type="slidenum">
              <a:rPr lang="en-US" sz="1200">
                <a:solidFill>
                  <a:prstClr val="black"/>
                </a:solidFill>
                <a:latin typeface="Arial" charset="0"/>
              </a:rPr>
              <a:pPr/>
              <a:t>21</a:t>
            </a:fld>
            <a:endParaRPr lang="en-US" sz="1200">
              <a:solidFill>
                <a:prstClr val="black"/>
              </a:solidFill>
              <a:latin typeface="Arial" charset="0"/>
            </a:endParaRPr>
          </a:p>
        </p:txBody>
      </p:sp>
      <p:sp>
        <p:nvSpPr>
          <p:cNvPr id="124930" name="Rectangle 3"/>
          <p:cNvSpPr>
            <a:spLocks noGrp="1" noRot="1" noChangeAspect="1" noChangeArrowheads="1" noTextEdit="1"/>
          </p:cNvSpPr>
          <p:nvPr>
            <p:ph type="sldImg"/>
          </p:nvPr>
        </p:nvSpPr>
        <p:spPr>
          <a:ln/>
        </p:spPr>
      </p:sp>
      <p:sp>
        <p:nvSpPr>
          <p:cNvPr id="12493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320BD4B-193B-1042-B7EF-7F59F1395FCF}" type="slidenum">
              <a:rPr lang="en-US" sz="1200">
                <a:solidFill>
                  <a:prstClr val="black"/>
                </a:solidFill>
                <a:latin typeface="Arial" charset="0"/>
              </a:rPr>
              <a:pPr/>
              <a:t>22</a:t>
            </a:fld>
            <a:endParaRPr lang="en-US" sz="1200">
              <a:solidFill>
                <a:prstClr val="black"/>
              </a:solidFill>
              <a:latin typeface="Arial"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9549580-5F6F-0F41-8620-1B677AF42193}" type="slidenum">
              <a:rPr lang="en-US" sz="1200">
                <a:solidFill>
                  <a:prstClr val="black"/>
                </a:solidFill>
                <a:latin typeface="Arial" charset="0"/>
              </a:rPr>
              <a:pPr/>
              <a:t>23</a:t>
            </a:fld>
            <a:endParaRPr lang="en-US" sz="1200">
              <a:solidFill>
                <a:prstClr val="black"/>
              </a:solidFill>
              <a:latin typeface="Arial" charset="0"/>
            </a:endParaRPr>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E05B8A9-B8ED-664E-80A6-090CB73E2601}" type="slidenum">
              <a:rPr lang="en-US" sz="1200">
                <a:solidFill>
                  <a:prstClr val="black"/>
                </a:solidFill>
                <a:latin typeface="Arial" charset="0"/>
              </a:rPr>
              <a:pPr/>
              <a:t>24</a:t>
            </a:fld>
            <a:endParaRPr lang="en-US" sz="1200">
              <a:solidFill>
                <a:prstClr val="black"/>
              </a:solidFill>
              <a:latin typeface="Arial"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BAR Nov/Dec 1999</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0B7BCFA-0859-D349-A6E5-A148F42AA5B2}" type="slidenum">
              <a:rPr lang="en-US" sz="1200">
                <a:solidFill>
                  <a:prstClr val="black"/>
                </a:solidFill>
                <a:latin typeface="Arial" charset="0"/>
              </a:rPr>
              <a:pPr/>
              <a:t>25</a:t>
            </a:fld>
            <a:endParaRPr lang="en-US" sz="1200">
              <a:solidFill>
                <a:prstClr val="black"/>
              </a:solidFill>
              <a:latin typeface="Arial"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0951070-0AE9-FE43-84A1-BA23A99F65AB}" type="slidenum">
              <a:rPr lang="en-US" sz="1200">
                <a:solidFill>
                  <a:prstClr val="black"/>
                </a:solidFill>
                <a:latin typeface="Arial" charset="0"/>
              </a:rPr>
              <a:pPr/>
              <a:t>26</a:t>
            </a:fld>
            <a:endParaRPr lang="en-US" sz="1200">
              <a:solidFill>
                <a:prstClr val="black"/>
              </a:solidFill>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C6B638-4A60-4C4C-806C-8A9383E267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3"/>
          <p:cNvSpPr>
            <a:spLocks noGrp="1" noRot="1" noChangeAspect="1" noChangeArrowheads="1" noTextEdit="1"/>
          </p:cNvSpPr>
          <p:nvPr>
            <p:ph type="sldImg"/>
          </p:nvPr>
        </p:nvSpPr>
        <p:spPr>
          <a:ln/>
        </p:spPr>
      </p:sp>
      <p:sp>
        <p:nvSpPr>
          <p:cNvPr id="22733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Arial" charset="0"/>
                <a:ea typeface="ＭＳ Ｐゴシック" charset="0"/>
                <a:cs typeface="ＭＳ Ｐゴシック" charset="0"/>
              </a:rPr>
              <a:t>Jerusalem grew in stages from the Jebusite period until its destruction in 586/587 BC. Nehemiah then began the reconstruction, and the city once again grew until its second destruction in AD 70. Then, various reconstructions followed in the centuries after Christ, culminating in the present walls established in the 1500s. Yet these walls encompass only the Old City, which is about 1% of Jerusalem's current area.</a:t>
            </a:r>
          </a:p>
          <a:p>
            <a:pPr eaLnBrk="1" hangingPunct="1"/>
            <a:r>
              <a:rPr lang="en-US">
                <a:latin typeface="Arial" charset="0"/>
                <a:ea typeface="ＭＳ Ｐゴシック" charset="0"/>
                <a:cs typeface="ＭＳ Ｐゴシック" charset="0"/>
              </a:rPr>
              <a:t>_________________</a:t>
            </a:r>
          </a:p>
          <a:p>
            <a:pPr eaLnBrk="1" hangingPunct="1"/>
            <a:r>
              <a:rPr lang="en-US">
                <a:latin typeface="Arial" charset="0"/>
                <a:ea typeface="ＭＳ Ｐゴシック" charset="0"/>
                <a:cs typeface="ＭＳ Ｐゴシック" charset="0"/>
              </a:rPr>
              <a:t>NB-03-Geography of NT Jerusalem-26</a:t>
            </a:r>
          </a:p>
          <a:p>
            <a:pPr eaLnBrk="1" hangingPunct="1"/>
            <a:r>
              <a:rPr lang="en-US">
                <a:latin typeface="Arial" charset="0"/>
                <a:ea typeface="ＭＳ Ｐゴシック" charset="0"/>
                <a:cs typeface="ＭＳ Ｐゴシック" charset="0"/>
              </a:rPr>
              <a:t>OB-27-Geography of Jerusalem_OTB-26</a:t>
            </a:r>
          </a:p>
          <a:p>
            <a:pPr eaLnBrk="1" hangingPunct="1"/>
            <a:r>
              <a:rPr lang="en-US">
                <a:latin typeface="Arial" charset="0"/>
                <a:ea typeface="ＭＳ Ｐゴシック" charset="0"/>
                <a:cs typeface="ＭＳ Ｐゴシック" charset="0"/>
              </a:rPr>
              <a:t>OS-19-Psalms-186</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3DC85C7-73B8-B04E-98BA-66B38887BCD0}" type="slidenum">
              <a:rPr lang="en-US" sz="1200">
                <a:solidFill>
                  <a:prstClr val="black"/>
                </a:solidFill>
                <a:latin typeface="Arial" charset="0"/>
              </a:rPr>
              <a:pPr/>
              <a:t>28</a:t>
            </a:fld>
            <a:endParaRPr lang="en-US" sz="1200">
              <a:solidFill>
                <a:prstClr val="black"/>
              </a:solidFill>
              <a:latin typeface="Arial" charset="0"/>
            </a:endParaRPr>
          </a:p>
        </p:txBody>
      </p:sp>
      <p:sp>
        <p:nvSpPr>
          <p:cNvPr id="139266" name="Rectangle 2"/>
          <p:cNvSpPr>
            <a:spLocks noGrp="1" noRot="1" noChangeAspect="1" noChangeArrowheads="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8863291-2323-A241-9294-A37FF5875E7F}" type="slidenum">
              <a:rPr lang="en-US" sz="1200">
                <a:solidFill>
                  <a:prstClr val="black"/>
                </a:solidFill>
                <a:latin typeface="Arial" charset="0"/>
              </a:rPr>
              <a:pPr/>
              <a:t>29</a:t>
            </a:fld>
            <a:endParaRPr lang="en-US" sz="1200">
              <a:solidFill>
                <a:prstClr val="black"/>
              </a:solidFill>
              <a:latin typeface="Arial" charset="0"/>
            </a:endParaRPr>
          </a:p>
        </p:txBody>
      </p:sp>
      <p:sp>
        <p:nvSpPr>
          <p:cNvPr id="141314" name="Rectangle 3"/>
          <p:cNvSpPr>
            <a:spLocks noGrp="1" noRot="1" noChangeAspect="1" noChangeArrowheads="1" noTextEdit="1"/>
          </p:cNvSpPr>
          <p:nvPr>
            <p:ph type="sldImg"/>
          </p:nvPr>
        </p:nvSpPr>
        <p:spPr>
          <a:ln/>
        </p:spPr>
      </p:sp>
      <p:sp>
        <p:nvSpPr>
          <p:cNvPr id="14131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967373BC-F874-964A-8E91-D7F5B2C6B8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20521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25AC4F0-4AF0-1A4F-9B4D-AF614FF59843}" type="slidenum">
              <a:rPr lang="en-US" sz="1200">
                <a:solidFill>
                  <a:prstClr val="black"/>
                </a:solidFill>
                <a:latin typeface="Arial" charset="0"/>
              </a:rPr>
              <a:pPr/>
              <a:t>30</a:t>
            </a:fld>
            <a:endParaRPr lang="en-US" sz="1200">
              <a:solidFill>
                <a:prstClr val="black"/>
              </a:solidFill>
              <a:latin typeface="Arial" charset="0"/>
            </a:endParaRPr>
          </a:p>
        </p:txBody>
      </p:sp>
      <p:sp>
        <p:nvSpPr>
          <p:cNvPr id="143362" name="Rectangle 3"/>
          <p:cNvSpPr>
            <a:spLocks noGrp="1" noRot="1" noChangeAspect="1" noChangeArrowheads="1" noTextEdit="1"/>
          </p:cNvSpPr>
          <p:nvPr>
            <p:ph type="sldImg"/>
          </p:nvPr>
        </p:nvSpPr>
        <p:spPr>
          <a:ln/>
        </p:spPr>
      </p:sp>
      <p:sp>
        <p:nvSpPr>
          <p:cNvPr id="14336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a:solidFill>
                  <a:prstClr val="black"/>
                </a:solidFill>
                <a:latin typeface="Arial" charset="0"/>
              </a:rPr>
              <a:pPr/>
              <a:t>31</a:t>
            </a:fld>
            <a:endParaRPr lang="en-US" sz="1200">
              <a:solidFill>
                <a:prstClr val="black"/>
              </a:solidFill>
              <a:latin typeface="Arial"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5702480-0AA7-F64E-9446-C40D3ABE9ACD}" type="slidenum">
              <a:rPr lang="en-US" sz="1200">
                <a:solidFill>
                  <a:prstClr val="black"/>
                </a:solidFill>
                <a:latin typeface="Arial" charset="0"/>
              </a:rPr>
              <a:pPr/>
              <a:t>32</a:t>
            </a:fld>
            <a:endParaRPr lang="en-US" sz="1200">
              <a:solidFill>
                <a:prstClr val="black"/>
              </a:solidFill>
              <a:latin typeface="Arial" charset="0"/>
            </a:endParaRPr>
          </a:p>
        </p:txBody>
      </p:sp>
      <p:sp>
        <p:nvSpPr>
          <p:cNvPr id="147458" name="Rectangle 3"/>
          <p:cNvSpPr>
            <a:spLocks noGrp="1" noRot="1" noChangeAspect="1" noChangeArrowheads="1" noTextEdit="1"/>
          </p:cNvSpPr>
          <p:nvPr>
            <p:ph type="sldImg"/>
          </p:nvPr>
        </p:nvSpPr>
        <p:spPr>
          <a:ln/>
        </p:spPr>
      </p:sp>
      <p:sp>
        <p:nvSpPr>
          <p:cNvPr id="14745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AB3389A-037F-2E4E-9392-AEA34AED4E88}" type="slidenum">
              <a:rPr lang="en-US" sz="1200">
                <a:solidFill>
                  <a:prstClr val="black"/>
                </a:solidFill>
                <a:latin typeface="Arial" charset="0"/>
              </a:rPr>
              <a:pPr/>
              <a:t>33</a:t>
            </a:fld>
            <a:endParaRPr lang="en-US" sz="1200">
              <a:solidFill>
                <a:prstClr val="black"/>
              </a:solidFill>
              <a:latin typeface="Arial" charset="0"/>
            </a:endParaRPr>
          </a:p>
        </p:txBody>
      </p:sp>
      <p:sp>
        <p:nvSpPr>
          <p:cNvPr id="149506" name="Rectangle 3"/>
          <p:cNvSpPr>
            <a:spLocks noGrp="1" noRot="1" noChangeAspect="1" noChangeArrowheads="1" noTextEdit="1"/>
          </p:cNvSpPr>
          <p:nvPr>
            <p:ph type="sldImg"/>
          </p:nvPr>
        </p:nvSpPr>
        <p:spPr>
          <a:ln/>
        </p:spPr>
      </p:sp>
      <p:sp>
        <p:nvSpPr>
          <p:cNvPr id="14950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49CC2A0-878F-BC4C-A4B7-A810C6F2CBAE}" type="slidenum">
              <a:rPr lang="en-US" sz="1200">
                <a:solidFill>
                  <a:prstClr val="black"/>
                </a:solidFill>
                <a:latin typeface="Arial" charset="0"/>
              </a:rPr>
              <a:pPr/>
              <a:t>34</a:t>
            </a:fld>
            <a:endParaRPr lang="en-US" sz="1200">
              <a:solidFill>
                <a:prstClr val="black"/>
              </a:solidFill>
              <a:latin typeface="Arial" charset="0"/>
            </a:endParaRPr>
          </a:p>
        </p:txBody>
      </p:sp>
      <p:sp>
        <p:nvSpPr>
          <p:cNvPr id="151554" name="Rectangle 3"/>
          <p:cNvSpPr>
            <a:spLocks noGrp="1" noRot="1" noChangeAspect="1" noChangeArrowheads="1" noTextEdit="1"/>
          </p:cNvSpPr>
          <p:nvPr>
            <p:ph type="sldImg"/>
          </p:nvPr>
        </p:nvSpPr>
        <p:spPr>
          <a:ln/>
        </p:spPr>
      </p:sp>
      <p:sp>
        <p:nvSpPr>
          <p:cNvPr id="15155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356FA56-3DEE-2B4D-9144-E5E50D0D31AB}" type="slidenum">
              <a:rPr lang="en-US" sz="1200">
                <a:solidFill>
                  <a:prstClr val="black"/>
                </a:solidFill>
                <a:latin typeface="Arial" charset="0"/>
              </a:rPr>
              <a:pPr/>
              <a:t>35</a:t>
            </a:fld>
            <a:endParaRPr lang="en-US" sz="1200">
              <a:solidFill>
                <a:prstClr val="black"/>
              </a:solidFill>
              <a:latin typeface="Arial" charset="0"/>
            </a:endParaRPr>
          </a:p>
        </p:txBody>
      </p:sp>
      <p:sp>
        <p:nvSpPr>
          <p:cNvPr id="153602" name="Rectangle 3"/>
          <p:cNvSpPr>
            <a:spLocks noGrp="1" noRot="1" noChangeAspect="1" noChangeArrowheads="1" noTextEdit="1"/>
          </p:cNvSpPr>
          <p:nvPr>
            <p:ph type="sldImg"/>
          </p:nvPr>
        </p:nvSpPr>
        <p:spPr>
          <a:ln/>
        </p:spPr>
      </p:sp>
      <p:sp>
        <p:nvSpPr>
          <p:cNvPr id="15360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79E8C2A-A81B-994E-9A7E-13DA9B30A055}" type="slidenum">
              <a:rPr lang="en-US" sz="1200">
                <a:latin typeface="Arial" charset="0"/>
              </a:rPr>
              <a:pPr/>
              <a:t>36</a:t>
            </a:fld>
            <a:endParaRPr lang="en-US" sz="1200">
              <a:latin typeface="Arial" charset="0"/>
            </a:endParaRPr>
          </a:p>
        </p:txBody>
      </p:sp>
      <p:sp>
        <p:nvSpPr>
          <p:cNvPr id="155650" name="Rectangle 3"/>
          <p:cNvSpPr>
            <a:spLocks noGrp="1" noRot="1" noChangeAspect="1" noChangeArrowheads="1" noTextEdit="1"/>
          </p:cNvSpPr>
          <p:nvPr>
            <p:ph type="sldImg"/>
          </p:nvPr>
        </p:nvSpPr>
        <p:spPr>
          <a:ln/>
        </p:spPr>
      </p:sp>
      <p:sp>
        <p:nvSpPr>
          <p:cNvPr id="15565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BA428-0DB4-D21D-85B4-A3800D3A684F}"/>
            </a:ext>
          </a:extLst>
        </p:cNvPr>
        <p:cNvGrpSpPr/>
        <p:nvPr/>
      </p:nvGrpSpPr>
      <p:grpSpPr>
        <a:xfrm>
          <a:off x="0" y="0"/>
          <a:ext cx="0" cy="0"/>
          <a:chOff x="0" y="0"/>
          <a:chExt cx="0" cy="0"/>
        </a:xfrm>
      </p:grpSpPr>
      <p:sp>
        <p:nvSpPr>
          <p:cNvPr id="70657" name="Rectangle 2">
            <a:extLst>
              <a:ext uri="{FF2B5EF4-FFF2-40B4-BE49-F238E27FC236}">
                <a16:creationId xmlns:a16="http://schemas.microsoft.com/office/drawing/2014/main" id="{211CF020-2060-97DE-5DAC-1DA4A0908934}"/>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6B267C6D-7D6E-24B8-0BD0-26F811BCDB7A}"/>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09278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6793-7A3B-3DE2-342D-FFEFC4C1F62A}"/>
            </a:ext>
          </a:extLst>
        </p:cNvPr>
        <p:cNvGrpSpPr/>
        <p:nvPr/>
      </p:nvGrpSpPr>
      <p:grpSpPr>
        <a:xfrm>
          <a:off x="0" y="0"/>
          <a:ext cx="0" cy="0"/>
          <a:chOff x="0" y="0"/>
          <a:chExt cx="0" cy="0"/>
        </a:xfrm>
      </p:grpSpPr>
      <p:sp>
        <p:nvSpPr>
          <p:cNvPr id="70657" name="Rectangle 2">
            <a:extLst>
              <a:ext uri="{FF2B5EF4-FFF2-40B4-BE49-F238E27FC236}">
                <a16:creationId xmlns:a16="http://schemas.microsoft.com/office/drawing/2014/main" id="{B9899A26-4E19-4DDE-6733-DF9F14854F97}"/>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FD77C9F8-E348-4807-B226-A2D26D0512E0}"/>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This could be an outline of Mt. Zion...the biblical name for today</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Temple Mount. </a:t>
            </a:r>
          </a:p>
        </p:txBody>
      </p:sp>
    </p:spTree>
    <p:extLst>
      <p:ext uri="{BB962C8B-B14F-4D97-AF65-F5344CB8AC3E}">
        <p14:creationId xmlns:p14="http://schemas.microsoft.com/office/powerpoint/2010/main" val="180804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11D01-B852-1F9A-A658-278C5B3428F4}"/>
            </a:ext>
          </a:extLst>
        </p:cNvPr>
        <p:cNvGrpSpPr/>
        <p:nvPr/>
      </p:nvGrpSpPr>
      <p:grpSpPr>
        <a:xfrm>
          <a:off x="0" y="0"/>
          <a:ext cx="0" cy="0"/>
          <a:chOff x="0" y="0"/>
          <a:chExt cx="0" cy="0"/>
        </a:xfrm>
      </p:grpSpPr>
      <p:sp>
        <p:nvSpPr>
          <p:cNvPr id="70657" name="Rectangle 2">
            <a:extLst>
              <a:ext uri="{FF2B5EF4-FFF2-40B4-BE49-F238E27FC236}">
                <a16:creationId xmlns:a16="http://schemas.microsoft.com/office/drawing/2014/main" id="{6735BCC5-080D-0FC3-6D73-F7FED29BB73E}"/>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485306F9-6A47-7E6C-02A2-82E8AEFB99A3}"/>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This could be an outline of Mt. Zion...the biblical name for today</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Temple Mount. </a:t>
            </a:r>
          </a:p>
          <a:p>
            <a:r>
              <a:rPr lang="en-US" b="0" dirty="0">
                <a:latin typeface="Times" charset="0"/>
                <a:ea typeface="ＭＳ Ｐゴシック" charset="0"/>
                <a:cs typeface="ＭＳ Ｐゴシック" charset="0"/>
              </a:rPr>
              <a:t>////	To build these expensive structures, the first step was to clear off and level the top of the mountain ...</a:t>
            </a:r>
          </a:p>
        </p:txBody>
      </p:sp>
    </p:spTree>
    <p:extLst>
      <p:ext uri="{BB962C8B-B14F-4D97-AF65-F5344CB8AC3E}">
        <p14:creationId xmlns:p14="http://schemas.microsoft.com/office/powerpoint/2010/main" val="338060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Mediterranean</a:t>
            </a:r>
            <a:r>
              <a:rPr lang="en-US" altLang="zh-CN" baseline="0">
                <a:latin typeface="Times New Roman" charset="0"/>
                <a:ea typeface="ＭＳ Ｐゴシック" charset="0"/>
                <a:cs typeface="ＭＳ Ｐゴシック" charset="0"/>
              </a:rPr>
              <a:t>: "In the middle" (medi) + "lands" (terrain) = "between two lands" (Europe and Africa)</a:t>
            </a:r>
          </a:p>
          <a:p>
            <a:pPr marL="228600" indent="-228600" eaLnBrk="1" hangingPunct="1">
              <a:buAutoNum type="arabicPeriod"/>
            </a:pPr>
            <a:r>
              <a:rPr lang="en-US" altLang="zh-CN" baseline="0">
                <a:latin typeface="Times New Roman" charset="0"/>
                <a:ea typeface="ＭＳ Ｐゴシック" charset="0"/>
                <a:cs typeface="ＭＳ Ｐゴシック" charset="0"/>
              </a:rPr>
              <a:t>Nile River: "</a:t>
            </a:r>
            <a:r>
              <a:rPr lang="en-US"/>
              <a:t>The </a:t>
            </a:r>
            <a:r>
              <a:rPr lang="en-US" b="1"/>
              <a:t>name Nile</a:t>
            </a:r>
            <a:r>
              <a:rPr lang="en-US"/>
              <a:t> comes from the Greek “neilos”, which means valley. The Ancient Egyptians called the river Ar or Aur (black) because of the colour of the sediment left after the river's annual flood</a:t>
            </a:r>
            <a:r>
              <a:rPr lang="en-US" baseline="0"/>
              <a:t> (http://www.primaryhomeworkhelp.co.uk/egypt/nile.htm)</a:t>
            </a:r>
            <a:endParaRPr lang="en-US" altLang="zh-CN" baseline="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a:latin typeface="Times New Roman" charset="0"/>
                <a:ea typeface="ＭＳ Ｐゴシック" charset="0"/>
                <a:cs typeface="ＭＳ Ｐゴシック" charset="0"/>
              </a:rPr>
              <a:t>Red Sea: "</a:t>
            </a:r>
            <a:r>
              <a:rPr lang="en-US"/>
              <a:t>Like the Yellow Sea, the Red Sea may also be named after a natural process. Seasonal blooms of a bacteria commonly called “sea sawdust” turn the water red. These bacteria, Trichodesmium erythraeum,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a:t> </a:t>
            </a:r>
            <a:r>
              <a:rPr lang="en-US"/>
              <a:t>Another theory states that the color red signifies “south.” Some Asiatic languages use colors to refer to directions</a:t>
            </a:r>
            <a:r>
              <a:rPr lang="en-US" b="0"/>
              <a:t>"</a:t>
            </a:r>
            <a:r>
              <a:rPr lang="en-US" b="0" baseline="0"/>
              <a:t> (http://www.dictionary.com/e/yellow-sea/)</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Sea of Chinnereth: harp sea as it is</a:t>
            </a:r>
            <a:r>
              <a:rPr lang="en-US" altLang="zh-CN" baseline="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a:latin typeface="Times New Roman" charset="0"/>
                <a:ea typeface="ＭＳ Ｐゴシック" charset="0"/>
                <a:cs typeface="ＭＳ Ｐゴシック" charset="0"/>
              </a:rPr>
              <a:t>Jordan River: "</a:t>
            </a:r>
            <a:r>
              <a:rPr lang="en-US"/>
              <a:t>The river's </a:t>
            </a:r>
            <a:r>
              <a:rPr lang="en-US" b="1"/>
              <a:t>name</a:t>
            </a:r>
            <a:r>
              <a:rPr lang="en-US"/>
              <a:t> in </a:t>
            </a:r>
            <a:r>
              <a:rPr lang="en-US" b="1"/>
              <a:t>Hebrew</a:t>
            </a:r>
            <a:r>
              <a:rPr lang="en-US"/>
              <a:t> is יַרְדֵן (Yarden), and it is derived from יָרַד (yarad) </a:t>
            </a:r>
            <a:r>
              <a:rPr lang="en-US" b="1"/>
              <a:t>meaning</a:t>
            </a:r>
            <a:r>
              <a:rPr lang="en-US"/>
              <a:t> "descend" or "flow down"</a:t>
            </a:r>
            <a:r>
              <a:rPr lang="en-US" baseline="0"/>
              <a:t> (https://www.behindthename.com/name/jordan).</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Salt Sea: sea with highest salt content on earth as it is the lowest spot where water stops and evaporates to make it continnually saltier</a:t>
            </a:r>
          </a:p>
          <a:p>
            <a:pPr marL="228600" indent="-228600" eaLnBrk="1" hangingPunct="1">
              <a:buAutoNum type="arabicPeriod"/>
            </a:pPr>
            <a:r>
              <a:rPr lang="en-US" altLang="zh-CN" baseline="0">
                <a:latin typeface="Times New Roman" charset="0"/>
                <a:ea typeface="ＭＳ Ｐゴシック" charset="0"/>
                <a:cs typeface="ＭＳ Ｐゴシック" charset="0"/>
              </a:rPr>
              <a:t>Euphrates River: "</a:t>
            </a:r>
            <a:r>
              <a:rPr lang="en-US"/>
              <a:t>A </a:t>
            </a:r>
            <a:r>
              <a:rPr lang="en-US" i="1"/>
              <a:t>river named</a:t>
            </a:r>
            <a:r>
              <a:rPr lang="en-US"/>
              <a:t> Perath (Hebrew for </a:t>
            </a:r>
            <a:r>
              <a:rPr lang="en-US" i="1"/>
              <a:t>Euphrates</a:t>
            </a:r>
            <a:r>
              <a:rPr lang="en-US"/>
              <a:t>) is one of the four </a:t>
            </a:r>
            <a:r>
              <a:rPr lang="en-US" i="1"/>
              <a:t>rivers</a:t>
            </a:r>
            <a:r>
              <a:rPr lang="en-US"/>
              <a:t> that flow from the Garden of Eden according to Genesis 2:14. This Hebrew word, derived from either the word "stream" or "to break forth," </a:t>
            </a:r>
            <a:r>
              <a:rPr lang="en-US" i="1"/>
              <a:t>has</a:t>
            </a:r>
            <a:r>
              <a:rPr lang="en-US"/>
              <a:t> been translated as </a:t>
            </a:r>
            <a:r>
              <a:rPr lang="en-US" i="1"/>
              <a:t>Euphrates</a:t>
            </a:r>
            <a:r>
              <a:rPr lang="en-US" i="0"/>
              <a:t>"</a:t>
            </a:r>
            <a:r>
              <a:rPr lang="en-US" i="0" baseline="0"/>
              <a:t> (http://www.newworldencyclopedia.org/entry/Euphrates_River)</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Tigris River: "</a:t>
            </a:r>
            <a:r>
              <a:rPr lang="en-US"/>
              <a:t>From </a:t>
            </a:r>
            <a:r>
              <a:rPr lang="en-US">
                <a:hlinkClick r:id="rId3" tooltip="w:Latin"/>
              </a:rPr>
              <a:t>Latin</a:t>
            </a:r>
            <a:r>
              <a:rPr lang="en-US"/>
              <a:t> </a:t>
            </a:r>
            <a:r>
              <a:rPr lang="en-US" i="1">
                <a:hlinkClick r:id="rId4" tooltip="Tigris"/>
              </a:rPr>
              <a:t>Tigris</a:t>
            </a:r>
            <a:r>
              <a:rPr lang="en-US"/>
              <a:t>, from </a:t>
            </a:r>
            <a:r>
              <a:rPr lang="en-US">
                <a:hlinkClick r:id="rId5" tooltip="w:Ancient Greek language"/>
              </a:rPr>
              <a:t>Ancient Greek</a:t>
            </a:r>
            <a:r>
              <a:rPr lang="en-US"/>
              <a:t> </a:t>
            </a:r>
            <a:r>
              <a:rPr lang="en-US" i="1">
                <a:hlinkClick r:id="rId6" tooltip="Τίγρις"/>
              </a:rPr>
              <a:t>Τίγρις</a:t>
            </a:r>
            <a:r>
              <a:rPr lang="en-US"/>
              <a:t> (Tígris), an alternative form of </a:t>
            </a:r>
            <a:r>
              <a:rPr lang="en-US" i="1">
                <a:hlinkClick r:id="rId7" tooltip="Τίγρης"/>
              </a:rPr>
              <a:t>Τίγρης</a:t>
            </a:r>
            <a:r>
              <a:rPr lang="en-US"/>
              <a:t> (Tígrēs), from </a:t>
            </a:r>
            <a:r>
              <a:rPr lang="en-US">
                <a:hlinkClick r:id="rId8" tooltip="w:Old Persian language"/>
              </a:rPr>
              <a:t>Old Persian</a:t>
            </a:r>
            <a:r>
              <a:rPr lang="en-US"/>
              <a:t> </a:t>
            </a:r>
            <a:r>
              <a:rPr lang="en-US" i="1">
                <a:hlinkClick r:id="rId9" tooltip="𐎫𐎡𐎥𐎼𐎠"/>
              </a:rPr>
              <a:t>𐎫𐎡𐎥𐎼𐎠</a:t>
            </a:r>
            <a:r>
              <a:rPr lang="en-US"/>
              <a:t> (Tigrā), from </a:t>
            </a:r>
            <a:r>
              <a:rPr lang="en-US">
                <a:hlinkClick r:id="rId10" tooltip="w:Elamite language"/>
              </a:rPr>
              <a:t>Elamite</a:t>
            </a:r>
            <a:r>
              <a:rPr lang="en-US"/>
              <a:t> </a:t>
            </a:r>
            <a:r>
              <a:rPr lang="en-US" i="1">
                <a:hlinkClick r:id="rId11" tooltip="𒋾𒅅𒊏 (page does not exist)"/>
              </a:rPr>
              <a:t>𒋾𒅅𒊏</a:t>
            </a:r>
            <a:r>
              <a:rPr lang="en-US"/>
              <a:t> (ti-ig-ra), from </a:t>
            </a:r>
            <a:r>
              <a:rPr lang="en-US">
                <a:hlinkClick r:id="rId12" tooltip="w:Sumerian language"/>
              </a:rPr>
              <a:t>Sumerian</a:t>
            </a:r>
            <a:r>
              <a:rPr lang="en-US"/>
              <a:t> </a:t>
            </a:r>
            <a:r>
              <a:rPr lang="en-US" i="1">
                <a:hlinkClick r:id="rId13" tooltip="𒀀𒇉𒈦𒄘𒃼"/>
              </a:rPr>
              <a:t>𒀀𒇉𒈦𒄘𒃼</a:t>
            </a:r>
            <a:r>
              <a:rPr lang="en-US"/>
              <a:t> (</a:t>
            </a:r>
            <a:r>
              <a:rPr lang="en-US" baseline="30000"/>
              <a:t>ÍD</a:t>
            </a:r>
            <a:r>
              <a:rPr lang="en-US"/>
              <a:t>Idigna, </a:t>
            </a:r>
            <a:r>
              <a:rPr lang="en-US" baseline="30000"/>
              <a:t>ÍD</a:t>
            </a:r>
            <a:r>
              <a:rPr lang="en-US"/>
              <a:t>Idigina, literally “fast as an arrow”).} (https://en.wiktionary.org/wiki/Tigris#Etymology)</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Persian Gulf: named after the land just to the north</a:t>
            </a:r>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0766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E8790-C7F4-8DDD-56B0-DE5846E4D6F5}"/>
            </a:ext>
          </a:extLst>
        </p:cNvPr>
        <p:cNvGrpSpPr/>
        <p:nvPr/>
      </p:nvGrpSpPr>
      <p:grpSpPr>
        <a:xfrm>
          <a:off x="0" y="0"/>
          <a:ext cx="0" cy="0"/>
          <a:chOff x="0" y="0"/>
          <a:chExt cx="0" cy="0"/>
        </a:xfrm>
      </p:grpSpPr>
      <p:sp>
        <p:nvSpPr>
          <p:cNvPr id="70657" name="Rectangle 2">
            <a:extLst>
              <a:ext uri="{FF2B5EF4-FFF2-40B4-BE49-F238E27FC236}">
                <a16:creationId xmlns:a16="http://schemas.microsoft.com/office/drawing/2014/main" id="{16FC706C-C7A3-50EB-AFF4-DBD2157CEEF9}"/>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6738E2D5-73F5-54A4-0546-3F9DD6528B98}"/>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This could be an outline of Mt. Zion...the biblical name for today</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Temple Mount. </a:t>
            </a:r>
          </a:p>
          <a:p>
            <a:r>
              <a:rPr lang="en-US" b="0" dirty="0">
                <a:latin typeface="Times" charset="0"/>
                <a:ea typeface="ＭＳ Ｐゴシック" charset="0"/>
                <a:cs typeface="ＭＳ Ｐゴシック" charset="0"/>
              </a:rPr>
              <a:t>////	To build these expensive structures, the first step was to clear off and level the top of the mountain ...</a:t>
            </a:r>
          </a:p>
          <a:p>
            <a:r>
              <a:rPr lang="en-US" b="0" dirty="0">
                <a:latin typeface="Times" charset="0"/>
                <a:ea typeface="ＭＳ Ｐゴシック" charset="0"/>
                <a:cs typeface="ＭＳ Ｐゴシック" charset="0"/>
              </a:rPr>
              <a:t>////	followed by the construction of a massive pavement with retaining walls of stone and gravel fill.</a:t>
            </a:r>
          </a:p>
        </p:txBody>
      </p:sp>
    </p:spTree>
    <p:extLst>
      <p:ext uri="{BB962C8B-B14F-4D97-AF65-F5344CB8AC3E}">
        <p14:creationId xmlns:p14="http://schemas.microsoft.com/office/powerpoint/2010/main" val="133702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DA045-D3B1-834E-77A6-AF2EB67BBFED}"/>
            </a:ext>
          </a:extLst>
        </p:cNvPr>
        <p:cNvGrpSpPr/>
        <p:nvPr/>
      </p:nvGrpSpPr>
      <p:grpSpPr>
        <a:xfrm>
          <a:off x="0" y="0"/>
          <a:ext cx="0" cy="0"/>
          <a:chOff x="0" y="0"/>
          <a:chExt cx="0" cy="0"/>
        </a:xfrm>
      </p:grpSpPr>
      <p:sp>
        <p:nvSpPr>
          <p:cNvPr id="70657" name="Rectangle 2">
            <a:extLst>
              <a:ext uri="{FF2B5EF4-FFF2-40B4-BE49-F238E27FC236}">
                <a16:creationId xmlns:a16="http://schemas.microsoft.com/office/drawing/2014/main" id="{54184C95-CA8F-8ABF-82A0-11BAE9C50D98}"/>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54581EB0-0188-C210-0EC9-BB957626EA81}"/>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This could be an outline of Mt. Zion...the biblical name for today</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Temple Mount. </a:t>
            </a:r>
          </a:p>
          <a:p>
            <a:r>
              <a:rPr lang="en-US" b="0" dirty="0">
                <a:latin typeface="Times" charset="0"/>
                <a:ea typeface="ＭＳ Ｐゴシック" charset="0"/>
                <a:cs typeface="ＭＳ Ｐゴシック" charset="0"/>
              </a:rPr>
              <a:t>////	To build these expensive structures, the first step was to clear off and level the top of the mountain ...</a:t>
            </a:r>
          </a:p>
          <a:p>
            <a:r>
              <a:rPr lang="en-US" b="0" dirty="0">
                <a:latin typeface="Times" charset="0"/>
                <a:ea typeface="ＭＳ Ｐゴシック" charset="0"/>
                <a:cs typeface="ＭＳ Ｐゴシック" charset="0"/>
              </a:rPr>
              <a:t>////	followed by the construction of a massive pavement with retaining walls of stone and gravel fill.</a:t>
            </a:r>
          </a:p>
          <a:p>
            <a:r>
              <a:rPr lang="en-US" b="0" dirty="0">
                <a:latin typeface="Times" charset="0"/>
                <a:ea typeface="ＭＳ Ｐゴシック" charset="0"/>
                <a:cs typeface="ＭＳ Ｐゴシック" charset="0"/>
              </a:rPr>
              <a:t>////	On the left, today, you can see a portion of the retaining wall known today as the Western Wall, or to some, the Wailing Wall.</a:t>
            </a:r>
          </a:p>
        </p:txBody>
      </p:sp>
    </p:spTree>
    <p:extLst>
      <p:ext uri="{BB962C8B-B14F-4D97-AF65-F5344CB8AC3E}">
        <p14:creationId xmlns:p14="http://schemas.microsoft.com/office/powerpoint/2010/main" val="2052063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459A1-5FB2-33AA-0E69-7633AB6A55F2}"/>
            </a:ext>
          </a:extLst>
        </p:cNvPr>
        <p:cNvGrpSpPr/>
        <p:nvPr/>
      </p:nvGrpSpPr>
      <p:grpSpPr>
        <a:xfrm>
          <a:off x="0" y="0"/>
          <a:ext cx="0" cy="0"/>
          <a:chOff x="0" y="0"/>
          <a:chExt cx="0" cy="0"/>
        </a:xfrm>
      </p:grpSpPr>
      <p:sp>
        <p:nvSpPr>
          <p:cNvPr id="70657" name="Rectangle 2">
            <a:extLst>
              <a:ext uri="{FF2B5EF4-FFF2-40B4-BE49-F238E27FC236}">
                <a16:creationId xmlns:a16="http://schemas.microsoft.com/office/drawing/2014/main" id="{51C052C1-EF6F-6C01-94B4-8DCF6B851E8E}"/>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B2DBF70F-6062-CD64-7504-00FCB0A02FA8}"/>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This could be an outline of Mt. Zion...the biblical name for today</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Temple Mount. </a:t>
            </a:r>
          </a:p>
          <a:p>
            <a:r>
              <a:rPr lang="en-US" b="0" dirty="0">
                <a:latin typeface="Times" charset="0"/>
                <a:ea typeface="ＭＳ Ｐゴシック" charset="0"/>
                <a:cs typeface="ＭＳ Ｐゴシック" charset="0"/>
              </a:rPr>
              <a:t>////	To build these expensive structures, the first step was to clear off and level the top of the mountain ...</a:t>
            </a:r>
          </a:p>
          <a:p>
            <a:r>
              <a:rPr lang="en-US" b="0" dirty="0">
                <a:latin typeface="Times" charset="0"/>
                <a:ea typeface="ＭＳ Ｐゴシック" charset="0"/>
                <a:cs typeface="ＭＳ Ｐゴシック" charset="0"/>
              </a:rPr>
              <a:t>////	followed by the construction of a massive pavement with retaining walls of stone and gravel fill.</a:t>
            </a:r>
          </a:p>
          <a:p>
            <a:r>
              <a:rPr lang="en-US" b="0" dirty="0">
                <a:latin typeface="Times" charset="0"/>
                <a:ea typeface="ＭＳ Ｐゴシック" charset="0"/>
                <a:cs typeface="ＭＳ Ｐゴシック" charset="0"/>
              </a:rPr>
              <a:t>////	On the left, today, you can see a portion of the retaining wall known today as the Western Wall, or to some, the Wailing Wall.</a:t>
            </a:r>
          </a:p>
          <a:p>
            <a:r>
              <a:rPr lang="en-US" b="0" dirty="0">
                <a:latin typeface="Times" charset="0"/>
                <a:ea typeface="ＭＳ Ｐゴシック" charset="0"/>
                <a:cs typeface="ＭＳ Ｐゴシック" charset="0"/>
              </a:rPr>
              <a:t>////	At that site, King Solomon built the First Temple to the Lord. </a:t>
            </a:r>
          </a:p>
        </p:txBody>
      </p:sp>
    </p:spTree>
    <p:extLst>
      <p:ext uri="{BB962C8B-B14F-4D97-AF65-F5344CB8AC3E}">
        <p14:creationId xmlns:p14="http://schemas.microsoft.com/office/powerpoint/2010/main" val="3145054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BD80-E461-CEC7-2F2B-8BAF7E65D2F4}"/>
            </a:ext>
          </a:extLst>
        </p:cNvPr>
        <p:cNvGrpSpPr/>
        <p:nvPr/>
      </p:nvGrpSpPr>
      <p:grpSpPr>
        <a:xfrm>
          <a:off x="0" y="0"/>
          <a:ext cx="0" cy="0"/>
          <a:chOff x="0" y="0"/>
          <a:chExt cx="0" cy="0"/>
        </a:xfrm>
      </p:grpSpPr>
      <p:sp>
        <p:nvSpPr>
          <p:cNvPr id="70657" name="Rectangle 2">
            <a:extLst>
              <a:ext uri="{FF2B5EF4-FFF2-40B4-BE49-F238E27FC236}">
                <a16:creationId xmlns:a16="http://schemas.microsoft.com/office/drawing/2014/main" id="{8A87F283-906B-7500-0054-D53CD8D10EEB}"/>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A8E7BC32-03B7-A595-A3C3-1753AA818CDC}"/>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This could be an outline of Mt. Zion...the biblical name for today</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Temple Mount. </a:t>
            </a:r>
          </a:p>
          <a:p>
            <a:r>
              <a:rPr lang="en-US" b="0" dirty="0">
                <a:latin typeface="Times" charset="0"/>
                <a:ea typeface="ＭＳ Ｐゴシック" charset="0"/>
                <a:cs typeface="ＭＳ Ｐゴシック" charset="0"/>
              </a:rPr>
              <a:t>////	To build these expensive structures, the first step was to clear off and level the top of the mountain ...</a:t>
            </a:r>
          </a:p>
          <a:p>
            <a:r>
              <a:rPr lang="en-US" b="0" dirty="0">
                <a:latin typeface="Times" charset="0"/>
                <a:ea typeface="ＭＳ Ｐゴシック" charset="0"/>
                <a:cs typeface="ＭＳ Ｐゴシック" charset="0"/>
              </a:rPr>
              <a:t>////	followed by the construction of a massive pavement with retaining walls of stone and gravel fill.</a:t>
            </a:r>
          </a:p>
          <a:p>
            <a:r>
              <a:rPr lang="en-US" b="0" dirty="0">
                <a:latin typeface="Times" charset="0"/>
                <a:ea typeface="ＭＳ Ｐゴシック" charset="0"/>
                <a:cs typeface="ＭＳ Ｐゴシック" charset="0"/>
              </a:rPr>
              <a:t>////	On the left, today, you can see a portion of the retaining wall known today as the Western Wall, or to some, the Wailing Wall.</a:t>
            </a:r>
          </a:p>
          <a:p>
            <a:r>
              <a:rPr lang="en-US" b="0" dirty="0">
                <a:latin typeface="Times" charset="0"/>
                <a:ea typeface="ＭＳ Ｐゴシック" charset="0"/>
                <a:cs typeface="ＭＳ Ｐゴシック" charset="0"/>
              </a:rPr>
              <a:t>////	At that site, King Solomon built the First Temple to the Lord. </a:t>
            </a:r>
          </a:p>
          <a:p>
            <a:r>
              <a:rPr lang="en-US" b="0" dirty="0">
                <a:latin typeface="Times" charset="0"/>
                <a:ea typeface="ＭＳ Ｐゴシック" charset="0"/>
                <a:cs typeface="ＭＳ Ｐゴシック" charset="0"/>
              </a:rPr>
              <a:t>////	It was followed hundreds of years later by the Second Temple, familiar in Jesus</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 time. Today, though, and for the past 1,400 years….</a:t>
            </a:r>
          </a:p>
          <a:p>
            <a:endParaRPr lang="en-US" b="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798321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B5DD1-D2BB-D862-A76B-D3FEAE09EB5E}"/>
            </a:ext>
          </a:extLst>
        </p:cNvPr>
        <p:cNvGrpSpPr/>
        <p:nvPr/>
      </p:nvGrpSpPr>
      <p:grpSpPr>
        <a:xfrm>
          <a:off x="0" y="0"/>
          <a:ext cx="0" cy="0"/>
          <a:chOff x="0" y="0"/>
          <a:chExt cx="0" cy="0"/>
        </a:xfrm>
      </p:grpSpPr>
      <p:sp>
        <p:nvSpPr>
          <p:cNvPr id="70657" name="Rectangle 2">
            <a:extLst>
              <a:ext uri="{FF2B5EF4-FFF2-40B4-BE49-F238E27FC236}">
                <a16:creationId xmlns:a16="http://schemas.microsoft.com/office/drawing/2014/main" id="{EBF35266-A894-F921-2C73-0D5AC18DDA97}"/>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10B47A80-8F60-83B7-2918-1C927D77AE5D}"/>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This could be an outline of Mt. Zion...the biblical name for today</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Temple Mount. </a:t>
            </a:r>
          </a:p>
          <a:p>
            <a:r>
              <a:rPr lang="en-US" b="0" dirty="0">
                <a:latin typeface="Times" charset="0"/>
                <a:ea typeface="ＭＳ Ｐゴシック" charset="0"/>
                <a:cs typeface="ＭＳ Ｐゴシック" charset="0"/>
              </a:rPr>
              <a:t>////	To build these expensive structures, the first step was to clear off and level the top of the mountain ...</a:t>
            </a:r>
          </a:p>
          <a:p>
            <a:r>
              <a:rPr lang="en-US" b="0" dirty="0">
                <a:latin typeface="Times" charset="0"/>
                <a:ea typeface="ＭＳ Ｐゴシック" charset="0"/>
                <a:cs typeface="ＭＳ Ｐゴシック" charset="0"/>
              </a:rPr>
              <a:t>////	followed by the construction of a massive pavement with retaining walls of stone and gravel fill.</a:t>
            </a:r>
          </a:p>
          <a:p>
            <a:r>
              <a:rPr lang="en-US" b="0" dirty="0">
                <a:latin typeface="Times" charset="0"/>
                <a:ea typeface="ＭＳ Ｐゴシック" charset="0"/>
                <a:cs typeface="ＭＳ Ｐゴシック" charset="0"/>
              </a:rPr>
              <a:t>////	On the left, today, you can see a portion of the retaining wall known today as the Western Wall, or to some, the Wailing Wall.</a:t>
            </a:r>
          </a:p>
          <a:p>
            <a:r>
              <a:rPr lang="en-US" b="0" dirty="0">
                <a:latin typeface="Times" charset="0"/>
                <a:ea typeface="ＭＳ Ｐゴシック" charset="0"/>
                <a:cs typeface="ＭＳ Ｐゴシック" charset="0"/>
              </a:rPr>
              <a:t>////	At that site, King Solomon built the First Temple to the Lord. </a:t>
            </a:r>
          </a:p>
          <a:p>
            <a:r>
              <a:rPr lang="en-US" b="0" dirty="0">
                <a:latin typeface="Times" charset="0"/>
                <a:ea typeface="ＭＳ Ｐゴシック" charset="0"/>
                <a:cs typeface="ＭＳ Ｐゴシック" charset="0"/>
              </a:rPr>
              <a:t>////	It was followed hundreds of years later by the Second Temple, familiar in Jesus</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 time. Today, though, and for the past 1,400 years….</a:t>
            </a:r>
          </a:p>
          <a:p>
            <a:r>
              <a:rPr lang="en-US" b="0" dirty="0">
                <a:latin typeface="Times" charset="0"/>
                <a:ea typeface="ＭＳ Ｐゴシック" charset="0"/>
                <a:cs typeface="ＭＳ Ｐゴシック" charset="0"/>
              </a:rPr>
              <a:t>////	the Moslem Dome of the Rock has occupied that same great pavement…since A.D. 685.</a:t>
            </a:r>
          </a:p>
        </p:txBody>
      </p:sp>
    </p:spTree>
    <p:extLst>
      <p:ext uri="{BB962C8B-B14F-4D97-AF65-F5344CB8AC3E}">
        <p14:creationId xmlns:p14="http://schemas.microsoft.com/office/powerpoint/2010/main" val="2429376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1DF3B0F-2BE9-8543-A836-0055E6E5F440}" type="slidenum">
              <a:rPr lang="en-US" sz="1200">
                <a:solidFill>
                  <a:prstClr val="black"/>
                </a:solidFill>
                <a:latin typeface="Arial" charset="0"/>
              </a:rPr>
              <a:pPr/>
              <a:t>45</a:t>
            </a:fld>
            <a:endParaRPr lang="en-US" sz="1200">
              <a:solidFill>
                <a:prstClr val="black"/>
              </a:solidFill>
              <a:latin typeface="Arial" charset="0"/>
            </a:endParaRPr>
          </a:p>
        </p:txBody>
      </p:sp>
      <p:sp>
        <p:nvSpPr>
          <p:cNvPr id="159746" name="Rectangle 3"/>
          <p:cNvSpPr>
            <a:spLocks noGrp="1" noRot="1" noChangeAspect="1" noChangeArrowheads="1" noTextEdit="1"/>
          </p:cNvSpPr>
          <p:nvPr>
            <p:ph type="sldImg"/>
          </p:nvPr>
        </p:nvSpPr>
        <p:spPr>
          <a:ln/>
        </p:spPr>
      </p:sp>
      <p:sp>
        <p:nvSpPr>
          <p:cNvPr id="15974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D55AE-3CB0-EC5C-F69A-7AC33A72DBF1}"/>
            </a:ext>
          </a:extLst>
        </p:cNvPr>
        <p:cNvGrpSpPr/>
        <p:nvPr/>
      </p:nvGrpSpPr>
      <p:grpSpPr>
        <a:xfrm>
          <a:off x="0" y="0"/>
          <a:ext cx="0" cy="0"/>
          <a:chOff x="0" y="0"/>
          <a:chExt cx="0" cy="0"/>
        </a:xfrm>
      </p:grpSpPr>
      <p:sp>
        <p:nvSpPr>
          <p:cNvPr id="159745" name="Rectangle 7">
            <a:extLst>
              <a:ext uri="{FF2B5EF4-FFF2-40B4-BE49-F238E27FC236}">
                <a16:creationId xmlns:a16="http://schemas.microsoft.com/office/drawing/2014/main" id="{F4CEBA11-730D-DD3C-A97F-5740AB0ADF7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1DF3B0F-2BE9-8543-A836-0055E6E5F440}" type="slidenum">
              <a:rPr lang="en-US" sz="1200">
                <a:solidFill>
                  <a:prstClr val="black"/>
                </a:solidFill>
                <a:latin typeface="Arial" charset="0"/>
              </a:rPr>
              <a:pPr/>
              <a:t>46</a:t>
            </a:fld>
            <a:endParaRPr lang="en-US" sz="1200">
              <a:solidFill>
                <a:prstClr val="black"/>
              </a:solidFill>
              <a:latin typeface="Arial" charset="0"/>
            </a:endParaRPr>
          </a:p>
        </p:txBody>
      </p:sp>
      <p:sp>
        <p:nvSpPr>
          <p:cNvPr id="159746" name="Rectangle 3">
            <a:extLst>
              <a:ext uri="{FF2B5EF4-FFF2-40B4-BE49-F238E27FC236}">
                <a16:creationId xmlns:a16="http://schemas.microsoft.com/office/drawing/2014/main" id="{F33FF177-7F56-7352-913E-0EE641551A33}"/>
              </a:ext>
            </a:extLst>
          </p:cNvPr>
          <p:cNvSpPr>
            <a:spLocks noGrp="1" noRot="1" noChangeAspect="1" noChangeArrowheads="1" noTextEdit="1"/>
          </p:cNvSpPr>
          <p:nvPr>
            <p:ph type="sldImg"/>
          </p:nvPr>
        </p:nvSpPr>
        <p:spPr>
          <a:ln/>
        </p:spPr>
      </p:sp>
      <p:sp>
        <p:nvSpPr>
          <p:cNvPr id="159747" name="Rectangle 2">
            <a:extLst>
              <a:ext uri="{FF2B5EF4-FFF2-40B4-BE49-F238E27FC236}">
                <a16:creationId xmlns:a16="http://schemas.microsoft.com/office/drawing/2014/main" id="{A9544C48-2EA0-26F6-873F-CF1B1F2672FC}"/>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5504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C0FFD8D-DD86-9640-BB07-1CC82CE53916}" type="slidenum">
              <a:rPr lang="en-US" sz="1200">
                <a:solidFill>
                  <a:prstClr val="black"/>
                </a:solidFill>
                <a:latin typeface="Arial" charset="0"/>
              </a:rPr>
              <a:pPr/>
              <a:t>47</a:t>
            </a:fld>
            <a:endParaRPr lang="en-US" sz="1200">
              <a:solidFill>
                <a:prstClr val="black"/>
              </a:solidFill>
              <a:latin typeface="Arial" charset="0"/>
            </a:endParaRPr>
          </a:p>
        </p:txBody>
      </p:sp>
      <p:sp>
        <p:nvSpPr>
          <p:cNvPr id="161794" name="Rectangle 3"/>
          <p:cNvSpPr>
            <a:spLocks noGrp="1" noRot="1" noChangeAspect="1" noChangeArrowheads="1" noTextEdit="1"/>
          </p:cNvSpPr>
          <p:nvPr>
            <p:ph type="sldImg"/>
          </p:nvPr>
        </p:nvSpPr>
        <p:spPr>
          <a:ln/>
        </p:spPr>
      </p:sp>
      <p:sp>
        <p:nvSpPr>
          <p:cNvPr id="16179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size of the Old City comprises about 1% of the present city of Jerusalem.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62F78F9-18EF-824C-BED8-5F07886BFD21}" type="slidenum">
              <a:rPr lang="en-US" sz="1200">
                <a:solidFill>
                  <a:prstClr val="black"/>
                </a:solidFill>
                <a:latin typeface="Arial" charset="0"/>
              </a:rPr>
              <a:pPr/>
              <a:t>48</a:t>
            </a:fld>
            <a:endParaRPr lang="en-US" sz="1200">
              <a:solidFill>
                <a:prstClr val="black"/>
              </a:solidFill>
              <a:latin typeface="Arial" charset="0"/>
            </a:endParaRPr>
          </a:p>
        </p:txBody>
      </p:sp>
      <p:sp>
        <p:nvSpPr>
          <p:cNvPr id="163842" name="Rectangle 3"/>
          <p:cNvSpPr>
            <a:spLocks noGrp="1" noRot="1" noChangeAspect="1" noChangeArrowheads="1" noTextEdit="1"/>
          </p:cNvSpPr>
          <p:nvPr>
            <p:ph type="sldImg"/>
          </p:nvPr>
        </p:nvSpPr>
        <p:spPr>
          <a:ln/>
        </p:spPr>
      </p:sp>
      <p:sp>
        <p:nvSpPr>
          <p:cNvPr id="16384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Jewish population started in the western side of Jerusalem, but it has steadily moved east into what used to be primarily Arabs.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5DCE020-6DF7-D64D-B923-5FC09979D2FE}" type="slidenum">
              <a:rPr lang="en-US" sz="1200">
                <a:solidFill>
                  <a:prstClr val="black"/>
                </a:solidFill>
                <a:latin typeface="Arial" charset="0"/>
              </a:rPr>
              <a:pPr/>
              <a:t>49</a:t>
            </a:fld>
            <a:endParaRPr lang="en-US" sz="1200">
              <a:solidFill>
                <a:prstClr val="black"/>
              </a:solidFill>
              <a:latin typeface="Arial" charset="0"/>
            </a:endParaRPr>
          </a:p>
        </p:txBody>
      </p:sp>
      <p:sp>
        <p:nvSpPr>
          <p:cNvPr id="165890" name="Rectangle 3"/>
          <p:cNvSpPr>
            <a:spLocks noGrp="1" noRot="1" noChangeAspect="1" noChangeArrowheads="1" noTextEdit="1"/>
          </p:cNvSpPr>
          <p:nvPr>
            <p:ph type="sldImg"/>
          </p:nvPr>
        </p:nvSpPr>
        <p:spPr>
          <a:ln/>
        </p:spPr>
      </p:sp>
      <p:sp>
        <p:nvSpPr>
          <p:cNvPr id="16589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Now, the Old City of Jerusalem has four main quarters, almost divided like a square pizza. But Muslims control the largest section, by far, in the Muslim Quarter in green. Add to that the Temple Mount, also under Islamic control.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0284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B910268-C1DA-7D4B-AD1C-B63D7AE503A6}" type="slidenum">
              <a:rPr lang="en-US" sz="1200">
                <a:solidFill>
                  <a:prstClr val="black"/>
                </a:solidFill>
                <a:latin typeface="Arial" charset="0"/>
              </a:rPr>
              <a:pPr/>
              <a:t>50</a:t>
            </a:fld>
            <a:endParaRPr lang="en-US" sz="1200">
              <a:solidFill>
                <a:prstClr val="black"/>
              </a:solidFill>
              <a:latin typeface="Arial" charset="0"/>
            </a:endParaRPr>
          </a:p>
        </p:txBody>
      </p:sp>
      <p:sp>
        <p:nvSpPr>
          <p:cNvPr id="167938" name="Rectangle 3"/>
          <p:cNvSpPr>
            <a:spLocks noGrp="1" noRot="1" noChangeAspect="1" noChangeArrowheads="1" noTextEdit="1"/>
          </p:cNvSpPr>
          <p:nvPr>
            <p:ph type="sldImg"/>
          </p:nvPr>
        </p:nvSpPr>
        <p:spPr>
          <a:ln/>
        </p:spPr>
      </p:sp>
      <p:sp>
        <p:nvSpPr>
          <p:cNvPr id="16793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Here is the most expensive cemetery in the world!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AE9555-55FA-5D47-A3D9-33437A2736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282626" name="Rectangle 1026"/>
          <p:cNvSpPr>
            <a:spLocks noGrp="1" noRot="1" noChangeAspect="1" noChangeArrowheads="1" noTextEdit="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This gate was blocked after the Turkish conquest of Jerusalem in AD 1517.</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E2FFC74-8826-D747-B7C2-DE1116AF3EC4}" type="slidenum">
              <a:rPr lang="en-US" sz="1200">
                <a:solidFill>
                  <a:prstClr val="black"/>
                </a:solidFill>
                <a:latin typeface="Arial" charset="0"/>
              </a:rPr>
              <a:pPr/>
              <a:t>52</a:t>
            </a:fld>
            <a:endParaRPr lang="en-US" sz="1200">
              <a:solidFill>
                <a:prstClr val="black"/>
              </a:solidFill>
              <a:latin typeface="Arial" charset="0"/>
            </a:endParaRPr>
          </a:p>
        </p:txBody>
      </p:sp>
      <p:sp>
        <p:nvSpPr>
          <p:cNvPr id="172034" name="Rectangle 3"/>
          <p:cNvSpPr>
            <a:spLocks noGrp="1" noRot="1" noChangeAspect="1" noChangeArrowheads="1" noTextEdit="1"/>
          </p:cNvSpPr>
          <p:nvPr>
            <p:ph type="sldImg"/>
          </p:nvPr>
        </p:nvSpPr>
        <p:spPr>
          <a:ln/>
        </p:spPr>
      </p:sp>
      <p:sp>
        <p:nvSpPr>
          <p:cNvPr id="17203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D31183-AB4F-214D-9564-4512B340A2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Muslims control Temple Mount, but do not call it Temple Mount, for this would give away the fact that Jewish temples stood on it for nearly 1000 years. Instead, Islam emphasizes their two mosques atop the man-made platform built by Solomon.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AC574-BD90-5445-AFC9-C3E1CC8CE2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In the 1990s, King Hussein of Jordan sought to make the Dome of the Rock more dazzling than the dome of the Church of the Holy Sepulcher, so he covered the Dome of the Rock's dome with 14-carat gold!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C20E9B-B92D-6440-808C-46FCAAC683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Dome encircles the bedrock at the top of the mountain where Abraham nearly sacrificed Isaac, and etchings in the stone perfectly match the size of the ark of the covenant, marking the exact spot where the ark stood from 966-586 BC.</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0BF3B-C584-1749-B045-3EC6166CE2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Yet Muslims acknowledge none of this history, even though the word "Jerusalem" does not appear in the Koran!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8A9E3D2-1089-1D4A-9D13-617751E39648}" type="slidenum">
              <a:rPr lang="en-US" sz="1200">
                <a:solidFill>
                  <a:prstClr val="black"/>
                </a:solidFill>
                <a:latin typeface="Arial" charset="0"/>
              </a:rPr>
              <a:pPr/>
              <a:t>57</a:t>
            </a:fld>
            <a:endParaRPr lang="en-US" sz="1200">
              <a:solidFill>
                <a:prstClr val="black"/>
              </a:solidFill>
              <a:latin typeface="Arial" charset="0"/>
            </a:endParaRPr>
          </a:p>
        </p:txBody>
      </p:sp>
      <p:sp>
        <p:nvSpPr>
          <p:cNvPr id="174082" name="Rectangle 3"/>
          <p:cNvSpPr>
            <a:spLocks noGrp="1" noRot="1" noChangeAspect="1" noChangeArrowheads="1" noTextEdit="1"/>
          </p:cNvSpPr>
          <p:nvPr>
            <p:ph type="sldImg"/>
          </p:nvPr>
        </p:nvSpPr>
        <p:spPr>
          <a:ln/>
        </p:spPr>
      </p:sp>
      <p:sp>
        <p:nvSpPr>
          <p:cNvPr id="17408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40AFE28-C336-004A-B234-1964D812AF4A}" type="slidenum">
              <a:rPr lang="en-US" sz="1200">
                <a:solidFill>
                  <a:prstClr val="black"/>
                </a:solidFill>
                <a:latin typeface="Arial" charset="0"/>
              </a:rPr>
              <a:pPr/>
              <a:t>58</a:t>
            </a:fld>
            <a:endParaRPr lang="en-US" sz="1200">
              <a:solidFill>
                <a:prstClr val="black"/>
              </a:solidFill>
              <a:latin typeface="Arial" charset="0"/>
            </a:endParaRPr>
          </a:p>
        </p:txBody>
      </p:sp>
      <p:sp>
        <p:nvSpPr>
          <p:cNvPr id="182274" name="Rectangle 3"/>
          <p:cNvSpPr>
            <a:spLocks noGrp="1" noRot="1" noChangeAspect="1" noChangeArrowheads="1" noTextEdit="1"/>
          </p:cNvSpPr>
          <p:nvPr>
            <p:ph type="sldImg"/>
          </p:nvPr>
        </p:nvSpPr>
        <p:spPr>
          <a:ln/>
        </p:spPr>
      </p:sp>
      <p:sp>
        <p:nvSpPr>
          <p:cNvPr id="18227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 "weeks"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LC-09-Preparation-30</a:t>
            </a:r>
          </a:p>
          <a:p>
            <a:r>
              <a:rPr lang="en-US" dirty="0">
                <a:latin typeface="Times New Roman" charset="0"/>
                <a:ea typeface="ＭＳ Ｐゴシック" charset="0"/>
                <a:cs typeface="ＭＳ Ｐゴシック" charset="0"/>
              </a:rPr>
              <a:t>OB-27-Geography of Jerusalem-59</a:t>
            </a:r>
          </a:p>
          <a:p>
            <a:r>
              <a:rPr lang="en-US" dirty="0">
                <a:latin typeface="Times New Roman" charset="0"/>
                <a:ea typeface="ＭＳ Ｐゴシック" charset="0"/>
                <a:cs typeface="ＭＳ Ｐゴシック" charset="0"/>
              </a:rPr>
              <a:t>OS-27-Daniel-407, 499</a:t>
            </a:r>
          </a:p>
          <a:p>
            <a:r>
              <a:rPr lang="en-US" dirty="0">
                <a:latin typeface="Times New Roman" charset="0"/>
                <a:ea typeface="ＭＳ Ｐゴシック" charset="0"/>
                <a:cs typeface="ＭＳ Ｐゴシック" charset="0"/>
              </a:rPr>
              <a:t>NS-14-2Thess-184</a:t>
            </a:r>
          </a:p>
          <a:p>
            <a:r>
              <a:rPr lang="en-SG" sz="1200" kern="1200" dirty="0">
                <a:solidFill>
                  <a:schemeClr val="tx1"/>
                </a:solidFill>
                <a:effectLst/>
                <a:latin typeface="Arial" panose="020B0604020202020204" pitchFamily="34" charset="0"/>
                <a:ea typeface="+mn-ea"/>
                <a:cs typeface="Arial" panose="020B0604020202020204" pitchFamily="34" charset="0"/>
              </a:rPr>
              <a:t>NS-27-Rev1-slide </a:t>
            </a:r>
            <a:r>
              <a:rPr lang="en-US" sz="1200"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99</a:t>
            </a:r>
          </a:p>
        </p:txBody>
      </p:sp>
    </p:spTree>
    <p:extLst>
      <p:ext uri="{BB962C8B-B14F-4D97-AF65-F5344CB8AC3E}">
        <p14:creationId xmlns:p14="http://schemas.microsoft.com/office/powerpoint/2010/main" val="2201093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74781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70</a:t>
            </a:r>
            <a:r>
              <a:rPr lang="en-US" baseline="30000" dirty="0"/>
              <a:t>th</a:t>
            </a:r>
            <a:r>
              <a:rPr lang="en-US" dirty="0"/>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p:txBody>
      </p:sp>
      <p:sp>
        <p:nvSpPr>
          <p:cNvPr id="4" name="Slide Number Placeholder 3"/>
          <p:cNvSpPr>
            <a:spLocks noGrp="1"/>
          </p:cNvSpPr>
          <p:nvPr>
            <p:ph type="sldNum" sz="quarter" idx="5"/>
          </p:nvPr>
        </p:nvSpPr>
        <p:spPr/>
        <p:txBody>
          <a:bodyPr/>
          <a:lstStyle/>
          <a:p>
            <a:fld id="{424C47ED-6D22-F948-AE40-2FFB20679FFA}" type="slidenum">
              <a:rPr lang="en-SG" smtClean="0"/>
              <a:t>60</a:t>
            </a:fld>
            <a:endParaRPr lang="en-SG"/>
          </a:p>
        </p:txBody>
      </p:sp>
    </p:spTree>
    <p:extLst>
      <p:ext uri="{BB962C8B-B14F-4D97-AF65-F5344CB8AC3E}">
        <p14:creationId xmlns:p14="http://schemas.microsoft.com/office/powerpoint/2010/main" val="37604006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traditional spot for the temple is the exact spot where the Dome of the Rock was constructed by Muslims in the late AD 690s. But will this be easily demolished by one who the world will accept as a peaceful negotiator? That seems unlikely.</a:t>
            </a:r>
          </a:p>
        </p:txBody>
      </p:sp>
      <p:sp>
        <p:nvSpPr>
          <p:cNvPr id="4" name="Slide Number Placeholder 3"/>
          <p:cNvSpPr>
            <a:spLocks noGrp="1"/>
          </p:cNvSpPr>
          <p:nvPr>
            <p:ph type="sldNum" sz="quarter" idx="5"/>
          </p:nvPr>
        </p:nvSpPr>
        <p:spPr/>
        <p:txBody>
          <a:bodyPr/>
          <a:lstStyle/>
          <a:p>
            <a:fld id="{424C47ED-6D22-F948-AE40-2FFB20679FFA}" type="slidenum">
              <a:rPr lang="en-SG" smtClean="0"/>
              <a:t>61</a:t>
            </a:fld>
            <a:endParaRPr lang="en-SG"/>
          </a:p>
        </p:txBody>
      </p:sp>
    </p:spTree>
    <p:extLst>
      <p:ext uri="{BB962C8B-B14F-4D97-AF65-F5344CB8AC3E}">
        <p14:creationId xmlns:p14="http://schemas.microsoft.com/office/powerpoint/2010/main" val="12252077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p:txBody>
      </p:sp>
      <p:sp>
        <p:nvSpPr>
          <p:cNvPr id="4" name="Slide Number Placeholder 3"/>
          <p:cNvSpPr>
            <a:spLocks noGrp="1"/>
          </p:cNvSpPr>
          <p:nvPr>
            <p:ph type="sldNum" sz="quarter" idx="5"/>
          </p:nvPr>
        </p:nvSpPr>
        <p:spPr/>
        <p:txBody>
          <a:bodyPr/>
          <a:lstStyle/>
          <a:p>
            <a:fld id="{424C47ED-6D22-F948-AE40-2FFB20679FFA}" type="slidenum">
              <a:rPr lang="en-SG" smtClean="0"/>
              <a:t>62</a:t>
            </a:fld>
            <a:endParaRPr lang="en-SG"/>
          </a:p>
        </p:txBody>
      </p:sp>
    </p:spTree>
    <p:extLst>
      <p:ext uri="{BB962C8B-B14F-4D97-AF65-F5344CB8AC3E}">
        <p14:creationId xmlns:p14="http://schemas.microsoft.com/office/powerpoint/2010/main" val="30450943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these adjacent would certainly be the result of a master negotiator! </a:t>
            </a:r>
          </a:p>
        </p:txBody>
      </p:sp>
      <p:sp>
        <p:nvSpPr>
          <p:cNvPr id="4" name="Slide Number Placeholder 3"/>
          <p:cNvSpPr>
            <a:spLocks noGrp="1"/>
          </p:cNvSpPr>
          <p:nvPr>
            <p:ph type="sldNum" sz="quarter" idx="5"/>
          </p:nvPr>
        </p:nvSpPr>
        <p:spPr/>
        <p:txBody>
          <a:bodyPr/>
          <a:lstStyle/>
          <a:p>
            <a:fld id="{424C47ED-6D22-F948-AE40-2FFB20679FFA}" type="slidenum">
              <a:rPr lang="en-SG" smtClean="0"/>
              <a:t>63</a:t>
            </a:fld>
            <a:endParaRPr lang="en-SG"/>
          </a:p>
        </p:txBody>
      </p:sp>
    </p:spTree>
    <p:extLst>
      <p:ext uri="{BB962C8B-B14F-4D97-AF65-F5344CB8AC3E}">
        <p14:creationId xmlns:p14="http://schemas.microsoft.com/office/powerpoint/2010/main" val="16310307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such a feat would underscore the unity of all religions—a major tenant of the one-world religion that will lead to global worship of the Antichrist as the messianic figure at the focus of that one-world government.</a:t>
            </a:r>
          </a:p>
        </p:txBody>
      </p:sp>
      <p:sp>
        <p:nvSpPr>
          <p:cNvPr id="4" name="Slide Number Placeholder 3"/>
          <p:cNvSpPr>
            <a:spLocks noGrp="1"/>
          </p:cNvSpPr>
          <p:nvPr>
            <p:ph type="sldNum" sz="quarter" idx="5"/>
          </p:nvPr>
        </p:nvSpPr>
        <p:spPr/>
        <p:txBody>
          <a:bodyPr/>
          <a:lstStyle/>
          <a:p>
            <a:fld id="{424C47ED-6D22-F948-AE40-2FFB20679FFA}" type="slidenum">
              <a:rPr lang="en-SG" smtClean="0"/>
              <a:t>64</a:t>
            </a:fld>
            <a:endParaRPr lang="en-SG"/>
          </a:p>
        </p:txBody>
      </p:sp>
    </p:spTree>
    <p:extLst>
      <p:ext uri="{BB962C8B-B14F-4D97-AF65-F5344CB8AC3E}">
        <p14:creationId xmlns:p14="http://schemas.microsoft.com/office/powerpoint/2010/main" val="979810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223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910AC12-7144-194A-AD10-111517F0B2D7}" type="slidenum">
              <a:rPr lang="en-GB" sz="1200">
                <a:solidFill>
                  <a:srgbClr val="000000"/>
                </a:solidFill>
                <a:latin typeface="Calibri" charset="0"/>
              </a:rPr>
              <a:pPr eaLnBrk="1" hangingPunct="1"/>
              <a:t>65</a:t>
            </a:fld>
            <a:endParaRPr lang="en-GB" sz="1200">
              <a:solidFill>
                <a:srgbClr val="000000"/>
              </a:solidFill>
              <a:latin typeface="Calibri"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36514DF8-C68E-6C49-A6F6-196B9D30C79E}"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65</a:t>
            </a:fld>
            <a:endParaRPr lang="en-GB" sz="1200">
              <a:solidFill>
                <a:srgbClr val="000000"/>
              </a:solidFill>
              <a:latin typeface="Calibri"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Isaiah predicted a one-world government with Jerusalem as its capital. This city of God’s presence will be the focus of worldwide worship of God though his son Jesus on the throne in Jerusalem. The Antichrist will seek to pre-empt this by declaring himself to be this leader, but he will be defeated so that Jesus can take his rightful place as the world’s political King and religious Saviour.</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2C62110-36DF-4F4F-848B-AD5330390035}"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F2D72EB-A8F4-CD41-BEB4-D3CE8FD0DEB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4D2D6EE-0D35-E342-8914-3EF29306D06E}"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A1FFCC1-4EAA-3240-91E4-65CD66A1ABA6}"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965EFF3-A2B5-284B-A372-467A4FB3EC43}" type="slidenum">
              <a:rPr lang="en-US" sz="1200">
                <a:solidFill>
                  <a:prstClr val="black"/>
                </a:solidFill>
                <a:latin typeface="Arial" charset="0"/>
              </a:rPr>
              <a:pPr/>
              <a:t>7</a:t>
            </a:fld>
            <a:endParaRPr lang="en-US" sz="1200">
              <a:solidFill>
                <a:prstClr val="black"/>
              </a:solidFill>
              <a:latin typeface="Arial" charset="0"/>
            </a:endParaRPr>
          </a:p>
        </p:txBody>
      </p:sp>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89BD765-D9CA-3045-A571-8963BA5ECED2}"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EAE7C5A-C88D-DA41-A2D7-18F7FD90E364}"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8AA1A14-939F-8D4B-AA0D-BB6A2A78469C}" type="slidenum">
              <a:rPr lang="en-US" sz="1200">
                <a:solidFill>
                  <a:prstClr val="black"/>
                </a:solidFill>
                <a:latin typeface="Arial" charset="0"/>
              </a:rPr>
              <a:pPr/>
              <a:t>72</a:t>
            </a:fld>
            <a:endParaRPr lang="en-US" sz="1200">
              <a:solidFill>
                <a:prstClr val="black"/>
              </a:solidFill>
              <a:latin typeface="Arial" charset="0"/>
            </a:endParaRPr>
          </a:p>
        </p:txBody>
      </p:sp>
      <p:sp>
        <p:nvSpPr>
          <p:cNvPr id="198658" name="Rectangle 3"/>
          <p:cNvSpPr>
            <a:spLocks noGrp="1" noRot="1" noChangeAspect="1" noChangeArrowheads="1" noTextEdit="1"/>
          </p:cNvSpPr>
          <p:nvPr>
            <p:ph type="sldImg"/>
          </p:nvPr>
        </p:nvSpPr>
        <p:spPr>
          <a:ln/>
        </p:spPr>
      </p:sp>
      <p:sp>
        <p:nvSpPr>
          <p:cNvPr id="19865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0CD4E45-0CBA-FC48-8D42-365206EFAE93}" type="slidenum">
              <a:rPr lang="en-US" sz="1200">
                <a:solidFill>
                  <a:srgbClr val="000000"/>
                </a:solidFill>
                <a:latin typeface="Times New Roman" charset="0"/>
              </a:rPr>
              <a:pPr/>
              <a:t>74</a:t>
            </a:fld>
            <a:endParaRPr lang="en-US" sz="1200">
              <a:solidFill>
                <a:srgbClr val="000000"/>
              </a:solidFill>
              <a:latin typeface="Times New Roman" charset="0"/>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solidFill>
                  <a:srgbClr val="FFFFFF"/>
                </a:solidFill>
                <a:latin typeface="Arial" charset="0"/>
                <a:ea typeface="ＭＳ Ｐゴシック" charset="0"/>
                <a:cs typeface="ＭＳ Ｐゴシック" charset="0"/>
              </a:rPr>
              <a:t>NT Survey (ns)</a:t>
            </a:r>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3DE5E52-2E1B-0F4D-A755-B2466F96CD1B}" type="slidenum">
              <a:rPr lang="en-US" sz="1200">
                <a:solidFill>
                  <a:prstClr val="black"/>
                </a:solidFill>
                <a:latin typeface="Arial" charset="0"/>
              </a:rPr>
              <a:pPr/>
              <a:t>8</a:t>
            </a:fld>
            <a:endParaRPr lang="en-US" sz="1200">
              <a:solidFill>
                <a:prstClr val="black"/>
              </a:solidFill>
              <a:latin typeface="Arial"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6833CF-8770-2549-A7F4-B41E9D7A26B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Despite our global news, the center of the action is typically the Middle East. Why it that?</a:t>
            </a:r>
          </a:p>
        </p:txBody>
      </p:sp>
    </p:spTree>
    <p:extLst>
      <p:ext uri="{BB962C8B-B14F-4D97-AF65-F5344CB8AC3E}">
        <p14:creationId xmlns:p14="http://schemas.microsoft.com/office/powerpoint/2010/main" val="326213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0D4F3EC-F987-B04B-A4DA-A006A239B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311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2BD6646-3463-6D47-B2EF-8CEC042EF88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918449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4"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E67D463A-5C57-5C45-B2CE-244475712D56}" type="slidenum">
              <a:rPr lang="en-US"/>
              <a:pPr>
                <a:defRPr/>
              </a:pPr>
              <a:t>‹#›</a:t>
            </a:fld>
            <a:endParaRPr lang="en-US"/>
          </a:p>
        </p:txBody>
      </p:sp>
    </p:spTree>
    <p:extLst>
      <p:ext uri="{BB962C8B-B14F-4D97-AF65-F5344CB8AC3E}">
        <p14:creationId xmlns:p14="http://schemas.microsoft.com/office/powerpoint/2010/main" val="30947227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3"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5413B085-63DA-384F-9954-CE331D630161}" type="slidenum">
              <a:rPr lang="en-US"/>
              <a:pPr>
                <a:defRPr/>
              </a:pPr>
              <a:t>‹#›</a:t>
            </a:fld>
            <a:endParaRPr lang="en-US"/>
          </a:p>
        </p:txBody>
      </p:sp>
    </p:spTree>
    <p:extLst>
      <p:ext uri="{BB962C8B-B14F-4D97-AF65-F5344CB8AC3E}">
        <p14:creationId xmlns:p14="http://schemas.microsoft.com/office/powerpoint/2010/main" val="147769019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284F4DF-87CB-7546-ABE9-4A28AD9A23E0}" type="slidenum">
              <a:rPr lang="en-US"/>
              <a:pPr>
                <a:defRPr/>
              </a:pPr>
              <a:t>‹#›</a:t>
            </a:fld>
            <a:endParaRPr lang="en-US"/>
          </a:p>
        </p:txBody>
      </p:sp>
    </p:spTree>
    <p:extLst>
      <p:ext uri="{BB962C8B-B14F-4D97-AF65-F5344CB8AC3E}">
        <p14:creationId xmlns:p14="http://schemas.microsoft.com/office/powerpoint/2010/main" val="240517138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5F99720-5F2D-794A-95D9-52CAAF87A226}" type="slidenum">
              <a:rPr lang="en-US"/>
              <a:pPr>
                <a:defRPr/>
              </a:pPr>
              <a:t>‹#›</a:t>
            </a:fld>
            <a:endParaRPr lang="en-US"/>
          </a:p>
        </p:txBody>
      </p:sp>
    </p:spTree>
    <p:extLst>
      <p:ext uri="{BB962C8B-B14F-4D97-AF65-F5344CB8AC3E}">
        <p14:creationId xmlns:p14="http://schemas.microsoft.com/office/powerpoint/2010/main" val="4739262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6F53F25-24C0-814D-9E38-34D75D930B21}" type="slidenum">
              <a:rPr lang="en-US"/>
              <a:pPr>
                <a:defRPr/>
              </a:pPr>
              <a:t>‹#›</a:t>
            </a:fld>
            <a:endParaRPr lang="en-US"/>
          </a:p>
        </p:txBody>
      </p:sp>
    </p:spTree>
    <p:extLst>
      <p:ext uri="{BB962C8B-B14F-4D97-AF65-F5344CB8AC3E}">
        <p14:creationId xmlns:p14="http://schemas.microsoft.com/office/powerpoint/2010/main" val="325877090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321C0263-E2DD-6F42-B6C5-FCD79A934AB6}" type="slidenum">
              <a:rPr lang="en-US"/>
              <a:pPr>
                <a:defRPr/>
              </a:pPr>
              <a:t>‹#›</a:t>
            </a:fld>
            <a:endParaRPr lang="en-US"/>
          </a:p>
        </p:txBody>
      </p:sp>
    </p:spTree>
    <p:extLst>
      <p:ext uri="{BB962C8B-B14F-4D97-AF65-F5344CB8AC3E}">
        <p14:creationId xmlns:p14="http://schemas.microsoft.com/office/powerpoint/2010/main" val="32776336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167E38A1-D164-0445-8F59-7CB93AE80809}" type="slidenum">
              <a:rPr lang="en-US"/>
              <a:pPr>
                <a:defRPr/>
              </a:pPr>
              <a:t>‹#›</a:t>
            </a:fld>
            <a:endParaRPr lang="en-US"/>
          </a:p>
        </p:txBody>
      </p:sp>
    </p:spTree>
    <p:extLst>
      <p:ext uri="{BB962C8B-B14F-4D97-AF65-F5344CB8AC3E}">
        <p14:creationId xmlns:p14="http://schemas.microsoft.com/office/powerpoint/2010/main" val="385747309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6DB1F9E-8DF5-634A-B105-6AB262667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97886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3DE59A4-67E3-1549-8BA9-F836849788D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614394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5108F2-7AE1-534F-9AF3-3983DEB7911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9603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8CC96DE-437E-9440-AA9F-D7FC4147211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563632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5FB9EC1-2B9D-304C-BF1E-127D61D37D9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323348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08CF5AA-C088-6A4F-9209-CD23611690C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95794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5A36CA0-3239-C844-8714-CC6E8D726A95}"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6985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EC4E14-952C-9A43-B2D8-70B970400E9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7114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8BBFE9F-A2B3-4B46-8AE8-81CC7C22008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896235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3DAC984-831A-254B-8294-21B465910E5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29278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A20DBE3-8639-B54E-9E45-41FDE531668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49995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9F0AE20-A22D-A443-8899-4C6896B25D0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25023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7AE1EAE3-0F48-E64D-8FC5-10B679A13F42}"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4923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8097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E4F84D-28DB-2F41-AF96-471EE629F9A2}"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02470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54000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89237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56869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08662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47006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73229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37314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33718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76259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7770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6DF71C3-5DFA-8C4D-9578-9D42C9A372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5658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652501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0158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797527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888860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25073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8448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89305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24232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33052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9007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C467BC9-4359-9E40-8BC7-4E7AF188A7D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69731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11896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74886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69942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77968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443610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746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02780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01741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77620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74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97AF21D-4E5A-E549-AA46-5F3C528A962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051634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61452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18519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53333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28819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6326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37422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38190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898400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63471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8241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95F54E4-EEE7-854E-A98D-3B4D42DE98E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61695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09392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72199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46459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529629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14116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489913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45199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312467561"/>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74722037"/>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64604034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4C5412D-A342-B148-AA6B-ADB8AD1D792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98392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57654361"/>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4037896"/>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961652479"/>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396507"/>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81798524"/>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39732506"/>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96569769"/>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55562049"/>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6433961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47513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FBE8A07-AB93-3247-8F50-2E123B17E4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88561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4307079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25300811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0029200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3365016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28490702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3467060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19274116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8278033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3212580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2909470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2A2E1A5-524F-5447-B906-FB88D6D3497A}"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99648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31812863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582627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393797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107831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815191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373243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528146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812557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097834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6064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FD635A-635E-1E44-8A16-23657B1DCC2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42210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8B3E284-1091-514B-9631-34583E67834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16205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836524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5/27/26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607709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36259193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13998551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8447688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27745646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3391895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39006429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26836903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1396086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B999DF-2B8B-8C4B-A175-F911171802F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13070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20444523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41319997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35020416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816757111"/>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696371049"/>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1490453759"/>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775933632"/>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625810287"/>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4088183210"/>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930800089"/>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07FE911-463D-A142-945E-ECC1B393446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99789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237651336"/>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149781495"/>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512095047"/>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840735942"/>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625846756"/>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B82BA2D-C2D0-0440-9231-605062A949F1}" type="slidenum">
              <a:rPr lang="en-US"/>
              <a:pPr>
                <a:defRPr/>
              </a:pPr>
              <a:t>‹#›</a:t>
            </a:fld>
            <a:endParaRPr lang="en-US"/>
          </a:p>
        </p:txBody>
      </p:sp>
    </p:spTree>
    <p:extLst>
      <p:ext uri="{BB962C8B-B14F-4D97-AF65-F5344CB8AC3E}">
        <p14:creationId xmlns:p14="http://schemas.microsoft.com/office/powerpoint/2010/main" val="27822537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848B18-F5DA-8B40-B096-529C0CF8C8B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538573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221D36A-CE6C-054C-81F4-073E546974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05063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7D8FB38-F3F4-0049-A921-D01E45A35E5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01044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9EF3389-2F6A-1844-97DA-5E1272B508E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1184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7C0F215-AB54-7F48-921A-C8B6F7B6404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180964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7629669-1932-464E-AEE1-96AE887867B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90801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0ADE98-E8A8-A249-B936-D1660954961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74662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9B133C-4787-474F-A66A-416BC51D191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81642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754F883-90D3-CC43-8F5B-799C432CC49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85947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0F06F77-8536-EA48-A0E3-0E468CFA7D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57920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364268-7884-CA45-A72E-15DEFFA58BF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23457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A8E4B08-22E0-094D-AFA2-5289AE4C43E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39596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5C02D4D-6767-7F41-994D-561E789499C7}"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919618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99EFAB6-6B24-8443-A1E0-264C1DB5CC8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59586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F1851F0-F194-C342-A114-D78C883AB1E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8388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C6B05828-2510-5A41-BE3E-7625A48906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00161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fontAlgn="base">
              <a:spcBef>
                <a:spcPct val="0"/>
              </a:spcBef>
              <a:defRPr/>
            </a:pPr>
            <a:endParaRPr lang="en-US" sz="2400">
              <a:solidFill>
                <a:srgbClr val="FFFFFF"/>
              </a:solidFill>
              <a:effectLst/>
              <a:latin typeface="Arial" charset="0"/>
            </a:endParaRPr>
          </a:p>
        </p:txBody>
      </p:sp>
      <p:sp>
        <p:nvSpPr>
          <p:cNvPr id="5"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chemeClr val="tx1"/>
                </a:solidFill>
                <a:miter lim="800000"/>
                <a:headEnd type="none" w="sm" len="sm"/>
                <a:tailEnd type="none" w="sm" len="sm"/>
              </a14:hiddenLine>
            </a:ext>
          </a:extLst>
        </p:spPr>
        <p:txBody>
          <a:bodyPr wrap="none" anchor="ctr"/>
          <a:lstStyle/>
          <a:p>
            <a:pPr>
              <a:defRPr/>
            </a:pPr>
            <a:endParaRPr lang="en-US"/>
          </a:p>
        </p:txBody>
      </p:sp>
      <p:sp>
        <p:nvSpPr>
          <p:cNvPr id="6"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0"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1"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037"/>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14" name="Rectangle 1038"/>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15" name="Rectangle 1039"/>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C384B2DD-E510-E74B-96EB-0D5A77EB0544}" type="slidenum">
              <a:rPr lang="en-US"/>
              <a:pPr>
                <a:defRPr/>
              </a:pPr>
              <a:t>‹#›</a:t>
            </a:fld>
            <a:endParaRPr lang="en-US"/>
          </a:p>
        </p:txBody>
      </p:sp>
    </p:spTree>
    <p:extLst>
      <p:ext uri="{BB962C8B-B14F-4D97-AF65-F5344CB8AC3E}">
        <p14:creationId xmlns:p14="http://schemas.microsoft.com/office/powerpoint/2010/main" val="9573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54E5D6E-D0C8-7A40-A364-B448A521B9BE}" type="slidenum">
              <a:rPr lang="en-US"/>
              <a:pPr>
                <a:defRPr/>
              </a:pPr>
              <a:t>‹#›</a:t>
            </a:fld>
            <a:endParaRPr lang="en-US"/>
          </a:p>
        </p:txBody>
      </p:sp>
    </p:spTree>
    <p:extLst>
      <p:ext uri="{BB962C8B-B14F-4D97-AF65-F5344CB8AC3E}">
        <p14:creationId xmlns:p14="http://schemas.microsoft.com/office/powerpoint/2010/main" val="17417612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67A744E-668C-F346-9C6E-08966CFAB061}" type="slidenum">
              <a:rPr lang="en-US"/>
              <a:pPr>
                <a:defRPr/>
              </a:pPr>
              <a:t>‹#›</a:t>
            </a:fld>
            <a:endParaRPr lang="en-US"/>
          </a:p>
        </p:txBody>
      </p:sp>
    </p:spTree>
    <p:extLst>
      <p:ext uri="{BB962C8B-B14F-4D97-AF65-F5344CB8AC3E}">
        <p14:creationId xmlns:p14="http://schemas.microsoft.com/office/powerpoint/2010/main" val="31700048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B5FEDB24-D1B3-674F-97FB-8F13E3381648}" type="slidenum">
              <a:rPr lang="en-US"/>
              <a:pPr>
                <a:defRPr/>
              </a:pPr>
              <a:t>‹#›</a:t>
            </a:fld>
            <a:endParaRPr lang="en-US"/>
          </a:p>
        </p:txBody>
      </p:sp>
    </p:spTree>
    <p:extLst>
      <p:ext uri="{BB962C8B-B14F-4D97-AF65-F5344CB8AC3E}">
        <p14:creationId xmlns:p14="http://schemas.microsoft.com/office/powerpoint/2010/main" val="42709567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Footer Placeholder 7"/>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Slide Number Placeholder 8"/>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CE47A2A7-213B-C047-A5DC-35363E87F1E7}" type="slidenum">
              <a:rPr lang="en-US"/>
              <a:pPr>
                <a:defRPr/>
              </a:pPr>
              <a:t>‹#›</a:t>
            </a:fld>
            <a:endParaRPr lang="en-US"/>
          </a:p>
        </p:txBody>
      </p:sp>
    </p:spTree>
    <p:extLst>
      <p:ext uri="{BB962C8B-B14F-4D97-AF65-F5344CB8AC3E}">
        <p14:creationId xmlns:p14="http://schemas.microsoft.com/office/powerpoint/2010/main" val="14829665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Footer Placeholder 3"/>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Slide Number Placeholder 4"/>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472F947-B802-2842-99D7-35651D6C6762}" type="slidenum">
              <a:rPr lang="en-US"/>
              <a:pPr>
                <a:defRPr/>
              </a:pPr>
              <a:t>‹#›</a:t>
            </a:fld>
            <a:endParaRPr lang="en-US"/>
          </a:p>
        </p:txBody>
      </p:sp>
    </p:spTree>
    <p:extLst>
      <p:ext uri="{BB962C8B-B14F-4D97-AF65-F5344CB8AC3E}">
        <p14:creationId xmlns:p14="http://schemas.microsoft.com/office/powerpoint/2010/main" val="6842958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3" name="Footer Placeholder 2"/>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Slide Number Placeholder 3"/>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601F576E-AA25-234E-80E1-95DCC62A943B}" type="slidenum">
              <a:rPr lang="en-US"/>
              <a:pPr>
                <a:defRPr/>
              </a:pPr>
              <a:t>‹#›</a:t>
            </a:fld>
            <a:endParaRPr lang="en-US"/>
          </a:p>
        </p:txBody>
      </p:sp>
    </p:spTree>
    <p:extLst>
      <p:ext uri="{BB962C8B-B14F-4D97-AF65-F5344CB8AC3E}">
        <p14:creationId xmlns:p14="http://schemas.microsoft.com/office/powerpoint/2010/main" val="378702094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83DE292-2983-E845-92AE-5D81209C8F70}" type="slidenum">
              <a:rPr lang="en-US"/>
              <a:pPr>
                <a:defRPr/>
              </a:pPr>
              <a:t>‹#›</a:t>
            </a:fld>
            <a:endParaRPr lang="en-US"/>
          </a:p>
        </p:txBody>
      </p:sp>
    </p:spTree>
    <p:extLst>
      <p:ext uri="{BB962C8B-B14F-4D97-AF65-F5344CB8AC3E}">
        <p14:creationId xmlns:p14="http://schemas.microsoft.com/office/powerpoint/2010/main" val="28217981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A0BD310A-FFA7-7946-9ABF-28090F5AE3B1}" type="slidenum">
              <a:rPr lang="en-US"/>
              <a:pPr>
                <a:defRPr/>
              </a:pPr>
              <a:t>‹#›</a:t>
            </a:fld>
            <a:endParaRPr lang="en-US"/>
          </a:p>
        </p:txBody>
      </p:sp>
    </p:spTree>
    <p:extLst>
      <p:ext uri="{BB962C8B-B14F-4D97-AF65-F5344CB8AC3E}">
        <p14:creationId xmlns:p14="http://schemas.microsoft.com/office/powerpoint/2010/main" val="40896261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974CD98B-26DD-2341-B612-1F8DE935B09C}" type="slidenum">
              <a:rPr lang="en-US"/>
              <a:pPr>
                <a:defRPr/>
              </a:pPr>
              <a:t>‹#›</a:t>
            </a:fld>
            <a:endParaRPr lang="en-US"/>
          </a:p>
        </p:txBody>
      </p:sp>
    </p:spTree>
    <p:extLst>
      <p:ext uri="{BB962C8B-B14F-4D97-AF65-F5344CB8AC3E}">
        <p14:creationId xmlns:p14="http://schemas.microsoft.com/office/powerpoint/2010/main" val="2675944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CE02E6-1F20-864E-82A7-0AED5A006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8862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5F5B98B3-8364-D341-BB0F-B9A5E0618CA0}" type="slidenum">
              <a:rPr lang="en-US"/>
              <a:pPr>
                <a:defRPr/>
              </a:pPr>
              <a:t>‹#›</a:t>
            </a:fld>
            <a:endParaRPr lang="en-US"/>
          </a:p>
        </p:txBody>
      </p:sp>
    </p:spTree>
    <p:extLst>
      <p:ext uri="{BB962C8B-B14F-4D97-AF65-F5344CB8AC3E}">
        <p14:creationId xmlns:p14="http://schemas.microsoft.com/office/powerpoint/2010/main" val="29828644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0800A26-5944-9E46-94CD-01D5EB8AF48E}" type="slidenum">
              <a:rPr lang="en-US"/>
              <a:pPr>
                <a:defRPr/>
              </a:pPr>
              <a:t>‹#›</a:t>
            </a:fld>
            <a:endParaRPr lang="en-US"/>
          </a:p>
        </p:txBody>
      </p:sp>
    </p:spTree>
    <p:extLst>
      <p:ext uri="{BB962C8B-B14F-4D97-AF65-F5344CB8AC3E}">
        <p14:creationId xmlns:p14="http://schemas.microsoft.com/office/powerpoint/2010/main" val="28141960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20604B-AC9D-4C47-B4BA-B818960F6AA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26717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8828E3D-5D4A-7D44-AB1F-2AB6D1629F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73189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0C6824-F8CA-DC42-8A54-00FDFB5C8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230964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EBDA3B3-4CB7-A041-975A-AE67FBD88725}"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38517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E15A1F0-746D-4C4B-AD52-D44EABDB5E7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70956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29819D5-898E-B344-968D-274D6D86463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4936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C10C300-3427-C54F-9E58-AE4EEBA8BAF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32065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5A1BA4F-1734-004D-9D38-5505051614C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9658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05B5F-1C15-B546-A5D3-C391031CC4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710956"/>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0229BA-D8C2-9D4A-9DED-6CB4453977C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07036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55AE22-D729-0D4B-8C00-6069D7F4685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807000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1BF0488-D081-D84B-890A-DAC7EF5735B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9657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3F932-ED5D-294F-A851-6BB682B60C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056555"/>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684DD2-2611-4349-BEE3-DE0A360A6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156399"/>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EBD74F-D634-DF46-A800-20DF4506B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27117"/>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3E034E7-45B5-F644-A2E8-567B7121EFE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4800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27815F-48F3-894E-AD12-5F92CC9C77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325744"/>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E27830-FD48-7E4A-BA9A-F38C8E7B6F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533611"/>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8BD48E-BE69-924B-A981-3682DCEA3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23967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273D1-CFE5-CD48-A553-23F1DFFA74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4413237"/>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830C9-9D17-CE49-8904-A9B3ED3DB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9750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25FC9-9B08-1947-88C1-2C9BE6B43A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522116"/>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8458200" cy="5943600"/>
            <a:chOff x="0" y="0"/>
            <a:chExt cx="5328" cy="3744"/>
          </a:xfrm>
        </p:grpSpPr>
        <p:sp>
          <p:nvSpPr>
            <p:cNvPr id="5" name="Freeform 9"/>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6" name="Freeform 8"/>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95942"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95938" name="Rectangle 2"/>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5"/>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4"/>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3"/>
          <p:cNvSpPr>
            <a:spLocks noGrp="1" noChangeArrowheads="1"/>
          </p:cNvSpPr>
          <p:nvPr>
            <p:ph type="sldNum" sz="quarter" idx="12"/>
          </p:nvPr>
        </p:nvSpPr>
        <p:spPr/>
        <p:txBody>
          <a:bodyPr/>
          <a:lstStyle>
            <a:lvl1pPr>
              <a:defRPr/>
            </a:lvl1pPr>
          </a:lstStyle>
          <a:p>
            <a:pPr>
              <a:defRPr/>
            </a:pPr>
            <a:fld id="{DE8591ED-DFBE-2542-B89D-29B124E793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3902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4ED3A3CA-65E4-C44B-9DDE-8D2BAA13FB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732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2A0322AB-A4C0-9C46-9558-22561F3C44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824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9BA4424-7AF5-BF4A-83C5-745E6B69BE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32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7150EAF-15B3-544F-9268-C2E54327B79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914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D2305271-9DB2-2847-A11E-DE7C04EA66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3707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CDB1A37C-6DF1-934A-99FA-DD02485E38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9518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66F4F2C3-E4D9-F74B-A79D-4678B870F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3749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53C3F7A8-3908-B249-A642-BFFC79DE1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9980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15637ADD-AED1-4743-AFEA-41FDB8BEE6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5559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09790CA1-5D03-AB41-A564-9CDEF8D2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3517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ADAB3D-00B7-FE4D-886F-F19924BC96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3764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1200BB7-9DD7-8743-B81A-F4D1864CC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474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8458200" cy="5943600"/>
            <a:chOff x="0" y="0"/>
            <a:chExt cx="5328" cy="3744"/>
          </a:xfrm>
        </p:grpSpPr>
        <p:sp>
          <p:nvSpPr>
            <p:cNvPr id="5" name="Freeform 9"/>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6" name="Freeform 8"/>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95942"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95938" name="Rectangle 2"/>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5"/>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4"/>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3"/>
          <p:cNvSpPr>
            <a:spLocks noGrp="1" noChangeArrowheads="1"/>
          </p:cNvSpPr>
          <p:nvPr>
            <p:ph type="sldNum" sz="quarter" idx="12"/>
          </p:nvPr>
        </p:nvSpPr>
        <p:spPr/>
        <p:txBody>
          <a:bodyPr/>
          <a:lstStyle>
            <a:lvl1pPr>
              <a:defRPr/>
            </a:lvl1pPr>
          </a:lstStyle>
          <a:p>
            <a:pPr>
              <a:defRPr/>
            </a:pPr>
            <a:fld id="{61707A7B-7BC0-3F48-9F12-0D00F8959F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6292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DD1B4E77-BEDA-5349-A23F-A87C03A1D6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350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D3714D1-4AC4-4740-A8FC-50BE29DBBBC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2698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A75CC279-D43F-EE4B-A1E1-2956B514FF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335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6C4B40FC-EB89-6143-8F79-162A524F27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873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73FBA58C-5F3C-124D-8A40-6940758EAE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7776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CB358574-906F-9842-B2F2-1B9099F10E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4529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7B7CBBF3-4C0F-6143-A941-4687C329D4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890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A19B3D84-3EE3-A541-B1FB-67A27EC561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7363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1C1897A7-1B08-BF4E-95EB-2235EC8856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8632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850E7FB-40FC-5647-837A-1AB2CDBD0A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6602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50DED0-479F-614F-BED0-56BA2B26F7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5282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BC21A525-EC3C-2647-9E2D-B9771A8DAC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693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8475BA1-FD63-EB46-B05E-7869BD23FC55}"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26704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CD871B4E-D5F1-C44A-BF33-F2B5C2C5B2B8}" type="slidenum">
              <a:rPr lang="en-US" altLang="zh-TW"/>
              <a:pPr>
                <a:defRPr/>
              </a:pPr>
              <a:t>‹#›</a:t>
            </a:fld>
            <a:endParaRPr lang="en-US" altLang="zh-TW"/>
          </a:p>
        </p:txBody>
      </p:sp>
    </p:spTree>
    <p:extLst>
      <p:ext uri="{BB962C8B-B14F-4D97-AF65-F5344CB8AC3E}">
        <p14:creationId xmlns:p14="http://schemas.microsoft.com/office/powerpoint/2010/main" val="2334615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B5BA1865-8A6B-E74E-BB33-62881AD25F95}" type="slidenum">
              <a:rPr lang="en-US" altLang="zh-TW"/>
              <a:pPr>
                <a:defRPr/>
              </a:pPr>
              <a:t>‹#›</a:t>
            </a:fld>
            <a:endParaRPr lang="en-US" altLang="zh-TW"/>
          </a:p>
        </p:txBody>
      </p:sp>
    </p:spTree>
    <p:extLst>
      <p:ext uri="{BB962C8B-B14F-4D97-AF65-F5344CB8AC3E}">
        <p14:creationId xmlns:p14="http://schemas.microsoft.com/office/powerpoint/2010/main" val="1373512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2A543ED1-2039-C44F-A05E-1F09A2E49A1D}" type="slidenum">
              <a:rPr lang="en-US" altLang="zh-TW"/>
              <a:pPr>
                <a:defRPr/>
              </a:pPr>
              <a:t>‹#›</a:t>
            </a:fld>
            <a:endParaRPr lang="en-US" altLang="zh-TW"/>
          </a:p>
        </p:txBody>
      </p:sp>
    </p:spTree>
    <p:extLst>
      <p:ext uri="{BB962C8B-B14F-4D97-AF65-F5344CB8AC3E}">
        <p14:creationId xmlns:p14="http://schemas.microsoft.com/office/powerpoint/2010/main" val="1328339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44BF996A-3ACB-5B4F-AE9D-B5566966D85A}" type="slidenum">
              <a:rPr lang="en-US" altLang="zh-TW"/>
              <a:pPr>
                <a:defRPr/>
              </a:pPr>
              <a:t>‹#›</a:t>
            </a:fld>
            <a:endParaRPr lang="en-US" altLang="zh-TW"/>
          </a:p>
        </p:txBody>
      </p:sp>
    </p:spTree>
    <p:extLst>
      <p:ext uri="{BB962C8B-B14F-4D97-AF65-F5344CB8AC3E}">
        <p14:creationId xmlns:p14="http://schemas.microsoft.com/office/powerpoint/2010/main" val="11018933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74AA093E-11EF-1A4E-91D2-A77096350DFD}" type="slidenum">
              <a:rPr lang="en-US" altLang="zh-TW"/>
              <a:pPr>
                <a:defRPr/>
              </a:pPr>
              <a:t>‹#›</a:t>
            </a:fld>
            <a:endParaRPr lang="en-US" altLang="zh-TW"/>
          </a:p>
        </p:txBody>
      </p:sp>
    </p:spTree>
    <p:extLst>
      <p:ext uri="{BB962C8B-B14F-4D97-AF65-F5344CB8AC3E}">
        <p14:creationId xmlns:p14="http://schemas.microsoft.com/office/powerpoint/2010/main" val="3922822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E63DF3EB-456E-3548-B423-2EBD266A6F97}" type="slidenum">
              <a:rPr lang="en-US" altLang="zh-TW"/>
              <a:pPr>
                <a:defRPr/>
              </a:pPr>
              <a:t>‹#›</a:t>
            </a:fld>
            <a:endParaRPr lang="en-US" altLang="zh-TW"/>
          </a:p>
        </p:txBody>
      </p:sp>
    </p:spTree>
    <p:extLst>
      <p:ext uri="{BB962C8B-B14F-4D97-AF65-F5344CB8AC3E}">
        <p14:creationId xmlns:p14="http://schemas.microsoft.com/office/powerpoint/2010/main" val="1284115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6FD3F1F9-A99C-8F4D-86C3-24E55EFBD3A1}" type="slidenum">
              <a:rPr lang="en-US" altLang="zh-TW"/>
              <a:pPr>
                <a:defRPr/>
              </a:pPr>
              <a:t>‹#›</a:t>
            </a:fld>
            <a:endParaRPr lang="en-US" altLang="zh-TW"/>
          </a:p>
        </p:txBody>
      </p:sp>
    </p:spTree>
    <p:extLst>
      <p:ext uri="{BB962C8B-B14F-4D97-AF65-F5344CB8AC3E}">
        <p14:creationId xmlns:p14="http://schemas.microsoft.com/office/powerpoint/2010/main" val="401903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1BE10B86-E4AC-9142-8C75-B85D1AB8B2F4}" type="slidenum">
              <a:rPr lang="en-US" altLang="zh-TW"/>
              <a:pPr>
                <a:defRPr/>
              </a:pPr>
              <a:t>‹#›</a:t>
            </a:fld>
            <a:endParaRPr lang="en-US" altLang="zh-TW"/>
          </a:p>
        </p:txBody>
      </p:sp>
    </p:spTree>
    <p:extLst>
      <p:ext uri="{BB962C8B-B14F-4D97-AF65-F5344CB8AC3E}">
        <p14:creationId xmlns:p14="http://schemas.microsoft.com/office/powerpoint/2010/main" val="328736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48750A5F-E710-F44F-B6FA-310B4D87C722}" type="slidenum">
              <a:rPr lang="en-US" altLang="zh-TW"/>
              <a:pPr>
                <a:defRPr/>
              </a:pPr>
              <a:t>‹#›</a:t>
            </a:fld>
            <a:endParaRPr lang="en-US" altLang="zh-TW"/>
          </a:p>
        </p:txBody>
      </p:sp>
    </p:spTree>
    <p:extLst>
      <p:ext uri="{BB962C8B-B14F-4D97-AF65-F5344CB8AC3E}">
        <p14:creationId xmlns:p14="http://schemas.microsoft.com/office/powerpoint/2010/main" val="41598297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0867F19D-C4ED-8C4D-8F09-89573C5DD3E8}" type="slidenum">
              <a:rPr lang="en-US" altLang="zh-TW"/>
              <a:pPr>
                <a:defRPr/>
              </a:pPr>
              <a:t>‹#›</a:t>
            </a:fld>
            <a:endParaRPr lang="en-US" altLang="zh-TW"/>
          </a:p>
        </p:txBody>
      </p:sp>
    </p:spTree>
    <p:extLst>
      <p:ext uri="{BB962C8B-B14F-4D97-AF65-F5344CB8AC3E}">
        <p14:creationId xmlns:p14="http://schemas.microsoft.com/office/powerpoint/2010/main" val="111779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10EBBEE5-46FA-8A41-9B5E-B1506C14CC3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6288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8D21A7CB-B96F-D44B-B365-1398CD4103FA}" type="slidenum">
              <a:rPr lang="en-US" altLang="zh-TW"/>
              <a:pPr>
                <a:defRPr/>
              </a:pPr>
              <a:t>‹#›</a:t>
            </a:fld>
            <a:endParaRPr lang="en-US" altLang="zh-TW"/>
          </a:p>
        </p:txBody>
      </p:sp>
    </p:spTree>
    <p:extLst>
      <p:ext uri="{BB962C8B-B14F-4D97-AF65-F5344CB8AC3E}">
        <p14:creationId xmlns:p14="http://schemas.microsoft.com/office/powerpoint/2010/main" val="3127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A64DD9A3-5B97-0B4B-8F75-24846896ED9A}" type="slidenum">
              <a:rPr lang="en-US"/>
              <a:pPr>
                <a:defRPr/>
              </a:pPr>
              <a:t>‹#›</a:t>
            </a:fld>
            <a:endParaRPr lang="en-US"/>
          </a:p>
        </p:txBody>
      </p:sp>
    </p:spTree>
    <p:extLst>
      <p:ext uri="{BB962C8B-B14F-4D97-AF65-F5344CB8AC3E}">
        <p14:creationId xmlns:p14="http://schemas.microsoft.com/office/powerpoint/2010/main" val="4699697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0571BC4F-90EA-8A41-8C82-276AE6A2CCFE}" type="slidenum">
              <a:rPr lang="en-US"/>
              <a:pPr>
                <a:defRPr/>
              </a:pPr>
              <a:t>‹#›</a:t>
            </a:fld>
            <a:endParaRPr lang="en-US"/>
          </a:p>
        </p:txBody>
      </p:sp>
    </p:spTree>
    <p:extLst>
      <p:ext uri="{BB962C8B-B14F-4D97-AF65-F5344CB8AC3E}">
        <p14:creationId xmlns:p14="http://schemas.microsoft.com/office/powerpoint/2010/main" val="3378378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7D280BDD-B9BA-4749-B409-3168AFC0C440}" type="slidenum">
              <a:rPr lang="en-US"/>
              <a:pPr>
                <a:defRPr/>
              </a:pPr>
              <a:t>‹#›</a:t>
            </a:fld>
            <a:endParaRPr lang="en-US"/>
          </a:p>
        </p:txBody>
      </p:sp>
    </p:spTree>
    <p:extLst>
      <p:ext uri="{BB962C8B-B14F-4D97-AF65-F5344CB8AC3E}">
        <p14:creationId xmlns:p14="http://schemas.microsoft.com/office/powerpoint/2010/main" val="786138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8B1EC6B4-1D5D-AF46-83BC-A44651EA566D}" type="slidenum">
              <a:rPr lang="en-US"/>
              <a:pPr>
                <a:defRPr/>
              </a:pPr>
              <a:t>‹#›</a:t>
            </a:fld>
            <a:endParaRPr lang="en-US"/>
          </a:p>
        </p:txBody>
      </p:sp>
    </p:spTree>
    <p:extLst>
      <p:ext uri="{BB962C8B-B14F-4D97-AF65-F5344CB8AC3E}">
        <p14:creationId xmlns:p14="http://schemas.microsoft.com/office/powerpoint/2010/main" val="321183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BE4B8DB0-1962-D247-9ABA-CCD5AE288DD0}" type="slidenum">
              <a:rPr lang="en-US"/>
              <a:pPr>
                <a:defRPr/>
              </a:pPr>
              <a:t>‹#›</a:t>
            </a:fld>
            <a:endParaRPr lang="en-US"/>
          </a:p>
        </p:txBody>
      </p:sp>
    </p:spTree>
    <p:extLst>
      <p:ext uri="{BB962C8B-B14F-4D97-AF65-F5344CB8AC3E}">
        <p14:creationId xmlns:p14="http://schemas.microsoft.com/office/powerpoint/2010/main" val="4130274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31C008A3-79EE-6541-A1DD-B487CA20C595}" type="slidenum">
              <a:rPr lang="en-US"/>
              <a:pPr>
                <a:defRPr/>
              </a:pPr>
              <a:t>‹#›</a:t>
            </a:fld>
            <a:endParaRPr lang="en-US"/>
          </a:p>
        </p:txBody>
      </p:sp>
    </p:spTree>
    <p:extLst>
      <p:ext uri="{BB962C8B-B14F-4D97-AF65-F5344CB8AC3E}">
        <p14:creationId xmlns:p14="http://schemas.microsoft.com/office/powerpoint/2010/main" val="2769998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90C4D16-D050-D84B-997D-82795213A60B}" type="slidenum">
              <a:rPr lang="en-US"/>
              <a:pPr>
                <a:defRPr/>
              </a:pPr>
              <a:t>‹#›</a:t>
            </a:fld>
            <a:endParaRPr lang="en-US"/>
          </a:p>
        </p:txBody>
      </p:sp>
    </p:spTree>
    <p:extLst>
      <p:ext uri="{BB962C8B-B14F-4D97-AF65-F5344CB8AC3E}">
        <p14:creationId xmlns:p14="http://schemas.microsoft.com/office/powerpoint/2010/main" val="1147834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B6473BB-BFA8-9840-B7A0-C15DB1FFCD54}" type="slidenum">
              <a:rPr lang="en-US"/>
              <a:pPr>
                <a:defRPr/>
              </a:pPr>
              <a:t>‹#›</a:t>
            </a:fld>
            <a:endParaRPr lang="en-US"/>
          </a:p>
        </p:txBody>
      </p:sp>
    </p:spTree>
    <p:extLst>
      <p:ext uri="{BB962C8B-B14F-4D97-AF65-F5344CB8AC3E}">
        <p14:creationId xmlns:p14="http://schemas.microsoft.com/office/powerpoint/2010/main" val="1336065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7932EC5E-9952-1545-A409-0880336E3CA2}" type="slidenum">
              <a:rPr lang="en-US"/>
              <a:pPr>
                <a:defRPr/>
              </a:pPr>
              <a:t>‹#›</a:t>
            </a:fld>
            <a:endParaRPr lang="en-US"/>
          </a:p>
        </p:txBody>
      </p:sp>
    </p:spTree>
    <p:extLst>
      <p:ext uri="{BB962C8B-B14F-4D97-AF65-F5344CB8AC3E}">
        <p14:creationId xmlns:p14="http://schemas.microsoft.com/office/powerpoint/2010/main" val="23377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BD04F7F-CDFC-1943-8B62-A5093D7EBC2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31633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4492DAF8-8148-3D4F-8CBB-9EB86ABDC403}" type="slidenum">
              <a:rPr lang="en-US"/>
              <a:pPr>
                <a:defRPr/>
              </a:pPr>
              <a:t>‹#›</a:t>
            </a:fld>
            <a:endParaRPr lang="en-US"/>
          </a:p>
        </p:txBody>
      </p:sp>
    </p:spTree>
    <p:extLst>
      <p:ext uri="{BB962C8B-B14F-4D97-AF65-F5344CB8AC3E}">
        <p14:creationId xmlns:p14="http://schemas.microsoft.com/office/powerpoint/2010/main" val="1187854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9D7F4EA6-529E-074B-AFB1-677318A2B092}" type="slidenum">
              <a:rPr lang="en-US"/>
              <a:pPr>
                <a:defRPr/>
              </a:pPr>
              <a:t>‹#›</a:t>
            </a:fld>
            <a:endParaRPr lang="en-US"/>
          </a:p>
        </p:txBody>
      </p:sp>
    </p:spTree>
    <p:extLst>
      <p:ext uri="{BB962C8B-B14F-4D97-AF65-F5344CB8AC3E}">
        <p14:creationId xmlns:p14="http://schemas.microsoft.com/office/powerpoint/2010/main" val="3144879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5947AFDF-0F74-8C42-B731-66BD8E3F4C9F}" type="slidenum">
              <a:rPr lang="en-US"/>
              <a:pPr>
                <a:defRPr/>
              </a:pPr>
              <a:t>‹#›</a:t>
            </a:fld>
            <a:endParaRPr lang="en-US"/>
          </a:p>
        </p:txBody>
      </p:sp>
    </p:spTree>
    <p:extLst>
      <p:ext uri="{BB962C8B-B14F-4D97-AF65-F5344CB8AC3E}">
        <p14:creationId xmlns:p14="http://schemas.microsoft.com/office/powerpoint/2010/main" val="332270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974AB3B-FBAA-104E-B595-1B0D0A8EF350}" type="slidenum">
              <a:rPr lang="en-US"/>
              <a:pPr>
                <a:defRPr/>
              </a:pPr>
              <a:t>‹#›</a:t>
            </a:fld>
            <a:endParaRPr lang="en-US"/>
          </a:p>
        </p:txBody>
      </p:sp>
    </p:spTree>
    <p:extLst>
      <p:ext uri="{BB962C8B-B14F-4D97-AF65-F5344CB8AC3E}">
        <p14:creationId xmlns:p14="http://schemas.microsoft.com/office/powerpoint/2010/main" val="3203200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6DB1F9E-8DF5-634A-B105-6AB262667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4571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3DE59A4-67E3-1549-8BA9-F836849788D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32616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5108F2-7AE1-534F-9AF3-3983DEB7911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0144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5FB9EC1-2B9D-304C-BF1E-127D61D37D9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92829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08CF5AA-C088-6A4F-9209-CD23611690C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053617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5A36CA0-3239-C844-8714-CC6E8D726A95}"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451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1D39CE0-4FFE-094B-9188-2E2E795CF53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01628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EC4E14-952C-9A43-B2D8-70B970400E9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8374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8BBFE9F-A2B3-4B46-8AE8-81CC7C22008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70708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3DAC984-831A-254B-8294-21B465910E5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201461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A20DBE3-8639-B54E-9E45-41FDE531668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011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9F0AE20-A22D-A443-8899-4C6896B25D0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65176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7AE1EAE3-0F48-E64D-8FC5-10B679A13F42}"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81262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DC2A98AD-C7F4-7940-A7BD-27934489CD5E}" type="slidenum">
              <a:rPr lang="en-US"/>
              <a:pPr>
                <a:defRPr/>
              </a:pPr>
              <a:t>‹#›</a:t>
            </a:fld>
            <a:endParaRPr lang="en-US"/>
          </a:p>
        </p:txBody>
      </p:sp>
    </p:spTree>
    <p:extLst>
      <p:ext uri="{BB962C8B-B14F-4D97-AF65-F5344CB8AC3E}">
        <p14:creationId xmlns:p14="http://schemas.microsoft.com/office/powerpoint/2010/main" val="13019135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84207169-CE66-D44E-96FE-3965ECA73910}" type="slidenum">
              <a:rPr lang="en-US"/>
              <a:pPr>
                <a:defRPr/>
              </a:pPr>
              <a:t>‹#›</a:t>
            </a:fld>
            <a:endParaRPr lang="en-US"/>
          </a:p>
        </p:txBody>
      </p:sp>
    </p:spTree>
    <p:extLst>
      <p:ext uri="{BB962C8B-B14F-4D97-AF65-F5344CB8AC3E}">
        <p14:creationId xmlns:p14="http://schemas.microsoft.com/office/powerpoint/2010/main" val="51131017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58627366-892E-5E46-9CC6-0A8DB4554AFC}" type="slidenum">
              <a:rPr lang="en-US"/>
              <a:pPr>
                <a:defRPr/>
              </a:pPr>
              <a:t>‹#›</a:t>
            </a:fld>
            <a:endParaRPr lang="en-US"/>
          </a:p>
        </p:txBody>
      </p:sp>
    </p:spTree>
    <p:extLst>
      <p:ext uri="{BB962C8B-B14F-4D97-AF65-F5344CB8AC3E}">
        <p14:creationId xmlns:p14="http://schemas.microsoft.com/office/powerpoint/2010/main" val="152260550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8"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C6C813D8-D310-9E4A-A327-37E65BFF4864}" type="slidenum">
              <a:rPr lang="en-US"/>
              <a:pPr>
                <a:defRPr/>
              </a:pPr>
              <a:t>‹#›</a:t>
            </a:fld>
            <a:endParaRPr lang="en-US"/>
          </a:p>
        </p:txBody>
      </p:sp>
    </p:spTree>
    <p:extLst>
      <p:ext uri="{BB962C8B-B14F-4D97-AF65-F5344CB8AC3E}">
        <p14:creationId xmlns:p14="http://schemas.microsoft.com/office/powerpoint/2010/main" val="63631129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19.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theme" Target="../theme/theme20.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6497422A-74F5-094E-A19A-E19D3FB673D6}"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07203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FEC517A2-9DA8-AB41-A566-AA2CB5F9ADF9}"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821921"/>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780422"/>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942739"/>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754161"/>
      </p:ext>
    </p:extLst>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346537"/>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9.65.03d.</a:t>
            </a:r>
          </a:p>
        </p:txBody>
      </p:sp>
    </p:spTree>
    <p:extLst>
      <p:ext uri="{BB962C8B-B14F-4D97-AF65-F5344CB8AC3E}">
        <p14:creationId xmlns:p14="http://schemas.microsoft.com/office/powerpoint/2010/main" val="3198994287"/>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1012819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5300086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defTabSz="449263" fontAlgn="base">
              <a:spcBef>
                <a:spcPct val="0"/>
              </a:spcBef>
              <a:spcAft>
                <a:spcPct val="0"/>
              </a:spcAft>
              <a:defRPr/>
            </a:pPr>
            <a:fld id="{87B34705-C472-6945-BB48-301743A6C0D8}"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Tree>
    <p:extLst>
      <p:ext uri="{BB962C8B-B14F-4D97-AF65-F5344CB8AC3E}">
        <p14:creationId xmlns:p14="http://schemas.microsoft.com/office/powerpoint/2010/main" val="129096556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43977479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FAE9200-8E26-B648-B8A2-040C2C204F0D}"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481618"/>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35BA4CFF-FE75-034D-9E7A-610B9560687A}" type="slidenum">
              <a:rPr lang="en-US"/>
              <a:pPr>
                <a:defRPr/>
              </a:pPr>
              <a:t>‹#›</a:t>
            </a:fld>
            <a:endParaRPr lang="en-US"/>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816809"/>
      </p:ext>
    </p:extLst>
  </p:cSld>
  <p:clrMap bg1="dk2" tx1="lt1" bg2="dk1"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2B73C1BA-1949-6A46-9DD9-D4BA8300AB76}" type="slidenum">
              <a:rPr lang="en-US"/>
              <a:pPr>
                <a:defRPr/>
              </a:pPr>
              <a:t>‹#›</a:t>
            </a:fld>
            <a:endParaRPr lang="en-US"/>
          </a:p>
        </p:txBody>
      </p:sp>
      <p:grpSp>
        <p:nvGrpSpPr>
          <p:cNvPr id="49156" name="Group 4"/>
          <p:cNvGrpSpPr>
            <a:grpSpLocks/>
          </p:cNvGrpSpPr>
          <p:nvPr/>
        </p:nvGrpSpPr>
        <p:grpSpPr bwMode="auto">
          <a:xfrm>
            <a:off x="0" y="0"/>
            <a:ext cx="9140825" cy="6850063"/>
            <a:chOff x="0" y="0"/>
            <a:chExt cx="5758" cy="4315"/>
          </a:xfrm>
        </p:grpSpPr>
        <p:grpSp>
          <p:nvGrpSpPr>
            <p:cNvPr id="4916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012957"/>
      </p:ext>
    </p:extLst>
  </p:cSld>
  <p:clrMap bg1="dk2" tx1="lt1" bg2="dk1" tx2="lt2" accent1="accent1" accent2="accent2" accent3="accent3" accent4="accent4" accent5="accent5" accent6="accent6" hlink="hlink" folHlink="folHlink"/>
  <p:sldLayoutIdLst>
    <p:sldLayoutId id="214748393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fontAlgn="base">
              <a:spcBef>
                <a:spcPct val="0"/>
              </a:spcBef>
              <a:defRPr/>
            </a:pPr>
            <a:endParaRPr lang="en-US" sz="2400">
              <a:solidFill>
                <a:srgbClr val="FFFFFF"/>
              </a:solidFill>
              <a:effectLst/>
              <a:latin typeface="Arial" charset="0"/>
            </a:endParaRPr>
          </a:p>
        </p:txBody>
      </p:sp>
      <p:sp>
        <p:nvSpPr>
          <p:cNvPr id="192515" name="Freeform 3"/>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chemeClr val="tx1"/>
                </a:solidFill>
                <a:miter lim="800000"/>
                <a:headEnd type="none" w="sm" len="sm"/>
                <a:tailEnd type="none" w="sm" len="sm"/>
              </a14:hiddenLine>
            </a:ext>
          </a:extLst>
        </p:spPr>
        <p:txBody>
          <a:bodyPr wrap="none" anchor="ctr"/>
          <a:lstStyle/>
          <a:p>
            <a:pPr>
              <a:defRPr/>
            </a:pPr>
            <a:endParaRPr lang="en-US"/>
          </a:p>
        </p:txBody>
      </p:sp>
      <p:sp>
        <p:nvSpPr>
          <p:cNvPr id="192516" name="Freeform 4"/>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17" name="Freeform 5"/>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18" name="Freeform 6"/>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19" name="Freeform 7"/>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20" name="Freeform 8"/>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21" name="Freeform 9"/>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22" name="Freeform 10"/>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3604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04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FFFFFF"/>
                </a:solidFill>
                <a:effectLst/>
                <a:latin typeface="Times New Roman"/>
              </a:defRPr>
            </a:lvl1pPr>
          </a:lstStyle>
          <a:p>
            <a:pPr>
              <a:defRPr/>
            </a:pPr>
            <a:endParaRPr lang="en-US"/>
          </a:p>
        </p:txBody>
      </p:sp>
      <p:sp>
        <p:nvSpPr>
          <p:cNvPr id="3604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FFFFFF"/>
                </a:solidFill>
                <a:effectLst/>
                <a:latin typeface="Times New Roman"/>
              </a:defRPr>
            </a:lvl1pPr>
          </a:lstStyle>
          <a:p>
            <a:pPr>
              <a:defRPr/>
            </a:pPr>
            <a:endParaRPr lang="en-US"/>
          </a:p>
        </p:txBody>
      </p:sp>
      <p:sp>
        <p:nvSpPr>
          <p:cNvPr id="3604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FFFFFF"/>
                </a:solidFill>
                <a:effectLst/>
                <a:latin typeface="Times New Roman"/>
              </a:defRPr>
            </a:lvl1pPr>
          </a:lstStyle>
          <a:p>
            <a:pPr>
              <a:defRPr/>
            </a:pPr>
            <a:fld id="{89D7E362-3916-6443-B52D-900A899F7A7A}" type="slidenum">
              <a:rPr lang="en-US"/>
              <a:pPr>
                <a:defRPr/>
              </a:pPr>
              <a:t>‹#›</a:t>
            </a:fld>
            <a:endParaRPr lang="en-US"/>
          </a:p>
        </p:txBody>
      </p:sp>
    </p:spTree>
    <p:extLst>
      <p:ext uri="{BB962C8B-B14F-4D97-AF65-F5344CB8AC3E}">
        <p14:creationId xmlns:p14="http://schemas.microsoft.com/office/powerpoint/2010/main" val="2991315890"/>
      </p:ext>
    </p:extLst>
  </p:cSld>
  <p:clrMap bg1="dk2" tx1="lt1" bg2="dk1"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521E94FD-DB1E-F145-88EA-5C026183F2B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032084"/>
      </p:ext>
    </p:extLst>
  </p:cSld>
  <p:clrMap bg1="dk2" tx1="lt1" bg2="dk1"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defTabSz="914400">
              <a:spcAft>
                <a:spcPct val="0"/>
              </a:spcAft>
              <a:defRPr/>
            </a:pPr>
            <a:fld id="{4F311251-281E-CE4C-B91F-64E877F720AB}" type="slidenum">
              <a:rPr lang="en-US">
                <a:solidFill>
                  <a:srgbClr val="000000"/>
                </a:solidFill>
                <a:ea typeface="ＭＳ Ｐゴシック" charset="0"/>
                <a:cs typeface="ＭＳ Ｐゴシック" charset="0"/>
              </a:rPr>
              <a:pPr defTabSz="914400">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613580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7242175" cy="1981200"/>
            <a:chOff x="0" y="0"/>
            <a:chExt cx="4562" cy="1248"/>
          </a:xfrm>
        </p:grpSpPr>
        <p:sp>
          <p:nvSpPr>
            <p:cNvPr id="2099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099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099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defRPr>
            </a:lvl1pPr>
          </a:lstStyle>
          <a:p>
            <a:pPr defTabSz="914400">
              <a:spcAft>
                <a:spcPct val="0"/>
              </a:spcAft>
              <a:defRPr/>
            </a:pPr>
            <a:fld id="{2F40550D-4609-C540-A4E7-C090F37EDF00}"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40295429"/>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7242175" cy="1981200"/>
            <a:chOff x="0" y="0"/>
            <a:chExt cx="4562" cy="1248"/>
          </a:xfrm>
        </p:grpSpPr>
        <p:sp>
          <p:nvSpPr>
            <p:cNvPr id="2099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099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099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defRPr>
            </a:lvl1pPr>
          </a:lstStyle>
          <a:p>
            <a:pPr defTabSz="914400">
              <a:spcAft>
                <a:spcPct val="0"/>
              </a:spcAft>
              <a:defRPr/>
            </a:pPr>
            <a:fld id="{E1512D23-CB84-9147-9DC2-7245F5CBC08D}"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566479276"/>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Arial" charset="0"/>
                <a:ea typeface="新細明體" charset="0"/>
                <a:cs typeface="新細明體" charset="0"/>
              </a:defRPr>
            </a:lvl1pPr>
          </a:lstStyle>
          <a:p>
            <a:pPr defTabSz="914400">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Arial" charset="0"/>
                <a:ea typeface="新細明體" charset="0"/>
                <a:cs typeface="新細明體" charset="0"/>
              </a:defRPr>
            </a:lvl1pPr>
          </a:lstStyle>
          <a:p>
            <a:pPr defTabSz="914400">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Arial" charset="0"/>
                <a:ea typeface="新細明體" charset="0"/>
                <a:cs typeface="新細明體" charset="0"/>
              </a:defRPr>
            </a:lvl1pPr>
          </a:lstStyle>
          <a:p>
            <a:pPr defTabSz="914400">
              <a:spcAft>
                <a:spcPct val="0"/>
              </a:spcAft>
              <a:defRPr/>
            </a:pPr>
            <a:fld id="{9B9CBC31-F07A-9C4A-B20F-618047FBB544}" type="slidenum">
              <a:rPr lang="en-US" altLang="zh-TW"/>
              <a:pPr defTabSz="914400">
                <a:spcAft>
                  <a:spcPct val="0"/>
                </a:spcAft>
                <a:defRPr/>
              </a:pPr>
              <a:t>‹#›</a:t>
            </a:fld>
            <a:endParaRPr lang="en-US" altLang="zh-TW"/>
          </a:p>
        </p:txBody>
      </p:sp>
    </p:spTree>
    <p:extLst>
      <p:ext uri="{BB962C8B-B14F-4D97-AF65-F5344CB8AC3E}">
        <p14:creationId xmlns:p14="http://schemas.microsoft.com/office/powerpoint/2010/main" val="375962784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effectLst/>
                <a:latin typeface="Times New Roman" pitchFamily="-111" charset="0"/>
                <a:ea typeface="+mn-ea"/>
                <a:cs typeface="+mn-cs"/>
              </a:defRPr>
            </a:lvl1pPr>
          </a:lstStyle>
          <a:p>
            <a:pPr defTabSz="914400" eaLnBrk="0" hangingPunct="0">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effectLst/>
                <a:latin typeface="Times New Roman" pitchFamily="-111" charset="0"/>
                <a:ea typeface="+mn-ea"/>
                <a:cs typeface="+mn-cs"/>
              </a:defRPr>
            </a:lvl1pPr>
          </a:lstStyle>
          <a:p>
            <a:pPr defTabSz="914400" eaLnBrk="0" hangingPunct="0">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effectLst/>
                <a:latin typeface="Times New Roman" charset="0"/>
              </a:defRPr>
            </a:lvl1pPr>
          </a:lstStyle>
          <a:p>
            <a:pPr defTabSz="914400" eaLnBrk="0" hangingPunct="0">
              <a:spcAft>
                <a:spcPct val="0"/>
              </a:spcAft>
              <a:defRPr/>
            </a:pPr>
            <a:fld id="{F32CF9ED-F079-DD40-B7B8-C12274832177}" type="slidenum">
              <a:rPr lang="en-US">
                <a:ea typeface="ＭＳ Ｐゴシック" charset="0"/>
                <a:cs typeface="ＭＳ Ｐゴシック" charset="0"/>
              </a:rPr>
              <a:pPr defTabSz="914400" eaLnBrk="0"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27083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FEC517A2-9DA8-AB41-A566-AA2CB5F9ADF9}"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273592"/>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7988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988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988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spcAft>
                <a:spcPct val="0"/>
              </a:spcAft>
              <a:defRPr/>
            </a:pPr>
            <a:fld id="{882C4936-EE55-B741-B589-0BFFDA6E9D90}" type="slidenum">
              <a:rPr lang="en-US"/>
              <a:pPr defTabSz="914400">
                <a:spcAft>
                  <a:spcPct val="0"/>
                </a:spcAft>
                <a:defRPr/>
              </a:pPr>
              <a:t>‹#›</a:t>
            </a:fld>
            <a:endParaRPr lang="en-US"/>
          </a:p>
        </p:txBody>
      </p:sp>
    </p:spTree>
    <p:extLst>
      <p:ext uri="{BB962C8B-B14F-4D97-AF65-F5344CB8AC3E}">
        <p14:creationId xmlns:p14="http://schemas.microsoft.com/office/powerpoint/2010/main" val="544606874"/>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3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26.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49.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3.xml"/><Relationship Id="rId1" Type="http://schemas.openxmlformats.org/officeDocument/2006/relationships/tags" Target="../tags/tag1.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3.xml"/><Relationship Id="rId1" Type="http://schemas.openxmlformats.org/officeDocument/2006/relationships/tags" Target="../tags/tag2.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3.xml"/><Relationship Id="rId1" Type="http://schemas.openxmlformats.org/officeDocument/2006/relationships/tags" Target="../tags/tag3.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3.xml"/><Relationship Id="rId1" Type="http://schemas.openxmlformats.org/officeDocument/2006/relationships/tags" Target="../tags/tag4.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3.xml"/><Relationship Id="rId1" Type="http://schemas.openxmlformats.org/officeDocument/2006/relationships/tags" Target="../tags/tag5.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3.xml"/><Relationship Id="rId1" Type="http://schemas.openxmlformats.org/officeDocument/2006/relationships/tags" Target="../tags/tag6.xml"/><Relationship Id="rId5" Type="http://schemas.openxmlformats.org/officeDocument/2006/relationships/image" Target="../media/image38.jpe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73.xml"/><Relationship Id="rId1" Type="http://schemas.openxmlformats.org/officeDocument/2006/relationships/tags" Target="../tags/tag7.xml"/><Relationship Id="rId6" Type="http://schemas.openxmlformats.org/officeDocument/2006/relationships/image" Target="../media/image39.emf"/><Relationship Id="rId5" Type="http://schemas.openxmlformats.org/officeDocument/2006/relationships/image" Target="../media/image38.jpe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4.xml"/><Relationship Id="rId7" Type="http://schemas.openxmlformats.org/officeDocument/2006/relationships/oleObject" Target="../embeddings/oleObject1.bin"/><Relationship Id="rId2" Type="http://schemas.openxmlformats.org/officeDocument/2006/relationships/slideLayout" Target="../slideLayouts/slideLayout173.xml"/><Relationship Id="rId1" Type="http://schemas.openxmlformats.org/officeDocument/2006/relationships/tags" Target="../tags/tag8.xml"/><Relationship Id="rId6" Type="http://schemas.openxmlformats.org/officeDocument/2006/relationships/image" Target="../media/image39.emf"/><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166.xml"/><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44.jpeg"/><Relationship Id="rId2" Type="http://schemas.openxmlformats.org/officeDocument/2006/relationships/slideLayout" Target="../slideLayouts/slideLayout166.xml"/><Relationship Id="rId1" Type="http://schemas.openxmlformats.org/officeDocument/2006/relationships/tags" Target="../tags/tag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144.xml"/><Relationship Id="rId5" Type="http://schemas.openxmlformats.org/officeDocument/2006/relationships/image" Target="../media/image47.jpe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3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20.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13.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12.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46.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2" Type="http://schemas.openxmlformats.org/officeDocument/2006/relationships/notesSlide" Target="../notesSlides/notesSlide53.xml"/><Relationship Id="rId1" Type="http://schemas.openxmlformats.org/officeDocument/2006/relationships/slideLayout" Target="../slideLayouts/slideLayout26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5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5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52.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2" Type="http://schemas.openxmlformats.org/officeDocument/2006/relationships/notesSlide" Target="../notesSlides/notesSlide57.xml"/><Relationship Id="rId1" Type="http://schemas.openxmlformats.org/officeDocument/2006/relationships/slideLayout" Target="../slideLayouts/slideLayout1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108.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183.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91.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91.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91.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91.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91.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20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1.xml"/><Relationship Id="rId1" Type="http://schemas.openxmlformats.org/officeDocument/2006/relationships/themeOverride" Target="../theme/themeOverride1.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1.xml"/><Relationship Id="rId1" Type="http://schemas.openxmlformats.org/officeDocument/2006/relationships/themeOverride" Target="../theme/themeOverride2.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2.xml"/><Relationship Id="rId1" Type="http://schemas.openxmlformats.org/officeDocument/2006/relationships/themeOverride" Target="../theme/themeOverride3.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61.xml"/><Relationship Id="rId5" Type="http://schemas.openxmlformats.org/officeDocument/2006/relationships/image" Target="../media/image76.jpe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2.xml"/><Relationship Id="rId1" Type="http://schemas.openxmlformats.org/officeDocument/2006/relationships/themeOverride" Target="../theme/themeOverride4.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06.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03713" y="0"/>
            <a:ext cx="4840287" cy="6858000"/>
          </a:xfrm>
        </p:spPr>
      </p:pic>
      <p:sp>
        <p:nvSpPr>
          <p:cNvPr id="185347" name="Rectangle 3"/>
          <p:cNvSpPr>
            <a:spLocks noGrp="1" noChangeArrowheads="1"/>
          </p:cNvSpPr>
          <p:nvPr>
            <p:ph type="ctrTitle"/>
          </p:nvPr>
        </p:nvSpPr>
        <p:spPr>
          <a:xfrm>
            <a:off x="685800" y="1752600"/>
            <a:ext cx="7772400" cy="1920875"/>
          </a:xfrm>
          <a:effectLst>
            <a:outerShdw blurRad="63500" dist="35921" dir="2700000" algn="ctr" rotWithShape="0">
              <a:schemeClr val="bg2">
                <a:alpha val="74998"/>
              </a:schemeClr>
            </a:outerShdw>
          </a:effectLst>
        </p:spPr>
        <p:txBody>
          <a:bodyPr/>
          <a:lstStyle/>
          <a:p>
            <a:pPr eaLnBrk="1" hangingPunct="1">
              <a:defRPr/>
            </a:pPr>
            <a:r>
              <a:rPr lang="en-US" sz="8000">
                <a:latin typeface="Arial"/>
                <a:ea typeface="ＭＳ Ｐゴシック" charset="0"/>
                <a:cs typeface="Arial"/>
              </a:rPr>
              <a:t>The Geography of Jerusalem</a:t>
            </a:r>
          </a:p>
        </p:txBody>
      </p:sp>
      <p:sp>
        <p:nvSpPr>
          <p:cNvPr id="185348" name="Rectangle 4"/>
          <p:cNvSpPr>
            <a:spLocks noGrp="1" noChangeArrowheads="1"/>
          </p:cNvSpPr>
          <p:nvPr>
            <p:ph type="subTitle" idx="1"/>
          </p:nvPr>
        </p:nvSpPr>
        <p:spPr>
          <a:xfrm>
            <a:off x="1371600" y="3902075"/>
            <a:ext cx="6400800" cy="822325"/>
          </a:xfrm>
          <a:effectLst>
            <a:outerShdw blurRad="63500" dist="35921" dir="2700000" algn="ctr" rotWithShape="0">
              <a:schemeClr val="bg2">
                <a:alpha val="74998"/>
              </a:schemeClr>
            </a:outerShdw>
          </a:effectLst>
        </p:spPr>
        <p:txBody>
          <a:bodyPr/>
          <a:lstStyle/>
          <a:p>
            <a:pPr eaLnBrk="1" hangingPunct="1">
              <a:buFont typeface="Wingdings" charset="0"/>
              <a:buNone/>
              <a:defRPr/>
            </a:pPr>
            <a:r>
              <a:rPr lang="en-US" sz="4400" b="1">
                <a:latin typeface="Arial"/>
                <a:ea typeface="ＭＳ Ｐゴシック" charset="0"/>
                <a:cs typeface="Arial"/>
              </a:rPr>
              <a:t>The Holy City</a:t>
            </a:r>
          </a:p>
        </p:txBody>
      </p:sp>
      <p:sp>
        <p:nvSpPr>
          <p:cNvPr id="2" name="Rectangle 1">
            <a:extLst>
              <a:ext uri="{FF2B5EF4-FFF2-40B4-BE49-F238E27FC236}">
                <a16:creationId xmlns:a16="http://schemas.microsoft.com/office/drawing/2014/main" id="{72124BF0-9230-C938-C616-73C52C5418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9862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41987" name="Rectangle 3"/>
          <p:cNvSpPr>
            <a:spLocks noGrp="1" noChangeArrowheads="1"/>
          </p:cNvSpPr>
          <p:nvPr>
            <p:ph type="title"/>
          </p:nvPr>
        </p:nvSpPr>
        <p:spPr>
          <a:xfrm>
            <a:off x="395288" y="228600"/>
            <a:ext cx="3338512" cy="2695575"/>
          </a:xfrm>
          <a:solidFill>
            <a:srgbClr val="FF0000"/>
          </a:solidFill>
          <a:ln>
            <a:solidFill>
              <a:schemeClr val="bg2"/>
            </a:solidFill>
          </a:ln>
        </p:spPr>
        <p:txBody>
          <a:bodyPr/>
          <a:lstStyle/>
          <a:p>
            <a:pPr eaLnBrk="1" hangingPunct="1">
              <a:defRPr/>
            </a:pPr>
            <a:r>
              <a:rPr lang="en-US" sz="4000" dirty="0">
                <a:latin typeface="Arial"/>
                <a:ea typeface="ＭＳ Ｐゴシック" charset="0"/>
                <a:cs typeface="Arial"/>
              </a:rPr>
              <a:t>Elevations in North-South Divisions</a:t>
            </a:r>
          </a:p>
        </p:txBody>
      </p:sp>
      <p:sp>
        <p:nvSpPr>
          <p:cNvPr id="41988"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89"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90"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91"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92"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117774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Rot="1" noChangeArrowheads="1"/>
          </p:cNvSpPr>
          <p:nvPr>
            <p:ph type="title"/>
          </p:nvPr>
        </p:nvSpPr>
        <p:spPr>
          <a:xfrm>
            <a:off x="4876800" y="0"/>
            <a:ext cx="3429000" cy="792163"/>
          </a:xfrm>
        </p:spPr>
        <p:txBody>
          <a:bodyPr/>
          <a:lstStyle/>
          <a:p>
            <a:pPr eaLnBrk="1" hangingPunct="1">
              <a:defRPr/>
            </a:pPr>
            <a:r>
              <a:rPr lang="en-US">
                <a:latin typeface="Arial"/>
                <a:ea typeface="ＭＳ Ｐゴシック" charset="0"/>
                <a:cs typeface="Arial"/>
              </a:rPr>
              <a:t>Jerusalem</a:t>
            </a:r>
          </a:p>
        </p:txBody>
      </p:sp>
      <p:pic>
        <p:nvPicPr>
          <p:cNvPr id="10342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3555" name="Text Box 3"/>
          <p:cNvSpPr txBox="1">
            <a:spLocks noChangeArrowheads="1"/>
          </p:cNvSpPr>
          <p:nvPr/>
        </p:nvSpPr>
        <p:spPr bwMode="auto">
          <a:xfrm>
            <a:off x="5257800" y="1295400"/>
            <a:ext cx="35814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en-US" b="1">
                <a:solidFill>
                  <a:srgbClr val="FFFFFF"/>
                </a:solidFill>
                <a:latin typeface="Arial" charset="0"/>
                <a:cs typeface="Arial" charset="0"/>
              </a:rPr>
              <a:t>Disadvantages</a:t>
            </a:r>
          </a:p>
          <a:p>
            <a:pPr defTabSz="914400" eaLnBrk="0" fontAlgn="base" hangingPunct="0">
              <a:spcBef>
                <a:spcPct val="50000"/>
              </a:spcBef>
              <a:spcAft>
                <a:spcPct val="0"/>
              </a:spcAft>
              <a:buFontTx/>
              <a:buChar char="•"/>
            </a:pPr>
            <a:r>
              <a:rPr lang="en-US" b="1">
                <a:solidFill>
                  <a:srgbClr val="FFFFFF"/>
                </a:solidFill>
                <a:latin typeface="Arial" charset="0"/>
                <a:cs typeface="Arial" charset="0"/>
              </a:rPr>
              <a:t>Advantages</a:t>
            </a:r>
          </a:p>
          <a:p>
            <a:pPr defTabSz="914400" eaLnBrk="0" fontAlgn="base" hangingPunct="0">
              <a:spcBef>
                <a:spcPct val="50000"/>
              </a:spcBef>
              <a:spcAft>
                <a:spcPct val="0"/>
              </a:spcAft>
              <a:buFontTx/>
              <a:buChar char="•"/>
            </a:pPr>
            <a:r>
              <a:rPr lang="en-US" b="1">
                <a:solidFill>
                  <a:srgbClr val="FFFFFF"/>
                </a:solidFill>
                <a:latin typeface="Arial" charset="0"/>
                <a:cs typeface="Arial" charset="0"/>
              </a:rPr>
              <a:t>Stages</a:t>
            </a:r>
          </a:p>
          <a:p>
            <a:pPr defTabSz="914400" eaLnBrk="0" fontAlgn="base" hangingPunct="0">
              <a:spcBef>
                <a:spcPct val="50000"/>
              </a:spcBef>
              <a:spcAft>
                <a:spcPct val="0"/>
              </a:spcAft>
              <a:buFontTx/>
              <a:buChar char="•"/>
            </a:pPr>
            <a:r>
              <a:rPr lang="en-US" b="1">
                <a:solidFill>
                  <a:srgbClr val="FFFFFF"/>
                </a:solidFill>
                <a:latin typeface="Arial" charset="0"/>
                <a:cs typeface="Arial" charset="0"/>
              </a:rPr>
              <a:t>Significance</a:t>
            </a:r>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3286403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cBhvr>
                                        <p:cTn id="6" dur="2000" spd="-100000" fill="hold"/>
                                        <p:tgtEl>
                                          <p:spTgt spid="23555"/>
                                        </p:tgtEl>
                                        <p:attrNameLst>
                                          <p:attrName>ppt_x,ppt_y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Rot="1" noChangeArrowheads="1"/>
          </p:cNvSpPr>
          <p:nvPr>
            <p:ph type="title"/>
          </p:nvPr>
        </p:nvSpPr>
        <p:spPr>
          <a:xfrm>
            <a:off x="4876800" y="0"/>
            <a:ext cx="3429000" cy="792163"/>
          </a:xfrm>
        </p:spPr>
        <p:txBody>
          <a:bodyPr/>
          <a:lstStyle/>
          <a:p>
            <a:pPr eaLnBrk="1" hangingPunct="1">
              <a:defRPr/>
            </a:pPr>
            <a:r>
              <a:rPr lang="en-US">
                <a:latin typeface="Arial"/>
                <a:ea typeface="ＭＳ Ｐゴシック" charset="0"/>
                <a:cs typeface="Arial"/>
              </a:rPr>
              <a:t>Jerusalem</a:t>
            </a:r>
          </a:p>
        </p:txBody>
      </p:sp>
      <p:pic>
        <p:nvPicPr>
          <p:cNvPr id="10547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4579" name="Text Box 3"/>
          <p:cNvSpPr txBox="1">
            <a:spLocks noChangeArrowheads="1"/>
          </p:cNvSpPr>
          <p:nvPr/>
        </p:nvSpPr>
        <p:spPr bwMode="auto">
          <a:xfrm>
            <a:off x="5257800" y="1295400"/>
            <a:ext cx="3581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en-US" b="1">
                <a:solidFill>
                  <a:srgbClr val="FFFFFF"/>
                </a:solidFill>
                <a:latin typeface="Arial" charset="0"/>
                <a:cs typeface="Arial" charset="0"/>
              </a:rPr>
              <a:t>Disadvantages</a:t>
            </a:r>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2245349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cBhvr>
                                        <p:cTn id="6" dur="250" accel="50000" decel="50000" autoRev="1" fill="hold">
                                          <p:stCondLst>
                                            <p:cond delay="0"/>
                                          </p:stCondLst>
                                        </p:cTn>
                                        <p:tgtEl>
                                          <p:spTgt spid="24579">
                                            <p:txEl>
                                              <p:pRg st="0" end="0"/>
                                            </p:txEl>
                                          </p:spTgt>
                                        </p:tgtEl>
                                        <p:attrNameLst>
                                          <p:attrName>ppt_x,ppt_y</p:attrName>
                                        </p:attrNameLst>
                                      </p:cBhvr>
                                    </p:animMotion>
                                    <p:animRot by="1500000">
                                      <p:cBhvr>
                                        <p:cTn id="7" dur="125" fill="hold">
                                          <p:stCondLst>
                                            <p:cond delay="0"/>
                                          </p:stCondLst>
                                        </p:cTn>
                                        <p:tgtEl>
                                          <p:spTgt spid="24579">
                                            <p:txEl>
                                              <p:pRg st="0" end="0"/>
                                            </p:txEl>
                                          </p:spTgt>
                                        </p:tgtEl>
                                        <p:attrNameLst>
                                          <p:attrName>r</p:attrName>
                                        </p:attrNameLst>
                                      </p:cBhvr>
                                    </p:animRot>
                                    <p:animRot by="-1500000">
                                      <p:cBhvr>
                                        <p:cTn id="8" dur="125" fill="hold">
                                          <p:stCondLst>
                                            <p:cond delay="125"/>
                                          </p:stCondLst>
                                        </p:cTn>
                                        <p:tgtEl>
                                          <p:spTgt spid="24579">
                                            <p:txEl>
                                              <p:pRg st="0" end="0"/>
                                            </p:txEl>
                                          </p:spTgt>
                                        </p:tgtEl>
                                        <p:attrNameLst>
                                          <p:attrName>r</p:attrName>
                                        </p:attrNameLst>
                                      </p:cBhvr>
                                    </p:animRot>
                                    <p:animRot by="-1500000">
                                      <p:cBhvr>
                                        <p:cTn id="9" dur="125" fill="hold">
                                          <p:stCondLst>
                                            <p:cond delay="250"/>
                                          </p:stCondLst>
                                        </p:cTn>
                                        <p:tgtEl>
                                          <p:spTgt spid="24579">
                                            <p:txEl>
                                              <p:pRg st="0" end="0"/>
                                            </p:txEl>
                                          </p:spTgt>
                                        </p:tgtEl>
                                        <p:attrNameLst>
                                          <p:attrName>r</p:attrName>
                                        </p:attrNameLst>
                                      </p:cBhvr>
                                    </p:animRot>
                                    <p:animRot by="1500000">
                                      <p:cBhvr>
                                        <p:cTn id="10" dur="125" fill="hold">
                                          <p:stCondLst>
                                            <p:cond delay="375"/>
                                          </p:stCondLst>
                                        </p:cTn>
                                        <p:tgtEl>
                                          <p:spTgt spid="2457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01386" name="Rectangle 10"/>
          <p:cNvSpPr>
            <a:spLocks noGrp="1" noChangeArrowheads="1"/>
          </p:cNvSpPr>
          <p:nvPr>
            <p:ph type="title"/>
          </p:nvPr>
        </p:nvSpPr>
        <p:spPr>
          <a:xfrm>
            <a:off x="457200" y="228600"/>
            <a:ext cx="2514600" cy="1066800"/>
          </a:xfrm>
          <a:solidFill>
            <a:srgbClr val="000090"/>
          </a:solidFill>
          <a:ln>
            <a:solidFill>
              <a:schemeClr val="bg2"/>
            </a:solidFill>
          </a:ln>
        </p:spPr>
        <p:txBody>
          <a:bodyPr/>
          <a:lstStyle/>
          <a:p>
            <a:pPr eaLnBrk="1" hangingPunct="1">
              <a:defRPr/>
            </a:pPr>
            <a:r>
              <a:rPr lang="en-US" sz="4000" b="0">
                <a:latin typeface="Arial"/>
                <a:ea typeface="ＭＳ Ｐゴシック" charset="0"/>
                <a:cs typeface="Arial"/>
              </a:rPr>
              <a:t>Left Stage</a:t>
            </a:r>
          </a:p>
        </p:txBody>
      </p:sp>
      <p:sp>
        <p:nvSpPr>
          <p:cNvPr id="101385" name="Rectangle 9"/>
          <p:cNvSpPr>
            <a:spLocks noChangeArrowheads="1"/>
          </p:cNvSpPr>
          <p:nvPr/>
        </p:nvSpPr>
        <p:spPr bwMode="auto">
          <a:xfrm>
            <a:off x="5867400" y="228600"/>
            <a:ext cx="2895600" cy="1066800"/>
          </a:xfrm>
          <a:prstGeom prst="rect">
            <a:avLst/>
          </a:prstGeom>
          <a:solidFill>
            <a:srgbClr val="000090"/>
          </a:solidFill>
          <a:ln w="9525">
            <a:solidFill>
              <a:schemeClr val="bg2"/>
            </a:solidFill>
            <a:miter lim="800000"/>
            <a:headEnd/>
            <a:tailEnd/>
          </a:ln>
          <a:effectLst/>
        </p:spPr>
        <p:txBody>
          <a:bodyPr anchor="ctr"/>
          <a:lstStyle/>
          <a:p>
            <a:pPr algn="ctr" defTabSz="914400" fontAlgn="base">
              <a:spcBef>
                <a:spcPct val="0"/>
              </a:spcBef>
              <a:spcAft>
                <a:spcPct val="0"/>
              </a:spcAft>
              <a:defRPr/>
            </a:pPr>
            <a:r>
              <a:rPr lang="en-US" sz="3600">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07524" name="Text Box 8"/>
          <p:cNvSpPr txBox="1">
            <a:spLocks noChangeArrowheads="1"/>
          </p:cNvSpPr>
          <p:nvPr/>
        </p:nvSpPr>
        <p:spPr bwMode="auto">
          <a:xfrm>
            <a:off x="2971800" y="228600"/>
            <a:ext cx="2895600" cy="95408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en-US" sz="2800" b="1">
                <a:solidFill>
                  <a:srgbClr val="FFFFFF"/>
                </a:solidFill>
                <a:latin typeface="Arial" charset="0"/>
                <a:cs typeface="Arial" charset="0"/>
              </a:rPr>
              <a:t>Travel in Ancient Israel</a:t>
            </a:r>
          </a:p>
        </p:txBody>
      </p:sp>
      <p:sp>
        <p:nvSpPr>
          <p:cNvPr id="101383" name="Freeform 7"/>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82" name="Freeform 6"/>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81" name="Freeform 5"/>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80" name="Freeform 4"/>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79" name="Freeform 3"/>
          <p:cNvSpPr>
            <a:spLocks/>
          </p:cNvSpPr>
          <p:nvPr/>
        </p:nvSpPr>
        <p:spPr bwMode="auto">
          <a:xfrm>
            <a:off x="2903538" y="2274888"/>
            <a:ext cx="2870200" cy="5018087"/>
          </a:xfrm>
          <a:custGeom>
            <a:avLst/>
            <a:gdLst/>
            <a:ahLst/>
            <a:cxnLst>
              <a:cxn ang="0">
                <a:pos x="0" y="3161"/>
              </a:cxn>
              <a:cxn ang="0">
                <a:pos x="115" y="2743"/>
              </a:cxn>
              <a:cxn ang="0">
                <a:pos x="201" y="2613"/>
              </a:cxn>
              <a:cxn ang="0">
                <a:pos x="230" y="2570"/>
              </a:cxn>
              <a:cxn ang="0">
                <a:pos x="345" y="2498"/>
              </a:cxn>
              <a:cxn ang="0">
                <a:pos x="432" y="2426"/>
              </a:cxn>
              <a:cxn ang="0">
                <a:pos x="504" y="2397"/>
              </a:cxn>
              <a:cxn ang="0">
                <a:pos x="633" y="2311"/>
              </a:cxn>
              <a:cxn ang="0">
                <a:pos x="677" y="2282"/>
              </a:cxn>
              <a:cxn ang="0">
                <a:pos x="720" y="2253"/>
              </a:cxn>
              <a:cxn ang="0">
                <a:pos x="821" y="2052"/>
              </a:cxn>
              <a:cxn ang="0">
                <a:pos x="878" y="1836"/>
              </a:cxn>
              <a:cxn ang="0">
                <a:pos x="936" y="1749"/>
              </a:cxn>
              <a:cxn ang="0">
                <a:pos x="1008" y="1591"/>
              </a:cxn>
              <a:cxn ang="0">
                <a:pos x="1065" y="1519"/>
              </a:cxn>
              <a:cxn ang="0">
                <a:pos x="1123" y="1433"/>
              </a:cxn>
              <a:cxn ang="0">
                <a:pos x="1181" y="1361"/>
              </a:cxn>
              <a:cxn ang="0">
                <a:pos x="1253" y="1274"/>
              </a:cxn>
              <a:cxn ang="0">
                <a:pos x="1325" y="1260"/>
              </a:cxn>
              <a:cxn ang="0">
                <a:pos x="1368" y="1058"/>
              </a:cxn>
              <a:cxn ang="0">
                <a:pos x="1411" y="1044"/>
              </a:cxn>
              <a:cxn ang="0">
                <a:pos x="1641" y="857"/>
              </a:cxn>
              <a:cxn ang="0">
                <a:pos x="1771" y="785"/>
              </a:cxn>
              <a:cxn ang="0">
                <a:pos x="1699" y="525"/>
              </a:cxn>
              <a:cxn ang="0">
                <a:pos x="1742" y="295"/>
              </a:cxn>
              <a:cxn ang="0">
                <a:pos x="1800" y="209"/>
              </a:cxn>
              <a:cxn ang="0">
                <a:pos x="1757" y="65"/>
              </a:cxn>
              <a:cxn ang="0">
                <a:pos x="1728" y="7"/>
              </a:cxn>
            </a:cxnLst>
            <a:rect l="0" t="0" r="r" b="b"/>
            <a:pathLst>
              <a:path w="1808" h="3161">
                <a:moveTo>
                  <a:pt x="0" y="3161"/>
                </a:moveTo>
                <a:cubicBezTo>
                  <a:pt x="19" y="3008"/>
                  <a:pt x="29" y="2871"/>
                  <a:pt x="115" y="2743"/>
                </a:cubicBezTo>
                <a:cubicBezTo>
                  <a:pt x="134" y="2684"/>
                  <a:pt x="162" y="2660"/>
                  <a:pt x="201" y="2613"/>
                </a:cubicBezTo>
                <a:cubicBezTo>
                  <a:pt x="212" y="2600"/>
                  <a:pt x="216" y="2581"/>
                  <a:pt x="230" y="2570"/>
                </a:cubicBezTo>
                <a:cubicBezTo>
                  <a:pt x="265" y="2542"/>
                  <a:pt x="308" y="2525"/>
                  <a:pt x="345" y="2498"/>
                </a:cubicBezTo>
                <a:cubicBezTo>
                  <a:pt x="411" y="2450"/>
                  <a:pt x="363" y="2461"/>
                  <a:pt x="432" y="2426"/>
                </a:cubicBezTo>
                <a:cubicBezTo>
                  <a:pt x="455" y="2414"/>
                  <a:pt x="481" y="2409"/>
                  <a:pt x="504" y="2397"/>
                </a:cubicBezTo>
                <a:cubicBezTo>
                  <a:pt x="516" y="2390"/>
                  <a:pt x="606" y="2329"/>
                  <a:pt x="633" y="2311"/>
                </a:cubicBezTo>
                <a:cubicBezTo>
                  <a:pt x="648" y="2301"/>
                  <a:pt x="662" y="2292"/>
                  <a:pt x="677" y="2282"/>
                </a:cubicBezTo>
                <a:cubicBezTo>
                  <a:pt x="691" y="2272"/>
                  <a:pt x="720" y="2253"/>
                  <a:pt x="720" y="2253"/>
                </a:cubicBezTo>
                <a:cubicBezTo>
                  <a:pt x="754" y="2153"/>
                  <a:pt x="756" y="2132"/>
                  <a:pt x="821" y="2052"/>
                </a:cubicBezTo>
                <a:cubicBezTo>
                  <a:pt x="839" y="1995"/>
                  <a:pt x="854" y="1884"/>
                  <a:pt x="878" y="1836"/>
                </a:cubicBezTo>
                <a:cubicBezTo>
                  <a:pt x="894" y="1805"/>
                  <a:pt x="936" y="1749"/>
                  <a:pt x="936" y="1749"/>
                </a:cubicBezTo>
                <a:cubicBezTo>
                  <a:pt x="955" y="1692"/>
                  <a:pt x="974" y="1641"/>
                  <a:pt x="1008" y="1591"/>
                </a:cubicBezTo>
                <a:cubicBezTo>
                  <a:pt x="1039" y="1496"/>
                  <a:pt x="996" y="1597"/>
                  <a:pt x="1065" y="1519"/>
                </a:cubicBezTo>
                <a:cubicBezTo>
                  <a:pt x="1088" y="1493"/>
                  <a:pt x="1123" y="1433"/>
                  <a:pt x="1123" y="1433"/>
                </a:cubicBezTo>
                <a:cubicBezTo>
                  <a:pt x="1151" y="1346"/>
                  <a:pt x="1114" y="1428"/>
                  <a:pt x="1181" y="1361"/>
                </a:cubicBezTo>
                <a:cubicBezTo>
                  <a:pt x="1218" y="1324"/>
                  <a:pt x="1199" y="1301"/>
                  <a:pt x="1253" y="1274"/>
                </a:cubicBezTo>
                <a:cubicBezTo>
                  <a:pt x="1275" y="1263"/>
                  <a:pt x="1301" y="1265"/>
                  <a:pt x="1325" y="1260"/>
                </a:cubicBezTo>
                <a:cubicBezTo>
                  <a:pt x="1343" y="1115"/>
                  <a:pt x="1327" y="1182"/>
                  <a:pt x="1368" y="1058"/>
                </a:cubicBezTo>
                <a:cubicBezTo>
                  <a:pt x="1373" y="1044"/>
                  <a:pt x="1397" y="1049"/>
                  <a:pt x="1411" y="1044"/>
                </a:cubicBezTo>
                <a:cubicBezTo>
                  <a:pt x="1492" y="984"/>
                  <a:pt x="1544" y="888"/>
                  <a:pt x="1641" y="857"/>
                </a:cubicBezTo>
                <a:cubicBezTo>
                  <a:pt x="1741" y="791"/>
                  <a:pt x="1695" y="810"/>
                  <a:pt x="1771" y="785"/>
                </a:cubicBezTo>
                <a:cubicBezTo>
                  <a:pt x="1754" y="696"/>
                  <a:pt x="1724" y="612"/>
                  <a:pt x="1699" y="525"/>
                </a:cubicBezTo>
                <a:cubicBezTo>
                  <a:pt x="1713" y="448"/>
                  <a:pt x="1698" y="360"/>
                  <a:pt x="1742" y="295"/>
                </a:cubicBezTo>
                <a:cubicBezTo>
                  <a:pt x="1761" y="266"/>
                  <a:pt x="1800" y="209"/>
                  <a:pt x="1800" y="209"/>
                </a:cubicBezTo>
                <a:cubicBezTo>
                  <a:pt x="1773" y="26"/>
                  <a:pt x="1808" y="169"/>
                  <a:pt x="1757" y="65"/>
                </a:cubicBezTo>
                <a:cubicBezTo>
                  <a:pt x="1725" y="0"/>
                  <a:pt x="1759" y="38"/>
                  <a:pt x="1728" y="7"/>
                </a:cubicBezTo>
              </a:path>
            </a:pathLst>
          </a:custGeom>
          <a:noFill/>
          <a:ln w="28575">
            <a:solidFill>
              <a:srgbClr val="0033CC"/>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2532573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01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Rectangle 10"/>
          <p:cNvSpPr>
            <a:spLocks noGrp="1" noRot="1" noChangeArrowheads="1"/>
          </p:cNvSpPr>
          <p:nvPr>
            <p:ph type="title"/>
          </p:nvPr>
        </p:nvSpPr>
        <p:spPr>
          <a:xfrm>
            <a:off x="152400" y="381000"/>
            <a:ext cx="3962400" cy="3200400"/>
          </a:xfrm>
        </p:spPr>
        <p:txBody>
          <a:bodyPr/>
          <a:lstStyle/>
          <a:p>
            <a:pPr eaLnBrk="1" hangingPunct="1">
              <a:defRPr/>
            </a:pPr>
            <a:r>
              <a:rPr lang="en-US" sz="4000">
                <a:latin typeface="Arial"/>
                <a:ea typeface="ＭＳ Ｐゴシック" charset="0"/>
                <a:cs typeface="Arial"/>
              </a:rPr>
              <a:t>Jerusalem was off the main highways</a:t>
            </a:r>
          </a:p>
        </p:txBody>
      </p:sp>
      <p:pic>
        <p:nvPicPr>
          <p:cNvPr id="109570" name="Picture 9" descr="Map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25963" y="0"/>
            <a:ext cx="4654550" cy="6858000"/>
          </a:xfrm>
          <a:noFill/>
          <a:extLst>
            <a:ext uri="{909E8E84-426E-40dd-AFC4-6F175D3DCCD1}">
              <a14:hiddenFill xmlns:a14="http://schemas.microsoft.com/office/drawing/2010/main" xmlns="">
                <a:solidFill>
                  <a:srgbClr val="FFFFFF"/>
                </a:solidFill>
              </a14:hiddenFill>
            </a:ext>
          </a:extLst>
        </p:spPr>
      </p:pic>
      <p:sp>
        <p:nvSpPr>
          <p:cNvPr id="20487" name="Text Box 7"/>
          <p:cNvSpPr txBox="1">
            <a:spLocks noChangeArrowheads="1"/>
          </p:cNvSpPr>
          <p:nvPr/>
        </p:nvSpPr>
        <p:spPr bwMode="auto">
          <a:xfrm>
            <a:off x="179388" y="3581400"/>
            <a:ext cx="3627437"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3200" b="1" dirty="0">
                <a:solidFill>
                  <a:srgbClr val="FFFFFF"/>
                </a:solidFill>
                <a:effectLst>
                  <a:outerShdw blurRad="38100" dist="38100" dir="2700000" algn="tl">
                    <a:srgbClr val="000000"/>
                  </a:outerShdw>
                </a:effectLst>
                <a:latin typeface="Arial"/>
                <a:cs typeface="Arial"/>
              </a:rPr>
              <a:t>Great Trunk Road</a:t>
            </a:r>
          </a:p>
        </p:txBody>
      </p:sp>
      <p:sp>
        <p:nvSpPr>
          <p:cNvPr id="20486" name="Text Box 6"/>
          <p:cNvSpPr txBox="1">
            <a:spLocks noChangeArrowheads="1"/>
          </p:cNvSpPr>
          <p:nvPr/>
        </p:nvSpPr>
        <p:spPr bwMode="auto">
          <a:xfrm>
            <a:off x="179388" y="4533900"/>
            <a:ext cx="3992562"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3200" b="1">
                <a:solidFill>
                  <a:srgbClr val="FFFFFF"/>
                </a:solidFill>
                <a:effectLst>
                  <a:outerShdw blurRad="38100" dist="38100" dir="2700000" algn="tl">
                    <a:srgbClr val="000000"/>
                  </a:outerShdw>
                </a:effectLst>
                <a:latin typeface="Arial"/>
                <a:cs typeface="Arial"/>
              </a:rPr>
              <a:t>Central Ridge Road</a:t>
            </a:r>
          </a:p>
        </p:txBody>
      </p:sp>
      <p:sp>
        <p:nvSpPr>
          <p:cNvPr id="20485" name="Text Box 5"/>
          <p:cNvSpPr txBox="1">
            <a:spLocks noChangeArrowheads="1"/>
          </p:cNvSpPr>
          <p:nvPr/>
        </p:nvSpPr>
        <p:spPr bwMode="auto">
          <a:xfrm>
            <a:off x="180975" y="5486400"/>
            <a:ext cx="3125788"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3200" b="1">
                <a:solidFill>
                  <a:srgbClr val="FFFFFF"/>
                </a:solidFill>
                <a:effectLst>
                  <a:outerShdw blurRad="38100" dist="38100" dir="2700000" algn="tl">
                    <a:srgbClr val="000000"/>
                  </a:outerShdw>
                </a:effectLst>
                <a:latin typeface="Arial"/>
                <a:cs typeface="Arial"/>
              </a:rPr>
              <a:t>Kings Highway</a:t>
            </a:r>
          </a:p>
        </p:txBody>
      </p:sp>
      <p:sp>
        <p:nvSpPr>
          <p:cNvPr id="20484" name="Line 4"/>
          <p:cNvSpPr>
            <a:spLocks noChangeShapeType="1"/>
          </p:cNvSpPr>
          <p:nvPr/>
        </p:nvSpPr>
        <p:spPr bwMode="auto">
          <a:xfrm>
            <a:off x="3465513" y="5867400"/>
            <a:ext cx="4343400" cy="3810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2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483" name="Line 3"/>
          <p:cNvSpPr>
            <a:spLocks noChangeShapeType="1"/>
          </p:cNvSpPr>
          <p:nvPr/>
        </p:nvSpPr>
        <p:spPr bwMode="auto">
          <a:xfrm>
            <a:off x="4151313" y="4800600"/>
            <a:ext cx="2362200" cy="3810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2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482" name="Line 2"/>
          <p:cNvSpPr>
            <a:spLocks noChangeShapeType="1"/>
          </p:cNvSpPr>
          <p:nvPr/>
        </p:nvSpPr>
        <p:spPr bwMode="auto">
          <a:xfrm>
            <a:off x="3998913" y="3886200"/>
            <a:ext cx="19050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2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1"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3296264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Rot="1" noChangeArrowheads="1"/>
          </p:cNvSpPr>
          <p:nvPr>
            <p:ph type="title"/>
          </p:nvPr>
        </p:nvSpPr>
        <p:spPr>
          <a:xfrm>
            <a:off x="4876800" y="0"/>
            <a:ext cx="3429000" cy="792163"/>
          </a:xfrm>
        </p:spPr>
        <p:txBody>
          <a:bodyPr/>
          <a:lstStyle/>
          <a:p>
            <a:pPr eaLnBrk="1" hangingPunct="1">
              <a:defRPr/>
            </a:pPr>
            <a:r>
              <a:rPr lang="en-US">
                <a:latin typeface="Arial"/>
                <a:ea typeface="ＭＳ Ｐゴシック" charset="0"/>
                <a:cs typeface="Arial"/>
              </a:rPr>
              <a:t>Jerusalem</a:t>
            </a:r>
          </a:p>
        </p:txBody>
      </p:sp>
      <p:pic>
        <p:nvPicPr>
          <p:cNvPr id="11161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15363" name="Text Box 3"/>
          <p:cNvSpPr txBox="1">
            <a:spLocks noChangeArrowheads="1"/>
          </p:cNvSpPr>
          <p:nvPr/>
        </p:nvSpPr>
        <p:spPr bwMode="auto">
          <a:xfrm>
            <a:off x="5257800" y="1295400"/>
            <a:ext cx="35814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en-US" b="1">
                <a:solidFill>
                  <a:srgbClr val="FFFFFF"/>
                </a:solidFill>
                <a:latin typeface="Arial" charset="0"/>
                <a:cs typeface="Arial" charset="0"/>
              </a:rPr>
              <a:t>Disadvantages</a:t>
            </a:r>
          </a:p>
          <a:p>
            <a:pPr defTabSz="914400" eaLnBrk="0" fontAlgn="base" hangingPunct="0">
              <a:spcBef>
                <a:spcPct val="50000"/>
              </a:spcBef>
              <a:spcAft>
                <a:spcPct val="0"/>
              </a:spcAft>
              <a:buFontTx/>
              <a:buChar char="•"/>
            </a:pPr>
            <a:r>
              <a:rPr lang="en-US" b="1">
                <a:solidFill>
                  <a:srgbClr val="FFFFFF"/>
                </a:solidFill>
                <a:latin typeface="Arial" charset="0"/>
                <a:cs typeface="Arial" charset="0"/>
              </a:rPr>
              <a:t>Advantages</a:t>
            </a:r>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662253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1536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a:extLst>
              <a:ext uri="{28A0092B-C50C-407E-A947-70E740481C1C}">
                <a14:useLocalDpi xmlns:a14="http://schemas.microsoft.com/office/drawing/2010/main" val="0"/>
              </a:ext>
            </a:extLst>
          </a:blip>
          <a:srcRect r="17809"/>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8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en-US" sz="4000" dirty="0">
                <a:latin typeface="Arial" charset="0"/>
                <a:ea typeface="ＭＳ Ｐゴシック" charset="0"/>
                <a:cs typeface="Arial" charset="0"/>
              </a:rPr>
              <a:t>Israel</a:t>
            </a:r>
            <a:r>
              <a:rPr lang="fr-FR" altLang="ja-JP" sz="4000" dirty="0">
                <a:latin typeface="Arial" charset="0"/>
                <a:ea typeface="ＭＳ Ｐゴシック" charset="0"/>
                <a:cs typeface="Arial" charset="0"/>
              </a:rPr>
              <a:t>'</a:t>
            </a:r>
            <a:r>
              <a:rPr lang="en-US" sz="4000" dirty="0">
                <a:latin typeface="Arial" charset="0"/>
                <a:ea typeface="ＭＳ Ｐゴシック" charset="0"/>
                <a:cs typeface="Arial" charset="0"/>
              </a:rPr>
              <a:t>s Strategic Location</a:t>
            </a:r>
          </a:p>
        </p:txBody>
      </p:sp>
      <p:sp>
        <p:nvSpPr>
          <p:cNvPr id="113667"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a:solidFill>
                <a:srgbClr val="FF0000"/>
              </a:solidFill>
              <a:latin typeface="Arial" charset="0"/>
              <a:ea typeface="ＭＳ Ｐゴシック" charset="0"/>
              <a:cs typeface="Arial" charset="0"/>
            </a:endParaRPr>
          </a:p>
        </p:txBody>
      </p:sp>
      <p:sp>
        <p:nvSpPr>
          <p:cNvPr id="421893" name="AutoShape 5"/>
          <p:cNvSpPr>
            <a:spLocks noChangeArrowheads="1"/>
          </p:cNvSpPr>
          <p:nvPr/>
        </p:nvSpPr>
        <p:spPr bwMode="auto">
          <a:xfrm rot="6298269">
            <a:off x="4152900"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21894" name="AutoShape 6"/>
          <p:cNvSpPr>
            <a:spLocks noChangeArrowheads="1"/>
          </p:cNvSpPr>
          <p:nvPr/>
        </p:nvSpPr>
        <p:spPr bwMode="auto">
          <a:xfrm rot="17525952" flipV="1">
            <a:off x="3100388"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21895" name="Rectangle 7"/>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defTabSz="914400" fontAlgn="base">
              <a:spcBef>
                <a:spcPct val="20000"/>
              </a:spcBef>
              <a:spcAft>
                <a:spcPct val="0"/>
              </a:spcAft>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latin typeface="Arial" charset="0"/>
              <a:ea typeface="ＭＳ Ｐゴシック" charset="0"/>
              <a:cs typeface="Arial" charset="0"/>
            </a:endParaRPr>
          </a:p>
          <a:p>
            <a:pPr marL="169863" defTabSz="914400" fontAlgn="base">
              <a:spcBef>
                <a:spcPct val="20000"/>
              </a:spcBef>
              <a:spcAft>
                <a:spcPct val="0"/>
              </a:spcAft>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latin typeface="Arial" charset="0"/>
              <a:ea typeface="ＭＳ Ｐゴシック" charset="0"/>
              <a:cs typeface="Arial" charset="0"/>
            </a:endParaRPr>
          </a:p>
          <a:p>
            <a:pPr marL="169863" defTabSz="914400" fontAlgn="base">
              <a:spcBef>
                <a:spcPct val="20000"/>
              </a:spcBef>
              <a:spcAft>
                <a:spcPct val="0"/>
              </a:spcAft>
              <a:buClr>
                <a:srgbClr val="FFCC00"/>
              </a:buClr>
              <a:buSzPct val="70000"/>
              <a:buFont typeface="Wingdings" charset="0"/>
              <a:buNone/>
              <a:defRPr/>
            </a:pPr>
            <a:r>
              <a:rPr lang="en-US" sz="2800">
                <a:solidFill>
                  <a:srgbClr val="FFFFFF"/>
                </a:solidFill>
                <a:effectLst>
                  <a:outerShdw blurRad="38100" dist="38100" dir="2700000" algn="tl">
                    <a:srgbClr val="000000"/>
                  </a:outerShdw>
                </a:effectLst>
                <a:latin typeface="Arial" charset="0"/>
                <a:ea typeface="ＭＳ Ｐゴシック" charset="0"/>
                <a:cs typeface="Arial" charset="0"/>
              </a:rPr>
              <a:t>How has God placed </a:t>
            </a:r>
            <a:r>
              <a:rPr lang="en-US" sz="2800" b="1" i="1">
                <a:solidFill>
                  <a:srgbClr val="FFFFFF"/>
                </a:solidFill>
                <a:effectLst>
                  <a:outerShdw blurRad="38100" dist="38100" dir="2700000" algn="tl">
                    <a:srgbClr val="000000"/>
                  </a:outerShdw>
                </a:effectLst>
                <a:latin typeface="Arial" charset="0"/>
                <a:ea typeface="ＭＳ Ｐゴシック" charset="0"/>
                <a:cs typeface="Arial" charset="0"/>
              </a:rPr>
              <a:t>you</a:t>
            </a:r>
            <a:r>
              <a:rPr lang="en-US" sz="2800">
                <a:solidFill>
                  <a:srgbClr val="FFFFFF"/>
                </a:solidFill>
                <a:effectLst>
                  <a:outerShdw blurRad="38100" dist="38100" dir="2700000" algn="tl">
                    <a:srgbClr val="000000"/>
                  </a:outerShdw>
                </a:effectLst>
                <a:latin typeface="Arial" charset="0"/>
                <a:ea typeface="ＭＳ Ｐゴシック" charset="0"/>
                <a:cs typeface="Arial" charset="0"/>
              </a:rPr>
              <a:t> in a strategic place for His purposes?</a:t>
            </a:r>
          </a:p>
        </p:txBody>
      </p:sp>
      <p:sp>
        <p:nvSpPr>
          <p:cNvPr id="421896" name="WordArt 8"/>
          <p:cNvSpPr>
            <a:spLocks noChangeArrowheads="1" noChangeShapeType="1" noTextEdit="1"/>
          </p:cNvSpPr>
          <p:nvPr/>
        </p:nvSpPr>
        <p:spPr bwMode="auto">
          <a:xfrm>
            <a:off x="53975" y="1828800"/>
            <a:ext cx="3375025" cy="16764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defTabSz="914400" eaLnBrk="0" fontAlgn="t" hangingPunct="0">
              <a:spcBef>
                <a:spcPct val="50000"/>
              </a:spcBef>
              <a:spcAft>
                <a:spcPct val="0"/>
              </a:spcAft>
            </a:pPr>
            <a:r>
              <a:rPr lang="en-US"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Arial"/>
                <a:ea typeface="Arial"/>
                <a:cs typeface="Arial"/>
              </a:rPr>
              <a:t>Thought Question:</a:t>
            </a:r>
          </a:p>
        </p:txBody>
      </p:sp>
      <p:sp>
        <p:nvSpPr>
          <p:cNvPr id="421897" name="Rectangle 9"/>
          <p:cNvSpPr>
            <a:spLocks noChangeArrowheads="1"/>
          </p:cNvSpPr>
          <p:nvPr/>
        </p:nvSpPr>
        <p:spPr bwMode="auto">
          <a:xfrm>
            <a:off x="5638800" y="2819400"/>
            <a:ext cx="3505200" cy="4038600"/>
          </a:xfrm>
          <a:prstGeom prst="rect">
            <a:avLst/>
          </a:prstGeom>
          <a:solidFill>
            <a:schemeClr val="bg1"/>
          </a:solidFill>
          <a:ln w="9525">
            <a:noFill/>
            <a:miter lim="800000"/>
            <a:headEnd/>
            <a:tailEnd/>
          </a:ln>
          <a:effectLst/>
        </p:spPr>
        <p:txBody>
          <a:bodyPr/>
          <a:lstStyle/>
          <a:p>
            <a:pPr marL="169863" algn="r" defTabSz="914400" fontAlgn="base">
              <a:spcBef>
                <a:spcPct val="20000"/>
              </a:spcBef>
              <a:spcAft>
                <a:spcPct val="0"/>
              </a:spcAft>
              <a:buClr>
                <a:srgbClr val="FFCC00"/>
              </a:buClr>
              <a:buSzPct val="70000"/>
              <a:buFont typeface="Wingdings" charset="0"/>
              <a:buNone/>
              <a:defRPr/>
            </a:pPr>
            <a:r>
              <a:rPr lang="ja-JP" altLang="en-US" sz="28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Thus says the Lord GOD: This is Jerusalem; I have set her in the center of the nations, with countries round about her</a:t>
            </a:r>
            <a:r>
              <a:rPr lang="ja-JP" altLang="en-US" sz="2800" b="1">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800" b="1">
              <a:solidFill>
                <a:srgbClr val="FFFFFF"/>
              </a:solidFill>
              <a:effectLst>
                <a:outerShdw blurRad="38100" dist="38100" dir="2700000" algn="tl">
                  <a:srgbClr val="000000"/>
                </a:outerShdw>
              </a:effectLst>
              <a:latin typeface="Arial" charset="0"/>
              <a:ea typeface="ＭＳ Ｐゴシック" charset="0"/>
              <a:cs typeface="Arial" charset="0"/>
            </a:endParaRPr>
          </a:p>
          <a:p>
            <a:pPr marL="169863" algn="r" defTabSz="914400" fontAlgn="base">
              <a:spcBef>
                <a:spcPct val="20000"/>
              </a:spcBef>
              <a:spcAft>
                <a:spcPct val="0"/>
              </a:spcAft>
              <a:buClr>
                <a:srgbClr val="FFCC00"/>
              </a:buClr>
              <a:buSzPct val="70000"/>
              <a:buFont typeface="Wingdings" charset="0"/>
              <a:buNone/>
              <a:defRPr/>
            </a:pPr>
            <a:r>
              <a:rPr lang="en-US" sz="2800" b="1" i="1">
                <a:solidFill>
                  <a:srgbClr val="FFFFFF"/>
                </a:solidFill>
                <a:effectLst>
                  <a:outerShdw blurRad="38100" dist="38100" dir="2700000" algn="tl">
                    <a:srgbClr val="000000"/>
                  </a:outerShdw>
                </a:effectLst>
                <a:latin typeface="Arial" charset="0"/>
                <a:ea typeface="ＭＳ Ｐゴシック" charset="0"/>
                <a:cs typeface="Arial" charset="0"/>
              </a:rPr>
              <a:t>Ezekiel 5:5</a:t>
            </a:r>
          </a:p>
          <a:p>
            <a:pPr marL="169863" algn="r" defTabSz="914400" fontAlgn="base">
              <a:spcBef>
                <a:spcPct val="20000"/>
              </a:spcBef>
              <a:spcAft>
                <a:spcPct val="0"/>
              </a:spcAft>
              <a:buClr>
                <a:srgbClr val="FFCC00"/>
              </a:buClr>
              <a:buSzPct val="70000"/>
              <a:buFont typeface="Wingdings" charset="0"/>
              <a:buNone/>
              <a:defRPr/>
            </a:pPr>
            <a:endParaRPr lang="en-US" sz="28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421898" name="AutoShape 10"/>
          <p:cNvSpPr>
            <a:spLocks noChangeArrowheads="1"/>
          </p:cNvSpPr>
          <p:nvPr/>
        </p:nvSpPr>
        <p:spPr bwMode="auto">
          <a:xfrm rot="7220944" flipV="1">
            <a:off x="5481638" y="18288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26</a:t>
            </a:r>
          </a:p>
        </p:txBody>
      </p:sp>
    </p:spTree>
    <p:extLst>
      <p:ext uri="{BB962C8B-B14F-4D97-AF65-F5344CB8AC3E}">
        <p14:creationId xmlns:p14="http://schemas.microsoft.com/office/powerpoint/2010/main" val="26159339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21893"/>
                                        </p:tgtEl>
                                        <p:attrNameLst>
                                          <p:attrName>style.visibility</p:attrName>
                                        </p:attrNameLst>
                                      </p:cBhvr>
                                      <p:to>
                                        <p:strVal val="visible"/>
                                      </p:to>
                                    </p:set>
                                    <p:animEffect transition="in" filter="wipe(up)">
                                      <p:cBhvr>
                                        <p:cTn id="7" dur="500"/>
                                        <p:tgtEl>
                                          <p:spTgt spid="421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21898"/>
                                        </p:tgtEl>
                                        <p:attrNameLst>
                                          <p:attrName>style.visibility</p:attrName>
                                        </p:attrNameLst>
                                      </p:cBhvr>
                                      <p:to>
                                        <p:strVal val="visible"/>
                                      </p:to>
                                    </p:set>
                                    <p:animEffect transition="in" filter="wipe(up)">
                                      <p:cBhvr>
                                        <p:cTn id="12" dur="500"/>
                                        <p:tgtEl>
                                          <p:spTgt spid="4218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21894"/>
                                        </p:tgtEl>
                                        <p:attrNameLst>
                                          <p:attrName>style.visibility</p:attrName>
                                        </p:attrNameLst>
                                      </p:cBhvr>
                                      <p:to>
                                        <p:strVal val="visible"/>
                                      </p:to>
                                    </p:set>
                                    <p:animEffect transition="in" filter="wipe(down)">
                                      <p:cBhvr>
                                        <p:cTn id="17" dur="500"/>
                                        <p:tgtEl>
                                          <p:spTgt spid="4218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2189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21895"/>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42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5" grpId="0" animBg="1"/>
      <p:bldP spid="421896" grpId="0" animBg="1"/>
      <p:bldP spid="4218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465" r="2815" b="13393"/>
          <a:stretch>
            <a:fillRect/>
          </a:stretch>
        </p:blipFill>
        <p:spPr>
          <a:xfrm>
            <a:off x="4035425" y="0"/>
            <a:ext cx="5260975" cy="7010400"/>
          </a:xfrm>
          <a:noFill/>
          <a:extLst>
            <a:ext uri="{909E8E84-426E-40dd-AFC4-6F175D3DCCD1}">
              <a14:hiddenFill xmlns:a14="http://schemas.microsoft.com/office/drawing/2010/main" xmlns="">
                <a:solidFill>
                  <a:srgbClr val="FFFFFF"/>
                </a:solidFill>
              </a14:hiddenFill>
            </a:ext>
          </a:extLst>
        </p:spPr>
      </p:pic>
      <p:sp>
        <p:nvSpPr>
          <p:cNvPr id="177158" name="Rectangle 6"/>
          <p:cNvSpPr>
            <a:spLocks noGrp="1" noRot="1" noChangeArrowheads="1"/>
          </p:cNvSpPr>
          <p:nvPr>
            <p:ph type="title"/>
          </p:nvPr>
        </p:nvSpPr>
        <p:spPr>
          <a:xfrm>
            <a:off x="152400" y="457200"/>
            <a:ext cx="3657600" cy="2133600"/>
          </a:xfrm>
          <a:solidFill>
            <a:srgbClr val="000514"/>
          </a:solidFill>
          <a:ln w="57150">
            <a:solidFill>
              <a:schemeClr val="bg2"/>
            </a:solidFill>
          </a:ln>
        </p:spPr>
        <p:txBody>
          <a:bodyPr/>
          <a:lstStyle/>
          <a:p>
            <a:pPr eaLnBrk="1" hangingPunct="1">
              <a:defRPr/>
            </a:pPr>
            <a:r>
              <a:rPr lang="en-US">
                <a:latin typeface="Arial"/>
                <a:ea typeface="ＭＳ Ｐゴシック" charset="0"/>
                <a:cs typeface="Arial"/>
              </a:rPr>
              <a:t>Division of Canaan</a:t>
            </a:r>
          </a:p>
        </p:txBody>
      </p:sp>
      <p:sp>
        <p:nvSpPr>
          <p:cNvPr id="177157" name="Text Box 5"/>
          <p:cNvSpPr txBox="1">
            <a:spLocks noChangeArrowheads="1"/>
          </p:cNvSpPr>
          <p:nvPr/>
        </p:nvSpPr>
        <p:spPr bwMode="auto">
          <a:xfrm>
            <a:off x="762000" y="3105150"/>
            <a:ext cx="3200400" cy="34163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600">
                <a:solidFill>
                  <a:srgbClr val="FFFFFF"/>
                </a:solidFill>
                <a:latin typeface="Arial"/>
                <a:ea typeface="ＭＳ Ｐゴシック" charset="0"/>
                <a:cs typeface="Arial"/>
              </a:rPr>
              <a:t>Jerusalem was between Judah and Benjamin but close to the northern tribes</a:t>
            </a:r>
          </a:p>
        </p:txBody>
      </p:sp>
      <p:sp>
        <p:nvSpPr>
          <p:cNvPr id="115716" name="Text Box 4"/>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pPr>
            <a:r>
              <a:rPr lang="en-US" sz="2400" b="1">
                <a:solidFill>
                  <a:srgbClr val="FFFFFF"/>
                </a:solidFill>
                <a:latin typeface="Arial" charset="0"/>
                <a:cs typeface="Arial" charset="0"/>
              </a:rPr>
              <a:t>Jerusalem</a:t>
            </a:r>
          </a:p>
        </p:txBody>
      </p:sp>
      <p:sp>
        <p:nvSpPr>
          <p:cNvPr id="177155" name="Line 3"/>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23</a:t>
            </a:r>
          </a:p>
        </p:txBody>
      </p:sp>
    </p:spTree>
    <p:extLst>
      <p:ext uri="{BB962C8B-B14F-4D97-AF65-F5344CB8AC3E}">
        <p14:creationId xmlns:p14="http://schemas.microsoft.com/office/powerpoint/2010/main" val="221630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997325" y="0"/>
            <a:ext cx="5146675" cy="6858000"/>
          </a:xfrm>
          <a:noFill/>
          <a:extLst>
            <a:ext uri="{909E8E84-426E-40dd-AFC4-6F175D3DCCD1}">
              <a14:hiddenFill xmlns:a14="http://schemas.microsoft.com/office/drawing/2010/main" xmlns="">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a:latin typeface="Arial" charset="0"/>
                <a:ea typeface="ＭＳ Ｐゴシック" charset="0"/>
                <a:cs typeface="Arial" charset="0"/>
              </a:rPr>
              <a:t>Central Location</a:t>
            </a:r>
          </a:p>
        </p:txBody>
      </p:sp>
      <p:sp>
        <p:nvSpPr>
          <p:cNvPr id="117763" name="Text Box 7"/>
          <p:cNvSpPr txBox="1">
            <a:spLocks noChangeArrowheads="1"/>
          </p:cNvSpPr>
          <p:nvPr/>
        </p:nvSpPr>
        <p:spPr bwMode="auto">
          <a:xfrm>
            <a:off x="381000" y="3105150"/>
            <a:ext cx="34290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en-US" sz="3200" b="1">
                <a:solidFill>
                  <a:srgbClr val="FFFFFF"/>
                </a:solidFill>
                <a:latin typeface="Arial" charset="0"/>
                <a:cs typeface="Arial" charset="0"/>
              </a:rPr>
              <a:t>OT Jerusalem was in Benjamin </a:t>
            </a:r>
            <a:r>
              <a:rPr lang="en-US" sz="3200" b="1">
                <a:solidFill>
                  <a:srgbClr val="FFFF00"/>
                </a:solidFill>
                <a:latin typeface="Arial" charset="0"/>
                <a:cs typeface="Arial" charset="0"/>
              </a:rPr>
              <a:t>north </a:t>
            </a:r>
            <a:r>
              <a:rPr lang="en-US" sz="3200" b="1">
                <a:solidFill>
                  <a:srgbClr val="FFFFFF"/>
                </a:solidFill>
                <a:latin typeface="Arial" charset="0"/>
                <a:cs typeface="Arial" charset="0"/>
              </a:rPr>
              <a:t>of Judah but close to the northern tribes</a:t>
            </a:r>
          </a:p>
        </p:txBody>
      </p:sp>
      <p:sp>
        <p:nvSpPr>
          <p:cNvPr id="117764" name="Text Box 8"/>
          <p:cNvSpPr txBox="1">
            <a:spLocks noChangeArrowheads="1"/>
          </p:cNvSpPr>
          <p:nvPr/>
        </p:nvSpPr>
        <p:spPr bwMode="auto">
          <a:xfrm>
            <a:off x="6857999" y="4648200"/>
            <a:ext cx="2175401" cy="52322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pPr>
            <a:r>
              <a:rPr lang="en-US" sz="2800" b="1">
                <a:solidFill>
                  <a:srgbClr val="FFFFFF"/>
                </a:solidFill>
                <a:latin typeface="Arial"/>
                <a:cs typeface="Arial"/>
              </a:rPr>
              <a:t>Jerusalem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
        <p:nvSpPr>
          <p:cNvPr id="8"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23</a:t>
            </a:r>
          </a:p>
        </p:txBody>
      </p:sp>
    </p:spTree>
    <p:extLst>
      <p:ext uri="{BB962C8B-B14F-4D97-AF65-F5344CB8AC3E}">
        <p14:creationId xmlns:p14="http://schemas.microsoft.com/office/powerpoint/2010/main" val="4185368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0"/>
            <a:ext cx="6103938" cy="6858000"/>
          </a:xfrm>
          <a:noFill/>
          <a:extLst>
            <a:ext uri="{909E8E84-426E-40dd-AFC4-6F175D3DCCD1}">
              <a14:hiddenFill xmlns:a14="http://schemas.microsoft.com/office/drawing/2010/main" xmlns="">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en-US" sz="3600">
                <a:latin typeface="Arial" charset="0"/>
                <a:ea typeface="ＭＳ Ｐゴシック" charset="0"/>
                <a:cs typeface="Arial" charset="0"/>
              </a:rPr>
              <a:t>Jerusalem was a Border City</a:t>
            </a: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en-US" sz="4400" b="1">
                <a:solidFill>
                  <a:srgbClr val="E5E5FF"/>
                </a:solidFill>
                <a:effectLst>
                  <a:outerShdw blurRad="38100" dist="38100" dir="2700000" algn="tl">
                    <a:srgbClr val="000000"/>
                  </a:outerShdw>
                </a:effectLst>
                <a:latin typeface="Arial" charset="0"/>
                <a:ea typeface="ＭＳ Ｐゴシック" charset="0"/>
                <a:cs typeface="Arial" charset="0"/>
              </a:rPr>
              <a:t>Benjamin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en-US" sz="4400" b="1">
                <a:solidFill>
                  <a:srgbClr val="E5E5FF"/>
                </a:solidFill>
                <a:effectLst>
                  <a:outerShdw blurRad="38100" dist="38100" dir="2700000" algn="tl">
                    <a:srgbClr val="000000"/>
                  </a:outerShdw>
                </a:effectLst>
                <a:latin typeface="Arial" charset="0"/>
                <a:ea typeface="ＭＳ Ｐゴシック" charset="0"/>
                <a:cs typeface="Arial" charset="0"/>
              </a:rPr>
              <a:t>Judah</a:t>
            </a: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19815" name="Text Box 7"/>
          <p:cNvSpPr txBox="1">
            <a:spLocks noChangeArrowheads="1"/>
          </p:cNvSpPr>
          <p:nvPr/>
        </p:nvSpPr>
        <p:spPr bwMode="auto">
          <a:xfrm>
            <a:off x="381000" y="1905000"/>
            <a:ext cx="2286000"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en-US" sz="3200" b="1">
                <a:solidFill>
                  <a:srgbClr val="FFFFFF"/>
                </a:solidFill>
                <a:latin typeface="Arial" charset="0"/>
                <a:cs typeface="Arial" charset="0"/>
              </a:rPr>
              <a:t>The OT border between Benjamin and Judah ran just south of the city</a:t>
            </a:r>
          </a:p>
        </p:txBody>
      </p:sp>
      <p:sp>
        <p:nvSpPr>
          <p:cNvPr id="9"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21</a:t>
            </a:r>
          </a:p>
        </p:txBody>
      </p:sp>
    </p:spTree>
    <p:extLst>
      <p:ext uri="{BB962C8B-B14F-4D97-AF65-F5344CB8AC3E}">
        <p14:creationId xmlns:p14="http://schemas.microsoft.com/office/powerpoint/2010/main" val="2141523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en-US" altLang="zh-CN" sz="4000" b="1" dirty="0">
                <a:solidFill>
                  <a:schemeClr val="bg1"/>
                </a:solidFill>
                <a:latin typeface="Arial" charset="0"/>
              </a:rPr>
              <a:t>Modern Middle East Nations</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t>
            </a:r>
          </a:p>
        </p:txBody>
      </p:sp>
      <p:sp>
        <p:nvSpPr>
          <p:cNvPr id="7" name="Text Box 9"/>
          <p:cNvSpPr txBox="1">
            <a:spLocks noChangeArrowheads="1"/>
          </p:cNvSpPr>
          <p:nvPr/>
        </p:nvSpPr>
        <p:spPr bwMode="auto">
          <a:xfrm>
            <a:off x="992856" y="2604685"/>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5" name="Text Box 9"/>
          <p:cNvSpPr txBox="1">
            <a:spLocks noChangeArrowheads="1"/>
          </p:cNvSpPr>
          <p:nvPr/>
        </p:nvSpPr>
        <p:spPr bwMode="auto">
          <a:xfrm>
            <a:off x="2790370" y="1463351"/>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6" name="Text Box 9"/>
          <p:cNvSpPr txBox="1">
            <a:spLocks noChangeArrowheads="1"/>
          </p:cNvSpPr>
          <p:nvPr/>
        </p:nvSpPr>
        <p:spPr bwMode="auto">
          <a:xfrm>
            <a:off x="5016905" y="2989406"/>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Iraq</a:t>
            </a:r>
          </a:p>
        </p:txBody>
      </p:sp>
      <p:sp>
        <p:nvSpPr>
          <p:cNvPr id="9" name="Text Box 9"/>
          <p:cNvSpPr txBox="1">
            <a:spLocks noChangeArrowheads="1"/>
          </p:cNvSpPr>
          <p:nvPr/>
        </p:nvSpPr>
        <p:spPr bwMode="auto">
          <a:xfrm>
            <a:off x="961570" y="4600762"/>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0" name="Text Box 9"/>
          <p:cNvSpPr txBox="1">
            <a:spLocks noChangeArrowheads="1"/>
          </p:cNvSpPr>
          <p:nvPr/>
        </p:nvSpPr>
        <p:spPr bwMode="auto">
          <a:xfrm>
            <a:off x="199570" y="55855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4" name="Text Box 9"/>
          <p:cNvSpPr txBox="1">
            <a:spLocks noChangeArrowheads="1"/>
          </p:cNvSpPr>
          <p:nvPr/>
        </p:nvSpPr>
        <p:spPr bwMode="auto">
          <a:xfrm>
            <a:off x="7092325" y="5387134"/>
            <a:ext cx="203420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Kuwait</a:t>
            </a:r>
          </a:p>
        </p:txBody>
      </p:sp>
      <p:sp>
        <p:nvSpPr>
          <p:cNvPr id="18" name="Text Box 9"/>
          <p:cNvSpPr txBox="1">
            <a:spLocks noChangeArrowheads="1"/>
          </p:cNvSpPr>
          <p:nvPr/>
        </p:nvSpPr>
        <p:spPr bwMode="auto">
          <a:xfrm>
            <a:off x="107504" y="1848071"/>
            <a:ext cx="21287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Cyprus</a:t>
            </a:r>
          </a:p>
        </p:txBody>
      </p:sp>
      <p:sp>
        <p:nvSpPr>
          <p:cNvPr id="19" name="Text Box 9"/>
          <p:cNvSpPr txBox="1">
            <a:spLocks noChangeArrowheads="1"/>
          </p:cNvSpPr>
          <p:nvPr/>
        </p:nvSpPr>
        <p:spPr bwMode="auto">
          <a:xfrm rot="20271759">
            <a:off x="2205975" y="3682349"/>
            <a:ext cx="22369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9"/>
          <p:cNvSpPr txBox="1">
            <a:spLocks noChangeArrowheads="1"/>
          </p:cNvSpPr>
          <p:nvPr/>
        </p:nvSpPr>
        <p:spPr bwMode="auto">
          <a:xfrm>
            <a:off x="7812950" y="2412393"/>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Iran</a:t>
            </a: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Saudi Arabia</a:t>
            </a: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Terry Hall, </a:t>
            </a: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Bible Panorama,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8" name="Text Box 9"/>
          <p:cNvSpPr txBox="1">
            <a:spLocks noChangeArrowheads="1"/>
          </p:cNvSpPr>
          <p:nvPr/>
        </p:nvSpPr>
        <p:spPr bwMode="auto">
          <a:xfrm>
            <a:off x="61144" y="3502749"/>
            <a:ext cx="191856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Mediterranean Sea</a:t>
            </a: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0" name="Text Box 9"/>
          <p:cNvSpPr txBox="1">
            <a:spLocks noChangeArrowheads="1"/>
          </p:cNvSpPr>
          <p:nvPr/>
        </p:nvSpPr>
        <p:spPr bwMode="auto">
          <a:xfrm>
            <a:off x="107504" y="908720"/>
            <a:ext cx="20056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Turkey</a:t>
            </a:r>
          </a:p>
        </p:txBody>
      </p:sp>
      <p:sp>
        <p:nvSpPr>
          <p:cNvPr id="26" name="Text Box 9"/>
          <p:cNvSpPr txBox="1">
            <a:spLocks noChangeArrowheads="1"/>
          </p:cNvSpPr>
          <p:nvPr/>
        </p:nvSpPr>
        <p:spPr bwMode="auto">
          <a:xfrm>
            <a:off x="7145480" y="908720"/>
            <a:ext cx="203503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Russia</a:t>
            </a:r>
          </a:p>
        </p:txBody>
      </p:sp>
    </p:spTree>
    <p:extLst>
      <p:ext uri="{BB962C8B-B14F-4D97-AF65-F5344CB8AC3E}">
        <p14:creationId xmlns:p14="http://schemas.microsoft.com/office/powerpoint/2010/main" val="3421406248"/>
      </p:ext>
    </p:extLst>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91" name="Rectangle 15"/>
          <p:cNvSpPr>
            <a:spLocks noGrp="1" noRot="1" noChangeArrowheads="1"/>
          </p:cNvSpPr>
          <p:nvPr>
            <p:ph type="title"/>
          </p:nvPr>
        </p:nvSpPr>
        <p:spPr>
          <a:xfrm>
            <a:off x="4876800" y="0"/>
            <a:ext cx="3429000" cy="792163"/>
          </a:xfrm>
        </p:spPr>
        <p:txBody>
          <a:bodyPr/>
          <a:lstStyle/>
          <a:p>
            <a:pPr eaLnBrk="1" hangingPunct="1">
              <a:defRPr/>
            </a:pPr>
            <a:r>
              <a:rPr lang="en-US">
                <a:latin typeface="Arial"/>
                <a:ea typeface="ＭＳ Ｐゴシック" charset="0"/>
                <a:cs typeface="Arial"/>
              </a:rPr>
              <a:t>Jerusalem</a:t>
            </a:r>
          </a:p>
        </p:txBody>
      </p:sp>
      <p:pic>
        <p:nvPicPr>
          <p:cNvPr id="121858" name="Picture 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178189" name="Text Box 13"/>
          <p:cNvSpPr txBox="1">
            <a:spLocks noChangeArrowheads="1"/>
          </p:cNvSpPr>
          <p:nvPr/>
        </p:nvSpPr>
        <p:spPr bwMode="auto">
          <a:xfrm>
            <a:off x="4932363" y="1295400"/>
            <a:ext cx="3906837" cy="14652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Disadvantages</a:t>
            </a:r>
          </a:p>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Advantages</a:t>
            </a:r>
          </a:p>
        </p:txBody>
      </p:sp>
      <p:sp>
        <p:nvSpPr>
          <p:cNvPr id="178188" name="Text Box 12"/>
          <p:cNvSpPr txBox="1">
            <a:spLocks noChangeArrowheads="1"/>
          </p:cNvSpPr>
          <p:nvPr/>
        </p:nvSpPr>
        <p:spPr bwMode="auto">
          <a:xfrm>
            <a:off x="5568950" y="2895600"/>
            <a:ext cx="35750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en-US" sz="3200" dirty="0">
                <a:solidFill>
                  <a:srgbClr val="FFFFFF"/>
                </a:solidFill>
                <a:latin typeface="Arial"/>
                <a:ea typeface="ＭＳ Ｐゴシック" charset="0"/>
                <a:cs typeface="Arial"/>
              </a:rPr>
              <a:t>Protective valleys</a:t>
            </a:r>
          </a:p>
        </p:txBody>
      </p:sp>
      <p:sp>
        <p:nvSpPr>
          <p:cNvPr id="178187" name="Freeform 11" descr="Horizontal brick"/>
          <p:cNvSpPr>
            <a:spLocks/>
          </p:cNvSpPr>
          <p:nvPr/>
        </p:nvSpPr>
        <p:spPr bwMode="auto">
          <a:xfrm>
            <a:off x="3038475" y="4668838"/>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6" name="AutoShape 10"/>
          <p:cNvSpPr>
            <a:spLocks noChangeArrowheads="1"/>
          </p:cNvSpPr>
          <p:nvPr/>
        </p:nvSpPr>
        <p:spPr bwMode="auto">
          <a:xfrm>
            <a:off x="3657600" y="5334000"/>
            <a:ext cx="457200" cy="228600"/>
          </a:xfrm>
          <a:prstGeom prst="lef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5" name="AutoShape 9"/>
          <p:cNvSpPr>
            <a:spLocks noChangeArrowheads="1"/>
          </p:cNvSpPr>
          <p:nvPr/>
        </p:nvSpPr>
        <p:spPr bwMode="auto">
          <a:xfrm>
            <a:off x="2438400" y="5334000"/>
            <a:ext cx="609600" cy="228600"/>
          </a:xfrm>
          <a:prstGeom prst="rightArrow">
            <a:avLst>
              <a:gd name="adj1" fmla="val 50000"/>
              <a:gd name="adj2" fmla="val 66667"/>
            </a:avLst>
          </a:prstGeom>
          <a:solidFill>
            <a:srgbClr val="FF0000"/>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4" name="AutoShape 8"/>
          <p:cNvSpPr>
            <a:spLocks noChangeArrowheads="1"/>
          </p:cNvSpPr>
          <p:nvPr/>
        </p:nvSpPr>
        <p:spPr bwMode="auto">
          <a:xfrm>
            <a:off x="3200400" y="6324600"/>
            <a:ext cx="228600" cy="457200"/>
          </a:xfrm>
          <a:prstGeom prst="up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3" name="AutoShape 7"/>
          <p:cNvSpPr>
            <a:spLocks noChangeArrowheads="1"/>
          </p:cNvSpPr>
          <p:nvPr/>
        </p:nvSpPr>
        <p:spPr bwMode="auto">
          <a:xfrm>
            <a:off x="3276600" y="4038600"/>
            <a:ext cx="228600" cy="609600"/>
          </a:xfrm>
          <a:prstGeom prst="downArrow">
            <a:avLst>
              <a:gd name="adj1" fmla="val 50000"/>
              <a:gd name="adj2" fmla="val 66667"/>
            </a:avLst>
          </a:pr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2" name="Text Box 6"/>
          <p:cNvSpPr txBox="1">
            <a:spLocks noChangeArrowheads="1"/>
          </p:cNvSpPr>
          <p:nvPr/>
        </p:nvSpPr>
        <p:spPr bwMode="auto">
          <a:xfrm>
            <a:off x="6324600" y="3969838"/>
            <a:ext cx="2390775" cy="18161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marL="342900" indent="-342900">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buFontTx/>
              <a:buAutoNum type="arabicPeriod"/>
              <a:defRPr/>
            </a:pPr>
            <a:r>
              <a:rPr lang="en-US" sz="2800" b="1" dirty="0">
                <a:solidFill>
                  <a:srgbClr val="FFFFFF"/>
                </a:solidFill>
                <a:effectLst>
                  <a:outerShdw blurRad="38100" dist="38100" dir="2700000" algn="tl">
                    <a:srgbClr val="000000"/>
                  </a:outerShdw>
                </a:effectLst>
                <a:latin typeface="Arial"/>
                <a:cs typeface="Arial"/>
              </a:rPr>
              <a:t> </a:t>
            </a:r>
            <a:r>
              <a:rPr lang="en-US" sz="2800" b="1" dirty="0" err="1">
                <a:solidFill>
                  <a:srgbClr val="FFFFFF"/>
                </a:solidFill>
                <a:effectLst>
                  <a:outerShdw blurRad="38100" dist="38100" dir="2700000" algn="tl">
                    <a:srgbClr val="000000"/>
                  </a:outerShdw>
                </a:effectLst>
                <a:latin typeface="Arial"/>
                <a:cs typeface="Arial"/>
              </a:rPr>
              <a:t>Tyropoeon</a:t>
            </a:r>
            <a:r>
              <a:rPr lang="en-US" sz="2800" b="1" dirty="0">
                <a:solidFill>
                  <a:srgbClr val="FFFFFF"/>
                </a:solidFill>
                <a:effectLst>
                  <a:outerShdw blurRad="38100" dist="38100" dir="2700000" algn="tl">
                    <a:srgbClr val="000000"/>
                  </a:outerShdw>
                </a:effectLst>
                <a:latin typeface="Arial"/>
                <a:cs typeface="Arial"/>
              </a:rPr>
              <a:t> </a:t>
            </a:r>
          </a:p>
          <a:p>
            <a:pPr defTabSz="914400" eaLnBrk="0" fontAlgn="t" hangingPunct="0">
              <a:spcBef>
                <a:spcPct val="50000"/>
              </a:spcBef>
              <a:spcAft>
                <a:spcPct val="0"/>
              </a:spcAft>
              <a:buFontTx/>
              <a:buAutoNum type="arabicPeriod"/>
              <a:defRPr/>
            </a:pPr>
            <a:r>
              <a:rPr lang="en-US" sz="2800" b="1" dirty="0">
                <a:solidFill>
                  <a:srgbClr val="FFFFFF"/>
                </a:solidFill>
                <a:effectLst>
                  <a:outerShdw blurRad="38100" dist="38100" dir="2700000" algn="tl">
                    <a:srgbClr val="000000"/>
                  </a:outerShdw>
                </a:effectLst>
                <a:latin typeface="Arial"/>
                <a:cs typeface="Arial"/>
              </a:rPr>
              <a:t> </a:t>
            </a:r>
            <a:r>
              <a:rPr lang="en-US" sz="2800" b="1" dirty="0" err="1">
                <a:solidFill>
                  <a:srgbClr val="FFFFFF"/>
                </a:solidFill>
                <a:effectLst>
                  <a:outerShdw blurRad="38100" dist="38100" dir="2700000" algn="tl">
                    <a:srgbClr val="000000"/>
                  </a:outerShdw>
                </a:effectLst>
                <a:latin typeface="Arial"/>
                <a:cs typeface="Arial"/>
              </a:rPr>
              <a:t>Hinnom</a:t>
            </a:r>
            <a:endParaRPr lang="en-US" sz="2800" b="1" dirty="0">
              <a:solidFill>
                <a:srgbClr val="FFFFFF"/>
              </a:solidFill>
              <a:effectLst>
                <a:outerShdw blurRad="38100" dist="38100" dir="2700000" algn="tl">
                  <a:srgbClr val="000000"/>
                </a:outerShdw>
              </a:effectLst>
              <a:latin typeface="Arial"/>
              <a:cs typeface="Arial"/>
            </a:endParaRPr>
          </a:p>
          <a:p>
            <a:pPr defTabSz="914400" eaLnBrk="0" fontAlgn="t" hangingPunct="0">
              <a:spcBef>
                <a:spcPct val="50000"/>
              </a:spcBef>
              <a:spcAft>
                <a:spcPct val="0"/>
              </a:spcAft>
              <a:buFontTx/>
              <a:buAutoNum type="arabicPeriod"/>
              <a:defRPr/>
            </a:pPr>
            <a:r>
              <a:rPr lang="en-US" sz="2800" b="1" dirty="0">
                <a:solidFill>
                  <a:srgbClr val="FFFFFF"/>
                </a:solidFill>
                <a:effectLst>
                  <a:outerShdw blurRad="38100" dist="38100" dir="2700000" algn="tl">
                    <a:srgbClr val="000000"/>
                  </a:outerShdw>
                </a:effectLst>
                <a:latin typeface="Arial"/>
                <a:cs typeface="Arial"/>
              </a:rPr>
              <a:t> </a:t>
            </a:r>
            <a:r>
              <a:rPr lang="en-US" sz="2800" b="1" dirty="0" err="1">
                <a:solidFill>
                  <a:srgbClr val="FFFFFF"/>
                </a:solidFill>
                <a:effectLst>
                  <a:outerShdw blurRad="38100" dist="38100" dir="2700000" algn="tl">
                    <a:srgbClr val="000000"/>
                  </a:outerShdw>
                </a:effectLst>
                <a:latin typeface="Arial"/>
                <a:cs typeface="Arial"/>
              </a:rPr>
              <a:t>Kidron</a:t>
            </a:r>
            <a:endParaRPr lang="en-US" sz="2800" b="1" dirty="0">
              <a:solidFill>
                <a:srgbClr val="FFFFFF"/>
              </a:solidFill>
              <a:effectLst>
                <a:outerShdw blurRad="38100" dist="38100" dir="2700000" algn="tl">
                  <a:srgbClr val="000000"/>
                </a:outerShdw>
              </a:effectLst>
              <a:latin typeface="Arial"/>
              <a:cs typeface="Arial"/>
            </a:endParaRPr>
          </a:p>
        </p:txBody>
      </p:sp>
      <p:sp>
        <p:nvSpPr>
          <p:cNvPr id="178181" name="Text Box 5"/>
          <p:cNvSpPr txBox="1">
            <a:spLocks noChangeArrowheads="1"/>
          </p:cNvSpPr>
          <p:nvPr/>
        </p:nvSpPr>
        <p:spPr bwMode="auto">
          <a:xfrm rot="369527">
            <a:off x="351932" y="6224753"/>
            <a:ext cx="335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pPr>
            <a:r>
              <a:rPr lang="en-US" b="1" dirty="0">
                <a:solidFill>
                  <a:srgbClr val="000514"/>
                </a:solidFill>
                <a:latin typeface="Arial" charset="0"/>
                <a:cs typeface="Arial" charset="0"/>
              </a:rPr>
              <a:t>Hinnom Valley</a:t>
            </a:r>
          </a:p>
        </p:txBody>
      </p:sp>
      <p:sp>
        <p:nvSpPr>
          <p:cNvPr id="178180" name="Text Box 4"/>
          <p:cNvSpPr txBox="1">
            <a:spLocks noChangeArrowheads="1"/>
          </p:cNvSpPr>
          <p:nvPr/>
        </p:nvSpPr>
        <p:spPr bwMode="auto">
          <a:xfrm rot="5199946">
            <a:off x="-475782" y="3995352"/>
            <a:ext cx="397986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pPr>
            <a:r>
              <a:rPr lang="en-US" b="1">
                <a:solidFill>
                  <a:srgbClr val="000514"/>
                </a:solidFill>
                <a:latin typeface="Arial" charset="0"/>
                <a:cs typeface="Arial" charset="0"/>
              </a:rPr>
              <a:t>Tyropoeon Valley</a:t>
            </a:r>
          </a:p>
        </p:txBody>
      </p:sp>
      <p:sp>
        <p:nvSpPr>
          <p:cNvPr id="178179" name="Text Box 3"/>
          <p:cNvSpPr txBox="1">
            <a:spLocks noChangeArrowheads="1"/>
          </p:cNvSpPr>
          <p:nvPr/>
        </p:nvSpPr>
        <p:spPr bwMode="auto">
          <a:xfrm rot="-4840031">
            <a:off x="2833162" y="4719136"/>
            <a:ext cx="31226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pPr>
            <a:r>
              <a:rPr lang="en-US" b="1" dirty="0">
                <a:solidFill>
                  <a:srgbClr val="000514"/>
                </a:solidFill>
                <a:latin typeface="Arial" charset="0"/>
                <a:cs typeface="Arial" charset="0"/>
              </a:rPr>
              <a:t>Kidron Valley</a:t>
            </a:r>
          </a:p>
        </p:txBody>
      </p:sp>
      <p:sp>
        <p:nvSpPr>
          <p:cNvPr id="178178" name="Text Box 2"/>
          <p:cNvSpPr txBox="1">
            <a:spLocks noChangeArrowheads="1"/>
          </p:cNvSpPr>
          <p:nvPr/>
        </p:nvSpPr>
        <p:spPr bwMode="auto">
          <a:xfrm>
            <a:off x="8458200" y="76200"/>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2800">
                <a:solidFill>
                  <a:srgbClr val="FFFFFF"/>
                </a:solidFill>
                <a:effectLst>
                  <a:outerShdw blurRad="38100" dist="38100" dir="2700000" algn="tl">
                    <a:srgbClr val="000000"/>
                  </a:outerShdw>
                </a:effectLst>
                <a:latin typeface="Arial"/>
                <a:cs typeface="Arial"/>
              </a:rPr>
              <a:t>23</a:t>
            </a:r>
          </a:p>
        </p:txBody>
      </p:sp>
    </p:spTree>
    <p:extLst>
      <p:ext uri="{BB962C8B-B14F-4D97-AF65-F5344CB8AC3E}">
        <p14:creationId xmlns:p14="http://schemas.microsoft.com/office/powerpoint/2010/main" val="3476234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8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8182"/>
                                        </p:tgtEl>
                                        <p:attrNameLst>
                                          <p:attrName>style.visibility</p:attrName>
                                        </p:attrNameLst>
                                      </p:cBhvr>
                                      <p:to>
                                        <p:strVal val="visible"/>
                                      </p:to>
                                    </p:se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78180"/>
                                        </p:tgtEl>
                                        <p:attrNameLst>
                                          <p:attrName>style.visibility</p:attrName>
                                        </p:attrNameLst>
                                      </p:cBhvr>
                                      <p:to>
                                        <p:strVal val="visible"/>
                                      </p:to>
                                    </p:set>
                                    <p:anim calcmode="lin" valueType="num">
                                      <p:cBhvr>
                                        <p:cTn id="14" dur="1000" fill="hold"/>
                                        <p:tgtEl>
                                          <p:spTgt spid="178180"/>
                                        </p:tgtEl>
                                        <p:attrNameLst>
                                          <p:attrName>ppt_w</p:attrName>
                                        </p:attrNameLst>
                                      </p:cBhvr>
                                      <p:tavLst>
                                        <p:tav tm="0">
                                          <p:val>
                                            <p:fltVal val="0"/>
                                          </p:val>
                                        </p:tav>
                                        <p:tav tm="100000">
                                          <p:val>
                                            <p:strVal val="#ppt_w"/>
                                          </p:val>
                                        </p:tav>
                                      </p:tavLst>
                                    </p:anim>
                                    <p:anim calcmode="lin" valueType="num">
                                      <p:cBhvr>
                                        <p:cTn id="15" dur="1000" fill="hold"/>
                                        <p:tgtEl>
                                          <p:spTgt spid="178180"/>
                                        </p:tgtEl>
                                        <p:attrNameLst>
                                          <p:attrName>ppt_h</p:attrName>
                                        </p:attrNameLst>
                                      </p:cBhvr>
                                      <p:tavLst>
                                        <p:tav tm="0">
                                          <p:val>
                                            <p:fltVal val="0"/>
                                          </p:val>
                                        </p:tav>
                                        <p:tav tm="100000">
                                          <p:val>
                                            <p:strVal val="#ppt_h"/>
                                          </p:val>
                                        </p:tav>
                                      </p:tavLst>
                                    </p:anim>
                                    <p:anim calcmode="lin" valueType="num">
                                      <p:cBhvr>
                                        <p:cTn id="16" dur="1000" fill="hold"/>
                                        <p:tgtEl>
                                          <p:spTgt spid="17818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8180"/>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500"/>
                            </p:stCondLst>
                            <p:childTnLst>
                              <p:par>
                                <p:cTn id="19" presetID="15" presetClass="entr" presetSubtype="0" fill="hold" grpId="0" nodeType="afterEffect">
                                  <p:stCondLst>
                                    <p:cond delay="0"/>
                                  </p:stCondLst>
                                  <p:childTnLst>
                                    <p:set>
                                      <p:cBhvr>
                                        <p:cTn id="20" dur="1" fill="hold">
                                          <p:stCondLst>
                                            <p:cond delay="0"/>
                                          </p:stCondLst>
                                        </p:cTn>
                                        <p:tgtEl>
                                          <p:spTgt spid="178181"/>
                                        </p:tgtEl>
                                        <p:attrNameLst>
                                          <p:attrName>style.visibility</p:attrName>
                                        </p:attrNameLst>
                                      </p:cBhvr>
                                      <p:to>
                                        <p:strVal val="visible"/>
                                      </p:to>
                                    </p:set>
                                    <p:anim calcmode="lin" valueType="num">
                                      <p:cBhvr>
                                        <p:cTn id="21" dur="1000" fill="hold"/>
                                        <p:tgtEl>
                                          <p:spTgt spid="178181"/>
                                        </p:tgtEl>
                                        <p:attrNameLst>
                                          <p:attrName>ppt_w</p:attrName>
                                        </p:attrNameLst>
                                      </p:cBhvr>
                                      <p:tavLst>
                                        <p:tav tm="0">
                                          <p:val>
                                            <p:fltVal val="0"/>
                                          </p:val>
                                        </p:tav>
                                        <p:tav tm="100000">
                                          <p:val>
                                            <p:strVal val="#ppt_w"/>
                                          </p:val>
                                        </p:tav>
                                      </p:tavLst>
                                    </p:anim>
                                    <p:anim calcmode="lin" valueType="num">
                                      <p:cBhvr>
                                        <p:cTn id="22" dur="1000" fill="hold"/>
                                        <p:tgtEl>
                                          <p:spTgt spid="178181"/>
                                        </p:tgtEl>
                                        <p:attrNameLst>
                                          <p:attrName>ppt_h</p:attrName>
                                        </p:attrNameLst>
                                      </p:cBhvr>
                                      <p:tavLst>
                                        <p:tav tm="0">
                                          <p:val>
                                            <p:fltVal val="0"/>
                                          </p:val>
                                        </p:tav>
                                        <p:tav tm="100000">
                                          <p:val>
                                            <p:strVal val="#ppt_h"/>
                                          </p:val>
                                        </p:tav>
                                      </p:tavLst>
                                    </p:anim>
                                    <p:anim calcmode="lin" valueType="num">
                                      <p:cBhvr>
                                        <p:cTn id="23"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2500"/>
                            </p:stCondLst>
                            <p:childTnLst>
                              <p:par>
                                <p:cTn id="26" presetID="15" presetClass="entr" presetSubtype="0" fill="hold" grpId="0" nodeType="afterEffect">
                                  <p:stCondLst>
                                    <p:cond delay="0"/>
                                  </p:stCondLst>
                                  <p:childTnLst>
                                    <p:set>
                                      <p:cBhvr>
                                        <p:cTn id="27" dur="1" fill="hold">
                                          <p:stCondLst>
                                            <p:cond delay="0"/>
                                          </p:stCondLst>
                                        </p:cTn>
                                        <p:tgtEl>
                                          <p:spTgt spid="178179"/>
                                        </p:tgtEl>
                                        <p:attrNameLst>
                                          <p:attrName>style.visibility</p:attrName>
                                        </p:attrNameLst>
                                      </p:cBhvr>
                                      <p:to>
                                        <p:strVal val="visible"/>
                                      </p:to>
                                    </p:set>
                                    <p:anim calcmode="lin" valueType="num">
                                      <p:cBhvr>
                                        <p:cTn id="28" dur="1000" fill="hold"/>
                                        <p:tgtEl>
                                          <p:spTgt spid="178179"/>
                                        </p:tgtEl>
                                        <p:attrNameLst>
                                          <p:attrName>ppt_w</p:attrName>
                                        </p:attrNameLst>
                                      </p:cBhvr>
                                      <p:tavLst>
                                        <p:tav tm="0">
                                          <p:val>
                                            <p:fltVal val="0"/>
                                          </p:val>
                                        </p:tav>
                                        <p:tav tm="100000">
                                          <p:val>
                                            <p:strVal val="#ppt_w"/>
                                          </p:val>
                                        </p:tav>
                                      </p:tavLst>
                                    </p:anim>
                                    <p:anim calcmode="lin" valueType="num">
                                      <p:cBhvr>
                                        <p:cTn id="29" dur="1000" fill="hold"/>
                                        <p:tgtEl>
                                          <p:spTgt spid="178179"/>
                                        </p:tgtEl>
                                        <p:attrNameLst>
                                          <p:attrName>ppt_h</p:attrName>
                                        </p:attrNameLst>
                                      </p:cBhvr>
                                      <p:tavLst>
                                        <p:tav tm="0">
                                          <p:val>
                                            <p:fltVal val="0"/>
                                          </p:val>
                                        </p:tav>
                                        <p:tav tm="100000">
                                          <p:val>
                                            <p:strVal val="#ppt_h"/>
                                          </p:val>
                                        </p:tav>
                                      </p:tavLst>
                                    </p:anim>
                                    <p:anim calcmode="lin" valueType="num">
                                      <p:cBhvr>
                                        <p:cTn id="30"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178185"/>
                                        </p:tgtEl>
                                        <p:attrNameLst>
                                          <p:attrName>style.visibility</p:attrName>
                                        </p:attrNameLst>
                                      </p:cBhvr>
                                      <p:to>
                                        <p:strVal val="visible"/>
                                      </p:to>
                                    </p:set>
                                    <p:anim calcmode="lin" valueType="num">
                                      <p:cBhvr additive="base">
                                        <p:cTn id="36" dur="5000" fill="hold"/>
                                        <p:tgtEl>
                                          <p:spTgt spid="178185"/>
                                        </p:tgtEl>
                                        <p:attrNameLst>
                                          <p:attrName>ppt_x</p:attrName>
                                        </p:attrNameLst>
                                      </p:cBhvr>
                                      <p:tavLst>
                                        <p:tav tm="0">
                                          <p:val>
                                            <p:strVal val="#ppt_x"/>
                                          </p:val>
                                        </p:tav>
                                        <p:tav tm="100000">
                                          <p:val>
                                            <p:strVal val="#ppt_x"/>
                                          </p:val>
                                        </p:tav>
                                      </p:tavLst>
                                    </p:anim>
                                    <p:anim calcmode="lin" valueType="num">
                                      <p:cBhvr additive="base">
                                        <p:cTn id="37" dur="5000" fill="hold"/>
                                        <p:tgtEl>
                                          <p:spTgt spid="17818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7" presetClass="entr" presetSubtype="4" fill="hold" grpId="0" nodeType="clickEffect">
                                  <p:stCondLst>
                                    <p:cond delay="0"/>
                                  </p:stCondLst>
                                  <p:childTnLst>
                                    <p:set>
                                      <p:cBhvr>
                                        <p:cTn id="41" dur="1" fill="hold">
                                          <p:stCondLst>
                                            <p:cond delay="0"/>
                                          </p:stCondLst>
                                        </p:cTn>
                                        <p:tgtEl>
                                          <p:spTgt spid="178184"/>
                                        </p:tgtEl>
                                        <p:attrNameLst>
                                          <p:attrName>style.visibility</p:attrName>
                                        </p:attrNameLst>
                                      </p:cBhvr>
                                      <p:to>
                                        <p:strVal val="visible"/>
                                      </p:to>
                                    </p:set>
                                    <p:anim calcmode="lin" valueType="num">
                                      <p:cBhvr additive="base">
                                        <p:cTn id="42" dur="5000" fill="hold"/>
                                        <p:tgtEl>
                                          <p:spTgt spid="178184"/>
                                        </p:tgtEl>
                                        <p:attrNameLst>
                                          <p:attrName>ppt_x</p:attrName>
                                        </p:attrNameLst>
                                      </p:cBhvr>
                                      <p:tavLst>
                                        <p:tav tm="0">
                                          <p:val>
                                            <p:strVal val="#ppt_x"/>
                                          </p:val>
                                        </p:tav>
                                        <p:tav tm="100000">
                                          <p:val>
                                            <p:strVal val="#ppt_x"/>
                                          </p:val>
                                        </p:tav>
                                      </p:tavLst>
                                    </p:anim>
                                    <p:anim calcmode="lin" valueType="num">
                                      <p:cBhvr additive="base">
                                        <p:cTn id="43" dur="5000" fill="hold"/>
                                        <p:tgtEl>
                                          <p:spTgt spid="178184"/>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7" presetClass="entr" presetSubtype="4" fill="hold" grpId="0" nodeType="clickEffect">
                                  <p:stCondLst>
                                    <p:cond delay="0"/>
                                  </p:stCondLst>
                                  <p:childTnLst>
                                    <p:set>
                                      <p:cBhvr>
                                        <p:cTn id="47" dur="1" fill="hold">
                                          <p:stCondLst>
                                            <p:cond delay="0"/>
                                          </p:stCondLst>
                                        </p:cTn>
                                        <p:tgtEl>
                                          <p:spTgt spid="178186"/>
                                        </p:tgtEl>
                                        <p:attrNameLst>
                                          <p:attrName>style.visibility</p:attrName>
                                        </p:attrNameLst>
                                      </p:cBhvr>
                                      <p:to>
                                        <p:strVal val="visible"/>
                                      </p:to>
                                    </p:set>
                                    <p:anim calcmode="lin" valueType="num">
                                      <p:cBhvr additive="base">
                                        <p:cTn id="48" dur="5000" fill="hold"/>
                                        <p:tgtEl>
                                          <p:spTgt spid="178186"/>
                                        </p:tgtEl>
                                        <p:attrNameLst>
                                          <p:attrName>ppt_x</p:attrName>
                                        </p:attrNameLst>
                                      </p:cBhvr>
                                      <p:tavLst>
                                        <p:tav tm="0">
                                          <p:val>
                                            <p:strVal val="#ppt_x"/>
                                          </p:val>
                                        </p:tav>
                                        <p:tav tm="100000">
                                          <p:val>
                                            <p:strVal val="#ppt_x"/>
                                          </p:val>
                                        </p:tav>
                                      </p:tavLst>
                                    </p:anim>
                                    <p:anim calcmode="lin" valueType="num">
                                      <p:cBhvr additive="base">
                                        <p:cTn id="49" dur="5000" fill="hold"/>
                                        <p:tgtEl>
                                          <p:spTgt spid="178186"/>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78183"/>
                                        </p:tgtEl>
                                        <p:attrNameLst>
                                          <p:attrName>style.visibility</p:attrName>
                                        </p:attrNameLst>
                                      </p:cBhvr>
                                      <p:to>
                                        <p:strVal val="visible"/>
                                      </p:to>
                                    </p:set>
                                    <p:animEffect transition="in" filter="wipe(up)">
                                      <p:cBhvr>
                                        <p:cTn id="54" dur="500"/>
                                        <p:tgtEl>
                                          <p:spTgt spid="178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8" grpId="0" autoUpdateAnimBg="0"/>
      <p:bldP spid="178186" grpId="0" animBg="1"/>
      <p:bldP spid="178185" grpId="0" animBg="1"/>
      <p:bldP spid="178184" grpId="0" animBg="1"/>
      <p:bldP spid="178183" grpId="0" animBg="1"/>
      <p:bldP spid="178182" grpId="0" autoUpdateAnimBg="0"/>
      <p:bldP spid="178181" grpId="0" autoUpdateAnimBg="0"/>
      <p:bldP spid="178180" grpId="0" autoUpdateAnimBg="0"/>
      <p:bldP spid="17817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1" name="Rectangle 7"/>
          <p:cNvSpPr>
            <a:spLocks noGrp="1" noRot="1" noChangeArrowheads="1"/>
          </p:cNvSpPr>
          <p:nvPr>
            <p:ph type="title"/>
          </p:nvPr>
        </p:nvSpPr>
        <p:spPr>
          <a:xfrm>
            <a:off x="4876800" y="0"/>
            <a:ext cx="3429000" cy="792163"/>
          </a:xfrm>
          <a:effectLst>
            <a:outerShdw blurRad="63500" dist="35921" dir="2700000" algn="ctr" rotWithShape="0">
              <a:schemeClr val="bg2">
                <a:alpha val="74998"/>
              </a:schemeClr>
            </a:outerShdw>
          </a:effectLst>
        </p:spPr>
        <p:txBody>
          <a:bodyPr/>
          <a:lstStyle/>
          <a:p>
            <a:pPr eaLnBrk="1" hangingPunct="1">
              <a:defRPr/>
            </a:pPr>
            <a:r>
              <a:rPr lang="en-US">
                <a:latin typeface="Arial"/>
                <a:ea typeface="ＭＳ Ｐゴシック" charset="0"/>
                <a:cs typeface="Arial"/>
              </a:rPr>
              <a:t>Jerusalem</a:t>
            </a:r>
          </a:p>
        </p:txBody>
      </p:sp>
      <p:pic>
        <p:nvPicPr>
          <p:cNvPr id="180230" name="Picture 6"/>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effectLst>
            <a:outerShdw blurRad="63500" dist="35921" dir="2700000" algn="ctr" rotWithShape="0">
              <a:schemeClr val="bg2">
                <a:alpha val="74998"/>
              </a:schemeClr>
            </a:outerShdw>
          </a:effectLst>
        </p:spPr>
      </p:pic>
      <p:sp>
        <p:nvSpPr>
          <p:cNvPr id="180229" name="Text Box 5"/>
          <p:cNvSpPr txBox="1">
            <a:spLocks noChangeArrowheads="1"/>
          </p:cNvSpPr>
          <p:nvPr/>
        </p:nvSpPr>
        <p:spPr bwMode="auto">
          <a:xfrm>
            <a:off x="5257800" y="1295400"/>
            <a:ext cx="3581400" cy="14652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Disadvantages</a:t>
            </a:r>
          </a:p>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Advantages</a:t>
            </a:r>
          </a:p>
        </p:txBody>
      </p:sp>
      <p:sp>
        <p:nvSpPr>
          <p:cNvPr id="180228" name="Text Box 4"/>
          <p:cNvSpPr txBox="1">
            <a:spLocks noChangeArrowheads="1"/>
          </p:cNvSpPr>
          <p:nvPr/>
        </p:nvSpPr>
        <p:spPr bwMode="auto">
          <a:xfrm>
            <a:off x="5867400" y="2895600"/>
            <a:ext cx="3276600" cy="11699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en-US" sz="2800" dirty="0">
                <a:solidFill>
                  <a:srgbClr val="FFFFFF"/>
                </a:solidFill>
                <a:latin typeface="Arial"/>
                <a:ea typeface="ＭＳ Ｐゴシック" charset="0"/>
                <a:cs typeface="Arial"/>
              </a:rPr>
              <a:t>Protective hills</a:t>
            </a:r>
          </a:p>
          <a:p>
            <a:pPr defTabSz="914400" eaLnBrk="0" fontAlgn="base" hangingPunct="0">
              <a:spcBef>
                <a:spcPct val="50000"/>
              </a:spcBef>
              <a:spcAft>
                <a:spcPct val="0"/>
              </a:spcAft>
              <a:buFontTx/>
              <a:buChar char="•"/>
              <a:defRPr/>
            </a:pPr>
            <a:r>
              <a:rPr lang="en-US" sz="2800" dirty="0">
                <a:solidFill>
                  <a:srgbClr val="FFFFFF"/>
                </a:solidFill>
                <a:latin typeface="Arial"/>
                <a:ea typeface="ＭＳ Ｐゴシック" charset="0"/>
                <a:cs typeface="Arial"/>
              </a:rPr>
              <a:t>Water source</a:t>
            </a:r>
          </a:p>
        </p:txBody>
      </p:sp>
      <p:sp>
        <p:nvSpPr>
          <p:cNvPr id="180227" name="Line 3"/>
          <p:cNvSpPr>
            <a:spLocks noChangeShapeType="1"/>
          </p:cNvSpPr>
          <p:nvPr/>
        </p:nvSpPr>
        <p:spPr bwMode="auto">
          <a:xfrm flipH="1">
            <a:off x="3962400" y="3810000"/>
            <a:ext cx="1981200" cy="12192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 Box 25"/>
          <p:cNvSpPr txBox="1">
            <a:spLocks noChangeAspect="1" noChangeArrowheads="1"/>
          </p:cNvSpPr>
          <p:nvPr/>
        </p:nvSpPr>
        <p:spPr bwMode="auto">
          <a:xfrm>
            <a:off x="8005906" y="76199"/>
            <a:ext cx="1138094" cy="974075"/>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28</a:t>
            </a:r>
          </a:p>
          <a:p>
            <a:r>
              <a:rPr lang="en-US" dirty="0"/>
              <a:t>30-31</a:t>
            </a:r>
          </a:p>
        </p:txBody>
      </p:sp>
    </p:spTree>
    <p:extLst>
      <p:ext uri="{BB962C8B-B14F-4D97-AF65-F5344CB8AC3E}">
        <p14:creationId xmlns:p14="http://schemas.microsoft.com/office/powerpoint/2010/main" val="2852362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0227"/>
                                        </p:tgtEl>
                                        <p:attrNameLst>
                                          <p:attrName>style.visibility</p:attrName>
                                        </p:attrNameLst>
                                      </p:cBhvr>
                                      <p:to>
                                        <p:strVal val="visible"/>
                                      </p:to>
                                    </p:set>
                                    <p:animEffect transition="in" filter="wipe(up)">
                                      <p:cBhvr>
                                        <p:cTn id="7" dur="500"/>
                                        <p:tgtEl>
                                          <p:spTgt spid="180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a:xfrm>
            <a:off x="5715000" y="838200"/>
            <a:ext cx="3429000" cy="1219200"/>
          </a:xfrm>
        </p:spPr>
        <p:txBody>
          <a:bodyPr/>
          <a:lstStyle/>
          <a:p>
            <a:pPr eaLnBrk="1" hangingPunct="1">
              <a:defRPr/>
            </a:pPr>
            <a:r>
              <a:rPr lang="en-US" sz="4000" dirty="0">
                <a:latin typeface="Arial"/>
                <a:ea typeface="ＭＳ Ｐゴシック" charset="0"/>
                <a:cs typeface="Arial"/>
              </a:rPr>
              <a:t>Hezekiah</a:t>
            </a:r>
            <a:r>
              <a:rPr lang="fr-FR" altLang="ja-JP" sz="4000" dirty="0">
                <a:latin typeface="Arial"/>
                <a:ea typeface="ＭＳ Ｐゴシック" charset="0"/>
                <a:cs typeface="Arial"/>
              </a:rPr>
              <a:t>'</a:t>
            </a:r>
            <a:r>
              <a:rPr lang="en-US" sz="4000" dirty="0">
                <a:latin typeface="Arial"/>
                <a:ea typeface="ＭＳ Ｐゴシック" charset="0"/>
                <a:cs typeface="Arial"/>
              </a:rPr>
              <a:t>s Tunnel</a:t>
            </a:r>
          </a:p>
        </p:txBody>
      </p:sp>
      <p:pic>
        <p:nvPicPr>
          <p:cNvPr id="125954" name="Picture 3" descr="Hezekiah's 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514600"/>
            <a:ext cx="43053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5" name="Picture 4" descr="Hezekiah's Tunnel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5" name="Line 5"/>
          <p:cNvSpPr>
            <a:spLocks noChangeShapeType="1"/>
          </p:cNvSpPr>
          <p:nvPr/>
        </p:nvSpPr>
        <p:spPr bwMode="auto">
          <a:xfrm flipH="1">
            <a:off x="2362200" y="2514600"/>
            <a:ext cx="2133600" cy="16002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2" name="Group 8"/>
          <p:cNvGrpSpPr>
            <a:grpSpLocks/>
          </p:cNvGrpSpPr>
          <p:nvPr/>
        </p:nvGrpSpPr>
        <p:grpSpPr bwMode="auto">
          <a:xfrm>
            <a:off x="606425" y="0"/>
            <a:ext cx="5973763" cy="2560638"/>
            <a:chOff x="624" y="2544"/>
            <a:chExt cx="3763" cy="1613"/>
          </a:xfrm>
        </p:grpSpPr>
        <p:pic>
          <p:nvPicPr>
            <p:cNvPr id="179209" name="Picture 9" descr="Siloam Inscription"/>
            <p:cNvPicPr>
              <a:picLocks noChangeAspect="1" noChangeArrowheads="1"/>
            </p:cNvPicPr>
            <p:nvPr/>
          </p:nvPicPr>
          <p:blipFill>
            <a:blip r:embed="rId5"/>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179210" name="Text Box 10"/>
            <p:cNvSpPr txBox="1">
              <a:spLocks noChangeArrowheads="1"/>
            </p:cNvSpPr>
            <p:nvPr/>
          </p:nvSpPr>
          <p:spPr bwMode="auto">
            <a:xfrm>
              <a:off x="2590" y="3866"/>
              <a:ext cx="1797"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MS PGothic" pitchFamily="34" charset="-128"/>
                  <a:cs typeface="Arial"/>
                </a:rPr>
                <a:t>Siloam Inscription</a:t>
              </a:r>
            </a:p>
          </p:txBody>
        </p:sp>
      </p:grpSp>
      <p:sp>
        <p:nvSpPr>
          <p:cNvPr id="10"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31</a:t>
            </a:r>
          </a:p>
        </p:txBody>
      </p:sp>
    </p:spTree>
    <p:extLst>
      <p:ext uri="{BB962C8B-B14F-4D97-AF65-F5344CB8AC3E}">
        <p14:creationId xmlns:p14="http://schemas.microsoft.com/office/powerpoint/2010/main" val="50154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Effect transition="in" filter="wipe(up)">
                                      <p:cBhvr>
                                        <p:cTn id="7" dur="500"/>
                                        <p:tgtEl>
                                          <p:spTgt spid="179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9" name="Text Box 11"/>
          <p:cNvSpPr txBox="1">
            <a:spLocks noChangeArrowheads="1"/>
          </p:cNvSpPr>
          <p:nvPr/>
        </p:nvSpPr>
        <p:spPr bwMode="auto">
          <a:xfrm>
            <a:off x="152400" y="2667000"/>
            <a:ext cx="8991600" cy="410845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ja-JP" altLang="en-US" sz="2400" b="1">
                <a:solidFill>
                  <a:srgbClr val="FFFFFF"/>
                </a:solidFill>
                <a:latin typeface="Arial" charset="0"/>
              </a:rPr>
              <a:t>“</a:t>
            </a:r>
            <a:r>
              <a:rPr lang="en-US" sz="2400" b="1">
                <a:solidFill>
                  <a:srgbClr val="FFFFFF"/>
                </a:solidFill>
                <a:latin typeface="Arial" charset="0"/>
              </a:rPr>
              <a:t>[...when] (the tunnel) was driven  through. And this was the way in which it was cut through: While [...] (were) still [...] axe(s), each man  toward his fellow, and while there were still three cubits to be cut through, [there was heard] the voice of a man calling to his fellow, for there was an overlap in the rock on the right [and on the left]. And when the tunnel was driven through, the quarrymen hewed (the rock), each man toward his fellow, axe against axe; and the water flowed from the  spring toward the reservoir for 1,200 cubits, and the height of  the rock above the head(s) of the quarrymen was 100 cubits.</a:t>
            </a:r>
            <a:r>
              <a:rPr lang="ja-JP" altLang="en-US" sz="2400" b="1">
                <a:solidFill>
                  <a:srgbClr val="FFFFFF"/>
                </a:solidFill>
                <a:latin typeface="Arial" charset="0"/>
              </a:rPr>
              <a:t>”</a:t>
            </a:r>
            <a:endParaRPr lang="en-US" sz="2400" b="1">
              <a:solidFill>
                <a:srgbClr val="FFFFFF"/>
              </a:solidFill>
              <a:latin typeface="Arial" charset="0"/>
            </a:endParaRPr>
          </a:p>
        </p:txBody>
      </p:sp>
      <p:sp>
        <p:nvSpPr>
          <p:cNvPr id="339970" name="Rectangle 2"/>
          <p:cNvSpPr>
            <a:spLocks noGrp="1" noRot="1" noChangeArrowheads="1"/>
          </p:cNvSpPr>
          <p:nvPr>
            <p:ph type="title"/>
          </p:nvPr>
        </p:nvSpPr>
        <p:spPr>
          <a:xfrm>
            <a:off x="5562600" y="762000"/>
            <a:ext cx="3505200" cy="1371600"/>
          </a:xfrm>
        </p:spPr>
        <p:txBody>
          <a:bodyPr/>
          <a:lstStyle/>
          <a:p>
            <a:pPr eaLnBrk="1" hangingPunct="1">
              <a:defRPr/>
            </a:pPr>
            <a:r>
              <a:rPr lang="en-US" sz="4000" dirty="0">
                <a:latin typeface="Arial"/>
                <a:ea typeface="ＭＳ Ｐゴシック" charset="0"/>
                <a:cs typeface="Arial"/>
              </a:rPr>
              <a:t>Siloam Inscription</a:t>
            </a:r>
          </a:p>
        </p:txBody>
      </p:sp>
      <p:pic>
        <p:nvPicPr>
          <p:cNvPr id="339982" name="Picture 14" descr="Siloam Inscription"/>
          <p:cNvPicPr>
            <a:picLocks noChangeAspect="1" noChangeArrowheads="1"/>
          </p:cNvPicPr>
          <p:nvPr/>
        </p:nvPicPr>
        <p:blipFill>
          <a:blip r:embed="rId3"/>
          <a:srcRect/>
          <a:stretch>
            <a:fillRect/>
          </a:stretch>
        </p:blipFill>
        <p:spPr bwMode="auto">
          <a:xfrm>
            <a:off x="381000" y="228600"/>
            <a:ext cx="5541963" cy="2103438"/>
          </a:xfrm>
          <a:prstGeom prst="rect">
            <a:avLst/>
          </a:prstGeom>
          <a:noFill/>
          <a:effectLst>
            <a:outerShdw blurRad="63500" dist="38099" dir="2700000" algn="ctr" rotWithShape="0">
              <a:schemeClr val="bg2">
                <a:alpha val="74998"/>
              </a:schemeClr>
            </a:outerShdw>
          </a:effectLst>
        </p:spPr>
      </p:pic>
      <p:sp>
        <p:nvSpPr>
          <p:cNvPr id="6"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30</a:t>
            </a:r>
          </a:p>
        </p:txBody>
      </p:sp>
    </p:spTree>
    <p:extLst>
      <p:ext uri="{BB962C8B-B14F-4D97-AF65-F5344CB8AC3E}">
        <p14:creationId xmlns:p14="http://schemas.microsoft.com/office/powerpoint/2010/main" val="3018830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9" descr="Hezekiah's Tunnel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3304" name="Picture 8" descr="Hezekiah's Tunnel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0"/>
            <a:ext cx="5410200"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3" name="Rectangle 7"/>
          <p:cNvSpPr>
            <a:spLocks noGrp="1" noRot="1" noChangeArrowheads="1"/>
          </p:cNvSpPr>
          <p:nvPr>
            <p:ph type="title"/>
          </p:nvPr>
        </p:nvSpPr>
        <p:spPr>
          <a:xfrm>
            <a:off x="4356100" y="914400"/>
            <a:ext cx="4787900" cy="533400"/>
          </a:xfrm>
        </p:spPr>
        <p:txBody>
          <a:bodyPr/>
          <a:lstStyle/>
          <a:p>
            <a:pPr eaLnBrk="1" hangingPunct="1">
              <a:defRPr/>
            </a:pPr>
            <a:r>
              <a:rPr lang="en-US" sz="4000" dirty="0">
                <a:latin typeface="Arial"/>
                <a:ea typeface="ＭＳ Ｐゴシック" charset="0"/>
                <a:cs typeface="Arial"/>
              </a:rPr>
              <a:t>Warren</a:t>
            </a:r>
            <a:r>
              <a:rPr lang="fr-FR" altLang="ja-JP" sz="4000" dirty="0">
                <a:latin typeface="Arial"/>
                <a:ea typeface="ＭＳ Ｐゴシック" charset="0"/>
                <a:cs typeface="Arial"/>
              </a:rPr>
              <a:t>'</a:t>
            </a:r>
            <a:r>
              <a:rPr lang="en-US" sz="4000" dirty="0">
                <a:latin typeface="Arial"/>
                <a:ea typeface="ＭＳ Ｐゴシック" charset="0"/>
                <a:cs typeface="Arial"/>
              </a:rPr>
              <a:t>s Shaft</a:t>
            </a:r>
          </a:p>
        </p:txBody>
      </p:sp>
      <p:pic>
        <p:nvPicPr>
          <p:cNvPr id="183302" name="Picture 6" descr="Warren's Shaft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35225"/>
            <a:ext cx="5410200"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rot="339438">
            <a:off x="2894013" y="1230313"/>
            <a:ext cx="4267200" cy="3733800"/>
            <a:chOff x="1824" y="336"/>
            <a:chExt cx="2544" cy="2784"/>
          </a:xfrm>
        </p:grpSpPr>
        <p:sp>
          <p:nvSpPr>
            <p:cNvPr id="183301" name="Line 5"/>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3300" name="Line 4"/>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183298" name="Rectangle 2"/>
          <p:cNvSpPr>
            <a:spLocks noRot="1" noChangeArrowheads="1"/>
          </p:cNvSpPr>
          <p:nvPr/>
        </p:nvSpPr>
        <p:spPr bwMode="auto">
          <a:xfrm>
            <a:off x="7524750" y="152400"/>
            <a:ext cx="1619250" cy="4572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a:ea typeface="ＭＳ Ｐゴシック" charset="0"/>
                <a:cs typeface="Arial"/>
              </a:rPr>
              <a:t>31, 34</a:t>
            </a:r>
          </a:p>
        </p:txBody>
      </p:sp>
    </p:spTree>
    <p:extLst>
      <p:ext uri="{BB962C8B-B14F-4D97-AF65-F5344CB8AC3E}">
        <p14:creationId xmlns:p14="http://schemas.microsoft.com/office/powerpoint/2010/main" val="734128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33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3302"/>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a:xfrm>
            <a:off x="4572000" y="0"/>
            <a:ext cx="3429000" cy="792163"/>
          </a:xfrm>
          <a:effectLst>
            <a:outerShdw blurRad="63500" dist="38099" dir="2700000" algn="ctr" rotWithShape="0">
              <a:schemeClr val="bg2">
                <a:alpha val="74998"/>
              </a:schemeClr>
            </a:outerShdw>
          </a:effectLst>
        </p:spPr>
        <p:txBody>
          <a:bodyPr/>
          <a:lstStyle/>
          <a:p>
            <a:pPr eaLnBrk="1" hangingPunct="1">
              <a:defRPr/>
            </a:pPr>
            <a:r>
              <a:rPr lang="en-US">
                <a:latin typeface="Arial"/>
                <a:ea typeface="ＭＳ Ｐゴシック" charset="0"/>
                <a:cs typeface="Arial"/>
              </a:rPr>
              <a:t>Jerusalem</a:t>
            </a:r>
          </a:p>
        </p:txBody>
      </p:sp>
      <p:pic>
        <p:nvPicPr>
          <p:cNvPr id="182275"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effectLst>
            <a:outerShdw blurRad="63500" dist="38099" dir="2700000" algn="ctr" rotWithShape="0">
              <a:schemeClr val="bg2">
                <a:alpha val="74998"/>
              </a:schemeClr>
            </a:outerShdw>
          </a:effectLst>
        </p:spPr>
      </p:pic>
      <p:sp>
        <p:nvSpPr>
          <p:cNvPr id="182276" name="Text Box 4"/>
          <p:cNvSpPr txBox="1">
            <a:spLocks noChangeArrowheads="1"/>
          </p:cNvSpPr>
          <p:nvPr/>
        </p:nvSpPr>
        <p:spPr bwMode="auto">
          <a:xfrm>
            <a:off x="5486400" y="762000"/>
            <a:ext cx="3581400" cy="22891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Disadvantages</a:t>
            </a:r>
          </a:p>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Advantages</a:t>
            </a:r>
          </a:p>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Stages</a:t>
            </a:r>
          </a:p>
        </p:txBody>
      </p:sp>
      <p:grpSp>
        <p:nvGrpSpPr>
          <p:cNvPr id="2" name="Group 5"/>
          <p:cNvGrpSpPr>
            <a:grpSpLocks/>
          </p:cNvGrpSpPr>
          <p:nvPr/>
        </p:nvGrpSpPr>
        <p:grpSpPr bwMode="auto">
          <a:xfrm>
            <a:off x="3044825" y="3743325"/>
            <a:ext cx="5456238" cy="2438400"/>
            <a:chOff x="1918" y="2358"/>
            <a:chExt cx="3437" cy="1536"/>
          </a:xfrm>
        </p:grpSpPr>
        <p:sp>
          <p:nvSpPr>
            <p:cNvPr id="182278" name="Freeform 6"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a:outerShdw blurRad="63500" dist="38099" dir="2700000" algn="ctr" rotWithShape="0">
                <a:schemeClr val="bg2">
                  <a:alpha val="74998"/>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2279" name="Line 7"/>
            <p:cNvSpPr>
              <a:spLocks noChangeShapeType="1"/>
            </p:cNvSpPr>
            <p:nvPr/>
          </p:nvSpPr>
          <p:spPr bwMode="auto">
            <a:xfrm>
              <a:off x="3120" y="2471"/>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2280" name="Text Box 8"/>
            <p:cNvSpPr txBox="1">
              <a:spLocks noChangeArrowheads="1"/>
            </p:cNvSpPr>
            <p:nvPr/>
          </p:nvSpPr>
          <p:spPr bwMode="auto">
            <a:xfrm>
              <a:off x="3504" y="2358"/>
              <a:ext cx="1851"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en-US" sz="2400" b="1" dirty="0">
                  <a:solidFill>
                    <a:srgbClr val="FFFFFF"/>
                  </a:solidFill>
                  <a:latin typeface="Arial"/>
                  <a:ea typeface="ＭＳ Ｐゴシック" charset="0"/>
                  <a:cs typeface="Arial"/>
                </a:rPr>
                <a:t>Jebusite (1500 BC)</a:t>
              </a:r>
            </a:p>
          </p:txBody>
        </p:sp>
      </p:grpSp>
      <p:sp>
        <p:nvSpPr>
          <p:cNvPr id="10"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2990072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182276">
                                            <p:txEl>
                                              <p:pRg st="2" end="2"/>
                                            </p:txEl>
                                          </p:spTgt>
                                        </p:tgtEl>
                                        <p:attrNameLst>
                                          <p:attrName>style.visibility</p:attrName>
                                        </p:attrNameLst>
                                      </p:cBhvr>
                                      <p:to>
                                        <p:strVal val="visible"/>
                                      </p:to>
                                    </p:set>
                                    <p:anim calcmode="lin" valueType="num">
                                      <p:cBhvr>
                                        <p:cTn id="7" dur="500" fill="hold"/>
                                        <p:tgtEl>
                                          <p:spTgt spid="182276">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182276">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182276">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182276">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182276">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70" decel="100000"/>
                                        <p:tgtEl>
                                          <p:spTgt spid="2"/>
                                        </p:tgtEl>
                                      </p:cBhvr>
                                    </p:animEffect>
                                    <p:animScale>
                                      <p:cBhvr>
                                        <p:cTn id="17" dur="770" decel="100000"/>
                                        <p:tgtEl>
                                          <p:spTgt spid="2"/>
                                        </p:tgtEl>
                                      </p:cBhvr>
                                      <p:from x="10000" y="10000"/>
                                      <p:to x="200000" y="450000"/>
                                    </p:animScale>
                                    <p:animScale>
                                      <p:cBhvr>
                                        <p:cTn id="18" dur="1230" accel="100000" fill="hold">
                                          <p:stCondLst>
                                            <p:cond delay="770"/>
                                          </p:stCondLst>
                                        </p:cTn>
                                        <p:tgtEl>
                                          <p:spTgt spid="2"/>
                                        </p:tgtEl>
                                      </p:cBhvr>
                                      <p:from x="200000" y="450000"/>
                                      <p:to x="100000" y="100000"/>
                                    </p:animScale>
                                    <p:set>
                                      <p:cBhvr>
                                        <p:cTn id="19" dur="770" fill="hold"/>
                                        <p:tgtEl>
                                          <p:spTgt spid="2"/>
                                        </p:tgtEl>
                                        <p:attrNameLst>
                                          <p:attrName>ppt_x</p:attrName>
                                        </p:attrNameLst>
                                      </p:cBhvr>
                                      <p:to>
                                        <p:strVal val="(0.5)"/>
                                      </p:to>
                                    </p:set>
                                    <p:anim from="(0.5)" to="(#ppt_x)" calcmode="lin" valueType="num">
                                      <p:cBhvr>
                                        <p:cTn id="20" dur="1230" accel="100000" fill="hold">
                                          <p:stCondLst>
                                            <p:cond delay="770"/>
                                          </p:stCondLst>
                                        </p:cTn>
                                        <p:tgtEl>
                                          <p:spTgt spid="2"/>
                                        </p:tgtEl>
                                        <p:attrNameLst>
                                          <p:attrName>ppt_x</p:attrName>
                                        </p:attrNameLst>
                                      </p:cBhvr>
                                    </p:anim>
                                    <p:set>
                                      <p:cBhvr>
                                        <p:cTn id="21" dur="770" fill="hold"/>
                                        <p:tgtEl>
                                          <p:spTgt spid="2"/>
                                        </p:tgtEl>
                                        <p:attrNameLst>
                                          <p:attrName>ppt_y</p:attrName>
                                        </p:attrNameLst>
                                      </p:cBhvr>
                                      <p:to>
                                        <p:strVal val="(#ppt_y+0.4)"/>
                                      </p:to>
                                    </p:set>
                                    <p:anim from="(#ppt_y+0.4)" to="(#ppt_y)" calcmode="lin" valueType="num">
                                      <p:cBhvr>
                                        <p:cTn id="22"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4"/>
          <p:cNvSpPr>
            <a:spLocks noGrp="1" noRot="1" noChangeArrowheads="1"/>
          </p:cNvSpPr>
          <p:nvPr>
            <p:ph type="title"/>
          </p:nvPr>
        </p:nvSpPr>
        <p:spPr>
          <a:xfrm>
            <a:off x="457200" y="152400"/>
            <a:ext cx="8229600" cy="1143000"/>
          </a:xfrm>
        </p:spPr>
        <p:txBody>
          <a:bodyPr/>
          <a:lstStyle/>
          <a:p>
            <a:pPr eaLnBrk="1" hangingPunct="1">
              <a:defRPr/>
            </a:pPr>
            <a:r>
              <a:rPr lang="en-US" sz="4000">
                <a:latin typeface="Arial"/>
                <a:ea typeface="ＭＳ Ｐゴシック" charset="0"/>
                <a:cs typeface="Arial"/>
              </a:rPr>
              <a:t>Model of the City of David (</a:t>
            </a:r>
            <a:r>
              <a:rPr lang="en-US" sz="3200">
                <a:latin typeface="Arial"/>
                <a:ea typeface="ＭＳ Ｐゴシック" charset="0"/>
                <a:cs typeface="Arial"/>
              </a:rPr>
              <a:t>AD</a:t>
            </a:r>
            <a:r>
              <a:rPr lang="en-US" sz="4000">
                <a:latin typeface="Arial"/>
                <a:ea typeface="ＭＳ Ｐゴシック" charset="0"/>
                <a:cs typeface="Arial"/>
              </a:rPr>
              <a:t> 66)</a:t>
            </a:r>
            <a:br>
              <a:rPr lang="en-US" sz="4000">
                <a:latin typeface="Arial"/>
                <a:ea typeface="ＭＳ Ｐゴシック" charset="0"/>
                <a:cs typeface="Arial"/>
              </a:rPr>
            </a:br>
            <a:r>
              <a:rPr lang="en-US" sz="4000">
                <a:latin typeface="Arial"/>
                <a:ea typeface="ＭＳ Ｐゴシック" charset="0"/>
                <a:cs typeface="Arial"/>
              </a:rPr>
              <a:t>(Rebuilt Old Jebusite City)</a:t>
            </a:r>
          </a:p>
        </p:txBody>
      </p:sp>
      <p:pic>
        <p:nvPicPr>
          <p:cNvPr id="134146" name="Picture 3" descr="Model of the City of Davi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384300"/>
            <a:ext cx="7010400" cy="5549900"/>
          </a:xfrm>
          <a:noFill/>
          <a:extLst>
            <a:ext uri="{909E8E84-426E-40dd-AFC4-6F175D3DCCD1}">
              <a14:hiddenFill xmlns:a14="http://schemas.microsoft.com/office/drawing/2010/main" xmlns="">
                <a:solidFill>
                  <a:srgbClr val="FFFFFF"/>
                </a:solidFill>
              </a14:hiddenFill>
            </a:ext>
          </a:extLst>
        </p:spPr>
      </p:pic>
      <p:sp>
        <p:nvSpPr>
          <p:cNvPr id="186370" name="Oval 2"/>
          <p:cNvSpPr>
            <a:spLocks noChangeArrowheads="1"/>
          </p:cNvSpPr>
          <p:nvPr/>
        </p:nvSpPr>
        <p:spPr bwMode="auto">
          <a:xfrm rot="20780114">
            <a:off x="3810000" y="1905000"/>
            <a:ext cx="2057400" cy="5105400"/>
          </a:xfrm>
          <a:prstGeom prst="ellipse">
            <a:avLst/>
          </a:prstGeom>
          <a:noFill/>
          <a:ln w="7620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Tree>
    <p:extLst>
      <p:ext uri="{BB962C8B-B14F-4D97-AF65-F5344CB8AC3E}">
        <p14:creationId xmlns:p14="http://schemas.microsoft.com/office/powerpoint/2010/main" val="2584174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86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 name="Rectangle 40"/>
          <p:cNvSpPr>
            <a:spLocks noGrp="1" noRot="1" noChangeArrowheads="1"/>
          </p:cNvSpPr>
          <p:nvPr>
            <p:ph type="title"/>
          </p:nvPr>
        </p:nvSpPr>
        <p:spPr>
          <a:xfrm>
            <a:off x="5181600" y="0"/>
            <a:ext cx="3581400" cy="792163"/>
          </a:xfrm>
          <a:effectLst>
            <a:outerShdw blurRad="63500" dist="38099" dir="2700000" algn="ctr" rotWithShape="0">
              <a:schemeClr val="bg2">
                <a:alpha val="74998"/>
              </a:schemeClr>
            </a:outerShdw>
          </a:effectLst>
        </p:spPr>
        <p:txBody>
          <a:bodyPr/>
          <a:lstStyle/>
          <a:p>
            <a:pPr algn="l" eaLnBrk="1" hangingPunct="1">
              <a:defRPr/>
            </a:pPr>
            <a:r>
              <a:rPr lang="en-US">
                <a:latin typeface="Arial"/>
                <a:ea typeface="ＭＳ Ｐゴシック" charset="0"/>
                <a:cs typeface="Arial"/>
              </a:rPr>
              <a:t>Jerusalem</a:t>
            </a:r>
          </a:p>
        </p:txBody>
      </p:sp>
      <p:pic>
        <p:nvPicPr>
          <p:cNvPr id="226306" name="Picture 39"/>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2566" name="Text Box 38"/>
          <p:cNvSpPr txBox="1">
            <a:spLocks noChangeArrowheads="1"/>
          </p:cNvSpPr>
          <p:nvPr/>
        </p:nvSpPr>
        <p:spPr bwMode="auto">
          <a:xfrm>
            <a:off x="5486400" y="762000"/>
            <a:ext cx="3581400" cy="22891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Disadvantages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Advantages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Stages</a:t>
            </a:r>
          </a:p>
        </p:txBody>
      </p:sp>
      <p:grpSp>
        <p:nvGrpSpPr>
          <p:cNvPr id="226308" name="Group 34"/>
          <p:cNvGrpSpPr>
            <a:grpSpLocks/>
          </p:cNvGrpSpPr>
          <p:nvPr/>
        </p:nvGrpSpPr>
        <p:grpSpPr bwMode="auto">
          <a:xfrm>
            <a:off x="3044825" y="3212554"/>
            <a:ext cx="5456238" cy="2952751"/>
            <a:chOff x="1918" y="2034"/>
            <a:chExt cx="3437" cy="1860"/>
          </a:xfrm>
        </p:grpSpPr>
        <p:sp>
          <p:nvSpPr>
            <p:cNvPr id="22565" name="Freeform 37"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64" name="Line 36"/>
            <p:cNvSpPr>
              <a:spLocks noChangeShapeType="1"/>
            </p:cNvSpPr>
            <p:nvPr/>
          </p:nvSpPr>
          <p:spPr bwMode="auto">
            <a:xfrm>
              <a:off x="3120" y="2170"/>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63" name="Text Box 35"/>
            <p:cNvSpPr txBox="1">
              <a:spLocks noChangeArrowheads="1"/>
            </p:cNvSpPr>
            <p:nvPr/>
          </p:nvSpPr>
          <p:spPr bwMode="auto">
            <a:xfrm>
              <a:off x="3504" y="2034"/>
              <a:ext cx="1851"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Jebusite (1500 BC)</a:t>
              </a:r>
            </a:p>
          </p:txBody>
        </p:sp>
      </p:grpSp>
      <p:grpSp>
        <p:nvGrpSpPr>
          <p:cNvPr id="3" name="Group 30"/>
          <p:cNvGrpSpPr>
            <a:grpSpLocks/>
          </p:cNvGrpSpPr>
          <p:nvPr/>
        </p:nvGrpSpPr>
        <p:grpSpPr bwMode="auto">
          <a:xfrm>
            <a:off x="2700338" y="2316187"/>
            <a:ext cx="5697537" cy="2554287"/>
            <a:chOff x="1701" y="1459"/>
            <a:chExt cx="3589" cy="1609"/>
          </a:xfrm>
        </p:grpSpPr>
        <p:sp>
          <p:nvSpPr>
            <p:cNvPr id="22561" name="Freeform 33"/>
            <p:cNvSpPr>
              <a:spLocks/>
            </p:cNvSpPr>
            <p:nvPr/>
          </p:nvSpPr>
          <p:spPr bwMode="auto">
            <a:xfrm>
              <a:off x="1701" y="1459"/>
              <a:ext cx="853" cy="1609"/>
            </a:xfrm>
            <a:custGeom>
              <a:avLst/>
              <a:gdLst/>
              <a:ahLst/>
              <a:cxnLst>
                <a:cxn ang="0">
                  <a:pos x="598" y="1608"/>
                </a:cxn>
                <a:cxn ang="0">
                  <a:pos x="617" y="1570"/>
                </a:cxn>
                <a:cxn ang="0">
                  <a:pos x="656" y="1522"/>
                </a:cxn>
                <a:cxn ang="0">
                  <a:pos x="699" y="1397"/>
                </a:cxn>
                <a:cxn ang="0">
                  <a:pos x="728" y="1306"/>
                </a:cxn>
                <a:cxn ang="0">
                  <a:pos x="752" y="1253"/>
                </a:cxn>
                <a:cxn ang="0">
                  <a:pos x="819" y="1147"/>
                </a:cxn>
                <a:cxn ang="0">
                  <a:pos x="853" y="1099"/>
                </a:cxn>
                <a:cxn ang="0">
                  <a:pos x="824" y="874"/>
                </a:cxn>
                <a:cxn ang="0">
                  <a:pos x="800" y="663"/>
                </a:cxn>
                <a:cxn ang="0">
                  <a:pos x="728" y="245"/>
                </a:cxn>
                <a:cxn ang="0">
                  <a:pos x="709" y="168"/>
                </a:cxn>
                <a:cxn ang="0">
                  <a:pos x="675" y="0"/>
                </a:cxn>
                <a:cxn ang="0">
                  <a:pos x="430" y="10"/>
                </a:cxn>
                <a:cxn ang="0">
                  <a:pos x="17" y="48"/>
                </a:cxn>
                <a:cxn ang="0">
                  <a:pos x="13" y="101"/>
                </a:cxn>
                <a:cxn ang="0">
                  <a:pos x="27" y="283"/>
                </a:cxn>
                <a:cxn ang="0">
                  <a:pos x="61" y="451"/>
                </a:cxn>
                <a:cxn ang="0">
                  <a:pos x="118" y="591"/>
                </a:cxn>
                <a:cxn ang="0">
                  <a:pos x="152" y="667"/>
                </a:cxn>
                <a:cxn ang="0">
                  <a:pos x="176" y="735"/>
                </a:cxn>
                <a:cxn ang="0">
                  <a:pos x="224" y="970"/>
                </a:cxn>
                <a:cxn ang="0">
                  <a:pos x="267" y="1128"/>
                </a:cxn>
                <a:cxn ang="0">
                  <a:pos x="344" y="1397"/>
                </a:cxn>
                <a:cxn ang="0">
                  <a:pos x="377" y="1469"/>
                </a:cxn>
                <a:cxn ang="0">
                  <a:pos x="382" y="1483"/>
                </a:cxn>
                <a:cxn ang="0">
                  <a:pos x="425" y="1493"/>
                </a:cxn>
                <a:cxn ang="0">
                  <a:pos x="459" y="1527"/>
                </a:cxn>
                <a:cxn ang="0">
                  <a:pos x="469" y="1541"/>
                </a:cxn>
                <a:cxn ang="0">
                  <a:pos x="526" y="1560"/>
                </a:cxn>
                <a:cxn ang="0">
                  <a:pos x="569" y="1584"/>
                </a:cxn>
                <a:cxn ang="0">
                  <a:pos x="603" y="1599"/>
                </a:cxn>
                <a:cxn ang="0">
                  <a:pos x="617" y="1603"/>
                </a:cxn>
                <a:cxn ang="0">
                  <a:pos x="598" y="1608"/>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a:solidFill>
                <a:schemeClr val="tx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60" name="Line 32"/>
            <p:cNvSpPr>
              <a:spLocks noChangeShapeType="1"/>
            </p:cNvSpPr>
            <p:nvPr/>
          </p:nvSpPr>
          <p:spPr bwMode="auto">
            <a:xfrm>
              <a:off x="3120" y="2432"/>
              <a:ext cx="288"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59" name="Text Box 31"/>
            <p:cNvSpPr txBox="1">
              <a:spLocks noChangeArrowheads="1"/>
            </p:cNvSpPr>
            <p:nvPr/>
          </p:nvSpPr>
          <p:spPr bwMode="auto">
            <a:xfrm>
              <a:off x="3504" y="2296"/>
              <a:ext cx="178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Solomon (971 BC)</a:t>
              </a:r>
            </a:p>
          </p:txBody>
        </p:sp>
      </p:grpSp>
      <p:grpSp>
        <p:nvGrpSpPr>
          <p:cNvPr id="4" name="Group 26"/>
          <p:cNvGrpSpPr>
            <a:grpSpLocks/>
          </p:cNvGrpSpPr>
          <p:nvPr/>
        </p:nvGrpSpPr>
        <p:grpSpPr bwMode="auto">
          <a:xfrm>
            <a:off x="3435350" y="4437064"/>
            <a:ext cx="4979988" cy="2024063"/>
            <a:chOff x="2164" y="2795"/>
            <a:chExt cx="3137" cy="1275"/>
          </a:xfrm>
        </p:grpSpPr>
        <p:sp>
          <p:nvSpPr>
            <p:cNvPr id="22557" name="Freeform 29"/>
            <p:cNvSpPr>
              <a:spLocks/>
            </p:cNvSpPr>
            <p:nvPr/>
          </p:nvSpPr>
          <p:spPr bwMode="auto">
            <a:xfrm>
              <a:off x="2164" y="3091"/>
              <a:ext cx="288" cy="979"/>
            </a:xfrm>
            <a:custGeom>
              <a:avLst/>
              <a:gdLst/>
              <a:ahLst/>
              <a:cxnLst>
                <a:cxn ang="0">
                  <a:pos x="15" y="979"/>
                </a:cxn>
                <a:cxn ang="0">
                  <a:pos x="10" y="869"/>
                </a:cxn>
                <a:cxn ang="0">
                  <a:pos x="30" y="840"/>
                </a:cxn>
                <a:cxn ang="0">
                  <a:pos x="73" y="739"/>
                </a:cxn>
                <a:cxn ang="0">
                  <a:pos x="169" y="567"/>
                </a:cxn>
                <a:cxn ang="0">
                  <a:pos x="202" y="528"/>
                </a:cxn>
                <a:cxn ang="0">
                  <a:pos x="255" y="365"/>
                </a:cxn>
                <a:cxn ang="0">
                  <a:pos x="260" y="331"/>
                </a:cxn>
                <a:cxn ang="0">
                  <a:pos x="270" y="293"/>
                </a:cxn>
                <a:cxn ang="0">
                  <a:pos x="274" y="245"/>
                </a:cxn>
                <a:cxn ang="0">
                  <a:pos x="284" y="216"/>
                </a:cxn>
                <a:cxn ang="0">
                  <a:pos x="231" y="67"/>
                </a:cxn>
                <a:cxn ang="0">
                  <a:pos x="212" y="24"/>
                </a:cxn>
                <a:cxn ang="0">
                  <a:pos x="178" y="0"/>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a:solidFill>
                <a:srgbClr val="008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56" name="Line 28"/>
            <p:cNvSpPr>
              <a:spLocks noChangeShapeType="1"/>
            </p:cNvSpPr>
            <p:nvPr/>
          </p:nvSpPr>
          <p:spPr bwMode="auto">
            <a:xfrm>
              <a:off x="3120" y="2931"/>
              <a:ext cx="288"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55" name="Text Box 27"/>
            <p:cNvSpPr txBox="1">
              <a:spLocks noChangeArrowheads="1"/>
            </p:cNvSpPr>
            <p:nvPr/>
          </p:nvSpPr>
          <p:spPr bwMode="auto">
            <a:xfrm>
              <a:off x="3504" y="2795"/>
              <a:ext cx="1797"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Hezekiah (700 BC)</a:t>
              </a:r>
            </a:p>
          </p:txBody>
        </p:sp>
      </p:grpSp>
      <p:grpSp>
        <p:nvGrpSpPr>
          <p:cNvPr id="5" name="Group 22"/>
          <p:cNvGrpSpPr>
            <a:grpSpLocks/>
          </p:cNvGrpSpPr>
          <p:nvPr/>
        </p:nvGrpSpPr>
        <p:grpSpPr bwMode="auto">
          <a:xfrm>
            <a:off x="1552575" y="2422525"/>
            <a:ext cx="6862763" cy="4117975"/>
            <a:chOff x="978" y="1526"/>
            <a:chExt cx="4323" cy="2594"/>
          </a:xfrm>
        </p:grpSpPr>
        <p:sp>
          <p:nvSpPr>
            <p:cNvPr id="22553" name="Line 25"/>
            <p:cNvSpPr>
              <a:spLocks noChangeShapeType="1"/>
            </p:cNvSpPr>
            <p:nvPr/>
          </p:nvSpPr>
          <p:spPr bwMode="auto">
            <a:xfrm>
              <a:off x="3120" y="2704"/>
              <a:ext cx="288"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52" name="Text Box 24"/>
            <p:cNvSpPr txBox="1">
              <a:spLocks noChangeArrowheads="1"/>
            </p:cNvSpPr>
            <p:nvPr/>
          </p:nvSpPr>
          <p:spPr bwMode="auto">
            <a:xfrm>
              <a:off x="3504" y="2549"/>
              <a:ext cx="1797"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Hezekiah (700 BC)</a:t>
              </a:r>
            </a:p>
          </p:txBody>
        </p:sp>
        <p:sp>
          <p:nvSpPr>
            <p:cNvPr id="22551" name="Freeform 23"/>
            <p:cNvSpPr>
              <a:spLocks/>
            </p:cNvSpPr>
            <p:nvPr/>
          </p:nvSpPr>
          <p:spPr bwMode="auto">
            <a:xfrm>
              <a:off x="978" y="1526"/>
              <a:ext cx="1184" cy="2594"/>
            </a:xfrm>
            <a:custGeom>
              <a:avLst/>
              <a:gdLst/>
              <a:ahLst/>
              <a:cxnLst>
                <a:cxn ang="0">
                  <a:pos x="721" y="0"/>
                </a:cxn>
                <a:cxn ang="0">
                  <a:pos x="625" y="58"/>
                </a:cxn>
                <a:cxn ang="0">
                  <a:pos x="587" y="106"/>
                </a:cxn>
                <a:cxn ang="0">
                  <a:pos x="548" y="164"/>
                </a:cxn>
                <a:cxn ang="0">
                  <a:pos x="520" y="192"/>
                </a:cxn>
                <a:cxn ang="0">
                  <a:pos x="500" y="231"/>
                </a:cxn>
                <a:cxn ang="0">
                  <a:pos x="452" y="269"/>
                </a:cxn>
                <a:cxn ang="0">
                  <a:pos x="414" y="327"/>
                </a:cxn>
                <a:cxn ang="0">
                  <a:pos x="376" y="394"/>
                </a:cxn>
                <a:cxn ang="0">
                  <a:pos x="347" y="461"/>
                </a:cxn>
                <a:cxn ang="0">
                  <a:pos x="280" y="682"/>
                </a:cxn>
                <a:cxn ang="0">
                  <a:pos x="241" y="1008"/>
                </a:cxn>
                <a:cxn ang="0">
                  <a:pos x="174" y="1172"/>
                </a:cxn>
                <a:cxn ang="0">
                  <a:pos x="136" y="1229"/>
                </a:cxn>
                <a:cxn ang="0">
                  <a:pos x="116" y="1258"/>
                </a:cxn>
                <a:cxn ang="0">
                  <a:pos x="88" y="1392"/>
                </a:cxn>
                <a:cxn ang="0">
                  <a:pos x="126" y="1940"/>
                </a:cxn>
                <a:cxn ang="0">
                  <a:pos x="155" y="1988"/>
                </a:cxn>
                <a:cxn ang="0">
                  <a:pos x="164" y="2016"/>
                </a:cxn>
                <a:cxn ang="0">
                  <a:pos x="184" y="2045"/>
                </a:cxn>
                <a:cxn ang="0">
                  <a:pos x="212" y="2151"/>
                </a:cxn>
                <a:cxn ang="0">
                  <a:pos x="251" y="2304"/>
                </a:cxn>
                <a:cxn ang="0">
                  <a:pos x="385" y="2410"/>
                </a:cxn>
                <a:cxn ang="0">
                  <a:pos x="462" y="2468"/>
                </a:cxn>
                <a:cxn ang="0">
                  <a:pos x="520" y="2487"/>
                </a:cxn>
                <a:cxn ang="0">
                  <a:pos x="644" y="2525"/>
                </a:cxn>
                <a:cxn ang="0">
                  <a:pos x="932" y="2554"/>
                </a:cxn>
                <a:cxn ang="0">
                  <a:pos x="1163" y="2554"/>
                </a:cxn>
                <a:cxn ang="0">
                  <a:pos x="1124" y="2381"/>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a:solidFill>
                <a:srgbClr val="FF00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18"/>
          <p:cNvGrpSpPr>
            <a:grpSpLocks/>
          </p:cNvGrpSpPr>
          <p:nvPr/>
        </p:nvGrpSpPr>
        <p:grpSpPr bwMode="auto">
          <a:xfrm>
            <a:off x="720725" y="980728"/>
            <a:ext cx="8515350" cy="5479305"/>
            <a:chOff x="454" y="795"/>
            <a:chExt cx="5364" cy="3237"/>
          </a:xfrm>
        </p:grpSpPr>
        <p:sp>
          <p:nvSpPr>
            <p:cNvPr id="22549" name="Line 21"/>
            <p:cNvSpPr>
              <a:spLocks noChangeShapeType="1"/>
            </p:cNvSpPr>
            <p:nvPr/>
          </p:nvSpPr>
          <p:spPr bwMode="auto">
            <a:xfrm>
              <a:off x="3120" y="3688"/>
              <a:ext cx="288"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48" name="Text Box 20"/>
            <p:cNvSpPr txBox="1">
              <a:spLocks noChangeArrowheads="1"/>
            </p:cNvSpPr>
            <p:nvPr/>
          </p:nvSpPr>
          <p:spPr bwMode="auto">
            <a:xfrm>
              <a:off x="3504" y="3560"/>
              <a:ext cx="2314"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Herod the Great (20 BC)</a:t>
              </a:r>
            </a:p>
          </p:txBody>
        </p:sp>
        <p:sp>
          <p:nvSpPr>
            <p:cNvPr id="22547" name="Freeform 19"/>
            <p:cNvSpPr>
              <a:spLocks/>
            </p:cNvSpPr>
            <p:nvPr/>
          </p:nvSpPr>
          <p:spPr bwMode="auto">
            <a:xfrm>
              <a:off x="454" y="795"/>
              <a:ext cx="1716" cy="3237"/>
            </a:xfrm>
            <a:custGeom>
              <a:avLst/>
              <a:gdLst/>
              <a:ahLst/>
              <a:cxnLst>
                <a:cxn ang="0">
                  <a:pos x="1389" y="271"/>
                </a:cxn>
                <a:cxn ang="0">
                  <a:pos x="1216" y="50"/>
                </a:cxn>
                <a:cxn ang="0">
                  <a:pos x="1053" y="11"/>
                </a:cxn>
                <a:cxn ang="0">
                  <a:pos x="996" y="79"/>
                </a:cxn>
                <a:cxn ang="0">
                  <a:pos x="775" y="107"/>
                </a:cxn>
                <a:cxn ang="0">
                  <a:pos x="564" y="280"/>
                </a:cxn>
                <a:cxn ang="0">
                  <a:pos x="487" y="424"/>
                </a:cxn>
                <a:cxn ang="0">
                  <a:pos x="554" y="703"/>
                </a:cxn>
                <a:cxn ang="0">
                  <a:pos x="679" y="1163"/>
                </a:cxn>
                <a:cxn ang="0">
                  <a:pos x="564" y="1279"/>
                </a:cxn>
                <a:cxn ang="0">
                  <a:pos x="352" y="1461"/>
                </a:cxn>
                <a:cxn ang="0">
                  <a:pos x="295" y="1682"/>
                </a:cxn>
                <a:cxn ang="0">
                  <a:pos x="64" y="1787"/>
                </a:cxn>
                <a:cxn ang="0">
                  <a:pos x="16" y="2488"/>
                </a:cxn>
                <a:cxn ang="0">
                  <a:pos x="84" y="2757"/>
                </a:cxn>
                <a:cxn ang="0">
                  <a:pos x="122" y="2959"/>
                </a:cxn>
                <a:cxn ang="0">
                  <a:pos x="180" y="3026"/>
                </a:cxn>
                <a:cxn ang="0">
                  <a:pos x="352" y="3227"/>
                </a:cxn>
                <a:cxn ang="0">
                  <a:pos x="477" y="3122"/>
                </a:cxn>
                <a:cxn ang="0">
                  <a:pos x="535" y="3083"/>
                </a:cxn>
                <a:cxn ang="0">
                  <a:pos x="592" y="2978"/>
                </a:cxn>
                <a:cxn ang="0">
                  <a:pos x="688" y="2853"/>
                </a:cxn>
                <a:cxn ang="0">
                  <a:pos x="852" y="2719"/>
                </a:cxn>
                <a:cxn ang="0">
                  <a:pos x="957" y="2546"/>
                </a:cxn>
                <a:cxn ang="0">
                  <a:pos x="1015" y="2421"/>
                </a:cxn>
                <a:cxn ang="0">
                  <a:pos x="1082" y="2306"/>
                </a:cxn>
                <a:cxn ang="0">
                  <a:pos x="1226" y="2123"/>
                </a:cxn>
                <a:cxn ang="0">
                  <a:pos x="1255" y="2075"/>
                </a:cxn>
                <a:cxn ang="0">
                  <a:pos x="1437" y="2037"/>
                </a:cxn>
                <a:cxn ang="0">
                  <a:pos x="1533" y="2037"/>
                </a:cxn>
                <a:cxn ang="0">
                  <a:pos x="1572" y="2114"/>
                </a:cxn>
                <a:cxn ang="0">
                  <a:pos x="1476" y="2555"/>
                </a:cxn>
                <a:cxn ang="0">
                  <a:pos x="1456" y="2613"/>
                </a:cxn>
                <a:cxn ang="0">
                  <a:pos x="1495" y="2863"/>
                </a:cxn>
                <a:cxn ang="0">
                  <a:pos x="1543" y="3064"/>
                </a:cxn>
                <a:cxn ang="0">
                  <a:pos x="1639" y="3122"/>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a:solidFill>
                <a:schemeClr val="accent1"/>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14"/>
          <p:cNvGrpSpPr>
            <a:grpSpLocks/>
          </p:cNvGrpSpPr>
          <p:nvPr/>
        </p:nvGrpSpPr>
        <p:grpSpPr bwMode="auto">
          <a:xfrm>
            <a:off x="2867025" y="2573338"/>
            <a:ext cx="5684838" cy="3703637"/>
            <a:chOff x="1806" y="1621"/>
            <a:chExt cx="3581" cy="2333"/>
          </a:xfrm>
        </p:grpSpPr>
        <p:sp>
          <p:nvSpPr>
            <p:cNvPr id="22545" name="Text Box 17"/>
            <p:cNvSpPr txBox="1">
              <a:spLocks noChangeArrowheads="1"/>
            </p:cNvSpPr>
            <p:nvPr/>
          </p:nvSpPr>
          <p:spPr bwMode="auto">
            <a:xfrm>
              <a:off x="3504" y="3067"/>
              <a:ext cx="1883"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Nehemiah (444 BC)</a:t>
              </a:r>
            </a:p>
          </p:txBody>
        </p:sp>
        <p:sp>
          <p:nvSpPr>
            <p:cNvPr id="22544" name="Line 16"/>
            <p:cNvSpPr>
              <a:spLocks noChangeShapeType="1"/>
            </p:cNvSpPr>
            <p:nvPr/>
          </p:nvSpPr>
          <p:spPr bwMode="auto">
            <a:xfrm>
              <a:off x="3120" y="3203"/>
              <a:ext cx="288"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43" name="Freeform 15"/>
            <p:cNvSpPr>
              <a:spLocks/>
            </p:cNvSpPr>
            <p:nvPr/>
          </p:nvSpPr>
          <p:spPr bwMode="auto">
            <a:xfrm>
              <a:off x="1806" y="1621"/>
              <a:ext cx="713" cy="2333"/>
            </a:xfrm>
            <a:custGeom>
              <a:avLst/>
              <a:gdLst/>
              <a:ahLst/>
              <a:cxnLst>
                <a:cxn ang="0">
                  <a:pos x="313" y="2333"/>
                </a:cxn>
                <a:cxn ang="0">
                  <a:pos x="313" y="2245"/>
                </a:cxn>
                <a:cxn ang="0">
                  <a:pos x="420" y="1972"/>
                </a:cxn>
                <a:cxn ang="0">
                  <a:pos x="469" y="1542"/>
                </a:cxn>
                <a:cxn ang="0">
                  <a:pos x="518" y="1454"/>
                </a:cxn>
                <a:cxn ang="0">
                  <a:pos x="566" y="1279"/>
                </a:cxn>
                <a:cxn ang="0">
                  <a:pos x="605" y="1191"/>
                </a:cxn>
                <a:cxn ang="0">
                  <a:pos x="625" y="1122"/>
                </a:cxn>
                <a:cxn ang="0">
                  <a:pos x="664" y="1064"/>
                </a:cxn>
                <a:cxn ang="0">
                  <a:pos x="703" y="937"/>
                </a:cxn>
                <a:cxn ang="0">
                  <a:pos x="713" y="908"/>
                </a:cxn>
                <a:cxn ang="0">
                  <a:pos x="683" y="556"/>
                </a:cxn>
                <a:cxn ang="0">
                  <a:pos x="664" y="449"/>
                </a:cxn>
                <a:cxn ang="0">
                  <a:pos x="644" y="390"/>
                </a:cxn>
                <a:cxn ang="0">
                  <a:pos x="635" y="322"/>
                </a:cxn>
                <a:cxn ang="0">
                  <a:pos x="586" y="175"/>
                </a:cxn>
                <a:cxn ang="0">
                  <a:pos x="576" y="146"/>
                </a:cxn>
                <a:cxn ang="0">
                  <a:pos x="547" y="127"/>
                </a:cxn>
                <a:cxn ang="0">
                  <a:pos x="469" y="78"/>
                </a:cxn>
                <a:cxn ang="0">
                  <a:pos x="439" y="68"/>
                </a:cxn>
                <a:cxn ang="0">
                  <a:pos x="410" y="58"/>
                </a:cxn>
                <a:cxn ang="0">
                  <a:pos x="332" y="0"/>
                </a:cxn>
                <a:cxn ang="0">
                  <a:pos x="68" y="9"/>
                </a:cxn>
                <a:cxn ang="0">
                  <a:pos x="39" y="19"/>
                </a:cxn>
                <a:cxn ang="0">
                  <a:pos x="0" y="78"/>
                </a:cxn>
                <a:cxn ang="0">
                  <a:pos x="107" y="449"/>
                </a:cxn>
                <a:cxn ang="0">
                  <a:pos x="166" y="537"/>
                </a:cxn>
                <a:cxn ang="0">
                  <a:pos x="186" y="595"/>
                </a:cxn>
                <a:cxn ang="0">
                  <a:pos x="225" y="654"/>
                </a:cxn>
                <a:cxn ang="0">
                  <a:pos x="244" y="712"/>
                </a:cxn>
                <a:cxn ang="0">
                  <a:pos x="254" y="742"/>
                </a:cxn>
                <a:cxn ang="0">
                  <a:pos x="264" y="1357"/>
                </a:cxn>
                <a:cxn ang="0">
                  <a:pos x="215" y="1484"/>
                </a:cxn>
                <a:cxn ang="0">
                  <a:pos x="186" y="1669"/>
                </a:cxn>
                <a:cxn ang="0">
                  <a:pos x="137" y="1728"/>
                </a:cxn>
                <a:cxn ang="0">
                  <a:pos x="98" y="1864"/>
                </a:cxn>
                <a:cxn ang="0">
                  <a:pos x="137" y="2030"/>
                </a:cxn>
                <a:cxn ang="0">
                  <a:pos x="205" y="2235"/>
                </a:cxn>
                <a:cxn ang="0">
                  <a:pos x="225" y="2294"/>
                </a:cxn>
                <a:cxn ang="0">
                  <a:pos x="254" y="2313"/>
                </a:cxn>
                <a:cxn ang="0">
                  <a:pos x="313" y="2333"/>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a:solidFill>
                <a:srgbClr val="80008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8" name="Group 10"/>
          <p:cNvGrpSpPr>
            <a:grpSpLocks/>
          </p:cNvGrpSpPr>
          <p:nvPr/>
        </p:nvGrpSpPr>
        <p:grpSpPr bwMode="auto">
          <a:xfrm>
            <a:off x="644525" y="2122488"/>
            <a:ext cx="8181975" cy="4294187"/>
            <a:chOff x="406" y="1337"/>
            <a:chExt cx="5154" cy="2705"/>
          </a:xfrm>
        </p:grpSpPr>
        <p:sp>
          <p:nvSpPr>
            <p:cNvPr id="22541" name="Line 13"/>
            <p:cNvSpPr>
              <a:spLocks noChangeShapeType="1"/>
            </p:cNvSpPr>
            <p:nvPr/>
          </p:nvSpPr>
          <p:spPr bwMode="auto">
            <a:xfrm>
              <a:off x="3120" y="3430"/>
              <a:ext cx="288"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40" name="Text Box 12"/>
            <p:cNvSpPr txBox="1">
              <a:spLocks noChangeArrowheads="1"/>
            </p:cNvSpPr>
            <p:nvPr/>
          </p:nvSpPr>
          <p:spPr bwMode="auto">
            <a:xfrm>
              <a:off x="3504" y="3321"/>
              <a:ext cx="205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Hasmonean (100 BC)</a:t>
              </a:r>
            </a:p>
          </p:txBody>
        </p:sp>
        <p:sp>
          <p:nvSpPr>
            <p:cNvPr id="22539" name="Freeform 11"/>
            <p:cNvSpPr>
              <a:spLocks/>
            </p:cNvSpPr>
            <p:nvPr/>
          </p:nvSpPr>
          <p:spPr bwMode="auto">
            <a:xfrm>
              <a:off x="406" y="1337"/>
              <a:ext cx="1498" cy="2705"/>
            </a:xfrm>
            <a:custGeom>
              <a:avLst/>
              <a:gdLst/>
              <a:ahLst/>
              <a:cxnLst>
                <a:cxn ang="0">
                  <a:pos x="1498" y="127"/>
                </a:cxn>
                <a:cxn ang="0">
                  <a:pos x="1468" y="10"/>
                </a:cxn>
                <a:cxn ang="0">
                  <a:pos x="1439" y="0"/>
                </a:cxn>
                <a:cxn ang="0">
                  <a:pos x="1283" y="30"/>
                </a:cxn>
                <a:cxn ang="0">
                  <a:pos x="1322" y="206"/>
                </a:cxn>
                <a:cxn ang="0">
                  <a:pos x="1342" y="352"/>
                </a:cxn>
                <a:cxn ang="0">
                  <a:pos x="1371" y="411"/>
                </a:cxn>
                <a:cxn ang="0">
                  <a:pos x="1381" y="821"/>
                </a:cxn>
                <a:cxn ang="0">
                  <a:pos x="1390" y="860"/>
                </a:cxn>
                <a:cxn ang="0">
                  <a:pos x="1371" y="830"/>
                </a:cxn>
                <a:cxn ang="0">
                  <a:pos x="1312" y="811"/>
                </a:cxn>
                <a:cxn ang="0">
                  <a:pos x="1234" y="821"/>
                </a:cxn>
                <a:cxn ang="0">
                  <a:pos x="1176" y="860"/>
                </a:cxn>
                <a:cxn ang="0">
                  <a:pos x="1019" y="928"/>
                </a:cxn>
                <a:cxn ang="0">
                  <a:pos x="1000" y="957"/>
                </a:cxn>
                <a:cxn ang="0">
                  <a:pos x="971" y="977"/>
                </a:cxn>
                <a:cxn ang="0">
                  <a:pos x="931" y="1035"/>
                </a:cxn>
                <a:cxn ang="0">
                  <a:pos x="922" y="1006"/>
                </a:cxn>
                <a:cxn ang="0">
                  <a:pos x="834" y="1035"/>
                </a:cxn>
                <a:cxn ang="0">
                  <a:pos x="639" y="1074"/>
                </a:cxn>
                <a:cxn ang="0">
                  <a:pos x="541" y="1084"/>
                </a:cxn>
                <a:cxn ang="0">
                  <a:pos x="346" y="1143"/>
                </a:cxn>
                <a:cxn ang="0">
                  <a:pos x="238" y="1182"/>
                </a:cxn>
                <a:cxn ang="0">
                  <a:pos x="190" y="1231"/>
                </a:cxn>
                <a:cxn ang="0">
                  <a:pos x="111" y="1289"/>
                </a:cxn>
                <a:cxn ang="0">
                  <a:pos x="72" y="1377"/>
                </a:cxn>
                <a:cxn ang="0">
                  <a:pos x="53" y="1436"/>
                </a:cxn>
                <a:cxn ang="0">
                  <a:pos x="43" y="1465"/>
                </a:cxn>
                <a:cxn ang="0">
                  <a:pos x="111" y="2256"/>
                </a:cxn>
                <a:cxn ang="0">
                  <a:pos x="121" y="2412"/>
                </a:cxn>
                <a:cxn ang="0">
                  <a:pos x="150" y="2480"/>
                </a:cxn>
                <a:cxn ang="0">
                  <a:pos x="248" y="2656"/>
                </a:cxn>
                <a:cxn ang="0">
                  <a:pos x="512" y="2705"/>
                </a:cxn>
                <a:cxn ang="0">
                  <a:pos x="853" y="2666"/>
                </a:cxn>
                <a:cxn ang="0">
                  <a:pos x="1185" y="2675"/>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a:solidFill>
                <a:srgbClr val="6633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6"/>
          <p:cNvGrpSpPr>
            <a:grpSpLocks/>
          </p:cNvGrpSpPr>
          <p:nvPr/>
        </p:nvGrpSpPr>
        <p:grpSpPr bwMode="auto">
          <a:xfrm>
            <a:off x="0" y="914400"/>
            <a:ext cx="7735888" cy="5661025"/>
            <a:chOff x="0" y="576"/>
            <a:chExt cx="4873" cy="3566"/>
          </a:xfrm>
        </p:grpSpPr>
        <p:sp>
          <p:nvSpPr>
            <p:cNvPr id="22537" name="Line 9"/>
            <p:cNvSpPr>
              <a:spLocks noChangeShapeType="1"/>
            </p:cNvSpPr>
            <p:nvPr/>
          </p:nvSpPr>
          <p:spPr bwMode="auto">
            <a:xfrm>
              <a:off x="3120" y="3974"/>
              <a:ext cx="288"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36" name="Text Box 8"/>
            <p:cNvSpPr txBox="1">
              <a:spLocks noChangeArrowheads="1"/>
            </p:cNvSpPr>
            <p:nvPr/>
          </p:nvSpPr>
          <p:spPr bwMode="auto">
            <a:xfrm>
              <a:off x="3504" y="3838"/>
              <a:ext cx="1369"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Modern Walls</a:t>
              </a:r>
            </a:p>
          </p:txBody>
        </p:sp>
        <p:sp>
          <p:nvSpPr>
            <p:cNvPr id="22535" name="Freeform 7"/>
            <p:cNvSpPr>
              <a:spLocks/>
            </p:cNvSpPr>
            <p:nvPr/>
          </p:nvSpPr>
          <p:spPr bwMode="auto">
            <a:xfrm>
              <a:off x="0" y="576"/>
              <a:ext cx="2544" cy="3566"/>
            </a:xfrm>
            <a:custGeom>
              <a:avLst/>
              <a:gdLst/>
              <a:ahLst/>
              <a:cxnLst>
                <a:cxn ang="0">
                  <a:pos x="2390" y="230"/>
                </a:cxn>
                <a:cxn ang="0">
                  <a:pos x="2333" y="0"/>
                </a:cxn>
                <a:cxn ang="0">
                  <a:pos x="2016" y="67"/>
                </a:cxn>
                <a:cxn ang="0">
                  <a:pos x="1747" y="154"/>
                </a:cxn>
                <a:cxn ang="0">
                  <a:pos x="1613" y="211"/>
                </a:cxn>
                <a:cxn ang="0">
                  <a:pos x="1392" y="298"/>
                </a:cxn>
                <a:cxn ang="0">
                  <a:pos x="1046" y="432"/>
                </a:cxn>
                <a:cxn ang="0">
                  <a:pos x="941" y="566"/>
                </a:cxn>
                <a:cxn ang="0">
                  <a:pos x="816" y="643"/>
                </a:cxn>
                <a:cxn ang="0">
                  <a:pos x="643" y="845"/>
                </a:cxn>
                <a:cxn ang="0">
                  <a:pos x="480" y="989"/>
                </a:cxn>
                <a:cxn ang="0">
                  <a:pos x="250" y="1056"/>
                </a:cxn>
                <a:cxn ang="0">
                  <a:pos x="0" y="1171"/>
                </a:cxn>
                <a:cxn ang="0">
                  <a:pos x="115" y="1450"/>
                </a:cxn>
                <a:cxn ang="0">
                  <a:pos x="173" y="1517"/>
                </a:cxn>
                <a:cxn ang="0">
                  <a:pos x="374" y="1680"/>
                </a:cxn>
                <a:cxn ang="0">
                  <a:pos x="518" y="1930"/>
                </a:cxn>
                <a:cxn ang="0">
                  <a:pos x="461" y="2150"/>
                </a:cxn>
                <a:cxn ang="0">
                  <a:pos x="490" y="2726"/>
                </a:cxn>
                <a:cxn ang="0">
                  <a:pos x="566" y="3283"/>
                </a:cxn>
                <a:cxn ang="0">
                  <a:pos x="653" y="3360"/>
                </a:cxn>
                <a:cxn ang="0">
                  <a:pos x="768" y="3437"/>
                </a:cxn>
                <a:cxn ang="0">
                  <a:pos x="1075" y="3437"/>
                </a:cxn>
                <a:cxn ang="0">
                  <a:pos x="1968" y="3562"/>
                </a:cxn>
                <a:cxn ang="0">
                  <a:pos x="2131" y="3456"/>
                </a:cxn>
                <a:cxn ang="0">
                  <a:pos x="2150" y="3216"/>
                </a:cxn>
                <a:cxn ang="0">
                  <a:pos x="2227" y="2851"/>
                </a:cxn>
                <a:cxn ang="0">
                  <a:pos x="2333" y="2486"/>
                </a:cxn>
                <a:cxn ang="0">
                  <a:pos x="2390" y="2294"/>
                </a:cxn>
                <a:cxn ang="0">
                  <a:pos x="2486" y="2122"/>
                </a:cxn>
                <a:cxn ang="0">
                  <a:pos x="2458" y="1440"/>
                </a:cxn>
                <a:cxn ang="0">
                  <a:pos x="2371" y="883"/>
                </a:cxn>
                <a:cxn ang="0">
                  <a:pos x="2390" y="864"/>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a:solidFill>
                <a:schemeClr val="bg2"/>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0" name="Group 3"/>
          <p:cNvGrpSpPr>
            <a:grpSpLocks/>
          </p:cNvGrpSpPr>
          <p:nvPr/>
        </p:nvGrpSpPr>
        <p:grpSpPr bwMode="auto">
          <a:xfrm>
            <a:off x="7885113" y="4293096"/>
            <a:ext cx="3457575" cy="935435"/>
            <a:chOff x="4992" y="2560"/>
            <a:chExt cx="831" cy="915"/>
          </a:xfrm>
        </p:grpSpPr>
        <p:sp>
          <p:nvSpPr>
            <p:cNvPr id="22533" name="AutoShape 5"/>
            <p:cNvSpPr>
              <a:spLocks noChangeArrowheads="1"/>
            </p:cNvSpPr>
            <p:nvPr/>
          </p:nvSpPr>
          <p:spPr bwMode="auto">
            <a:xfrm>
              <a:off x="4992" y="2560"/>
              <a:ext cx="269" cy="915"/>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32" name="Text Box 4"/>
            <p:cNvSpPr txBox="1">
              <a:spLocks noChangeArrowheads="1"/>
            </p:cNvSpPr>
            <p:nvPr/>
          </p:nvSpPr>
          <p:spPr bwMode="auto">
            <a:xfrm>
              <a:off x="5010" y="2883"/>
              <a:ext cx="813"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586 BC</a:t>
              </a:r>
            </a:p>
          </p:txBody>
        </p:sp>
      </p:grpSp>
      <p:sp>
        <p:nvSpPr>
          <p:cNvPr id="22530" name="Text Box 2"/>
          <p:cNvSpPr txBox="1">
            <a:spLocks noChangeArrowheads="1"/>
          </p:cNvSpPr>
          <p:nvPr/>
        </p:nvSpPr>
        <p:spPr bwMode="auto">
          <a:xfrm>
            <a:off x="8458200" y="317599"/>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23</a:t>
            </a:r>
          </a:p>
        </p:txBody>
      </p:sp>
      <p:grpSp>
        <p:nvGrpSpPr>
          <p:cNvPr id="2" name="Group 3">
            <a:extLst>
              <a:ext uri="{FF2B5EF4-FFF2-40B4-BE49-F238E27FC236}">
                <a16:creationId xmlns:a16="http://schemas.microsoft.com/office/drawing/2014/main" id="{A400F9C0-B0AD-81A2-0F87-5A2363E7ED34}"/>
              </a:ext>
            </a:extLst>
          </p:cNvPr>
          <p:cNvGrpSpPr>
            <a:grpSpLocks/>
          </p:cNvGrpSpPr>
          <p:nvPr/>
        </p:nvGrpSpPr>
        <p:grpSpPr bwMode="auto">
          <a:xfrm>
            <a:off x="7910513" y="5733638"/>
            <a:ext cx="3457575" cy="935435"/>
            <a:chOff x="4992" y="2644"/>
            <a:chExt cx="831" cy="915"/>
          </a:xfrm>
        </p:grpSpPr>
        <p:sp>
          <p:nvSpPr>
            <p:cNvPr id="11" name="AutoShape 5">
              <a:extLst>
                <a:ext uri="{FF2B5EF4-FFF2-40B4-BE49-F238E27FC236}">
                  <a16:creationId xmlns:a16="http://schemas.microsoft.com/office/drawing/2014/main" id="{8F2BB320-14C3-64B7-76B2-88D36435A560}"/>
                </a:ext>
              </a:extLst>
            </p:cNvPr>
            <p:cNvSpPr>
              <a:spLocks noChangeArrowheads="1"/>
            </p:cNvSpPr>
            <p:nvPr/>
          </p:nvSpPr>
          <p:spPr bwMode="auto">
            <a:xfrm>
              <a:off x="4992" y="2644"/>
              <a:ext cx="269" cy="915"/>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 Box 4">
              <a:extLst>
                <a:ext uri="{FF2B5EF4-FFF2-40B4-BE49-F238E27FC236}">
                  <a16:creationId xmlns:a16="http://schemas.microsoft.com/office/drawing/2014/main" id="{C1035826-F05E-A92C-0BDC-2A2645F7A73A}"/>
                </a:ext>
              </a:extLst>
            </p:cNvPr>
            <p:cNvSpPr txBox="1">
              <a:spLocks noChangeArrowheads="1"/>
            </p:cNvSpPr>
            <p:nvPr/>
          </p:nvSpPr>
          <p:spPr bwMode="auto">
            <a:xfrm>
              <a:off x="5010" y="2883"/>
              <a:ext cx="813" cy="452"/>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AD 70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138248" name="Picture 3" descr="Double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72" cy="4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9" name="Picture 4" descr="Double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 y="11"/>
              <a:ext cx="3881" cy="4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91173" name="Rectangle 5"/>
          <p:cNvSpPr>
            <a:spLocks noGrp="1" noRot="1" noChangeArrowheads="1"/>
          </p:cNvSpPr>
          <p:nvPr>
            <p:ph type="title"/>
          </p:nvPr>
        </p:nvSpPr>
        <p:spPr>
          <a:xfrm>
            <a:off x="0" y="5638800"/>
            <a:ext cx="5638800" cy="1219200"/>
          </a:xfrm>
          <a:solidFill>
            <a:schemeClr val="bg2"/>
          </a:solidFill>
        </p:spPr>
        <p:txBody>
          <a:bodyPr/>
          <a:lstStyle/>
          <a:p>
            <a:pPr eaLnBrk="1" hangingPunct="1">
              <a:defRPr/>
            </a:pPr>
            <a:r>
              <a:rPr lang="en-US" sz="4000">
                <a:latin typeface="Arial" charset="0"/>
                <a:ea typeface="ＭＳ Ｐゴシック" charset="0"/>
                <a:cs typeface="Arial" charset="0"/>
              </a:rPr>
              <a:t>Eastern City of David</a:t>
            </a:r>
          </a:p>
        </p:txBody>
      </p:sp>
      <p:sp>
        <p:nvSpPr>
          <p:cNvPr id="391174" name="Oval 6"/>
          <p:cNvSpPr>
            <a:spLocks noChangeArrowheads="1"/>
          </p:cNvSpPr>
          <p:nvPr/>
        </p:nvSpPr>
        <p:spPr bwMode="auto">
          <a:xfrm rot="-1395041">
            <a:off x="762000" y="3124200"/>
            <a:ext cx="7924800" cy="1371600"/>
          </a:xfrm>
          <a:prstGeom prst="ellipse">
            <a:avLst/>
          </a:prstGeom>
          <a:noFill/>
          <a:ln w="5715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pic>
        <p:nvPicPr>
          <p:cNvPr id="391175" name="Picture 7" descr="Single W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97050"/>
            <a:ext cx="9372600" cy="391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1176" name="Rectangle 8"/>
          <p:cNvSpPr>
            <a:spLocks noRot="1" noChangeArrowheads="1"/>
          </p:cNvSpPr>
          <p:nvPr/>
        </p:nvSpPr>
        <p:spPr bwMode="auto">
          <a:xfrm>
            <a:off x="8229600" y="0"/>
            <a:ext cx="914400" cy="609600"/>
          </a:xfrm>
          <a:prstGeom prst="rect">
            <a:avLst/>
          </a:prstGeom>
          <a:solidFill>
            <a:srgbClr val="663300"/>
          </a:solidFill>
          <a:ln w="9525">
            <a:noFill/>
            <a:miter lim="800000"/>
            <a:headEnd/>
            <a:tailEnd/>
          </a:ln>
          <a:effectLst/>
        </p:spPr>
        <p:txBody>
          <a:bodyPr anchor="ctr"/>
          <a:lstStyle/>
          <a:p>
            <a:pPr algn="ctr"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34</a:t>
            </a:r>
            <a:endParaRPr lang="en-US" sz="2800" b="1" dirty="0">
              <a:solidFill>
                <a:srgbClr val="000000"/>
              </a:solidFill>
              <a:effectLst>
                <a:outerShdw blurRad="38100" dist="38100" dir="2700000" algn="tl">
                  <a:srgbClr val="FFFFFF"/>
                </a:outerShdw>
              </a:effectLst>
              <a:latin typeface="Arial"/>
              <a:ea typeface="ＭＳ Ｐゴシック" charset="0"/>
              <a:cs typeface="Arial"/>
            </a:endParaRPr>
          </a:p>
        </p:txBody>
      </p:sp>
      <p:sp>
        <p:nvSpPr>
          <p:cNvPr id="391177" name="Text Box 9"/>
          <p:cNvSpPr txBox="1">
            <a:spLocks noChangeArrowheads="1"/>
          </p:cNvSpPr>
          <p:nvPr/>
        </p:nvSpPr>
        <p:spPr bwMode="auto">
          <a:xfrm>
            <a:off x="-1" y="-99882"/>
            <a:ext cx="6236329" cy="3149222"/>
          </a:xfrm>
          <a:prstGeom prst="rect">
            <a:avLst/>
          </a:prstGeom>
          <a:solidFill>
            <a:srgbClr val="663300"/>
          </a:solidFill>
          <a:ln w="9525">
            <a:noFill/>
            <a:miter lim="800000"/>
            <a:headEnd/>
            <a:tailEnd/>
          </a:ln>
          <a:effectLst/>
        </p:spPr>
        <p:txBody>
          <a:bodyPr anchor="ctr"/>
          <a:lstStyle>
            <a:defPPr>
              <a:defRPr lang="en-US"/>
            </a:defPPr>
            <a:lvl1pPr algn="ctr" defTabSz="914400" fontAlgn="base">
              <a:spcBef>
                <a:spcPct val="0"/>
              </a:spcBef>
              <a:spcAft>
                <a:spcPct val="0"/>
              </a:spcAft>
              <a:defRPr sz="2800" b="1">
                <a:solidFill>
                  <a:srgbClr val="FFFFFF"/>
                </a:solidFill>
                <a:effectLst>
                  <a:outerShdw blurRad="38100" dist="38100" dir="2700000" algn="tl">
                    <a:srgbClr val="000000"/>
                  </a:outerShdw>
                </a:effectLst>
                <a:latin typeface="Arial"/>
                <a:ea typeface="ＭＳ Ｐゴシック" charset="0"/>
                <a:cs typeface="Arial"/>
              </a:defRPr>
            </a:lvl1pPr>
          </a:lstStyle>
          <a:p>
            <a:r>
              <a:rPr lang="en-US" sz="2400"/>
              <a:t>“Then [Hezekiah] worked hard repairing all the broken sections of the wall and building towers on it. He built </a:t>
            </a:r>
            <a:r>
              <a:rPr lang="en-US" sz="2400">
                <a:solidFill>
                  <a:srgbClr val="FFFF00"/>
                </a:solidFill>
              </a:rPr>
              <a:t>another wall outside </a:t>
            </a:r>
            <a:r>
              <a:rPr lang="en-US" sz="2400"/>
              <a:t>that one and reinforced the supporting terraces of the City of David. </a:t>
            </a:r>
          </a:p>
          <a:p>
            <a:r>
              <a:rPr lang="en-US" sz="2400"/>
              <a:t>(2 Chron. 32:5)</a:t>
            </a:r>
          </a:p>
        </p:txBody>
      </p:sp>
      <p:sp>
        <p:nvSpPr>
          <p:cNvPr id="391178" name="Text Box 10"/>
          <p:cNvSpPr txBox="1">
            <a:spLocks noChangeArrowheads="1"/>
          </p:cNvSpPr>
          <p:nvPr/>
        </p:nvSpPr>
        <p:spPr bwMode="auto">
          <a:xfrm>
            <a:off x="-1" y="3202197"/>
            <a:ext cx="6236329" cy="2677656"/>
          </a:xfrm>
          <a:prstGeom prst="rect">
            <a:avLst/>
          </a:prstGeom>
          <a:solidFill>
            <a:srgbClr val="084B07"/>
          </a:solidFill>
          <a:ln w="9525">
            <a:noFill/>
            <a:miter lim="800000"/>
            <a:headEnd/>
            <a:tailEnd/>
          </a:ln>
          <a:effectLst/>
        </p:spPr>
        <p:txBody>
          <a:bodyPr anchor="ctr"/>
          <a:lstStyle>
            <a:defPPr>
              <a:defRPr lang="en-US"/>
            </a:defPPr>
            <a:lvl1pPr algn="ctr" defTabSz="914400" fontAlgn="base">
              <a:spcBef>
                <a:spcPct val="0"/>
              </a:spcBef>
              <a:spcAft>
                <a:spcPct val="0"/>
              </a:spcAft>
              <a:defRPr sz="2400" b="1">
                <a:solidFill>
                  <a:srgbClr val="FFFFFF"/>
                </a:solidFill>
                <a:effectLst>
                  <a:outerShdw blurRad="38100" dist="38100" dir="2700000" algn="tl">
                    <a:srgbClr val="000000"/>
                  </a:outerShdw>
                </a:effectLst>
                <a:latin typeface="Arial"/>
                <a:ea typeface="ＭＳ Ｐゴシック" charset="0"/>
                <a:cs typeface="Arial"/>
              </a:defRPr>
            </a:lvl1pPr>
          </a:lstStyle>
          <a:p>
            <a:r>
              <a:rPr lang="en-US"/>
              <a:t>“Afterward [Manasseh] rebuilt the</a:t>
            </a:r>
            <a:r>
              <a:rPr lang="en-US">
                <a:solidFill>
                  <a:srgbClr val="FFFF00"/>
                </a:solidFill>
              </a:rPr>
              <a:t> outer wall </a:t>
            </a:r>
            <a:r>
              <a:rPr lang="en-US"/>
              <a:t>of the City of David, west of the Gihon spring in the valley, as far as the entrance to the Fish Gate and encircling the Ophel; he also made it much higher… </a:t>
            </a:r>
          </a:p>
          <a:p>
            <a:r>
              <a:rPr lang="en-US"/>
              <a:t>(2 Chron. 33:14)</a:t>
            </a:r>
          </a:p>
        </p:txBody>
      </p:sp>
    </p:spTree>
    <p:extLst>
      <p:ext uri="{BB962C8B-B14F-4D97-AF65-F5344CB8AC3E}">
        <p14:creationId xmlns:p14="http://schemas.microsoft.com/office/powerpoint/2010/main" val="1429298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1175"/>
                                        </p:tgtEl>
                                        <p:attrNameLst>
                                          <p:attrName>style.visibility</p:attrName>
                                        </p:attrNameLst>
                                      </p:cBhvr>
                                      <p:to>
                                        <p:strVal val="visible"/>
                                      </p:to>
                                    </p:set>
                                    <p:animEffect transition="in" filter="fade">
                                      <p:cBhvr>
                                        <p:cTn id="7" dur="500"/>
                                        <p:tgtEl>
                                          <p:spTgt spid="391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91175"/>
                                        </p:tgtEl>
                                      </p:cBhvr>
                                    </p:animEffect>
                                    <p:set>
                                      <p:cBhvr>
                                        <p:cTn id="12" dur="1" fill="hold">
                                          <p:stCondLst>
                                            <p:cond delay="499"/>
                                          </p:stCondLst>
                                        </p:cTn>
                                        <p:tgtEl>
                                          <p:spTgt spid="391175"/>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1174"/>
                                        </p:tgtEl>
                                        <p:attrNameLst>
                                          <p:attrName>style.visibility</p:attrName>
                                        </p:attrNameLst>
                                      </p:cBhvr>
                                      <p:to>
                                        <p:strVal val="visible"/>
                                      </p:to>
                                    </p:set>
                                    <p:anim calcmode="lin" valueType="num">
                                      <p:cBhvr additive="base">
                                        <p:cTn id="21" dur="500" fill="hold"/>
                                        <p:tgtEl>
                                          <p:spTgt spid="391174"/>
                                        </p:tgtEl>
                                        <p:attrNameLst>
                                          <p:attrName>ppt_x</p:attrName>
                                        </p:attrNameLst>
                                      </p:cBhvr>
                                      <p:tavLst>
                                        <p:tav tm="0">
                                          <p:val>
                                            <p:strVal val="#ppt_x"/>
                                          </p:val>
                                        </p:tav>
                                        <p:tav tm="100000">
                                          <p:val>
                                            <p:strVal val="#ppt_x"/>
                                          </p:val>
                                        </p:tav>
                                      </p:tavLst>
                                    </p:anim>
                                    <p:anim calcmode="lin" valueType="num">
                                      <p:cBhvr additive="base">
                                        <p:cTn id="22" dur="500" fill="hold"/>
                                        <p:tgtEl>
                                          <p:spTgt spid="39117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91177"/>
                                        </p:tgtEl>
                                        <p:attrNameLst>
                                          <p:attrName>style.visibility</p:attrName>
                                        </p:attrNameLst>
                                      </p:cBhvr>
                                      <p:to>
                                        <p:strVal val="visible"/>
                                      </p:to>
                                    </p:set>
                                    <p:animEffect transition="in" filter="checkerboard(across)">
                                      <p:cBhvr>
                                        <p:cTn id="27" dur="500"/>
                                        <p:tgtEl>
                                          <p:spTgt spid="3911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91178"/>
                                        </p:tgtEl>
                                        <p:attrNameLst>
                                          <p:attrName>style.visibility</p:attrName>
                                        </p:attrNameLst>
                                      </p:cBhvr>
                                      <p:to>
                                        <p:strVal val="visible"/>
                                      </p:to>
                                    </p:set>
                                    <p:animEffect transition="in" filter="checkerboard(across)">
                                      <p:cBhvr>
                                        <p:cTn id="32" dur="500"/>
                                        <p:tgtEl>
                                          <p:spTgt spid="391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4" grpId="0" animBg="1"/>
      <p:bldP spid="391177" grpId="0" animBg="1"/>
      <p:bldP spid="39117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9" descr="43 Jer 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31" name="Text Box 7"/>
          <p:cNvSpPr txBox="1">
            <a:spLocks noChangeArrowheads="1"/>
          </p:cNvSpPr>
          <p:nvPr/>
        </p:nvSpPr>
        <p:spPr bwMode="auto">
          <a:xfrm>
            <a:off x="365125" y="1755775"/>
            <a:ext cx="2633663" cy="397033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marL="269875" indent="-269875">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buFontTx/>
              <a:buChar char="•"/>
              <a:defRPr/>
            </a:pPr>
            <a:r>
              <a:rPr lang="en-US">
                <a:solidFill>
                  <a:srgbClr val="FFFFFF"/>
                </a:solidFill>
                <a:effectLst>
                  <a:outerShdw blurRad="38100" dist="38100" dir="2700000" algn="tl">
                    <a:srgbClr val="000000"/>
                  </a:outerShdw>
                </a:effectLst>
                <a:latin typeface="Arial" charset="0"/>
                <a:cs typeface="Arial" charset="0"/>
              </a:rPr>
              <a:t>Northeast</a:t>
            </a:r>
          </a:p>
          <a:p>
            <a:pPr defTabSz="914400" eaLnBrk="0" fontAlgn="t" hangingPunct="0">
              <a:spcBef>
                <a:spcPct val="50000"/>
              </a:spcBef>
              <a:spcAft>
                <a:spcPct val="0"/>
              </a:spcAft>
              <a:buFontTx/>
              <a:buChar char="•"/>
              <a:defRPr/>
            </a:pPr>
            <a:r>
              <a:rPr lang="en-US">
                <a:solidFill>
                  <a:srgbClr val="FFFFFF"/>
                </a:solidFill>
                <a:effectLst>
                  <a:outerShdw blurRad="38100" dist="38100" dir="2700000" algn="tl">
                    <a:srgbClr val="000000"/>
                  </a:outerShdw>
                </a:effectLst>
                <a:latin typeface="Arial" charset="0"/>
                <a:cs typeface="Arial" charset="0"/>
              </a:rPr>
              <a:t>Temple</a:t>
            </a:r>
          </a:p>
          <a:p>
            <a:pPr defTabSz="914400" eaLnBrk="0" fontAlgn="t" hangingPunct="0">
              <a:spcBef>
                <a:spcPct val="50000"/>
              </a:spcBef>
              <a:spcAft>
                <a:spcPct val="0"/>
              </a:spcAft>
              <a:buFontTx/>
              <a:buChar char="•"/>
              <a:defRPr/>
            </a:pPr>
            <a:r>
              <a:rPr lang="en-US">
                <a:solidFill>
                  <a:srgbClr val="FFFFFF"/>
                </a:solidFill>
                <a:effectLst>
                  <a:outerShdw blurRad="38100" dist="38100" dir="2700000" algn="tl">
                    <a:srgbClr val="000000"/>
                  </a:outerShdw>
                </a:effectLst>
                <a:latin typeface="Arial" charset="0"/>
                <a:cs typeface="Arial" charset="0"/>
              </a:rPr>
              <a:t>Ophal</a:t>
            </a:r>
          </a:p>
          <a:p>
            <a:pPr defTabSz="914400" eaLnBrk="0" fontAlgn="t" hangingPunct="0">
              <a:spcBef>
                <a:spcPct val="50000"/>
              </a:spcBef>
              <a:spcAft>
                <a:spcPct val="0"/>
              </a:spcAft>
              <a:buFontTx/>
              <a:buChar char="•"/>
              <a:defRPr/>
            </a:pPr>
            <a:r>
              <a:rPr lang="en-US">
                <a:solidFill>
                  <a:srgbClr val="FFFFFF"/>
                </a:solidFill>
                <a:effectLst>
                  <a:outerShdw blurRad="38100" dist="38100" dir="2700000" algn="tl">
                    <a:srgbClr val="000000"/>
                  </a:outerShdw>
                </a:effectLst>
                <a:latin typeface="Arial" charset="0"/>
                <a:cs typeface="Arial" charset="0"/>
              </a:rPr>
              <a:t>Upper City</a:t>
            </a:r>
          </a:p>
          <a:p>
            <a:pPr defTabSz="914400" eaLnBrk="0" fontAlgn="t" hangingPunct="0">
              <a:spcBef>
                <a:spcPct val="50000"/>
              </a:spcBef>
              <a:spcAft>
                <a:spcPct val="0"/>
              </a:spcAft>
              <a:buFontTx/>
              <a:buChar char="•"/>
              <a:defRPr/>
            </a:pPr>
            <a:r>
              <a:rPr lang="en-US">
                <a:solidFill>
                  <a:srgbClr val="FFFFFF"/>
                </a:solidFill>
                <a:effectLst>
                  <a:outerShdw blurRad="38100" dist="38100" dir="2700000" algn="tl">
                    <a:srgbClr val="000000"/>
                  </a:outerShdw>
                </a:effectLst>
                <a:latin typeface="Arial" charset="0"/>
                <a:cs typeface="Arial" charset="0"/>
              </a:rPr>
              <a:t>Lower City</a:t>
            </a:r>
          </a:p>
        </p:txBody>
      </p:sp>
      <p:sp>
        <p:nvSpPr>
          <p:cNvPr id="205830" name="Line 6"/>
          <p:cNvSpPr>
            <a:spLocks noChangeShapeType="1"/>
          </p:cNvSpPr>
          <p:nvPr/>
        </p:nvSpPr>
        <p:spPr bwMode="auto">
          <a:xfrm>
            <a:off x="2895600" y="3810000"/>
            <a:ext cx="4724400" cy="990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9" name="Line 5"/>
          <p:cNvSpPr>
            <a:spLocks noChangeShapeType="1"/>
          </p:cNvSpPr>
          <p:nvPr/>
        </p:nvSpPr>
        <p:spPr bwMode="auto">
          <a:xfrm>
            <a:off x="2895600" y="2971800"/>
            <a:ext cx="4724400" cy="4572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8" name="Line 4"/>
          <p:cNvSpPr>
            <a:spLocks noChangeShapeType="1"/>
          </p:cNvSpPr>
          <p:nvPr/>
        </p:nvSpPr>
        <p:spPr bwMode="auto">
          <a:xfrm flipV="1">
            <a:off x="2895600" y="1905000"/>
            <a:ext cx="4419600" cy="228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7" name="Line 3"/>
          <p:cNvSpPr>
            <a:spLocks noChangeShapeType="1"/>
          </p:cNvSpPr>
          <p:nvPr/>
        </p:nvSpPr>
        <p:spPr bwMode="auto">
          <a:xfrm>
            <a:off x="2895600" y="4572000"/>
            <a:ext cx="32004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6" name="Line 2"/>
          <p:cNvSpPr>
            <a:spLocks noChangeShapeType="1"/>
          </p:cNvSpPr>
          <p:nvPr/>
        </p:nvSpPr>
        <p:spPr bwMode="auto">
          <a:xfrm>
            <a:off x="2895600" y="5410200"/>
            <a:ext cx="3505200" cy="1524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34" name="Rectangle 10"/>
          <p:cNvSpPr>
            <a:spLocks noGrp="1" noRot="1" noChangeArrowheads="1"/>
          </p:cNvSpPr>
          <p:nvPr>
            <p:ph type="title" idx="4294967295"/>
          </p:nvPr>
        </p:nvSpPr>
        <p:spPr>
          <a:xfrm>
            <a:off x="228600" y="806450"/>
            <a:ext cx="3827463" cy="646113"/>
          </a:xfrm>
          <a:effectLst>
            <a:outerShdw blurRad="63500" dist="38099" dir="2700000" algn="ctr" rotWithShape="0">
              <a:schemeClr val="bg2">
                <a:alpha val="50000"/>
              </a:schemeClr>
            </a:outerShdw>
          </a:effectLst>
        </p:spPr>
        <p:txBody>
          <a:bodyPr wrap="none" anchor="t">
            <a:spAutoFit/>
          </a:bodyPr>
          <a:lstStyle/>
          <a:p>
            <a:pPr algn="l" fontAlgn="t">
              <a:spcBef>
                <a:spcPct val="50000"/>
              </a:spcBef>
              <a:defRPr/>
            </a:pPr>
            <a:r>
              <a:rPr lang="en-US" sz="3600">
                <a:solidFill>
                  <a:schemeClr val="tx1"/>
                </a:solidFill>
                <a:latin typeface="Arial" charset="0"/>
                <a:ea typeface="ＭＳ Ｐゴシック" charset="0"/>
                <a:cs typeface="Arial" charset="0"/>
              </a:rPr>
              <a:t>How many hills?</a:t>
            </a:r>
          </a:p>
        </p:txBody>
      </p:sp>
    </p:spTree>
    <p:extLst>
      <p:ext uri="{BB962C8B-B14F-4D97-AF65-F5344CB8AC3E}">
        <p14:creationId xmlns:p14="http://schemas.microsoft.com/office/powerpoint/2010/main" val="2776864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en-US" dirty="0">
                <a:solidFill>
                  <a:srgbClr val="FFFFFF"/>
                </a:solidFill>
                <a:latin typeface="Arial"/>
                <a:ea typeface="ＭＳ Ｐゴシック" charset="0"/>
                <a:cs typeface="Arial"/>
              </a:rPr>
              <a:t>The Ancient Near East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8000"/>
                </a:solidFill>
                <a:effectLst>
                  <a:outerShdw blurRad="63500" dist="38099" dir="2700000" algn="ctr" rotWithShape="0">
                    <a:srgbClr val="868686">
                      <a:alpha val="74997"/>
                    </a:srgbClr>
                  </a:outerShdw>
                </a:effectLst>
                <a:uLnTx/>
                <a:uFillTx/>
                <a:latin typeface="Arial Black"/>
                <a:ea typeface="Arial Black"/>
                <a:cs typeface="Arial Black"/>
              </a:rPr>
              <a:t>Fertile Crescent</a:t>
            </a: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sp>
        <p:nvSpPr>
          <p:cNvPr id="9223" name="Text Box 7"/>
          <p:cNvSpPr txBox="1">
            <a:spLocks noChangeArrowheads="1"/>
          </p:cNvSpPr>
          <p:nvPr/>
        </p:nvSpPr>
        <p:spPr bwMode="auto">
          <a:xfrm>
            <a:off x="1192213" y="5181600"/>
            <a:ext cx="1893887"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9224" name="Text Box 8"/>
          <p:cNvSpPr txBox="1">
            <a:spLocks noChangeArrowheads="1"/>
          </p:cNvSpPr>
          <p:nvPr/>
        </p:nvSpPr>
        <p:spPr bwMode="auto">
          <a:xfrm>
            <a:off x="2590800" y="4419600"/>
            <a:ext cx="1793875"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9225" name="Text Box 9"/>
          <p:cNvSpPr txBox="1">
            <a:spLocks noChangeArrowheads="1"/>
          </p:cNvSpPr>
          <p:nvPr/>
        </p:nvSpPr>
        <p:spPr bwMode="auto">
          <a:xfrm>
            <a:off x="5105400" y="3962400"/>
            <a:ext cx="1312863"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Iraq</a:t>
            </a:r>
          </a:p>
        </p:txBody>
      </p:sp>
    </p:spTree>
    <p:extLst>
      <p:ext uri="{BB962C8B-B14F-4D97-AF65-F5344CB8AC3E}">
        <p14:creationId xmlns:p14="http://schemas.microsoft.com/office/powerpoint/2010/main" val="3724882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13" name="Rectangle 9"/>
          <p:cNvSpPr>
            <a:spLocks noGrp="1" noRot="1" noChangeArrowheads="1"/>
          </p:cNvSpPr>
          <p:nvPr>
            <p:ph type="title"/>
          </p:nvPr>
        </p:nvSpPr>
        <p:spPr>
          <a:xfrm>
            <a:off x="4876800" y="0"/>
            <a:ext cx="3429000" cy="792163"/>
          </a:xfrm>
        </p:spPr>
        <p:txBody>
          <a:bodyPr/>
          <a:lstStyle/>
          <a:p>
            <a:pPr eaLnBrk="1" hangingPunct="1">
              <a:defRPr/>
            </a:pPr>
            <a:r>
              <a:rPr lang="en-US">
                <a:latin typeface="Arial"/>
                <a:ea typeface="ＭＳ Ｐゴシック" charset="0"/>
                <a:cs typeface="Arial"/>
              </a:rPr>
              <a:t>Jerusalem</a:t>
            </a:r>
          </a:p>
        </p:txBody>
      </p:sp>
      <p:pic>
        <p:nvPicPr>
          <p:cNvPr id="142338"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354311" name="Text Box 7"/>
          <p:cNvSpPr txBox="1">
            <a:spLocks noChangeArrowheads="1"/>
          </p:cNvSpPr>
          <p:nvPr/>
        </p:nvSpPr>
        <p:spPr bwMode="auto">
          <a:xfrm>
            <a:off x="5257800" y="1295400"/>
            <a:ext cx="35814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en-US" b="1">
                <a:solidFill>
                  <a:srgbClr val="FFFFFF"/>
                </a:solidFill>
                <a:latin typeface="Arial" charset="0"/>
                <a:cs typeface="Arial" charset="0"/>
              </a:rPr>
              <a:t>Disadvantages</a:t>
            </a:r>
          </a:p>
          <a:p>
            <a:pPr defTabSz="914400" eaLnBrk="0" fontAlgn="base" hangingPunct="0">
              <a:spcBef>
                <a:spcPct val="50000"/>
              </a:spcBef>
              <a:spcAft>
                <a:spcPct val="0"/>
              </a:spcAft>
              <a:buFontTx/>
              <a:buChar char="•"/>
            </a:pPr>
            <a:r>
              <a:rPr lang="en-US" b="1">
                <a:solidFill>
                  <a:srgbClr val="FFFFFF"/>
                </a:solidFill>
                <a:latin typeface="Arial" charset="0"/>
                <a:cs typeface="Arial" charset="0"/>
              </a:rPr>
              <a:t>Advantages</a:t>
            </a:r>
          </a:p>
          <a:p>
            <a:pPr defTabSz="914400" eaLnBrk="0" fontAlgn="base" hangingPunct="0">
              <a:spcBef>
                <a:spcPct val="50000"/>
              </a:spcBef>
              <a:spcAft>
                <a:spcPct val="0"/>
              </a:spcAft>
              <a:buFontTx/>
              <a:buChar char="•"/>
            </a:pPr>
            <a:r>
              <a:rPr lang="en-US" b="1">
                <a:solidFill>
                  <a:srgbClr val="FFFFFF"/>
                </a:solidFill>
                <a:latin typeface="Arial" charset="0"/>
                <a:cs typeface="Arial" charset="0"/>
              </a:rPr>
              <a:t>Stages</a:t>
            </a:r>
          </a:p>
          <a:p>
            <a:pPr defTabSz="914400" eaLnBrk="0" fontAlgn="base" hangingPunct="0">
              <a:spcBef>
                <a:spcPct val="50000"/>
              </a:spcBef>
              <a:spcAft>
                <a:spcPct val="0"/>
              </a:spcAft>
              <a:buFontTx/>
              <a:buChar char="•"/>
            </a:pPr>
            <a:r>
              <a:rPr lang="en-US" b="1">
                <a:solidFill>
                  <a:srgbClr val="FFFFFF"/>
                </a:solidFill>
                <a:latin typeface="Arial" charset="0"/>
                <a:cs typeface="Arial" charset="0"/>
              </a:rPr>
              <a:t>Significance</a:t>
            </a:r>
          </a:p>
        </p:txBody>
      </p:sp>
      <p:sp>
        <p:nvSpPr>
          <p:cNvPr id="354310" name="Text Box 6"/>
          <p:cNvSpPr txBox="1">
            <a:spLocks noChangeArrowheads="1"/>
          </p:cNvSpPr>
          <p:nvPr/>
        </p:nvSpPr>
        <p:spPr bwMode="auto">
          <a:xfrm>
            <a:off x="5867400" y="44958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en-US" sz="2400" b="1">
                <a:solidFill>
                  <a:srgbClr val="FFFFFF"/>
                </a:solidFill>
                <a:latin typeface="Arial" charset="0"/>
                <a:cs typeface="Arial" charset="0"/>
              </a:rPr>
              <a:t>Jewish</a:t>
            </a:r>
          </a:p>
        </p:txBody>
      </p:sp>
      <p:sp>
        <p:nvSpPr>
          <p:cNvPr id="354309" name="Text Box 5"/>
          <p:cNvSpPr txBox="1">
            <a:spLocks noChangeArrowheads="1"/>
          </p:cNvSpPr>
          <p:nvPr/>
        </p:nvSpPr>
        <p:spPr bwMode="auto">
          <a:xfrm>
            <a:off x="5867400" y="50292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en-US" sz="2400" b="1" dirty="0">
                <a:solidFill>
                  <a:srgbClr val="FFFFFF"/>
                </a:solidFill>
                <a:latin typeface="Arial" charset="0"/>
                <a:cs typeface="Arial" charset="0"/>
              </a:rPr>
              <a:t>Christian</a:t>
            </a:r>
          </a:p>
        </p:txBody>
      </p:sp>
      <p:sp>
        <p:nvSpPr>
          <p:cNvPr id="354308" name="Text Box 4"/>
          <p:cNvSpPr txBox="1">
            <a:spLocks noChangeArrowheads="1"/>
          </p:cNvSpPr>
          <p:nvPr/>
        </p:nvSpPr>
        <p:spPr bwMode="auto">
          <a:xfrm>
            <a:off x="5867400" y="60960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en-US" sz="2400" b="1">
                <a:solidFill>
                  <a:srgbClr val="FFFFFF"/>
                </a:solidFill>
                <a:latin typeface="Arial" charset="0"/>
                <a:cs typeface="Arial" charset="0"/>
              </a:rPr>
              <a:t>All Nations</a:t>
            </a:r>
          </a:p>
        </p:txBody>
      </p:sp>
      <p:sp>
        <p:nvSpPr>
          <p:cNvPr id="354307" name="Text Box 3"/>
          <p:cNvSpPr txBox="1">
            <a:spLocks noChangeArrowheads="1"/>
          </p:cNvSpPr>
          <p:nvPr/>
        </p:nvSpPr>
        <p:spPr bwMode="auto">
          <a:xfrm>
            <a:off x="5867400" y="55626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en-US" sz="2400" b="1">
                <a:solidFill>
                  <a:srgbClr val="FFFFFF"/>
                </a:solidFill>
                <a:latin typeface="Arial" charset="0"/>
                <a:cs typeface="Arial" charset="0"/>
              </a:rPr>
              <a:t>Muslim</a:t>
            </a:r>
          </a:p>
        </p:txBody>
      </p:sp>
      <p:sp>
        <p:nvSpPr>
          <p:cNvPr id="10" name="Text Box 25"/>
          <p:cNvSpPr txBox="1">
            <a:spLocks noChangeAspect="1" noChangeArrowheads="1"/>
          </p:cNvSpPr>
          <p:nvPr/>
        </p:nvSpPr>
        <p:spPr bwMode="auto">
          <a:xfrm>
            <a:off x="8010426" y="-23683"/>
            <a:ext cx="1119303" cy="729792"/>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23-24</a:t>
            </a:r>
          </a:p>
        </p:txBody>
      </p:sp>
    </p:spTree>
    <p:extLst>
      <p:ext uri="{BB962C8B-B14F-4D97-AF65-F5344CB8AC3E}">
        <p14:creationId xmlns:p14="http://schemas.microsoft.com/office/powerpoint/2010/main" val="284235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3543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430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43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4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1" grpId="0" autoUpdateAnimBg="0"/>
      <p:bldP spid="354310" grpId="0" autoUpdateAnimBg="0"/>
      <p:bldP spid="354309" grpId="0" autoUpdateAnimBg="0"/>
      <p:bldP spid="354308" grpId="0" autoUpdateAnimBg="0"/>
      <p:bldP spid="35430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Arial"/>
                <a:ea typeface="+mj-ea"/>
                <a:cs typeface="Arial"/>
              </a:rPr>
              <a:t>Genesis 22</a:t>
            </a:r>
          </a:p>
        </p:txBody>
      </p:sp>
      <p:pic>
        <p:nvPicPr>
          <p:cNvPr id="6" name="Picture 5"/>
          <p:cNvPicPr>
            <a:picLocks noChangeAspect="1"/>
          </p:cNvPicPr>
          <p:nvPr/>
        </p:nvPicPr>
        <p:blipFill rotWithShape="1">
          <a:blip r:embed="rId3"/>
          <a:srcRect l="9965" r="3788"/>
          <a:stretch/>
        </p:blipFill>
        <p:spPr>
          <a:xfrm>
            <a:off x="-1" y="622263"/>
            <a:ext cx="9144001" cy="5519867"/>
          </a:xfrm>
          <a:prstGeom prst="rect">
            <a:avLst/>
          </a:prstGeom>
        </p:spPr>
      </p:pic>
    </p:spTree>
    <p:extLst>
      <p:ext uri="{BB962C8B-B14F-4D97-AF65-F5344CB8AC3E}">
        <p14:creationId xmlns:p14="http://schemas.microsoft.com/office/powerpoint/2010/main" val="3082082581"/>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Temple Al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p:nvPr>
        </p:nvSpPr>
        <p:spPr>
          <a:xfrm>
            <a:off x="2819400" y="0"/>
            <a:ext cx="6324600" cy="1981200"/>
          </a:xfrm>
          <a:solidFill>
            <a:schemeClr val="bg2"/>
          </a:solidFill>
        </p:spPr>
        <p:txBody>
          <a:bodyPr/>
          <a:lstStyle/>
          <a:p>
            <a:pPr eaLnBrk="1" hangingPunct="1">
              <a:defRPr/>
            </a:pPr>
            <a:r>
              <a:rPr lang="en-US" sz="4000">
                <a:latin typeface="Tahoma" charset="0"/>
                <a:ea typeface="ＭＳ Ｐゴシック" charset="0"/>
                <a:cs typeface="ＭＳ Ｐゴシック" charset="0"/>
              </a:rPr>
              <a:t>Whole Burnt Offerings Were First at the Mobile Tabernacle</a:t>
            </a:r>
          </a:p>
        </p:txBody>
      </p:sp>
    </p:spTree>
    <p:extLst>
      <p:ext uri="{BB962C8B-B14F-4D97-AF65-F5344CB8AC3E}">
        <p14:creationId xmlns:p14="http://schemas.microsoft.com/office/powerpoint/2010/main" val="2689622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4"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Rectangle 3"/>
          <p:cNvSpPr>
            <a:spLocks noChangeArrowheads="1"/>
          </p:cNvSpPr>
          <p:nvPr/>
        </p:nvSpPr>
        <p:spPr bwMode="auto">
          <a:xfrm>
            <a:off x="7467600" y="0"/>
            <a:ext cx="1905000" cy="7086600"/>
          </a:xfrm>
          <a:prstGeom prst="rect">
            <a:avLst/>
          </a:prstGeom>
          <a:solidFill>
            <a:srgbClr val="060400"/>
          </a:solidFill>
          <a:ln w="9525">
            <a:no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3426" name="Rectangle 2"/>
          <p:cNvSpPr>
            <a:spLocks noGrp="1" noChangeArrowheads="1"/>
          </p:cNvSpPr>
          <p:nvPr>
            <p:ph type="title"/>
          </p:nvPr>
        </p:nvSpPr>
        <p:spPr>
          <a:xfrm>
            <a:off x="0" y="5486400"/>
            <a:ext cx="9296400" cy="1371600"/>
          </a:xfrm>
          <a:solidFill>
            <a:srgbClr val="336600"/>
          </a:solidFill>
        </p:spPr>
        <p:txBody>
          <a:bodyPr/>
          <a:lstStyle/>
          <a:p>
            <a:pPr eaLnBrk="1" hangingPunct="1">
              <a:defRPr/>
            </a:pPr>
            <a:r>
              <a:rPr lang="en-US" sz="3200" dirty="0">
                <a:latin typeface="Tahoma" charset="0"/>
                <a:ea typeface="ＭＳ Ｐゴシック" charset="0"/>
                <a:cs typeface="ＭＳ Ｐゴシック" charset="0"/>
              </a:rPr>
              <a:t>Jewish life then revolved around Solomon</a:t>
            </a:r>
            <a:r>
              <a:rPr lang="fr-FR" altLang="ja-JP" sz="3200" dirty="0">
                <a:latin typeface="Tahoma" charset="0"/>
                <a:ea typeface="ＭＳ Ｐゴシック" charset="0"/>
                <a:cs typeface="ＭＳ Ｐゴシック" charset="0"/>
              </a:rPr>
              <a:t>'</a:t>
            </a:r>
            <a:r>
              <a:rPr lang="en-US" sz="3200" dirty="0">
                <a:latin typeface="Tahoma" charset="0"/>
                <a:ea typeface="ＭＳ Ｐゴシック" charset="0"/>
                <a:cs typeface="ＭＳ Ｐゴシック" charset="0"/>
              </a:rPr>
              <a:t>s temple for 400 years (959-586 BC)</a:t>
            </a:r>
          </a:p>
        </p:txBody>
      </p:sp>
    </p:spTree>
    <p:extLst>
      <p:ext uri="{BB962C8B-B14F-4D97-AF65-F5344CB8AC3E}">
        <p14:creationId xmlns:p14="http://schemas.microsoft.com/office/powerpoint/2010/main" val="3368877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Temple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3600">
                <a:latin typeface="Tahoma" charset="0"/>
                <a:ea typeface="ＭＳ Ｐゴシック" charset="0"/>
                <a:cs typeface="ＭＳ Ｐゴシック" charset="0"/>
              </a:rPr>
              <a:t>Jews Maintained Holiness at the Basin</a:t>
            </a:r>
          </a:p>
        </p:txBody>
      </p:sp>
      <p:sp>
        <p:nvSpPr>
          <p:cNvPr id="216068" name="Line 4"/>
          <p:cNvSpPr>
            <a:spLocks noChangeShapeType="1"/>
          </p:cNvSpPr>
          <p:nvPr/>
        </p:nvSpPr>
        <p:spPr bwMode="auto">
          <a:xfrm>
            <a:off x="0" y="0"/>
            <a:ext cx="9144000" cy="6858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16069"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16070"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algn="ctr" defTabSz="914400" fontAlgn="base">
              <a:spcBef>
                <a:spcPct val="0"/>
              </a:spcBef>
              <a:spcAft>
                <a:spcPct val="0"/>
              </a:spcAft>
              <a:defRPr/>
            </a:pPr>
            <a:r>
              <a:rPr lang="en-US" sz="8000">
                <a:solidFill>
                  <a:srgbClr val="FFFFFF"/>
                </a:solidFill>
                <a:effectLst>
                  <a:outerShdw blurRad="38100" dist="38100" dir="2700000" algn="tl">
                    <a:srgbClr val="000000"/>
                  </a:outerShdw>
                </a:effectLst>
                <a:latin typeface="Tahoma" charset="0"/>
                <a:ea typeface="ＭＳ Ｐゴシック" charset="0"/>
                <a:cs typeface="ＭＳ Ｐゴシック" charset="0"/>
              </a:rPr>
              <a:t>586 BC: Temple Destroyed!</a:t>
            </a:r>
          </a:p>
        </p:txBody>
      </p:sp>
    </p:spTree>
    <p:extLst>
      <p:ext uri="{BB962C8B-B14F-4D97-AF65-F5344CB8AC3E}">
        <p14:creationId xmlns:p14="http://schemas.microsoft.com/office/powerpoint/2010/main" val="228142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16069"/>
                                        </p:tgtEl>
                                        <p:attrNameLst>
                                          <p:attrName>style.visibility</p:attrName>
                                        </p:attrNameLst>
                                      </p:cBhvr>
                                      <p:to>
                                        <p:strVal val="visible"/>
                                      </p:to>
                                    </p:set>
                                    <p:animEffect transition="in" filter="fade">
                                      <p:cBhvr>
                                        <p:cTn id="7" dur="770" decel="100000"/>
                                        <p:tgtEl>
                                          <p:spTgt spid="216069"/>
                                        </p:tgtEl>
                                      </p:cBhvr>
                                    </p:animEffect>
                                    <p:animScale>
                                      <p:cBhvr>
                                        <p:cTn id="8" dur="770" decel="100000"/>
                                        <p:tgtEl>
                                          <p:spTgt spid="216069"/>
                                        </p:tgtEl>
                                      </p:cBhvr>
                                      <p:from x="10000" y="10000"/>
                                      <p:to x="200000" y="450000"/>
                                    </p:animScale>
                                    <p:animScale>
                                      <p:cBhvr>
                                        <p:cTn id="9" dur="1230" accel="100000" fill="hold">
                                          <p:stCondLst>
                                            <p:cond delay="770"/>
                                          </p:stCondLst>
                                        </p:cTn>
                                        <p:tgtEl>
                                          <p:spTgt spid="216069"/>
                                        </p:tgtEl>
                                      </p:cBhvr>
                                      <p:from x="200000" y="450000"/>
                                      <p:to x="100000" y="100000"/>
                                    </p:animScale>
                                    <p:set>
                                      <p:cBhvr>
                                        <p:cTn id="10" dur="770" fill="hold"/>
                                        <p:tgtEl>
                                          <p:spTgt spid="216069"/>
                                        </p:tgtEl>
                                        <p:attrNameLst>
                                          <p:attrName>ppt_x</p:attrName>
                                        </p:attrNameLst>
                                      </p:cBhvr>
                                      <p:to>
                                        <p:strVal val="(0.5)"/>
                                      </p:to>
                                    </p:set>
                                    <p:anim from="(0.5)" to="(#ppt_x)" calcmode="lin" valueType="num">
                                      <p:cBhvr>
                                        <p:cTn id="11" dur="1230" accel="100000" fill="hold">
                                          <p:stCondLst>
                                            <p:cond delay="770"/>
                                          </p:stCondLst>
                                        </p:cTn>
                                        <p:tgtEl>
                                          <p:spTgt spid="216069"/>
                                        </p:tgtEl>
                                        <p:attrNameLst>
                                          <p:attrName>ppt_x</p:attrName>
                                        </p:attrNameLst>
                                      </p:cBhvr>
                                    </p:anim>
                                    <p:set>
                                      <p:cBhvr>
                                        <p:cTn id="12" dur="770" fill="hold"/>
                                        <p:tgtEl>
                                          <p:spTgt spid="216069"/>
                                        </p:tgtEl>
                                        <p:attrNameLst>
                                          <p:attrName>ppt_y</p:attrName>
                                        </p:attrNameLst>
                                      </p:cBhvr>
                                      <p:to>
                                        <p:strVal val="(#ppt_y+0.4)"/>
                                      </p:to>
                                    </p:set>
                                    <p:anim from="(#ppt_y+0.4)" to="(#ppt_y)" calcmode="lin" valueType="num">
                                      <p:cBhvr>
                                        <p:cTn id="13" dur="1230" accel="100000" fill="hold">
                                          <p:stCondLst>
                                            <p:cond delay="770"/>
                                          </p:stCondLst>
                                        </p:cTn>
                                        <p:tgtEl>
                                          <p:spTgt spid="216069"/>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16068"/>
                                        </p:tgtEl>
                                        <p:attrNameLst>
                                          <p:attrName>style.visibility</p:attrName>
                                        </p:attrNameLst>
                                      </p:cBhvr>
                                      <p:to>
                                        <p:strVal val="visible"/>
                                      </p:to>
                                    </p:set>
                                    <p:animEffect transition="in" filter="fade">
                                      <p:cBhvr>
                                        <p:cTn id="16" dur="770" decel="100000"/>
                                        <p:tgtEl>
                                          <p:spTgt spid="216068"/>
                                        </p:tgtEl>
                                      </p:cBhvr>
                                    </p:animEffect>
                                    <p:animScale>
                                      <p:cBhvr>
                                        <p:cTn id="17" dur="770" decel="100000"/>
                                        <p:tgtEl>
                                          <p:spTgt spid="216068"/>
                                        </p:tgtEl>
                                      </p:cBhvr>
                                      <p:from x="10000" y="10000"/>
                                      <p:to x="200000" y="450000"/>
                                    </p:animScale>
                                    <p:animScale>
                                      <p:cBhvr>
                                        <p:cTn id="18" dur="1230" accel="100000" fill="hold">
                                          <p:stCondLst>
                                            <p:cond delay="770"/>
                                          </p:stCondLst>
                                        </p:cTn>
                                        <p:tgtEl>
                                          <p:spTgt spid="216068"/>
                                        </p:tgtEl>
                                      </p:cBhvr>
                                      <p:from x="200000" y="450000"/>
                                      <p:to x="100000" y="100000"/>
                                    </p:animScale>
                                    <p:set>
                                      <p:cBhvr>
                                        <p:cTn id="19" dur="770" fill="hold"/>
                                        <p:tgtEl>
                                          <p:spTgt spid="216068"/>
                                        </p:tgtEl>
                                        <p:attrNameLst>
                                          <p:attrName>ppt_x</p:attrName>
                                        </p:attrNameLst>
                                      </p:cBhvr>
                                      <p:to>
                                        <p:strVal val="(0.5)"/>
                                      </p:to>
                                    </p:set>
                                    <p:anim from="(0.5)" to="(#ppt_x)" calcmode="lin" valueType="num">
                                      <p:cBhvr>
                                        <p:cTn id="20" dur="1230" accel="100000" fill="hold">
                                          <p:stCondLst>
                                            <p:cond delay="770"/>
                                          </p:stCondLst>
                                        </p:cTn>
                                        <p:tgtEl>
                                          <p:spTgt spid="216068"/>
                                        </p:tgtEl>
                                        <p:attrNameLst>
                                          <p:attrName>ppt_x</p:attrName>
                                        </p:attrNameLst>
                                      </p:cBhvr>
                                    </p:anim>
                                    <p:set>
                                      <p:cBhvr>
                                        <p:cTn id="21" dur="770" fill="hold"/>
                                        <p:tgtEl>
                                          <p:spTgt spid="216068"/>
                                        </p:tgtEl>
                                        <p:attrNameLst>
                                          <p:attrName>ppt_y</p:attrName>
                                        </p:attrNameLst>
                                      </p:cBhvr>
                                      <p:to>
                                        <p:strVal val="(#ppt_y+0.4)"/>
                                      </p:to>
                                    </p:set>
                                    <p:anim from="(#ppt_y+0.4)" to="(#ppt_y)" calcmode="lin" valueType="num">
                                      <p:cBhvr>
                                        <p:cTn id="22" dur="1230" accel="100000" fill="hold">
                                          <p:stCondLst>
                                            <p:cond delay="770"/>
                                          </p:stCondLst>
                                        </p:cTn>
                                        <p:tgtEl>
                                          <p:spTgt spid="2160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6070"/>
                                        </p:tgtEl>
                                        <p:attrNameLst>
                                          <p:attrName>style.visibility</p:attrName>
                                        </p:attrNameLst>
                                      </p:cBhvr>
                                      <p:to>
                                        <p:strVal val="visible"/>
                                      </p:to>
                                    </p:set>
                                    <p:animEffect transition="in" filter="fade">
                                      <p:cBhvr>
                                        <p:cTn id="25" dur="770" decel="100000"/>
                                        <p:tgtEl>
                                          <p:spTgt spid="216070"/>
                                        </p:tgtEl>
                                      </p:cBhvr>
                                    </p:animEffect>
                                    <p:animScale>
                                      <p:cBhvr>
                                        <p:cTn id="26" dur="770" decel="100000"/>
                                        <p:tgtEl>
                                          <p:spTgt spid="216070"/>
                                        </p:tgtEl>
                                      </p:cBhvr>
                                      <p:from x="10000" y="10000"/>
                                      <p:to x="200000" y="450000"/>
                                    </p:animScale>
                                    <p:animScale>
                                      <p:cBhvr>
                                        <p:cTn id="27" dur="1230" accel="100000" fill="hold">
                                          <p:stCondLst>
                                            <p:cond delay="770"/>
                                          </p:stCondLst>
                                        </p:cTn>
                                        <p:tgtEl>
                                          <p:spTgt spid="216070"/>
                                        </p:tgtEl>
                                      </p:cBhvr>
                                      <p:from x="200000" y="450000"/>
                                      <p:to x="100000" y="100000"/>
                                    </p:animScale>
                                    <p:set>
                                      <p:cBhvr>
                                        <p:cTn id="28" dur="770" fill="hold"/>
                                        <p:tgtEl>
                                          <p:spTgt spid="216070"/>
                                        </p:tgtEl>
                                        <p:attrNameLst>
                                          <p:attrName>ppt_x</p:attrName>
                                        </p:attrNameLst>
                                      </p:cBhvr>
                                      <p:to>
                                        <p:strVal val="(0.5)"/>
                                      </p:to>
                                    </p:set>
                                    <p:anim from="(0.5)" to="(#ppt_x)" calcmode="lin" valueType="num">
                                      <p:cBhvr>
                                        <p:cTn id="29" dur="1230" accel="100000" fill="hold">
                                          <p:stCondLst>
                                            <p:cond delay="770"/>
                                          </p:stCondLst>
                                        </p:cTn>
                                        <p:tgtEl>
                                          <p:spTgt spid="216070"/>
                                        </p:tgtEl>
                                        <p:attrNameLst>
                                          <p:attrName>ppt_x</p:attrName>
                                        </p:attrNameLst>
                                      </p:cBhvr>
                                    </p:anim>
                                    <p:set>
                                      <p:cBhvr>
                                        <p:cTn id="30" dur="770" fill="hold"/>
                                        <p:tgtEl>
                                          <p:spTgt spid="216070"/>
                                        </p:tgtEl>
                                        <p:attrNameLst>
                                          <p:attrName>ppt_y</p:attrName>
                                        </p:attrNameLst>
                                      </p:cBhvr>
                                      <p:to>
                                        <p:strVal val="(#ppt_y+0.4)"/>
                                      </p:to>
                                    </p:set>
                                    <p:anim from="(#ppt_y+0.4)" to="(#ppt_y)" calcmode="lin" valueType="num">
                                      <p:cBhvr>
                                        <p:cTn id="31" dur="1230" accel="100000" fill="hold">
                                          <p:stCondLst>
                                            <p:cond delay="770"/>
                                          </p:stCondLst>
                                        </p:cTn>
                                        <p:tgtEl>
                                          <p:spTgt spid="21607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7" name="Group 6"/>
          <p:cNvGrpSpPr>
            <a:grpSpLocks/>
          </p:cNvGrpSpPr>
          <p:nvPr/>
        </p:nvGrpSpPr>
        <p:grpSpPr bwMode="auto">
          <a:xfrm>
            <a:off x="1273175" y="0"/>
            <a:ext cx="7947025" cy="6858000"/>
            <a:chOff x="0" y="0"/>
            <a:chExt cx="5006" cy="4320"/>
          </a:xfrm>
        </p:grpSpPr>
        <p:pic>
          <p:nvPicPr>
            <p:cNvPr id="152582" name="Picture 8" descr="Antonia over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83" name="Picture 7" descr="Antonia over Temple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6981"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en-US" sz="3200">
                <a:latin typeface="Tahoma" charset="0"/>
                <a:ea typeface="ＭＳ Ｐゴシック" charset="0"/>
                <a:cs typeface="ＭＳ Ｐゴシック" charset="0"/>
              </a:rPr>
              <a:t>After temple rebuilding, in NT Passovers 100,000 Jews visited the Temple!</a:t>
            </a:r>
          </a:p>
        </p:txBody>
      </p:sp>
      <p:sp>
        <p:nvSpPr>
          <p:cNvPr id="126980" name="Line 4"/>
          <p:cNvSpPr>
            <a:spLocks noChangeShapeType="1"/>
          </p:cNvSpPr>
          <p:nvPr/>
        </p:nvSpPr>
        <p:spPr bwMode="auto">
          <a:xfrm>
            <a:off x="0" y="0"/>
            <a:ext cx="9144000" cy="6858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6979" name="Line 3"/>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6978" name="Rectangle 2"/>
          <p:cNvSpPr>
            <a:spLocks noChangeArrowheads="1"/>
          </p:cNvSpPr>
          <p:nvPr/>
        </p:nvSpPr>
        <p:spPr bwMode="auto">
          <a:xfrm rot="20670166">
            <a:off x="-185738" y="2179638"/>
            <a:ext cx="9691688" cy="3041650"/>
          </a:xfrm>
          <a:prstGeom prst="rect">
            <a:avLst/>
          </a:prstGeom>
          <a:solidFill>
            <a:srgbClr val="FF0000"/>
          </a:solidFill>
          <a:ln w="9525">
            <a:noFill/>
            <a:miter lim="800000"/>
            <a:headEnd/>
            <a:tailEnd/>
          </a:ln>
          <a:effectLst/>
        </p:spPr>
        <p:txBody>
          <a:bodyPr anchor="ctr"/>
          <a:lstStyle/>
          <a:p>
            <a:pPr algn="ctr" defTabSz="914400" fontAlgn="base">
              <a:spcBef>
                <a:spcPct val="0"/>
              </a:spcBef>
              <a:spcAft>
                <a:spcPct val="0"/>
              </a:spcAft>
              <a:defRPr/>
            </a:pPr>
            <a:r>
              <a:rPr lang="en-US" sz="8000">
                <a:solidFill>
                  <a:srgbClr val="FFFFFF"/>
                </a:solidFill>
                <a:effectLst>
                  <a:outerShdw blurRad="38100" dist="38100" dir="2700000" algn="tl">
                    <a:srgbClr val="000000"/>
                  </a:outerShdw>
                </a:effectLst>
                <a:latin typeface="Tahoma" charset="0"/>
                <a:ea typeface="ＭＳ Ｐゴシック" charset="0"/>
                <a:cs typeface="ＭＳ Ｐゴシック" charset="0"/>
              </a:rPr>
              <a:t>AD 70: Temple Destroyed Again!</a:t>
            </a:r>
          </a:p>
        </p:txBody>
      </p:sp>
    </p:spTree>
    <p:extLst>
      <p:ext uri="{BB962C8B-B14F-4D97-AF65-F5344CB8AC3E}">
        <p14:creationId xmlns:p14="http://schemas.microsoft.com/office/powerpoint/2010/main" val="4193296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698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26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descr="Jerusalem Moder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59613"/>
          </a:xfrm>
          <a:noFill/>
          <a:extLst>
            <a:ext uri="{909E8E84-426E-40dd-AFC4-6F175D3DCCD1}">
              <a14:hiddenFill xmlns:a14="http://schemas.microsoft.com/office/drawing/2010/main" xmlns="">
                <a:solidFill>
                  <a:srgbClr val="FFFFFF"/>
                </a:solidFill>
              </a14:hiddenFill>
            </a:ext>
          </a:extLst>
        </p:spPr>
      </p:pic>
      <p:sp>
        <p:nvSpPr>
          <p:cNvPr id="154626" name="Rectangle 4" descr="Green marble"/>
          <p:cNvSpPr>
            <a:spLocks noGrp="1" noRot="1" noChangeArrowheads="1"/>
          </p:cNvSpPr>
          <p:nvPr>
            <p:ph type="title"/>
          </p:nvPr>
        </p:nvSpPr>
        <p:spPr>
          <a:xfrm>
            <a:off x="1547813" y="685800"/>
            <a:ext cx="5832475" cy="838200"/>
          </a:xfrm>
          <a:blipFill dpi="0" rotWithShape="1">
            <a:blip r:embed="rId4"/>
            <a:srcRect/>
            <a:tile tx="0" ty="0" sx="100000" sy="100000" flip="none" algn="tl"/>
          </a:blipFill>
        </p:spPr>
        <p:txBody>
          <a:bodyPr/>
          <a:lstStyle/>
          <a:p>
            <a:pPr eaLnBrk="1" hangingPunct="1"/>
            <a:r>
              <a:rPr lang="en-US">
                <a:effectLst/>
                <a:latin typeface="Arial" charset="0"/>
                <a:ea typeface="ＭＳ Ｐゴシック" charset="0"/>
                <a:cs typeface="Arial" charset="0"/>
              </a:rPr>
              <a:t>Jerusalem Today</a:t>
            </a:r>
          </a:p>
        </p:txBody>
      </p:sp>
      <p:sp>
        <p:nvSpPr>
          <p:cNvPr id="128003" name="Text Box 3"/>
          <p:cNvSpPr txBox="1">
            <a:spLocks noChangeArrowheads="1"/>
          </p:cNvSpPr>
          <p:nvPr/>
        </p:nvSpPr>
        <p:spPr bwMode="auto">
          <a:xfrm>
            <a:off x="8458200" y="76200"/>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800" b="1" dirty="0">
                <a:effectLst>
                  <a:outerShdw blurRad="38100" dist="38100" dir="2700000" algn="tl">
                    <a:srgbClr val="000000"/>
                  </a:outerShdw>
                </a:effectLst>
                <a:latin typeface="Arial"/>
                <a:cs typeface="Arial"/>
              </a:rPr>
              <a:t>35</a:t>
            </a:r>
          </a:p>
        </p:txBody>
      </p:sp>
      <p:sp>
        <p:nvSpPr>
          <p:cNvPr id="2" name="Oval 2"/>
          <p:cNvSpPr>
            <a:spLocks noChangeArrowheads="1"/>
          </p:cNvSpPr>
          <p:nvPr/>
        </p:nvSpPr>
        <p:spPr bwMode="auto">
          <a:xfrm rot="-1241727">
            <a:off x="2133600" y="3276600"/>
            <a:ext cx="1447800" cy="304800"/>
          </a:xfrm>
          <a:prstGeom prst="ellipse">
            <a:avLst/>
          </a:prstGeom>
          <a:noFill/>
          <a:ln w="3810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12" charset="0"/>
              <a:ea typeface="+mn-ea"/>
              <a:cs typeface="+mn-cs"/>
            </a:endParaRPr>
          </a:p>
        </p:txBody>
      </p:sp>
    </p:spTree>
    <p:extLst>
      <p:ext uri="{BB962C8B-B14F-4D97-AF65-F5344CB8AC3E}">
        <p14:creationId xmlns:p14="http://schemas.microsoft.com/office/powerpoint/2010/main" val="291609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31709-D5B3-69DD-C69A-2400974916F6}"/>
            </a:ext>
          </a:extLst>
        </p:cNvPr>
        <p:cNvGrpSpPr/>
        <p:nvPr/>
      </p:nvGrpSpPr>
      <p:grpSpPr>
        <a:xfrm>
          <a:off x="0" y="0"/>
          <a:ext cx="0" cy="0"/>
          <a:chOff x="0" y="0"/>
          <a:chExt cx="0" cy="0"/>
        </a:xfrm>
      </p:grpSpPr>
      <p:pic>
        <p:nvPicPr>
          <p:cNvPr id="622594" name="Picture 2" descr="Jerusalem from Mt of Olives panorama, df 090101">
            <a:extLst>
              <a:ext uri="{FF2B5EF4-FFF2-40B4-BE49-F238E27FC236}">
                <a16:creationId xmlns:a16="http://schemas.microsoft.com/office/drawing/2014/main" id="{D56B4D3D-5DF4-987B-9E14-DF161A8710E5}"/>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9641" name="Text Box 24">
            <a:extLst>
              <a:ext uri="{FF2B5EF4-FFF2-40B4-BE49-F238E27FC236}">
                <a16:creationId xmlns:a16="http://schemas.microsoft.com/office/drawing/2014/main" id="{E00D9339-A823-8D8E-C03C-D00D44072FFC}"/>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a:extLst>
              <a:ext uri="{FF2B5EF4-FFF2-40B4-BE49-F238E27FC236}">
                <a16:creationId xmlns:a16="http://schemas.microsoft.com/office/drawing/2014/main" id="{692B2C98-12A0-FD30-DF0A-6F69DB752D6A}"/>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a:extLst>
              <a:ext uri="{FF2B5EF4-FFF2-40B4-BE49-F238E27FC236}">
                <a16:creationId xmlns:a16="http://schemas.microsoft.com/office/drawing/2014/main" id="{C5814132-F0B8-96CA-F048-8140611F2951}"/>
              </a:ext>
            </a:extLst>
          </p:cNvPr>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a:extLst>
              <a:ext uri="{FF2B5EF4-FFF2-40B4-BE49-F238E27FC236}">
                <a16:creationId xmlns:a16="http://schemas.microsoft.com/office/drawing/2014/main" id="{BF5A86F2-1FB7-8AB8-D7B6-2A537E3A050A}"/>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sp>
        <p:nvSpPr>
          <p:cNvPr id="622627" name="Text Box 35">
            <a:extLst>
              <a:ext uri="{FF2B5EF4-FFF2-40B4-BE49-F238E27FC236}">
                <a16:creationId xmlns:a16="http://schemas.microsoft.com/office/drawing/2014/main" id="{2245EE7D-9104-A85C-0DF8-586ED7C847D8}"/>
              </a:ext>
            </a:extLst>
          </p:cNvPr>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en-US" sz="2000" b="1" dirty="0">
                <a:solidFill>
                  <a:srgbClr val="0831AD"/>
                </a:solidFill>
                <a:latin typeface="Comic Sans MS" charset="0"/>
                <a:ea typeface="ＭＳ Ｐゴシック" charset="-128"/>
                <a:cs typeface="ＭＳ Ｐゴシック" charset="-128"/>
              </a:rPr>
              <a:t>Site of Abraham</a:t>
            </a:r>
            <a:r>
              <a:rPr lang="fr-FR" sz="2000" b="1" dirty="0">
                <a:solidFill>
                  <a:srgbClr val="0831AD"/>
                </a:solidFill>
                <a:latin typeface="Comic Sans MS" charset="0"/>
                <a:ea typeface="ＭＳ Ｐゴシック" charset="-128"/>
                <a:cs typeface="ＭＳ Ｐゴシック" charset="-128"/>
              </a:rPr>
              <a:t>'</a:t>
            </a:r>
            <a:r>
              <a:rPr lang="en-US" sz="2000" b="1" dirty="0">
                <a:solidFill>
                  <a:srgbClr val="0831AD"/>
                </a:solidFill>
                <a:latin typeface="Comic Sans MS" charset="0"/>
                <a:ea typeface="ＭＳ Ｐゴシック" charset="-128"/>
                <a:cs typeface="ＭＳ Ｐゴシック" charset="-128"/>
              </a:rPr>
              <a:t>s Near-Sacrifice of Isaac…Mt. Moriah…Mt. Zion</a:t>
            </a:r>
          </a:p>
        </p:txBody>
      </p:sp>
      <p:sp>
        <p:nvSpPr>
          <p:cNvPr id="3" name="Title 2">
            <a:extLst>
              <a:ext uri="{FF2B5EF4-FFF2-40B4-BE49-F238E27FC236}">
                <a16:creationId xmlns:a16="http://schemas.microsoft.com/office/drawing/2014/main" id="{908264DF-E99E-37D2-F8E2-802CD3B7CA2A}"/>
              </a:ext>
            </a:extLst>
          </p:cNvPr>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Jerusalem</a:t>
            </a:r>
            <a:r>
              <a:rPr lang="fr-FR"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a:t>
            </a: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s Temple Mount Today</a:t>
            </a:r>
          </a:p>
        </p:txBody>
      </p:sp>
      <p:sp>
        <p:nvSpPr>
          <p:cNvPr id="622619" name="Text Box 27">
            <a:extLst>
              <a:ext uri="{FF2B5EF4-FFF2-40B4-BE49-F238E27FC236}">
                <a16:creationId xmlns:a16="http://schemas.microsoft.com/office/drawing/2014/main" id="{A6A066E6-C412-4773-4EAE-3D9A64641E33}"/>
              </a:ext>
            </a:extLst>
          </p:cNvPr>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Comic Sans MS" pitchFamily="-112" charset="0"/>
                <a:ea typeface="ＭＳ Ｐゴシック" charset="0"/>
                <a:cs typeface="ＭＳ Ｐゴシック" charset="0"/>
              </a:rPr>
              <a:t>1 Kings 6:14-38</a:t>
            </a:r>
          </a:p>
        </p:txBody>
      </p:sp>
    </p:spTree>
    <p:extLst>
      <p:ext uri="{BB962C8B-B14F-4D97-AF65-F5344CB8AC3E}">
        <p14:creationId xmlns:p14="http://schemas.microsoft.com/office/powerpoint/2010/main" val="267516659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54A4D-88B7-AF4C-D53D-546191DCEF33}"/>
            </a:ext>
          </a:extLst>
        </p:cNvPr>
        <p:cNvGrpSpPr/>
        <p:nvPr/>
      </p:nvGrpSpPr>
      <p:grpSpPr>
        <a:xfrm>
          <a:off x="0" y="0"/>
          <a:ext cx="0" cy="0"/>
          <a:chOff x="0" y="0"/>
          <a:chExt cx="0" cy="0"/>
        </a:xfrm>
      </p:grpSpPr>
      <p:pic>
        <p:nvPicPr>
          <p:cNvPr id="622594" name="Picture 2" descr="Jerusalem from Mt of Olives panorama, df 090101">
            <a:extLst>
              <a:ext uri="{FF2B5EF4-FFF2-40B4-BE49-F238E27FC236}">
                <a16:creationId xmlns:a16="http://schemas.microsoft.com/office/drawing/2014/main" id="{5C880E3B-1D50-43BD-5115-76E8ED57DC0E}"/>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a:extLst>
              <a:ext uri="{FF2B5EF4-FFF2-40B4-BE49-F238E27FC236}">
                <a16:creationId xmlns:a16="http://schemas.microsoft.com/office/drawing/2014/main" id="{ECB6B8E2-25DF-5646-5667-177580BB7BB8}"/>
              </a:ext>
            </a:extLst>
          </p:cNvPr>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598" name="Text Box 6">
            <a:extLst>
              <a:ext uri="{FF2B5EF4-FFF2-40B4-BE49-F238E27FC236}">
                <a16:creationId xmlns:a16="http://schemas.microsoft.com/office/drawing/2014/main" id="{62CF7146-EC95-448C-ADB5-215F6C8148DA}"/>
              </a:ext>
            </a:extLst>
          </p:cNvPr>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2800" b="1" dirty="0">
                <a:solidFill>
                  <a:srgbClr val="FFFF00"/>
                </a:solidFill>
                <a:latin typeface="Comic Sans MS" pitchFamily="-112" charset="0"/>
                <a:ea typeface="ＭＳ Ｐゴシック" charset="0"/>
                <a:cs typeface="ＭＳ Ｐゴシック" charset="0"/>
              </a:rPr>
              <a:t>Building those amazing structures!</a:t>
            </a:r>
          </a:p>
        </p:txBody>
      </p:sp>
      <p:sp>
        <p:nvSpPr>
          <p:cNvPr id="622614" name="Freeform 22">
            <a:extLst>
              <a:ext uri="{FF2B5EF4-FFF2-40B4-BE49-F238E27FC236}">
                <a16:creationId xmlns:a16="http://schemas.microsoft.com/office/drawing/2014/main" id="{A31E5AD6-4C47-44E7-425A-8BF32464E1DE}"/>
              </a:ext>
            </a:extLst>
          </p:cNvPr>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9641" name="Text Box 24">
            <a:extLst>
              <a:ext uri="{FF2B5EF4-FFF2-40B4-BE49-F238E27FC236}">
                <a16:creationId xmlns:a16="http://schemas.microsoft.com/office/drawing/2014/main" id="{7728D270-C3EB-4049-E1B3-28AD8204E3D0}"/>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a:extLst>
              <a:ext uri="{FF2B5EF4-FFF2-40B4-BE49-F238E27FC236}">
                <a16:creationId xmlns:a16="http://schemas.microsoft.com/office/drawing/2014/main" id="{EF914B81-B072-F2FF-1876-F48911419D1B}"/>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a:extLst>
              <a:ext uri="{FF2B5EF4-FFF2-40B4-BE49-F238E27FC236}">
                <a16:creationId xmlns:a16="http://schemas.microsoft.com/office/drawing/2014/main" id="{16B8DD73-408D-611D-7F27-B6EFADD63655}"/>
              </a:ext>
            </a:extLst>
          </p:cNvPr>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a:extLst>
              <a:ext uri="{FF2B5EF4-FFF2-40B4-BE49-F238E27FC236}">
                <a16:creationId xmlns:a16="http://schemas.microsoft.com/office/drawing/2014/main" id="{67927732-945B-39C4-5072-0BCA26DC9179}"/>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sp>
        <p:nvSpPr>
          <p:cNvPr id="622627" name="Text Box 35">
            <a:extLst>
              <a:ext uri="{FF2B5EF4-FFF2-40B4-BE49-F238E27FC236}">
                <a16:creationId xmlns:a16="http://schemas.microsoft.com/office/drawing/2014/main" id="{38DC085A-9B2F-4B03-8F74-C9B397D4CD4D}"/>
              </a:ext>
            </a:extLst>
          </p:cNvPr>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en-US" sz="2000" b="1" dirty="0">
                <a:solidFill>
                  <a:srgbClr val="0831AD"/>
                </a:solidFill>
                <a:latin typeface="Comic Sans MS" charset="0"/>
                <a:ea typeface="ＭＳ Ｐゴシック" charset="-128"/>
                <a:cs typeface="ＭＳ Ｐゴシック" charset="-128"/>
              </a:rPr>
              <a:t>Site of Abraham</a:t>
            </a:r>
            <a:r>
              <a:rPr lang="fr-FR" sz="2000" b="1" dirty="0">
                <a:solidFill>
                  <a:srgbClr val="0831AD"/>
                </a:solidFill>
                <a:latin typeface="Comic Sans MS" charset="0"/>
                <a:ea typeface="ＭＳ Ｐゴシック" charset="-128"/>
                <a:cs typeface="ＭＳ Ｐゴシック" charset="-128"/>
              </a:rPr>
              <a:t>'</a:t>
            </a:r>
            <a:r>
              <a:rPr lang="en-US" sz="2000" b="1" dirty="0">
                <a:solidFill>
                  <a:srgbClr val="0831AD"/>
                </a:solidFill>
                <a:latin typeface="Comic Sans MS" charset="0"/>
                <a:ea typeface="ＭＳ Ｐゴシック" charset="-128"/>
                <a:cs typeface="ＭＳ Ｐゴシック" charset="-128"/>
              </a:rPr>
              <a:t>s Near-Sacrifice of Isaac…Mt. Moriah…Mt. Zion</a:t>
            </a:r>
          </a:p>
        </p:txBody>
      </p:sp>
      <p:sp>
        <p:nvSpPr>
          <p:cNvPr id="3" name="Title 2">
            <a:extLst>
              <a:ext uri="{FF2B5EF4-FFF2-40B4-BE49-F238E27FC236}">
                <a16:creationId xmlns:a16="http://schemas.microsoft.com/office/drawing/2014/main" id="{B5470CAD-941D-284C-84B9-A8F9B1FD209A}"/>
              </a:ext>
            </a:extLst>
          </p:cNvPr>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Jerusalem</a:t>
            </a:r>
            <a:r>
              <a:rPr lang="fr-FR"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a:t>
            </a: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s Temple Mount Today</a:t>
            </a:r>
          </a:p>
        </p:txBody>
      </p:sp>
      <p:sp>
        <p:nvSpPr>
          <p:cNvPr id="622619" name="Text Box 27">
            <a:extLst>
              <a:ext uri="{FF2B5EF4-FFF2-40B4-BE49-F238E27FC236}">
                <a16:creationId xmlns:a16="http://schemas.microsoft.com/office/drawing/2014/main" id="{1D1910BD-6634-EAD2-9CEC-C2E34AA510DA}"/>
              </a:ext>
            </a:extLst>
          </p:cNvPr>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Comic Sans MS" pitchFamily="-112" charset="0"/>
                <a:ea typeface="ＭＳ Ｐゴシック" charset="0"/>
                <a:cs typeface="ＭＳ Ｐゴシック" charset="0"/>
              </a:rPr>
              <a:t>1 Kings 6:14-38</a:t>
            </a:r>
          </a:p>
        </p:txBody>
      </p:sp>
    </p:spTree>
    <p:extLst>
      <p:ext uri="{BB962C8B-B14F-4D97-AF65-F5344CB8AC3E}">
        <p14:creationId xmlns:p14="http://schemas.microsoft.com/office/powerpoint/2010/main" val="954689590"/>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D5559-C4D4-99F8-CD0F-51DD1F7FE080}"/>
            </a:ext>
          </a:extLst>
        </p:cNvPr>
        <p:cNvGrpSpPr/>
        <p:nvPr/>
      </p:nvGrpSpPr>
      <p:grpSpPr>
        <a:xfrm>
          <a:off x="0" y="0"/>
          <a:ext cx="0" cy="0"/>
          <a:chOff x="0" y="0"/>
          <a:chExt cx="0" cy="0"/>
        </a:xfrm>
      </p:grpSpPr>
      <p:pic>
        <p:nvPicPr>
          <p:cNvPr id="622594" name="Picture 2" descr="Jerusalem from Mt of Olives panorama, df 090101">
            <a:extLst>
              <a:ext uri="{FF2B5EF4-FFF2-40B4-BE49-F238E27FC236}">
                <a16:creationId xmlns:a16="http://schemas.microsoft.com/office/drawing/2014/main" id="{6185A06A-5CEE-8726-1D9F-68BEE67A7774}"/>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a:extLst>
              <a:ext uri="{FF2B5EF4-FFF2-40B4-BE49-F238E27FC236}">
                <a16:creationId xmlns:a16="http://schemas.microsoft.com/office/drawing/2014/main" id="{CEBAA1E4-390F-94AA-F927-079DBBEE533B}"/>
              </a:ext>
            </a:extLst>
          </p:cNvPr>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598" name="Text Box 6">
            <a:extLst>
              <a:ext uri="{FF2B5EF4-FFF2-40B4-BE49-F238E27FC236}">
                <a16:creationId xmlns:a16="http://schemas.microsoft.com/office/drawing/2014/main" id="{4E218F55-77DB-3E5F-75F5-B9013ADFFD62}"/>
              </a:ext>
            </a:extLst>
          </p:cNvPr>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2800" b="1" dirty="0">
                <a:solidFill>
                  <a:srgbClr val="FFFF00"/>
                </a:solidFill>
                <a:latin typeface="Comic Sans MS" pitchFamily="-112" charset="0"/>
                <a:ea typeface="ＭＳ Ｐゴシック" charset="0"/>
                <a:cs typeface="ＭＳ Ｐゴシック" charset="0"/>
              </a:rPr>
              <a:t>Building those amazing structures!</a:t>
            </a:r>
          </a:p>
        </p:txBody>
      </p:sp>
      <p:sp>
        <p:nvSpPr>
          <p:cNvPr id="622614" name="Freeform 22">
            <a:extLst>
              <a:ext uri="{FF2B5EF4-FFF2-40B4-BE49-F238E27FC236}">
                <a16:creationId xmlns:a16="http://schemas.microsoft.com/office/drawing/2014/main" id="{1F69B346-B684-92DE-9670-CB52B3945387}"/>
              </a:ext>
            </a:extLst>
          </p:cNvPr>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9641" name="Text Box 24">
            <a:extLst>
              <a:ext uri="{FF2B5EF4-FFF2-40B4-BE49-F238E27FC236}">
                <a16:creationId xmlns:a16="http://schemas.microsoft.com/office/drawing/2014/main" id="{3DAC602D-80C7-BCD5-A397-C80F2011B909}"/>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a:extLst>
              <a:ext uri="{FF2B5EF4-FFF2-40B4-BE49-F238E27FC236}">
                <a16:creationId xmlns:a16="http://schemas.microsoft.com/office/drawing/2014/main" id="{5D692D06-A591-5FCA-F995-F29965E3B1FE}"/>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a:extLst>
              <a:ext uri="{FF2B5EF4-FFF2-40B4-BE49-F238E27FC236}">
                <a16:creationId xmlns:a16="http://schemas.microsoft.com/office/drawing/2014/main" id="{92A72C03-01D0-AB5E-60A1-35D90F369F06}"/>
              </a:ext>
            </a:extLst>
          </p:cNvPr>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a:extLst>
              <a:ext uri="{FF2B5EF4-FFF2-40B4-BE49-F238E27FC236}">
                <a16:creationId xmlns:a16="http://schemas.microsoft.com/office/drawing/2014/main" id="{154F136A-5FD8-193A-D251-12F47B642B07}"/>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sp>
        <p:nvSpPr>
          <p:cNvPr id="622627" name="Text Box 35">
            <a:extLst>
              <a:ext uri="{FF2B5EF4-FFF2-40B4-BE49-F238E27FC236}">
                <a16:creationId xmlns:a16="http://schemas.microsoft.com/office/drawing/2014/main" id="{751E342A-AE10-EB79-E06F-598A6B4B89B9}"/>
              </a:ext>
            </a:extLst>
          </p:cNvPr>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en-US" sz="2000" b="1" dirty="0">
                <a:solidFill>
                  <a:srgbClr val="0831AD"/>
                </a:solidFill>
                <a:latin typeface="Comic Sans MS" charset="0"/>
                <a:ea typeface="ＭＳ Ｐゴシック" charset="-128"/>
                <a:cs typeface="ＭＳ Ｐゴシック" charset="-128"/>
              </a:rPr>
              <a:t>Site of Abraham</a:t>
            </a:r>
            <a:r>
              <a:rPr lang="fr-FR" sz="2000" b="1" dirty="0">
                <a:solidFill>
                  <a:srgbClr val="0831AD"/>
                </a:solidFill>
                <a:latin typeface="Comic Sans MS" charset="0"/>
                <a:ea typeface="ＭＳ Ｐゴシック" charset="-128"/>
                <a:cs typeface="ＭＳ Ｐゴシック" charset="-128"/>
              </a:rPr>
              <a:t>'</a:t>
            </a:r>
            <a:r>
              <a:rPr lang="en-US" sz="2000" b="1" dirty="0">
                <a:solidFill>
                  <a:srgbClr val="0831AD"/>
                </a:solidFill>
                <a:latin typeface="Comic Sans MS" charset="0"/>
                <a:ea typeface="ＭＳ Ｐゴシック" charset="-128"/>
                <a:cs typeface="ＭＳ Ｐゴシック" charset="-128"/>
              </a:rPr>
              <a:t>s Near-Sacrifice of Isaac…Mt. Moriah…Mt. Zion</a:t>
            </a:r>
          </a:p>
        </p:txBody>
      </p:sp>
      <p:sp>
        <p:nvSpPr>
          <p:cNvPr id="3" name="Title 2">
            <a:extLst>
              <a:ext uri="{FF2B5EF4-FFF2-40B4-BE49-F238E27FC236}">
                <a16:creationId xmlns:a16="http://schemas.microsoft.com/office/drawing/2014/main" id="{D59EDFAF-C67B-564F-91CB-03E01557C310}"/>
              </a:ext>
            </a:extLst>
          </p:cNvPr>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Jerusalem</a:t>
            </a:r>
            <a:r>
              <a:rPr lang="fr-FR"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a:t>
            </a: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s Temple Mount Today</a:t>
            </a:r>
          </a:p>
        </p:txBody>
      </p:sp>
      <p:sp>
        <p:nvSpPr>
          <p:cNvPr id="622619" name="Text Box 27">
            <a:extLst>
              <a:ext uri="{FF2B5EF4-FFF2-40B4-BE49-F238E27FC236}">
                <a16:creationId xmlns:a16="http://schemas.microsoft.com/office/drawing/2014/main" id="{C132F9CC-9B8E-F174-C8A3-93BACC4B8C2C}"/>
              </a:ext>
            </a:extLst>
          </p:cNvPr>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Comic Sans MS" pitchFamily="-112" charset="0"/>
                <a:ea typeface="ＭＳ Ｐゴシック" charset="0"/>
                <a:cs typeface="ＭＳ Ｐゴシック" charset="0"/>
              </a:rPr>
              <a:t>1 Kings 6:14-38</a:t>
            </a:r>
          </a:p>
        </p:txBody>
      </p:sp>
      <p:sp>
        <p:nvSpPr>
          <p:cNvPr id="4" name="Rectangle 23">
            <a:extLst>
              <a:ext uri="{FF2B5EF4-FFF2-40B4-BE49-F238E27FC236}">
                <a16:creationId xmlns:a16="http://schemas.microsoft.com/office/drawing/2014/main" id="{F40449FC-71A0-A61E-31BE-A27BBBCBECC5}"/>
              </a:ext>
            </a:extLst>
          </p:cNvPr>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Tree>
    <p:extLst>
      <p:ext uri="{BB962C8B-B14F-4D97-AF65-F5344CB8AC3E}">
        <p14:creationId xmlns:p14="http://schemas.microsoft.com/office/powerpoint/2010/main" val="21069675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51358"/>
            <a:ext cx="8604448" cy="541338"/>
          </a:xfrm>
        </p:spPr>
        <p:txBody>
          <a:bodyPr/>
          <a:lstStyle/>
          <a:p>
            <a:pPr eaLnBrk="1" hangingPunct="1"/>
            <a:r>
              <a:rPr kumimoji="1" lang="en-US" altLang="zh-CN" sz="2800" b="1">
                <a:solidFill>
                  <a:schemeClr val="bg1"/>
                </a:solidFill>
                <a:latin typeface="Arial" charset="0"/>
              </a:rPr>
              <a:t>Old Testament Trade Routes &amp; Bodies of Water </a:t>
            </a:r>
            <a:endParaRPr kumimoji="1" lang="en-US" altLang="zh-CN" sz="1800" b="1">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9"/>
          <p:cNvSpPr txBox="1">
            <a:spLocks noChangeArrowheads="1"/>
          </p:cNvSpPr>
          <p:nvPr/>
        </p:nvSpPr>
        <p:spPr bwMode="auto">
          <a:xfrm rot="3030063">
            <a:off x="4331470" y="2188066"/>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Euphrates</a:t>
            </a:r>
          </a:p>
        </p:txBody>
      </p:sp>
      <p:sp>
        <p:nvSpPr>
          <p:cNvPr id="6" name="Text Box 9"/>
          <p:cNvSpPr txBox="1">
            <a:spLocks noChangeArrowheads="1"/>
          </p:cNvSpPr>
          <p:nvPr/>
        </p:nvSpPr>
        <p:spPr bwMode="auto">
          <a:xfrm rot="3030063">
            <a:off x="5647408" y="1297646"/>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Tigris</a:t>
            </a:r>
          </a:p>
        </p:txBody>
      </p:sp>
      <p:sp>
        <p:nvSpPr>
          <p:cNvPr id="7"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Persian </a:t>
            </a:r>
            <a:b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Gulf</a:t>
            </a:r>
          </a:p>
        </p:txBody>
      </p:sp>
      <p:sp>
        <p:nvSpPr>
          <p:cNvPr id="8" name="Text Box 9"/>
          <p:cNvSpPr txBox="1">
            <a:spLocks noChangeArrowheads="1"/>
          </p:cNvSpPr>
          <p:nvPr/>
        </p:nvSpPr>
        <p:spPr bwMode="auto">
          <a:xfrm>
            <a:off x="95656" y="2708920"/>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Mediterranean</a:t>
            </a:r>
            <a:b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Sea</a:t>
            </a:r>
          </a:p>
        </p:txBody>
      </p:sp>
      <p:sp>
        <p:nvSpPr>
          <p:cNvPr id="9" name="Rectangle 2"/>
          <p:cNvSpPr txBox="1">
            <a:spLocks noChangeArrowheads="1"/>
          </p:cNvSpPr>
          <p:nvPr/>
        </p:nvSpPr>
        <p:spPr bwMode="auto">
          <a:xfrm>
            <a:off x="3131840" y="6165304"/>
            <a:ext cx="6120680" cy="54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1" lang="en-US" altLang="zh-CN" sz="2000" b="1" i="0" u="none" strike="noStrike" kern="1200" cap="none" spc="0" normalizeH="0" baseline="0" noProof="0">
                <a:ln>
                  <a:noFill/>
                </a:ln>
                <a:solidFill>
                  <a:srgbClr val="FFFFFF"/>
                </a:solidFill>
                <a:effectLst/>
                <a:uLnTx/>
                <a:uFillTx/>
                <a:latin typeface="Arial" charset="0"/>
                <a:ea typeface="ＭＳ Ｐゴシック" charset="0"/>
              </a:rPr>
              <a:t>Name each of the 9 bodies of water</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1" lang="en-US" altLang="zh-CN" sz="2000" b="1" i="0" u="none" strike="noStrike" kern="1200" cap="none" spc="0" normalizeH="0" baseline="0" noProof="0">
                <a:ln>
                  <a:noFill/>
                </a:ln>
                <a:solidFill>
                  <a:srgbClr val="FFFFFF"/>
                </a:solidFill>
                <a:effectLst/>
                <a:uLnTx/>
                <a:uFillTx/>
                <a:latin typeface="Arial" charset="0"/>
                <a:ea typeface="ＭＳ Ｐゴシック" charset="0"/>
              </a:rPr>
              <a:t>Tell how each got its name</a:t>
            </a:r>
            <a:endParaRPr kumimoji="1" lang="en-US" altLang="zh-CN" sz="1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Text Box 9"/>
          <p:cNvSpPr txBox="1">
            <a:spLocks noChangeArrowheads="1"/>
          </p:cNvSpPr>
          <p:nvPr/>
        </p:nvSpPr>
        <p:spPr bwMode="auto">
          <a:xfrm>
            <a:off x="142136" y="6231795"/>
            <a:ext cx="25859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 your small group</a:t>
            </a:r>
            <a:r>
              <a:rPr kumimoji="0" lang="mr-IN"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1" name="Text Box 9"/>
          <p:cNvSpPr txBox="1">
            <a:spLocks noChangeArrowheads="1"/>
          </p:cNvSpPr>
          <p:nvPr/>
        </p:nvSpPr>
        <p:spPr bwMode="auto">
          <a:xfrm>
            <a:off x="2771800" y="3573016"/>
            <a:ext cx="11114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Salt Sea</a:t>
            </a:r>
          </a:p>
        </p:txBody>
      </p:sp>
      <p:sp>
        <p:nvSpPr>
          <p:cNvPr id="12" name="Text Box 9"/>
          <p:cNvSpPr txBox="1">
            <a:spLocks noChangeArrowheads="1"/>
          </p:cNvSpPr>
          <p:nvPr/>
        </p:nvSpPr>
        <p:spPr bwMode="auto">
          <a:xfrm>
            <a:off x="2771800" y="3176972"/>
            <a:ext cx="162436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 River</a:t>
            </a:r>
          </a:p>
        </p:txBody>
      </p:sp>
      <p:sp>
        <p:nvSpPr>
          <p:cNvPr id="13" name="Text Box 9"/>
          <p:cNvSpPr txBox="1">
            <a:spLocks noChangeArrowheads="1"/>
          </p:cNvSpPr>
          <p:nvPr/>
        </p:nvSpPr>
        <p:spPr bwMode="auto">
          <a:xfrm>
            <a:off x="2771800" y="2780928"/>
            <a:ext cx="21883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Sea of Chinnereth</a:t>
            </a:r>
          </a:p>
        </p:txBody>
      </p:sp>
      <p:sp>
        <p:nvSpPr>
          <p:cNvPr id="14" name="Text Box 9"/>
          <p:cNvSpPr txBox="1">
            <a:spLocks noChangeArrowheads="1"/>
          </p:cNvSpPr>
          <p:nvPr/>
        </p:nvSpPr>
        <p:spPr bwMode="auto">
          <a:xfrm>
            <a:off x="147956" y="4503603"/>
            <a:ext cx="12781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Nile River</a:t>
            </a:r>
          </a:p>
        </p:txBody>
      </p:sp>
      <p:sp>
        <p:nvSpPr>
          <p:cNvPr id="15" name="Text Box 9"/>
          <p:cNvSpPr txBox="1">
            <a:spLocks noChangeArrowheads="1"/>
          </p:cNvSpPr>
          <p:nvPr/>
        </p:nvSpPr>
        <p:spPr bwMode="auto">
          <a:xfrm>
            <a:off x="1691680" y="5651956"/>
            <a:ext cx="11241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Red Sea</a:t>
            </a: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8</a:t>
            </a: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6</a:t>
            </a: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7</a:t>
            </a:r>
          </a:p>
        </p:txBody>
      </p:sp>
      <p:sp>
        <p:nvSpPr>
          <p:cNvPr id="24" name="Oval 23"/>
          <p:cNvSpPr/>
          <p:nvPr/>
        </p:nvSpPr>
        <p:spPr bwMode="auto">
          <a:xfrm>
            <a:off x="831641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9</a:t>
            </a:r>
          </a:p>
        </p:txBody>
      </p:sp>
    </p:spTree>
    <p:extLst>
      <p:ext uri="{BB962C8B-B14F-4D97-AF65-F5344CB8AC3E}">
        <p14:creationId xmlns:p14="http://schemas.microsoft.com/office/powerpoint/2010/main" val="132321169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05A20-5F6C-BBB6-B7AB-78A56E155203}"/>
            </a:ext>
          </a:extLst>
        </p:cNvPr>
        <p:cNvGrpSpPr/>
        <p:nvPr/>
      </p:nvGrpSpPr>
      <p:grpSpPr>
        <a:xfrm>
          <a:off x="0" y="0"/>
          <a:ext cx="0" cy="0"/>
          <a:chOff x="0" y="0"/>
          <a:chExt cx="0" cy="0"/>
        </a:xfrm>
      </p:grpSpPr>
      <p:pic>
        <p:nvPicPr>
          <p:cNvPr id="622594" name="Picture 2" descr="Jerusalem from Mt of Olives panorama, df 090101">
            <a:extLst>
              <a:ext uri="{FF2B5EF4-FFF2-40B4-BE49-F238E27FC236}">
                <a16:creationId xmlns:a16="http://schemas.microsoft.com/office/drawing/2014/main" id="{57C636E6-2527-849F-6534-CC14EE0B12CD}"/>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a:extLst>
              <a:ext uri="{FF2B5EF4-FFF2-40B4-BE49-F238E27FC236}">
                <a16:creationId xmlns:a16="http://schemas.microsoft.com/office/drawing/2014/main" id="{02DCBA4F-5EBA-25DD-8411-20DE1E9FD5D3}"/>
              </a:ext>
            </a:extLst>
          </p:cNvPr>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598" name="Text Box 6">
            <a:extLst>
              <a:ext uri="{FF2B5EF4-FFF2-40B4-BE49-F238E27FC236}">
                <a16:creationId xmlns:a16="http://schemas.microsoft.com/office/drawing/2014/main" id="{EF84B91A-BE97-6884-4C10-3072E9A4B18D}"/>
              </a:ext>
            </a:extLst>
          </p:cNvPr>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2800" b="1" dirty="0">
                <a:solidFill>
                  <a:srgbClr val="FFFF00"/>
                </a:solidFill>
                <a:latin typeface="Comic Sans MS" pitchFamily="-112" charset="0"/>
                <a:ea typeface="ＭＳ Ｐゴシック" charset="0"/>
                <a:cs typeface="ＭＳ Ｐゴシック" charset="0"/>
              </a:rPr>
              <a:t>Building those amazing structures!</a:t>
            </a:r>
          </a:p>
        </p:txBody>
      </p:sp>
      <p:grpSp>
        <p:nvGrpSpPr>
          <p:cNvPr id="2" name="Group 7">
            <a:extLst>
              <a:ext uri="{FF2B5EF4-FFF2-40B4-BE49-F238E27FC236}">
                <a16:creationId xmlns:a16="http://schemas.microsoft.com/office/drawing/2014/main" id="{F1B5993A-EE46-654A-FADE-2E7EEAB2C104}"/>
              </a:ext>
            </a:extLst>
          </p:cNvPr>
          <p:cNvGrpSpPr>
            <a:grpSpLocks/>
          </p:cNvGrpSpPr>
          <p:nvPr/>
        </p:nvGrpSpPr>
        <p:grpSpPr bwMode="auto">
          <a:xfrm>
            <a:off x="2662238" y="4721225"/>
            <a:ext cx="4924425" cy="676275"/>
            <a:chOff x="1677" y="2638"/>
            <a:chExt cx="3102" cy="426"/>
          </a:xfrm>
        </p:grpSpPr>
        <p:grpSp>
          <p:nvGrpSpPr>
            <p:cNvPr id="69660" name="Group 8">
              <a:extLst>
                <a:ext uri="{FF2B5EF4-FFF2-40B4-BE49-F238E27FC236}">
                  <a16:creationId xmlns:a16="http://schemas.microsoft.com/office/drawing/2014/main" id="{3BA4B12D-5812-14C5-1BF0-76D330B06CE7}"/>
                </a:ext>
              </a:extLst>
            </p:cNvPr>
            <p:cNvGrpSpPr>
              <a:grpSpLocks/>
            </p:cNvGrpSpPr>
            <p:nvPr/>
          </p:nvGrpSpPr>
          <p:grpSpPr bwMode="auto">
            <a:xfrm>
              <a:off x="3619" y="2640"/>
              <a:ext cx="1160" cy="424"/>
              <a:chOff x="3672" y="2640"/>
              <a:chExt cx="1160" cy="424"/>
            </a:xfrm>
          </p:grpSpPr>
          <p:sp>
            <p:nvSpPr>
              <p:cNvPr id="622601" name="AutoShape 9" descr="Large confetti">
                <a:extLst>
                  <a:ext uri="{FF2B5EF4-FFF2-40B4-BE49-F238E27FC236}">
                    <a16:creationId xmlns:a16="http://schemas.microsoft.com/office/drawing/2014/main" id="{E8F48223-EBD9-01AC-9936-2D3C1DD13D7C}"/>
                  </a:ext>
                </a:extLst>
              </p:cNvPr>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2" name="Freeform 10" descr="Large confetti">
                <a:extLst>
                  <a:ext uri="{FF2B5EF4-FFF2-40B4-BE49-F238E27FC236}">
                    <a16:creationId xmlns:a16="http://schemas.microsoft.com/office/drawing/2014/main" id="{D21F12D2-7C82-91BD-313A-4B4726C00325}"/>
                  </a:ext>
                </a:extLst>
              </p:cNvPr>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nvGrpSpPr>
            <p:cNvPr id="69661" name="Group 11">
              <a:extLst>
                <a:ext uri="{FF2B5EF4-FFF2-40B4-BE49-F238E27FC236}">
                  <a16:creationId xmlns:a16="http://schemas.microsoft.com/office/drawing/2014/main" id="{D0FBAC3B-86F6-E1FB-9E37-A5EB86A2F265}"/>
                </a:ext>
              </a:extLst>
            </p:cNvPr>
            <p:cNvGrpSpPr>
              <a:grpSpLocks/>
            </p:cNvGrpSpPr>
            <p:nvPr/>
          </p:nvGrpSpPr>
          <p:grpSpPr bwMode="auto">
            <a:xfrm rot="21524310" flipH="1">
              <a:off x="1677" y="2638"/>
              <a:ext cx="807" cy="325"/>
              <a:chOff x="3672" y="2640"/>
              <a:chExt cx="1160" cy="424"/>
            </a:xfrm>
          </p:grpSpPr>
          <p:sp>
            <p:nvSpPr>
              <p:cNvPr id="622604" name="AutoShape 12" descr="Large confetti">
                <a:extLst>
                  <a:ext uri="{FF2B5EF4-FFF2-40B4-BE49-F238E27FC236}">
                    <a16:creationId xmlns:a16="http://schemas.microsoft.com/office/drawing/2014/main" id="{C6C1C821-EB85-9175-F7FF-229E0A9A4548}"/>
                  </a:ext>
                </a:extLst>
              </p:cNvPr>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5" name="Freeform 13" descr="Large confetti">
                <a:extLst>
                  <a:ext uri="{FF2B5EF4-FFF2-40B4-BE49-F238E27FC236}">
                    <a16:creationId xmlns:a16="http://schemas.microsoft.com/office/drawing/2014/main" id="{8DB434E8-3D4B-934A-C1D9-C4A55E18C57C}"/>
                  </a:ext>
                </a:extLst>
              </p:cNvPr>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grpSp>
        <p:nvGrpSpPr>
          <p:cNvPr id="5" name="Group 14">
            <a:extLst>
              <a:ext uri="{FF2B5EF4-FFF2-40B4-BE49-F238E27FC236}">
                <a16:creationId xmlns:a16="http://schemas.microsoft.com/office/drawing/2014/main" id="{BA9C1507-A578-9046-DECA-ACCE15B98C29}"/>
              </a:ext>
            </a:extLst>
          </p:cNvPr>
          <p:cNvGrpSpPr>
            <a:grpSpLocks/>
          </p:cNvGrpSpPr>
          <p:nvPr/>
        </p:nvGrpSpPr>
        <p:grpSpPr bwMode="auto">
          <a:xfrm>
            <a:off x="2643188" y="4699000"/>
            <a:ext cx="4940300" cy="903288"/>
            <a:chOff x="1911" y="2624"/>
            <a:chExt cx="2924" cy="561"/>
          </a:xfrm>
        </p:grpSpPr>
        <p:sp>
          <p:nvSpPr>
            <p:cNvPr id="69657" name="Line 15">
              <a:extLst>
                <a:ext uri="{FF2B5EF4-FFF2-40B4-BE49-F238E27FC236}">
                  <a16:creationId xmlns:a16="http://schemas.microsoft.com/office/drawing/2014/main" id="{DEB00EEF-B6D7-33FA-151F-6556EE6662B7}"/>
                </a:ext>
              </a:extLst>
            </p:cNvPr>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8" name="Line 16">
              <a:extLst>
                <a:ext uri="{FF2B5EF4-FFF2-40B4-BE49-F238E27FC236}">
                  <a16:creationId xmlns:a16="http://schemas.microsoft.com/office/drawing/2014/main" id="{E3BD4666-2F86-7C63-E76A-972C3426BC95}"/>
                </a:ext>
              </a:extLst>
            </p:cNvPr>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9" name="Line 17">
              <a:extLst>
                <a:ext uri="{FF2B5EF4-FFF2-40B4-BE49-F238E27FC236}">
                  <a16:creationId xmlns:a16="http://schemas.microsoft.com/office/drawing/2014/main" id="{2D3F3E1F-5D05-6167-4232-713BEC21193E}"/>
                </a:ext>
              </a:extLst>
            </p:cNvPr>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sp>
        <p:nvSpPr>
          <p:cNvPr id="622614" name="Freeform 22">
            <a:extLst>
              <a:ext uri="{FF2B5EF4-FFF2-40B4-BE49-F238E27FC236}">
                <a16:creationId xmlns:a16="http://schemas.microsoft.com/office/drawing/2014/main" id="{4B0911A9-B2B0-9B78-B45C-383B37CF5A77}"/>
              </a:ext>
            </a:extLst>
          </p:cNvPr>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9641" name="Text Box 24">
            <a:extLst>
              <a:ext uri="{FF2B5EF4-FFF2-40B4-BE49-F238E27FC236}">
                <a16:creationId xmlns:a16="http://schemas.microsoft.com/office/drawing/2014/main" id="{8A31B2AC-0009-9144-1A97-F21723F26701}"/>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a:extLst>
              <a:ext uri="{FF2B5EF4-FFF2-40B4-BE49-F238E27FC236}">
                <a16:creationId xmlns:a16="http://schemas.microsoft.com/office/drawing/2014/main" id="{9D1A67C7-0B11-1E0A-09FF-B16F586B1263}"/>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a:extLst>
              <a:ext uri="{FF2B5EF4-FFF2-40B4-BE49-F238E27FC236}">
                <a16:creationId xmlns:a16="http://schemas.microsoft.com/office/drawing/2014/main" id="{888EAF67-0D90-CF20-A650-2CA51424FD15}"/>
              </a:ext>
            </a:extLst>
          </p:cNvPr>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a:extLst>
              <a:ext uri="{FF2B5EF4-FFF2-40B4-BE49-F238E27FC236}">
                <a16:creationId xmlns:a16="http://schemas.microsoft.com/office/drawing/2014/main" id="{A59479DE-501A-E758-7749-5937844A5E41}"/>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sp>
        <p:nvSpPr>
          <p:cNvPr id="622627" name="Text Box 35">
            <a:extLst>
              <a:ext uri="{FF2B5EF4-FFF2-40B4-BE49-F238E27FC236}">
                <a16:creationId xmlns:a16="http://schemas.microsoft.com/office/drawing/2014/main" id="{13CBB14D-6310-4731-180D-289E4D075C66}"/>
              </a:ext>
            </a:extLst>
          </p:cNvPr>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en-US" sz="2000" b="1" dirty="0">
                <a:solidFill>
                  <a:srgbClr val="0831AD"/>
                </a:solidFill>
                <a:latin typeface="Comic Sans MS" charset="0"/>
                <a:ea typeface="ＭＳ Ｐゴシック" charset="-128"/>
                <a:cs typeface="ＭＳ Ｐゴシック" charset="-128"/>
              </a:rPr>
              <a:t>Site of Abraham</a:t>
            </a:r>
            <a:r>
              <a:rPr lang="fr-FR" sz="2000" b="1" dirty="0">
                <a:solidFill>
                  <a:srgbClr val="0831AD"/>
                </a:solidFill>
                <a:latin typeface="Comic Sans MS" charset="0"/>
                <a:ea typeface="ＭＳ Ｐゴシック" charset="-128"/>
                <a:cs typeface="ＭＳ Ｐゴシック" charset="-128"/>
              </a:rPr>
              <a:t>'</a:t>
            </a:r>
            <a:r>
              <a:rPr lang="en-US" sz="2000" b="1" dirty="0">
                <a:solidFill>
                  <a:srgbClr val="0831AD"/>
                </a:solidFill>
                <a:latin typeface="Comic Sans MS" charset="0"/>
                <a:ea typeface="ＭＳ Ｐゴシック" charset="-128"/>
                <a:cs typeface="ＭＳ Ｐゴシック" charset="-128"/>
              </a:rPr>
              <a:t>s Near-Sacrifice of Isaac…Mt. Moriah…Mt. Zion</a:t>
            </a:r>
          </a:p>
        </p:txBody>
      </p:sp>
      <p:sp>
        <p:nvSpPr>
          <p:cNvPr id="3" name="Title 2">
            <a:extLst>
              <a:ext uri="{FF2B5EF4-FFF2-40B4-BE49-F238E27FC236}">
                <a16:creationId xmlns:a16="http://schemas.microsoft.com/office/drawing/2014/main" id="{FA213188-506A-7A49-FD3A-19C970378984}"/>
              </a:ext>
            </a:extLst>
          </p:cNvPr>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Jerusalem</a:t>
            </a:r>
            <a:r>
              <a:rPr lang="fr-FR"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a:t>
            </a: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s Temple Mount Today</a:t>
            </a:r>
          </a:p>
        </p:txBody>
      </p:sp>
      <p:sp>
        <p:nvSpPr>
          <p:cNvPr id="622619" name="Text Box 27">
            <a:extLst>
              <a:ext uri="{FF2B5EF4-FFF2-40B4-BE49-F238E27FC236}">
                <a16:creationId xmlns:a16="http://schemas.microsoft.com/office/drawing/2014/main" id="{64A030CD-4B9D-4A3D-03A7-A8557D3C7D70}"/>
              </a:ext>
            </a:extLst>
          </p:cNvPr>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Comic Sans MS" pitchFamily="-112" charset="0"/>
                <a:ea typeface="ＭＳ Ｐゴシック" charset="0"/>
                <a:cs typeface="ＭＳ Ｐゴシック" charset="0"/>
              </a:rPr>
              <a:t>1 Kings 6:14-38</a:t>
            </a:r>
          </a:p>
        </p:txBody>
      </p:sp>
      <p:sp>
        <p:nvSpPr>
          <p:cNvPr id="4" name="Rectangle 23">
            <a:extLst>
              <a:ext uri="{FF2B5EF4-FFF2-40B4-BE49-F238E27FC236}">
                <a16:creationId xmlns:a16="http://schemas.microsoft.com/office/drawing/2014/main" id="{6165D535-7936-0335-0E0D-0B32B7A13B1D}"/>
              </a:ext>
            </a:extLst>
          </p:cNvPr>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Tree>
    <p:extLst>
      <p:ext uri="{BB962C8B-B14F-4D97-AF65-F5344CB8AC3E}">
        <p14:creationId xmlns:p14="http://schemas.microsoft.com/office/powerpoint/2010/main" val="164864968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7EA64-27F6-1A84-D58C-B6B1A672CF79}"/>
            </a:ext>
          </a:extLst>
        </p:cNvPr>
        <p:cNvGrpSpPr/>
        <p:nvPr/>
      </p:nvGrpSpPr>
      <p:grpSpPr>
        <a:xfrm>
          <a:off x="0" y="0"/>
          <a:ext cx="0" cy="0"/>
          <a:chOff x="0" y="0"/>
          <a:chExt cx="0" cy="0"/>
        </a:xfrm>
      </p:grpSpPr>
      <p:pic>
        <p:nvPicPr>
          <p:cNvPr id="622594" name="Picture 2" descr="Jerusalem from Mt of Olives panorama, df 090101">
            <a:extLst>
              <a:ext uri="{FF2B5EF4-FFF2-40B4-BE49-F238E27FC236}">
                <a16:creationId xmlns:a16="http://schemas.microsoft.com/office/drawing/2014/main" id="{0694E2C3-6351-F930-ABD8-526D3BE7DADF}"/>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a:extLst>
              <a:ext uri="{FF2B5EF4-FFF2-40B4-BE49-F238E27FC236}">
                <a16:creationId xmlns:a16="http://schemas.microsoft.com/office/drawing/2014/main" id="{C0F1D83B-CE95-AF7C-1D4C-A12644A84C67}"/>
              </a:ext>
            </a:extLst>
          </p:cNvPr>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598" name="Text Box 6">
            <a:extLst>
              <a:ext uri="{FF2B5EF4-FFF2-40B4-BE49-F238E27FC236}">
                <a16:creationId xmlns:a16="http://schemas.microsoft.com/office/drawing/2014/main" id="{9EB7EC3D-14DB-EA97-4799-DF8185BFDC30}"/>
              </a:ext>
            </a:extLst>
          </p:cNvPr>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2800" b="1" dirty="0">
                <a:solidFill>
                  <a:srgbClr val="FFFF00"/>
                </a:solidFill>
                <a:latin typeface="Comic Sans MS" pitchFamily="-112" charset="0"/>
                <a:ea typeface="ＭＳ Ｐゴシック" charset="0"/>
                <a:cs typeface="ＭＳ Ｐゴシック" charset="0"/>
              </a:rPr>
              <a:t>Building those amazing structures!</a:t>
            </a:r>
          </a:p>
        </p:txBody>
      </p:sp>
      <p:grpSp>
        <p:nvGrpSpPr>
          <p:cNvPr id="2" name="Group 7">
            <a:extLst>
              <a:ext uri="{FF2B5EF4-FFF2-40B4-BE49-F238E27FC236}">
                <a16:creationId xmlns:a16="http://schemas.microsoft.com/office/drawing/2014/main" id="{58429C49-0E1F-90AC-A56C-1C76DC19AB57}"/>
              </a:ext>
            </a:extLst>
          </p:cNvPr>
          <p:cNvGrpSpPr>
            <a:grpSpLocks/>
          </p:cNvGrpSpPr>
          <p:nvPr/>
        </p:nvGrpSpPr>
        <p:grpSpPr bwMode="auto">
          <a:xfrm>
            <a:off x="2662238" y="4721225"/>
            <a:ext cx="4924425" cy="676275"/>
            <a:chOff x="1677" y="2638"/>
            <a:chExt cx="3102" cy="426"/>
          </a:xfrm>
        </p:grpSpPr>
        <p:grpSp>
          <p:nvGrpSpPr>
            <p:cNvPr id="69660" name="Group 8">
              <a:extLst>
                <a:ext uri="{FF2B5EF4-FFF2-40B4-BE49-F238E27FC236}">
                  <a16:creationId xmlns:a16="http://schemas.microsoft.com/office/drawing/2014/main" id="{16912457-0CD5-339F-F2EB-0FB6DA950E45}"/>
                </a:ext>
              </a:extLst>
            </p:cNvPr>
            <p:cNvGrpSpPr>
              <a:grpSpLocks/>
            </p:cNvGrpSpPr>
            <p:nvPr/>
          </p:nvGrpSpPr>
          <p:grpSpPr bwMode="auto">
            <a:xfrm>
              <a:off x="3619" y="2640"/>
              <a:ext cx="1160" cy="424"/>
              <a:chOff x="3672" y="2640"/>
              <a:chExt cx="1160" cy="424"/>
            </a:xfrm>
          </p:grpSpPr>
          <p:sp>
            <p:nvSpPr>
              <p:cNvPr id="622601" name="AutoShape 9" descr="Large confetti">
                <a:extLst>
                  <a:ext uri="{FF2B5EF4-FFF2-40B4-BE49-F238E27FC236}">
                    <a16:creationId xmlns:a16="http://schemas.microsoft.com/office/drawing/2014/main" id="{E7BC8EEF-75BD-C587-EAB3-D5AEE42051CB}"/>
                  </a:ext>
                </a:extLst>
              </p:cNvPr>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2" name="Freeform 10" descr="Large confetti">
                <a:extLst>
                  <a:ext uri="{FF2B5EF4-FFF2-40B4-BE49-F238E27FC236}">
                    <a16:creationId xmlns:a16="http://schemas.microsoft.com/office/drawing/2014/main" id="{1BB6B7A9-1270-46BA-B764-695844A48E7C}"/>
                  </a:ext>
                </a:extLst>
              </p:cNvPr>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nvGrpSpPr>
            <p:cNvPr id="69661" name="Group 11">
              <a:extLst>
                <a:ext uri="{FF2B5EF4-FFF2-40B4-BE49-F238E27FC236}">
                  <a16:creationId xmlns:a16="http://schemas.microsoft.com/office/drawing/2014/main" id="{CE02BDAD-C6FD-C55D-E38A-F05287B4AEE6}"/>
                </a:ext>
              </a:extLst>
            </p:cNvPr>
            <p:cNvGrpSpPr>
              <a:grpSpLocks/>
            </p:cNvGrpSpPr>
            <p:nvPr/>
          </p:nvGrpSpPr>
          <p:grpSpPr bwMode="auto">
            <a:xfrm rot="21524310" flipH="1">
              <a:off x="1677" y="2638"/>
              <a:ext cx="807" cy="325"/>
              <a:chOff x="3672" y="2640"/>
              <a:chExt cx="1160" cy="424"/>
            </a:xfrm>
          </p:grpSpPr>
          <p:sp>
            <p:nvSpPr>
              <p:cNvPr id="622604" name="AutoShape 12" descr="Large confetti">
                <a:extLst>
                  <a:ext uri="{FF2B5EF4-FFF2-40B4-BE49-F238E27FC236}">
                    <a16:creationId xmlns:a16="http://schemas.microsoft.com/office/drawing/2014/main" id="{7E04FE6C-0EB3-6222-028D-BB72D0CE1020}"/>
                  </a:ext>
                </a:extLst>
              </p:cNvPr>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5" name="Freeform 13" descr="Large confetti">
                <a:extLst>
                  <a:ext uri="{FF2B5EF4-FFF2-40B4-BE49-F238E27FC236}">
                    <a16:creationId xmlns:a16="http://schemas.microsoft.com/office/drawing/2014/main" id="{43BC87B0-1421-56C5-DFBE-EFFC6109CB8C}"/>
                  </a:ext>
                </a:extLst>
              </p:cNvPr>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grpSp>
        <p:nvGrpSpPr>
          <p:cNvPr id="5" name="Group 14">
            <a:extLst>
              <a:ext uri="{FF2B5EF4-FFF2-40B4-BE49-F238E27FC236}">
                <a16:creationId xmlns:a16="http://schemas.microsoft.com/office/drawing/2014/main" id="{B731128B-0A26-4929-E55F-F49F3218D4EE}"/>
              </a:ext>
            </a:extLst>
          </p:cNvPr>
          <p:cNvGrpSpPr>
            <a:grpSpLocks/>
          </p:cNvGrpSpPr>
          <p:nvPr/>
        </p:nvGrpSpPr>
        <p:grpSpPr bwMode="auto">
          <a:xfrm>
            <a:off x="2643188" y="4699000"/>
            <a:ext cx="4940300" cy="903288"/>
            <a:chOff x="1911" y="2624"/>
            <a:chExt cx="2924" cy="561"/>
          </a:xfrm>
        </p:grpSpPr>
        <p:sp>
          <p:nvSpPr>
            <p:cNvPr id="69657" name="Line 15">
              <a:extLst>
                <a:ext uri="{FF2B5EF4-FFF2-40B4-BE49-F238E27FC236}">
                  <a16:creationId xmlns:a16="http://schemas.microsoft.com/office/drawing/2014/main" id="{5AB648CE-C9B9-14D2-F9A5-A03C9FD1C5D0}"/>
                </a:ext>
              </a:extLst>
            </p:cNvPr>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8" name="Line 16">
              <a:extLst>
                <a:ext uri="{FF2B5EF4-FFF2-40B4-BE49-F238E27FC236}">
                  <a16:creationId xmlns:a16="http://schemas.microsoft.com/office/drawing/2014/main" id="{531BEC9E-2742-FB5C-EF29-62BE089BEEB4}"/>
                </a:ext>
              </a:extLst>
            </p:cNvPr>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9" name="Line 17">
              <a:extLst>
                <a:ext uri="{FF2B5EF4-FFF2-40B4-BE49-F238E27FC236}">
                  <a16:creationId xmlns:a16="http://schemas.microsoft.com/office/drawing/2014/main" id="{B5A20F16-AFD9-188F-8D5D-FEBD5C51B571}"/>
                </a:ext>
              </a:extLst>
            </p:cNvPr>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6" name="Group 18">
            <a:extLst>
              <a:ext uri="{FF2B5EF4-FFF2-40B4-BE49-F238E27FC236}">
                <a16:creationId xmlns:a16="http://schemas.microsoft.com/office/drawing/2014/main" id="{9246D143-77ED-41EE-B73C-CBB551C2B00A}"/>
              </a:ext>
            </a:extLst>
          </p:cNvPr>
          <p:cNvGrpSpPr>
            <a:grpSpLocks/>
          </p:cNvGrpSpPr>
          <p:nvPr/>
        </p:nvGrpSpPr>
        <p:grpSpPr bwMode="auto">
          <a:xfrm>
            <a:off x="1144588" y="3657600"/>
            <a:ext cx="2493962" cy="1450975"/>
            <a:chOff x="800" y="1952"/>
            <a:chExt cx="1571" cy="914"/>
          </a:xfrm>
        </p:grpSpPr>
        <p:sp>
          <p:nvSpPr>
            <p:cNvPr id="622611" name="Rectangle 19">
              <a:extLst>
                <a:ext uri="{FF2B5EF4-FFF2-40B4-BE49-F238E27FC236}">
                  <a16:creationId xmlns:a16="http://schemas.microsoft.com/office/drawing/2014/main" id="{AD2A5F58-5626-C933-8685-4DCD7C5939C0}"/>
                </a:ext>
              </a:extLst>
            </p:cNvPr>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2" name="AutoShape 20">
              <a:extLst>
                <a:ext uri="{FF2B5EF4-FFF2-40B4-BE49-F238E27FC236}">
                  <a16:creationId xmlns:a16="http://schemas.microsoft.com/office/drawing/2014/main" id="{4492ADD0-1ADC-275B-22D8-0A9B2E63DABF}"/>
                </a:ext>
              </a:extLst>
            </p:cNvPr>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3" name="Text Box 21">
              <a:extLst>
                <a:ext uri="{FF2B5EF4-FFF2-40B4-BE49-F238E27FC236}">
                  <a16:creationId xmlns:a16="http://schemas.microsoft.com/office/drawing/2014/main" id="{A5E747CC-D612-24C2-8C78-DCDE8D912208}"/>
                </a:ext>
              </a:extLst>
            </p:cNvPr>
            <p:cNvSpPr txBox="1">
              <a:spLocks noChangeArrowheads="1"/>
            </p:cNvSpPr>
            <p:nvPr/>
          </p:nvSpPr>
          <p:spPr bwMode="auto">
            <a:xfrm>
              <a:off x="846" y="1952"/>
              <a:ext cx="1525" cy="44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2000" b="1" dirty="0">
                  <a:solidFill>
                    <a:srgbClr val="FFFF00"/>
                  </a:solidFill>
                  <a:latin typeface="Comic Sans MS" charset="0"/>
                </a:rPr>
                <a:t>The Western or </a:t>
              </a:r>
              <a:r>
                <a:rPr lang="en-US" altLang="ja-JP" sz="2000" b="1" dirty="0">
                  <a:solidFill>
                    <a:srgbClr val="FFFF00"/>
                  </a:solidFill>
                  <a:latin typeface="Comic Sans MS" charset="0"/>
                </a:rPr>
                <a:t>"Wailing Wall"</a:t>
              </a:r>
              <a:endParaRPr lang="en-US" sz="2000" b="1" dirty="0">
                <a:solidFill>
                  <a:srgbClr val="FFFF00"/>
                </a:solidFill>
                <a:latin typeface="Comic Sans MS" charset="0"/>
              </a:endParaRPr>
            </a:p>
          </p:txBody>
        </p:sp>
      </p:grpSp>
      <p:sp>
        <p:nvSpPr>
          <p:cNvPr id="622614" name="Freeform 22">
            <a:extLst>
              <a:ext uri="{FF2B5EF4-FFF2-40B4-BE49-F238E27FC236}">
                <a16:creationId xmlns:a16="http://schemas.microsoft.com/office/drawing/2014/main" id="{C37EE1F3-42CC-1F58-EB76-40439253DAFA}"/>
              </a:ext>
            </a:extLst>
          </p:cNvPr>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5" name="Rectangle 23">
            <a:extLst>
              <a:ext uri="{FF2B5EF4-FFF2-40B4-BE49-F238E27FC236}">
                <a16:creationId xmlns:a16="http://schemas.microsoft.com/office/drawing/2014/main" id="{E1E8835E-7022-E6F3-B505-0D13CC12ACE9}"/>
              </a:ext>
            </a:extLst>
          </p:cNvPr>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41" name="Text Box 24">
            <a:extLst>
              <a:ext uri="{FF2B5EF4-FFF2-40B4-BE49-F238E27FC236}">
                <a16:creationId xmlns:a16="http://schemas.microsoft.com/office/drawing/2014/main" id="{267D317D-C39D-ACC4-3478-35E9A799BC9A}"/>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a:extLst>
              <a:ext uri="{FF2B5EF4-FFF2-40B4-BE49-F238E27FC236}">
                <a16:creationId xmlns:a16="http://schemas.microsoft.com/office/drawing/2014/main" id="{3A4AAD25-9CC6-10A1-1283-F8EBC0E3E519}"/>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a:extLst>
              <a:ext uri="{FF2B5EF4-FFF2-40B4-BE49-F238E27FC236}">
                <a16:creationId xmlns:a16="http://schemas.microsoft.com/office/drawing/2014/main" id="{D2A4A771-A414-6DC2-D381-87A16CA9D877}"/>
              </a:ext>
            </a:extLst>
          </p:cNvPr>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a:extLst>
              <a:ext uri="{FF2B5EF4-FFF2-40B4-BE49-F238E27FC236}">
                <a16:creationId xmlns:a16="http://schemas.microsoft.com/office/drawing/2014/main" id="{4560B7E0-00C0-1647-7454-349B666491BE}"/>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sp>
        <p:nvSpPr>
          <p:cNvPr id="622627" name="Text Box 35">
            <a:extLst>
              <a:ext uri="{FF2B5EF4-FFF2-40B4-BE49-F238E27FC236}">
                <a16:creationId xmlns:a16="http://schemas.microsoft.com/office/drawing/2014/main" id="{72997619-F9DA-47E0-5B4C-9505F984BD29}"/>
              </a:ext>
            </a:extLst>
          </p:cNvPr>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en-US" sz="2000" b="1" dirty="0">
                <a:solidFill>
                  <a:srgbClr val="0831AD"/>
                </a:solidFill>
                <a:latin typeface="Comic Sans MS" charset="0"/>
                <a:ea typeface="ＭＳ Ｐゴシック" charset="-128"/>
                <a:cs typeface="ＭＳ Ｐゴシック" charset="-128"/>
              </a:rPr>
              <a:t>Site of Abraham</a:t>
            </a:r>
            <a:r>
              <a:rPr lang="fr-FR" sz="2000" b="1" dirty="0">
                <a:solidFill>
                  <a:srgbClr val="0831AD"/>
                </a:solidFill>
                <a:latin typeface="Comic Sans MS" charset="0"/>
                <a:ea typeface="ＭＳ Ｐゴシック" charset="-128"/>
                <a:cs typeface="ＭＳ Ｐゴシック" charset="-128"/>
              </a:rPr>
              <a:t>'</a:t>
            </a:r>
            <a:r>
              <a:rPr lang="en-US" sz="2000" b="1" dirty="0">
                <a:solidFill>
                  <a:srgbClr val="0831AD"/>
                </a:solidFill>
                <a:latin typeface="Comic Sans MS" charset="0"/>
                <a:ea typeface="ＭＳ Ｐゴシック" charset="-128"/>
                <a:cs typeface="ＭＳ Ｐゴシック" charset="-128"/>
              </a:rPr>
              <a:t>s Near-Sacrifice of Isaac…Mt. Moriah…Mt. Zion</a:t>
            </a:r>
          </a:p>
        </p:txBody>
      </p:sp>
      <p:sp>
        <p:nvSpPr>
          <p:cNvPr id="3" name="Title 2">
            <a:extLst>
              <a:ext uri="{FF2B5EF4-FFF2-40B4-BE49-F238E27FC236}">
                <a16:creationId xmlns:a16="http://schemas.microsoft.com/office/drawing/2014/main" id="{2EE65D74-B7F4-5A9A-BE16-64417BB76F40}"/>
              </a:ext>
            </a:extLst>
          </p:cNvPr>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Jerusalem</a:t>
            </a:r>
            <a:r>
              <a:rPr lang="fr-FR"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a:t>
            </a: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s Temple Mount Today</a:t>
            </a:r>
          </a:p>
        </p:txBody>
      </p:sp>
      <p:sp>
        <p:nvSpPr>
          <p:cNvPr id="622619" name="Text Box 27">
            <a:extLst>
              <a:ext uri="{FF2B5EF4-FFF2-40B4-BE49-F238E27FC236}">
                <a16:creationId xmlns:a16="http://schemas.microsoft.com/office/drawing/2014/main" id="{7EC3FDA4-6BC6-31E6-B2BE-0A968215BE7A}"/>
              </a:ext>
            </a:extLst>
          </p:cNvPr>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Comic Sans MS" pitchFamily="-112" charset="0"/>
                <a:ea typeface="ＭＳ Ｐゴシック" charset="0"/>
                <a:cs typeface="ＭＳ Ｐゴシック" charset="0"/>
              </a:rPr>
              <a:t>1 Kings 6:14-38</a:t>
            </a:r>
          </a:p>
        </p:txBody>
      </p:sp>
    </p:spTree>
    <p:extLst>
      <p:ext uri="{BB962C8B-B14F-4D97-AF65-F5344CB8AC3E}">
        <p14:creationId xmlns:p14="http://schemas.microsoft.com/office/powerpoint/2010/main" val="2858990002"/>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AC2A0-AEC9-3BD5-501F-7C9E3EEBA9FE}"/>
            </a:ext>
          </a:extLst>
        </p:cNvPr>
        <p:cNvGrpSpPr/>
        <p:nvPr/>
      </p:nvGrpSpPr>
      <p:grpSpPr>
        <a:xfrm>
          <a:off x="0" y="0"/>
          <a:ext cx="0" cy="0"/>
          <a:chOff x="0" y="0"/>
          <a:chExt cx="0" cy="0"/>
        </a:xfrm>
      </p:grpSpPr>
      <p:pic>
        <p:nvPicPr>
          <p:cNvPr id="622594" name="Picture 2" descr="Jerusalem from Mt of Olives panorama, df 090101">
            <a:extLst>
              <a:ext uri="{FF2B5EF4-FFF2-40B4-BE49-F238E27FC236}">
                <a16:creationId xmlns:a16="http://schemas.microsoft.com/office/drawing/2014/main" id="{E428EE33-50C6-93C4-851B-CB835A99BC40}"/>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a:extLst>
              <a:ext uri="{FF2B5EF4-FFF2-40B4-BE49-F238E27FC236}">
                <a16:creationId xmlns:a16="http://schemas.microsoft.com/office/drawing/2014/main" id="{0796EF4D-3F1C-22B6-DCF7-D41E3C4A9AD3}"/>
              </a:ext>
            </a:extLst>
          </p:cNvPr>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598" name="Text Box 6">
            <a:extLst>
              <a:ext uri="{FF2B5EF4-FFF2-40B4-BE49-F238E27FC236}">
                <a16:creationId xmlns:a16="http://schemas.microsoft.com/office/drawing/2014/main" id="{D1DAC2E8-9A45-79DA-CAEF-BBD262131C64}"/>
              </a:ext>
            </a:extLst>
          </p:cNvPr>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2800" b="1" dirty="0">
                <a:solidFill>
                  <a:srgbClr val="FFFF00"/>
                </a:solidFill>
                <a:latin typeface="Comic Sans MS" pitchFamily="-112" charset="0"/>
                <a:ea typeface="ＭＳ Ｐゴシック" charset="0"/>
                <a:cs typeface="ＭＳ Ｐゴシック" charset="0"/>
              </a:rPr>
              <a:t>Building those amazing structures!</a:t>
            </a:r>
          </a:p>
        </p:txBody>
      </p:sp>
      <p:grpSp>
        <p:nvGrpSpPr>
          <p:cNvPr id="2" name="Group 7">
            <a:extLst>
              <a:ext uri="{FF2B5EF4-FFF2-40B4-BE49-F238E27FC236}">
                <a16:creationId xmlns:a16="http://schemas.microsoft.com/office/drawing/2014/main" id="{3442E296-FC4D-112C-01B1-DBED1E0C1D5C}"/>
              </a:ext>
            </a:extLst>
          </p:cNvPr>
          <p:cNvGrpSpPr>
            <a:grpSpLocks/>
          </p:cNvGrpSpPr>
          <p:nvPr/>
        </p:nvGrpSpPr>
        <p:grpSpPr bwMode="auto">
          <a:xfrm>
            <a:off x="2662238" y="4721225"/>
            <a:ext cx="4924425" cy="676275"/>
            <a:chOff x="1677" y="2638"/>
            <a:chExt cx="3102" cy="426"/>
          </a:xfrm>
        </p:grpSpPr>
        <p:grpSp>
          <p:nvGrpSpPr>
            <p:cNvPr id="69660" name="Group 8">
              <a:extLst>
                <a:ext uri="{FF2B5EF4-FFF2-40B4-BE49-F238E27FC236}">
                  <a16:creationId xmlns:a16="http://schemas.microsoft.com/office/drawing/2014/main" id="{C7703FB9-51DE-3059-0E6B-38E4C1EB5544}"/>
                </a:ext>
              </a:extLst>
            </p:cNvPr>
            <p:cNvGrpSpPr>
              <a:grpSpLocks/>
            </p:cNvGrpSpPr>
            <p:nvPr/>
          </p:nvGrpSpPr>
          <p:grpSpPr bwMode="auto">
            <a:xfrm>
              <a:off x="3619" y="2640"/>
              <a:ext cx="1160" cy="424"/>
              <a:chOff x="3672" y="2640"/>
              <a:chExt cx="1160" cy="424"/>
            </a:xfrm>
          </p:grpSpPr>
          <p:sp>
            <p:nvSpPr>
              <p:cNvPr id="622601" name="AutoShape 9" descr="Large confetti">
                <a:extLst>
                  <a:ext uri="{FF2B5EF4-FFF2-40B4-BE49-F238E27FC236}">
                    <a16:creationId xmlns:a16="http://schemas.microsoft.com/office/drawing/2014/main" id="{0769A234-230C-8201-6126-13595F5AAB96}"/>
                  </a:ext>
                </a:extLst>
              </p:cNvPr>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2" name="Freeform 10" descr="Large confetti">
                <a:extLst>
                  <a:ext uri="{FF2B5EF4-FFF2-40B4-BE49-F238E27FC236}">
                    <a16:creationId xmlns:a16="http://schemas.microsoft.com/office/drawing/2014/main" id="{42486C17-F809-FD9D-9774-360C14ED1FF4}"/>
                  </a:ext>
                </a:extLst>
              </p:cNvPr>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nvGrpSpPr>
            <p:cNvPr id="69661" name="Group 11">
              <a:extLst>
                <a:ext uri="{FF2B5EF4-FFF2-40B4-BE49-F238E27FC236}">
                  <a16:creationId xmlns:a16="http://schemas.microsoft.com/office/drawing/2014/main" id="{AAF8F4AD-592D-D799-3D46-109424B96A17}"/>
                </a:ext>
              </a:extLst>
            </p:cNvPr>
            <p:cNvGrpSpPr>
              <a:grpSpLocks/>
            </p:cNvGrpSpPr>
            <p:nvPr/>
          </p:nvGrpSpPr>
          <p:grpSpPr bwMode="auto">
            <a:xfrm rot="21524310" flipH="1">
              <a:off x="1677" y="2638"/>
              <a:ext cx="807" cy="325"/>
              <a:chOff x="3672" y="2640"/>
              <a:chExt cx="1160" cy="424"/>
            </a:xfrm>
          </p:grpSpPr>
          <p:sp>
            <p:nvSpPr>
              <p:cNvPr id="622604" name="AutoShape 12" descr="Large confetti">
                <a:extLst>
                  <a:ext uri="{FF2B5EF4-FFF2-40B4-BE49-F238E27FC236}">
                    <a16:creationId xmlns:a16="http://schemas.microsoft.com/office/drawing/2014/main" id="{6C7F2143-91BA-7CDA-C9D6-7FB4591FC0A1}"/>
                  </a:ext>
                </a:extLst>
              </p:cNvPr>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5" name="Freeform 13" descr="Large confetti">
                <a:extLst>
                  <a:ext uri="{FF2B5EF4-FFF2-40B4-BE49-F238E27FC236}">
                    <a16:creationId xmlns:a16="http://schemas.microsoft.com/office/drawing/2014/main" id="{E20C9A7B-8227-F8CE-DBDF-9E3CD5A20236}"/>
                  </a:ext>
                </a:extLst>
              </p:cNvPr>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grpSp>
        <p:nvGrpSpPr>
          <p:cNvPr id="5" name="Group 14">
            <a:extLst>
              <a:ext uri="{FF2B5EF4-FFF2-40B4-BE49-F238E27FC236}">
                <a16:creationId xmlns:a16="http://schemas.microsoft.com/office/drawing/2014/main" id="{F2CA9254-3143-4FD6-C0A4-03DF4BE7AF29}"/>
              </a:ext>
            </a:extLst>
          </p:cNvPr>
          <p:cNvGrpSpPr>
            <a:grpSpLocks/>
          </p:cNvGrpSpPr>
          <p:nvPr/>
        </p:nvGrpSpPr>
        <p:grpSpPr bwMode="auto">
          <a:xfrm>
            <a:off x="2643188" y="4699000"/>
            <a:ext cx="4940300" cy="903288"/>
            <a:chOff x="1911" y="2624"/>
            <a:chExt cx="2924" cy="561"/>
          </a:xfrm>
        </p:grpSpPr>
        <p:sp>
          <p:nvSpPr>
            <p:cNvPr id="69657" name="Line 15">
              <a:extLst>
                <a:ext uri="{FF2B5EF4-FFF2-40B4-BE49-F238E27FC236}">
                  <a16:creationId xmlns:a16="http://schemas.microsoft.com/office/drawing/2014/main" id="{8BF79ACB-5D79-8870-449E-A8683B546C29}"/>
                </a:ext>
              </a:extLst>
            </p:cNvPr>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8" name="Line 16">
              <a:extLst>
                <a:ext uri="{FF2B5EF4-FFF2-40B4-BE49-F238E27FC236}">
                  <a16:creationId xmlns:a16="http://schemas.microsoft.com/office/drawing/2014/main" id="{D4825EB7-5DA4-2F8F-0739-46518C30C625}"/>
                </a:ext>
              </a:extLst>
            </p:cNvPr>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9" name="Line 17">
              <a:extLst>
                <a:ext uri="{FF2B5EF4-FFF2-40B4-BE49-F238E27FC236}">
                  <a16:creationId xmlns:a16="http://schemas.microsoft.com/office/drawing/2014/main" id="{65EEB085-382A-C86F-D0A3-47954C4CFEA4}"/>
                </a:ext>
              </a:extLst>
            </p:cNvPr>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6" name="Group 18">
            <a:extLst>
              <a:ext uri="{FF2B5EF4-FFF2-40B4-BE49-F238E27FC236}">
                <a16:creationId xmlns:a16="http://schemas.microsoft.com/office/drawing/2014/main" id="{81B54EAD-731E-6223-BCE8-6E061E815639}"/>
              </a:ext>
            </a:extLst>
          </p:cNvPr>
          <p:cNvGrpSpPr>
            <a:grpSpLocks/>
          </p:cNvGrpSpPr>
          <p:nvPr/>
        </p:nvGrpSpPr>
        <p:grpSpPr bwMode="auto">
          <a:xfrm>
            <a:off x="1144588" y="3657600"/>
            <a:ext cx="2493962" cy="1450975"/>
            <a:chOff x="800" y="1952"/>
            <a:chExt cx="1571" cy="914"/>
          </a:xfrm>
        </p:grpSpPr>
        <p:sp>
          <p:nvSpPr>
            <p:cNvPr id="622611" name="Rectangle 19">
              <a:extLst>
                <a:ext uri="{FF2B5EF4-FFF2-40B4-BE49-F238E27FC236}">
                  <a16:creationId xmlns:a16="http://schemas.microsoft.com/office/drawing/2014/main" id="{2BB28196-B2DF-0086-F626-5A175119B0D6}"/>
                </a:ext>
              </a:extLst>
            </p:cNvPr>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2" name="AutoShape 20">
              <a:extLst>
                <a:ext uri="{FF2B5EF4-FFF2-40B4-BE49-F238E27FC236}">
                  <a16:creationId xmlns:a16="http://schemas.microsoft.com/office/drawing/2014/main" id="{22D872F7-E802-6A67-23EB-C7EA8F429ED5}"/>
                </a:ext>
              </a:extLst>
            </p:cNvPr>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3" name="Text Box 21">
              <a:extLst>
                <a:ext uri="{FF2B5EF4-FFF2-40B4-BE49-F238E27FC236}">
                  <a16:creationId xmlns:a16="http://schemas.microsoft.com/office/drawing/2014/main" id="{D19A5B49-4611-8CEC-9946-980CD709470F}"/>
                </a:ext>
              </a:extLst>
            </p:cNvPr>
            <p:cNvSpPr txBox="1">
              <a:spLocks noChangeArrowheads="1"/>
            </p:cNvSpPr>
            <p:nvPr/>
          </p:nvSpPr>
          <p:spPr bwMode="auto">
            <a:xfrm>
              <a:off x="846" y="1952"/>
              <a:ext cx="1525" cy="44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2000" b="1" dirty="0">
                  <a:solidFill>
                    <a:srgbClr val="FFFF00"/>
                  </a:solidFill>
                  <a:latin typeface="Comic Sans MS" charset="0"/>
                </a:rPr>
                <a:t>The Western or </a:t>
              </a:r>
              <a:r>
                <a:rPr lang="en-US" altLang="ja-JP" sz="2000" b="1" dirty="0">
                  <a:solidFill>
                    <a:srgbClr val="FFFF00"/>
                  </a:solidFill>
                  <a:latin typeface="Comic Sans MS" charset="0"/>
                </a:rPr>
                <a:t>"Wailing Wall"</a:t>
              </a:r>
              <a:endParaRPr lang="en-US" sz="2000" b="1" dirty="0">
                <a:solidFill>
                  <a:srgbClr val="FFFF00"/>
                </a:solidFill>
                <a:latin typeface="Comic Sans MS" charset="0"/>
              </a:endParaRPr>
            </a:p>
          </p:txBody>
        </p:sp>
      </p:grpSp>
      <p:sp>
        <p:nvSpPr>
          <p:cNvPr id="622614" name="Freeform 22">
            <a:extLst>
              <a:ext uri="{FF2B5EF4-FFF2-40B4-BE49-F238E27FC236}">
                <a16:creationId xmlns:a16="http://schemas.microsoft.com/office/drawing/2014/main" id="{A7C9E4A9-4B83-EF06-0053-C604040549D5}"/>
              </a:ext>
            </a:extLst>
          </p:cNvPr>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5" name="Rectangle 23">
            <a:extLst>
              <a:ext uri="{FF2B5EF4-FFF2-40B4-BE49-F238E27FC236}">
                <a16:creationId xmlns:a16="http://schemas.microsoft.com/office/drawing/2014/main" id="{C42D9F91-8EDF-BE95-429C-3195A24A54F7}"/>
              </a:ext>
            </a:extLst>
          </p:cNvPr>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41" name="Text Box 24">
            <a:extLst>
              <a:ext uri="{FF2B5EF4-FFF2-40B4-BE49-F238E27FC236}">
                <a16:creationId xmlns:a16="http://schemas.microsoft.com/office/drawing/2014/main" id="{1A2A180C-E810-B177-A795-1341107A346B}"/>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a:extLst>
              <a:ext uri="{FF2B5EF4-FFF2-40B4-BE49-F238E27FC236}">
                <a16:creationId xmlns:a16="http://schemas.microsoft.com/office/drawing/2014/main" id="{9F2D90CA-8921-9903-8180-3760C036C109}"/>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a:extLst>
              <a:ext uri="{FF2B5EF4-FFF2-40B4-BE49-F238E27FC236}">
                <a16:creationId xmlns:a16="http://schemas.microsoft.com/office/drawing/2014/main" id="{120C6C15-474E-6E45-C485-F51A54D2F3E2}"/>
              </a:ext>
            </a:extLst>
          </p:cNvPr>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a:extLst>
              <a:ext uri="{FF2B5EF4-FFF2-40B4-BE49-F238E27FC236}">
                <a16:creationId xmlns:a16="http://schemas.microsoft.com/office/drawing/2014/main" id="{E1484708-3072-239A-ACC4-26D326297F67}"/>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pic>
        <p:nvPicPr>
          <p:cNvPr id="622621" name="Picture 29">
            <a:extLst>
              <a:ext uri="{FF2B5EF4-FFF2-40B4-BE49-F238E27FC236}">
                <a16:creationId xmlns:a16="http://schemas.microsoft.com/office/drawing/2014/main" id="{EAB286FB-EDB1-5C21-D2BE-245467E104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22622" name="Text Box 30">
            <a:extLst>
              <a:ext uri="{FF2B5EF4-FFF2-40B4-BE49-F238E27FC236}">
                <a16:creationId xmlns:a16="http://schemas.microsoft.com/office/drawing/2014/main" id="{4146F372-61D6-1797-2E13-AF241A7BF941}"/>
              </a:ext>
            </a:extLst>
          </p:cNvPr>
          <p:cNvSpPr txBox="1">
            <a:spLocks noChangeArrowheads="1"/>
          </p:cNvSpPr>
          <p:nvPr/>
        </p:nvSpPr>
        <p:spPr bwMode="auto">
          <a:xfrm>
            <a:off x="3263900" y="5262563"/>
            <a:ext cx="3355975"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2400" b="1" dirty="0">
                <a:solidFill>
                  <a:srgbClr val="FFFF00"/>
                </a:solidFill>
                <a:latin typeface="Comic Sans MS" pitchFamily="-112" charset="0"/>
                <a:ea typeface="ＭＳ Ｐゴシック" charset="0"/>
                <a:cs typeface="ＭＳ Ｐゴシック" charset="0"/>
              </a:rPr>
              <a:t>The "First" Temple Built by Solomon</a:t>
            </a:r>
          </a:p>
        </p:txBody>
      </p:sp>
      <p:sp>
        <p:nvSpPr>
          <p:cNvPr id="622627" name="Text Box 35">
            <a:extLst>
              <a:ext uri="{FF2B5EF4-FFF2-40B4-BE49-F238E27FC236}">
                <a16:creationId xmlns:a16="http://schemas.microsoft.com/office/drawing/2014/main" id="{D44B2600-1EA4-C627-986E-E99F2B060463}"/>
              </a:ext>
            </a:extLst>
          </p:cNvPr>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en-US" sz="2000" b="1" dirty="0">
                <a:solidFill>
                  <a:srgbClr val="0831AD"/>
                </a:solidFill>
                <a:latin typeface="Comic Sans MS" charset="0"/>
                <a:ea typeface="ＭＳ Ｐゴシック" charset="-128"/>
                <a:cs typeface="ＭＳ Ｐゴシック" charset="-128"/>
              </a:rPr>
              <a:t>Site of Abraham</a:t>
            </a:r>
            <a:r>
              <a:rPr lang="fr-FR" sz="2000" b="1" dirty="0">
                <a:solidFill>
                  <a:srgbClr val="0831AD"/>
                </a:solidFill>
                <a:latin typeface="Comic Sans MS" charset="0"/>
                <a:ea typeface="ＭＳ Ｐゴシック" charset="-128"/>
                <a:cs typeface="ＭＳ Ｐゴシック" charset="-128"/>
              </a:rPr>
              <a:t>'</a:t>
            </a:r>
            <a:r>
              <a:rPr lang="en-US" sz="2000" b="1" dirty="0">
                <a:solidFill>
                  <a:srgbClr val="0831AD"/>
                </a:solidFill>
                <a:latin typeface="Comic Sans MS" charset="0"/>
                <a:ea typeface="ＭＳ Ｐゴシック" charset="-128"/>
                <a:cs typeface="ＭＳ Ｐゴシック" charset="-128"/>
              </a:rPr>
              <a:t>s Near-Sacrifice of Isaac…Mt. Moriah…Mt. Zion</a:t>
            </a:r>
          </a:p>
        </p:txBody>
      </p:sp>
      <p:sp>
        <p:nvSpPr>
          <p:cNvPr id="3" name="Title 2">
            <a:extLst>
              <a:ext uri="{FF2B5EF4-FFF2-40B4-BE49-F238E27FC236}">
                <a16:creationId xmlns:a16="http://schemas.microsoft.com/office/drawing/2014/main" id="{0CB2FF46-A152-5D83-5C89-F14185E18F79}"/>
              </a:ext>
            </a:extLst>
          </p:cNvPr>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Jerusalem</a:t>
            </a:r>
            <a:r>
              <a:rPr lang="fr-FR"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a:t>
            </a: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s Temple Mount Today</a:t>
            </a:r>
          </a:p>
        </p:txBody>
      </p:sp>
      <p:sp>
        <p:nvSpPr>
          <p:cNvPr id="622619" name="Text Box 27">
            <a:extLst>
              <a:ext uri="{FF2B5EF4-FFF2-40B4-BE49-F238E27FC236}">
                <a16:creationId xmlns:a16="http://schemas.microsoft.com/office/drawing/2014/main" id="{B552D529-65F6-A45D-739C-DAFE32D48A9E}"/>
              </a:ext>
            </a:extLst>
          </p:cNvPr>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Comic Sans MS" pitchFamily="-112" charset="0"/>
                <a:ea typeface="ＭＳ Ｐゴシック" charset="0"/>
                <a:cs typeface="ＭＳ Ｐゴシック" charset="0"/>
              </a:rPr>
              <a:t>1 Kings 6:14-38</a:t>
            </a:r>
          </a:p>
        </p:txBody>
      </p:sp>
    </p:spTree>
    <p:extLst>
      <p:ext uri="{BB962C8B-B14F-4D97-AF65-F5344CB8AC3E}">
        <p14:creationId xmlns:p14="http://schemas.microsoft.com/office/powerpoint/2010/main" val="250265909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6442-DC78-8093-A72F-C9FF5C7331C4}"/>
            </a:ext>
          </a:extLst>
        </p:cNvPr>
        <p:cNvGrpSpPr/>
        <p:nvPr/>
      </p:nvGrpSpPr>
      <p:grpSpPr>
        <a:xfrm>
          <a:off x="0" y="0"/>
          <a:ext cx="0" cy="0"/>
          <a:chOff x="0" y="0"/>
          <a:chExt cx="0" cy="0"/>
        </a:xfrm>
      </p:grpSpPr>
      <p:pic>
        <p:nvPicPr>
          <p:cNvPr id="622594" name="Picture 2" descr="Jerusalem from Mt of Olives panorama, df 090101">
            <a:extLst>
              <a:ext uri="{FF2B5EF4-FFF2-40B4-BE49-F238E27FC236}">
                <a16:creationId xmlns:a16="http://schemas.microsoft.com/office/drawing/2014/main" id="{23312C3B-7D8F-FDD2-9255-1B8B30BD57F6}"/>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a:extLst>
              <a:ext uri="{FF2B5EF4-FFF2-40B4-BE49-F238E27FC236}">
                <a16:creationId xmlns:a16="http://schemas.microsoft.com/office/drawing/2014/main" id="{979FF3F2-9A6B-64A4-5613-ADDA391DBB9D}"/>
              </a:ext>
            </a:extLst>
          </p:cNvPr>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598" name="Text Box 6">
            <a:extLst>
              <a:ext uri="{FF2B5EF4-FFF2-40B4-BE49-F238E27FC236}">
                <a16:creationId xmlns:a16="http://schemas.microsoft.com/office/drawing/2014/main" id="{EE7FCE8F-AD6F-2EB9-520C-41647D453C07}"/>
              </a:ext>
            </a:extLst>
          </p:cNvPr>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2800" b="1" dirty="0">
                <a:solidFill>
                  <a:srgbClr val="FFFF00"/>
                </a:solidFill>
                <a:latin typeface="Comic Sans MS" pitchFamily="-112" charset="0"/>
                <a:ea typeface="ＭＳ Ｐゴシック" charset="0"/>
                <a:cs typeface="ＭＳ Ｐゴシック" charset="0"/>
              </a:rPr>
              <a:t>Building those amazing structures!</a:t>
            </a:r>
          </a:p>
        </p:txBody>
      </p:sp>
      <p:grpSp>
        <p:nvGrpSpPr>
          <p:cNvPr id="2" name="Group 7">
            <a:extLst>
              <a:ext uri="{FF2B5EF4-FFF2-40B4-BE49-F238E27FC236}">
                <a16:creationId xmlns:a16="http://schemas.microsoft.com/office/drawing/2014/main" id="{1B3CBD0C-C372-BE09-11B1-516CE1FF706A}"/>
              </a:ext>
            </a:extLst>
          </p:cNvPr>
          <p:cNvGrpSpPr>
            <a:grpSpLocks/>
          </p:cNvGrpSpPr>
          <p:nvPr/>
        </p:nvGrpSpPr>
        <p:grpSpPr bwMode="auto">
          <a:xfrm>
            <a:off x="2662238" y="4721225"/>
            <a:ext cx="4924425" cy="676275"/>
            <a:chOff x="1677" y="2638"/>
            <a:chExt cx="3102" cy="426"/>
          </a:xfrm>
        </p:grpSpPr>
        <p:grpSp>
          <p:nvGrpSpPr>
            <p:cNvPr id="69660" name="Group 8">
              <a:extLst>
                <a:ext uri="{FF2B5EF4-FFF2-40B4-BE49-F238E27FC236}">
                  <a16:creationId xmlns:a16="http://schemas.microsoft.com/office/drawing/2014/main" id="{AE9E203F-515E-E6C3-0758-F7DA9524451D}"/>
                </a:ext>
              </a:extLst>
            </p:cNvPr>
            <p:cNvGrpSpPr>
              <a:grpSpLocks/>
            </p:cNvGrpSpPr>
            <p:nvPr/>
          </p:nvGrpSpPr>
          <p:grpSpPr bwMode="auto">
            <a:xfrm>
              <a:off x="3619" y="2640"/>
              <a:ext cx="1160" cy="424"/>
              <a:chOff x="3672" y="2640"/>
              <a:chExt cx="1160" cy="424"/>
            </a:xfrm>
          </p:grpSpPr>
          <p:sp>
            <p:nvSpPr>
              <p:cNvPr id="622601" name="AutoShape 9" descr="Large confetti">
                <a:extLst>
                  <a:ext uri="{FF2B5EF4-FFF2-40B4-BE49-F238E27FC236}">
                    <a16:creationId xmlns:a16="http://schemas.microsoft.com/office/drawing/2014/main" id="{8AD6BF45-A5C4-4976-EB45-89152AA64BB6}"/>
                  </a:ext>
                </a:extLst>
              </p:cNvPr>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2" name="Freeform 10" descr="Large confetti">
                <a:extLst>
                  <a:ext uri="{FF2B5EF4-FFF2-40B4-BE49-F238E27FC236}">
                    <a16:creationId xmlns:a16="http://schemas.microsoft.com/office/drawing/2014/main" id="{80400671-C3A1-6073-E7C8-88183D2E57BE}"/>
                  </a:ext>
                </a:extLst>
              </p:cNvPr>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nvGrpSpPr>
            <p:cNvPr id="69661" name="Group 11">
              <a:extLst>
                <a:ext uri="{FF2B5EF4-FFF2-40B4-BE49-F238E27FC236}">
                  <a16:creationId xmlns:a16="http://schemas.microsoft.com/office/drawing/2014/main" id="{AD0B89EB-B17C-2865-E3D0-F9CCC27C1B00}"/>
                </a:ext>
              </a:extLst>
            </p:cNvPr>
            <p:cNvGrpSpPr>
              <a:grpSpLocks/>
            </p:cNvGrpSpPr>
            <p:nvPr/>
          </p:nvGrpSpPr>
          <p:grpSpPr bwMode="auto">
            <a:xfrm rot="21524310" flipH="1">
              <a:off x="1677" y="2638"/>
              <a:ext cx="807" cy="325"/>
              <a:chOff x="3672" y="2640"/>
              <a:chExt cx="1160" cy="424"/>
            </a:xfrm>
          </p:grpSpPr>
          <p:sp>
            <p:nvSpPr>
              <p:cNvPr id="622604" name="AutoShape 12" descr="Large confetti">
                <a:extLst>
                  <a:ext uri="{FF2B5EF4-FFF2-40B4-BE49-F238E27FC236}">
                    <a16:creationId xmlns:a16="http://schemas.microsoft.com/office/drawing/2014/main" id="{2D4648E2-EA32-7482-0038-162FFC9E6BB2}"/>
                  </a:ext>
                </a:extLst>
              </p:cNvPr>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5" name="Freeform 13" descr="Large confetti">
                <a:extLst>
                  <a:ext uri="{FF2B5EF4-FFF2-40B4-BE49-F238E27FC236}">
                    <a16:creationId xmlns:a16="http://schemas.microsoft.com/office/drawing/2014/main" id="{E2873DB1-D935-A4A2-9479-6778C7424A28}"/>
                  </a:ext>
                </a:extLst>
              </p:cNvPr>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grpSp>
        <p:nvGrpSpPr>
          <p:cNvPr id="5" name="Group 14">
            <a:extLst>
              <a:ext uri="{FF2B5EF4-FFF2-40B4-BE49-F238E27FC236}">
                <a16:creationId xmlns:a16="http://schemas.microsoft.com/office/drawing/2014/main" id="{1688BBBA-E9E2-A760-0C68-8A8D456E4111}"/>
              </a:ext>
            </a:extLst>
          </p:cNvPr>
          <p:cNvGrpSpPr>
            <a:grpSpLocks/>
          </p:cNvGrpSpPr>
          <p:nvPr/>
        </p:nvGrpSpPr>
        <p:grpSpPr bwMode="auto">
          <a:xfrm>
            <a:off x="2643188" y="4699000"/>
            <a:ext cx="4940300" cy="903288"/>
            <a:chOff x="1911" y="2624"/>
            <a:chExt cx="2924" cy="561"/>
          </a:xfrm>
        </p:grpSpPr>
        <p:sp>
          <p:nvSpPr>
            <p:cNvPr id="69657" name="Line 15">
              <a:extLst>
                <a:ext uri="{FF2B5EF4-FFF2-40B4-BE49-F238E27FC236}">
                  <a16:creationId xmlns:a16="http://schemas.microsoft.com/office/drawing/2014/main" id="{00596E37-65B5-048D-1722-28A3804093CD}"/>
                </a:ext>
              </a:extLst>
            </p:cNvPr>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8" name="Line 16">
              <a:extLst>
                <a:ext uri="{FF2B5EF4-FFF2-40B4-BE49-F238E27FC236}">
                  <a16:creationId xmlns:a16="http://schemas.microsoft.com/office/drawing/2014/main" id="{3CAE98DD-0F47-5C9C-0752-A778CAA64C57}"/>
                </a:ext>
              </a:extLst>
            </p:cNvPr>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9" name="Line 17">
              <a:extLst>
                <a:ext uri="{FF2B5EF4-FFF2-40B4-BE49-F238E27FC236}">
                  <a16:creationId xmlns:a16="http://schemas.microsoft.com/office/drawing/2014/main" id="{7EA22A72-4265-BA1F-D80F-2667976A72CD}"/>
                </a:ext>
              </a:extLst>
            </p:cNvPr>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6" name="Group 18">
            <a:extLst>
              <a:ext uri="{FF2B5EF4-FFF2-40B4-BE49-F238E27FC236}">
                <a16:creationId xmlns:a16="http://schemas.microsoft.com/office/drawing/2014/main" id="{2E45E05C-0458-9F3E-37CC-A0EED2BA4B3A}"/>
              </a:ext>
            </a:extLst>
          </p:cNvPr>
          <p:cNvGrpSpPr>
            <a:grpSpLocks/>
          </p:cNvGrpSpPr>
          <p:nvPr/>
        </p:nvGrpSpPr>
        <p:grpSpPr bwMode="auto">
          <a:xfrm>
            <a:off x="1144588" y="3657600"/>
            <a:ext cx="2493962" cy="1450975"/>
            <a:chOff x="800" y="1952"/>
            <a:chExt cx="1571" cy="914"/>
          </a:xfrm>
        </p:grpSpPr>
        <p:sp>
          <p:nvSpPr>
            <p:cNvPr id="622611" name="Rectangle 19">
              <a:extLst>
                <a:ext uri="{FF2B5EF4-FFF2-40B4-BE49-F238E27FC236}">
                  <a16:creationId xmlns:a16="http://schemas.microsoft.com/office/drawing/2014/main" id="{3F526654-B27C-A5A1-29EE-17B4E51A27D5}"/>
                </a:ext>
              </a:extLst>
            </p:cNvPr>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2" name="AutoShape 20">
              <a:extLst>
                <a:ext uri="{FF2B5EF4-FFF2-40B4-BE49-F238E27FC236}">
                  <a16:creationId xmlns:a16="http://schemas.microsoft.com/office/drawing/2014/main" id="{1D5C99E7-D1E2-AF28-1B2F-C4BB592901A0}"/>
                </a:ext>
              </a:extLst>
            </p:cNvPr>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3" name="Text Box 21">
              <a:extLst>
                <a:ext uri="{FF2B5EF4-FFF2-40B4-BE49-F238E27FC236}">
                  <a16:creationId xmlns:a16="http://schemas.microsoft.com/office/drawing/2014/main" id="{C3DDEA78-8D6F-881D-6F7D-A2AA3720D29E}"/>
                </a:ext>
              </a:extLst>
            </p:cNvPr>
            <p:cNvSpPr txBox="1">
              <a:spLocks noChangeArrowheads="1"/>
            </p:cNvSpPr>
            <p:nvPr/>
          </p:nvSpPr>
          <p:spPr bwMode="auto">
            <a:xfrm>
              <a:off x="846" y="1952"/>
              <a:ext cx="1525" cy="44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2000" b="1" dirty="0">
                  <a:solidFill>
                    <a:srgbClr val="FFFF00"/>
                  </a:solidFill>
                  <a:latin typeface="Comic Sans MS" charset="0"/>
                </a:rPr>
                <a:t>The Western or </a:t>
              </a:r>
              <a:r>
                <a:rPr lang="en-US" altLang="ja-JP" sz="2000" b="1" dirty="0">
                  <a:solidFill>
                    <a:srgbClr val="FFFF00"/>
                  </a:solidFill>
                  <a:latin typeface="Comic Sans MS" charset="0"/>
                </a:rPr>
                <a:t>"Wailing Wall"</a:t>
              </a:r>
              <a:endParaRPr lang="en-US" sz="2000" b="1" dirty="0">
                <a:solidFill>
                  <a:srgbClr val="FFFF00"/>
                </a:solidFill>
                <a:latin typeface="Comic Sans MS" charset="0"/>
              </a:endParaRPr>
            </a:p>
          </p:txBody>
        </p:sp>
      </p:grpSp>
      <p:sp>
        <p:nvSpPr>
          <p:cNvPr id="622614" name="Freeform 22">
            <a:extLst>
              <a:ext uri="{FF2B5EF4-FFF2-40B4-BE49-F238E27FC236}">
                <a16:creationId xmlns:a16="http://schemas.microsoft.com/office/drawing/2014/main" id="{7DC1368F-0106-A5F0-C616-37471B283749}"/>
              </a:ext>
            </a:extLst>
          </p:cNvPr>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5" name="Rectangle 23">
            <a:extLst>
              <a:ext uri="{FF2B5EF4-FFF2-40B4-BE49-F238E27FC236}">
                <a16:creationId xmlns:a16="http://schemas.microsoft.com/office/drawing/2014/main" id="{C6F0A6C2-AD40-2935-8858-1F1ABFC83130}"/>
              </a:ext>
            </a:extLst>
          </p:cNvPr>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41" name="Text Box 24">
            <a:extLst>
              <a:ext uri="{FF2B5EF4-FFF2-40B4-BE49-F238E27FC236}">
                <a16:creationId xmlns:a16="http://schemas.microsoft.com/office/drawing/2014/main" id="{4C744FA3-B3C2-9711-3DF2-D73A4E7A1C0D}"/>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a:extLst>
              <a:ext uri="{FF2B5EF4-FFF2-40B4-BE49-F238E27FC236}">
                <a16:creationId xmlns:a16="http://schemas.microsoft.com/office/drawing/2014/main" id="{8DC1FEFC-AC0B-0B57-C3D7-30956FBBC73E}"/>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a:extLst>
              <a:ext uri="{FF2B5EF4-FFF2-40B4-BE49-F238E27FC236}">
                <a16:creationId xmlns:a16="http://schemas.microsoft.com/office/drawing/2014/main" id="{B9C9D1E7-7D8B-472A-A75B-555C4B276709}"/>
              </a:ext>
            </a:extLst>
          </p:cNvPr>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a:extLst>
              <a:ext uri="{FF2B5EF4-FFF2-40B4-BE49-F238E27FC236}">
                <a16:creationId xmlns:a16="http://schemas.microsoft.com/office/drawing/2014/main" id="{5E04A091-0FC3-5F64-6EEA-8A47FB8E81E0}"/>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pic>
        <p:nvPicPr>
          <p:cNvPr id="622621" name="Picture 29">
            <a:extLst>
              <a:ext uri="{FF2B5EF4-FFF2-40B4-BE49-F238E27FC236}">
                <a16:creationId xmlns:a16="http://schemas.microsoft.com/office/drawing/2014/main" id="{879A92BF-5490-EE1E-ED66-1E5C8BDC7DB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622623" name="Picture 31">
            <a:extLst>
              <a:ext uri="{FF2B5EF4-FFF2-40B4-BE49-F238E27FC236}">
                <a16:creationId xmlns:a16="http://schemas.microsoft.com/office/drawing/2014/main" id="{054CA2B1-3639-407E-2D8E-083C98A6701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624" name="Text Box 32">
            <a:extLst>
              <a:ext uri="{FF2B5EF4-FFF2-40B4-BE49-F238E27FC236}">
                <a16:creationId xmlns:a16="http://schemas.microsoft.com/office/drawing/2014/main" id="{5F445934-8A11-DA89-4BA3-09A7F5B60529}"/>
              </a:ext>
            </a:extLst>
          </p:cNvPr>
          <p:cNvSpPr txBox="1">
            <a:spLocks noChangeArrowheads="1"/>
          </p:cNvSpPr>
          <p:nvPr/>
        </p:nvSpPr>
        <p:spPr bwMode="auto">
          <a:xfrm>
            <a:off x="2665413" y="5299075"/>
            <a:ext cx="4224337" cy="8302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2400" b="1" dirty="0">
                <a:solidFill>
                  <a:srgbClr val="FFFF00"/>
                </a:solidFill>
                <a:latin typeface="Comic Sans MS" charset="0"/>
                <a:ea typeface="ＭＳ Ｐゴシック" charset="-128"/>
                <a:cs typeface="ＭＳ Ｐゴシック" charset="-128"/>
              </a:rPr>
              <a:t>Herod</a:t>
            </a:r>
            <a:r>
              <a:rPr lang="fr-FR" sz="2400" b="1" dirty="0">
                <a:solidFill>
                  <a:srgbClr val="FFFF00"/>
                </a:solidFill>
                <a:latin typeface="Comic Sans MS" charset="0"/>
                <a:ea typeface="ＭＳ Ｐゴシック" charset="-128"/>
                <a:cs typeface="ＭＳ Ｐゴシック" charset="-128"/>
              </a:rPr>
              <a:t>'</a:t>
            </a:r>
            <a:r>
              <a:rPr lang="en-US" sz="2400" b="1" dirty="0">
                <a:solidFill>
                  <a:srgbClr val="FFFF00"/>
                </a:solidFill>
                <a:latin typeface="Comic Sans MS" charset="0"/>
                <a:ea typeface="ＭＳ Ｐゴシック" charset="-128"/>
                <a:cs typeface="ＭＳ Ｐゴシック" charset="-128"/>
              </a:rPr>
              <a:t>s "Second" Temple of Jesus</a:t>
            </a:r>
            <a:r>
              <a:rPr lang="fr-FR" sz="2400" b="1" dirty="0">
                <a:solidFill>
                  <a:srgbClr val="FFFF00"/>
                </a:solidFill>
                <a:latin typeface="Comic Sans MS" charset="0"/>
                <a:ea typeface="ＭＳ Ｐゴシック" charset="-128"/>
                <a:cs typeface="ＭＳ Ｐゴシック" charset="-128"/>
              </a:rPr>
              <a:t>'</a:t>
            </a:r>
            <a:r>
              <a:rPr lang="en-US" sz="2400" b="1" dirty="0">
                <a:solidFill>
                  <a:srgbClr val="FFFF00"/>
                </a:solidFill>
                <a:latin typeface="Comic Sans MS" charset="0"/>
                <a:ea typeface="ＭＳ Ｐゴシック" charset="-128"/>
                <a:cs typeface="ＭＳ Ｐゴシック" charset="-128"/>
              </a:rPr>
              <a:t> Time</a:t>
            </a:r>
          </a:p>
        </p:txBody>
      </p:sp>
      <p:sp>
        <p:nvSpPr>
          <p:cNvPr id="622627" name="Text Box 35">
            <a:extLst>
              <a:ext uri="{FF2B5EF4-FFF2-40B4-BE49-F238E27FC236}">
                <a16:creationId xmlns:a16="http://schemas.microsoft.com/office/drawing/2014/main" id="{45ABFF40-0CA1-93B3-C612-60E5BC318D23}"/>
              </a:ext>
            </a:extLst>
          </p:cNvPr>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en-US" sz="2000" b="1" dirty="0">
                <a:solidFill>
                  <a:srgbClr val="0831AD"/>
                </a:solidFill>
                <a:latin typeface="Comic Sans MS" charset="0"/>
                <a:ea typeface="ＭＳ Ｐゴシック" charset="-128"/>
                <a:cs typeface="ＭＳ Ｐゴシック" charset="-128"/>
              </a:rPr>
              <a:t>Site of Abraham</a:t>
            </a:r>
            <a:r>
              <a:rPr lang="fr-FR" sz="2000" b="1" dirty="0">
                <a:solidFill>
                  <a:srgbClr val="0831AD"/>
                </a:solidFill>
                <a:latin typeface="Comic Sans MS" charset="0"/>
                <a:ea typeface="ＭＳ Ｐゴシック" charset="-128"/>
                <a:cs typeface="ＭＳ Ｐゴシック" charset="-128"/>
              </a:rPr>
              <a:t>'</a:t>
            </a:r>
            <a:r>
              <a:rPr lang="en-US" sz="2000" b="1" dirty="0">
                <a:solidFill>
                  <a:srgbClr val="0831AD"/>
                </a:solidFill>
                <a:latin typeface="Comic Sans MS" charset="0"/>
                <a:ea typeface="ＭＳ Ｐゴシック" charset="-128"/>
                <a:cs typeface="ＭＳ Ｐゴシック" charset="-128"/>
              </a:rPr>
              <a:t>s Near-Sacrifice of Isaac…Mt. Moriah…Mt. Zion</a:t>
            </a:r>
          </a:p>
        </p:txBody>
      </p:sp>
      <p:sp>
        <p:nvSpPr>
          <p:cNvPr id="3" name="Title 2">
            <a:extLst>
              <a:ext uri="{FF2B5EF4-FFF2-40B4-BE49-F238E27FC236}">
                <a16:creationId xmlns:a16="http://schemas.microsoft.com/office/drawing/2014/main" id="{09FD94D0-C4FB-AF02-CBAD-84FEBD8365C2}"/>
              </a:ext>
            </a:extLst>
          </p:cNvPr>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Jerusalem</a:t>
            </a:r>
            <a:r>
              <a:rPr lang="fr-FR"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a:t>
            </a: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s Temple Mount Today</a:t>
            </a:r>
          </a:p>
        </p:txBody>
      </p:sp>
      <p:sp>
        <p:nvSpPr>
          <p:cNvPr id="622619" name="Text Box 27">
            <a:extLst>
              <a:ext uri="{FF2B5EF4-FFF2-40B4-BE49-F238E27FC236}">
                <a16:creationId xmlns:a16="http://schemas.microsoft.com/office/drawing/2014/main" id="{796A7CB1-F0A4-127C-725F-EC110096E2C9}"/>
              </a:ext>
            </a:extLst>
          </p:cNvPr>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Comic Sans MS" pitchFamily="-112" charset="0"/>
                <a:ea typeface="ＭＳ Ｐゴシック" charset="0"/>
                <a:cs typeface="ＭＳ Ｐゴシック" charset="0"/>
              </a:rPr>
              <a:t>1 Kings 6:14-38</a:t>
            </a:r>
          </a:p>
        </p:txBody>
      </p:sp>
    </p:spTree>
    <p:extLst>
      <p:ext uri="{BB962C8B-B14F-4D97-AF65-F5344CB8AC3E}">
        <p14:creationId xmlns:p14="http://schemas.microsoft.com/office/powerpoint/2010/main" val="58763973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E9556-03D9-4CA0-8F7E-42082540194A}"/>
            </a:ext>
          </a:extLst>
        </p:cNvPr>
        <p:cNvGrpSpPr/>
        <p:nvPr/>
      </p:nvGrpSpPr>
      <p:grpSpPr>
        <a:xfrm>
          <a:off x="0" y="0"/>
          <a:ext cx="0" cy="0"/>
          <a:chOff x="0" y="0"/>
          <a:chExt cx="0" cy="0"/>
        </a:xfrm>
      </p:grpSpPr>
      <p:pic>
        <p:nvPicPr>
          <p:cNvPr id="622594" name="Picture 2" descr="Jerusalem from Mt of Olives panorama, df 090101">
            <a:extLst>
              <a:ext uri="{FF2B5EF4-FFF2-40B4-BE49-F238E27FC236}">
                <a16:creationId xmlns:a16="http://schemas.microsoft.com/office/drawing/2014/main" id="{5F445714-D31E-F15F-05A3-68732E99496F}"/>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a:extLst>
              <a:ext uri="{FF2B5EF4-FFF2-40B4-BE49-F238E27FC236}">
                <a16:creationId xmlns:a16="http://schemas.microsoft.com/office/drawing/2014/main" id="{5999CD4D-12D1-0DC0-7C96-FAD0CBBB2D62}"/>
              </a:ext>
            </a:extLst>
          </p:cNvPr>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598" name="Text Box 6">
            <a:extLst>
              <a:ext uri="{FF2B5EF4-FFF2-40B4-BE49-F238E27FC236}">
                <a16:creationId xmlns:a16="http://schemas.microsoft.com/office/drawing/2014/main" id="{B951FC71-24B7-E1E5-2404-D0720920F97B}"/>
              </a:ext>
            </a:extLst>
          </p:cNvPr>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2800" b="1" dirty="0">
                <a:solidFill>
                  <a:srgbClr val="FFFF00"/>
                </a:solidFill>
                <a:latin typeface="Comic Sans MS" pitchFamily="-112" charset="0"/>
                <a:ea typeface="ＭＳ Ｐゴシック" charset="0"/>
                <a:cs typeface="ＭＳ Ｐゴシック" charset="0"/>
              </a:rPr>
              <a:t>Building those amazing structures!</a:t>
            </a:r>
          </a:p>
        </p:txBody>
      </p:sp>
      <p:grpSp>
        <p:nvGrpSpPr>
          <p:cNvPr id="2" name="Group 7">
            <a:extLst>
              <a:ext uri="{FF2B5EF4-FFF2-40B4-BE49-F238E27FC236}">
                <a16:creationId xmlns:a16="http://schemas.microsoft.com/office/drawing/2014/main" id="{5559A941-0ED4-37FE-44A2-BD18158B7E61}"/>
              </a:ext>
            </a:extLst>
          </p:cNvPr>
          <p:cNvGrpSpPr>
            <a:grpSpLocks/>
          </p:cNvGrpSpPr>
          <p:nvPr/>
        </p:nvGrpSpPr>
        <p:grpSpPr bwMode="auto">
          <a:xfrm>
            <a:off x="2662238" y="4721225"/>
            <a:ext cx="4924425" cy="676275"/>
            <a:chOff x="1677" y="2638"/>
            <a:chExt cx="3102" cy="426"/>
          </a:xfrm>
        </p:grpSpPr>
        <p:grpSp>
          <p:nvGrpSpPr>
            <p:cNvPr id="69660" name="Group 8">
              <a:extLst>
                <a:ext uri="{FF2B5EF4-FFF2-40B4-BE49-F238E27FC236}">
                  <a16:creationId xmlns:a16="http://schemas.microsoft.com/office/drawing/2014/main" id="{3D37C1CC-E55A-6E20-7CB6-66A9A010BF2A}"/>
                </a:ext>
              </a:extLst>
            </p:cNvPr>
            <p:cNvGrpSpPr>
              <a:grpSpLocks/>
            </p:cNvGrpSpPr>
            <p:nvPr/>
          </p:nvGrpSpPr>
          <p:grpSpPr bwMode="auto">
            <a:xfrm>
              <a:off x="3619" y="2640"/>
              <a:ext cx="1160" cy="424"/>
              <a:chOff x="3672" y="2640"/>
              <a:chExt cx="1160" cy="424"/>
            </a:xfrm>
          </p:grpSpPr>
          <p:sp>
            <p:nvSpPr>
              <p:cNvPr id="622601" name="AutoShape 9" descr="Large confetti">
                <a:extLst>
                  <a:ext uri="{FF2B5EF4-FFF2-40B4-BE49-F238E27FC236}">
                    <a16:creationId xmlns:a16="http://schemas.microsoft.com/office/drawing/2014/main" id="{1C2EA4F0-3544-1053-BBE2-37C0845F550F}"/>
                  </a:ext>
                </a:extLst>
              </p:cNvPr>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2" name="Freeform 10" descr="Large confetti">
                <a:extLst>
                  <a:ext uri="{FF2B5EF4-FFF2-40B4-BE49-F238E27FC236}">
                    <a16:creationId xmlns:a16="http://schemas.microsoft.com/office/drawing/2014/main" id="{75CE1FD9-F322-5F54-2B52-AC1B61BDBCF7}"/>
                  </a:ext>
                </a:extLst>
              </p:cNvPr>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nvGrpSpPr>
            <p:cNvPr id="69661" name="Group 11">
              <a:extLst>
                <a:ext uri="{FF2B5EF4-FFF2-40B4-BE49-F238E27FC236}">
                  <a16:creationId xmlns:a16="http://schemas.microsoft.com/office/drawing/2014/main" id="{D37CF9D1-C986-0FA6-817F-E991C02EBFEC}"/>
                </a:ext>
              </a:extLst>
            </p:cNvPr>
            <p:cNvGrpSpPr>
              <a:grpSpLocks/>
            </p:cNvGrpSpPr>
            <p:nvPr/>
          </p:nvGrpSpPr>
          <p:grpSpPr bwMode="auto">
            <a:xfrm rot="21524310" flipH="1">
              <a:off x="1677" y="2638"/>
              <a:ext cx="807" cy="325"/>
              <a:chOff x="3672" y="2640"/>
              <a:chExt cx="1160" cy="424"/>
            </a:xfrm>
          </p:grpSpPr>
          <p:sp>
            <p:nvSpPr>
              <p:cNvPr id="622604" name="AutoShape 12" descr="Large confetti">
                <a:extLst>
                  <a:ext uri="{FF2B5EF4-FFF2-40B4-BE49-F238E27FC236}">
                    <a16:creationId xmlns:a16="http://schemas.microsoft.com/office/drawing/2014/main" id="{029E94CF-C0BD-80A8-ABAC-A54F84E13A17}"/>
                  </a:ext>
                </a:extLst>
              </p:cNvPr>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5" name="Freeform 13" descr="Large confetti">
                <a:extLst>
                  <a:ext uri="{FF2B5EF4-FFF2-40B4-BE49-F238E27FC236}">
                    <a16:creationId xmlns:a16="http://schemas.microsoft.com/office/drawing/2014/main" id="{1BA59DAE-C067-21EA-0795-B9519FE5068D}"/>
                  </a:ext>
                </a:extLst>
              </p:cNvPr>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grpSp>
        <p:nvGrpSpPr>
          <p:cNvPr id="5" name="Group 14">
            <a:extLst>
              <a:ext uri="{FF2B5EF4-FFF2-40B4-BE49-F238E27FC236}">
                <a16:creationId xmlns:a16="http://schemas.microsoft.com/office/drawing/2014/main" id="{A851063F-DF75-09C8-B8DC-0CE04539EF68}"/>
              </a:ext>
            </a:extLst>
          </p:cNvPr>
          <p:cNvGrpSpPr>
            <a:grpSpLocks/>
          </p:cNvGrpSpPr>
          <p:nvPr/>
        </p:nvGrpSpPr>
        <p:grpSpPr bwMode="auto">
          <a:xfrm>
            <a:off x="2643188" y="4699000"/>
            <a:ext cx="4940300" cy="903288"/>
            <a:chOff x="1911" y="2624"/>
            <a:chExt cx="2924" cy="561"/>
          </a:xfrm>
        </p:grpSpPr>
        <p:sp>
          <p:nvSpPr>
            <p:cNvPr id="69657" name="Line 15">
              <a:extLst>
                <a:ext uri="{FF2B5EF4-FFF2-40B4-BE49-F238E27FC236}">
                  <a16:creationId xmlns:a16="http://schemas.microsoft.com/office/drawing/2014/main" id="{04574018-63E2-2139-77A3-65051EFDC1BE}"/>
                </a:ext>
              </a:extLst>
            </p:cNvPr>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8" name="Line 16">
              <a:extLst>
                <a:ext uri="{FF2B5EF4-FFF2-40B4-BE49-F238E27FC236}">
                  <a16:creationId xmlns:a16="http://schemas.microsoft.com/office/drawing/2014/main" id="{3144D723-D5B3-D219-379F-81D6F36A6213}"/>
                </a:ext>
              </a:extLst>
            </p:cNvPr>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9" name="Line 17">
              <a:extLst>
                <a:ext uri="{FF2B5EF4-FFF2-40B4-BE49-F238E27FC236}">
                  <a16:creationId xmlns:a16="http://schemas.microsoft.com/office/drawing/2014/main" id="{3B97D8F6-BE5A-F95E-371D-C0D2257A7AAF}"/>
                </a:ext>
              </a:extLst>
            </p:cNvPr>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6" name="Group 18">
            <a:extLst>
              <a:ext uri="{FF2B5EF4-FFF2-40B4-BE49-F238E27FC236}">
                <a16:creationId xmlns:a16="http://schemas.microsoft.com/office/drawing/2014/main" id="{8839745B-B4E4-3369-7E83-2BEEC9F931EA}"/>
              </a:ext>
            </a:extLst>
          </p:cNvPr>
          <p:cNvGrpSpPr>
            <a:grpSpLocks/>
          </p:cNvGrpSpPr>
          <p:nvPr/>
        </p:nvGrpSpPr>
        <p:grpSpPr bwMode="auto">
          <a:xfrm>
            <a:off x="1144588" y="3657600"/>
            <a:ext cx="2493962" cy="1450975"/>
            <a:chOff x="800" y="1952"/>
            <a:chExt cx="1571" cy="914"/>
          </a:xfrm>
        </p:grpSpPr>
        <p:sp>
          <p:nvSpPr>
            <p:cNvPr id="622611" name="Rectangle 19">
              <a:extLst>
                <a:ext uri="{FF2B5EF4-FFF2-40B4-BE49-F238E27FC236}">
                  <a16:creationId xmlns:a16="http://schemas.microsoft.com/office/drawing/2014/main" id="{A5C0A570-E077-1277-8273-FF075E48C5F4}"/>
                </a:ext>
              </a:extLst>
            </p:cNvPr>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2" name="AutoShape 20">
              <a:extLst>
                <a:ext uri="{FF2B5EF4-FFF2-40B4-BE49-F238E27FC236}">
                  <a16:creationId xmlns:a16="http://schemas.microsoft.com/office/drawing/2014/main" id="{8221A2C3-D2AC-89F3-5FA0-842267D5CB78}"/>
                </a:ext>
              </a:extLst>
            </p:cNvPr>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3" name="Text Box 21">
              <a:extLst>
                <a:ext uri="{FF2B5EF4-FFF2-40B4-BE49-F238E27FC236}">
                  <a16:creationId xmlns:a16="http://schemas.microsoft.com/office/drawing/2014/main" id="{ADDFB714-9912-AFDD-8F95-7585EBFCB5C8}"/>
                </a:ext>
              </a:extLst>
            </p:cNvPr>
            <p:cNvSpPr txBox="1">
              <a:spLocks noChangeArrowheads="1"/>
            </p:cNvSpPr>
            <p:nvPr/>
          </p:nvSpPr>
          <p:spPr bwMode="auto">
            <a:xfrm>
              <a:off x="846" y="1952"/>
              <a:ext cx="1525" cy="44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2000" b="1" dirty="0">
                  <a:solidFill>
                    <a:srgbClr val="FFFF00"/>
                  </a:solidFill>
                  <a:latin typeface="Comic Sans MS" charset="0"/>
                </a:rPr>
                <a:t>The Western or </a:t>
              </a:r>
              <a:r>
                <a:rPr lang="en-US" altLang="ja-JP" sz="2000" b="1" dirty="0">
                  <a:solidFill>
                    <a:srgbClr val="FFFF00"/>
                  </a:solidFill>
                  <a:latin typeface="Comic Sans MS" charset="0"/>
                </a:rPr>
                <a:t>"Wailing Wall"</a:t>
              </a:r>
              <a:endParaRPr lang="en-US" sz="2000" b="1" dirty="0">
                <a:solidFill>
                  <a:srgbClr val="FFFF00"/>
                </a:solidFill>
                <a:latin typeface="Comic Sans MS" charset="0"/>
              </a:endParaRPr>
            </a:p>
          </p:txBody>
        </p:sp>
      </p:grpSp>
      <p:sp>
        <p:nvSpPr>
          <p:cNvPr id="622614" name="Freeform 22">
            <a:extLst>
              <a:ext uri="{FF2B5EF4-FFF2-40B4-BE49-F238E27FC236}">
                <a16:creationId xmlns:a16="http://schemas.microsoft.com/office/drawing/2014/main" id="{451CBF7B-C6C9-E2CA-9767-88B7F32E4335}"/>
              </a:ext>
            </a:extLst>
          </p:cNvPr>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5" name="Rectangle 23">
            <a:extLst>
              <a:ext uri="{FF2B5EF4-FFF2-40B4-BE49-F238E27FC236}">
                <a16:creationId xmlns:a16="http://schemas.microsoft.com/office/drawing/2014/main" id="{45F2B6C3-13B4-8924-EDE4-F93EAD1E92C8}"/>
              </a:ext>
            </a:extLst>
          </p:cNvPr>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41" name="Text Box 24">
            <a:extLst>
              <a:ext uri="{FF2B5EF4-FFF2-40B4-BE49-F238E27FC236}">
                <a16:creationId xmlns:a16="http://schemas.microsoft.com/office/drawing/2014/main" id="{603AC609-A753-438E-D1D6-5F85D9544903}"/>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a:extLst>
              <a:ext uri="{FF2B5EF4-FFF2-40B4-BE49-F238E27FC236}">
                <a16:creationId xmlns:a16="http://schemas.microsoft.com/office/drawing/2014/main" id="{AD70F49D-2550-205A-F235-67667A62ADF6}"/>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a:extLst>
              <a:ext uri="{FF2B5EF4-FFF2-40B4-BE49-F238E27FC236}">
                <a16:creationId xmlns:a16="http://schemas.microsoft.com/office/drawing/2014/main" id="{EA18D28F-61A9-69BC-C751-3B9BB4254CF7}"/>
              </a:ext>
            </a:extLst>
          </p:cNvPr>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a:extLst>
              <a:ext uri="{FF2B5EF4-FFF2-40B4-BE49-F238E27FC236}">
                <a16:creationId xmlns:a16="http://schemas.microsoft.com/office/drawing/2014/main" id="{4C5163EF-9AD9-276B-4767-0F078692CDD2}"/>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pic>
        <p:nvPicPr>
          <p:cNvPr id="622621" name="Picture 29">
            <a:extLst>
              <a:ext uri="{FF2B5EF4-FFF2-40B4-BE49-F238E27FC236}">
                <a16:creationId xmlns:a16="http://schemas.microsoft.com/office/drawing/2014/main" id="{BAFB8AD9-6B4F-E250-BEA1-74F4548583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622623" name="Picture 31">
            <a:extLst>
              <a:ext uri="{FF2B5EF4-FFF2-40B4-BE49-F238E27FC236}">
                <a16:creationId xmlns:a16="http://schemas.microsoft.com/office/drawing/2014/main" id="{C4004500-D9EA-9139-9AAF-6C0B06458E1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22625" name="Object 2">
            <a:extLst>
              <a:ext uri="{FF2B5EF4-FFF2-40B4-BE49-F238E27FC236}">
                <a16:creationId xmlns:a16="http://schemas.microsoft.com/office/drawing/2014/main" id="{DE9511CD-8487-54BF-5A53-C15AB3F56200}"/>
              </a:ext>
            </a:extLst>
          </p:cNvPr>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name="Document" r:id="rId7" imgW="5600000" imgH="3428571" progId="Word.Document.8">
                  <p:embed/>
                </p:oleObj>
              </mc:Choice>
              <mc:Fallback>
                <p:oleObj name="Document" r:id="rId7" imgW="5600000" imgH="3428571" progId="Word.Document.8">
                  <p:embed/>
                  <p:pic>
                    <p:nvPicPr>
                      <p:cNvPr id="622625" name="Object 2">
                        <a:extLst>
                          <a:ext uri="{FF2B5EF4-FFF2-40B4-BE49-F238E27FC236}">
                            <a16:creationId xmlns:a16="http://schemas.microsoft.com/office/drawing/2014/main" id="{198B5648-16A7-D575-90D9-24BF139854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a:extLst>
              <a:ext uri="{FF2B5EF4-FFF2-40B4-BE49-F238E27FC236}">
                <a16:creationId xmlns:a16="http://schemas.microsoft.com/office/drawing/2014/main" id="{6FD13B63-095C-4E37-8DA8-E380D3BA2AC8}"/>
              </a:ext>
            </a:extLst>
          </p:cNvPr>
          <p:cNvSpPr txBox="1">
            <a:spLocks noChangeArrowheads="1"/>
          </p:cNvSpPr>
          <p:nvPr/>
        </p:nvSpPr>
        <p:spPr bwMode="auto">
          <a:xfrm>
            <a:off x="3078163" y="5291138"/>
            <a:ext cx="3478212"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2400" b="1" dirty="0">
                <a:solidFill>
                  <a:srgbClr val="FFFF00"/>
                </a:solidFill>
                <a:latin typeface="Comic Sans MS" charset="0"/>
                <a:ea typeface="ＭＳ Ｐゴシック" charset="-128"/>
                <a:cs typeface="ＭＳ Ｐゴシック" charset="-128"/>
              </a:rPr>
              <a:t>Today</a:t>
            </a:r>
            <a:r>
              <a:rPr lang="fr-FR" sz="2400" b="1" dirty="0">
                <a:solidFill>
                  <a:srgbClr val="FFFF00"/>
                </a:solidFill>
                <a:latin typeface="Comic Sans MS" charset="0"/>
                <a:ea typeface="ＭＳ Ｐゴシック" charset="-128"/>
                <a:cs typeface="ＭＳ Ｐゴシック" charset="-128"/>
              </a:rPr>
              <a:t>'</a:t>
            </a:r>
            <a:r>
              <a:rPr lang="en-US" sz="2400" b="1" dirty="0">
                <a:solidFill>
                  <a:srgbClr val="FFFF00"/>
                </a:solidFill>
                <a:latin typeface="Comic Sans MS" charset="0"/>
                <a:ea typeface="ＭＳ Ｐゴシック" charset="-128"/>
                <a:cs typeface="ＭＳ Ｐゴシック" charset="-128"/>
              </a:rPr>
              <a:t>s Islamic  Dome of the Rock</a:t>
            </a:r>
          </a:p>
        </p:txBody>
      </p:sp>
      <p:sp>
        <p:nvSpPr>
          <p:cNvPr id="622627" name="Text Box 35">
            <a:extLst>
              <a:ext uri="{FF2B5EF4-FFF2-40B4-BE49-F238E27FC236}">
                <a16:creationId xmlns:a16="http://schemas.microsoft.com/office/drawing/2014/main" id="{C8E7400E-2662-2E44-9BCB-DC99338EF616}"/>
              </a:ext>
            </a:extLst>
          </p:cNvPr>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en-US" sz="2000" b="1" dirty="0">
                <a:solidFill>
                  <a:srgbClr val="0831AD"/>
                </a:solidFill>
                <a:latin typeface="Comic Sans MS" charset="0"/>
                <a:ea typeface="ＭＳ Ｐゴシック" charset="-128"/>
                <a:cs typeface="ＭＳ Ｐゴシック" charset="-128"/>
              </a:rPr>
              <a:t>Site of Abraham</a:t>
            </a:r>
            <a:r>
              <a:rPr lang="fr-FR" sz="2000" b="1" dirty="0">
                <a:solidFill>
                  <a:srgbClr val="0831AD"/>
                </a:solidFill>
                <a:latin typeface="Comic Sans MS" charset="0"/>
                <a:ea typeface="ＭＳ Ｐゴシック" charset="-128"/>
                <a:cs typeface="ＭＳ Ｐゴシック" charset="-128"/>
              </a:rPr>
              <a:t>'</a:t>
            </a:r>
            <a:r>
              <a:rPr lang="en-US" sz="2000" b="1" dirty="0">
                <a:solidFill>
                  <a:srgbClr val="0831AD"/>
                </a:solidFill>
                <a:latin typeface="Comic Sans MS" charset="0"/>
                <a:ea typeface="ＭＳ Ｐゴシック" charset="-128"/>
                <a:cs typeface="ＭＳ Ｐゴシック" charset="-128"/>
              </a:rPr>
              <a:t>s Near-Sacrifice of Isaac…Mt. Moriah…Mt. Zion</a:t>
            </a:r>
          </a:p>
        </p:txBody>
      </p:sp>
      <p:sp>
        <p:nvSpPr>
          <p:cNvPr id="3" name="Title 2">
            <a:extLst>
              <a:ext uri="{FF2B5EF4-FFF2-40B4-BE49-F238E27FC236}">
                <a16:creationId xmlns:a16="http://schemas.microsoft.com/office/drawing/2014/main" id="{5A8071D4-063C-4F07-94E5-0A561D16C973}"/>
              </a:ext>
            </a:extLst>
          </p:cNvPr>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Jerusalem</a:t>
            </a:r>
            <a:r>
              <a:rPr lang="fr-FR"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a:t>
            </a:r>
            <a:r>
              <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s Temple Mount Today</a:t>
            </a:r>
          </a:p>
        </p:txBody>
      </p:sp>
      <p:sp>
        <p:nvSpPr>
          <p:cNvPr id="622619" name="Text Box 27">
            <a:extLst>
              <a:ext uri="{FF2B5EF4-FFF2-40B4-BE49-F238E27FC236}">
                <a16:creationId xmlns:a16="http://schemas.microsoft.com/office/drawing/2014/main" id="{A083AF86-83A5-408F-A46F-756599AF74FD}"/>
              </a:ext>
            </a:extLst>
          </p:cNvPr>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Comic Sans MS" pitchFamily="-112" charset="0"/>
                <a:ea typeface="ＭＳ Ｐゴシック" charset="0"/>
                <a:cs typeface="ＭＳ Ｐゴシック" charset="0"/>
              </a:rPr>
              <a:t>1 Kings 6:14-38</a:t>
            </a:r>
          </a:p>
        </p:txBody>
      </p:sp>
    </p:spTree>
    <p:extLst>
      <p:ext uri="{BB962C8B-B14F-4D97-AF65-F5344CB8AC3E}">
        <p14:creationId xmlns:p14="http://schemas.microsoft.com/office/powerpoint/2010/main" val="2127976116"/>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7" descr="western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53975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4" name="Rectangle 6"/>
          <p:cNvSpPr>
            <a:spLocks noGrp="1" noRot="1" noChangeArrowheads="1"/>
          </p:cNvSpPr>
          <p:nvPr>
            <p:ph type="title"/>
          </p:nvPr>
        </p:nvSpPr>
        <p:spPr>
          <a:xfrm>
            <a:off x="5257800" y="-762000"/>
            <a:ext cx="3962400" cy="3581400"/>
          </a:xfrm>
        </p:spPr>
        <p:txBody>
          <a:bodyPr/>
          <a:lstStyle/>
          <a:p>
            <a:pPr eaLnBrk="1" hangingPunct="1">
              <a:defRPr/>
            </a:pPr>
            <a:r>
              <a:rPr lang="en-US" dirty="0">
                <a:latin typeface="Arial"/>
                <a:ea typeface="ＭＳ Ｐゴシック" charset="0"/>
                <a:cs typeface="Arial"/>
              </a:rPr>
              <a:t>Jewish Western Wall</a:t>
            </a:r>
          </a:p>
        </p:txBody>
      </p:sp>
      <p:pic>
        <p:nvPicPr>
          <p:cNvPr id="130053" name="Picture 5"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999163" y="2219325"/>
            <a:ext cx="2941637" cy="2185988"/>
          </a:xfrm>
          <a:noFill/>
          <a:extLst>
            <a:ext uri="{909E8E84-426E-40dd-AFC4-6F175D3DCCD1}">
              <a14:hiddenFill xmlns:a14="http://schemas.microsoft.com/office/drawing/2010/main" xmlns="">
                <a:solidFill>
                  <a:srgbClr val="FFFFFF"/>
                </a:solidFill>
              </a14:hiddenFill>
            </a:ext>
          </a:extLst>
        </p:spPr>
      </p:pic>
      <p:pic>
        <p:nvPicPr>
          <p:cNvPr id="130052" name="Picture 4" descr="Temple Alta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061075" y="4625975"/>
            <a:ext cx="3006725" cy="2187575"/>
          </a:xfrm>
          <a:noFill/>
          <a:extLst>
            <a:ext uri="{909E8E84-426E-40dd-AFC4-6F175D3DCCD1}">
              <a14:hiddenFill xmlns:a14="http://schemas.microsoft.com/office/drawing/2010/main" xmlns="">
                <a:solidFill>
                  <a:srgbClr val="FFFFFF"/>
                </a:solidFill>
              </a14:hiddenFill>
            </a:ext>
          </a:extLst>
        </p:spPr>
      </p:pic>
      <p:sp>
        <p:nvSpPr>
          <p:cNvPr id="8"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35</a:t>
            </a:r>
          </a:p>
        </p:txBody>
      </p:sp>
    </p:spTree>
    <p:extLst>
      <p:ext uri="{BB962C8B-B14F-4D97-AF65-F5344CB8AC3E}">
        <p14:creationId xmlns:p14="http://schemas.microsoft.com/office/powerpoint/2010/main" val="359057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0053"/>
                                        </p:tgtEl>
                                        <p:attrNameLst>
                                          <p:attrName>style.visibility</p:attrName>
                                        </p:attrNameLst>
                                      </p:cBhvr>
                                      <p:to>
                                        <p:strVal val="visible"/>
                                      </p:to>
                                    </p:set>
                                    <p:animEffect transition="in" filter="dissolve">
                                      <p:cBhvr>
                                        <p:cTn id="7" dur="500"/>
                                        <p:tgtEl>
                                          <p:spTgt spid="1300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0052"/>
                                        </p:tgtEl>
                                        <p:attrNameLst>
                                          <p:attrName>style.visibility</p:attrName>
                                        </p:attrNameLst>
                                      </p:cBhvr>
                                      <p:to>
                                        <p:strVal val="visible"/>
                                      </p:to>
                                    </p:set>
                                    <p:animEffect transition="in" filter="barn(inHorizontal)">
                                      <p:cBhvr>
                                        <p:cTn id="12"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361C-E827-506C-5706-C6F64239118E}"/>
            </a:ext>
          </a:extLst>
        </p:cNvPr>
        <p:cNvGrpSpPr/>
        <p:nvPr/>
      </p:nvGrpSpPr>
      <p:grpSpPr>
        <a:xfrm>
          <a:off x="0" y="0"/>
          <a:ext cx="0" cy="0"/>
          <a:chOff x="0" y="0"/>
          <a:chExt cx="0" cy="0"/>
        </a:xfrm>
      </p:grpSpPr>
      <p:pic>
        <p:nvPicPr>
          <p:cNvPr id="158721" name="Picture 7" descr="western wall">
            <a:extLst>
              <a:ext uri="{FF2B5EF4-FFF2-40B4-BE49-F238E27FC236}">
                <a16:creationId xmlns:a16="http://schemas.microsoft.com/office/drawing/2014/main" id="{1DD75E6C-E238-8E6E-C6E5-B154D800A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0"/>
            <a:ext cx="53975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4" name="Rectangle 6">
            <a:extLst>
              <a:ext uri="{FF2B5EF4-FFF2-40B4-BE49-F238E27FC236}">
                <a16:creationId xmlns:a16="http://schemas.microsoft.com/office/drawing/2014/main" id="{60A26949-8FAC-57D9-C93D-A649B3729C49}"/>
              </a:ext>
            </a:extLst>
          </p:cNvPr>
          <p:cNvSpPr>
            <a:spLocks noGrp="1" noRot="1" noChangeArrowheads="1"/>
          </p:cNvSpPr>
          <p:nvPr>
            <p:ph type="title"/>
          </p:nvPr>
        </p:nvSpPr>
        <p:spPr>
          <a:xfrm>
            <a:off x="5257800" y="-762000"/>
            <a:ext cx="3962400" cy="3581400"/>
          </a:xfrm>
        </p:spPr>
        <p:txBody>
          <a:bodyPr/>
          <a:lstStyle/>
          <a:p>
            <a:pPr eaLnBrk="1" hangingPunct="1">
              <a:defRPr/>
            </a:pPr>
            <a:r>
              <a:rPr lang="en-US" dirty="0">
                <a:latin typeface="Arial"/>
                <a:ea typeface="ＭＳ Ｐゴシック" charset="0"/>
                <a:cs typeface="Arial"/>
              </a:rPr>
              <a:t>Jewish Western Wall</a:t>
            </a:r>
          </a:p>
        </p:txBody>
      </p:sp>
      <p:pic>
        <p:nvPicPr>
          <p:cNvPr id="130053" name="Picture 5" descr="Jerusalem Temple, Bible, Old and New Testament, free picture">
            <a:extLst>
              <a:ext uri="{FF2B5EF4-FFF2-40B4-BE49-F238E27FC236}">
                <a16:creationId xmlns:a16="http://schemas.microsoft.com/office/drawing/2014/main" id="{C133E727-4DE4-3487-0B69-3AC009C5DF90}"/>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999163" y="2219325"/>
            <a:ext cx="2941637" cy="2185988"/>
          </a:xfrm>
          <a:noFill/>
          <a:extLst>
            <a:ext uri="{909E8E84-426E-40dd-AFC4-6F175D3DCCD1}">
              <a14:hiddenFill xmlns="" xmlns:a14="http://schemas.microsoft.com/office/drawing/2010/main">
                <a:solidFill>
                  <a:srgbClr val="FFFFFF"/>
                </a:solidFill>
              </a14:hiddenFill>
            </a:ext>
          </a:extLst>
        </p:spPr>
      </p:pic>
      <p:pic>
        <p:nvPicPr>
          <p:cNvPr id="130052" name="Picture 4" descr="Temple Altar">
            <a:extLst>
              <a:ext uri="{FF2B5EF4-FFF2-40B4-BE49-F238E27FC236}">
                <a16:creationId xmlns:a16="http://schemas.microsoft.com/office/drawing/2014/main" id="{C51BAE06-DB25-50C4-F063-B33348EFFC0D}"/>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061075" y="4625975"/>
            <a:ext cx="3006725" cy="2187575"/>
          </a:xfrm>
          <a:noFill/>
          <a:extLst>
            <a:ext uri="{909E8E84-426E-40dd-AFC4-6F175D3DCCD1}">
              <a14:hiddenFill xmlns="" xmlns:a14="http://schemas.microsoft.com/office/drawing/2010/main">
                <a:solidFill>
                  <a:srgbClr val="FFFFFF"/>
                </a:solidFill>
              </a14:hiddenFill>
            </a:ext>
          </a:extLst>
        </p:spPr>
      </p:pic>
      <p:pic>
        <p:nvPicPr>
          <p:cNvPr id="130050" name="Picture 2" descr="Men praying at Western Wall, tb n010200 sr">
            <a:extLst>
              <a:ext uri="{FF2B5EF4-FFF2-40B4-BE49-F238E27FC236}">
                <a16:creationId xmlns:a16="http://schemas.microsoft.com/office/drawing/2014/main" id="{49DF73B4-CAD8-7C4F-0C3E-42D2745FA562}"/>
              </a:ext>
            </a:extLst>
          </p:cNvPr>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7200" y="1976438"/>
            <a:ext cx="5899150" cy="4424362"/>
          </a:xfrm>
          <a:prstGeom prst="rect">
            <a:avLst/>
          </a:prstGeom>
          <a:noFill/>
          <a:ln w="76200">
            <a:solidFill>
              <a:srgbClr val="FF0000"/>
            </a:solidFill>
            <a:miter lim="800000"/>
            <a:headEnd/>
            <a:tailEnd/>
          </a:ln>
          <a:effectLst>
            <a:outerShdw blurRad="63500" dist="89803" dir="2700000" algn="ctr" rotWithShape="0">
              <a:schemeClr val="bg2">
                <a:alpha val="74998"/>
              </a:schemeClr>
            </a:outerShdw>
          </a:effectLst>
        </p:spPr>
      </p:pic>
      <p:sp>
        <p:nvSpPr>
          <p:cNvPr id="8" name="Text Box 25">
            <a:extLst>
              <a:ext uri="{FF2B5EF4-FFF2-40B4-BE49-F238E27FC236}">
                <a16:creationId xmlns:a16="http://schemas.microsoft.com/office/drawing/2014/main" id="{028031CC-2BEF-FE4D-A350-F81E3A7818ED}"/>
              </a:ext>
            </a:extLst>
          </p:cNvPr>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35</a:t>
            </a:r>
          </a:p>
        </p:txBody>
      </p:sp>
    </p:spTree>
    <p:extLst>
      <p:ext uri="{BB962C8B-B14F-4D97-AF65-F5344CB8AC3E}">
        <p14:creationId xmlns:p14="http://schemas.microsoft.com/office/powerpoint/2010/main" val="2652828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6" descr="44 Jer Mod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2" name="Picture 2" descr="44 Jer Mode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63845" name="Rectangle 5"/>
          <p:cNvSpPr>
            <a:spLocks noGrp="1" noRot="1" noChangeArrowheads="1"/>
          </p:cNvSpPr>
          <p:nvPr>
            <p:ph type="title"/>
          </p:nvPr>
        </p:nvSpPr>
        <p:spPr>
          <a:xfrm>
            <a:off x="0" y="0"/>
            <a:ext cx="3200400" cy="1600200"/>
          </a:xfrm>
          <a:solidFill>
            <a:srgbClr val="008000"/>
          </a:solidFill>
        </p:spPr>
        <p:txBody>
          <a:bodyPr/>
          <a:lstStyle/>
          <a:p>
            <a:pPr eaLnBrk="1" hangingPunct="1">
              <a:defRPr/>
            </a:pPr>
            <a:r>
              <a:rPr lang="en-US">
                <a:latin typeface="Arial"/>
                <a:ea typeface="ＭＳ Ｐゴシック" charset="0"/>
                <a:cs typeface="Arial"/>
              </a:rPr>
              <a:t>Wider Jerusalem</a:t>
            </a:r>
          </a:p>
        </p:txBody>
      </p:sp>
    </p:spTree>
    <p:extLst>
      <p:ext uri="{BB962C8B-B14F-4D97-AF65-F5344CB8AC3E}">
        <p14:creationId xmlns:p14="http://schemas.microsoft.com/office/powerpoint/2010/main" val="3746707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Effect transition="in" filter="dissolve">
                                      <p:cBhvr>
                                        <p:cTn id="7" dur="500"/>
                                        <p:tgtEl>
                                          <p:spTgt spid="163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163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Rot="1" noChangeArrowheads="1"/>
          </p:cNvSpPr>
          <p:nvPr>
            <p:ph type="title"/>
          </p:nvPr>
        </p:nvSpPr>
        <p:spPr>
          <a:xfrm>
            <a:off x="5867400" y="274638"/>
            <a:ext cx="3276600" cy="3306762"/>
          </a:xfrm>
        </p:spPr>
        <p:txBody>
          <a:bodyPr/>
          <a:lstStyle/>
          <a:p>
            <a:pPr eaLnBrk="1" hangingPunct="1">
              <a:defRPr/>
            </a:pPr>
            <a:r>
              <a:rPr lang="en-US">
                <a:latin typeface="Arial"/>
                <a:ea typeface="ＭＳ Ｐゴシック" charset="0"/>
                <a:cs typeface="Arial"/>
              </a:rPr>
              <a:t>Present Jerusalem Population</a:t>
            </a:r>
          </a:p>
        </p:txBody>
      </p:sp>
      <p:sp>
        <p:nvSpPr>
          <p:cNvPr id="169987" name="Rectangle 3"/>
          <p:cNvSpPr>
            <a:spLocks noGrp="1" noChangeArrowheads="1"/>
          </p:cNvSpPr>
          <p:nvPr>
            <p:ph type="body" idx="1"/>
          </p:nvPr>
        </p:nvSpPr>
        <p:spPr>
          <a:xfrm>
            <a:off x="5867400" y="3733800"/>
            <a:ext cx="3276600" cy="2392363"/>
          </a:xfrm>
        </p:spPr>
        <p:txBody>
          <a:bodyPr/>
          <a:lstStyle/>
          <a:p>
            <a:pPr eaLnBrk="1" hangingPunct="1">
              <a:defRPr/>
            </a:pPr>
            <a:r>
              <a:rPr lang="en-US">
                <a:latin typeface="Arial"/>
                <a:ea typeface="ＭＳ Ｐゴシック" charset="0"/>
                <a:cs typeface="Arial"/>
              </a:rPr>
              <a:t>West = Jews</a:t>
            </a:r>
          </a:p>
          <a:p>
            <a:pPr eaLnBrk="1" hangingPunct="1">
              <a:defRPr/>
            </a:pPr>
            <a:r>
              <a:rPr lang="en-US">
                <a:latin typeface="Arial"/>
                <a:ea typeface="ＭＳ Ｐゴシック" charset="0"/>
                <a:cs typeface="Arial"/>
              </a:rPr>
              <a:t>East = Arabs</a:t>
            </a:r>
          </a:p>
        </p:txBody>
      </p:sp>
      <p:pic>
        <p:nvPicPr>
          <p:cNvPr id="162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20734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7" name="Rectangle 9"/>
          <p:cNvSpPr>
            <a:spLocks noGrp="1" noRot="1" noChangeArrowheads="1"/>
          </p:cNvSpPr>
          <p:nvPr>
            <p:ph type="title"/>
          </p:nvPr>
        </p:nvSpPr>
        <p:spPr>
          <a:xfrm>
            <a:off x="5334000" y="274638"/>
            <a:ext cx="3886200" cy="1143000"/>
          </a:xfrm>
        </p:spPr>
        <p:txBody>
          <a:bodyPr/>
          <a:lstStyle/>
          <a:p>
            <a:pPr eaLnBrk="1" hangingPunct="1">
              <a:defRPr/>
            </a:pPr>
            <a:r>
              <a:rPr lang="en-US">
                <a:latin typeface="Arial"/>
                <a:ea typeface="ＭＳ Ｐゴシック" charset="0"/>
                <a:cs typeface="Arial"/>
              </a:rPr>
              <a:t>The Old City</a:t>
            </a:r>
          </a:p>
        </p:txBody>
      </p:sp>
      <p:sp>
        <p:nvSpPr>
          <p:cNvPr id="171016" name="Rectangle 8"/>
          <p:cNvSpPr>
            <a:spLocks noGrp="1" noChangeArrowheads="1"/>
          </p:cNvSpPr>
          <p:nvPr>
            <p:ph type="body" idx="1"/>
          </p:nvPr>
        </p:nvSpPr>
        <p:spPr>
          <a:xfrm>
            <a:off x="5334000" y="1600200"/>
            <a:ext cx="3810000" cy="4525963"/>
          </a:xfrm>
        </p:spPr>
        <p:txBody>
          <a:bodyPr/>
          <a:lstStyle/>
          <a:p>
            <a:pPr eaLnBrk="1" hangingPunct="1">
              <a:defRPr/>
            </a:pPr>
            <a:r>
              <a:rPr lang="en-US" sz="3600" b="1">
                <a:latin typeface="Arial"/>
                <a:ea typeface="ＭＳ Ｐゴシック" charset="0"/>
                <a:cs typeface="Arial"/>
              </a:rPr>
              <a:t>Each of the four quarters represents an era</a:t>
            </a:r>
          </a:p>
        </p:txBody>
      </p:sp>
      <p:grpSp>
        <p:nvGrpSpPr>
          <p:cNvPr id="164867" name="Group 3"/>
          <p:cNvGrpSpPr>
            <a:grpSpLocks/>
          </p:cNvGrpSpPr>
          <p:nvPr/>
        </p:nvGrpSpPr>
        <p:grpSpPr bwMode="auto">
          <a:xfrm>
            <a:off x="76200" y="0"/>
            <a:ext cx="5257800" cy="6858000"/>
            <a:chOff x="48" y="0"/>
            <a:chExt cx="3312" cy="4320"/>
          </a:xfrm>
        </p:grpSpPr>
        <p:pic>
          <p:nvPicPr>
            <p:cNvPr id="164869" name="Picture 7" descr="Old City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 y="0"/>
              <a:ext cx="1815" cy="2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70" name="Picture 6" descr="Old City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0"/>
              <a:ext cx="1758" cy="2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71" name="Picture 5" descr="Old City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1828"/>
              <a:ext cx="1815" cy="2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72" name="Picture 4" descr="Old City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 y="1828"/>
              <a:ext cx="1770" cy="2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402400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a:solidFill>
                  <a:schemeClr val="bg1"/>
                </a:solidFill>
                <a:latin typeface="Arial" charset="0"/>
              </a:rPr>
              <a:t>Mesopotamia</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084168" y="2780928"/>
            <a:ext cx="29439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Euphrates</a:t>
            </a:r>
          </a:p>
        </p:txBody>
      </p:sp>
      <p:sp>
        <p:nvSpPr>
          <p:cNvPr id="7" name="Text Box 9"/>
          <p:cNvSpPr txBox="1">
            <a:spLocks noChangeArrowheads="1"/>
          </p:cNvSpPr>
          <p:nvPr/>
        </p:nvSpPr>
        <p:spPr bwMode="auto">
          <a:xfrm>
            <a:off x="6372200" y="1052736"/>
            <a:ext cx="171075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Tigris</a:t>
            </a:r>
          </a:p>
        </p:txBody>
      </p:sp>
      <p:sp>
        <p:nvSpPr>
          <p:cNvPr id="8" name="Text Box 9"/>
          <p:cNvSpPr txBox="1">
            <a:spLocks noChangeArrowheads="1"/>
          </p:cNvSpPr>
          <p:nvPr/>
        </p:nvSpPr>
        <p:spPr bwMode="auto">
          <a:xfrm>
            <a:off x="5804504" y="3645024"/>
            <a:ext cx="24105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9" name="Text Box 9"/>
          <p:cNvSpPr txBox="1">
            <a:spLocks noChangeArrowheads="1"/>
          </p:cNvSpPr>
          <p:nvPr/>
        </p:nvSpPr>
        <p:spPr bwMode="auto">
          <a:xfrm>
            <a:off x="6228184" y="1916832"/>
            <a:ext cx="237970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Nineveh</a:t>
            </a:r>
          </a:p>
        </p:txBody>
      </p:sp>
      <p:sp>
        <p:nvSpPr>
          <p:cNvPr id="10" name="Text Box 9"/>
          <p:cNvSpPr txBox="1">
            <a:spLocks noChangeArrowheads="1"/>
          </p:cNvSpPr>
          <p:nvPr/>
        </p:nvSpPr>
        <p:spPr bwMode="auto">
          <a:xfrm rot="1618024">
            <a:off x="3612019" y="1728372"/>
            <a:ext cx="3134767"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Mesopotamia</a:t>
            </a:r>
          </a:p>
        </p:txBody>
      </p:sp>
      <p:sp>
        <p:nvSpPr>
          <p:cNvPr id="11" name="Text Box 9"/>
          <p:cNvSpPr txBox="1">
            <a:spLocks noChangeArrowheads="1"/>
          </p:cNvSpPr>
          <p:nvPr/>
        </p:nvSpPr>
        <p:spPr bwMode="auto">
          <a:xfrm>
            <a:off x="6075800" y="2780928"/>
            <a:ext cx="56102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E</a:t>
            </a:r>
          </a:p>
        </p:txBody>
      </p:sp>
      <p:sp>
        <p:nvSpPr>
          <p:cNvPr id="12" name="Text Box 9"/>
          <p:cNvSpPr txBox="1">
            <a:spLocks noChangeArrowheads="1"/>
          </p:cNvSpPr>
          <p:nvPr/>
        </p:nvSpPr>
        <p:spPr bwMode="auto">
          <a:xfrm>
            <a:off x="6363832" y="1052736"/>
            <a:ext cx="5293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T</a:t>
            </a:r>
          </a:p>
        </p:txBody>
      </p:sp>
      <p:sp>
        <p:nvSpPr>
          <p:cNvPr id="13" name="Text Box 9"/>
          <p:cNvSpPr txBox="1">
            <a:spLocks noChangeArrowheads="1"/>
          </p:cNvSpPr>
          <p:nvPr/>
        </p:nvSpPr>
        <p:spPr bwMode="auto">
          <a:xfrm>
            <a:off x="5796136" y="3645024"/>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B</a:t>
            </a:r>
          </a:p>
        </p:txBody>
      </p:sp>
      <p:sp>
        <p:nvSpPr>
          <p:cNvPr id="14" name="Text Box 9"/>
          <p:cNvSpPr txBox="1">
            <a:spLocks noChangeArrowheads="1"/>
          </p:cNvSpPr>
          <p:nvPr/>
        </p:nvSpPr>
        <p:spPr bwMode="auto">
          <a:xfrm>
            <a:off x="6219816" y="1916832"/>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N</a:t>
            </a:r>
          </a:p>
        </p:txBody>
      </p:sp>
    </p:spTree>
    <p:extLst>
      <p:ext uri="{BB962C8B-B14F-4D97-AF65-F5344CB8AC3E}">
        <p14:creationId xmlns:p14="http://schemas.microsoft.com/office/powerpoint/2010/main" val="27779130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9" name="Rectangle 7"/>
          <p:cNvSpPr>
            <a:spLocks noGrp="1" noRot="1" noChangeArrowheads="1"/>
          </p:cNvSpPr>
          <p:nvPr>
            <p:ph type="title"/>
          </p:nvPr>
        </p:nvSpPr>
        <p:spPr>
          <a:xfrm>
            <a:off x="457200" y="152400"/>
            <a:ext cx="8229600" cy="1143000"/>
          </a:xfrm>
        </p:spPr>
        <p:txBody>
          <a:bodyPr/>
          <a:lstStyle/>
          <a:p>
            <a:pPr eaLnBrk="1" hangingPunct="1">
              <a:defRPr/>
            </a:pPr>
            <a:r>
              <a:rPr lang="en-US">
                <a:latin typeface="Arial"/>
                <a:ea typeface="ＭＳ Ｐゴシック" charset="0"/>
                <a:cs typeface="Arial"/>
              </a:rPr>
              <a:t>Jewish Hope of Resurrection</a:t>
            </a:r>
          </a:p>
        </p:txBody>
      </p:sp>
      <p:pic>
        <p:nvPicPr>
          <p:cNvPr id="166914" name="Picture 6"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16150"/>
            <a:ext cx="95377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15" name="Picture 5" descr="Tom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09800"/>
            <a:ext cx="5254625"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6" name="AutoShape 4"/>
          <p:cNvSpPr>
            <a:spLocks noChangeArrowheads="1"/>
          </p:cNvSpPr>
          <p:nvPr/>
        </p:nvSpPr>
        <p:spPr bwMode="auto">
          <a:xfrm rot="482294" flipH="1">
            <a:off x="6005513" y="4195763"/>
            <a:ext cx="3968750" cy="647700"/>
          </a:xfrm>
          <a:prstGeom prst="curvedUpArrow">
            <a:avLst>
              <a:gd name="adj1" fmla="val 104603"/>
              <a:gd name="adj2" fmla="val 209205"/>
              <a:gd name="adj3" fmla="val 33333"/>
            </a:avLst>
          </a:prstGeom>
          <a:solidFill>
            <a:schemeClr val="hlink"/>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2034" name="Text Box 2"/>
          <p:cNvSpPr txBox="1">
            <a:spLocks noChangeArrowheads="1"/>
          </p:cNvSpPr>
          <p:nvPr/>
        </p:nvSpPr>
        <p:spPr bwMode="auto">
          <a:xfrm>
            <a:off x="0" y="1295400"/>
            <a:ext cx="9144000" cy="830997"/>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2400" b="1" dirty="0">
                <a:solidFill>
                  <a:srgbClr val="FFFFFF"/>
                </a:solidFill>
                <a:effectLst>
                  <a:outerShdw blurRad="38100" dist="38100" dir="2700000" algn="tl">
                    <a:srgbClr val="000000"/>
                  </a:outerShdw>
                </a:effectLst>
                <a:latin typeface="Arial"/>
                <a:cs typeface="Arial"/>
              </a:rPr>
              <a:t>Jews buried on the Mt. of Olives hope to be the first to enter the Eastern Gate with the Messiah when He comes</a:t>
            </a:r>
          </a:p>
        </p:txBody>
      </p:sp>
      <p:sp>
        <p:nvSpPr>
          <p:cNvPr id="8"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3040648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wipe(right)">
                                      <p:cBhvr>
                                        <p:cTn id="7"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3624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3025"/>
            <a:ext cx="9296400" cy="670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2500" name="Rectangle 4"/>
          <p:cNvSpPr>
            <a:spLocks noGrp="1" noChangeArrowheads="1"/>
          </p:cNvSpPr>
          <p:nvPr>
            <p:ph type="title" idx="4294967295"/>
          </p:nvPr>
        </p:nvSpPr>
        <p:spPr>
          <a:xfrm>
            <a:off x="-180975" y="1600200"/>
            <a:ext cx="9253538" cy="1143000"/>
          </a:xfrm>
          <a:effectLst>
            <a:outerShdw blurRad="63500" dist="35921" dir="2700000" algn="ctr" rotWithShape="0">
              <a:srgbClr val="000000">
                <a:alpha val="74998"/>
              </a:srgbClr>
            </a:outerShdw>
          </a:effectLst>
        </p:spPr>
        <p:txBody>
          <a:bodyPr/>
          <a:lstStyle/>
          <a:p>
            <a:pPr>
              <a:defRPr/>
            </a:pPr>
            <a:r>
              <a:rPr lang="en-US" sz="4000" b="1" dirty="0">
                <a:effectLst>
                  <a:outerShdw blurRad="38100" dist="38100" dir="2700000" algn="tl">
                    <a:srgbClr val="000000">
                      <a:alpha val="43137"/>
                    </a:srgbClr>
                  </a:outerShdw>
                </a:effectLst>
              </a:rPr>
              <a:t>Muslims Sealed the Eastern Gate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0" descr="43 Jer 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12" name="Text Box 8"/>
          <p:cNvSpPr txBox="1">
            <a:spLocks noChangeArrowheads="1"/>
          </p:cNvSpPr>
          <p:nvPr/>
        </p:nvSpPr>
        <p:spPr bwMode="auto">
          <a:xfrm>
            <a:off x="152400" y="2362200"/>
            <a:ext cx="3621088" cy="397033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Christ</a:t>
            </a:r>
            <a:r>
              <a:rPr lang="fr-FR" altLang="ja-JP" dirty="0">
                <a:solidFill>
                  <a:srgbClr val="FFFFFF"/>
                </a:solidFill>
                <a:effectLst>
                  <a:outerShdw blurRad="38100" dist="38100" dir="2700000" algn="tl">
                    <a:srgbClr val="000000"/>
                  </a:outerShdw>
                </a:effectLst>
                <a:latin typeface="Arial" charset="0"/>
                <a:cs typeface="Arial" charset="0"/>
              </a:rPr>
              <a:t>'</a:t>
            </a:r>
            <a:r>
              <a:rPr lang="en-US" dirty="0">
                <a:solidFill>
                  <a:srgbClr val="FFFFFF"/>
                </a:solidFill>
                <a:effectLst>
                  <a:outerShdw blurRad="38100" dist="38100" dir="2700000" algn="tl">
                    <a:srgbClr val="000000"/>
                  </a:outerShdw>
                </a:effectLst>
                <a:latin typeface="Arial" charset="0"/>
                <a:cs typeface="Arial" charset="0"/>
              </a:rPr>
              <a:t>s Death</a:t>
            </a: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Resurrection</a:t>
            </a: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Church Born</a:t>
            </a: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Mother Church</a:t>
            </a: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Christ</a:t>
            </a:r>
            <a:r>
              <a:rPr lang="fr-FR" altLang="ja-JP" dirty="0">
                <a:solidFill>
                  <a:srgbClr val="FFFFFF"/>
                </a:solidFill>
                <a:effectLst>
                  <a:outerShdw blurRad="38100" dist="38100" dir="2700000" algn="tl">
                    <a:srgbClr val="000000"/>
                  </a:outerShdw>
                </a:effectLst>
                <a:latin typeface="Arial" charset="0"/>
                <a:cs typeface="Arial" charset="0"/>
              </a:rPr>
              <a:t>'</a:t>
            </a:r>
            <a:r>
              <a:rPr lang="en-US" dirty="0">
                <a:solidFill>
                  <a:srgbClr val="FFFFFF"/>
                </a:solidFill>
                <a:effectLst>
                  <a:outerShdw blurRad="38100" dist="38100" dir="2700000" algn="tl">
                    <a:srgbClr val="000000"/>
                  </a:outerShdw>
                </a:effectLst>
                <a:latin typeface="Arial" charset="0"/>
                <a:cs typeface="Arial" charset="0"/>
              </a:rPr>
              <a:t>s Return</a:t>
            </a:r>
          </a:p>
        </p:txBody>
      </p:sp>
      <p:sp>
        <p:nvSpPr>
          <p:cNvPr id="175111" name="AutoShape 7"/>
          <p:cNvSpPr>
            <a:spLocks/>
          </p:cNvSpPr>
          <p:nvPr/>
        </p:nvSpPr>
        <p:spPr bwMode="auto">
          <a:xfrm>
            <a:off x="3276600" y="2286000"/>
            <a:ext cx="519113" cy="1447800"/>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10" name="Line 6"/>
          <p:cNvSpPr>
            <a:spLocks noChangeShapeType="1"/>
          </p:cNvSpPr>
          <p:nvPr/>
        </p:nvSpPr>
        <p:spPr bwMode="auto">
          <a:xfrm>
            <a:off x="3810000" y="3048000"/>
            <a:ext cx="1828800" cy="228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09" name="Line 5"/>
          <p:cNvSpPr>
            <a:spLocks noChangeShapeType="1"/>
          </p:cNvSpPr>
          <p:nvPr/>
        </p:nvSpPr>
        <p:spPr bwMode="auto">
          <a:xfrm flipV="1">
            <a:off x="3810000" y="1676400"/>
            <a:ext cx="2209800" cy="1371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08" name="Line 4"/>
          <p:cNvSpPr>
            <a:spLocks noChangeShapeType="1"/>
          </p:cNvSpPr>
          <p:nvPr/>
        </p:nvSpPr>
        <p:spPr bwMode="auto">
          <a:xfrm>
            <a:off x="3352800" y="4310305"/>
            <a:ext cx="2590800" cy="3810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07" name="Line 3"/>
          <p:cNvSpPr>
            <a:spLocks noChangeShapeType="1"/>
          </p:cNvSpPr>
          <p:nvPr/>
        </p:nvSpPr>
        <p:spPr bwMode="auto">
          <a:xfrm flipV="1">
            <a:off x="3581400" y="3679696"/>
            <a:ext cx="5486400" cy="22860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15" name="Rectangle 11"/>
          <p:cNvSpPr>
            <a:spLocks noGrp="1" noRot="1" noChangeArrowheads="1"/>
          </p:cNvSpPr>
          <p:nvPr>
            <p:ph type="title" idx="4294967295"/>
          </p:nvPr>
        </p:nvSpPr>
        <p:spPr>
          <a:xfrm>
            <a:off x="0" y="0"/>
            <a:ext cx="3810000" cy="1782763"/>
          </a:xfrm>
          <a:effectLst>
            <a:outerShdw blurRad="63500" dist="35921" dir="2700000" algn="ctr" rotWithShape="0">
              <a:schemeClr val="bg2">
                <a:alpha val="74998"/>
              </a:schemeClr>
            </a:outerShdw>
          </a:effectLst>
        </p:spPr>
        <p:txBody>
          <a:bodyPr/>
          <a:lstStyle/>
          <a:p>
            <a:pPr eaLnBrk="1" hangingPunct="1">
              <a:defRPr/>
            </a:pPr>
            <a:r>
              <a:rPr lang="en-US" sz="3600" dirty="0">
                <a:solidFill>
                  <a:schemeClr val="tx1"/>
                </a:solidFill>
                <a:effectLst/>
                <a:latin typeface="Arial" charset="0"/>
                <a:ea typeface="ＭＳ Ｐゴシック" charset="0"/>
                <a:cs typeface="Arial" charset="0"/>
              </a:rPr>
              <a:t>Significance to Christians:</a:t>
            </a:r>
            <a:endParaRPr lang="en-US" dirty="0">
              <a:latin typeface="Arial" charset="0"/>
              <a:ea typeface="ＭＳ Ｐゴシック" charset="0"/>
              <a:cs typeface="Arial" charset="0"/>
            </a:endParaRPr>
          </a:p>
        </p:txBody>
      </p:sp>
      <p:sp>
        <p:nvSpPr>
          <p:cNvPr id="11"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28</a:t>
            </a:r>
          </a:p>
        </p:txBody>
      </p:sp>
      <p:sp>
        <p:nvSpPr>
          <p:cNvPr id="12" name="Rectangle 11">
            <a:extLst>
              <a:ext uri="{FF2B5EF4-FFF2-40B4-BE49-F238E27FC236}">
                <a16:creationId xmlns:a16="http://schemas.microsoft.com/office/drawing/2014/main" id="{D048F04D-E415-C243-8B84-7E674C66B9F6}"/>
              </a:ext>
            </a:extLst>
          </p:cNvPr>
          <p:cNvSpPr txBox="1">
            <a:spLocks noRot="1" noChangeArrowheads="1"/>
          </p:cNvSpPr>
          <p:nvPr/>
        </p:nvSpPr>
        <p:spPr bwMode="auto">
          <a:xfrm>
            <a:off x="3732477" y="6254272"/>
            <a:ext cx="3810000" cy="597430"/>
          </a:xfrm>
          <a:prstGeom prst="rect">
            <a:avLst/>
          </a:prstGeom>
          <a:solidFill>
            <a:schemeClr val="bg2"/>
          </a:solidFill>
          <a:ln w="9525">
            <a:no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3200" kern="0" dirty="0">
                <a:solidFill>
                  <a:schemeClr val="tx1"/>
                </a:solidFill>
                <a:effectLst/>
                <a:latin typeface="Arial" charset="0"/>
                <a:ea typeface="ＭＳ Ｐゴシック" charset="0"/>
                <a:cs typeface="Arial" charset="0"/>
              </a:rPr>
              <a:t>NT Jerusalem</a:t>
            </a:r>
            <a:endParaRPr lang="en-US" sz="4000" kern="0" dirty="0">
              <a:latin typeface="Arial" charset="0"/>
              <a:ea typeface="ＭＳ Ｐゴシック" charset="0"/>
              <a:cs typeface="Arial" charset="0"/>
            </a:endParaRPr>
          </a:p>
        </p:txBody>
      </p:sp>
    </p:spTree>
    <p:extLst>
      <p:ext uri="{BB962C8B-B14F-4D97-AF65-F5344CB8AC3E}">
        <p14:creationId xmlns:p14="http://schemas.microsoft.com/office/powerpoint/2010/main" val="3160561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eaLnBrk="1" hangingPunct="1">
              <a:defRPr/>
            </a:pPr>
            <a:r>
              <a:rPr lang="en-US" sz="4000">
                <a:latin typeface="Arial" charset="0"/>
                <a:ea typeface="ＭＳ Ｐゴシック" charset="0"/>
                <a:cs typeface="Arial" charset="0"/>
              </a:rPr>
              <a:t>Muslim Control</a:t>
            </a:r>
          </a:p>
        </p:txBody>
      </p:sp>
      <p:pic>
        <p:nvPicPr>
          <p:cNvPr id="289794" name="Picture 5"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934200" y="381000"/>
            <a:ext cx="1600200" cy="1039813"/>
          </a:xfrm>
        </p:spPr>
      </p:pic>
      <p:pic>
        <p:nvPicPr>
          <p:cNvPr id="30728" name="Picture 8"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a:noFill/>
          <a:extLst>
            <a:ext uri="{909E8E84-426E-40dd-AFC4-6F175D3DCCD1}">
              <a14:hiddenFill xmlns="" xmlns:a14="http://schemas.microsoft.com/office/drawing/2010/main">
                <a:solidFill>
                  <a:srgbClr val="FFFFFF"/>
                </a:solidFill>
              </a14:hiddenFill>
            </a:ext>
          </a:extLst>
        </p:spPr>
      </p:pic>
      <p:sp>
        <p:nvSpPr>
          <p:cNvPr id="30730" name="Text Box 10"/>
          <p:cNvSpPr txBox="1">
            <a:spLocks noChangeArrowheads="1"/>
          </p:cNvSpPr>
          <p:nvPr/>
        </p:nvSpPr>
        <p:spPr bwMode="auto">
          <a:xfrm>
            <a:off x="4800600" y="5240338"/>
            <a:ext cx="434340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Al-Aksa Mosque</a:t>
            </a:r>
          </a:p>
        </p:txBody>
      </p:sp>
      <p:pic>
        <p:nvPicPr>
          <p:cNvPr id="30731" name="Picture 11"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a:noFill/>
          <a:extLst>
            <a:ext uri="{909E8E84-426E-40dd-AFC4-6F175D3DCCD1}">
              <a14:hiddenFill xmlns="" xmlns:a14="http://schemas.microsoft.com/office/drawing/2010/main">
                <a:solidFill>
                  <a:srgbClr val="FFFFFF"/>
                </a:solidFill>
              </a14:hiddenFill>
            </a:ext>
          </a:extLst>
        </p:spPr>
      </p:pic>
      <p:sp>
        <p:nvSpPr>
          <p:cNvPr id="30733" name="Text Box 13"/>
          <p:cNvSpPr txBox="1">
            <a:spLocks noChangeArrowheads="1"/>
          </p:cNvSpPr>
          <p:nvPr/>
        </p:nvSpPr>
        <p:spPr bwMode="auto">
          <a:xfrm>
            <a:off x="0" y="5240338"/>
            <a:ext cx="4765675" cy="1077912"/>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Mosque of Omar</a:t>
            </a:r>
            <a:b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(Dome of the Rock)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dissolve">
                                      <p:cBhvr>
                                        <p:cTn id="7" dur="500"/>
                                        <p:tgtEl>
                                          <p:spTgt spid="307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733"/>
                                        </p:tgtEl>
                                        <p:attrNameLst>
                                          <p:attrName>style.visibility</p:attrName>
                                        </p:attrNameLst>
                                      </p:cBhvr>
                                      <p:to>
                                        <p:strVal val="visible"/>
                                      </p:to>
                                    </p:set>
                                    <p:animEffect transition="in" filter="dissolve">
                                      <p:cBhvr>
                                        <p:cTn id="10" dur="500"/>
                                        <p:tgtEl>
                                          <p:spTgt spid="3073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30728"/>
                                        </p:tgtEl>
                                        <p:attrNameLst>
                                          <p:attrName>style.visibility</p:attrName>
                                        </p:attrNameLst>
                                      </p:cBhvr>
                                      <p:to>
                                        <p:strVal val="visible"/>
                                      </p:to>
                                    </p:set>
                                    <p:animEffect transition="in" filter="wipe(down)">
                                      <p:cBhvr>
                                        <p:cTn id="15" dur="500"/>
                                        <p:tgtEl>
                                          <p:spTgt spid="307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730"/>
                                        </p:tgtEl>
                                        <p:attrNameLst>
                                          <p:attrName>style.visibility</p:attrName>
                                        </p:attrNameLst>
                                      </p:cBhvr>
                                      <p:to>
                                        <p:strVal val="visible"/>
                                      </p:to>
                                    </p:set>
                                    <p:animEffect transition="in" filter="wipe(down)">
                                      <p:cBhvr>
                                        <p:cTn id="18" dur="500"/>
                                        <p:tgtEl>
                                          <p:spTgt spid="30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P spid="307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a:xfrm>
            <a:off x="457200" y="274638"/>
            <a:ext cx="3505200" cy="4373562"/>
          </a:xfrm>
        </p:spPr>
        <p:txBody>
          <a:bodyPr/>
          <a:lstStyle/>
          <a:p>
            <a:pPr eaLnBrk="1" hangingPunct="1">
              <a:defRPr/>
            </a:pPr>
            <a:r>
              <a:rPr lang="en-US" dirty="0">
                <a:latin typeface="Arial"/>
                <a:ea typeface="ＭＳ Ｐゴシック" charset="0"/>
                <a:cs typeface="Arial"/>
              </a:rPr>
              <a:t>A Dome to Outshine the Dome</a:t>
            </a:r>
          </a:p>
        </p:txBody>
      </p:sp>
      <p:pic>
        <p:nvPicPr>
          <p:cNvPr id="291842" name="Picture 4"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4"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6" name="Rectangle 2"/>
          <p:cNvSpPr>
            <a:spLocks noGrp="1" noRot="1" noChangeArrowheads="1"/>
          </p:cNvSpPr>
          <p:nvPr>
            <p:ph type="title"/>
          </p:nvPr>
        </p:nvSpPr>
        <p:spPr>
          <a:xfrm>
            <a:off x="609600" y="5715000"/>
            <a:ext cx="8229600" cy="1143000"/>
          </a:xfrm>
        </p:spPr>
        <p:txBody>
          <a:bodyPr/>
          <a:lstStyle/>
          <a:p>
            <a:pPr eaLnBrk="1" hangingPunct="1">
              <a:defRPr/>
            </a:pPr>
            <a:r>
              <a:rPr lang="en-US" dirty="0">
                <a:latin typeface="Arial"/>
                <a:ea typeface="ＭＳ Ｐゴシック" charset="0"/>
                <a:cs typeface="Arial"/>
              </a:rPr>
              <a:t>The Rock Inside</a:t>
            </a:r>
          </a:p>
        </p:txBody>
      </p:sp>
      <p:sp>
        <p:nvSpPr>
          <p:cNvPr id="4" name="Text Box 5"/>
          <p:cNvSpPr txBox="1">
            <a:spLocks noChangeArrowheads="1"/>
          </p:cNvSpPr>
          <p:nvPr/>
        </p:nvSpPr>
        <p:spPr bwMode="auto">
          <a:xfrm>
            <a:off x="0" y="0"/>
            <a:ext cx="4464496" cy="1200328"/>
          </a:xfrm>
          <a:prstGeom prst="rect">
            <a:avLst/>
          </a:prstGeom>
          <a:solidFill>
            <a:schemeClr val="bg2"/>
          </a:solidFill>
          <a:ln w="9525">
            <a:noFill/>
            <a:miter lim="800000"/>
            <a:headEnd/>
            <a:tailEnd/>
          </a:ln>
          <a:effec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marL="0" marR="0" lvl="0" indent="0" algn="l" defTabSz="914400" rtl="0" eaLnBrk="1" fontAlgn="t"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pitchFamily="2" charset="-122"/>
                <a:cs typeface="Arial"/>
              </a:rPr>
              <a:t>SACRED STONE:</a:t>
            </a:r>
            <a:b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pitchFamily="2" charset="-122"/>
                <a:cs typeface="Arial"/>
              </a:rPr>
            </a:b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pitchFamily="2" charset="-122"/>
                <a:cs typeface="Arial"/>
              </a:rPr>
              <a:t>The Dome of the Rock celebrates a union with God</a:t>
            </a:r>
            <a:endParaRPr kumimoji="0" lang="zh-CN" alt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a:xfrm>
            <a:off x="228600" y="0"/>
            <a:ext cx="4191000" cy="3535363"/>
          </a:xfrm>
        </p:spPr>
        <p:txBody>
          <a:bodyPr/>
          <a:lstStyle/>
          <a:p>
            <a:pPr eaLnBrk="1" hangingPunct="1">
              <a:defRPr/>
            </a:pPr>
            <a:r>
              <a:rPr lang="en-US" dirty="0">
                <a:latin typeface="Arial"/>
                <a:ea typeface="ＭＳ Ｐゴシック" charset="0"/>
                <a:cs typeface="Arial"/>
              </a:rPr>
              <a:t>Muslim Prayers at the Dome</a:t>
            </a:r>
          </a:p>
        </p:txBody>
      </p:sp>
      <p:pic>
        <p:nvPicPr>
          <p:cNvPr id="295938" name="Picture 4"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939" name="Picture 5"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4" name="Rectangle 8"/>
          <p:cNvSpPr>
            <a:spLocks noGrp="1" noRot="1" noChangeArrowheads="1"/>
          </p:cNvSpPr>
          <p:nvPr>
            <p:ph type="title"/>
          </p:nvPr>
        </p:nvSpPr>
        <p:spPr/>
        <p:txBody>
          <a:bodyPr/>
          <a:lstStyle/>
          <a:p>
            <a:pPr eaLnBrk="1" hangingPunct="1">
              <a:defRPr/>
            </a:pPr>
            <a:r>
              <a:rPr lang="en-US" sz="4000">
                <a:latin typeface="Arial"/>
                <a:ea typeface="ＭＳ Ｐゴシック" charset="0"/>
                <a:cs typeface="Arial"/>
              </a:rPr>
              <a:t>Muslim Control</a:t>
            </a:r>
          </a:p>
        </p:txBody>
      </p:sp>
      <p:pic>
        <p:nvPicPr>
          <p:cNvPr id="173058" name="Picture 7"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934200" y="381000"/>
            <a:ext cx="1600200" cy="1039813"/>
          </a:xfrm>
        </p:spPr>
      </p:pic>
      <p:pic>
        <p:nvPicPr>
          <p:cNvPr id="173062" name="Picture 6"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954213"/>
            <a:ext cx="4375150" cy="3151187"/>
          </a:xfrm>
          <a:noFill/>
          <a:extLst>
            <a:ext uri="{909E8E84-426E-40dd-AFC4-6F175D3DCCD1}">
              <a14:hiddenFill xmlns:a14="http://schemas.microsoft.com/office/drawing/2010/main" xmlns="">
                <a:solidFill>
                  <a:srgbClr val="FFFFFF"/>
                </a:solidFill>
              </a14:hiddenFill>
            </a:ext>
          </a:extLst>
        </p:spPr>
      </p:pic>
      <p:sp>
        <p:nvSpPr>
          <p:cNvPr id="173061" name="Text Box 5"/>
          <p:cNvSpPr txBox="1">
            <a:spLocks noChangeArrowheads="1"/>
          </p:cNvSpPr>
          <p:nvPr/>
        </p:nvSpPr>
        <p:spPr bwMode="auto">
          <a:xfrm>
            <a:off x="4724399" y="5497180"/>
            <a:ext cx="4319703" cy="461665"/>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rtl="1" fontAlgn="base">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sz="3600"/>
              <a:t>Al-Aksa Mosque</a:t>
            </a:r>
          </a:p>
        </p:txBody>
      </p:sp>
      <p:pic>
        <p:nvPicPr>
          <p:cNvPr id="173060" name="Picture 4" descr="Dome of the Rock"/>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6200" y="1463675"/>
            <a:ext cx="4648200" cy="3641725"/>
          </a:xfrm>
          <a:noFill/>
          <a:extLst>
            <a:ext uri="{909E8E84-426E-40dd-AFC4-6F175D3DCCD1}">
              <a14:hiddenFill xmlns:a14="http://schemas.microsoft.com/office/drawing/2010/main" xmlns="">
                <a:solidFill>
                  <a:srgbClr val="FFFFFF"/>
                </a:solidFill>
              </a14:hiddenFill>
            </a:ext>
          </a:extLst>
        </p:spPr>
      </p:pic>
      <p:sp>
        <p:nvSpPr>
          <p:cNvPr id="173059" name="Text Box 3"/>
          <p:cNvSpPr txBox="1">
            <a:spLocks noChangeArrowheads="1"/>
          </p:cNvSpPr>
          <p:nvPr/>
        </p:nvSpPr>
        <p:spPr bwMode="auto">
          <a:xfrm>
            <a:off x="0" y="5497180"/>
            <a:ext cx="4716463" cy="830997"/>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rtl="1" fontAlgn="base">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sz="3600" dirty="0"/>
              <a:t>Mosque of Omar</a:t>
            </a:r>
            <a:br>
              <a:rPr lang="en-US" sz="3600" dirty="0"/>
            </a:br>
            <a:r>
              <a:rPr lang="en-US" sz="3600" dirty="0"/>
              <a:t>(Dome of the Rock)</a:t>
            </a:r>
          </a:p>
        </p:txBody>
      </p:sp>
      <p:sp>
        <p:nvSpPr>
          <p:cNvPr id="9" name="Text Box 25"/>
          <p:cNvSpPr txBox="1">
            <a:spLocks noChangeAspect="1" noChangeArrowheads="1"/>
          </p:cNvSpPr>
          <p:nvPr/>
        </p:nvSpPr>
        <p:spPr bwMode="auto">
          <a:xfrm>
            <a:off x="8504353" y="76200"/>
            <a:ext cx="539750" cy="461963"/>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230476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dissolve">
                                      <p:cBhvr>
                                        <p:cTn id="7" dur="500"/>
                                        <p:tgtEl>
                                          <p:spTgt spid="17306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3059"/>
                                        </p:tgtEl>
                                        <p:attrNameLst>
                                          <p:attrName>style.visibility</p:attrName>
                                        </p:attrNameLst>
                                      </p:cBhvr>
                                      <p:to>
                                        <p:strVal val="visible"/>
                                      </p:to>
                                    </p:set>
                                    <p:animEffect transition="in" filter="dissolve">
                                      <p:cBhvr>
                                        <p:cTn id="11" dur="500"/>
                                        <p:tgtEl>
                                          <p:spTgt spid="1730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73062"/>
                                        </p:tgtEl>
                                        <p:attrNameLst>
                                          <p:attrName>style.visibility</p:attrName>
                                        </p:attrNameLst>
                                      </p:cBhvr>
                                      <p:to>
                                        <p:strVal val="visible"/>
                                      </p:to>
                                    </p:set>
                                    <p:animEffect transition="in" filter="wipe(down)">
                                      <p:cBhvr>
                                        <p:cTn id="16" dur="500"/>
                                        <p:tgtEl>
                                          <p:spTgt spid="173062"/>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73061"/>
                                        </p:tgtEl>
                                        <p:attrNameLst>
                                          <p:attrName>style.visibility</p:attrName>
                                        </p:attrNameLst>
                                      </p:cBhvr>
                                      <p:to>
                                        <p:strVal val="visible"/>
                                      </p:to>
                                    </p:set>
                                    <p:animEffect transition="in" filter="wipe(down)">
                                      <p:cBhvr>
                                        <p:cTn id="20" dur="500"/>
                                        <p:tgtEl>
                                          <p:spTgt spid="173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autoUpdateAnimBg="0"/>
      <p:bldP spid="17305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0638"/>
            <a:ext cx="9448800" cy="7031038"/>
          </a:xfrm>
          <a:noFill/>
          <a:extLst>
            <a:ext uri="{909E8E84-426E-40dd-AFC4-6F175D3DCCD1}">
              <a14:hiddenFill xmlns:a14="http://schemas.microsoft.com/office/drawing/2010/main" xmlns="">
                <a:solidFill>
                  <a:srgbClr val="FFFFFF"/>
                </a:solidFill>
              </a14:hiddenFill>
            </a:ext>
          </a:extLst>
        </p:spPr>
      </p:pic>
      <p:sp>
        <p:nvSpPr>
          <p:cNvPr id="349187" name="Rectangle 3"/>
          <p:cNvSpPr>
            <a:spLocks noGrp="1" noRot="1" noChangeArrowheads="1"/>
          </p:cNvSpPr>
          <p:nvPr>
            <p:ph type="title"/>
          </p:nvPr>
        </p:nvSpPr>
        <p:spPr>
          <a:xfrm>
            <a:off x="25400" y="414338"/>
            <a:ext cx="9155113" cy="1143000"/>
          </a:xfrm>
        </p:spPr>
        <p:txBody>
          <a:bodyPr/>
          <a:lstStyle/>
          <a:p>
            <a:pPr eaLnBrk="1" hangingPunct="1">
              <a:defRPr/>
            </a:pPr>
            <a:r>
              <a:rPr lang="en-US" dirty="0">
                <a:latin typeface="Arial"/>
                <a:ea typeface="ＭＳ Ｐゴシック" charset="0"/>
                <a:cs typeface="Arial"/>
              </a:rPr>
              <a:t>What</a:t>
            </a:r>
            <a:r>
              <a:rPr lang="fr-FR" altLang="ja-JP" dirty="0">
                <a:latin typeface="Arial"/>
                <a:ea typeface="ＭＳ Ｐゴシック" charset="0"/>
                <a:cs typeface="Arial"/>
              </a:rPr>
              <a:t>'</a:t>
            </a:r>
            <a:r>
              <a:rPr lang="en-US" dirty="0">
                <a:latin typeface="Arial"/>
                <a:ea typeface="ＭＳ Ｐゴシック" charset="0"/>
                <a:cs typeface="Arial"/>
              </a:rPr>
              <a:t>s the Future for the Dome?</a:t>
            </a:r>
          </a:p>
        </p:txBody>
      </p:sp>
      <p:sp>
        <p:nvSpPr>
          <p:cNvPr id="5" name="Text Box 25"/>
          <p:cNvSpPr txBox="1">
            <a:spLocks noChangeAspect="1" noChangeArrowheads="1"/>
          </p:cNvSpPr>
          <p:nvPr/>
        </p:nvSpPr>
        <p:spPr bwMode="auto">
          <a:xfrm>
            <a:off x="8504353" y="76200"/>
            <a:ext cx="539750" cy="461963"/>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24</a:t>
            </a:r>
          </a:p>
        </p:txBody>
      </p:sp>
    </p:spTree>
    <p:extLst>
      <p:ext uri="{BB962C8B-B14F-4D97-AF65-F5344CB8AC3E}">
        <p14:creationId xmlns:p14="http://schemas.microsoft.com/office/powerpoint/2010/main" val="3612305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448032" y="4076700"/>
            <a:ext cx="2211531" cy="920750"/>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The Great Tribulation</a:t>
            </a: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en-US" sz="3600" b="1" dirty="0">
                <a:solidFill>
                  <a:schemeClr val="bg1"/>
                </a:solidFill>
                <a:latin typeface="Arial" charset="0"/>
                <a:ea typeface="ＭＳ Ｐゴシック" charset="0"/>
              </a:rPr>
              <a:t>Chronology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DAYS</a:t>
              </a: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Rev.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08050"/>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Sign of </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Son of Man</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Matt. 24:30</a:t>
            </a: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8"/>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Made</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9:27a</a:t>
              </a:r>
            </a:p>
          </p:txBody>
        </p:sp>
      </p:grpSp>
      <p:grpSp>
        <p:nvGrpSpPr>
          <p:cNvPr id="49" name="Group 48"/>
          <p:cNvGrpSpPr>
            <a:grpSpLocks/>
          </p:cNvGrpSpPr>
          <p:nvPr/>
        </p:nvGrpSpPr>
        <p:grpSpPr bwMode="auto">
          <a:xfrm>
            <a:off x="-36513" y="1844675"/>
            <a:ext cx="3343276" cy="3095625"/>
            <a:chOff x="-36512" y="2348880"/>
            <a:chExt cx="3343508" cy="3096344"/>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Election </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of Beast</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2nd ADVENT</a:t>
              </a: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DAYS</a:t>
                </a: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Christ</a:t>
              </a:r>
              <a:r>
                <a:rPr kumimoji="0" lang="fr-FR" sz="2000" b="1" i="1" u="none" strike="noStrike" kern="1200" cap="none" spc="-100" normalizeH="0" baseline="0" noProof="0" dirty="0">
                  <a:ln>
                    <a:noFill/>
                  </a:ln>
                  <a:solidFill>
                    <a:srgbClr val="000000"/>
                  </a:solidFill>
                  <a:effectLst/>
                  <a:uLnTx/>
                  <a:uFillTx/>
                  <a:latin typeface="Arial"/>
                  <a:ea typeface="ＭＳ Ｐゴシック" charset="0"/>
                  <a:cs typeface="Arial"/>
                </a:rPr>
                <a:t>'</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 Return Complete</a:t>
              </a: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39724" y="928688"/>
            <a:ext cx="3592862" cy="4011612"/>
            <a:chOff x="3139201" y="1433435"/>
            <a:chExt cx="3593038" cy="4011789"/>
          </a:xfrm>
        </p:grpSpPr>
        <p:grpSp>
          <p:nvGrpSpPr>
            <p:cNvPr id="762901"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DAYS</a:t>
                </a: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Middle of the Week</a:t>
              </a: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39201"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Dan. 9:27b</a:t>
              </a:r>
            </a:p>
          </p:txBody>
        </p:sp>
      </p:grpSp>
      <p:sp>
        <p:nvSpPr>
          <p:cNvPr id="762896" name="Text Box 10"/>
          <p:cNvSpPr txBox="1">
            <a:spLocks noChangeArrowheads="1"/>
          </p:cNvSpPr>
          <p:nvPr/>
        </p:nvSpPr>
        <p:spPr bwMode="auto">
          <a:xfrm>
            <a:off x="0" y="565603"/>
            <a:ext cx="9144000"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5013325"/>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Tribulation</a:t>
            </a:r>
          </a:p>
        </p:txBody>
      </p:sp>
      <p:sp>
        <p:nvSpPr>
          <p:cNvPr id="66" name="Text Box 8"/>
          <p:cNvSpPr txBox="1">
            <a:spLocks noChangeArrowheads="1"/>
          </p:cNvSpPr>
          <p:nvPr/>
        </p:nvSpPr>
        <p:spPr bwMode="auto">
          <a:xfrm>
            <a:off x="0" y="5516563"/>
            <a:ext cx="9144000" cy="13239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9474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a:solidFill>
                  <a:schemeClr val="bg1"/>
                </a:solidFill>
                <a:latin typeface="Arial" charset="0"/>
              </a:rPr>
              <a:t>The Ancient Near East</a:t>
            </a:r>
            <a:endParaRPr kumimoji="1" lang="en-US" altLang="zh-CN" sz="2000" b="1" dirty="0">
              <a:solidFill>
                <a:schemeClr val="bg1"/>
              </a:solidFill>
              <a:latin typeface="Arial" charset="0"/>
            </a:endParaRPr>
          </a:p>
        </p:txBody>
      </p:sp>
      <p:sp>
        <p:nvSpPr>
          <p:cNvPr id="219138" name="Text Box 5"/>
          <p:cNvSpPr txBox="1">
            <a:spLocks noChangeArrowheads="1"/>
          </p:cNvSpPr>
          <p:nvPr/>
        </p:nvSpPr>
        <p:spPr bwMode="auto">
          <a:xfrm>
            <a:off x="8509000" y="87313"/>
            <a:ext cx="470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15</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507174" y="1748564"/>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Euphrates</a:t>
            </a:r>
          </a:p>
        </p:txBody>
      </p:sp>
      <p:sp>
        <p:nvSpPr>
          <p:cNvPr id="7" name="Text Box 9"/>
          <p:cNvSpPr txBox="1">
            <a:spLocks noChangeArrowheads="1"/>
          </p:cNvSpPr>
          <p:nvPr/>
        </p:nvSpPr>
        <p:spPr bwMode="auto">
          <a:xfrm rot="3030063">
            <a:off x="6013846" y="1098902"/>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Tigris</a:t>
            </a:r>
          </a:p>
        </p:txBody>
      </p:sp>
      <p:sp>
        <p:nvSpPr>
          <p:cNvPr id="8" name="Text Box 9"/>
          <p:cNvSpPr txBox="1">
            <a:spLocks noChangeArrowheads="1"/>
          </p:cNvSpPr>
          <p:nvPr/>
        </p:nvSpPr>
        <p:spPr bwMode="auto">
          <a:xfrm>
            <a:off x="5580112" y="3412451"/>
            <a:ext cx="109525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9" name="Text Box 9"/>
          <p:cNvSpPr txBox="1">
            <a:spLocks noChangeArrowheads="1"/>
          </p:cNvSpPr>
          <p:nvPr/>
        </p:nvSpPr>
        <p:spPr bwMode="auto">
          <a:xfrm>
            <a:off x="6413926" y="1700808"/>
            <a:ext cx="1082636"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Nineveh</a:t>
            </a:r>
          </a:p>
        </p:txBody>
      </p:sp>
      <p:sp>
        <p:nvSpPr>
          <p:cNvPr id="10" name="Text Box 9"/>
          <p:cNvSpPr txBox="1">
            <a:spLocks noChangeArrowheads="1"/>
          </p:cNvSpPr>
          <p:nvPr/>
        </p:nvSpPr>
        <p:spPr bwMode="auto">
          <a:xfrm rot="3096803">
            <a:off x="5250594" y="2060698"/>
            <a:ext cx="165971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Mesopotamia</a:t>
            </a: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Alfred Hoerth </a:t>
            </a:r>
            <a:r>
              <a:rPr kumimoji="0" lang="en-US" sz="1100" b="1" i="1" u="none" strike="noStrike" kern="1200" cap="none" spc="0" normalizeH="0" baseline="0" noProof="0">
                <a:ln>
                  <a:noFill/>
                </a:ln>
                <a:solidFill>
                  <a:srgbClr val="FFFFFF"/>
                </a:solidFill>
                <a:effectLst/>
                <a:uLnTx/>
                <a:uFillTx/>
                <a:latin typeface="Arial" charset="0"/>
                <a:ea typeface="ＭＳ Ｐゴシック" charset="0"/>
                <a:cs typeface="Arial" charset="0"/>
              </a:rPr>
              <a:t>et. al., Peoples of the Old Testament World</a:t>
            </a: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9"/>
          <p:cNvSpPr txBox="1">
            <a:spLocks noChangeArrowheads="1"/>
          </p:cNvSpPr>
          <p:nvPr/>
        </p:nvSpPr>
        <p:spPr bwMode="auto">
          <a:xfrm>
            <a:off x="7524328" y="2436277"/>
            <a:ext cx="136475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PERSIANS</a:t>
            </a:r>
          </a:p>
        </p:txBody>
      </p:sp>
      <p:sp>
        <p:nvSpPr>
          <p:cNvPr id="18" name="Text Box 9"/>
          <p:cNvSpPr txBox="1">
            <a:spLocks noChangeArrowheads="1"/>
          </p:cNvSpPr>
          <p:nvPr/>
        </p:nvSpPr>
        <p:spPr bwMode="auto">
          <a:xfrm>
            <a:off x="5292080" y="3012341"/>
            <a:ext cx="187747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BABYLONIANS</a:t>
            </a: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28" name="Group 18"/>
          <p:cNvGrpSpPr>
            <a:grpSpLocks/>
          </p:cNvGrpSpPr>
          <p:nvPr/>
        </p:nvGrpSpPr>
        <p:grpSpPr bwMode="auto">
          <a:xfrm>
            <a:off x="6300192" y="1556792"/>
            <a:ext cx="206082" cy="231067"/>
            <a:chOff x="6972297" y="4233136"/>
            <a:chExt cx="206026" cy="231123"/>
          </a:xfrm>
        </p:grpSpPr>
        <p:sp>
          <p:nvSpPr>
            <p:cNvPr id="29" name="Oval 19"/>
            <p:cNvSpPr>
              <a:spLocks noChangeAspect="1"/>
            </p:cNvSpPr>
            <p:nvPr/>
          </p:nvSpPr>
          <p:spPr bwMode="auto">
            <a:xfrm>
              <a:off x="6993408" y="4273761"/>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7" name="Text Box 9"/>
          <p:cNvSpPr txBox="1">
            <a:spLocks noChangeArrowheads="1"/>
          </p:cNvSpPr>
          <p:nvPr/>
        </p:nvSpPr>
        <p:spPr bwMode="auto">
          <a:xfrm>
            <a:off x="7054628" y="4221088"/>
            <a:ext cx="44119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Ur</a:t>
            </a: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1" name="Text Box 9"/>
          <p:cNvSpPr txBox="1">
            <a:spLocks noChangeArrowheads="1"/>
          </p:cNvSpPr>
          <p:nvPr/>
        </p:nvSpPr>
        <p:spPr bwMode="auto">
          <a:xfrm>
            <a:off x="7699167" y="4124399"/>
            <a:ext cx="13516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ELAMITES</a:t>
            </a:r>
          </a:p>
        </p:txBody>
      </p:sp>
      <p:sp>
        <p:nvSpPr>
          <p:cNvPr id="42" name="Text Box 9"/>
          <p:cNvSpPr txBox="1">
            <a:spLocks noChangeArrowheads="1"/>
          </p:cNvSpPr>
          <p:nvPr/>
        </p:nvSpPr>
        <p:spPr bwMode="auto">
          <a:xfrm>
            <a:off x="6393483" y="4556447"/>
            <a:ext cx="16337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CHALDEANS</a:t>
            </a:r>
          </a:p>
        </p:txBody>
      </p:sp>
      <p:sp>
        <p:nvSpPr>
          <p:cNvPr id="43" name="Text Box 9"/>
          <p:cNvSpPr txBox="1">
            <a:spLocks noChangeArrowheads="1"/>
          </p:cNvSpPr>
          <p:nvPr/>
        </p:nvSpPr>
        <p:spPr bwMode="auto">
          <a:xfrm>
            <a:off x="6444208" y="3732421"/>
            <a:ext cx="15697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SUMERIANS</a:t>
            </a:r>
          </a:p>
        </p:txBody>
      </p:sp>
      <p:sp>
        <p:nvSpPr>
          <p:cNvPr id="44" name="Text Box 9"/>
          <p:cNvSpPr txBox="1">
            <a:spLocks noChangeArrowheads="1"/>
          </p:cNvSpPr>
          <p:nvPr/>
        </p:nvSpPr>
        <p:spPr bwMode="auto">
          <a:xfrm>
            <a:off x="5075094" y="2508285"/>
            <a:ext cx="6592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Mari</a:t>
            </a: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8" name="Text Box 9"/>
          <p:cNvSpPr txBox="1">
            <a:spLocks noChangeArrowheads="1"/>
          </p:cNvSpPr>
          <p:nvPr/>
        </p:nvSpPr>
        <p:spPr bwMode="auto">
          <a:xfrm>
            <a:off x="4716016" y="1052736"/>
            <a:ext cx="153145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ASSYRIANS</a:t>
            </a:r>
          </a:p>
        </p:txBody>
      </p:sp>
      <p:sp>
        <p:nvSpPr>
          <p:cNvPr id="49" name="Text Box 9"/>
          <p:cNvSpPr txBox="1">
            <a:spLocks noChangeArrowheads="1"/>
          </p:cNvSpPr>
          <p:nvPr/>
        </p:nvSpPr>
        <p:spPr bwMode="auto">
          <a:xfrm>
            <a:off x="3743305" y="1259468"/>
            <a:ext cx="83895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Haran</a:t>
            </a: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53" name="Text Box 9"/>
          <p:cNvSpPr txBox="1">
            <a:spLocks noChangeArrowheads="1"/>
          </p:cNvSpPr>
          <p:nvPr/>
        </p:nvSpPr>
        <p:spPr bwMode="auto">
          <a:xfrm>
            <a:off x="4854684" y="4654877"/>
            <a:ext cx="1085468"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Arabian</a:t>
            </a:r>
            <a:b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Desert</a:t>
            </a:r>
          </a:p>
        </p:txBody>
      </p:sp>
      <p:sp>
        <p:nvSpPr>
          <p:cNvPr id="54"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Persian </a:t>
            </a:r>
            <a:b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Gulf</a:t>
            </a:r>
          </a:p>
        </p:txBody>
      </p:sp>
      <p:sp>
        <p:nvSpPr>
          <p:cNvPr id="55" name="Text Box 9"/>
          <p:cNvSpPr txBox="1">
            <a:spLocks noChangeArrowheads="1"/>
          </p:cNvSpPr>
          <p:nvPr/>
        </p:nvSpPr>
        <p:spPr bwMode="auto">
          <a:xfrm>
            <a:off x="5004048" y="5589240"/>
            <a:ext cx="295852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Fertile Crescent in Green</a:t>
            </a:r>
          </a:p>
        </p:txBody>
      </p:sp>
      <p:sp>
        <p:nvSpPr>
          <p:cNvPr id="56" name="Text Box 9"/>
          <p:cNvSpPr txBox="1">
            <a:spLocks noChangeArrowheads="1"/>
          </p:cNvSpPr>
          <p:nvPr/>
        </p:nvSpPr>
        <p:spPr bwMode="auto">
          <a:xfrm rot="17082764">
            <a:off x="2601810" y="2139634"/>
            <a:ext cx="17878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PHOENICIANS</a:t>
            </a:r>
          </a:p>
        </p:txBody>
      </p:sp>
      <p:sp>
        <p:nvSpPr>
          <p:cNvPr id="57" name="Text Box 9"/>
          <p:cNvSpPr txBox="1">
            <a:spLocks noChangeArrowheads="1"/>
          </p:cNvSpPr>
          <p:nvPr/>
        </p:nvSpPr>
        <p:spPr bwMode="auto">
          <a:xfrm>
            <a:off x="1331640" y="2420888"/>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Mediterranean</a:t>
            </a:r>
            <a:b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Sea</a:t>
            </a:r>
          </a:p>
        </p:txBody>
      </p:sp>
      <p:sp>
        <p:nvSpPr>
          <p:cNvPr id="58" name="Text Box 9"/>
          <p:cNvSpPr txBox="1">
            <a:spLocks noChangeArrowheads="1"/>
          </p:cNvSpPr>
          <p:nvPr/>
        </p:nvSpPr>
        <p:spPr bwMode="auto">
          <a:xfrm>
            <a:off x="1043608" y="6309320"/>
            <a:ext cx="135179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CUSHITES</a:t>
            </a:r>
          </a:p>
        </p:txBody>
      </p:sp>
      <p:sp>
        <p:nvSpPr>
          <p:cNvPr id="59" name="Text Box 9"/>
          <p:cNvSpPr txBox="1">
            <a:spLocks noChangeArrowheads="1"/>
          </p:cNvSpPr>
          <p:nvPr/>
        </p:nvSpPr>
        <p:spPr bwMode="auto">
          <a:xfrm>
            <a:off x="539552" y="4941168"/>
            <a:ext cx="151860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EGYPTIANS</a:t>
            </a:r>
          </a:p>
        </p:txBody>
      </p:sp>
      <p:sp>
        <p:nvSpPr>
          <p:cNvPr id="60" name="Text Box 9"/>
          <p:cNvSpPr txBox="1">
            <a:spLocks noChangeArrowheads="1"/>
          </p:cNvSpPr>
          <p:nvPr/>
        </p:nvSpPr>
        <p:spPr bwMode="auto">
          <a:xfrm>
            <a:off x="3782596" y="6381328"/>
            <a:ext cx="10054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ARABS</a:t>
            </a:r>
          </a:p>
        </p:txBody>
      </p:sp>
      <p:sp>
        <p:nvSpPr>
          <p:cNvPr id="61" name="Text Box 9"/>
          <p:cNvSpPr txBox="1">
            <a:spLocks noChangeArrowheads="1"/>
          </p:cNvSpPr>
          <p:nvPr/>
        </p:nvSpPr>
        <p:spPr bwMode="auto">
          <a:xfrm>
            <a:off x="2843808" y="5013176"/>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MIDIANITES</a:t>
            </a:r>
          </a:p>
        </p:txBody>
      </p:sp>
      <p:sp>
        <p:nvSpPr>
          <p:cNvPr id="62" name="Text Box 9"/>
          <p:cNvSpPr txBox="1">
            <a:spLocks noChangeArrowheads="1"/>
          </p:cNvSpPr>
          <p:nvPr/>
        </p:nvSpPr>
        <p:spPr bwMode="auto">
          <a:xfrm>
            <a:off x="3264786" y="4571836"/>
            <a:ext cx="139022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E</a:t>
            </a: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DOMITES</a:t>
            </a:r>
          </a:p>
        </p:txBody>
      </p:sp>
      <p:sp>
        <p:nvSpPr>
          <p:cNvPr id="63" name="Text Box 9"/>
          <p:cNvSpPr txBox="1">
            <a:spLocks noChangeArrowheads="1"/>
          </p:cNvSpPr>
          <p:nvPr/>
        </p:nvSpPr>
        <p:spPr bwMode="auto">
          <a:xfrm>
            <a:off x="3264786" y="4283804"/>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M</a:t>
            </a: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OABITES</a:t>
            </a:r>
          </a:p>
        </p:txBody>
      </p:sp>
      <p:sp>
        <p:nvSpPr>
          <p:cNvPr id="64" name="Text Box 9"/>
          <p:cNvSpPr txBox="1">
            <a:spLocks noChangeArrowheads="1"/>
          </p:cNvSpPr>
          <p:nvPr/>
        </p:nvSpPr>
        <p:spPr bwMode="auto">
          <a:xfrm>
            <a:off x="3264786" y="3986480"/>
            <a:ext cx="159524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A</a:t>
            </a: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MMONITES</a:t>
            </a:r>
          </a:p>
        </p:txBody>
      </p:sp>
      <p:sp>
        <p:nvSpPr>
          <p:cNvPr id="65" name="Text Box 9"/>
          <p:cNvSpPr txBox="1">
            <a:spLocks noChangeArrowheads="1"/>
          </p:cNvSpPr>
          <p:nvPr/>
        </p:nvSpPr>
        <p:spPr bwMode="auto">
          <a:xfrm>
            <a:off x="2730058" y="3140968"/>
            <a:ext cx="169792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CANAANITES</a:t>
            </a:r>
          </a:p>
        </p:txBody>
      </p:sp>
      <p:sp>
        <p:nvSpPr>
          <p:cNvPr id="66" name="Text Box 9"/>
          <p:cNvSpPr txBox="1">
            <a:spLocks noChangeArrowheads="1"/>
          </p:cNvSpPr>
          <p:nvPr/>
        </p:nvSpPr>
        <p:spPr bwMode="auto">
          <a:xfrm>
            <a:off x="2802066" y="3419708"/>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AMORITES</a:t>
            </a:r>
          </a:p>
        </p:txBody>
      </p:sp>
      <p:sp>
        <p:nvSpPr>
          <p:cNvPr id="67" name="Text Box 9"/>
          <p:cNvSpPr txBox="1">
            <a:spLocks noChangeArrowheads="1"/>
          </p:cNvSpPr>
          <p:nvPr/>
        </p:nvSpPr>
        <p:spPr bwMode="auto">
          <a:xfrm>
            <a:off x="1763688" y="3933056"/>
            <a:ext cx="160832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PHILISTINES</a:t>
            </a:r>
          </a:p>
        </p:txBody>
      </p:sp>
      <p:sp>
        <p:nvSpPr>
          <p:cNvPr id="68" name="Text Box 9"/>
          <p:cNvSpPr txBox="1">
            <a:spLocks noChangeArrowheads="1"/>
          </p:cNvSpPr>
          <p:nvPr/>
        </p:nvSpPr>
        <p:spPr bwMode="auto">
          <a:xfrm>
            <a:off x="3779912" y="2276872"/>
            <a:ext cx="13395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Damascus</a:t>
            </a: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2" name="Text Box 9"/>
          <p:cNvSpPr txBox="1">
            <a:spLocks noChangeArrowheads="1"/>
          </p:cNvSpPr>
          <p:nvPr/>
        </p:nvSpPr>
        <p:spPr bwMode="auto">
          <a:xfrm>
            <a:off x="1661056" y="3645024"/>
            <a:ext cx="132676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Jerusalem</a:t>
            </a: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6" name="Text Box 9"/>
          <p:cNvSpPr txBox="1">
            <a:spLocks noChangeArrowheads="1"/>
          </p:cNvSpPr>
          <p:nvPr/>
        </p:nvSpPr>
        <p:spPr bwMode="auto">
          <a:xfrm>
            <a:off x="3491880" y="2627620"/>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ARAMEANS</a:t>
            </a:r>
          </a:p>
        </p:txBody>
      </p:sp>
      <p:sp>
        <p:nvSpPr>
          <p:cNvPr id="77" name="Text Box 9"/>
          <p:cNvSpPr txBox="1">
            <a:spLocks noChangeArrowheads="1"/>
          </p:cNvSpPr>
          <p:nvPr/>
        </p:nvSpPr>
        <p:spPr bwMode="auto">
          <a:xfrm>
            <a:off x="1403648" y="764704"/>
            <a:ext cx="12105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HITTITES</a:t>
            </a: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Small Group: </a:t>
            </a:r>
            <a:b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Name the 7 cities</a:t>
            </a: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6</a:t>
            </a: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7</a:t>
            </a: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156966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G</a:t>
            </a: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ILEADITES</a:t>
            </a:r>
          </a:p>
        </p:txBody>
      </p:sp>
    </p:spTree>
    <p:extLst>
      <p:ext uri="{BB962C8B-B14F-4D97-AF65-F5344CB8AC3E}">
        <p14:creationId xmlns:p14="http://schemas.microsoft.com/office/powerpoint/2010/main" val="37086582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en-US" sz="2800" b="1" dirty="0">
                <a:solidFill>
                  <a:srgbClr val="FFFFFF"/>
                </a:solidFill>
              </a:rPr>
              <a:t>This will likely enable the rebuilding of the Jerusalem temple</a:t>
            </a:r>
          </a:p>
        </p:txBody>
      </p:sp>
    </p:spTree>
    <p:extLst>
      <p:ext uri="{BB962C8B-B14F-4D97-AF65-F5344CB8AC3E}">
        <p14:creationId xmlns:p14="http://schemas.microsoft.com/office/powerpoint/2010/main" val="3036094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en-US" sz="2800" b="1" dirty="0">
                <a:solidFill>
                  <a:srgbClr val="FFFFFF"/>
                </a:solidFill>
              </a:rPr>
              <a:t>This will likely enable the rebuilding of the Jerusalem temple</a:t>
            </a:r>
          </a:p>
        </p:txBody>
      </p:sp>
      <p:pic>
        <p:nvPicPr>
          <p:cNvPr id="4" name="Picture 3"/>
          <p:cNvPicPr>
            <a:picLocks noChangeAspect="1"/>
          </p:cNvPicPr>
          <p:nvPr/>
        </p:nvPicPr>
        <p:blipFill rotWithShape="1">
          <a:blip r:embed="rId3"/>
          <a:srcRect b="30425"/>
          <a:stretch/>
        </p:blipFill>
        <p:spPr>
          <a:xfrm>
            <a:off x="-1" y="1196752"/>
            <a:ext cx="9168343" cy="5661248"/>
          </a:xfrm>
          <a:prstGeom prst="rect">
            <a:avLst/>
          </a:prstGeom>
        </p:spPr>
      </p:pic>
    </p:spTree>
    <p:extLst>
      <p:ext uri="{BB962C8B-B14F-4D97-AF65-F5344CB8AC3E}">
        <p14:creationId xmlns:p14="http://schemas.microsoft.com/office/powerpoint/2010/main" val="186809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419"/>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en-US" sz="2800" b="1" dirty="0">
                <a:solidFill>
                  <a:srgbClr val="FFFFFF"/>
                </a:solidFill>
              </a:rPr>
              <a:t>This will likely enable the rebuilding of the Jerusalem temple</a:t>
            </a:r>
          </a:p>
        </p:txBody>
      </p:sp>
    </p:spTree>
    <p:extLst>
      <p:ext uri="{BB962C8B-B14F-4D97-AF65-F5344CB8AC3E}">
        <p14:creationId xmlns:p14="http://schemas.microsoft.com/office/powerpoint/2010/main" val="13528109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en-US" sz="2800" b="1" dirty="0">
                <a:solidFill>
                  <a:srgbClr val="FFFFFF"/>
                </a:solidFil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572052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en-US" sz="2800" b="1" dirty="0">
                <a:solidFill>
                  <a:srgbClr val="FFFFFF"/>
                </a:solidFill>
              </a:rPr>
              <a:t>This will likely enable the rebuilding of the Jerusalem temple</a:t>
            </a:r>
          </a:p>
        </p:txBody>
      </p:sp>
    </p:spTree>
    <p:extLst>
      <p:ext uri="{BB962C8B-B14F-4D97-AF65-F5344CB8AC3E}">
        <p14:creationId xmlns:p14="http://schemas.microsoft.com/office/powerpoint/2010/main" val="9399025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E5E5FF"/>
              </a:buClr>
              <a:buSzPct val="100000"/>
              <a:buFont typeface="Arial" charset="0"/>
              <a:buNone/>
              <a:defRPr/>
            </a:pPr>
            <a:r>
              <a:rPr lang="en-GB" sz="4000" b="1">
                <a:solidFill>
                  <a:srgbClr val="E5E5FF"/>
                </a:solidFill>
                <a:effectLst>
                  <a:outerShdw blurRad="38100" dist="38100" dir="2700000" algn="tl">
                    <a:srgbClr val="000000"/>
                  </a:outerShdw>
                </a:effectLst>
                <a:cs typeface="Arial" charset="0"/>
              </a:rPr>
              <a:t>Millennial Jerusalem</a:t>
            </a: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1121291" name="Text Box 11"/>
          <p:cNvSpPr txBox="1">
            <a:spLocks noChangeArrowheads="1"/>
          </p:cNvSpPr>
          <p:nvPr/>
        </p:nvSpPr>
        <p:spPr bwMode="auto">
          <a:xfrm>
            <a:off x="152400" y="4383088"/>
            <a:ext cx="8985250"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FFFFFF"/>
              </a:buClr>
              <a:buSzPct val="100000"/>
              <a:buFont typeface="Arial" charset="0"/>
              <a:buNone/>
            </a:pPr>
            <a:r>
              <a:rPr lang="ru-RU" altLang="ja-JP" sz="3200" b="1" dirty="0">
                <a:solidFill>
                  <a:srgbClr val="FFFFFF"/>
                </a:solidFill>
                <a:cs typeface="Arial" charset="0"/>
              </a:rPr>
              <a:t>"</a:t>
            </a:r>
            <a:r>
              <a:rPr lang="en-GB" altLang="ja-JP" sz="3200" b="1" dirty="0">
                <a:solidFill>
                  <a:srgbClr val="FFFFFF"/>
                </a:solidFill>
                <a:cs typeface="Arial" charset="0"/>
              </a:rPr>
              <a:t>The law will go out from Zion, </a:t>
            </a:r>
          </a:p>
          <a:p>
            <a:pPr algn="r" defTabSz="449263" eaLnBrk="1" fontAlgn="base" hangingPunct="1">
              <a:spcBef>
                <a:spcPct val="0"/>
              </a:spcBef>
              <a:spcAft>
                <a:spcPct val="0"/>
              </a:spcAft>
              <a:buClr>
                <a:srgbClr val="FFFFFF"/>
              </a:buClr>
              <a:buSzPct val="100000"/>
              <a:buFont typeface="Arial" charset="0"/>
              <a:buNone/>
            </a:pPr>
            <a:r>
              <a:rPr lang="en-GB" sz="3200" b="1" dirty="0">
                <a:solidFill>
                  <a:srgbClr val="FFFFFF"/>
                </a:solidFill>
                <a:cs typeface="Arial" charset="0"/>
              </a:rPr>
              <a:t>the word of the L</a:t>
            </a:r>
            <a:r>
              <a:rPr lang="en-GB" sz="2800" b="1" dirty="0">
                <a:solidFill>
                  <a:srgbClr val="FFFFFF"/>
                </a:solidFill>
                <a:cs typeface="Arial" charset="0"/>
              </a:rPr>
              <a:t>ORD</a:t>
            </a:r>
            <a:r>
              <a:rPr lang="en-GB" sz="3200" b="1" dirty="0">
                <a:solidFill>
                  <a:srgbClr val="FFFFFF"/>
                </a:solidFill>
                <a:cs typeface="Arial" charset="0"/>
              </a:rPr>
              <a:t> from Jerusalem</a:t>
            </a:r>
            <a:r>
              <a:rPr lang="ru-RU" altLang="ja-JP" sz="3200" b="1" dirty="0">
                <a:solidFill>
                  <a:srgbClr val="FFFFFF"/>
                </a:solidFill>
                <a:cs typeface="Arial" charset="0"/>
              </a:rPr>
              <a:t>"</a:t>
            </a:r>
            <a:endParaRPr lang="en-GB" altLang="ja-JP" sz="3200" b="1" dirty="0">
              <a:solidFill>
                <a:srgbClr val="FFFFFF"/>
              </a:solidFill>
              <a:cs typeface="Arial" charset="0"/>
            </a:endParaRPr>
          </a:p>
          <a:p>
            <a:pPr algn="r" defTabSz="449263" eaLnBrk="1" fontAlgn="base" hangingPunct="1">
              <a:spcBef>
                <a:spcPct val="0"/>
              </a:spcBef>
              <a:spcAft>
                <a:spcPct val="0"/>
              </a:spcAft>
              <a:buClr>
                <a:srgbClr val="FFFFFF"/>
              </a:buClr>
              <a:buSzPct val="100000"/>
              <a:buFont typeface="Arial" charset="0"/>
              <a:buNone/>
            </a:pPr>
            <a:r>
              <a:rPr lang="en-GB" sz="3200" b="1" dirty="0">
                <a:solidFill>
                  <a:srgbClr val="FFFFFF"/>
                </a:solidFill>
                <a:cs typeface="Arial" charset="0"/>
              </a:rPr>
              <a:t>—Isaiah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3399"/>
              </a:buClr>
              <a:buSzPct val="100000"/>
              <a:buFont typeface="Arial" charset="0"/>
              <a:buNone/>
            </a:pPr>
            <a:r>
              <a:rPr lang="en-GB" b="1">
                <a:solidFill>
                  <a:srgbClr val="003399"/>
                </a:solidFill>
                <a:cs typeface="Arial" charset="0"/>
              </a:rPr>
              <a:t>24</a:t>
            </a:r>
          </a:p>
        </p:txBody>
      </p:sp>
    </p:spTree>
    <p:extLst>
      <p:ext uri="{BB962C8B-B14F-4D97-AF65-F5344CB8AC3E}">
        <p14:creationId xmlns:p14="http://schemas.microsoft.com/office/powerpoint/2010/main" val="415523965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853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0"/>
            <a:ext cx="5554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8" name="Rectangle 3"/>
          <p:cNvSpPr>
            <a:spLocks noGrp="1" noChangeArrowheads="1"/>
          </p:cNvSpPr>
          <p:nvPr>
            <p:ph type="ctrTitle"/>
          </p:nvPr>
        </p:nvSpPr>
        <p:spPr>
          <a:xfrm>
            <a:off x="107950" y="0"/>
            <a:ext cx="3352800" cy="6858000"/>
          </a:xfrm>
        </p:spPr>
        <p:txBody>
          <a:bodyPr/>
          <a:lstStyle/>
          <a:p>
            <a:r>
              <a:rPr lang="en-US" sz="3200" b="1">
                <a:latin typeface="Arial" charset="0"/>
                <a:ea typeface="ＭＳ Ｐゴシック" charset="0"/>
              </a:rPr>
              <a:t>And I saw the holy city, the new Jerusalem, coming down from God out of heaven like a bride beautifully dressed for her husband</a:t>
            </a:r>
            <a:br>
              <a:rPr lang="en-US" sz="3200" b="1">
                <a:latin typeface="Arial" charset="0"/>
                <a:ea typeface="ＭＳ Ｐゴシック" charset="0"/>
              </a:rPr>
            </a:br>
            <a:r>
              <a:rPr lang="en-US" sz="3200" b="1">
                <a:latin typeface="Arial" charset="0"/>
                <a:ea typeface="ＭＳ Ｐゴシック" charset="0"/>
              </a:rPr>
              <a:t>(21:2 </a:t>
            </a:r>
            <a:r>
              <a:rPr lang="en-US" sz="2400" b="1">
                <a:latin typeface="Arial" charset="0"/>
                <a:ea typeface="ＭＳ Ｐゴシック" charset="0"/>
              </a:rPr>
              <a:t>NLT</a:t>
            </a:r>
            <a:r>
              <a:rPr lang="en-US" sz="3200" b="1">
                <a:latin typeface="Arial" charset="0"/>
                <a:ea typeface="ＭＳ Ｐゴシック" charset="0"/>
              </a:rPr>
              <a:t>).</a:t>
            </a:r>
            <a:endParaRPr lang="en-US" sz="3200" b="1">
              <a:solidFill>
                <a:srgbClr val="CC0000"/>
              </a:solidFill>
              <a:latin typeface="Arial" charset="0"/>
              <a:ea typeface="ＭＳ Ｐゴシック" charset="0"/>
            </a:endParaRPr>
          </a:p>
        </p:txBody>
      </p:sp>
      <p:sp>
        <p:nvSpPr>
          <p:cNvPr id="185349" name="Text Box 26"/>
          <p:cNvSpPr txBox="1">
            <a:spLocks noChangeArrowheads="1"/>
          </p:cNvSpPr>
          <p:nvPr/>
        </p:nvSpPr>
        <p:spPr bwMode="auto">
          <a:xfrm>
            <a:off x="9205913" y="41275"/>
            <a:ext cx="8382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9pPr>
          </a:lstStyle>
          <a:p>
            <a:pPr algn="ctr" fontAlgn="base">
              <a:lnSpc>
                <a:spcPct val="93000"/>
              </a:lnSpc>
              <a:spcBef>
                <a:spcPct val="0"/>
              </a:spcBef>
              <a:spcAft>
                <a:spcPct val="0"/>
              </a:spcAft>
              <a:buClr>
                <a:srgbClr val="FFFFFF"/>
              </a:buClr>
              <a:buSzPct val="100000"/>
              <a:buFont typeface="Arial" charset="0"/>
              <a:buNone/>
            </a:pPr>
            <a:r>
              <a:rPr lang="en-GB" sz="2400" b="1">
                <a:solidFill>
                  <a:srgbClr val="FFFFFF"/>
                </a:solidFill>
                <a:latin typeface="Arial" charset="0"/>
                <a:cs typeface="Arial" charset="0"/>
              </a:rPr>
              <a:t>453</a:t>
            </a:r>
          </a:p>
        </p:txBody>
      </p:sp>
    </p:spTree>
    <p:extLst>
      <p:ext uri="{BB962C8B-B14F-4D97-AF65-F5344CB8AC3E}">
        <p14:creationId xmlns:p14="http://schemas.microsoft.com/office/powerpoint/2010/main" val="3739882442"/>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en-US" sz="5400" dirty="0">
                <a:ea typeface="ＭＳ Ｐゴシック" pitchFamily="-111" charset="-128"/>
                <a:cs typeface="ＭＳ Ｐゴシック" pitchFamily="-111" charset="-128"/>
              </a:rPr>
              <a:t>The New Jerusalem</a:t>
            </a:r>
          </a:p>
        </p:txBody>
      </p:sp>
      <p:sp>
        <p:nvSpPr>
          <p:cNvPr id="931844" name="Text Box 4"/>
          <p:cNvSpPr txBox="1">
            <a:spLocks noChangeArrowheads="1"/>
          </p:cNvSpPr>
          <p:nvPr/>
        </p:nvSpPr>
        <p:spPr bwMode="auto">
          <a:xfrm>
            <a:off x="927417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455</a:t>
            </a:r>
          </a:p>
        </p:txBody>
      </p:sp>
    </p:spTree>
    <p:extLst>
      <p:ext uri="{BB962C8B-B14F-4D97-AF65-F5344CB8AC3E}">
        <p14:creationId xmlns:p14="http://schemas.microsoft.com/office/powerpoint/2010/main" val="3396267323"/>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4">
            <a:extLst>
              <a:ext uri="{28A0092B-C50C-407E-A947-70E740481C1C}">
                <a14:useLocalDpi xmlns:a14="http://schemas.microsoft.com/office/drawing/2010/main" val="0"/>
              </a:ext>
            </a:extLst>
          </a:blip>
          <a:srcRect l="6250" b="6000"/>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6131" name="Rectangle 3"/>
          <p:cNvSpPr>
            <a:spLocks noGrp="1" noChangeArrowheads="1"/>
          </p:cNvSpPr>
          <p:nvPr>
            <p:ph type="title"/>
          </p:nvPr>
        </p:nvSpPr>
        <p:spPr>
          <a:xfrm>
            <a:off x="0" y="0"/>
            <a:ext cx="7772400" cy="1143000"/>
          </a:xfrm>
          <a:effectLst>
            <a:outerShdw blurRad="63500" dist="35921" dir="2700000" algn="ctr" rotWithShape="0">
              <a:srgbClr val="000000">
                <a:alpha val="74998"/>
              </a:srgbClr>
            </a:outerShdw>
          </a:effectLst>
        </p:spPr>
        <p:txBody>
          <a:bodyPr/>
          <a:lstStyle/>
          <a:p>
            <a:pPr>
              <a:defRPr/>
            </a:pPr>
            <a:r>
              <a:rPr lang="en-US" b="1" dirty="0">
                <a:ea typeface="ＭＳ Ｐゴシック" charset="0"/>
              </a:rPr>
              <a:t>Figurative or Literal?</a:t>
            </a:r>
          </a:p>
        </p:txBody>
      </p:sp>
      <p:sp>
        <p:nvSpPr>
          <p:cNvPr id="189444" name="Text Box 4"/>
          <p:cNvSpPr txBox="1">
            <a:spLocks noChangeArrowheads="1"/>
          </p:cNvSpPr>
          <p:nvPr/>
        </p:nvSpPr>
        <p:spPr bwMode="auto">
          <a:xfrm>
            <a:off x="92741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0"/>
              </a:spcBef>
              <a:spcAft>
                <a:spcPct val="0"/>
              </a:spcAft>
            </a:pPr>
            <a:r>
              <a:rPr lang="en-US" sz="2400" b="1">
                <a:solidFill>
                  <a:srgbClr val="FFFFFF"/>
                </a:solidFill>
                <a:latin typeface="Arial" charset="0"/>
              </a:rPr>
              <a:t>455</a:t>
            </a:r>
            <a:endParaRPr lang="en-US" sz="2400" b="1">
              <a:solidFill>
                <a:srgbClr val="000000"/>
              </a:solidFill>
              <a:latin typeface="Arial" charset="0"/>
            </a:endParaRPr>
          </a:p>
        </p:txBody>
      </p:sp>
    </p:spTree>
    <p:extLst>
      <p:ext uri="{BB962C8B-B14F-4D97-AF65-F5344CB8AC3E}">
        <p14:creationId xmlns:p14="http://schemas.microsoft.com/office/powerpoint/2010/main" val="2098044411"/>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2"/>
            </a:gs>
            <a:gs pos="100000">
              <a:schemeClr val="accent1"/>
            </a:gs>
          </a:gsLst>
          <a:lin ang="5400000" scaled="1"/>
        </a:gradFill>
        <a:effectLst/>
      </p:bgPr>
    </p:bg>
    <p:spTree>
      <p:nvGrpSpPr>
        <p:cNvPr id="1" name=""/>
        <p:cNvGrpSpPr/>
        <p:nvPr/>
      </p:nvGrpSpPr>
      <p:grpSpPr>
        <a:xfrm>
          <a:off x="0" y="0"/>
          <a:ext cx="0" cy="0"/>
          <a:chOff x="0" y="0"/>
          <a:chExt cx="0" cy="0"/>
        </a:xfrm>
      </p:grpSpPr>
      <p:pic>
        <p:nvPicPr>
          <p:cNvPr id="191490" name="Picture 5" descr="aqua-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1" name="Picture 3" descr="Pict1024"/>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5016" r="2068"/>
          <a:stretch>
            <a:fillRect/>
          </a:stretch>
        </p:blipFill>
        <p:spPr>
          <a:xfrm>
            <a:off x="-36513" y="1412875"/>
            <a:ext cx="6769101" cy="5441950"/>
          </a:xfrm>
        </p:spPr>
      </p:pic>
      <p:sp>
        <p:nvSpPr>
          <p:cNvPr id="191492" name="Text Box 5"/>
          <p:cNvSpPr txBox="1">
            <a:spLocks noChangeArrowheads="1"/>
          </p:cNvSpPr>
          <p:nvPr/>
        </p:nvSpPr>
        <p:spPr bwMode="auto">
          <a:xfrm>
            <a:off x="3657600" y="2955925"/>
            <a:ext cx="1752600" cy="14636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en-US" sz="2000">
                <a:solidFill>
                  <a:srgbClr val="FFCCFF"/>
                </a:solidFill>
                <a:latin typeface="Comic Sans MS" charset="0"/>
              </a:rPr>
              <a:t>Size of New Jerusalem</a:t>
            </a:r>
          </a:p>
          <a:p>
            <a:pPr algn="ctr" defTabSz="914400" eaLnBrk="0" fontAlgn="base" hangingPunct="0">
              <a:spcBef>
                <a:spcPct val="50000"/>
              </a:spcBef>
              <a:spcAft>
                <a:spcPct val="0"/>
              </a:spcAft>
            </a:pPr>
            <a:r>
              <a:rPr lang="en-US" sz="2000">
                <a:solidFill>
                  <a:srgbClr val="FFCCFF"/>
                </a:solidFill>
                <a:latin typeface="Comic Sans MS" charset="0"/>
              </a:rPr>
              <a:t>2,250,000 sq. miles</a:t>
            </a:r>
          </a:p>
        </p:txBody>
      </p:sp>
      <p:sp>
        <p:nvSpPr>
          <p:cNvPr id="191493" name="Text Box 7"/>
          <p:cNvSpPr txBox="1">
            <a:spLocks noChangeArrowheads="1"/>
          </p:cNvSpPr>
          <p:nvPr/>
        </p:nvSpPr>
        <p:spPr bwMode="auto">
          <a:xfrm>
            <a:off x="9205913"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0"/>
              </a:spcBef>
              <a:spcAft>
                <a:spcPct val="0"/>
              </a:spcAft>
            </a:pPr>
            <a:r>
              <a:rPr lang="en-US" sz="2400" b="1">
                <a:solidFill>
                  <a:srgbClr val="000000"/>
                </a:solidFill>
                <a:latin typeface="Arial" charset="0"/>
                <a:cs typeface="Arial" charset="0"/>
              </a:rPr>
              <a:t>460</a:t>
            </a:r>
            <a:endParaRPr lang="en-US" sz="2400" b="1">
              <a:solidFill>
                <a:srgbClr val="FFFFFF"/>
              </a:solidFill>
              <a:latin typeface="Arial" charset="0"/>
              <a:cs typeface="Arial" charset="0"/>
            </a:endParaRPr>
          </a:p>
        </p:txBody>
      </p:sp>
      <p:sp>
        <p:nvSpPr>
          <p:cNvPr id="191494" name="Rectangle 8" descr="Brown marble"/>
          <p:cNvSpPr>
            <a:spLocks noGrp="1" noChangeArrowheads="1"/>
          </p:cNvSpPr>
          <p:nvPr>
            <p:ph type="title"/>
          </p:nvPr>
        </p:nvSpPr>
        <p:spPr>
          <a:xfrm>
            <a:off x="0" y="1066800"/>
            <a:ext cx="6477000" cy="1098550"/>
          </a:xfrm>
          <a:blipFill dpi="0" rotWithShape="0">
            <a:blip r:embed="rId5"/>
            <a:srcRect/>
            <a:tile tx="0" ty="0" sx="100000" sy="100000" flip="none" algn="tl"/>
          </a:blipFill>
        </p:spPr>
        <p:txBody>
          <a:bodyPr lIns="90000" tIns="46800" rIns="90000" bIns="46800" anchor="t">
            <a:spAutoFit/>
          </a:bodyPr>
          <a:lstStyle/>
          <a:p>
            <a:pPr algn="l">
              <a:spcBef>
                <a:spcPct val="50000"/>
              </a:spcBef>
            </a:pPr>
            <a:r>
              <a:rPr lang="en-US" sz="6600" b="1">
                <a:solidFill>
                  <a:srgbClr val="FFCC00"/>
                </a:solidFill>
                <a:latin typeface="Monotype Corsiva" charset="0"/>
                <a:ea typeface="ＭＳ Ｐゴシック" charset="0"/>
                <a:cs typeface="ＭＳ Ｐゴシック" charset="0"/>
              </a:rPr>
              <a:t>The New Jerusalem</a:t>
            </a:r>
          </a:p>
        </p:txBody>
      </p:sp>
    </p:spTree>
    <p:extLst>
      <p:ext uri="{BB962C8B-B14F-4D97-AF65-F5344CB8AC3E}">
        <p14:creationId xmlns:p14="http://schemas.microsoft.com/office/powerpoint/2010/main" val="3218412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95763" y="-76200"/>
            <a:ext cx="4948237" cy="7010400"/>
          </a:xfrm>
        </p:spPr>
      </p:pic>
      <p:sp>
        <p:nvSpPr>
          <p:cNvPr id="409603" name="Rectangle 3"/>
          <p:cNvSpPr>
            <a:spLocks noGrp="1" noChangeArrowheads="1"/>
          </p:cNvSpPr>
          <p:nvPr>
            <p:ph type="ctrTitle"/>
          </p:nvPr>
        </p:nvSpPr>
        <p:spPr>
          <a:xfrm>
            <a:off x="0" y="-152400"/>
            <a:ext cx="9144000" cy="2362200"/>
          </a:xfrm>
          <a:solidFill>
            <a:schemeClr val="bg2"/>
          </a:solidFill>
          <a:effectLst>
            <a:outerShdw blurRad="63500" dist="35921" dir="2700000" algn="ctr" rotWithShape="0">
              <a:schemeClr val="bg2">
                <a:alpha val="74998"/>
              </a:schemeClr>
            </a:outerShdw>
          </a:effectLst>
        </p:spPr>
        <p:txBody>
          <a:bodyPr/>
          <a:lstStyle/>
          <a:p>
            <a:pPr eaLnBrk="1" hangingPunct="1">
              <a:defRPr/>
            </a:pPr>
            <a:r>
              <a:rPr lang="en-US" sz="4400" dirty="0">
                <a:latin typeface="Arial"/>
                <a:ea typeface="ＭＳ Ｐゴシック" charset="0"/>
                <a:cs typeface="Arial"/>
              </a:rPr>
              <a:t>Jerusalem is called the </a:t>
            </a:r>
            <a:br>
              <a:rPr lang="en-US" sz="4400" dirty="0">
                <a:latin typeface="Arial"/>
                <a:ea typeface="ＭＳ Ｐゴシック" charset="0"/>
                <a:cs typeface="Arial"/>
              </a:rPr>
            </a:br>
            <a:r>
              <a:rPr lang="ja-JP" altLang="en-US" sz="4400" dirty="0">
                <a:latin typeface="Arial"/>
                <a:ea typeface="ＭＳ Ｐゴシック" charset="0"/>
                <a:cs typeface="Arial"/>
              </a:rPr>
              <a:t>“</a:t>
            </a:r>
            <a:r>
              <a:rPr lang="en-US" sz="4400" dirty="0">
                <a:latin typeface="Arial"/>
                <a:ea typeface="ＭＳ Ｐゴシック" charset="0"/>
                <a:cs typeface="Arial"/>
              </a:rPr>
              <a:t>holy city</a:t>
            </a:r>
            <a:r>
              <a:rPr lang="ja-JP" altLang="en-US" sz="4400" dirty="0">
                <a:latin typeface="Arial"/>
                <a:ea typeface="ＭＳ Ｐゴシック" charset="0"/>
                <a:cs typeface="Arial"/>
              </a:rPr>
              <a:t>”</a:t>
            </a:r>
            <a:r>
              <a:rPr lang="en-US" sz="4400" dirty="0">
                <a:latin typeface="Arial"/>
                <a:ea typeface="ＭＳ Ｐゴシック" charset="0"/>
                <a:cs typeface="Arial"/>
              </a:rPr>
              <a:t> 11 times in the Bible</a:t>
            </a:r>
          </a:p>
        </p:txBody>
      </p:sp>
      <p:sp>
        <p:nvSpPr>
          <p:cNvPr id="409605" name="Rectangle 5"/>
          <p:cNvSpPr>
            <a:spLocks noChangeArrowheads="1"/>
          </p:cNvSpPr>
          <p:nvPr/>
        </p:nvSpPr>
        <p:spPr bwMode="auto">
          <a:xfrm>
            <a:off x="1905000" y="2438400"/>
            <a:ext cx="2209800" cy="4038600"/>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p>
            <a:pPr defTabSz="914400" fontAlgn="base">
              <a:spcBef>
                <a:spcPct val="20000"/>
              </a:spcBef>
              <a:spcAft>
                <a:spcPct val="0"/>
              </a:spcAft>
              <a:buClr>
                <a:srgbClr val="FFCC00"/>
              </a:buClr>
              <a:buSzPct val="70000"/>
              <a:buFont typeface="Wingdings" charset="0"/>
              <a:buNone/>
              <a:defRPr/>
            </a:pPr>
            <a:r>
              <a:rPr lang="en-US" sz="2800" b="1" u="sng">
                <a:solidFill>
                  <a:srgbClr val="FFFFFF"/>
                </a:solidFill>
                <a:effectLst>
                  <a:outerShdw blurRad="38100" dist="38100" dir="2700000" algn="tl">
                    <a:srgbClr val="000000"/>
                  </a:outerShdw>
                </a:effectLst>
                <a:latin typeface="Arial"/>
                <a:ea typeface="ＭＳ Ｐゴシック" charset="0"/>
                <a:cs typeface="Arial"/>
              </a:rPr>
              <a:t>NT</a:t>
            </a:r>
            <a:endParaRPr lang="en-US" sz="2800" b="1">
              <a:solidFill>
                <a:srgbClr val="FFFFFF"/>
              </a:solidFill>
              <a:effectLst>
                <a:outerShdw blurRad="38100" dist="38100" dir="2700000" algn="tl">
                  <a:srgbClr val="000000"/>
                </a:outerShdw>
              </a:effectLst>
              <a:latin typeface="Arial"/>
              <a:ea typeface="ＭＳ Ｐゴシック" charset="0"/>
              <a:cs typeface="Arial"/>
            </a:endParaRP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Matt. 4:5</a:t>
            </a: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Matt. 27:53</a:t>
            </a: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Rev. 11:2</a:t>
            </a: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Rev. 21:2*</a:t>
            </a: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Rev. 21:10*</a:t>
            </a: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Rev. 22:19*</a:t>
            </a:r>
          </a:p>
        </p:txBody>
      </p:sp>
      <p:sp>
        <p:nvSpPr>
          <p:cNvPr id="409606" name="Rectangle 6"/>
          <p:cNvSpPr>
            <a:spLocks noChangeArrowheads="1"/>
          </p:cNvSpPr>
          <p:nvPr/>
        </p:nvSpPr>
        <p:spPr bwMode="auto">
          <a:xfrm>
            <a:off x="4191000" y="5943600"/>
            <a:ext cx="4953000" cy="914400"/>
          </a:xfrm>
          <a:prstGeom prst="rect">
            <a:avLst/>
          </a:prstGeom>
          <a:solidFill>
            <a:schemeClr val="bg1"/>
          </a:solidFill>
          <a:ln w="9525">
            <a:noFill/>
            <a:miter lim="800000"/>
            <a:headEnd/>
            <a:tailEnd/>
          </a:ln>
          <a:effectLst>
            <a:outerShdw blurRad="63500" dist="35921" dir="2700000" algn="ctr" rotWithShape="0">
              <a:schemeClr val="bg2">
                <a:alpha val="74998"/>
              </a:schemeClr>
            </a:outerShdw>
          </a:effectLst>
        </p:spPr>
        <p:txBody>
          <a:bodyPr/>
          <a:lstStyle/>
          <a:p>
            <a:pPr algn="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a:ea typeface="ＭＳ Ｐゴシック" charset="0"/>
                <a:cs typeface="Arial"/>
              </a:rPr>
              <a:t>* Refers to the New Jerusalem after the present is destroyed</a:t>
            </a:r>
          </a:p>
        </p:txBody>
      </p:sp>
      <p:sp>
        <p:nvSpPr>
          <p:cNvPr id="409607" name="Rectangle 7"/>
          <p:cNvSpPr>
            <a:spLocks noChangeArrowheads="1"/>
          </p:cNvSpPr>
          <p:nvPr/>
        </p:nvSpPr>
        <p:spPr bwMode="auto">
          <a:xfrm>
            <a:off x="0" y="2438400"/>
            <a:ext cx="2209800" cy="3413125"/>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p>
            <a:pPr defTabSz="914400" fontAlgn="base">
              <a:spcBef>
                <a:spcPct val="20000"/>
              </a:spcBef>
              <a:spcAft>
                <a:spcPct val="0"/>
              </a:spcAft>
              <a:buClr>
                <a:srgbClr val="FFCC00"/>
              </a:buClr>
              <a:buSzPct val="70000"/>
              <a:buFont typeface="Wingdings" charset="0"/>
              <a:buNone/>
              <a:defRPr/>
            </a:pPr>
            <a:r>
              <a:rPr lang="en-US" sz="2800" b="1" u="sng">
                <a:solidFill>
                  <a:srgbClr val="FFFFFF"/>
                </a:solidFill>
                <a:effectLst>
                  <a:outerShdw blurRad="38100" dist="38100" dir="2700000" algn="tl">
                    <a:srgbClr val="000000"/>
                  </a:outerShdw>
                </a:effectLst>
                <a:latin typeface="Arial"/>
                <a:ea typeface="ＭＳ Ｐゴシック" charset="0"/>
                <a:cs typeface="Arial"/>
              </a:rPr>
              <a:t>OT</a:t>
            </a:r>
            <a:endParaRPr lang="en-US" sz="2800" b="1">
              <a:solidFill>
                <a:srgbClr val="FFFFFF"/>
              </a:solidFill>
              <a:effectLst>
                <a:outerShdw blurRad="38100" dist="38100" dir="2700000" algn="tl">
                  <a:srgbClr val="000000"/>
                </a:outerShdw>
              </a:effectLst>
              <a:latin typeface="Arial"/>
              <a:ea typeface="ＭＳ Ｐゴシック" charset="0"/>
              <a:cs typeface="Arial"/>
            </a:endParaRP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Neh. 11:1</a:t>
            </a: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Neh. 11:18</a:t>
            </a: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Isa. 48:2</a:t>
            </a: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Isa. 52:1</a:t>
            </a:r>
          </a:p>
          <a:p>
            <a:pPr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Dan. 9:24</a:t>
            </a:r>
          </a:p>
        </p:txBody>
      </p:sp>
    </p:spTree>
    <p:extLst>
      <p:ext uri="{BB962C8B-B14F-4D97-AF65-F5344CB8AC3E}">
        <p14:creationId xmlns:p14="http://schemas.microsoft.com/office/powerpoint/2010/main" val="7117120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3538" name="Picture 1" descr="rev 21 SE Asia Ma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1440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0000"/>
            </a:solidFill>
            <a:round/>
            <a:headEnd/>
            <a:tailEnd type="stealth" w="lg" len="lg"/>
          </a:ln>
          <a:extLst>
            <a:ext uri="{909E8E84-426E-40dd-AFC4-6F175D3DCCD1}">
              <a14:hiddenFill xmlns:a14="http://schemas.microsoft.com/office/drawing/2010/main" xmlns="">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0000"/>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en-US" sz="5400" b="1" dirty="0">
                <a:effectLst>
                  <a:outerShdw blurRad="38100" dist="38100" dir="2700000" algn="tl">
                    <a:srgbClr val="000000">
                      <a:alpha val="43137"/>
                    </a:srgbClr>
                  </a:outerShdw>
                </a:effectLst>
                <a:ea typeface="ＭＳ Ｐゴシック" charset="0"/>
              </a:rPr>
              <a:t>The New Jerusalem &amp; SE Asia</a:t>
            </a:r>
          </a:p>
        </p:txBody>
      </p:sp>
      <p:sp>
        <p:nvSpPr>
          <p:cNvPr id="931844" name="Text Box 4"/>
          <p:cNvSpPr txBox="1">
            <a:spLocks noChangeArrowheads="1"/>
          </p:cNvSpPr>
          <p:nvPr/>
        </p:nvSpPr>
        <p:spPr bwMode="auto">
          <a:xfrm>
            <a:off x="9274175" y="-26988"/>
            <a:ext cx="698500" cy="461963"/>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460</a:t>
            </a:r>
          </a:p>
        </p:txBody>
      </p:sp>
      <p:sp>
        <p:nvSpPr>
          <p:cNvPr id="11" name="Rectangle 2" descr="Brown marble"/>
          <p:cNvSpPr txBox="1">
            <a:spLocks noChangeArrowheads="1"/>
          </p:cNvSpPr>
          <p:nvPr/>
        </p:nvSpPr>
        <p:spPr bwMode="auto">
          <a:xfrm>
            <a:off x="3708400" y="5589588"/>
            <a:ext cx="309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2" name="Rectangle 2" descr="Brown marble"/>
          <p:cNvSpPr txBox="1">
            <a:spLocks noChangeArrowheads="1"/>
          </p:cNvSpPr>
          <p:nvPr/>
        </p:nvSpPr>
        <p:spPr bwMode="auto">
          <a:xfrm>
            <a:off x="3635375" y="0"/>
            <a:ext cx="30972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3" name="Rectangle 2" descr="Brown marble"/>
          <p:cNvSpPr txBox="1">
            <a:spLocks noChangeArrowheads="1"/>
          </p:cNvSpPr>
          <p:nvPr/>
        </p:nvSpPr>
        <p:spPr bwMode="auto">
          <a:xfrm rot="16200000">
            <a:off x="900112" y="2781301"/>
            <a:ext cx="309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4" name="Rectangle 2" descr="Brown marble"/>
          <p:cNvSpPr txBox="1">
            <a:spLocks noChangeArrowheads="1"/>
          </p:cNvSpPr>
          <p:nvPr/>
        </p:nvSpPr>
        <p:spPr bwMode="auto">
          <a:xfrm rot="5400000">
            <a:off x="6515894" y="2924969"/>
            <a:ext cx="309721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Tree>
    <p:extLst>
      <p:ext uri="{BB962C8B-B14F-4D97-AF65-F5344CB8AC3E}">
        <p14:creationId xmlns:p14="http://schemas.microsoft.com/office/powerpoint/2010/main" val="38668554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4"/>
          <p:cNvSpPr>
            <a:spLocks noGrp="1" noChangeArrowheads="1"/>
          </p:cNvSpPr>
          <p:nvPr>
            <p:ph type="title"/>
          </p:nvPr>
        </p:nvSpPr>
        <p:spPr>
          <a:xfrm>
            <a:off x="0" y="5791200"/>
            <a:ext cx="9144000" cy="1066800"/>
          </a:xfrm>
          <a:solidFill>
            <a:schemeClr val="tx2"/>
          </a:solidFill>
        </p:spPr>
        <p:txBody>
          <a:bodyPr/>
          <a:lstStyle/>
          <a:p>
            <a:r>
              <a:rPr lang="en-US" sz="3200" b="1">
                <a:solidFill>
                  <a:srgbClr val="FFFFFF"/>
                </a:solidFill>
                <a:latin typeface="Arial" charset="0"/>
                <a:ea typeface="ＭＳ Ｐゴシック" charset="0"/>
                <a:cs typeface="ＭＳ Ｐゴシック" charset="0"/>
              </a:rPr>
              <a:t>The New Jerusalem over present Jerusalem</a:t>
            </a:r>
          </a:p>
        </p:txBody>
      </p:sp>
      <p:sp>
        <p:nvSpPr>
          <p:cNvPr id="19558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37990" name="Text Box 6"/>
          <p:cNvSpPr txBox="1">
            <a:spLocks noChangeArrowheads="1"/>
          </p:cNvSpPr>
          <p:nvPr/>
        </p:nvSpPr>
        <p:spPr bwMode="auto">
          <a:xfrm>
            <a:off x="949007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460</a:t>
            </a:r>
          </a:p>
        </p:txBody>
      </p:sp>
    </p:spTree>
    <p:extLst>
      <p:ext uri="{BB962C8B-B14F-4D97-AF65-F5344CB8AC3E}">
        <p14:creationId xmlns:p14="http://schemas.microsoft.com/office/powerpoint/2010/main" val="36717825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rrowheads="1"/>
          </p:cNvSpPr>
          <p:nvPr>
            <p:ph type="title"/>
          </p:nvPr>
        </p:nvSpPr>
        <p:spPr>
          <a:xfrm>
            <a:off x="228600" y="274638"/>
            <a:ext cx="8458200" cy="1369455"/>
          </a:xfrm>
          <a:gradFill rotWithShape="1">
            <a:gsLst>
              <a:gs pos="0">
                <a:srgbClr val="008000"/>
              </a:gs>
              <a:gs pos="100000">
                <a:srgbClr val="008000">
                  <a:gamma/>
                  <a:shade val="46275"/>
                  <a:invGamma/>
                </a:srgbClr>
              </a:gs>
            </a:gsLst>
            <a:path path="shape">
              <a:fillToRect l="50000" t="50000" r="50000" b="50000"/>
            </a:path>
          </a:gradFill>
        </p:spPr>
        <p:txBody>
          <a:bodyPr/>
          <a:lstStyle/>
          <a:p>
            <a:pPr eaLnBrk="1" hangingPunct="1">
              <a:defRPr/>
            </a:pPr>
            <a:r>
              <a:rPr lang="en-US" sz="4000" i="1">
                <a:latin typeface="Arial"/>
                <a:ea typeface="ＭＳ Ｐゴシック" charset="0"/>
                <a:cs typeface="Arial"/>
              </a:rPr>
              <a:t>Now</a:t>
            </a:r>
            <a:r>
              <a:rPr lang="en-US" sz="4000">
                <a:latin typeface="Arial"/>
                <a:ea typeface="ＭＳ Ｐゴシック" charset="0"/>
                <a:cs typeface="Arial"/>
              </a:rPr>
              <a:t> how would you answer the question I asked earlier?</a:t>
            </a:r>
          </a:p>
        </p:txBody>
      </p:sp>
      <p:sp>
        <p:nvSpPr>
          <p:cNvPr id="200708" name="Rectangle 4"/>
          <p:cNvSpPr>
            <a:spLocks noChangeArrowheads="1"/>
          </p:cNvSpPr>
          <p:nvPr/>
        </p:nvSpPr>
        <p:spPr bwMode="auto">
          <a:xfrm>
            <a:off x="533400" y="1798638"/>
            <a:ext cx="8229600" cy="4525962"/>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Are there </a:t>
            </a:r>
            <a:r>
              <a:rPr lang="ja-JP" altLang="en-US" sz="3200" b="1" dirty="0">
                <a:solidFill>
                  <a:srgbClr val="FFFFFF"/>
                </a:solidFill>
                <a:effectLst>
                  <a:outerShdw blurRad="38100" dist="38100" dir="2700000" algn="tl">
                    <a:srgbClr val="000000"/>
                  </a:outerShdw>
                </a:effectLst>
                <a:latin typeface="Arial"/>
                <a:ea typeface="ＭＳ Ｐゴシック" charset="0"/>
                <a:cs typeface="Arial"/>
              </a:rPr>
              <a:t>“</a:t>
            </a:r>
            <a:r>
              <a:rPr lang="en-US" sz="3200" b="1" dirty="0">
                <a:solidFill>
                  <a:srgbClr val="FFFFFF"/>
                </a:solidFill>
                <a:effectLst>
                  <a:outerShdw blurRad="38100" dist="38100" dir="2700000" algn="tl">
                    <a:srgbClr val="000000"/>
                  </a:outerShdw>
                </a:effectLst>
                <a:latin typeface="Arial"/>
                <a:ea typeface="ＭＳ Ｐゴシック" charset="0"/>
                <a:cs typeface="Arial"/>
              </a:rPr>
              <a:t>holy things</a:t>
            </a:r>
            <a:r>
              <a:rPr lang="ja-JP" altLang="en-US" sz="3200" b="1" dirty="0">
                <a:solidFill>
                  <a:srgbClr val="FFFFFF"/>
                </a:solidFill>
                <a:effectLst>
                  <a:outerShdw blurRad="38100" dist="38100" dir="2700000" algn="tl">
                    <a:srgbClr val="000000"/>
                  </a:outerShdw>
                </a:effectLst>
                <a:latin typeface="Arial"/>
                <a:ea typeface="ＭＳ Ｐゴシック" charset="0"/>
                <a:cs typeface="Arial"/>
              </a:rPr>
              <a:t>”</a:t>
            </a:r>
            <a:r>
              <a:rPr lang="en-US" sz="3200" b="1" dirty="0">
                <a:solidFill>
                  <a:srgbClr val="FFFFFF"/>
                </a:solidFill>
                <a:effectLst>
                  <a:outerShdw blurRad="38100" dist="38100" dir="2700000" algn="tl">
                    <a:srgbClr val="000000"/>
                  </a:outerShdw>
                </a:effectLst>
                <a:latin typeface="Arial"/>
                <a:ea typeface="ＭＳ Ｐゴシック" charset="0"/>
                <a:cs typeface="Arial"/>
              </a:rPr>
              <a:t> today?  </a:t>
            </a:r>
          </a:p>
          <a:p>
            <a:pPr marL="342900" indent="-342900" defTabSz="914400" fontAlgn="base">
              <a:spcBef>
                <a:spcPct val="20000"/>
              </a:spcBef>
              <a:spcAft>
                <a:spcPct val="0"/>
              </a:spcAft>
              <a:buClr>
                <a:srgbClr val="FFCC00"/>
              </a:buClr>
              <a:buSzPct val="70000"/>
              <a:buFont typeface="Wingdings" charset="0"/>
              <a:buChar char="n"/>
              <a:defRPr/>
            </a:pPr>
            <a:endParaRPr lang="en-US" sz="32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fontAlgn="base">
              <a:spcBef>
                <a:spcPct val="20000"/>
              </a:spcBef>
              <a:spcAft>
                <a:spcPct val="0"/>
              </a:spcAft>
              <a:buClr>
                <a:srgbClr val="FFCC00"/>
              </a:buClr>
              <a:buSzPct val="70000"/>
              <a:buFont typeface="Wingdings" charset="0"/>
              <a:buNone/>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God called Jerusalem the Holy City because it was where He put His name.</a:t>
            </a:r>
          </a:p>
          <a:p>
            <a:pPr marL="342900" indent="-342900" defTabSz="914400" fontAlgn="base">
              <a:spcBef>
                <a:spcPct val="20000"/>
              </a:spcBef>
              <a:spcAft>
                <a:spcPct val="0"/>
              </a:spcAft>
              <a:buClr>
                <a:srgbClr val="FFCC00"/>
              </a:buClr>
              <a:buSzPct val="70000"/>
              <a:buFont typeface="Wingdings" charset="0"/>
              <a:buNone/>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God</a:t>
            </a:r>
            <a:r>
              <a:rPr lang="fr-FR" altLang="ja-JP" sz="3200" b="1" dirty="0">
                <a:solidFill>
                  <a:srgbClr val="FFFFFF"/>
                </a:solidFill>
                <a:effectLst>
                  <a:outerShdw blurRad="38100" dist="38100" dir="2700000" algn="tl">
                    <a:srgbClr val="000000"/>
                  </a:outerShdw>
                </a:effectLst>
                <a:latin typeface="Arial"/>
                <a:ea typeface="ＭＳ Ｐゴシック" charset="0"/>
                <a:cs typeface="Arial"/>
              </a:rPr>
              <a:t>'</a:t>
            </a:r>
            <a:r>
              <a:rPr lang="en-US" sz="3200" b="1" dirty="0">
                <a:solidFill>
                  <a:srgbClr val="FFFFFF"/>
                </a:solidFill>
                <a:effectLst>
                  <a:outerShdw blurRad="38100" dist="38100" dir="2700000" algn="tl">
                    <a:srgbClr val="000000"/>
                  </a:outerShdw>
                </a:effectLst>
                <a:latin typeface="Arial"/>
                <a:ea typeface="ＭＳ Ｐゴシック" charset="0"/>
                <a:cs typeface="Arial"/>
              </a:rPr>
              <a:t>s presence is no longer in a city but in the hearts of believers (1 Cor. 6:19).</a:t>
            </a:r>
          </a:p>
          <a:p>
            <a:pPr marL="342900" indent="-342900" defTabSz="914400" fontAlgn="base">
              <a:spcBef>
                <a:spcPct val="20000"/>
              </a:spcBef>
              <a:spcAft>
                <a:spcPct val="0"/>
              </a:spcAft>
              <a:buClr>
                <a:srgbClr val="FFCC00"/>
              </a:buClr>
              <a:buSzPct val="70000"/>
              <a:buFont typeface="Wingdings" charset="0"/>
              <a:buNone/>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How do people see you as holy?</a:t>
            </a:r>
          </a:p>
        </p:txBody>
      </p:sp>
    </p:spTree>
    <p:extLst>
      <p:ext uri="{BB962C8B-B14F-4D97-AF65-F5344CB8AC3E}">
        <p14:creationId xmlns:p14="http://schemas.microsoft.com/office/powerpoint/2010/main" val="1602168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0708">
                                            <p:txEl>
                                              <p:pRg st="0" end="0"/>
                                            </p:txEl>
                                          </p:spTgt>
                                        </p:tgtEl>
                                        <p:attrNameLst>
                                          <p:attrName>style.visibility</p:attrName>
                                        </p:attrNameLst>
                                      </p:cBhvr>
                                      <p:to>
                                        <p:strVal val="visible"/>
                                      </p:to>
                                    </p:set>
                                    <p:animEffect transition="in" filter="wipe(down)">
                                      <p:cBhvr>
                                        <p:cTn id="7" dur="500"/>
                                        <p:tgtEl>
                                          <p:spTgt spid="2007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0708">
                                            <p:txEl>
                                              <p:pRg st="2" end="2"/>
                                            </p:txEl>
                                          </p:spTgt>
                                        </p:tgtEl>
                                        <p:attrNameLst>
                                          <p:attrName>style.visibility</p:attrName>
                                        </p:attrNameLst>
                                      </p:cBhvr>
                                      <p:to>
                                        <p:strVal val="visible"/>
                                      </p:to>
                                    </p:set>
                                    <p:animEffect transition="in" filter="wipe(down)">
                                      <p:cBhvr>
                                        <p:cTn id="12" dur="500"/>
                                        <p:tgtEl>
                                          <p:spTgt spid="20070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0708">
                                            <p:txEl>
                                              <p:pRg st="3" end="3"/>
                                            </p:txEl>
                                          </p:spTgt>
                                        </p:tgtEl>
                                        <p:attrNameLst>
                                          <p:attrName>style.visibility</p:attrName>
                                        </p:attrNameLst>
                                      </p:cBhvr>
                                      <p:to>
                                        <p:strVal val="visible"/>
                                      </p:to>
                                    </p:set>
                                    <p:animEffect transition="in" filter="wipe(down)">
                                      <p:cBhvr>
                                        <p:cTn id="17" dur="500"/>
                                        <p:tgtEl>
                                          <p:spTgt spid="20070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0708">
                                            <p:txEl>
                                              <p:pRg st="4" end="4"/>
                                            </p:txEl>
                                          </p:spTgt>
                                        </p:tgtEl>
                                        <p:attrNameLst>
                                          <p:attrName>style.visibility</p:attrName>
                                        </p:attrNameLst>
                                      </p:cBhvr>
                                      <p:to>
                                        <p:strVal val="visible"/>
                                      </p:to>
                                    </p:set>
                                    <p:animEffect transition="in" filter="wipe(down)">
                                      <p:cBhvr>
                                        <p:cTn id="22" dur="500"/>
                                        <p:tgtEl>
                                          <p:spTgt spid="2007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90994378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239618"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fontAlgn="base">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239619" name="Picture 7" descr="Screen Shot 2016-02-02 at 5.41.18 PM.png"/>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7484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a:solidFill>
            <a:srgbClr val="408000"/>
          </a:solidFill>
          <a:ln>
            <a:solidFill>
              <a:schemeClr val="bg2"/>
            </a:solidFill>
          </a:ln>
        </p:spPr>
        <p:txBody>
          <a:bodyPr/>
          <a:lstStyle/>
          <a:p>
            <a:pPr eaLnBrk="1" hangingPunct="1">
              <a:defRPr/>
            </a:pPr>
            <a:r>
              <a:rPr lang="en-US">
                <a:latin typeface="Arial" charset="0"/>
                <a:ea typeface="ＭＳ Ｐゴシック" charset="0"/>
                <a:cs typeface="Arial" charset="0"/>
              </a:rPr>
              <a:t>A Question to Consider…</a:t>
            </a:r>
          </a:p>
        </p:txBody>
      </p:sp>
      <p:sp>
        <p:nvSpPr>
          <p:cNvPr id="198660" name="Rectangle 4"/>
          <p:cNvSpPr>
            <a:spLocks noChangeArrowheads="1"/>
          </p:cNvSpPr>
          <p:nvPr/>
        </p:nvSpPr>
        <p:spPr bwMode="auto">
          <a:xfrm>
            <a:off x="533400" y="1600200"/>
            <a:ext cx="8229600" cy="4525963"/>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Are there </a:t>
            </a:r>
            <a:r>
              <a:rPr lang="ja-JP" altLang="en-US" sz="32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holy things</a:t>
            </a:r>
            <a:r>
              <a:rPr lang="ja-JP" altLang="en-US" sz="32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 today?  </a:t>
            </a:r>
          </a:p>
          <a:p>
            <a:pPr marL="342900" indent="-342900" defTabSz="914400" fontAlgn="base">
              <a:spcBef>
                <a:spcPct val="20000"/>
              </a:spcBef>
              <a:spcAft>
                <a:spcPct val="0"/>
              </a:spcAft>
              <a:buClr>
                <a:srgbClr val="FFCC00"/>
              </a:buClr>
              <a:buSzPct val="70000"/>
              <a:buFont typeface="Wingdings" charset="0"/>
              <a:buChar char="n"/>
              <a:defRPr/>
            </a:pPr>
            <a:endParaRPr lang="en-US" sz="3200" b="1">
              <a:solidFill>
                <a:srgbClr val="FFFFFF"/>
              </a:solidFill>
              <a:effectLst>
                <a:outerShdw blurRad="38100" dist="38100" dir="2700000" algn="tl">
                  <a:srgbClr val="000000"/>
                </a:outerShdw>
              </a:effectLst>
              <a:latin typeface="Arial" charset="0"/>
              <a:ea typeface="ＭＳ Ｐゴシック" charset="0"/>
              <a:cs typeface="Arial" charset="0"/>
            </a:endParaRPr>
          </a:p>
          <a:p>
            <a:pPr marL="342900" indent="-342900" defTabSz="914400" fontAlgn="base">
              <a:spcBef>
                <a:spcPct val="20000"/>
              </a:spcBef>
              <a:spcAft>
                <a:spcPct val="0"/>
              </a:spcAft>
              <a:buClr>
                <a:srgbClr val="FFCC00"/>
              </a:buClr>
              <a:buSzPct val="70000"/>
              <a:buFont typeface="Wingdings" charset="0"/>
              <a:buNone/>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Said differently…</a:t>
            </a:r>
          </a:p>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Is any object actually holy to Christians and to God?</a:t>
            </a:r>
          </a:p>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Is it proper to refer to something as a </a:t>
            </a:r>
            <a:r>
              <a:rPr lang="ja-JP" altLang="en-US" sz="32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sacred</a:t>
            </a:r>
            <a:r>
              <a:rPr lang="ja-JP" altLang="en-US" sz="32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 object?  </a:t>
            </a:r>
          </a:p>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If so, </a:t>
            </a: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which</a:t>
            </a: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 object is sacred?</a:t>
            </a:r>
          </a:p>
        </p:txBody>
      </p:sp>
    </p:spTree>
    <p:extLst>
      <p:ext uri="{BB962C8B-B14F-4D97-AF65-F5344CB8AC3E}">
        <p14:creationId xmlns:p14="http://schemas.microsoft.com/office/powerpoint/2010/main" val="1297299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8660">
                                            <p:txEl>
                                              <p:pRg st="0" end="0"/>
                                            </p:txEl>
                                          </p:spTgt>
                                        </p:tgtEl>
                                        <p:attrNameLst>
                                          <p:attrName>style.visibility</p:attrName>
                                        </p:attrNameLst>
                                      </p:cBhvr>
                                      <p:to>
                                        <p:strVal val="visible"/>
                                      </p:to>
                                    </p:set>
                                    <p:animEffect transition="in" filter="wipe(down)">
                                      <p:cBhvr>
                                        <p:cTn id="7" dur="500"/>
                                        <p:tgtEl>
                                          <p:spTgt spid="1986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8660">
                                            <p:txEl>
                                              <p:pRg st="2" end="2"/>
                                            </p:txEl>
                                          </p:spTgt>
                                        </p:tgtEl>
                                        <p:attrNameLst>
                                          <p:attrName>style.visibility</p:attrName>
                                        </p:attrNameLst>
                                      </p:cBhvr>
                                      <p:to>
                                        <p:strVal val="visible"/>
                                      </p:to>
                                    </p:set>
                                    <p:animEffect transition="in" filter="wipe(down)">
                                      <p:cBhvr>
                                        <p:cTn id="12" dur="500"/>
                                        <p:tgtEl>
                                          <p:spTgt spid="19866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8660">
                                            <p:txEl>
                                              <p:pRg st="3" end="3"/>
                                            </p:txEl>
                                          </p:spTgt>
                                        </p:tgtEl>
                                        <p:attrNameLst>
                                          <p:attrName>style.visibility</p:attrName>
                                        </p:attrNameLst>
                                      </p:cBhvr>
                                      <p:to>
                                        <p:strVal val="visible"/>
                                      </p:to>
                                    </p:set>
                                    <p:animEffect transition="in" filter="wipe(down)">
                                      <p:cBhvr>
                                        <p:cTn id="17" dur="500"/>
                                        <p:tgtEl>
                                          <p:spTgt spid="19866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8660">
                                            <p:txEl>
                                              <p:pRg st="4" end="4"/>
                                            </p:txEl>
                                          </p:spTgt>
                                        </p:tgtEl>
                                        <p:attrNameLst>
                                          <p:attrName>style.visibility</p:attrName>
                                        </p:attrNameLst>
                                      </p:cBhvr>
                                      <p:to>
                                        <p:strVal val="visible"/>
                                      </p:to>
                                    </p:set>
                                    <p:animEffect transition="in" filter="wipe(down)">
                                      <p:cBhvr>
                                        <p:cTn id="22" dur="500"/>
                                        <p:tgtEl>
                                          <p:spTgt spid="198660">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8660">
                                            <p:txEl>
                                              <p:pRg st="5" end="5"/>
                                            </p:txEl>
                                          </p:spTgt>
                                        </p:tgtEl>
                                        <p:attrNameLst>
                                          <p:attrName>style.visibility</p:attrName>
                                        </p:attrNameLst>
                                      </p:cBhvr>
                                      <p:to>
                                        <p:strVal val="visible"/>
                                      </p:to>
                                    </p:set>
                                    <p:animEffect transition="in" filter="wipe(down)">
                                      <p:cBhvr>
                                        <p:cTn id="27" dur="500"/>
                                        <p:tgtEl>
                                          <p:spTgt spid="19866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ChangeArrowheads="1"/>
          </p:cNvSpPr>
          <p:nvPr/>
        </p:nvSpPr>
        <p:spPr bwMode="auto">
          <a:xfrm>
            <a:off x="5029200" y="1631008"/>
            <a:ext cx="762000" cy="685800"/>
          </a:xfrm>
          <a:prstGeom prst="rect">
            <a:avLst/>
          </a:prstGeom>
          <a:noFill/>
          <a:ln w="38100">
            <a:solidFill>
              <a:srgbClr val="FF0000"/>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124" name="Rectangle 4"/>
          <p:cNvSpPr>
            <a:spLocks noGrp="1" noRot="1" noChangeArrowheads="1"/>
          </p:cNvSpPr>
          <p:nvPr>
            <p:ph type="title" idx="4294967295"/>
          </p:nvPr>
        </p:nvSpPr>
        <p:spPr>
          <a:xfrm>
            <a:off x="0" y="274638"/>
            <a:ext cx="5185611" cy="706437"/>
          </a:xfrm>
          <a:solidFill>
            <a:srgbClr val="000514"/>
          </a:solidFill>
          <a:ln>
            <a:solidFill>
              <a:schemeClr val="bg2"/>
            </a:solidFill>
          </a:ln>
        </p:spPr>
        <p:txBody>
          <a:bodyPr/>
          <a:lstStyle/>
          <a:p>
            <a:pPr eaLnBrk="1" hangingPunct="1">
              <a:defRPr/>
            </a:pPr>
            <a:r>
              <a:rPr lang="en-US" altLang="ko-KR" sz="4000" dirty="0">
                <a:latin typeface="Arial" panose="020B0604020202020204" pitchFamily="34" charset="0"/>
                <a:ea typeface="ＭＳ Ｐゴシック" charset="0"/>
                <a:cs typeface="Arial" panose="020B0604020202020204" pitchFamily="34" charset="0"/>
              </a:rPr>
              <a:t>The World Today</a:t>
            </a:r>
            <a:endParaRPr lang="en-US" sz="4000" dirty="0">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AC61101F-7C3B-F147-A375-FBF377976C6C}"/>
              </a:ext>
            </a:extLst>
          </p:cNvPr>
          <p:cNvSpPr txBox="1"/>
          <p:nvPr/>
        </p:nvSpPr>
        <p:spPr>
          <a:xfrm>
            <a:off x="728870" y="2040833"/>
            <a:ext cx="1033669" cy="707886"/>
          </a:xfrm>
          <a:prstGeom prst="rect">
            <a:avLst/>
          </a:prstGeom>
          <a:solidFill>
            <a:schemeClr val="tx1"/>
          </a:solidFill>
          <a:ln w="57150">
            <a:solidFill>
              <a:schemeClr val="bg1">
                <a:lumMod val="60000"/>
                <a:lumOff val="40000"/>
              </a:schemeClr>
            </a:solidFill>
          </a:ln>
        </p:spPr>
        <p:txBody>
          <a:bodyPr wrap="square" rtlCol="0">
            <a:spAutoFit/>
          </a:bodyPr>
          <a:lstStyle/>
          <a:p>
            <a:pPr lvl="0" algn="ctr">
              <a:defRPr/>
            </a:pPr>
            <a:r>
              <a:rPr kumimoji="1" lang="en-US" altLang="ko-KR" sz="2000" b="1" dirty="0">
                <a:solidFill>
                  <a:srgbClr val="000514"/>
                </a:solidFill>
                <a:latin typeface="Arial" panose="020B0604020202020204" pitchFamily="34" charset="0"/>
                <a:ea typeface="NanumGothic" panose="020D0604000000000000" pitchFamily="34" charset="-127"/>
                <a:cs typeface="Arial" panose="020B0604020202020204" pitchFamily="34" charset="0"/>
              </a:rPr>
              <a:t>Pacific Ocean</a:t>
            </a:r>
            <a:endParaRPr kumimoji="1" lang="ko-KR" altLang="en-US" sz="2000" b="1" dirty="0">
              <a:solidFill>
                <a:srgbClr val="000514"/>
              </a:solidFill>
              <a:latin typeface="Arial" panose="020B0604020202020204" pitchFamily="34" charset="0"/>
              <a:ea typeface="NanumGothic" panose="020D0604000000000000" pitchFamily="34" charset="-127"/>
              <a:cs typeface="Arial" panose="020B0604020202020204" pitchFamily="34" charset="0"/>
            </a:endParaRPr>
          </a:p>
        </p:txBody>
      </p:sp>
      <p:sp>
        <p:nvSpPr>
          <p:cNvPr id="6" name="TextBox 5">
            <a:extLst>
              <a:ext uri="{FF2B5EF4-FFF2-40B4-BE49-F238E27FC236}">
                <a16:creationId xmlns:a16="http://schemas.microsoft.com/office/drawing/2014/main" id="{7257A648-B7E6-B047-A965-502941AE62ED}"/>
              </a:ext>
            </a:extLst>
          </p:cNvPr>
          <p:cNvSpPr txBox="1"/>
          <p:nvPr/>
        </p:nvSpPr>
        <p:spPr>
          <a:xfrm>
            <a:off x="377688" y="3748123"/>
            <a:ext cx="1464365" cy="400110"/>
          </a:xfrm>
          <a:prstGeom prst="rect">
            <a:avLst/>
          </a:prstGeom>
          <a:solidFill>
            <a:schemeClr val="tx1"/>
          </a:solidFill>
          <a:ln w="57150">
            <a:solidFill>
              <a:schemeClr val="bg1">
                <a:lumMod val="60000"/>
                <a:lumOff val="40000"/>
              </a:schemeClr>
            </a:solidFill>
          </a:ln>
        </p:spPr>
        <p:txBody>
          <a:bodyPr wrap="square" rtlCol="0">
            <a:spAutoFit/>
          </a:bodyPr>
          <a:lstStyle/>
          <a:p>
            <a:pPr lvl="0" algn="ctr">
              <a:defRPr/>
            </a:pPr>
            <a:r>
              <a:rPr kumimoji="1" lang="en-US" altLang="ko-KR" sz="2000" b="1" dirty="0">
                <a:solidFill>
                  <a:srgbClr val="000514"/>
                </a:solidFill>
                <a:latin typeface="Arial" panose="020B0604020202020204" pitchFamily="34" charset="0"/>
                <a:ea typeface="NanumGothic" panose="020D0604000000000000" pitchFamily="34" charset="-127"/>
                <a:cs typeface="Arial" panose="020B0604020202020204" pitchFamily="34" charset="0"/>
              </a:rPr>
              <a:t>Oceania</a:t>
            </a:r>
            <a:endParaRPr kumimoji="1" lang="ko-KR" altLang="en-US" sz="2000" b="1" dirty="0">
              <a:solidFill>
                <a:srgbClr val="000514"/>
              </a:solidFill>
              <a:latin typeface="Arial" panose="020B0604020202020204" pitchFamily="34" charset="0"/>
              <a:ea typeface="NanumGothic" panose="020D0604000000000000" pitchFamily="34" charset="-127"/>
              <a:cs typeface="Arial" panose="020B0604020202020204" pitchFamily="34" charset="0"/>
            </a:endParaRPr>
          </a:p>
        </p:txBody>
      </p:sp>
      <p:sp>
        <p:nvSpPr>
          <p:cNvPr id="7" name="TextBox 6">
            <a:extLst>
              <a:ext uri="{FF2B5EF4-FFF2-40B4-BE49-F238E27FC236}">
                <a16:creationId xmlns:a16="http://schemas.microsoft.com/office/drawing/2014/main" id="{574BAB06-7A0B-0C49-AB89-BD52CB19C3AF}"/>
              </a:ext>
            </a:extLst>
          </p:cNvPr>
          <p:cNvSpPr txBox="1"/>
          <p:nvPr/>
        </p:nvSpPr>
        <p:spPr>
          <a:xfrm>
            <a:off x="7394713" y="3721619"/>
            <a:ext cx="1464365" cy="400110"/>
          </a:xfrm>
          <a:prstGeom prst="rect">
            <a:avLst/>
          </a:prstGeom>
          <a:solidFill>
            <a:schemeClr val="tx1"/>
          </a:solidFill>
          <a:ln w="57150">
            <a:solidFill>
              <a:schemeClr val="bg1">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ko-KR"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Oceania</a:t>
            </a:r>
            <a:endParaRPr kumimoji="1" lang="ko-KR" altLang="en-US"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endParaRPr>
          </a:p>
        </p:txBody>
      </p:sp>
      <p:sp>
        <p:nvSpPr>
          <p:cNvPr id="8" name="TextBox 7">
            <a:extLst>
              <a:ext uri="{FF2B5EF4-FFF2-40B4-BE49-F238E27FC236}">
                <a16:creationId xmlns:a16="http://schemas.microsoft.com/office/drawing/2014/main" id="{2547CBB3-B9BF-B142-B2B1-3692A310FCEE}"/>
              </a:ext>
            </a:extLst>
          </p:cNvPr>
          <p:cNvSpPr txBox="1"/>
          <p:nvPr/>
        </p:nvSpPr>
        <p:spPr>
          <a:xfrm>
            <a:off x="7566991" y="2130288"/>
            <a:ext cx="1033669" cy="707886"/>
          </a:xfrm>
          <a:prstGeom prst="rect">
            <a:avLst/>
          </a:prstGeom>
          <a:solidFill>
            <a:schemeClr val="tx1"/>
          </a:solidFill>
          <a:ln w="57150">
            <a:solidFill>
              <a:schemeClr val="bg1">
                <a:lumMod val="60000"/>
                <a:lumOff val="40000"/>
              </a:schemeClr>
            </a:solidFill>
          </a:ln>
        </p:spPr>
        <p:txBody>
          <a:bodyPr wrap="square" rtlCol="0">
            <a:spAutoFit/>
          </a:bodyPr>
          <a:lstStyle/>
          <a:p>
            <a:pPr lvl="0" algn="ctr">
              <a:defRPr/>
            </a:pPr>
            <a:r>
              <a:rPr kumimoji="1" lang="en-US" altLang="ko-KR" sz="2000" b="1" dirty="0">
                <a:solidFill>
                  <a:srgbClr val="000514"/>
                </a:solidFill>
                <a:latin typeface="Arial" panose="020B0604020202020204" pitchFamily="34" charset="0"/>
                <a:ea typeface="NanumGothic" panose="020D0604000000000000" pitchFamily="34" charset="-127"/>
                <a:cs typeface="Arial" panose="020B0604020202020204" pitchFamily="34" charset="0"/>
              </a:rPr>
              <a:t>Pacific Ocean</a:t>
            </a:r>
            <a:endParaRPr kumimoji="1" lang="ko-KR" altLang="en-US" sz="2000" b="1" dirty="0">
              <a:solidFill>
                <a:srgbClr val="000514"/>
              </a:solidFill>
              <a:latin typeface="Arial" panose="020B0604020202020204" pitchFamily="34" charset="0"/>
              <a:ea typeface="NanumGothic" panose="020D0604000000000000" pitchFamily="34" charset="-127"/>
              <a:cs typeface="Arial" panose="020B0604020202020204" pitchFamily="34" charset="0"/>
            </a:endParaRPr>
          </a:p>
        </p:txBody>
      </p:sp>
      <p:sp>
        <p:nvSpPr>
          <p:cNvPr id="9" name="TextBox 8">
            <a:extLst>
              <a:ext uri="{FF2B5EF4-FFF2-40B4-BE49-F238E27FC236}">
                <a16:creationId xmlns:a16="http://schemas.microsoft.com/office/drawing/2014/main" id="{D3384C92-9D6D-C743-ADED-AC4B59D1AF06}"/>
              </a:ext>
            </a:extLst>
          </p:cNvPr>
          <p:cNvSpPr txBox="1"/>
          <p:nvPr/>
        </p:nvSpPr>
        <p:spPr>
          <a:xfrm>
            <a:off x="3119840" y="1782692"/>
            <a:ext cx="1182757" cy="707886"/>
          </a:xfrm>
          <a:prstGeom prst="rect">
            <a:avLst/>
          </a:prstGeom>
          <a:solidFill>
            <a:schemeClr val="tx1"/>
          </a:solidFill>
          <a:ln w="57150">
            <a:solidFill>
              <a:schemeClr val="bg1">
                <a:lumMod val="60000"/>
                <a:lumOff val="40000"/>
              </a:schemeClr>
            </a:solidFill>
          </a:ln>
        </p:spPr>
        <p:txBody>
          <a:bodyPr wrap="square" rtlCol="0">
            <a:spAutoFit/>
          </a:bodyPr>
          <a:lstStyle/>
          <a:p>
            <a:pPr lvl="0" algn="ctr">
              <a:defRPr/>
            </a:pPr>
            <a:r>
              <a:rPr kumimoji="1" lang="en-US" altLang="ko-KR" sz="2000" b="1" dirty="0">
                <a:solidFill>
                  <a:srgbClr val="000514"/>
                </a:solidFill>
                <a:latin typeface="Arial" panose="020B0604020202020204" pitchFamily="34" charset="0"/>
                <a:ea typeface="NanumGothic" panose="020D0604000000000000" pitchFamily="34" charset="-127"/>
                <a:cs typeface="Arial" panose="020B0604020202020204" pitchFamily="34" charset="0"/>
              </a:rPr>
              <a:t>Atlantic Ocean</a:t>
            </a:r>
            <a:endParaRPr kumimoji="1" lang="ko-KR" altLang="en-US" sz="2000" b="1" dirty="0">
              <a:solidFill>
                <a:srgbClr val="000514"/>
              </a:solidFill>
              <a:latin typeface="Arial" panose="020B0604020202020204" pitchFamily="34" charset="0"/>
              <a:ea typeface="NanumGothic" panose="020D0604000000000000" pitchFamily="34" charset="-127"/>
              <a:cs typeface="Arial" panose="020B0604020202020204" pitchFamily="34" charset="0"/>
            </a:endParaRPr>
          </a:p>
        </p:txBody>
      </p:sp>
      <p:sp>
        <p:nvSpPr>
          <p:cNvPr id="10" name="TextBox 9">
            <a:extLst>
              <a:ext uri="{FF2B5EF4-FFF2-40B4-BE49-F238E27FC236}">
                <a16:creationId xmlns:a16="http://schemas.microsoft.com/office/drawing/2014/main" id="{FDF6FB1C-208D-CA47-AE03-C0B22011A163}"/>
              </a:ext>
            </a:extLst>
          </p:cNvPr>
          <p:cNvSpPr txBox="1"/>
          <p:nvPr/>
        </p:nvSpPr>
        <p:spPr>
          <a:xfrm>
            <a:off x="3453063" y="4376535"/>
            <a:ext cx="1334285" cy="707886"/>
          </a:xfrm>
          <a:prstGeom prst="rect">
            <a:avLst/>
          </a:prstGeom>
          <a:solidFill>
            <a:schemeClr val="tx1"/>
          </a:solidFill>
          <a:ln w="57150">
            <a:solidFill>
              <a:schemeClr val="bg1">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ko-KR"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Atlantic </a:t>
            </a:r>
            <a:r>
              <a:rPr kumimoji="1" lang="en-US" altLang="ko-KR" sz="2000" b="1" i="0" u="none" strike="noStrike" kern="1200" cap="none" spc="0" normalizeH="0" baseline="0" noProof="0" dirty="0" err="1">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Ocena</a:t>
            </a:r>
            <a:endParaRPr kumimoji="1" lang="ko-KR" altLang="en-US"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endParaRPr>
          </a:p>
        </p:txBody>
      </p:sp>
      <p:sp>
        <p:nvSpPr>
          <p:cNvPr id="11" name="TextBox 10">
            <a:extLst>
              <a:ext uri="{FF2B5EF4-FFF2-40B4-BE49-F238E27FC236}">
                <a16:creationId xmlns:a16="http://schemas.microsoft.com/office/drawing/2014/main" id="{A4059FA2-361E-524A-B59C-8E1E86BC22B2}"/>
              </a:ext>
            </a:extLst>
          </p:cNvPr>
          <p:cNvSpPr txBox="1"/>
          <p:nvPr/>
        </p:nvSpPr>
        <p:spPr>
          <a:xfrm>
            <a:off x="5907158" y="3919537"/>
            <a:ext cx="1033669" cy="707886"/>
          </a:xfrm>
          <a:prstGeom prst="rect">
            <a:avLst/>
          </a:prstGeom>
          <a:solidFill>
            <a:schemeClr val="tx1"/>
          </a:solidFill>
          <a:ln w="57150">
            <a:solidFill>
              <a:schemeClr val="bg1">
                <a:lumMod val="60000"/>
                <a:lumOff val="40000"/>
              </a:schemeClr>
            </a:solidFill>
          </a:ln>
        </p:spPr>
        <p:txBody>
          <a:bodyPr wrap="square" rtlCol="0">
            <a:spAutoFit/>
          </a:bodyPr>
          <a:lstStyle/>
          <a:p>
            <a:pPr lvl="0" algn="ctr">
              <a:defRPr/>
            </a:pPr>
            <a:r>
              <a:rPr kumimoji="1" lang="en-US" altLang="ko-KR" sz="2000" b="1" dirty="0">
                <a:solidFill>
                  <a:srgbClr val="000514"/>
                </a:solidFill>
                <a:latin typeface="Arial" panose="020B0604020202020204" pitchFamily="34" charset="0"/>
                <a:ea typeface="NanumGothic" panose="020D0604000000000000" pitchFamily="34" charset="-127"/>
                <a:cs typeface="Arial" panose="020B0604020202020204" pitchFamily="34" charset="0"/>
              </a:rPr>
              <a:t>Indian Ocean</a:t>
            </a:r>
            <a:endParaRPr kumimoji="1" lang="ko-KR" altLang="en-US" sz="2000" b="1" dirty="0">
              <a:solidFill>
                <a:srgbClr val="000514"/>
              </a:solidFill>
              <a:latin typeface="Arial" panose="020B0604020202020204" pitchFamily="34" charset="0"/>
              <a:ea typeface="NanumGothic" panose="020D0604000000000000" pitchFamily="34" charset="-127"/>
              <a:cs typeface="Arial" panose="020B0604020202020204" pitchFamily="34" charset="0"/>
            </a:endParaRPr>
          </a:p>
        </p:txBody>
      </p:sp>
      <p:sp>
        <p:nvSpPr>
          <p:cNvPr id="12" name="TextBox 11">
            <a:extLst>
              <a:ext uri="{FF2B5EF4-FFF2-40B4-BE49-F238E27FC236}">
                <a16:creationId xmlns:a16="http://schemas.microsoft.com/office/drawing/2014/main" id="{F80FB321-7E9A-EA4B-9768-6DE4C76E5A09}"/>
              </a:ext>
            </a:extLst>
          </p:cNvPr>
          <p:cNvSpPr txBox="1"/>
          <p:nvPr/>
        </p:nvSpPr>
        <p:spPr>
          <a:xfrm>
            <a:off x="1424609" y="5035802"/>
            <a:ext cx="1033669" cy="707886"/>
          </a:xfrm>
          <a:prstGeom prst="rect">
            <a:avLst/>
          </a:prstGeom>
          <a:solidFill>
            <a:schemeClr val="tx1"/>
          </a:solidFill>
          <a:ln w="57150">
            <a:solidFill>
              <a:schemeClr val="bg1">
                <a:lumMod val="60000"/>
                <a:lumOff val="40000"/>
              </a:schemeClr>
            </a:solidFill>
          </a:ln>
        </p:spPr>
        <p:txBody>
          <a:bodyPr wrap="square" rtlCol="0">
            <a:spAutoFit/>
          </a:bodyPr>
          <a:lstStyle/>
          <a:p>
            <a:pPr lvl="0" algn="ctr">
              <a:defRPr/>
            </a:pPr>
            <a:r>
              <a:rPr kumimoji="1" lang="en-US" altLang="ko-KR" sz="2000" b="1" dirty="0">
                <a:solidFill>
                  <a:srgbClr val="000514"/>
                </a:solidFill>
                <a:latin typeface="Arial" panose="020B0604020202020204" pitchFamily="34" charset="0"/>
                <a:ea typeface="NanumGothic" panose="020D0604000000000000" pitchFamily="34" charset="-127"/>
                <a:cs typeface="Arial" panose="020B0604020202020204" pitchFamily="34" charset="0"/>
              </a:rPr>
              <a:t>Pacific Ocean</a:t>
            </a:r>
            <a:endParaRPr kumimoji="1" lang="ko-KR" altLang="en-US" sz="2000" b="1" dirty="0">
              <a:solidFill>
                <a:srgbClr val="000514"/>
              </a:solidFill>
              <a:latin typeface="Arial" panose="020B0604020202020204" pitchFamily="34" charset="0"/>
              <a:ea typeface="NanumGothic" panose="020D0604000000000000" pitchFamily="34" charset="-127"/>
              <a:cs typeface="Arial" panose="020B0604020202020204" pitchFamily="34" charset="0"/>
            </a:endParaRPr>
          </a:p>
        </p:txBody>
      </p:sp>
      <p:sp>
        <p:nvSpPr>
          <p:cNvPr id="13" name="TextBox 12">
            <a:extLst>
              <a:ext uri="{FF2B5EF4-FFF2-40B4-BE49-F238E27FC236}">
                <a16:creationId xmlns:a16="http://schemas.microsoft.com/office/drawing/2014/main" id="{EA47C870-C22F-C448-AD4C-EF2A8322FAA2}"/>
              </a:ext>
            </a:extLst>
          </p:cNvPr>
          <p:cNvSpPr txBox="1"/>
          <p:nvPr/>
        </p:nvSpPr>
        <p:spPr>
          <a:xfrm>
            <a:off x="2117558" y="2516256"/>
            <a:ext cx="1649373" cy="400110"/>
          </a:xfrm>
          <a:prstGeom prst="rect">
            <a:avLst/>
          </a:prstGeom>
          <a:solidFill>
            <a:schemeClr val="tx1"/>
          </a:solidFill>
          <a:ln w="57150">
            <a:solidFill>
              <a:schemeClr val="bg1">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ko-KR"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Caribbean</a:t>
            </a:r>
            <a:endParaRPr kumimoji="1" lang="ko-KR" altLang="en-US"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endParaRPr>
          </a:p>
        </p:txBody>
      </p:sp>
      <p:sp>
        <p:nvSpPr>
          <p:cNvPr id="3" name="TextBox 2">
            <a:extLst>
              <a:ext uri="{FF2B5EF4-FFF2-40B4-BE49-F238E27FC236}">
                <a16:creationId xmlns:a16="http://schemas.microsoft.com/office/drawing/2014/main" id="{FD0CAFF4-6D07-0D41-9D29-87ACC41B63B5}"/>
              </a:ext>
            </a:extLst>
          </p:cNvPr>
          <p:cNvSpPr txBox="1"/>
          <p:nvPr/>
        </p:nvSpPr>
        <p:spPr>
          <a:xfrm>
            <a:off x="6374295" y="1524000"/>
            <a:ext cx="934277" cy="400110"/>
          </a:xfrm>
          <a:prstGeom prst="rect">
            <a:avLst/>
          </a:prstGeom>
          <a:solidFill>
            <a:srgbClr val="E3CA96"/>
          </a:solidFill>
          <a:ln w="57150">
            <a:solidFill>
              <a:schemeClr val="bg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ko-KR"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Asia</a:t>
            </a:r>
            <a:endParaRPr kumimoji="1" lang="ko-KR" altLang="en-US"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endParaRPr>
          </a:p>
        </p:txBody>
      </p:sp>
      <p:sp>
        <p:nvSpPr>
          <p:cNvPr id="15" name="TextBox 14">
            <a:extLst>
              <a:ext uri="{FF2B5EF4-FFF2-40B4-BE49-F238E27FC236}">
                <a16:creationId xmlns:a16="http://schemas.microsoft.com/office/drawing/2014/main" id="{1081738D-1D02-E34D-8275-DBC9976063D6}"/>
              </a:ext>
            </a:extLst>
          </p:cNvPr>
          <p:cNvSpPr txBox="1"/>
          <p:nvPr/>
        </p:nvSpPr>
        <p:spPr>
          <a:xfrm>
            <a:off x="4572000" y="2817554"/>
            <a:ext cx="1219200" cy="400110"/>
          </a:xfrm>
          <a:prstGeom prst="rect">
            <a:avLst/>
          </a:prstGeom>
          <a:solidFill>
            <a:srgbClr val="E3CA96"/>
          </a:solidFill>
          <a:ln w="57150">
            <a:solidFill>
              <a:schemeClr val="bg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ko-KR"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Africa</a:t>
            </a:r>
            <a:endParaRPr kumimoji="1" lang="ko-KR" altLang="en-US"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endParaRPr>
          </a:p>
        </p:txBody>
      </p:sp>
      <p:sp>
        <p:nvSpPr>
          <p:cNvPr id="16" name="TextBox 15">
            <a:extLst>
              <a:ext uri="{FF2B5EF4-FFF2-40B4-BE49-F238E27FC236}">
                <a16:creationId xmlns:a16="http://schemas.microsoft.com/office/drawing/2014/main" id="{1E36362E-162F-344F-8CC6-3530E50FE50E}"/>
              </a:ext>
            </a:extLst>
          </p:cNvPr>
          <p:cNvSpPr txBox="1"/>
          <p:nvPr/>
        </p:nvSpPr>
        <p:spPr>
          <a:xfrm>
            <a:off x="2655405" y="3549943"/>
            <a:ext cx="1219200" cy="707886"/>
          </a:xfrm>
          <a:prstGeom prst="rect">
            <a:avLst/>
          </a:prstGeom>
          <a:solidFill>
            <a:srgbClr val="E3CA96"/>
          </a:solidFill>
          <a:ln w="57150">
            <a:solidFill>
              <a:schemeClr val="bg2"/>
            </a:solidFill>
          </a:ln>
        </p:spPr>
        <p:txBody>
          <a:bodyPr wrap="square" rtlCol="0">
            <a:spAutoFit/>
          </a:bodyPr>
          <a:lstStyle/>
          <a:p>
            <a:pPr lvl="0" algn="ctr">
              <a:defRPr/>
            </a:pPr>
            <a:r>
              <a:rPr kumimoji="1" lang="en-US" altLang="ko-KR" sz="2000" b="1" dirty="0">
                <a:solidFill>
                  <a:srgbClr val="000514"/>
                </a:solidFill>
                <a:latin typeface="Arial" panose="020B0604020202020204" pitchFamily="34" charset="0"/>
                <a:ea typeface="NanumGothic" panose="020D0604000000000000" pitchFamily="34" charset="-127"/>
                <a:cs typeface="Arial" panose="020B0604020202020204" pitchFamily="34" charset="0"/>
              </a:rPr>
              <a:t>South America</a:t>
            </a:r>
            <a:endParaRPr kumimoji="1" lang="ko-KR" altLang="en-US" sz="2000" b="1" dirty="0">
              <a:solidFill>
                <a:srgbClr val="000514"/>
              </a:solidFill>
              <a:latin typeface="Arial" panose="020B0604020202020204" pitchFamily="34" charset="0"/>
              <a:ea typeface="NanumGothic" panose="020D0604000000000000" pitchFamily="34" charset="-127"/>
              <a:cs typeface="Arial" panose="020B0604020202020204" pitchFamily="34" charset="0"/>
            </a:endParaRPr>
          </a:p>
        </p:txBody>
      </p:sp>
      <p:sp>
        <p:nvSpPr>
          <p:cNvPr id="18" name="TextBox 17">
            <a:extLst>
              <a:ext uri="{FF2B5EF4-FFF2-40B4-BE49-F238E27FC236}">
                <a16:creationId xmlns:a16="http://schemas.microsoft.com/office/drawing/2014/main" id="{D36069C9-50D9-BE4B-B5F7-70B09B62AD07}"/>
              </a:ext>
            </a:extLst>
          </p:cNvPr>
          <p:cNvSpPr txBox="1"/>
          <p:nvPr/>
        </p:nvSpPr>
        <p:spPr>
          <a:xfrm>
            <a:off x="4204252" y="1191225"/>
            <a:ext cx="1219200" cy="400110"/>
          </a:xfrm>
          <a:prstGeom prst="rect">
            <a:avLst/>
          </a:prstGeom>
          <a:solidFill>
            <a:srgbClr val="E3CA96"/>
          </a:solidFill>
          <a:ln w="57150">
            <a:solidFill>
              <a:schemeClr val="bg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ko-KR"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Europe</a:t>
            </a:r>
            <a:endParaRPr kumimoji="1" lang="ko-KR" altLang="en-US"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endParaRPr>
          </a:p>
        </p:txBody>
      </p:sp>
      <p:sp>
        <p:nvSpPr>
          <p:cNvPr id="17" name="TextBox 16">
            <a:extLst>
              <a:ext uri="{FF2B5EF4-FFF2-40B4-BE49-F238E27FC236}">
                <a16:creationId xmlns:a16="http://schemas.microsoft.com/office/drawing/2014/main" id="{2C27246C-E776-AA40-910F-D2AB5F8D2DA7}"/>
              </a:ext>
            </a:extLst>
          </p:cNvPr>
          <p:cNvSpPr txBox="1"/>
          <p:nvPr/>
        </p:nvSpPr>
        <p:spPr>
          <a:xfrm>
            <a:off x="1828800" y="1674007"/>
            <a:ext cx="1219200" cy="707886"/>
          </a:xfrm>
          <a:prstGeom prst="rect">
            <a:avLst/>
          </a:prstGeom>
          <a:solidFill>
            <a:srgbClr val="E3CA96"/>
          </a:solidFill>
          <a:ln w="57150">
            <a:solidFill>
              <a:schemeClr val="bg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ko-KR"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North America</a:t>
            </a:r>
            <a:endParaRPr kumimoji="1" lang="ko-KR" altLang="en-US"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endParaRPr>
          </a:p>
        </p:txBody>
      </p:sp>
      <p:sp>
        <p:nvSpPr>
          <p:cNvPr id="19" name="TextBox 18">
            <a:extLst>
              <a:ext uri="{FF2B5EF4-FFF2-40B4-BE49-F238E27FC236}">
                <a16:creationId xmlns:a16="http://schemas.microsoft.com/office/drawing/2014/main" id="{E631D201-2C04-E34A-8556-DE9C5F394BD6}"/>
              </a:ext>
            </a:extLst>
          </p:cNvPr>
          <p:cNvSpPr txBox="1"/>
          <p:nvPr/>
        </p:nvSpPr>
        <p:spPr>
          <a:xfrm>
            <a:off x="5400260" y="361890"/>
            <a:ext cx="1540567" cy="707886"/>
          </a:xfrm>
          <a:prstGeom prst="rect">
            <a:avLst/>
          </a:prstGeom>
          <a:solidFill>
            <a:schemeClr val="tx1"/>
          </a:solidFill>
          <a:ln w="57150">
            <a:solidFill>
              <a:schemeClr val="bg1">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ko-KR"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Arctic Ocean</a:t>
            </a:r>
            <a:endParaRPr kumimoji="1" lang="ko-KR" altLang="en-US"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endParaRPr>
          </a:p>
        </p:txBody>
      </p:sp>
      <p:sp>
        <p:nvSpPr>
          <p:cNvPr id="20" name="TextBox 19">
            <a:extLst>
              <a:ext uri="{FF2B5EF4-FFF2-40B4-BE49-F238E27FC236}">
                <a16:creationId xmlns:a16="http://schemas.microsoft.com/office/drawing/2014/main" id="{12434F5A-7B96-D543-9636-9CE1DA061DBA}"/>
              </a:ext>
            </a:extLst>
          </p:cNvPr>
          <p:cNvSpPr txBox="1"/>
          <p:nvPr/>
        </p:nvSpPr>
        <p:spPr>
          <a:xfrm>
            <a:off x="4545496" y="5935516"/>
            <a:ext cx="1540566" cy="400110"/>
          </a:xfrm>
          <a:prstGeom prst="rect">
            <a:avLst/>
          </a:prstGeom>
          <a:solidFill>
            <a:srgbClr val="E3CA96"/>
          </a:solidFill>
          <a:ln w="57150">
            <a:solidFill>
              <a:schemeClr val="bg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ko-KR"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rPr>
              <a:t>Antarctica</a:t>
            </a:r>
            <a:endParaRPr kumimoji="1" lang="ko-KR" altLang="en-US" sz="2000" b="1" i="0" u="none" strike="noStrike" kern="1200" cap="none" spc="0" normalizeH="0" baseline="0" noProof="0" dirty="0">
              <a:ln>
                <a:noFill/>
              </a:ln>
              <a:solidFill>
                <a:srgbClr val="000514"/>
              </a:solidFill>
              <a:effectLst/>
              <a:uLnTx/>
              <a:uFillTx/>
              <a:latin typeface="Arial" panose="020B0604020202020204" pitchFamily="34" charset="0"/>
              <a:ea typeface="NanumGothic" panose="020D0604000000000000" pitchFamily="34" charset="-127"/>
              <a:cs typeface="Arial" panose="020B0604020202020204" pitchFamily="34" charset="0"/>
            </a:endParaRPr>
          </a:p>
        </p:txBody>
      </p:sp>
    </p:spTree>
    <p:extLst>
      <p:ext uri="{BB962C8B-B14F-4D97-AF65-F5344CB8AC3E}">
        <p14:creationId xmlns:p14="http://schemas.microsoft.com/office/powerpoint/2010/main" val="19362661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1740</TotalTime>
  <Words>3815</Words>
  <Application>Microsoft Macintosh PowerPoint</Application>
  <PresentationFormat>On-screen Show (4:3)</PresentationFormat>
  <Paragraphs>586</Paragraphs>
  <Slides>74</Slides>
  <Notes>73</Notes>
  <HiddenSlides>0</HiddenSlides>
  <MMClips>0</MMClips>
  <ScaleCrop>false</ScaleCrop>
  <HeadingPairs>
    <vt:vector size="8" baseType="variant">
      <vt:variant>
        <vt:lpstr>Fonts Used</vt:lpstr>
      </vt:variant>
      <vt:variant>
        <vt:i4>15</vt:i4>
      </vt:variant>
      <vt:variant>
        <vt:lpstr>Theme</vt:lpstr>
      </vt:variant>
      <vt:variant>
        <vt:i4>23</vt:i4>
      </vt:variant>
      <vt:variant>
        <vt:lpstr>Embedded OLE Servers</vt:lpstr>
      </vt:variant>
      <vt:variant>
        <vt:i4>1</vt:i4>
      </vt:variant>
      <vt:variant>
        <vt:lpstr>Slide Titles</vt:lpstr>
      </vt:variant>
      <vt:variant>
        <vt:i4>74</vt:i4>
      </vt:variant>
    </vt:vector>
  </HeadingPairs>
  <TitlesOfParts>
    <vt:vector size="113" baseType="lpstr">
      <vt:lpstr>B VAG Rounded Bold</vt:lpstr>
      <vt:lpstr>BONES</vt:lpstr>
      <vt:lpstr>ＭＳ Ｐゴシック</vt:lpstr>
      <vt:lpstr>Times</vt:lpstr>
      <vt:lpstr>Arial</vt:lpstr>
      <vt:lpstr>Arial Black</vt:lpstr>
      <vt:lpstr>Calibri</vt:lpstr>
      <vt:lpstr>Comic Sans MS</vt:lpstr>
      <vt:lpstr>Garamond</vt:lpstr>
      <vt:lpstr>Matura MT Script Capitals</vt:lpstr>
      <vt:lpstr>Monotype Corsiva</vt:lpstr>
      <vt:lpstr>Monotype Sorts</vt:lpstr>
      <vt:lpstr>Tahoma</vt:lpstr>
      <vt:lpstr>Times New Roman</vt:lpstr>
      <vt:lpstr>Wingdings</vt:lpstr>
      <vt:lpstr>Stream</vt:lpstr>
      <vt:lpstr>1_Stream</vt:lpstr>
      <vt:lpstr>Default Design</vt:lpstr>
      <vt:lpstr>Slit</vt:lpstr>
      <vt:lpstr>1_Slit</vt:lpstr>
      <vt:lpstr>預設簡報設計</vt:lpstr>
      <vt:lpstr>46_Blank Presentation</vt:lpstr>
      <vt:lpstr>2_Stream</vt:lpstr>
      <vt:lpstr>Orbit</vt:lpstr>
      <vt:lpstr>3_Stream</vt:lpstr>
      <vt:lpstr>4_Stream</vt:lpstr>
      <vt:lpstr>5_Stream</vt:lpstr>
      <vt:lpstr>6_Stream</vt:lpstr>
      <vt:lpstr>7_Stream</vt:lpstr>
      <vt:lpstr>untitled 3</vt:lpstr>
      <vt:lpstr>2_Blank Presentation</vt:lpstr>
      <vt:lpstr>4_Office Theme</vt:lpstr>
      <vt:lpstr>16_Office Theme</vt:lpstr>
      <vt:lpstr>2_Default Design</vt:lpstr>
      <vt:lpstr>9_Stream</vt:lpstr>
      <vt:lpstr>10_Stream</vt:lpstr>
      <vt:lpstr>1_Pulse</vt:lpstr>
      <vt:lpstr>8_Stream</vt:lpstr>
      <vt:lpstr>Document</vt:lpstr>
      <vt:lpstr>The Geography of Jerusalem</vt:lpstr>
      <vt:lpstr>Modern Middle East Nations</vt:lpstr>
      <vt:lpstr>The Ancient Near East </vt:lpstr>
      <vt:lpstr>Old Testament Trade Routes &amp; Bodies of Water </vt:lpstr>
      <vt:lpstr>Mesopotamia</vt:lpstr>
      <vt:lpstr>The Ancient Near East</vt:lpstr>
      <vt:lpstr>Jerusalem is called the  “holy city” 11 times in the Bible</vt:lpstr>
      <vt:lpstr>A Question to Consider…</vt:lpstr>
      <vt:lpstr>The World Today</vt:lpstr>
      <vt:lpstr>Elevations in North-South Divisions</vt:lpstr>
      <vt:lpstr>Jerusalem</vt:lpstr>
      <vt:lpstr>Jerusalem</vt:lpstr>
      <vt:lpstr>Left Stage</vt:lpstr>
      <vt:lpstr>Jerusalem was off the main highways</vt:lpstr>
      <vt:lpstr>Jerusalem</vt:lpstr>
      <vt:lpstr>Israel's Strategic Location</vt:lpstr>
      <vt:lpstr>Division of Canaan</vt:lpstr>
      <vt:lpstr>Central Location</vt:lpstr>
      <vt:lpstr>Jerusalem was a Border City</vt:lpstr>
      <vt:lpstr>Jerusalem</vt:lpstr>
      <vt:lpstr>Jerusalem</vt:lpstr>
      <vt:lpstr>Hezekiah's Tunnel</vt:lpstr>
      <vt:lpstr>Siloam Inscription</vt:lpstr>
      <vt:lpstr>Warren's Shaft</vt:lpstr>
      <vt:lpstr>Jerusalem</vt:lpstr>
      <vt:lpstr>Model of the City of David (AD 66) (Rebuilt Old Jebusite City)</vt:lpstr>
      <vt:lpstr>Jerusalem</vt:lpstr>
      <vt:lpstr>Eastern City of David</vt:lpstr>
      <vt:lpstr>How many hills?</vt:lpstr>
      <vt:lpstr>Jerusalem</vt:lpstr>
      <vt:lpstr>Genesis 22</vt:lpstr>
      <vt:lpstr>Whole Burnt Offerings Were First at the Mobile Tabernacle</vt:lpstr>
      <vt:lpstr>Jewish life then revolved around Solomon's temple for 400 years (959-586 BC)</vt:lpstr>
      <vt:lpstr>Jews Maintained Holiness at the Basin</vt:lpstr>
      <vt:lpstr>After temple rebuilding, in NT Passovers 100,000 Jews visited the Temple!</vt:lpstr>
      <vt:lpstr>Jerusalem Today</vt:lpstr>
      <vt:lpstr>Jerusalem's Temple Mount Today</vt:lpstr>
      <vt:lpstr>Jerusalem's Temple Mount Today</vt:lpstr>
      <vt:lpstr>Jerusalem's Temple Mount Today</vt:lpstr>
      <vt:lpstr>Jerusalem's Temple Mount Today</vt:lpstr>
      <vt:lpstr>Jerusalem's Temple Mount Today</vt:lpstr>
      <vt:lpstr>Jerusalem's Temple Mount Today</vt:lpstr>
      <vt:lpstr>Jerusalem's Temple Mount Today</vt:lpstr>
      <vt:lpstr>Jerusalem's Temple Mount Today</vt:lpstr>
      <vt:lpstr>Jewish Western Wall</vt:lpstr>
      <vt:lpstr>Jewish Western Wall</vt:lpstr>
      <vt:lpstr>Wider Jerusalem</vt:lpstr>
      <vt:lpstr>Present Jerusalem Population</vt:lpstr>
      <vt:lpstr>The Old City</vt:lpstr>
      <vt:lpstr>Jewish Hope of Resurrection</vt:lpstr>
      <vt:lpstr>Muslims Sealed the Eastern Gate</vt:lpstr>
      <vt:lpstr>Significance to Christians:</vt:lpstr>
      <vt:lpstr>Muslim Control</vt:lpstr>
      <vt:lpstr>A Dome to Outshine the Dome</vt:lpstr>
      <vt:lpstr>The Rock Inside</vt:lpstr>
      <vt:lpstr>Muslim Prayers at the Dome</vt:lpstr>
      <vt:lpstr>Muslim Control</vt:lpstr>
      <vt:lpstr>What's the Future for the Dome?</vt:lpstr>
      <vt:lpstr>Chronology of the 70th "Week"</vt:lpstr>
      <vt:lpstr>Antichrist will make a 7-year treaty with Israel</vt:lpstr>
      <vt:lpstr>Antichrist will make a 7-year treaty with Israel</vt:lpstr>
      <vt:lpstr>Antichrist will make a 7-year treaty with Israel</vt:lpstr>
      <vt:lpstr>Antichrist will make a 7-year treaty with Israel</vt:lpstr>
      <vt:lpstr>Antichrist will make a 7-year treaty with Israel</vt:lpstr>
      <vt:lpstr>PowerPoint Presentation</vt:lpstr>
      <vt:lpstr>And I saw the holy city, the new Jerusalem, coming down from God out of heaven like a bride beautifully dressed for her husband (21:2 NLT).</vt:lpstr>
      <vt:lpstr>The New Jerusalem</vt:lpstr>
      <vt:lpstr>Figurative or Literal?</vt:lpstr>
      <vt:lpstr>The New Jerusalem</vt:lpstr>
      <vt:lpstr>The New Jerusalem &amp; SE Asia</vt:lpstr>
      <vt:lpstr>The New Jerusalem over present Jerusalem</vt:lpstr>
      <vt:lpstr>Now how would you answer the question I asked earlier?</vt:lpstr>
      <vt:lpstr>Black</vt:lpstr>
      <vt:lpstr>OT Backgrounds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50</cp:revision>
  <dcterms:created xsi:type="dcterms:W3CDTF">2017-04-28T01:50:36Z</dcterms:created>
  <dcterms:modified xsi:type="dcterms:W3CDTF">2026-05-27T09:01:08Z</dcterms:modified>
</cp:coreProperties>
</file>