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700" r:id="rId3"/>
    <p:sldMasterId id="2147483957" r:id="rId4"/>
    <p:sldMasterId id="2147483984" r:id="rId5"/>
    <p:sldMasterId id="2147484436" r:id="rId6"/>
    <p:sldMasterId id="2147484478" r:id="rId7"/>
    <p:sldMasterId id="2147484493" r:id="rId8"/>
    <p:sldMasterId id="2147484508" r:id="rId9"/>
    <p:sldMasterId id="2147484520" r:id="rId10"/>
    <p:sldMasterId id="2147484535" r:id="rId11"/>
    <p:sldMasterId id="2147484550" r:id="rId12"/>
  </p:sldMasterIdLst>
  <p:notesMasterIdLst>
    <p:notesMasterId r:id="rId80"/>
  </p:notesMasterIdLst>
  <p:sldIdLst>
    <p:sldId id="407" r:id="rId13"/>
    <p:sldId id="413" r:id="rId14"/>
    <p:sldId id="257" r:id="rId15"/>
    <p:sldId id="415" r:id="rId16"/>
    <p:sldId id="382" r:id="rId17"/>
    <p:sldId id="320" r:id="rId18"/>
    <p:sldId id="321" r:id="rId19"/>
    <p:sldId id="262" r:id="rId20"/>
    <p:sldId id="457" r:id="rId21"/>
    <p:sldId id="459" r:id="rId22"/>
    <p:sldId id="458" r:id="rId23"/>
    <p:sldId id="422" r:id="rId24"/>
    <p:sldId id="423" r:id="rId25"/>
    <p:sldId id="460" r:id="rId26"/>
    <p:sldId id="461" r:id="rId27"/>
    <p:sldId id="416" r:id="rId28"/>
    <p:sldId id="417" r:id="rId29"/>
    <p:sldId id="418" r:id="rId30"/>
    <p:sldId id="419" r:id="rId31"/>
    <p:sldId id="420" r:id="rId32"/>
    <p:sldId id="421"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41"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 id="455" r:id="rId65"/>
    <p:sldId id="456" r:id="rId66"/>
    <p:sldId id="403" r:id="rId67"/>
    <p:sldId id="383" r:id="rId68"/>
    <p:sldId id="387" r:id="rId69"/>
    <p:sldId id="388" r:id="rId70"/>
    <p:sldId id="389" r:id="rId71"/>
    <p:sldId id="390" r:id="rId72"/>
    <p:sldId id="391" r:id="rId73"/>
    <p:sldId id="392" r:id="rId74"/>
    <p:sldId id="404" r:id="rId75"/>
    <p:sldId id="405" r:id="rId76"/>
    <p:sldId id="406" r:id="rId77"/>
    <p:sldId id="408" r:id="rId78"/>
    <p:sldId id="410" r:id="rId79"/>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5pPr>
    <a:lvl6pPr marL="22860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6pPr>
    <a:lvl7pPr marL="27432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7pPr>
    <a:lvl8pPr marL="32004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8pPr>
    <a:lvl9pPr marL="36576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FDFE"/>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5"/>
    <p:restoredTop sz="86164"/>
  </p:normalViewPr>
  <p:slideViewPr>
    <p:cSldViewPr>
      <p:cViewPr varScale="1">
        <p:scale>
          <a:sx n="109" d="100"/>
          <a:sy n="109" d="100"/>
        </p:scale>
        <p:origin x="11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ableStyles" Target="tableStyle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34" charset="0"/>
              </a:defRPr>
            </a:lvl1pPr>
          </a:lstStyle>
          <a:p>
            <a:endParaRPr lang="en-US" alt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pitchFamily="34" charset="0"/>
              </a:defRPr>
            </a:lvl1pPr>
          </a:lstStyle>
          <a:p>
            <a:fld id="{3FB413CF-09C6-4ECC-B6D9-A892D7D6B9D6}" type="slidenum">
              <a:rPr lang="en-US" altLang="en-US"/>
              <a:pPr/>
              <a:t>‹#›</a:t>
            </a:fld>
            <a:endParaRPr lang="en-US" altLang="en-US"/>
          </a:p>
        </p:txBody>
      </p:sp>
    </p:spTree>
    <p:extLst>
      <p:ext uri="{BB962C8B-B14F-4D97-AF65-F5344CB8AC3E}">
        <p14:creationId xmlns:p14="http://schemas.microsoft.com/office/powerpoint/2010/main" val="2131909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7EFCD95-3BEA-4662-837C-621E2723028E}" type="slidenum">
              <a:rPr lang="en-US" altLang="en-US" sz="1200">
                <a:latin typeface="Arial" pitchFamily="34" charset="0"/>
              </a:rPr>
              <a:pPr/>
              <a:t>1</a:t>
            </a:fld>
            <a:endParaRPr lang="en-US" altLang="en-US" sz="1200">
              <a:latin typeface="Arial" pitchFamily="34"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8E8DEA4-BB5F-6841-A056-749ED2F43B5D}" type="slidenum">
              <a:rPr lang="en-US" sz="1200">
                <a:solidFill>
                  <a:prstClr val="black"/>
                </a:solidFill>
                <a:latin typeface="Arial" charset="0"/>
              </a:rPr>
              <a:pPr/>
              <a:t>12</a:t>
            </a:fld>
            <a:endParaRPr lang="en-US" sz="1200">
              <a:solidFill>
                <a:prstClr val="black"/>
              </a:solidFill>
              <a:latin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688ACC1-6FE4-BA45-9068-7A1A0E066FA8}" type="slidenum">
              <a:rPr lang="en-US" sz="1200">
                <a:solidFill>
                  <a:prstClr val="black"/>
                </a:solidFill>
                <a:latin typeface="Arial" charset="0"/>
              </a:rPr>
              <a:pPr/>
              <a:t>13</a:t>
            </a:fld>
            <a:endParaRPr lang="en-US" sz="1200">
              <a:solidFill>
                <a:prstClr val="black"/>
              </a:solidFill>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9740-DC18-0696-CC86-C7165942BB7F}"/>
            </a:ext>
          </a:extLst>
        </p:cNvPr>
        <p:cNvGrpSpPr/>
        <p:nvPr/>
      </p:nvGrpSpPr>
      <p:grpSpPr>
        <a:xfrm>
          <a:off x="0" y="0"/>
          <a:ext cx="0" cy="0"/>
          <a:chOff x="0" y="0"/>
          <a:chExt cx="0" cy="0"/>
        </a:xfrm>
      </p:grpSpPr>
      <p:sp>
        <p:nvSpPr>
          <p:cNvPr id="51201" name="Rectangle 7">
            <a:extLst>
              <a:ext uri="{FF2B5EF4-FFF2-40B4-BE49-F238E27FC236}">
                <a16:creationId xmlns:a16="http://schemas.microsoft.com/office/drawing/2014/main" id="{67E7F74E-BE98-012B-007A-E31AA1591D7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688ACC1-6FE4-BA45-9068-7A1A0E066FA8}" type="slidenum">
              <a:rPr lang="en-US" sz="1200">
                <a:solidFill>
                  <a:prstClr val="black"/>
                </a:solidFill>
                <a:latin typeface="Arial" charset="0"/>
              </a:rPr>
              <a:pPr/>
              <a:t>14</a:t>
            </a:fld>
            <a:endParaRPr lang="en-US" sz="1200">
              <a:solidFill>
                <a:prstClr val="black"/>
              </a:solidFill>
              <a:latin typeface="Arial" charset="0"/>
            </a:endParaRPr>
          </a:p>
        </p:txBody>
      </p:sp>
      <p:sp>
        <p:nvSpPr>
          <p:cNvPr id="51202" name="Rectangle 2">
            <a:extLst>
              <a:ext uri="{FF2B5EF4-FFF2-40B4-BE49-F238E27FC236}">
                <a16:creationId xmlns:a16="http://schemas.microsoft.com/office/drawing/2014/main" id="{05F24CA1-CD31-4071-F9D3-EEF0E397C50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E0F6F606-8D72-577E-0708-8279A49417A4}"/>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1939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0EBE-382B-F7D8-DAF9-15E15543D431}"/>
            </a:ext>
          </a:extLst>
        </p:cNvPr>
        <p:cNvGrpSpPr/>
        <p:nvPr/>
      </p:nvGrpSpPr>
      <p:grpSpPr>
        <a:xfrm>
          <a:off x="0" y="0"/>
          <a:ext cx="0" cy="0"/>
          <a:chOff x="0" y="0"/>
          <a:chExt cx="0" cy="0"/>
        </a:xfrm>
      </p:grpSpPr>
      <p:sp>
        <p:nvSpPr>
          <p:cNvPr id="51201" name="Rectangle 7">
            <a:extLst>
              <a:ext uri="{FF2B5EF4-FFF2-40B4-BE49-F238E27FC236}">
                <a16:creationId xmlns:a16="http://schemas.microsoft.com/office/drawing/2014/main" id="{4D76E544-9A7A-7795-60D3-C1513D0DCBF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688ACC1-6FE4-BA45-9068-7A1A0E066FA8}" type="slidenum">
              <a:rPr lang="en-US" sz="1200">
                <a:solidFill>
                  <a:prstClr val="black"/>
                </a:solidFill>
                <a:latin typeface="Arial" charset="0"/>
              </a:rPr>
              <a:pPr/>
              <a:t>15</a:t>
            </a:fld>
            <a:endParaRPr lang="en-US" sz="1200">
              <a:solidFill>
                <a:prstClr val="black"/>
              </a:solidFill>
              <a:latin typeface="Arial" charset="0"/>
            </a:endParaRPr>
          </a:p>
        </p:txBody>
      </p:sp>
      <p:sp>
        <p:nvSpPr>
          <p:cNvPr id="51202" name="Rectangle 2">
            <a:extLst>
              <a:ext uri="{FF2B5EF4-FFF2-40B4-BE49-F238E27FC236}">
                <a16:creationId xmlns:a16="http://schemas.microsoft.com/office/drawing/2014/main" id="{0FB84A25-3C75-59CA-9A23-FE302D904F4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1C18868-A7FC-DE49-6901-474DC96038A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79112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CB20FEE-EFAA-A94E-A6EF-FA1A4AED8938}" type="slidenum">
              <a:rPr lang="en-US" sz="1200">
                <a:solidFill>
                  <a:prstClr val="black"/>
                </a:solidFill>
                <a:latin typeface="Arial" charset="0"/>
              </a:rPr>
              <a:pPr/>
              <a:t>16</a:t>
            </a:fld>
            <a:endParaRPr lang="en-US" sz="1200">
              <a:solidFill>
                <a:prstClr val="black"/>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696A34-1670-BD4E-922F-877D0F125F27}" type="slidenum">
              <a:rPr lang="en-US" sz="1200">
                <a:solidFill>
                  <a:prstClr val="black"/>
                </a:solidFill>
                <a:latin typeface="Arial" charset="0"/>
              </a:rPr>
              <a:pPr/>
              <a:t>18</a:t>
            </a:fld>
            <a:endParaRPr lang="en-US" sz="1200">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40ED2C-9662-D341-83C1-9F397086A62F}" type="slidenum">
              <a:rPr lang="en-US" sz="1200">
                <a:solidFill>
                  <a:prstClr val="black"/>
                </a:solidFill>
                <a:latin typeface="Arial" charset="0"/>
              </a:rPr>
              <a:pPr/>
              <a:t>19</a:t>
            </a:fld>
            <a:endParaRPr lang="en-US" sz="1200">
              <a:solidFill>
                <a:prstClr val="black"/>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B2AAFE-DA30-5F48-B6CD-1F49CEDBFBAF}" type="slidenum">
              <a:rPr lang="en-US" sz="1200">
                <a:solidFill>
                  <a:prstClr val="black"/>
                </a:solidFill>
                <a:latin typeface="Arial" charset="0"/>
              </a:rPr>
              <a:pPr/>
              <a:t>22</a:t>
            </a:fld>
            <a:endParaRPr lang="en-US" sz="1200">
              <a:solidFill>
                <a:prstClr val="black"/>
              </a:solidFill>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82C42AD-2958-814D-A231-9AACECCB8811}" type="slidenum">
              <a:rPr lang="en-US" sz="1200">
                <a:solidFill>
                  <a:prstClr val="black"/>
                </a:solidFill>
                <a:latin typeface="Arial" charset="0"/>
              </a:rPr>
              <a:pPr/>
              <a:t>23</a:t>
            </a:fld>
            <a:endParaRPr lang="en-US" sz="1200">
              <a:solidFill>
                <a:prstClr val="black"/>
              </a:solidFill>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28C66CA-D5C7-FB48-8D5B-6277968F12C7}" type="slidenum">
              <a:rPr lang="en-US" sz="1200">
                <a:solidFill>
                  <a:prstClr val="black"/>
                </a:solidFill>
                <a:latin typeface="Arial" charset="0"/>
              </a:rPr>
              <a:pPr/>
              <a:t>24</a:t>
            </a:fld>
            <a:endParaRPr lang="en-US" sz="1200">
              <a:solidFill>
                <a:prstClr val="black"/>
              </a:solidFill>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These ridges provide a natural barrier from water running westward to the Great Sea.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12BC8E6-2E88-5A4F-B735-9C8518F92D5B}" type="slidenum">
              <a:rPr lang="en-US" sz="1200">
                <a:solidFill>
                  <a:prstClr val="black"/>
                </a:solidFill>
                <a:latin typeface="Arial" charset="0"/>
              </a:rPr>
              <a:pPr/>
              <a:t>2</a:t>
            </a:fld>
            <a:endParaRPr lang="en-US" sz="1200">
              <a:solidFill>
                <a:prstClr val="black"/>
              </a:solidFill>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DF09E57-1315-4B47-819B-6273CDB0F115}" type="slidenum">
              <a:rPr lang="en-US" sz="1200">
                <a:solidFill>
                  <a:prstClr val="black"/>
                </a:solidFill>
                <a:latin typeface="Arial" charset="0"/>
              </a:rPr>
              <a:pPr/>
              <a:t>25</a:t>
            </a:fld>
            <a:endParaRPr lang="en-US" sz="1200">
              <a:solidFill>
                <a:prstClr val="black"/>
              </a:solidFill>
              <a:latin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4FF9C4-7C01-BD46-AC4A-26F1F1FABCA4}" type="slidenum">
              <a:rPr lang="en-US" sz="1200">
                <a:solidFill>
                  <a:prstClr val="black"/>
                </a:solidFill>
                <a:latin typeface="Arial" charset="0"/>
              </a:rPr>
              <a:pPr/>
              <a:t>28</a:t>
            </a:fld>
            <a:endParaRPr lang="en-US" sz="1200">
              <a:solidFill>
                <a:prstClr val="black"/>
              </a:solidFill>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C85A4A8-4F9D-9F42-A738-28F407E74467}" type="slidenum">
              <a:rPr lang="en-US" sz="1200">
                <a:solidFill>
                  <a:prstClr val="black"/>
                </a:solidFill>
                <a:latin typeface="Arial" charset="0"/>
              </a:rPr>
              <a:pPr/>
              <a:t>30</a:t>
            </a:fld>
            <a:endParaRPr lang="en-US" sz="1200">
              <a:solidFill>
                <a:prstClr val="black"/>
              </a:solidFill>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945431C-FE80-384B-950C-853A903E2DFD}" type="slidenum">
              <a:rPr lang="en-US" sz="1200">
                <a:solidFill>
                  <a:prstClr val="black"/>
                </a:solidFill>
                <a:latin typeface="Arial" charset="0"/>
              </a:rPr>
              <a:pPr/>
              <a:t>31</a:t>
            </a:fld>
            <a:endParaRPr lang="en-US" sz="1200">
              <a:solidFill>
                <a:prstClr val="black"/>
              </a:solidFill>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A3A2737-B884-6041-BA41-803E84ED7B57}" type="slidenum">
              <a:rPr lang="en-US" sz="1200">
                <a:solidFill>
                  <a:prstClr val="black"/>
                </a:solidFill>
                <a:latin typeface="Arial" charset="0"/>
              </a:rPr>
              <a:pPr/>
              <a:t>32</a:t>
            </a:fld>
            <a:endParaRPr lang="en-US" sz="1200">
              <a:solidFill>
                <a:prstClr val="black"/>
              </a:solidFill>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B2B1CC4-6E85-4649-B6E4-2F31AD5F695B}" type="slidenum">
              <a:rPr lang="en-US" sz="1200">
                <a:solidFill>
                  <a:prstClr val="black"/>
                </a:solidFill>
                <a:latin typeface="Arial" charset="0"/>
              </a:rPr>
              <a:pPr/>
              <a:t>33</a:t>
            </a:fld>
            <a:endParaRPr lang="en-US" sz="1200">
              <a:solidFill>
                <a:prstClr val="black"/>
              </a:solidFill>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3F8693-A190-2A4C-AD19-1F5A90BE54B0}" type="slidenum">
              <a:rPr lang="en-US" sz="1200">
                <a:solidFill>
                  <a:prstClr val="black"/>
                </a:solidFill>
                <a:latin typeface="Arial" charset="0"/>
              </a:rPr>
              <a:pPr/>
              <a:t>34</a:t>
            </a:fld>
            <a:endParaRPr lang="en-US" sz="1200">
              <a:solidFill>
                <a:prstClr val="black"/>
              </a:solidFill>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53BB37-3CFE-C748-84CB-D399F01B1174}" type="slidenum">
              <a:rPr lang="en-US" sz="1200">
                <a:solidFill>
                  <a:prstClr val="black"/>
                </a:solidFill>
                <a:latin typeface="Arial" charset="0"/>
              </a:rPr>
              <a:pPr/>
              <a:t>35</a:t>
            </a:fld>
            <a:endParaRPr lang="en-US" sz="1200">
              <a:solidFill>
                <a:prstClr val="black"/>
              </a:solidFill>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6BC2DF-B448-6749-95E3-E4F6F0A929EB}" type="slidenum">
              <a:rPr lang="en-US" sz="1200">
                <a:solidFill>
                  <a:prstClr val="black"/>
                </a:solidFill>
                <a:latin typeface="Arial" charset="0"/>
              </a:rPr>
              <a:pPr/>
              <a:t>36</a:t>
            </a:fld>
            <a:endParaRPr lang="en-US" sz="1200">
              <a:solidFill>
                <a:prstClr val="black"/>
              </a:solidFill>
              <a:latin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F05E03-1FFC-7545-9194-D19C9DEA5E74}" type="slidenum">
              <a:rPr lang="en-US" sz="1200">
                <a:solidFill>
                  <a:prstClr val="black"/>
                </a:solidFill>
                <a:latin typeface="Arial" charset="0"/>
              </a:rPr>
              <a:pPr/>
              <a:t>37</a:t>
            </a:fld>
            <a:endParaRPr lang="en-US" sz="1200">
              <a:solidFill>
                <a:prstClr val="black"/>
              </a:solidFill>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C7BCC936-A2A6-4C87-9999-9F712A2D1F8E}" type="slidenum">
              <a:rPr lang="en-US" altLang="en-US" sz="1200">
                <a:latin typeface="Arial" pitchFamily="34" charset="0"/>
              </a:rPr>
              <a:pPr/>
              <a:t>3</a:t>
            </a:fld>
            <a:endParaRPr lang="en-US" altLang="en-US" sz="1200">
              <a:latin typeface="Arial"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DD26CD4-3544-294E-8FB7-C0230FE52CDE}" type="slidenum">
              <a:rPr lang="en-US" sz="1200">
                <a:solidFill>
                  <a:prstClr val="black"/>
                </a:solidFill>
                <a:latin typeface="Arial" charset="0"/>
              </a:rPr>
              <a:pPr/>
              <a:t>38</a:t>
            </a:fld>
            <a:endParaRPr lang="en-US" sz="1200">
              <a:solidFill>
                <a:prstClr val="black"/>
              </a:solidFill>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3978572-18B4-DD4A-BA61-6349520D5A2E}" type="slidenum">
              <a:rPr lang="en-US" sz="1200">
                <a:solidFill>
                  <a:prstClr val="black"/>
                </a:solidFill>
                <a:latin typeface="Arial" charset="0"/>
              </a:rPr>
              <a:pPr/>
              <a:t>39</a:t>
            </a:fld>
            <a:endParaRPr lang="en-US" sz="1200">
              <a:solidFill>
                <a:prstClr val="black"/>
              </a:solidFill>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B775B7D-FB2F-2A46-956D-5B1DA9BD7F4A}" type="slidenum">
              <a:rPr lang="en-US" sz="1200">
                <a:solidFill>
                  <a:prstClr val="black"/>
                </a:solidFill>
                <a:latin typeface="Arial" charset="0"/>
              </a:rPr>
              <a:pPr/>
              <a:t>40</a:t>
            </a:fld>
            <a:endParaRPr lang="en-US" sz="1200">
              <a:solidFill>
                <a:prstClr val="black"/>
              </a:solidFill>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F0E201F-82C9-864F-BD83-E77DB5C0CF8E}" type="slidenum">
              <a:rPr lang="en-US" sz="1200">
                <a:solidFill>
                  <a:prstClr val="black"/>
                </a:solidFill>
                <a:latin typeface="Arial" charset="0"/>
              </a:rPr>
              <a:pPr/>
              <a:t>41</a:t>
            </a:fld>
            <a:endParaRPr lang="en-US" sz="1200">
              <a:solidFill>
                <a:prstClr val="black"/>
              </a:solidFill>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03D1591-69CA-B146-BCC1-EC0A5E26C259}" type="slidenum">
              <a:rPr lang="en-US" sz="1200">
                <a:solidFill>
                  <a:prstClr val="black"/>
                </a:solidFill>
                <a:latin typeface="Arial" charset="0"/>
              </a:rPr>
              <a:pPr/>
              <a:t>42</a:t>
            </a:fld>
            <a:endParaRPr lang="en-US" sz="1200">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81F1B7C-FC45-D146-9119-823662EBE9F5}" type="slidenum">
              <a:rPr lang="en-US" sz="1200">
                <a:solidFill>
                  <a:prstClr val="black"/>
                </a:solidFill>
                <a:latin typeface="Arial" charset="0"/>
              </a:rPr>
              <a:pPr/>
              <a:t>43</a:t>
            </a:fld>
            <a:endParaRPr lang="en-US" sz="1200">
              <a:solidFill>
                <a:prstClr val="black"/>
              </a:solidFill>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6780205-FBFB-3C40-9F75-88BB8679FE45}" type="slidenum">
              <a:rPr lang="en-US" sz="1200">
                <a:solidFill>
                  <a:prstClr val="black"/>
                </a:solidFill>
                <a:latin typeface="Arial" charset="0"/>
              </a:rPr>
              <a:pPr/>
              <a:t>44</a:t>
            </a:fld>
            <a:endParaRPr lang="en-US" sz="1200">
              <a:solidFill>
                <a:prstClr val="black"/>
              </a:solidFill>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0377F5-38DD-534B-961B-5DCCFC2659B1}" type="slidenum">
              <a:rPr lang="en-US" sz="1200">
                <a:solidFill>
                  <a:prstClr val="black"/>
                </a:solidFill>
                <a:latin typeface="Arial" charset="0"/>
              </a:rPr>
              <a:pPr/>
              <a:t>46</a:t>
            </a:fld>
            <a:endParaRPr lang="en-US" sz="1200">
              <a:solidFill>
                <a:prstClr val="black"/>
              </a:solidFill>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77E35B0-AAF8-8C44-9FF3-DE6B99276525}" type="slidenum">
              <a:rPr lang="en-US" sz="1200">
                <a:solidFill>
                  <a:prstClr val="black"/>
                </a:solidFill>
                <a:latin typeface="Arial" charset="0"/>
              </a:rPr>
              <a:pPr/>
              <a:t>47</a:t>
            </a:fld>
            <a:endParaRPr lang="en-US" sz="1200">
              <a:solidFill>
                <a:prstClr val="black"/>
              </a:solidFill>
              <a:latin typeface="Arial"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B560CD0-8DF8-584F-95FA-E08C75395650}" type="slidenum">
              <a:rPr lang="en-US" sz="1200">
                <a:solidFill>
                  <a:prstClr val="black"/>
                </a:solidFill>
                <a:latin typeface="Arial" charset="0"/>
              </a:rPr>
              <a:pPr/>
              <a:t>48</a:t>
            </a:fld>
            <a:endParaRPr lang="en-US" sz="1200">
              <a:solidFill>
                <a:prstClr val="black"/>
              </a:solidFill>
              <a:latin typeface="Arial"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39FCE44-1784-9C44-A438-E97CAB7CD8C7}" type="slidenum">
              <a:rPr lang="en-US" sz="1200">
                <a:solidFill>
                  <a:prstClr val="black"/>
                </a:solidFill>
                <a:latin typeface="Arial" charset="0"/>
              </a:rPr>
              <a:pPr/>
              <a:t>4</a:t>
            </a:fld>
            <a:endParaRPr lang="en-US" sz="1200">
              <a:solidFill>
                <a:prstClr val="black"/>
              </a:solidFill>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0CDFEF0-814E-F641-AA70-361BA06C8BF2}" type="slidenum">
              <a:rPr lang="en-US" sz="1200">
                <a:solidFill>
                  <a:prstClr val="black"/>
                </a:solidFill>
                <a:latin typeface="Arial" charset="0"/>
              </a:rPr>
              <a:pPr/>
              <a:t>49</a:t>
            </a:fld>
            <a:endParaRPr lang="en-US" sz="1200">
              <a:solidFill>
                <a:prstClr val="black"/>
              </a:solidFill>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AEC4763-A0C4-1942-ADCB-57064C6392C5}" type="slidenum">
              <a:rPr lang="en-US" sz="1200">
                <a:solidFill>
                  <a:prstClr val="black"/>
                </a:solidFill>
                <a:latin typeface="Arial" charset="0"/>
              </a:rPr>
              <a:pPr/>
              <a:t>50</a:t>
            </a:fld>
            <a:endParaRPr lang="en-US" sz="1200">
              <a:solidFill>
                <a:prstClr val="black"/>
              </a:solidFill>
              <a:latin typeface="Arial"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24FC67A-8899-4E40-BA80-22311E70173D}" type="slidenum">
              <a:rPr lang="en-US" sz="1200">
                <a:solidFill>
                  <a:prstClr val="black"/>
                </a:solidFill>
                <a:latin typeface="Arial" charset="0"/>
              </a:rPr>
              <a:pPr/>
              <a:t>51</a:t>
            </a:fld>
            <a:endParaRPr lang="en-US" sz="1200">
              <a:solidFill>
                <a:prstClr val="black"/>
              </a:solidFill>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8023CE-5EBA-DF41-8A11-0DA908035E31}" type="slidenum">
              <a:rPr lang="en-US" sz="1200">
                <a:solidFill>
                  <a:prstClr val="black"/>
                </a:solidFill>
                <a:latin typeface="Arial" charset="0"/>
              </a:rPr>
              <a:pPr/>
              <a:t>52</a:t>
            </a:fld>
            <a:endParaRPr lang="en-US" sz="1200">
              <a:solidFill>
                <a:prstClr val="black"/>
              </a:solidFill>
              <a:latin typeface="Arial"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226DB04-B890-0C43-93A6-1A71C17CF08D}" type="slidenum">
              <a:rPr lang="en-US" sz="1200">
                <a:solidFill>
                  <a:prstClr val="black"/>
                </a:solidFill>
                <a:latin typeface="Arial" charset="0"/>
              </a:rPr>
              <a:pPr/>
              <a:t>53</a:t>
            </a:fld>
            <a:endParaRPr lang="en-US" sz="1200">
              <a:solidFill>
                <a:prstClr val="black"/>
              </a:solidFill>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B2E2BAE-8514-EE45-8838-6C4A77B48DF4}" type="slidenum">
              <a:rPr lang="en-US" sz="1200">
                <a:solidFill>
                  <a:prstClr val="black"/>
                </a:solidFill>
                <a:latin typeface="Arial" charset="0"/>
              </a:rPr>
              <a:pPr/>
              <a:t>54</a:t>
            </a:fld>
            <a:endParaRPr lang="en-US" sz="1200">
              <a:solidFill>
                <a:prstClr val="black"/>
              </a:solidFill>
              <a:latin typeface="Arial"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B704E417-62B4-47C8-B967-B574FF3B1D73}" type="slidenum">
              <a:rPr lang="en-US" altLang="en-US" sz="1200">
                <a:solidFill>
                  <a:srgbClr val="000000"/>
                </a:solidFill>
                <a:latin typeface="Arial" pitchFamily="34" charset="0"/>
              </a:rPr>
              <a:pPr/>
              <a:t>55</a:t>
            </a:fld>
            <a:endParaRPr lang="en-US" altLang="en-US" sz="1200">
              <a:solidFill>
                <a:srgbClr val="000000"/>
              </a:solidFill>
              <a:latin typeface="Arial" pitchFamily="34"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295DB1C-E32B-457E-86F9-27325C0CFEAB}" type="slidenum">
              <a:rPr lang="en-US" altLang="en-US" sz="1200">
                <a:latin typeface="Arial" pitchFamily="34" charset="0"/>
              </a:rPr>
              <a:pPr/>
              <a:t>56</a:t>
            </a:fld>
            <a:endParaRPr lang="en-US" altLang="en-US" sz="1200">
              <a:latin typeface="Arial" pitchFamily="34"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1980B1C1-DD62-4E24-9699-054A17AB1F19}" type="slidenum">
              <a:rPr lang="en-US" altLang="en-US" sz="1200">
                <a:solidFill>
                  <a:srgbClr val="000000"/>
                </a:solidFill>
                <a:latin typeface="Arial" pitchFamily="34" charset="0"/>
              </a:rPr>
              <a:pPr/>
              <a:t>58</a:t>
            </a:fld>
            <a:endParaRPr lang="en-US" altLang="en-US" sz="1200">
              <a:solidFill>
                <a:srgbClr val="000000"/>
              </a:solidFill>
              <a:latin typeface="Arial" pitchFamily="34"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F41DA896-E7E6-40E7-8D8C-A24A4A3A882D}" type="slidenum">
              <a:rPr lang="en-US" altLang="en-US" sz="1200">
                <a:solidFill>
                  <a:srgbClr val="000000"/>
                </a:solidFill>
                <a:latin typeface="Arial" pitchFamily="34" charset="0"/>
              </a:rPr>
              <a:pPr/>
              <a:t>59</a:t>
            </a:fld>
            <a:endParaRPr lang="en-US" altLang="en-US" sz="1200">
              <a:solidFill>
                <a:srgbClr val="000000"/>
              </a:solidFill>
              <a:latin typeface="Arial" pitchFamily="34"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4AA3122F-9CC0-465B-BDC0-E9820DBC0AE4}" type="slidenum">
              <a:rPr lang="en-US" altLang="en-US" sz="1200">
                <a:latin typeface="Arial" pitchFamily="34" charset="0"/>
              </a:rPr>
              <a:pPr/>
              <a:t>5</a:t>
            </a:fld>
            <a:endParaRPr lang="en-US" altLang="en-US" sz="1200">
              <a:latin typeface="Arial" pitchFamily="34" charset="0"/>
            </a:endParaRPr>
          </a:p>
        </p:txBody>
      </p:sp>
      <p:sp>
        <p:nvSpPr>
          <p:cNvPr id="72706" name="Rectangle 2"/>
          <p:cNvSpPr>
            <a:spLocks noGrp="1" noRot="1" noChangeAspect="1" noChangeArrowheads="1"/>
          </p:cNvSpPr>
          <p:nvPr>
            <p:ph type="sldImg"/>
          </p:nvPr>
        </p:nvSpPr>
        <p:spPr>
          <a:xfrm>
            <a:off x="1130300" y="674688"/>
            <a:ext cx="4597400" cy="3448050"/>
          </a:xfrm>
          <a:solidFill>
            <a:srgbClr val="FFFFFF"/>
          </a:solidFill>
          <a:ln/>
        </p:spPr>
      </p:sp>
      <p:sp>
        <p:nvSpPr>
          <p:cNvPr id="727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A818ED4-766B-44F6-832A-C0206A66F0F9}" type="slidenum">
              <a:rPr lang="en-US" altLang="en-US" sz="1200">
                <a:solidFill>
                  <a:srgbClr val="000000"/>
                </a:solidFill>
                <a:latin typeface="Arial" pitchFamily="34" charset="0"/>
              </a:rPr>
              <a:pPr/>
              <a:t>60</a:t>
            </a:fld>
            <a:endParaRPr lang="en-US" altLang="en-US" sz="1200">
              <a:solidFill>
                <a:srgbClr val="000000"/>
              </a:solidFill>
              <a:latin typeface="Arial" pitchFamily="34"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a:p>
            <a:pPr eaLnBrk="1" hangingPunct="1"/>
            <a:r>
              <a:rPr lang="en-US" altLang="en-US">
                <a:latin typeface="Arial" pitchFamily="34" charset="0"/>
              </a:rPr>
              <a:t>On August 17, 2005, Israel began to evacuate all the Jews from Gaza. It was expected to take several weeks, but took less than one. Israel and the Palestinians agreed the buildings would be razed and the army began that process after the residents left.</a:t>
            </a:r>
          </a:p>
          <a:p>
            <a:pPr eaLnBrk="1" hangingPunct="1"/>
            <a:endParaRPr lang="en-US" altLang="en-US">
              <a:latin typeface="Arial" pitchFamily="34" charset="0"/>
            </a:endParaRPr>
          </a:p>
          <a:p>
            <a:pPr eaLnBrk="1" hangingPunct="1"/>
            <a:r>
              <a:rPr lang="en-US" altLang="en-US">
                <a:latin typeface="Arial" pitchFamily="34" charset="0"/>
              </a:rPr>
              <a:t>A total of 1,700 families were uprooted at a cost of nearly $900 million. This includes 166 Israeli farmers who produce $120 million in flowers and produce. Approximately 15 percent of Israel</a:t>
            </a:r>
            <a:r>
              <a:rPr lang="fr-FR" altLang="en-US">
                <a:latin typeface="Arial" pitchFamily="34" charset="0"/>
              </a:rPr>
              <a:t>'</a:t>
            </a:r>
            <a:r>
              <a:rPr lang="en-US" altLang="en-US">
                <a:latin typeface="Arial" pitchFamily="34" charset="0"/>
              </a:rPr>
              <a:t>s agricultural exports originate in Gaza, including 60 percent of its cherry tomato and herb exports. Israel will also lose 70 percent of all its organic produce, which also is grown in Gaza.</a:t>
            </a:r>
          </a:p>
          <a:p>
            <a:pPr eaLnBrk="1" hangingPunct="1"/>
            <a:endParaRPr lang="en-US" altLang="en-US">
              <a:latin typeface="Arial" pitchFamily="34" charset="0"/>
            </a:endParaRPr>
          </a:p>
          <a:p>
            <a:pPr eaLnBrk="1" hangingPunct="1"/>
            <a:r>
              <a:rPr lang="en-US" altLang="en-US">
                <a:latin typeface="Arial" pitchFamily="34" charset="0"/>
              </a:rPr>
              <a:t>The Israeli Supreme Court was to decide on the fate of the 38 synagogues, but most, if not all, will be dismantled. In addition, 48 bodies, including some victims of terror attacks, are being relocated from the cemetery outside Neve Dekalim to Israel. A total of 42 daycare centers, 36 kindergartens, seven elementary schools, and three high schools will be closed. It will cost approximately $500 million to relocate military bases outside Gaza and build new crossing facilities.</a:t>
            </a:r>
          </a:p>
          <a:p>
            <a:pPr eaLnBrk="1" hangingPunct="1"/>
            <a:endParaRPr lang="en-US" altLang="en-US">
              <a:latin typeface="Arial" pitchFamily="34" charset="0"/>
            </a:endParaRPr>
          </a:p>
          <a:p>
            <a:pPr eaLnBrk="1" hangingPunct="1"/>
            <a:r>
              <a:rPr lang="en-US" altLang="en-US">
                <a:latin typeface="Arial" pitchFamily="34" charset="0"/>
              </a:rPr>
              <a:t>When the disengagement process is complete, no Jews will be present in the Gaza Strip.  (from http://www.jewishvirtuallibrary.org/jsource/Peace/gaza_settlements.html)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F458305-3901-497C-A40D-1C0695E69819}" type="slidenum">
              <a:rPr lang="en-US" altLang="en-US" sz="1200">
                <a:solidFill>
                  <a:srgbClr val="000000"/>
                </a:solidFill>
                <a:latin typeface="Arial" pitchFamily="34" charset="0"/>
              </a:rPr>
              <a:pPr/>
              <a:t>61</a:t>
            </a:fld>
            <a:endParaRPr lang="en-US" altLang="en-US" sz="1200">
              <a:solidFill>
                <a:srgbClr val="000000"/>
              </a:solidFill>
              <a:latin typeface="Arial" pitchFamily="34"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7A2994E4-BF63-4913-8DA0-93D63ECE857B}" type="slidenum">
              <a:rPr lang="en-US" altLang="en-US" sz="1200">
                <a:solidFill>
                  <a:srgbClr val="000000"/>
                </a:solidFill>
                <a:latin typeface="Arial" pitchFamily="34" charset="0"/>
              </a:rPr>
              <a:pPr/>
              <a:t>62</a:t>
            </a:fld>
            <a:endParaRPr lang="en-US" altLang="en-US" sz="1200">
              <a:solidFill>
                <a:srgbClr val="000000"/>
              </a:solidFill>
              <a:latin typeface="Arial" pitchFamily="34"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D8964ED-1B9C-409F-944E-0D259C3A6AF2}" type="slidenum">
              <a:rPr lang="en-US" altLang="en-US" sz="1200">
                <a:solidFill>
                  <a:srgbClr val="000000"/>
                </a:solidFill>
                <a:latin typeface="Arial" pitchFamily="34" charset="0"/>
              </a:rPr>
              <a:pPr/>
              <a:t>63</a:t>
            </a:fld>
            <a:endParaRPr lang="en-US" altLang="en-US" sz="1200">
              <a:solidFill>
                <a:srgbClr val="000000"/>
              </a:solidFill>
              <a:latin typeface="Arial" pitchFamily="34" charset="0"/>
            </a:endParaRPr>
          </a:p>
        </p:txBody>
      </p:sp>
      <p:sp>
        <p:nvSpPr>
          <p:cNvPr id="165890" name="Rectangle 2"/>
          <p:cNvSpPr>
            <a:spLocks noGrp="1" noRot="1" noChangeAspect="1" noChangeArrowheads="1"/>
          </p:cNvSpPr>
          <p:nvPr>
            <p:ph type="sldImg"/>
          </p:nvPr>
        </p:nvSpPr>
        <p:spPr>
          <a:xfrm>
            <a:off x="1130300" y="674688"/>
            <a:ext cx="4597400" cy="3448050"/>
          </a:xfrm>
          <a:solidFill>
            <a:srgbClr val="FFFFFF"/>
          </a:solidFill>
          <a:ln/>
        </p:spPr>
      </p:sp>
      <p:sp>
        <p:nvSpPr>
          <p:cNvPr id="1658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62C73B8D-2666-4E02-A0D3-EFB6076150CE}" type="slidenum">
              <a:rPr lang="en-US" altLang="en-US" sz="1200">
                <a:solidFill>
                  <a:srgbClr val="000000"/>
                </a:solidFill>
                <a:latin typeface="Arial" pitchFamily="34" charset="0"/>
              </a:rPr>
              <a:pPr/>
              <a:t>64</a:t>
            </a:fld>
            <a:endParaRPr lang="en-US" altLang="en-US" sz="1200">
              <a:solidFill>
                <a:srgbClr val="000000"/>
              </a:solidFill>
              <a:latin typeface="Arial" pitchFamily="34" charset="0"/>
            </a:endParaRPr>
          </a:p>
        </p:txBody>
      </p:sp>
      <p:sp>
        <p:nvSpPr>
          <p:cNvPr id="167938" name="Rectangle 2"/>
          <p:cNvSpPr>
            <a:spLocks noGrp="1" noRot="1" noChangeAspect="1" noChangeArrowheads="1"/>
          </p:cNvSpPr>
          <p:nvPr>
            <p:ph type="sldImg"/>
          </p:nvPr>
        </p:nvSpPr>
        <p:spPr>
          <a:xfrm>
            <a:off x="1130300" y="674688"/>
            <a:ext cx="4597400" cy="3448050"/>
          </a:xfrm>
          <a:solidFill>
            <a:srgbClr val="FFFFFF"/>
          </a:solidFill>
          <a:ln/>
        </p:spPr>
      </p:sp>
      <p:sp>
        <p:nvSpPr>
          <p:cNvPr id="16793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D7E775D-B35B-45FA-BCE3-3024C241B430}" type="slidenum">
              <a:rPr lang="en-US" altLang="en-US" sz="1200">
                <a:solidFill>
                  <a:srgbClr val="000000"/>
                </a:solidFill>
                <a:latin typeface="Arial" pitchFamily="34" charset="0"/>
              </a:rPr>
              <a:pPr/>
              <a:t>65</a:t>
            </a:fld>
            <a:endParaRPr lang="en-US" altLang="en-US" sz="1200">
              <a:solidFill>
                <a:srgbClr val="000000"/>
              </a:solidFill>
              <a:latin typeface="Arial" pitchFamily="34" charset="0"/>
            </a:endParaRPr>
          </a:p>
        </p:txBody>
      </p:sp>
      <p:sp>
        <p:nvSpPr>
          <p:cNvPr id="169986" name="Rectangle 2"/>
          <p:cNvSpPr>
            <a:spLocks noGrp="1" noRot="1" noChangeAspect="1" noChangeArrowheads="1"/>
          </p:cNvSpPr>
          <p:nvPr>
            <p:ph type="sldImg"/>
          </p:nvPr>
        </p:nvSpPr>
        <p:spPr>
          <a:xfrm>
            <a:off x="1130300" y="674688"/>
            <a:ext cx="4597400" cy="3448050"/>
          </a:xfrm>
          <a:solidFill>
            <a:srgbClr val="FFFFFF"/>
          </a:solidFill>
          <a:ln/>
        </p:spPr>
      </p:sp>
      <p:sp>
        <p:nvSpPr>
          <p:cNvPr id="16998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7EAA716D-EDDC-45E2-9369-15501138CFE2}" type="slidenum">
              <a:rPr lang="en-US" altLang="en-US" sz="1200">
                <a:latin typeface="Arial" pitchFamily="34" charset="0"/>
              </a:rPr>
              <a:pPr/>
              <a:t>8</a:t>
            </a:fld>
            <a:endParaRPr lang="en-US" altLang="en-US" sz="1200">
              <a:latin typeface="Arial"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4AD03D-79A8-AE47-B0D5-88704A44C678}" type="slidenum">
              <a:rPr lang="en-US" sz="1200">
                <a:solidFill>
                  <a:prstClr val="black"/>
                </a:solidFill>
                <a:latin typeface="Arial" charset="0"/>
              </a:rPr>
              <a:pPr/>
              <a:t>9</a:t>
            </a:fld>
            <a:endParaRPr lang="en-US" sz="1200">
              <a:solidFill>
                <a:prstClr val="black"/>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OT name for the northern sea (actually, a lake) is the Sea of </a:t>
            </a:r>
            <a:r>
              <a:rPr lang="en-US" dirty="0" err="1">
                <a:latin typeface="Arial" charset="0"/>
                <a:ea typeface="ＭＳ Ｐゴシック" charset="0"/>
                <a:cs typeface="ＭＳ Ｐゴシック" charset="0"/>
              </a:rPr>
              <a:t>Chinnereth</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 This is the Hebrew word for harp, given the harp-shape of this body of water.</a:t>
            </a:r>
          </a:p>
          <a:p>
            <a:pPr eaLnBrk="1" hangingPunct="1"/>
            <a:r>
              <a:rPr lang="en-US" dirty="0">
                <a:latin typeface="Arial" charset="0"/>
                <a:ea typeface="ＭＳ Ｐゴシック" charset="0"/>
                <a:cs typeface="ＭＳ Ｐゴシック" charset="0"/>
              </a:rPr>
              <a:t>• Its distance to the Salt Sea is 105 km.</a:t>
            </a:r>
          </a:p>
          <a:p>
            <a:pPr eaLnBrk="1" hangingPunct="1"/>
            <a:r>
              <a:rPr lang="en-US" dirty="0">
                <a:latin typeface="Arial" charset="0"/>
                <a:ea typeface="ＭＳ Ｐゴシック" charset="0"/>
                <a:cs typeface="ＭＳ Ｐゴシック" charset="0"/>
              </a:rPr>
              <a:t>• However, the Jordan River winds so much that the real length is more than twice that distance at 215 km!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4AD03D-79A8-AE47-B0D5-88704A44C678}" type="slidenum">
              <a:rPr lang="en-US" sz="1200">
                <a:solidFill>
                  <a:prstClr val="black"/>
                </a:solidFill>
                <a:latin typeface="Arial" charset="0"/>
              </a:rPr>
              <a:pPr/>
              <a:t>10</a:t>
            </a:fld>
            <a:endParaRPr lang="en-US" sz="1200">
              <a:solidFill>
                <a:prstClr val="black"/>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 The Salt Sea has been called the Dead Sea since the early centuries of the church, so named because it only has water flowing into it and none out of it, increasing its salinity and making everything in it dead. It is the lowest spot on Earth.</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4494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4AD03D-79A8-AE47-B0D5-88704A44C678}" type="slidenum">
              <a:rPr lang="en-US" sz="1200">
                <a:solidFill>
                  <a:prstClr val="black"/>
                </a:solidFill>
                <a:latin typeface="Arial" charset="0"/>
              </a:rPr>
              <a:pPr/>
              <a:t>11</a:t>
            </a:fld>
            <a:endParaRPr lang="en-US" sz="1200">
              <a:solidFill>
                <a:prstClr val="black"/>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Jordan River actually begins north of the Sea of Galilee.</a:t>
            </a:r>
          </a:p>
        </p:txBody>
      </p:sp>
    </p:spTree>
    <p:extLst>
      <p:ext uri="{BB962C8B-B14F-4D97-AF65-F5344CB8AC3E}">
        <p14:creationId xmlns:p14="http://schemas.microsoft.com/office/powerpoint/2010/main" val="6267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7BDCC524-75BF-41FA-ABC8-6352BC348B6E}" type="slidenum">
              <a:rPr lang="en-US" altLang="en-US"/>
              <a:pPr/>
              <a:t>‹#›</a:t>
            </a:fld>
            <a:endParaRPr lang="en-US" altLang="en-US"/>
          </a:p>
        </p:txBody>
      </p:sp>
    </p:spTree>
    <p:extLst>
      <p:ext uri="{BB962C8B-B14F-4D97-AF65-F5344CB8AC3E}">
        <p14:creationId xmlns:p14="http://schemas.microsoft.com/office/powerpoint/2010/main" val="235118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C4F2410-2490-47AC-9C03-23511F16105B}"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753042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5E0DE9-A9B9-5C47-9C86-FE52C692C3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847131"/>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F746F3-52CA-144D-A059-4A4A45D9C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101690"/>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6735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016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15633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7286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1628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621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1669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446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7BCD0FD-B5F9-469C-952A-A18D8BD0129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285695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8992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401959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3306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1978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706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6430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649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37047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71569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619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59A3F939-B823-44C9-A88D-4D28B30EFB8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623422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2538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56290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7337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5833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9642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70942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3745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3806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5294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4022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340EF0D3-3B34-46BA-80DE-F397D32E3028}"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580392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40781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47053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8584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91217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99967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14157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3779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016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03025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221155"/>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7494C2A9-6E64-4EF0-89C6-07D6A0AC98E9}"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640415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91881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16105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A4B792C-2662-4BEB-9FF0-AED8C397BDA1}" type="slidenum">
              <a:rPr lang="en-US" altLang="en-US"/>
              <a:pPr/>
              <a:t>‹#›</a:t>
            </a:fld>
            <a:endParaRPr lang="en-US" altLang="en-US"/>
          </a:p>
        </p:txBody>
      </p:sp>
    </p:spTree>
    <p:extLst>
      <p:ext uri="{BB962C8B-B14F-4D97-AF65-F5344CB8AC3E}">
        <p14:creationId xmlns:p14="http://schemas.microsoft.com/office/powerpoint/2010/main" val="239529133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113CE64-52E1-4159-8E8B-A8A82A8B9290}" type="slidenum">
              <a:rPr lang="en-US" altLang="en-US"/>
              <a:pPr/>
              <a:t>‹#›</a:t>
            </a:fld>
            <a:endParaRPr lang="en-US" altLang="en-US"/>
          </a:p>
        </p:txBody>
      </p:sp>
    </p:spTree>
    <p:extLst>
      <p:ext uri="{BB962C8B-B14F-4D97-AF65-F5344CB8AC3E}">
        <p14:creationId xmlns:p14="http://schemas.microsoft.com/office/powerpoint/2010/main" val="32636113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3A014E3-DD09-4863-B837-5146B141A16F}" type="slidenum">
              <a:rPr lang="en-US" altLang="en-US"/>
              <a:pPr/>
              <a:t>‹#›</a:t>
            </a:fld>
            <a:endParaRPr lang="en-US" altLang="en-US"/>
          </a:p>
        </p:txBody>
      </p:sp>
    </p:spTree>
    <p:extLst>
      <p:ext uri="{BB962C8B-B14F-4D97-AF65-F5344CB8AC3E}">
        <p14:creationId xmlns:p14="http://schemas.microsoft.com/office/powerpoint/2010/main" val="177194931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E57CA52-6608-4265-A96D-70DBF237F55B}" type="slidenum">
              <a:rPr lang="en-US" altLang="en-US"/>
              <a:pPr/>
              <a:t>‹#›</a:t>
            </a:fld>
            <a:endParaRPr lang="en-US" altLang="en-US"/>
          </a:p>
        </p:txBody>
      </p:sp>
    </p:spTree>
    <p:extLst>
      <p:ext uri="{BB962C8B-B14F-4D97-AF65-F5344CB8AC3E}">
        <p14:creationId xmlns:p14="http://schemas.microsoft.com/office/powerpoint/2010/main" val="420632150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EEBA94A-3DA9-4212-9769-B867E3F630B4}" type="slidenum">
              <a:rPr lang="en-US" altLang="en-US"/>
              <a:pPr/>
              <a:t>‹#›</a:t>
            </a:fld>
            <a:endParaRPr lang="en-US" altLang="en-US"/>
          </a:p>
        </p:txBody>
      </p:sp>
    </p:spTree>
    <p:extLst>
      <p:ext uri="{BB962C8B-B14F-4D97-AF65-F5344CB8AC3E}">
        <p14:creationId xmlns:p14="http://schemas.microsoft.com/office/powerpoint/2010/main" val="261087869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BAFFCCC-CFCF-4065-AAA4-F0735647C6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72687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B926D46-AC94-4F90-9884-A7628F46F028}" type="slidenum">
              <a:rPr lang="en-US" altLang="en-US"/>
              <a:pPr/>
              <a:t>‹#›</a:t>
            </a:fld>
            <a:endParaRPr lang="en-US" altLang="en-US"/>
          </a:p>
        </p:txBody>
      </p:sp>
    </p:spTree>
    <p:extLst>
      <p:ext uri="{BB962C8B-B14F-4D97-AF65-F5344CB8AC3E}">
        <p14:creationId xmlns:p14="http://schemas.microsoft.com/office/powerpoint/2010/main" val="146474096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750D9A5-04C7-48C9-9CD2-9E2CE16703FE}" type="slidenum">
              <a:rPr lang="en-US" altLang="en-US"/>
              <a:pPr/>
              <a:t>‹#›</a:t>
            </a:fld>
            <a:endParaRPr lang="en-US" altLang="en-US"/>
          </a:p>
        </p:txBody>
      </p:sp>
    </p:spTree>
    <p:extLst>
      <p:ext uri="{BB962C8B-B14F-4D97-AF65-F5344CB8AC3E}">
        <p14:creationId xmlns:p14="http://schemas.microsoft.com/office/powerpoint/2010/main" val="426904223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C3875E-7428-4328-B413-EB62C6520E8D}" type="slidenum">
              <a:rPr lang="en-US" altLang="en-US"/>
              <a:pPr/>
              <a:t>‹#›</a:t>
            </a:fld>
            <a:endParaRPr lang="en-US" altLang="en-US"/>
          </a:p>
        </p:txBody>
      </p:sp>
    </p:spTree>
    <p:extLst>
      <p:ext uri="{BB962C8B-B14F-4D97-AF65-F5344CB8AC3E}">
        <p14:creationId xmlns:p14="http://schemas.microsoft.com/office/powerpoint/2010/main" val="11157083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361962D-1081-4A91-8809-B17AA5A7BD73}" type="slidenum">
              <a:rPr lang="en-US" altLang="en-US"/>
              <a:pPr/>
              <a:t>‹#›</a:t>
            </a:fld>
            <a:endParaRPr lang="en-US" altLang="en-US"/>
          </a:p>
        </p:txBody>
      </p:sp>
    </p:spTree>
    <p:extLst>
      <p:ext uri="{BB962C8B-B14F-4D97-AF65-F5344CB8AC3E}">
        <p14:creationId xmlns:p14="http://schemas.microsoft.com/office/powerpoint/2010/main" val="29585358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DCD4D96-B4E6-4482-A24C-0D75FCCB7CC3}" type="slidenum">
              <a:rPr lang="en-US" altLang="en-US"/>
              <a:pPr/>
              <a:t>‹#›</a:t>
            </a:fld>
            <a:endParaRPr lang="en-US" altLang="en-US"/>
          </a:p>
        </p:txBody>
      </p:sp>
    </p:spTree>
    <p:extLst>
      <p:ext uri="{BB962C8B-B14F-4D97-AF65-F5344CB8AC3E}">
        <p14:creationId xmlns:p14="http://schemas.microsoft.com/office/powerpoint/2010/main" val="13773544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588DD7-A7B5-4480-96AE-96CAF602FD35}" type="slidenum">
              <a:rPr lang="en-US" altLang="en-US"/>
              <a:pPr/>
              <a:t>‹#›</a:t>
            </a:fld>
            <a:endParaRPr lang="en-US" altLang="en-US"/>
          </a:p>
        </p:txBody>
      </p:sp>
    </p:spTree>
    <p:extLst>
      <p:ext uri="{BB962C8B-B14F-4D97-AF65-F5344CB8AC3E}">
        <p14:creationId xmlns:p14="http://schemas.microsoft.com/office/powerpoint/2010/main" val="105283620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fld id="{697A3706-0D9A-4D2F-9E8F-A1DFF179D8B3}" type="slidenum">
              <a:rPr lang="en-US" altLang="en-US"/>
              <a:pPr/>
              <a:t>‹#›</a:t>
            </a:fld>
            <a:endParaRPr lang="en-US" altLang="en-US"/>
          </a:p>
        </p:txBody>
      </p:sp>
    </p:spTree>
    <p:extLst>
      <p:ext uri="{BB962C8B-B14F-4D97-AF65-F5344CB8AC3E}">
        <p14:creationId xmlns:p14="http://schemas.microsoft.com/office/powerpoint/2010/main" val="357796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DC16715-30A5-4D4B-891D-2A838AE5540B}" type="slidenum">
              <a:rPr lang="en-US" altLang="en-US"/>
              <a:pPr/>
              <a:t>‹#›</a:t>
            </a:fld>
            <a:endParaRPr lang="en-US" altLang="en-US"/>
          </a:p>
        </p:txBody>
      </p:sp>
    </p:spTree>
    <p:extLst>
      <p:ext uri="{BB962C8B-B14F-4D97-AF65-F5344CB8AC3E}">
        <p14:creationId xmlns:p14="http://schemas.microsoft.com/office/powerpoint/2010/main" val="168028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76858D6-CB82-470A-ACB9-A41207ECC71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77248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2932FC2-974E-4F2C-9A2B-6C339B5E7F52}"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8361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8C89365-11B3-478E-80A0-38B72B6D754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16935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559E5C3-5632-4FF4-A13D-09A1D9206638}"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05329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E64A9B4-BC4C-46E0-B6D7-2DA062E04C55}"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50232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69DD0ECD-B9D1-4642-AA05-2898CA8118C6}"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74949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9671877C-7B81-44C1-B453-10187D2ED39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32196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8009CD5-F573-477D-BD14-30A07FD4938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03674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097728B2-D9CD-496E-A01E-D7AC5DBA651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28679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59F4610-2690-42AE-AF68-8840E867706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22363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8DB80368-A8C7-4C58-A910-3FF69AD192D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63507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32588BA-039D-4B32-A629-BAAC6F168CD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41502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FFA4243A-7DA5-42BC-AA85-3B296B6384EB}"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3195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953D9FD-F3DB-4730-80B1-03692EF1748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95824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03EC12B9-9FF3-40E4-AB5E-61AB8E662C38}"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18373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B0DD1D-8895-4754-8A78-42F35780188E}" type="slidenum">
              <a:rPr lang="en-US" altLang="en-US"/>
              <a:pPr/>
              <a:t>‹#›</a:t>
            </a:fld>
            <a:endParaRPr lang="en-US" altLang="en-US"/>
          </a:p>
        </p:txBody>
      </p:sp>
    </p:spTree>
    <p:extLst>
      <p:ext uri="{BB962C8B-B14F-4D97-AF65-F5344CB8AC3E}">
        <p14:creationId xmlns:p14="http://schemas.microsoft.com/office/powerpoint/2010/main" val="70864981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9D8158-825E-4FD0-83E5-0908B2056327}" type="slidenum">
              <a:rPr lang="en-US" altLang="en-US"/>
              <a:pPr/>
              <a:t>‹#›</a:t>
            </a:fld>
            <a:endParaRPr lang="en-US" altLang="en-US"/>
          </a:p>
        </p:txBody>
      </p:sp>
    </p:spTree>
    <p:extLst>
      <p:ext uri="{BB962C8B-B14F-4D97-AF65-F5344CB8AC3E}">
        <p14:creationId xmlns:p14="http://schemas.microsoft.com/office/powerpoint/2010/main" val="377425294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B3A7120-63DE-4450-9624-0A5C9E13B688}" type="slidenum">
              <a:rPr lang="en-US" altLang="en-US"/>
              <a:pPr/>
              <a:t>‹#›</a:t>
            </a:fld>
            <a:endParaRPr lang="en-US" altLang="en-US"/>
          </a:p>
        </p:txBody>
      </p:sp>
    </p:spTree>
    <p:extLst>
      <p:ext uri="{BB962C8B-B14F-4D97-AF65-F5344CB8AC3E}">
        <p14:creationId xmlns:p14="http://schemas.microsoft.com/office/powerpoint/2010/main" val="70800169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AAF0022-39B5-4D39-9B34-8CDBA91F1228}" type="slidenum">
              <a:rPr lang="en-US" altLang="en-US"/>
              <a:pPr/>
              <a:t>‹#›</a:t>
            </a:fld>
            <a:endParaRPr lang="en-US" altLang="en-US"/>
          </a:p>
        </p:txBody>
      </p:sp>
    </p:spTree>
    <p:extLst>
      <p:ext uri="{BB962C8B-B14F-4D97-AF65-F5344CB8AC3E}">
        <p14:creationId xmlns:p14="http://schemas.microsoft.com/office/powerpoint/2010/main" val="336724545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971748E-EACD-453D-BF5E-52AC62EEC994}" type="slidenum">
              <a:rPr lang="en-US" altLang="en-US"/>
              <a:pPr/>
              <a:t>‹#›</a:t>
            </a:fld>
            <a:endParaRPr lang="en-US" altLang="en-US"/>
          </a:p>
        </p:txBody>
      </p:sp>
    </p:spTree>
    <p:extLst>
      <p:ext uri="{BB962C8B-B14F-4D97-AF65-F5344CB8AC3E}">
        <p14:creationId xmlns:p14="http://schemas.microsoft.com/office/powerpoint/2010/main" val="253571768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A0BCBB-F0B3-45CA-8685-9A68D6D177F5}" type="slidenum">
              <a:rPr lang="en-US" altLang="en-US"/>
              <a:pPr/>
              <a:t>‹#›</a:t>
            </a:fld>
            <a:endParaRPr lang="en-US" altLang="en-US"/>
          </a:p>
        </p:txBody>
      </p:sp>
    </p:spTree>
    <p:extLst>
      <p:ext uri="{BB962C8B-B14F-4D97-AF65-F5344CB8AC3E}">
        <p14:creationId xmlns:p14="http://schemas.microsoft.com/office/powerpoint/2010/main" val="373580889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1BFF612-3AB6-42EA-A8AA-FE7A87287B7A}" type="slidenum">
              <a:rPr lang="en-US" altLang="en-US"/>
              <a:pPr/>
              <a:t>‹#›</a:t>
            </a:fld>
            <a:endParaRPr lang="en-US" altLang="en-US"/>
          </a:p>
        </p:txBody>
      </p:sp>
    </p:spTree>
    <p:extLst>
      <p:ext uri="{BB962C8B-B14F-4D97-AF65-F5344CB8AC3E}">
        <p14:creationId xmlns:p14="http://schemas.microsoft.com/office/powerpoint/2010/main" val="240143233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1FFD093-B8DD-46F8-A3E5-0AE7604B7646}" type="slidenum">
              <a:rPr lang="en-US" altLang="en-US"/>
              <a:pPr/>
              <a:t>‹#›</a:t>
            </a:fld>
            <a:endParaRPr lang="en-US" altLang="en-US"/>
          </a:p>
        </p:txBody>
      </p:sp>
    </p:spTree>
    <p:extLst>
      <p:ext uri="{BB962C8B-B14F-4D97-AF65-F5344CB8AC3E}">
        <p14:creationId xmlns:p14="http://schemas.microsoft.com/office/powerpoint/2010/main" val="2150050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2F4D286-B9E1-4913-9A3A-0E0A55039B1C}" type="slidenum">
              <a:rPr lang="en-US" altLang="en-US"/>
              <a:pPr/>
              <a:t>‹#›</a:t>
            </a:fld>
            <a:endParaRPr lang="en-US" altLang="en-US"/>
          </a:p>
        </p:txBody>
      </p:sp>
    </p:spTree>
    <p:extLst>
      <p:ext uri="{BB962C8B-B14F-4D97-AF65-F5344CB8AC3E}">
        <p14:creationId xmlns:p14="http://schemas.microsoft.com/office/powerpoint/2010/main" val="201689621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7327863F-CFD0-4BE1-9C34-3F3279C15545}"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39113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DBF3F7F-43B0-4873-8C1A-5E309E919160}" type="slidenum">
              <a:rPr lang="en-US" altLang="en-US"/>
              <a:pPr/>
              <a:t>‹#›</a:t>
            </a:fld>
            <a:endParaRPr lang="en-US" altLang="en-US"/>
          </a:p>
        </p:txBody>
      </p:sp>
    </p:spTree>
    <p:extLst>
      <p:ext uri="{BB962C8B-B14F-4D97-AF65-F5344CB8AC3E}">
        <p14:creationId xmlns:p14="http://schemas.microsoft.com/office/powerpoint/2010/main" val="19441434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D0F0B1-080A-47A8-B549-4F38E6E5C439}" type="slidenum">
              <a:rPr lang="en-US" altLang="en-US"/>
              <a:pPr/>
              <a:t>‹#›</a:t>
            </a:fld>
            <a:endParaRPr lang="en-US" altLang="en-US"/>
          </a:p>
        </p:txBody>
      </p:sp>
    </p:spTree>
    <p:extLst>
      <p:ext uri="{BB962C8B-B14F-4D97-AF65-F5344CB8AC3E}">
        <p14:creationId xmlns:p14="http://schemas.microsoft.com/office/powerpoint/2010/main" val="402379376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17253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16008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680219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8845487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461167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9009177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228743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850967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FDA22B3F-E6F7-43CA-9672-B6E7DCAE2C8F}"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60421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754928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4718284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394545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386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96176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754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8612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3571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8452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089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183A377-9DF4-4ACE-B4A1-5EDF677059FA}"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19275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2968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4970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8374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1236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0263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5580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4394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707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9843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703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DEFCBCE-75B2-443A-9119-DE995F356F6C}"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6651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6680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4147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10049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8985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2659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3800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2347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22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0760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529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51FC02E-8F0B-4A89-8055-1DC84D201DD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14219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9241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8D38E2-432D-884F-9F67-A37E84BE80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8286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66ACAD-118F-314B-8D61-46A54797CC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415160"/>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5954D-9814-CB49-99BB-D609FAC64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707598"/>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5EF447-DE8B-DB45-8E03-D6A244B1D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79972"/>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he-I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DDC821-B5C2-434C-8402-FCDEA2740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72801"/>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he-I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1CAA09-7688-2B40-90A6-E61A333A0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337483"/>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e-I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29EC6B-67A5-1143-81A1-613F42D0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471132"/>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6C043B-6A36-324E-A083-578B22C4A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552159"/>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6FDBB-F292-1647-AF74-DFD389C0FE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2309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0.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1.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8.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6" Type="http://schemas.openxmlformats.org/officeDocument/2006/relationships/image" Target="../media/image4.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3.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pitchFamily="34" charset="0"/>
              </a:defRPr>
            </a:lvl1pPr>
          </a:lstStyle>
          <a:p>
            <a:fld id="{4CEF5726-7487-4F17-955D-4E3C7EC818C5}"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2"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362660"/>
      </p:ext>
    </p:extLst>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789010"/>
      </p:ext>
    </p:extLst>
  </p:cSld>
  <p:clrMap bg1="dk2" tx1="lt1" bg2="dk1" tx2="lt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03845335"/>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Times New Roman" pitchFamily="18" charset="0"/>
              </a:defRPr>
            </a:lvl1pPr>
          </a:lstStyle>
          <a:p>
            <a:endParaRPr lang="en-US" alt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Times New Roman" pitchFamily="18" charset="0"/>
              </a:defRPr>
            </a:lvl1pPr>
          </a:lstStyle>
          <a:p>
            <a:endParaRPr lang="en-US" alt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pitchFamily="18" charset="0"/>
              </a:defRPr>
            </a:lvl1pPr>
          </a:lstStyle>
          <a:p>
            <a:fld id="{2266A293-6A69-4184-A769-B45B45B1C2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pitchFamily="18" charset="0"/>
              </a:defRPr>
            </a:lvl1pPr>
          </a:lstStyle>
          <a:p>
            <a:fld id="{020932EE-5C3A-4F67-8166-9D251CBB40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3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pitchFamily="34" charset="0"/>
              </a:defRPr>
            </a:lvl1pPr>
          </a:lstStyle>
          <a:p>
            <a:fld id="{BA10B97D-C4BB-491E-ACF4-D37ED1053D3A}" type="slidenum">
              <a:rPr lang="en-US" altLang="en-US"/>
              <a:pPr/>
              <a:t>‹#›</a:t>
            </a:fld>
            <a:endParaRPr lang="en-US" altLang="en-US"/>
          </a:p>
        </p:txBody>
      </p:sp>
      <p:grpSp>
        <p:nvGrpSpPr>
          <p:cNvPr id="33796" name="Group 4"/>
          <p:cNvGrpSpPr>
            <a:grpSpLocks/>
          </p:cNvGrpSpPr>
          <p:nvPr/>
        </p:nvGrpSpPr>
        <p:grpSpPr bwMode="auto">
          <a:xfrm>
            <a:off x="0" y="0"/>
            <a:ext cx="9140825" cy="6850063"/>
            <a:chOff x="0" y="0"/>
            <a:chExt cx="5758" cy="4315"/>
          </a:xfrm>
        </p:grpSpPr>
        <p:grpSp>
          <p:nvGrpSpPr>
            <p:cNvPr id="338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7625" y="274638"/>
            <a:ext cx="92281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7625" y="1600200"/>
            <a:ext cx="922813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5"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pitchFamily="18" charset="0"/>
              </a:defRPr>
            </a:lvl1pPr>
          </a:lstStyle>
          <a:p>
            <a:fld id="{59F69A80-C545-4C5D-92E6-7A31A62DD6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2240138965"/>
      </p:ext>
    </p:extLst>
  </p:cSld>
  <p:clrMap bg1="dk2" tx1="lt1" bg2="dk1" tx2="lt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540316"/>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538806"/>
      </p:ext>
    </p:extLst>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r" rtl="1" eaLnBrk="1" fontAlgn="base" hangingPunct="1">
              <a:spcBef>
                <a:spcPct val="0"/>
              </a:spcBef>
            </a:pPr>
            <a:endParaRPr lang="he-IL">
              <a:solidFill>
                <a:srgbClr val="000000"/>
              </a:solidFill>
              <a:effectLst/>
              <a:latin typeface="Arial" charset="0"/>
              <a:ea typeface="ＭＳ Ｐゴシック"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rtl="1" eaLnBrk="1" fontAlgn="base" hangingPunct="1">
              <a:spcBef>
                <a:spcPct val="0"/>
              </a:spcBef>
            </a:pPr>
            <a:endParaRPr lang="en-US">
              <a:solidFill>
                <a:srgbClr val="000000"/>
              </a:solidFill>
              <a:effectLst/>
              <a:latin typeface="Arial" charset="0"/>
              <a:ea typeface="ＭＳ Ｐゴシック" charset="0"/>
              <a:cs typeface="Arial" charset="0"/>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lvl1pPr>
          </a:lstStyle>
          <a:p>
            <a:pPr rtl="1" eaLnBrk="1" fontAlgn="base" hangingPunct="1">
              <a:spcBef>
                <a:spcPct val="0"/>
              </a:spcBef>
            </a:pPr>
            <a:fld id="{DB50C6C1-9CE7-744F-8D60-C83F0E4E6A91}" type="slidenum">
              <a:rPr lang="en-US" smtClean="0">
                <a:solidFill>
                  <a:srgbClr val="000000"/>
                </a:solidFill>
                <a:effectLst/>
                <a:latin typeface="Arial" charset="0"/>
                <a:ea typeface="ＭＳ Ｐゴシック" charset="0"/>
                <a:cs typeface="Arial" charset="0"/>
              </a:rPr>
              <a:pPr rtl="1" eaLnBrk="1" fontAlgn="base" hangingPunct="1">
                <a:spcBef>
                  <a:spcPct val="0"/>
                </a:spcBef>
              </a:pPr>
              <a:t>‹#›</a:t>
            </a:fld>
            <a:endParaRPr lang="en-US">
              <a:solidFill>
                <a:srgbClr val="000000"/>
              </a:solidFill>
              <a:effectLst/>
              <a:latin typeface="Arial" charset="0"/>
              <a:ea typeface="ＭＳ Ｐゴシック" charset="0"/>
              <a:cs typeface="Arial" charset="0"/>
            </a:endParaRPr>
          </a:p>
        </p:txBody>
      </p:sp>
      <p:sp>
        <p:nvSpPr>
          <p:cNvPr id="1031" name="Rectangle 7"/>
          <p:cNvSpPr>
            <a:spLocks noChangeArrowheads="1"/>
          </p:cNvSpPr>
          <p:nvPr userDrawn="1"/>
        </p:nvSpPr>
        <p:spPr bwMode="auto">
          <a:xfrm>
            <a:off x="609600" y="3810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rtl="1" eaLnBrk="1" fontAlgn="base" hangingPunct="1">
              <a:spcBef>
                <a:spcPct val="0"/>
              </a:spcBef>
            </a:pPr>
            <a:r>
              <a:rPr lang="en-US" sz="4400">
                <a:solidFill>
                  <a:srgbClr val="BBE0E3"/>
                </a:solidFill>
                <a:effectLst/>
                <a:latin typeface="Batik Regular" charset="0"/>
                <a:ea typeface="ＭＳ Ｐゴシック" charset="0"/>
                <a:cs typeface="Times New Roman (Hebrew)" charset="0"/>
              </a:rPr>
              <a:t>Israel</a:t>
            </a:r>
          </a:p>
        </p:txBody>
      </p:sp>
      <p:sp>
        <p:nvSpPr>
          <p:cNvPr id="1032" name="Rectangle 8"/>
          <p:cNvSpPr>
            <a:spLocks noChangeArrowheads="1"/>
          </p:cNvSpPr>
          <p:nvPr userDrawn="1"/>
        </p:nvSpPr>
        <p:spPr bwMode="auto">
          <a:xfrm>
            <a:off x="7010400" y="6172200"/>
            <a:ext cx="1774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fontAlgn="base" hangingPunct="1">
              <a:spcBef>
                <a:spcPct val="0"/>
              </a:spcBef>
            </a:pPr>
            <a:r>
              <a:rPr lang="en-US" sz="2400" b="1">
                <a:solidFill>
                  <a:srgbClr val="FF0066"/>
                </a:solidFill>
                <a:effectLst/>
                <a:latin typeface="Arial" charset="0"/>
                <a:ea typeface="ＭＳ Ｐゴシック" charset="0"/>
                <a:cs typeface="Arial" charset="0"/>
              </a:rPr>
              <a:t>Don’t Click</a:t>
            </a:r>
            <a:endParaRPr lang="fr-FR" sz="2400" b="1">
              <a:solidFill>
                <a:srgbClr val="FF0066"/>
              </a:solidFill>
              <a:effectLst/>
              <a:latin typeface="Arial" charset="0"/>
              <a:ea typeface="ＭＳ Ｐゴシック" charset="0"/>
              <a:cs typeface="Arial" charset="0"/>
            </a:endParaRPr>
          </a:p>
        </p:txBody>
      </p:sp>
      <p:pic>
        <p:nvPicPr>
          <p:cNvPr id="1033" name="Picture 9" descr="C:\AZV2-DATA (F)\GRAPHS\Israel\topimage2.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90600" cy="1524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50" name="Group 26"/>
          <p:cNvGrpSpPr>
            <a:grpSpLocks/>
          </p:cNvGrpSpPr>
          <p:nvPr userDrawn="1"/>
        </p:nvGrpSpPr>
        <p:grpSpPr bwMode="auto">
          <a:xfrm>
            <a:off x="0" y="6172200"/>
            <a:ext cx="9144000" cy="685800"/>
            <a:chOff x="0" y="3888"/>
            <a:chExt cx="5760" cy="432"/>
          </a:xfrm>
        </p:grpSpPr>
        <p:pic>
          <p:nvPicPr>
            <p:cNvPr id="1034" name="Picture 1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528"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56"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4"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112"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640"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120"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41" name="Picture 17"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3648"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176"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43" name="Picture 19"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704"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32" y="3976"/>
              <a:ext cx="528" cy="344"/>
            </a:xfrm>
            <a:prstGeom prst="rect">
              <a:avLst/>
            </a:prstGeom>
            <a:noFill/>
            <a:extLst>
              <a:ext uri="{909E8E84-426E-40dd-AFC4-6F175D3DCCD1}">
                <a14:hiddenFill xmlns:a14="http://schemas.microsoft.com/office/drawing/2010/main" xmlns="">
                  <a:solidFill>
                    <a:srgbClr val="FFFFFF"/>
                  </a:solidFill>
                </a14:hiddenFill>
              </a:ext>
            </a:extLst>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grpSp>
      <p:pic>
        <p:nvPicPr>
          <p:cNvPr id="1046" name="Picture 22" descr="C:\AZV2-DATA (F)\GRAPHS\Israel\Jerusalem_emblem_crop.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180388" y="152400"/>
            <a:ext cx="85725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1047" name="Rectangle 23"/>
          <p:cNvSpPr>
            <a:spLocks noChangeArrowheads="1"/>
          </p:cNvSpPr>
          <p:nvPr userDrawn="1"/>
        </p:nvSpPr>
        <p:spPr bwMode="auto">
          <a:xfrm>
            <a:off x="0" y="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sp>
        <p:nvSpPr>
          <p:cNvPr id="1048" name="Rectangle 24"/>
          <p:cNvSpPr>
            <a:spLocks noChangeArrowheads="1"/>
          </p:cNvSpPr>
          <p:nvPr userDrawn="1"/>
        </p:nvSpPr>
        <p:spPr bwMode="auto">
          <a:xfrm>
            <a:off x="0" y="144780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sp>
        <p:nvSpPr>
          <p:cNvPr id="1049" name="WordArt 25"/>
          <p:cNvSpPr>
            <a:spLocks noChangeArrowheads="1" noChangeShapeType="1" noTextEdit="1"/>
          </p:cNvSpPr>
          <p:nvPr userDrawn="1"/>
        </p:nvSpPr>
        <p:spPr bwMode="auto">
          <a:xfrm>
            <a:off x="1905000" y="2590800"/>
            <a:ext cx="5181600" cy="1371600"/>
          </a:xfrm>
          <a:prstGeom prst="rect">
            <a:avLst/>
          </a:prstGeom>
        </p:spPr>
        <p:txBody>
          <a:bodyPr wrap="none" fromWordArt="1">
            <a:prstTxWarp prst="textPlain">
              <a:avLst>
                <a:gd name="adj" fmla="val 50000"/>
              </a:avLst>
            </a:prstTxWarp>
          </a:bodyPr>
          <a:lstStyle/>
          <a:p>
            <a:pPr algn="ctr" eaLnBrk="1" fontAlgn="base" hangingPunct="1">
              <a:spcBef>
                <a:spcPct val="0"/>
              </a:spcBef>
            </a:pPr>
            <a:r>
              <a:rPr lang="en-US" kern="10">
                <a:ln w="12700">
                  <a:solidFill>
                    <a:srgbClr val="3366FF"/>
                  </a:solidFill>
                  <a:round/>
                  <a:headEnd/>
                  <a:tailEnd/>
                </a:ln>
                <a:solidFill>
                  <a:srgbClr val="BBE0E3"/>
                </a:solidFill>
                <a:effectLst>
                  <a:outerShdw blurRad="63500" dist="46662" dir="2115817" algn="ctr" rotWithShape="0">
                    <a:srgbClr val="9999FF">
                      <a:alpha val="74998"/>
                    </a:srgbClr>
                  </a:outerShdw>
                </a:effectLst>
                <a:latin typeface="Kristen ITC"/>
                <a:ea typeface="Kristen ITC"/>
                <a:cs typeface="Kristen ITC"/>
              </a:rPr>
              <a:t>Forever</a:t>
            </a:r>
          </a:p>
        </p:txBody>
      </p:sp>
      <p:sp>
        <p:nvSpPr>
          <p:cNvPr id="1051" name="Text Box 27"/>
          <p:cNvSpPr txBox="1">
            <a:spLocks noChangeArrowheads="1"/>
          </p:cNvSpPr>
          <p:nvPr userDrawn="1"/>
        </p:nvSpPr>
        <p:spPr bwMode="auto">
          <a:xfrm>
            <a:off x="0" y="5867400"/>
            <a:ext cx="320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rtl="1" eaLnBrk="1" fontAlgn="base" hangingPunct="1"/>
            <a:r>
              <a:rPr lang="en-US" sz="1200" b="1">
                <a:solidFill>
                  <a:srgbClr val="FFFFFF"/>
                </a:solidFill>
                <a:effectLst/>
                <a:latin typeface="Arial" charset="0"/>
                <a:ea typeface="ＭＳ Ｐゴシック" charset="0"/>
                <a:cs typeface="Arial" charset="0"/>
              </a:rPr>
              <a:t>PPS Designed &amp; Edited by: AZV2</a:t>
            </a:r>
          </a:p>
        </p:txBody>
      </p:sp>
    </p:spTree>
    <p:extLst>
      <p:ext uri="{BB962C8B-B14F-4D97-AF65-F5344CB8AC3E}">
        <p14:creationId xmlns:p14="http://schemas.microsoft.com/office/powerpoint/2010/main" val="3084744466"/>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ransition>
    <p:fade thruBlk="1"/>
  </p:transition>
  <p:txStyles>
    <p:title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ea typeface="+mn-ea"/>
          <a:cs typeface="Arial" charset="0"/>
        </a:defRPr>
      </a:lvl2pPr>
      <a:lvl3pPr marL="1143000" indent="-228600" algn="r" rtl="1" fontAlgn="base">
        <a:spcBef>
          <a:spcPct val="20000"/>
        </a:spcBef>
        <a:spcAft>
          <a:spcPct val="0"/>
        </a:spcAft>
        <a:buChar char="•"/>
        <a:defRPr sz="2400">
          <a:solidFill>
            <a:schemeClr val="tx1"/>
          </a:solidFill>
          <a:latin typeface="+mn-lt"/>
          <a:ea typeface="Arial" charset="0"/>
          <a:cs typeface="Arial" charset="0"/>
        </a:defRPr>
      </a:lvl3pPr>
      <a:lvl4pPr marL="1600200" indent="-228600" algn="r" rtl="1" fontAlgn="base">
        <a:spcBef>
          <a:spcPct val="20000"/>
        </a:spcBef>
        <a:spcAft>
          <a:spcPct val="0"/>
        </a:spcAft>
        <a:buChar char="–"/>
        <a:defRPr sz="2000">
          <a:solidFill>
            <a:schemeClr val="tx1"/>
          </a:solidFill>
          <a:latin typeface="+mn-lt"/>
          <a:ea typeface="Arial" charset="0"/>
          <a:cs typeface="Arial" charset="0"/>
        </a:defRPr>
      </a:lvl4pPr>
      <a:lvl5pPr marL="2057400" indent="-228600" algn="r" rtl="1" fontAlgn="base">
        <a:spcBef>
          <a:spcPct val="20000"/>
        </a:spcBef>
        <a:spcAft>
          <a:spcPct val="0"/>
        </a:spcAft>
        <a:buChar char="»"/>
        <a:defRPr sz="2000">
          <a:solidFill>
            <a:schemeClr val="tx1"/>
          </a:solidFill>
          <a:latin typeface="+mn-lt"/>
          <a:ea typeface="Arial" charset="0"/>
          <a:cs typeface="Arial" charset="0"/>
        </a:defRPr>
      </a:lvl5pPr>
      <a:lvl6pPr marL="2514600" indent="-228600" algn="r" rtl="1" fontAlgn="base">
        <a:spcBef>
          <a:spcPct val="20000"/>
        </a:spcBef>
        <a:spcAft>
          <a:spcPct val="0"/>
        </a:spcAft>
        <a:buChar char="»"/>
        <a:defRPr sz="2000">
          <a:solidFill>
            <a:schemeClr val="tx1"/>
          </a:solidFill>
          <a:latin typeface="+mn-lt"/>
          <a:ea typeface="Arial" charset="0"/>
          <a:cs typeface="Arial" charset="0"/>
        </a:defRPr>
      </a:lvl6pPr>
      <a:lvl7pPr marL="2971800" indent="-228600" algn="r" rtl="1" fontAlgn="base">
        <a:spcBef>
          <a:spcPct val="20000"/>
        </a:spcBef>
        <a:spcAft>
          <a:spcPct val="0"/>
        </a:spcAft>
        <a:buChar char="»"/>
        <a:defRPr sz="2000">
          <a:solidFill>
            <a:schemeClr val="tx1"/>
          </a:solidFill>
          <a:latin typeface="+mn-lt"/>
          <a:ea typeface="Arial" charset="0"/>
          <a:cs typeface="Arial" charset="0"/>
        </a:defRPr>
      </a:lvl7pPr>
      <a:lvl8pPr marL="3429000" indent="-228600" algn="r" rtl="1" fontAlgn="base">
        <a:spcBef>
          <a:spcPct val="20000"/>
        </a:spcBef>
        <a:spcAft>
          <a:spcPct val="0"/>
        </a:spcAft>
        <a:buChar char="»"/>
        <a:defRPr sz="2000">
          <a:solidFill>
            <a:schemeClr val="tx1"/>
          </a:solidFill>
          <a:latin typeface="+mn-lt"/>
          <a:ea typeface="Arial" charset="0"/>
          <a:cs typeface="Arial" charset="0"/>
        </a:defRPr>
      </a:lvl8pPr>
      <a:lvl9pPr marL="3886200" indent="-228600" algn="r" rtl="1" fontAlgn="base">
        <a:spcBef>
          <a:spcPct val="20000"/>
        </a:spcBef>
        <a:spcAft>
          <a:spcPct val="0"/>
        </a:spcAft>
        <a:buChar char="»"/>
        <a:defRPr sz="2000">
          <a:solidFill>
            <a:schemeClr val="tx1"/>
          </a:solidFill>
          <a:latin typeface="+mn-lt"/>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19.jpeg"/><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8.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89.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1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www.usda.gov/oc/photo/97c2185.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1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15.xml"/><Relationship Id="rId6" Type="http://schemas.openxmlformats.org/officeDocument/2006/relationships/image" Target="../media/image57.png"/><Relationship Id="rId5" Type="http://schemas.openxmlformats.org/officeDocument/2006/relationships/hyperlink" Target="http://www.jahitchcock.com/cyberstalked/easy.gif" TargetMode="Externa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15.xml"/><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15.xml"/><Relationship Id="rId5" Type="http://schemas.openxmlformats.org/officeDocument/2006/relationships/image" Target="../media/image61.jpe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03.xml"/><Relationship Id="rId5" Type="http://schemas.openxmlformats.org/officeDocument/2006/relationships/image" Target="../media/image63.jpe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5.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6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7.xml"/><Relationship Id="rId7" Type="http://schemas.openxmlformats.org/officeDocument/2006/relationships/image" Target="../media/image16.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rrowheads="1"/>
          </p:cNvSpPr>
          <p:nvPr>
            <p:ph type="title"/>
          </p:nvPr>
        </p:nvSpPr>
        <p:spPr>
          <a:xfrm>
            <a:off x="1371600" y="165100"/>
            <a:ext cx="6400800" cy="1247775"/>
          </a:xfrm>
          <a:ln>
            <a:noFill/>
          </a:ln>
        </p:spPr>
        <p:txBody>
          <a:bodyPr/>
          <a:lstStyle/>
          <a:p>
            <a:pPr eaLnBrk="1" hangingPunct="1"/>
            <a:r>
              <a:rPr lang="en-US" altLang="en-US">
                <a:solidFill>
                  <a:schemeClr val="tx1"/>
                </a:solidFill>
                <a:effectLst/>
                <a:latin typeface="Arial" pitchFamily="34" charset="0"/>
                <a:cs typeface="Arial" pitchFamily="34" charset="0"/>
              </a:rPr>
              <a:t>Geography of Israel &amp; the Ancient Near East </a:t>
            </a:r>
          </a:p>
        </p:txBody>
      </p:sp>
      <p:sp>
        <p:nvSpPr>
          <p:cNvPr id="63490" name="Text Box 6"/>
          <p:cNvSpPr txBox="1">
            <a:spLocks noChangeArrowheads="1"/>
          </p:cNvSpPr>
          <p:nvPr/>
        </p:nvSpPr>
        <p:spPr bwMode="auto">
          <a:xfrm>
            <a:off x="8101013" y="332656"/>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400" b="1" dirty="0">
                <a:effectLst/>
                <a:latin typeface="Arial" pitchFamily="34" charset="0"/>
                <a:cs typeface="Arial" pitchFamily="34" charset="0"/>
              </a:rPr>
              <a:t>14-15</a:t>
            </a:r>
          </a:p>
        </p:txBody>
      </p:sp>
      <p:pic>
        <p:nvPicPr>
          <p:cNvPr id="63491" name="Picture 2" descr="ANE Map Cle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9144000" cy="524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BE3E6AB5-27BF-1EA3-90D4-F471A6A83A2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0"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8" name="Picture 2"/>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6513" y="-26988"/>
            <a:ext cx="9180513" cy="6858001"/>
          </a:xfrm>
          <a:solidFill>
            <a:srgbClr val="000000"/>
          </a:solidFill>
          <a:ln>
            <a:noFill/>
          </a:ln>
          <a:effectLst/>
        </p:spPr>
      </p:pic>
      <p:sp>
        <p:nvSpPr>
          <p:cNvPr id="29701" name="Text Box 5"/>
          <p:cNvSpPr txBox="1">
            <a:spLocks noChangeArrowheads="1"/>
          </p:cNvSpPr>
          <p:nvPr/>
        </p:nvSpPr>
        <p:spPr bwMode="auto">
          <a:xfrm>
            <a:off x="5943600" y="990600"/>
            <a:ext cx="2819400"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OT: Sea of Chinnereth</a:t>
            </a:r>
          </a:p>
        </p:txBody>
      </p:sp>
      <p:sp>
        <p:nvSpPr>
          <p:cNvPr id="29702" name="Text Box 6"/>
          <p:cNvSpPr txBox="1">
            <a:spLocks noChangeArrowheads="1"/>
          </p:cNvSpPr>
          <p:nvPr/>
        </p:nvSpPr>
        <p:spPr bwMode="auto">
          <a:xfrm>
            <a:off x="5791200" y="3409836"/>
            <a:ext cx="25146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Jordan River</a:t>
            </a:r>
          </a:p>
        </p:txBody>
      </p:sp>
      <p:sp>
        <p:nvSpPr>
          <p:cNvPr id="29703" name="Text Box 7"/>
          <p:cNvSpPr txBox="1">
            <a:spLocks noChangeArrowheads="1"/>
          </p:cNvSpPr>
          <p:nvPr/>
        </p:nvSpPr>
        <p:spPr bwMode="auto">
          <a:xfrm>
            <a:off x="5943600" y="4921250"/>
            <a:ext cx="16764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7" name="AutoShape 11"/>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600" b="1">
              <a:solidFill>
                <a:srgbClr val="FFFFFF"/>
              </a:solidFill>
              <a:effectLst/>
              <a:latin typeface="Arial" charset="0"/>
              <a:ea typeface="ＭＳ Ｐゴシック" charset="0"/>
              <a:cs typeface="Arial" charset="0"/>
            </a:endParaRPr>
          </a:p>
        </p:txBody>
      </p:sp>
      <p:sp>
        <p:nvSpPr>
          <p:cNvPr id="29708" name="Freeform 12"/>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9" name="Freeform 13"/>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sz="3200" b="1">
              <a:solidFill>
                <a:srgbClr val="FFFFFF"/>
              </a:solidFill>
              <a:latin typeface="Arial"/>
              <a:ea typeface="ＭＳ Ｐゴシック" charset="0"/>
              <a:cs typeface="Arial"/>
            </a:endParaRPr>
          </a:p>
        </p:txBody>
      </p:sp>
      <p:sp>
        <p:nvSpPr>
          <p:cNvPr id="29712" name="Text Box 16"/>
          <p:cNvSpPr txBox="1">
            <a:spLocks noChangeArrowheads="1"/>
          </p:cNvSpPr>
          <p:nvPr/>
        </p:nvSpPr>
        <p:spPr bwMode="auto">
          <a:xfrm>
            <a:off x="5562600" y="2209801"/>
            <a:ext cx="3473896" cy="571128"/>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105 km. (65 mi.)</a:t>
            </a:r>
          </a:p>
        </p:txBody>
      </p:sp>
      <p:sp>
        <p:nvSpPr>
          <p:cNvPr id="29713" name="Freeform 17"/>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33772"/>
            <a:ext cx="3048000" cy="523220"/>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215 km. (135 mi.)</a:t>
            </a:r>
          </a:p>
        </p:txBody>
      </p:sp>
      <p:sp>
        <p:nvSpPr>
          <p:cNvPr id="29716" name="Text Box 20"/>
          <p:cNvSpPr txBox="1">
            <a:spLocks noChangeArrowheads="1"/>
          </p:cNvSpPr>
          <p:nvPr/>
        </p:nvSpPr>
        <p:spPr bwMode="auto">
          <a:xfrm>
            <a:off x="3717925" y="228600"/>
            <a:ext cx="18415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8" name="Text Box 22"/>
          <p:cNvSpPr txBox="1">
            <a:spLocks noChangeArrowheads="1"/>
          </p:cNvSpPr>
          <p:nvPr/>
        </p:nvSpPr>
        <p:spPr bwMode="auto">
          <a:xfrm>
            <a:off x="5940152" y="980728"/>
            <a:ext cx="3092896"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NT: Sea of Galilee</a:t>
            </a:r>
          </a:p>
        </p:txBody>
      </p:sp>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3600">
                <a:ea typeface="ＭＳ Ｐゴシック" charset="0"/>
              </a:rPr>
              <a:t>Bodies of Water in  Israel</a:t>
            </a:r>
          </a:p>
        </p:txBody>
      </p:sp>
      <p:sp>
        <p:nvSpPr>
          <p:cNvPr id="29700" name="Text Box 4"/>
          <p:cNvSpPr txBox="1">
            <a:spLocks noChangeArrowheads="1"/>
          </p:cNvSpPr>
          <p:nvPr/>
        </p:nvSpPr>
        <p:spPr bwMode="auto">
          <a:xfrm>
            <a:off x="-36513" y="2863850"/>
            <a:ext cx="3313113" cy="6463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dirty="0">
                <a:solidFill>
                  <a:srgbClr val="E5E5FF"/>
                </a:solidFill>
                <a:ea typeface="ＭＳ Ｐゴシック" charset="0"/>
              </a:rPr>
              <a:t>The Great Sea</a:t>
            </a:r>
          </a:p>
        </p:txBody>
      </p:sp>
      <p:sp>
        <p:nvSpPr>
          <p:cNvPr id="28" name="Text Box 25"/>
          <p:cNvSpPr txBox="1">
            <a:spLocks noChangeAspect="1" noChangeArrowheads="1"/>
          </p:cNvSpPr>
          <p:nvPr/>
        </p:nvSpPr>
        <p:spPr bwMode="auto">
          <a:xfrm>
            <a:off x="8532440" y="14709"/>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4871256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97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0"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8" name="Picture 2"/>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6513" y="-26988"/>
            <a:ext cx="9180513" cy="6858001"/>
          </a:xfrm>
          <a:solidFill>
            <a:srgbClr val="000000"/>
          </a:solidFill>
          <a:ln>
            <a:noFill/>
          </a:ln>
          <a:effectLst/>
        </p:spPr>
      </p:pic>
      <p:sp>
        <p:nvSpPr>
          <p:cNvPr id="29701" name="Text Box 5"/>
          <p:cNvSpPr txBox="1">
            <a:spLocks noChangeArrowheads="1"/>
          </p:cNvSpPr>
          <p:nvPr/>
        </p:nvSpPr>
        <p:spPr bwMode="auto">
          <a:xfrm>
            <a:off x="5943600" y="990600"/>
            <a:ext cx="2819400"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OT: Sea of Chinnereth</a:t>
            </a:r>
          </a:p>
        </p:txBody>
      </p:sp>
      <p:sp>
        <p:nvSpPr>
          <p:cNvPr id="29702" name="Text Box 6"/>
          <p:cNvSpPr txBox="1">
            <a:spLocks noChangeArrowheads="1"/>
          </p:cNvSpPr>
          <p:nvPr/>
        </p:nvSpPr>
        <p:spPr bwMode="auto">
          <a:xfrm>
            <a:off x="5791200" y="3409836"/>
            <a:ext cx="25146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Jordan River</a:t>
            </a:r>
          </a:p>
        </p:txBody>
      </p:sp>
      <p:sp>
        <p:nvSpPr>
          <p:cNvPr id="29703" name="Text Box 7"/>
          <p:cNvSpPr txBox="1">
            <a:spLocks noChangeArrowheads="1"/>
          </p:cNvSpPr>
          <p:nvPr/>
        </p:nvSpPr>
        <p:spPr bwMode="auto">
          <a:xfrm>
            <a:off x="5943600" y="4921250"/>
            <a:ext cx="16764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7" name="AutoShape 11"/>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600" b="1">
              <a:solidFill>
                <a:srgbClr val="FFFFFF"/>
              </a:solidFill>
              <a:effectLst/>
              <a:latin typeface="Arial" charset="0"/>
              <a:ea typeface="ＭＳ Ｐゴシック" charset="0"/>
              <a:cs typeface="Arial" charset="0"/>
            </a:endParaRPr>
          </a:p>
        </p:txBody>
      </p:sp>
      <p:sp>
        <p:nvSpPr>
          <p:cNvPr id="29708" name="Freeform 12"/>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9" name="Freeform 13"/>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0" name="Freeform 14"/>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sz="3200" b="1">
              <a:solidFill>
                <a:srgbClr val="FFFFFF"/>
              </a:solidFill>
              <a:latin typeface="Arial"/>
              <a:ea typeface="ＭＳ Ｐゴシック" charset="0"/>
              <a:cs typeface="Arial"/>
            </a:endParaRPr>
          </a:p>
        </p:txBody>
      </p:sp>
      <p:sp>
        <p:nvSpPr>
          <p:cNvPr id="29712" name="Text Box 16"/>
          <p:cNvSpPr txBox="1">
            <a:spLocks noChangeArrowheads="1"/>
          </p:cNvSpPr>
          <p:nvPr/>
        </p:nvSpPr>
        <p:spPr bwMode="auto">
          <a:xfrm>
            <a:off x="5562600" y="2209801"/>
            <a:ext cx="3473896" cy="571128"/>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105 km. (65 mi.)</a:t>
            </a:r>
          </a:p>
        </p:txBody>
      </p:sp>
      <p:sp>
        <p:nvSpPr>
          <p:cNvPr id="29713" name="Freeform 17"/>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33772"/>
            <a:ext cx="3048000" cy="523220"/>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215 km. (135 mi.)</a:t>
            </a:r>
          </a:p>
        </p:txBody>
      </p:sp>
      <p:sp>
        <p:nvSpPr>
          <p:cNvPr id="29716" name="Text Box 20"/>
          <p:cNvSpPr txBox="1">
            <a:spLocks noChangeArrowheads="1"/>
          </p:cNvSpPr>
          <p:nvPr/>
        </p:nvSpPr>
        <p:spPr bwMode="auto">
          <a:xfrm>
            <a:off x="3717925" y="228600"/>
            <a:ext cx="18415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8" name="Text Box 22"/>
          <p:cNvSpPr txBox="1">
            <a:spLocks noChangeArrowheads="1"/>
          </p:cNvSpPr>
          <p:nvPr/>
        </p:nvSpPr>
        <p:spPr bwMode="auto">
          <a:xfrm>
            <a:off x="5940152" y="980728"/>
            <a:ext cx="3092896"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NT: Sea of Galilee</a:t>
            </a:r>
          </a:p>
        </p:txBody>
      </p:sp>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3600">
                <a:ea typeface="ＭＳ Ｐゴシック" charset="0"/>
              </a:rPr>
              <a:t>Bodies of Water in  Israel</a:t>
            </a:r>
          </a:p>
        </p:txBody>
      </p:sp>
      <p:sp>
        <p:nvSpPr>
          <p:cNvPr id="29700" name="Text Box 4"/>
          <p:cNvSpPr txBox="1">
            <a:spLocks noChangeArrowheads="1"/>
          </p:cNvSpPr>
          <p:nvPr/>
        </p:nvSpPr>
        <p:spPr bwMode="auto">
          <a:xfrm>
            <a:off x="-36513" y="2863850"/>
            <a:ext cx="3313113" cy="6463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dirty="0">
                <a:solidFill>
                  <a:srgbClr val="E5E5FF"/>
                </a:solidFill>
                <a:ea typeface="ＭＳ Ｐゴシック" charset="0"/>
              </a:rPr>
              <a:t>The Great Sea</a:t>
            </a:r>
          </a:p>
        </p:txBody>
      </p:sp>
      <p:grpSp>
        <p:nvGrpSpPr>
          <p:cNvPr id="2" name="Group 27"/>
          <p:cNvGrpSpPr>
            <a:grpSpLocks/>
          </p:cNvGrpSpPr>
          <p:nvPr/>
        </p:nvGrpSpPr>
        <p:grpSpPr bwMode="auto">
          <a:xfrm>
            <a:off x="5749596" y="2345263"/>
            <a:ext cx="3367088" cy="4495800"/>
            <a:chOff x="3696" y="1488"/>
            <a:chExt cx="2121" cy="2832"/>
          </a:xfrm>
        </p:grpSpPr>
        <p:pic>
          <p:nvPicPr>
            <p:cNvPr id="39962" name="Picture 25" descr="Nahal Seni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6" y="1488"/>
              <a:ext cx="2121" cy="2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2" name="Text Box 26"/>
            <p:cNvSpPr txBox="1">
              <a:spLocks noChangeArrowheads="1"/>
            </p:cNvSpPr>
            <p:nvPr/>
          </p:nvSpPr>
          <p:spPr bwMode="auto">
            <a:xfrm>
              <a:off x="3742" y="3748"/>
              <a:ext cx="2075" cy="407"/>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1800" b="1" dirty="0">
                  <a:solidFill>
                    <a:srgbClr val="FFFFFF"/>
                  </a:solidFill>
                  <a:effectLst>
                    <a:outerShdw blurRad="38100" dist="38100" dir="2700000" algn="tl">
                      <a:srgbClr val="000000"/>
                    </a:outerShdw>
                  </a:effectLst>
                  <a:latin typeface="Arial"/>
                  <a:cs typeface="Arial"/>
                </a:rPr>
                <a:t>Nahal Senir, one of the sources of the Jordan River</a:t>
              </a:r>
            </a:p>
          </p:txBody>
        </p:sp>
      </p:grpSp>
      <p:sp>
        <p:nvSpPr>
          <p:cNvPr id="28" name="Text Box 25"/>
          <p:cNvSpPr txBox="1">
            <a:spLocks noChangeAspect="1" noChangeArrowheads="1"/>
          </p:cNvSpPr>
          <p:nvPr/>
        </p:nvSpPr>
        <p:spPr bwMode="auto">
          <a:xfrm>
            <a:off x="8532440" y="14709"/>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981932390"/>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97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33123" name="Text Box 3"/>
          <p:cNvSpPr txBox="1">
            <a:spLocks noChangeArrowheads="1"/>
          </p:cNvSpPr>
          <p:nvPr/>
        </p:nvSpPr>
        <p:spPr bwMode="auto">
          <a:xfrm>
            <a:off x="5719763" y="2482850"/>
            <a:ext cx="29670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G</a:t>
            </a:r>
          </a:p>
        </p:txBody>
      </p:sp>
      <p:sp>
        <p:nvSpPr>
          <p:cNvPr id="133124" name="Text Box 4"/>
          <p:cNvSpPr txBox="1">
            <a:spLocks noChangeArrowheads="1"/>
          </p:cNvSpPr>
          <p:nvPr/>
        </p:nvSpPr>
        <p:spPr bwMode="auto">
          <a:xfrm>
            <a:off x="5638800" y="3573016"/>
            <a:ext cx="3048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a:t>
            </a:r>
          </a:p>
        </p:txBody>
      </p:sp>
      <p:sp>
        <p:nvSpPr>
          <p:cNvPr id="133125" name="Text Box 5"/>
          <p:cNvSpPr txBox="1">
            <a:spLocks noChangeArrowheads="1"/>
          </p:cNvSpPr>
          <p:nvPr/>
        </p:nvSpPr>
        <p:spPr bwMode="auto">
          <a:xfrm>
            <a:off x="5726113" y="2482850"/>
            <a:ext cx="22907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Gilead</a:t>
            </a:r>
          </a:p>
        </p:txBody>
      </p:sp>
      <p:sp>
        <p:nvSpPr>
          <p:cNvPr id="133126" name="Text Box 6"/>
          <p:cNvSpPr txBox="1">
            <a:spLocks noChangeArrowheads="1"/>
          </p:cNvSpPr>
          <p:nvPr/>
        </p:nvSpPr>
        <p:spPr bwMode="auto">
          <a:xfrm>
            <a:off x="5634038" y="3573016"/>
            <a:ext cx="27479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Ammon</a:t>
            </a:r>
          </a:p>
        </p:txBody>
      </p:sp>
      <p:sp>
        <p:nvSpPr>
          <p:cNvPr id="133127" name="Rectangle 7"/>
          <p:cNvSpPr>
            <a:spLocks noGrp="1" noChangeArrowheads="1"/>
          </p:cNvSpPr>
          <p:nvPr>
            <p:ph type="title"/>
          </p:nvPr>
        </p:nvSpPr>
        <p:spPr>
          <a:xfrm>
            <a:off x="381000" y="228600"/>
            <a:ext cx="3048000" cy="1752600"/>
          </a:xfrm>
          <a:solidFill>
            <a:srgbClr val="008000"/>
          </a:solidFill>
          <a:ln>
            <a:solidFill>
              <a:schemeClr val="bg2"/>
            </a:solidFill>
          </a:ln>
        </p:spPr>
        <p:txBody>
          <a:bodyPr/>
          <a:lstStyle/>
          <a:p>
            <a:pPr eaLnBrk="1" hangingPunct="1">
              <a:defRPr/>
            </a:pPr>
            <a:r>
              <a:rPr lang="en-US" sz="4000" dirty="0">
                <a:solidFill>
                  <a:srgbClr val="FFFFFF"/>
                </a:solidFill>
                <a:ea typeface="ＭＳ Ｐゴシック" charset="0"/>
              </a:rPr>
              <a:t>Regions of Israel (OT)</a:t>
            </a:r>
          </a:p>
        </p:txBody>
      </p:sp>
      <p:sp>
        <p:nvSpPr>
          <p:cNvPr id="133128" name="Text Box 8"/>
          <p:cNvSpPr txBox="1">
            <a:spLocks noChangeArrowheads="1"/>
          </p:cNvSpPr>
          <p:nvPr/>
        </p:nvSpPr>
        <p:spPr bwMode="auto">
          <a:xfrm>
            <a:off x="3255963" y="4419600"/>
            <a:ext cx="19256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Judah</a:t>
            </a:r>
          </a:p>
        </p:txBody>
      </p:sp>
      <p:sp>
        <p:nvSpPr>
          <p:cNvPr id="133129" name="Text Box 9"/>
          <p:cNvSpPr txBox="1">
            <a:spLocks noChangeArrowheads="1"/>
          </p:cNvSpPr>
          <p:nvPr/>
        </p:nvSpPr>
        <p:spPr bwMode="auto">
          <a:xfrm>
            <a:off x="3941763" y="2362200"/>
            <a:ext cx="19256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Israel</a:t>
            </a:r>
          </a:p>
        </p:txBody>
      </p:sp>
      <p:sp>
        <p:nvSpPr>
          <p:cNvPr id="133130" name="Text Box 10"/>
          <p:cNvSpPr txBox="1">
            <a:spLocks noChangeArrowheads="1"/>
          </p:cNvSpPr>
          <p:nvPr/>
        </p:nvSpPr>
        <p:spPr bwMode="auto">
          <a:xfrm>
            <a:off x="4246563" y="1066800"/>
            <a:ext cx="19256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3131" name="Text Box 11"/>
          <p:cNvSpPr txBox="1">
            <a:spLocks noChangeArrowheads="1"/>
          </p:cNvSpPr>
          <p:nvPr/>
        </p:nvSpPr>
        <p:spPr bwMode="auto">
          <a:xfrm>
            <a:off x="6075363" y="533400"/>
            <a:ext cx="19256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Bashan</a:t>
            </a:r>
          </a:p>
        </p:txBody>
      </p:sp>
      <p:sp>
        <p:nvSpPr>
          <p:cNvPr id="133132" name="Text Box 12"/>
          <p:cNvSpPr txBox="1">
            <a:spLocks noChangeArrowheads="1"/>
          </p:cNvSpPr>
          <p:nvPr/>
        </p:nvSpPr>
        <p:spPr bwMode="auto">
          <a:xfrm>
            <a:off x="5638800" y="4976366"/>
            <a:ext cx="21748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Moab</a:t>
            </a:r>
          </a:p>
        </p:txBody>
      </p:sp>
      <p:sp>
        <p:nvSpPr>
          <p:cNvPr id="133133" name="Text Box 13"/>
          <p:cNvSpPr txBox="1">
            <a:spLocks noChangeArrowheads="1"/>
          </p:cNvSpPr>
          <p:nvPr/>
        </p:nvSpPr>
        <p:spPr bwMode="auto">
          <a:xfrm>
            <a:off x="5654675" y="6324600"/>
            <a:ext cx="21748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Edom</a:t>
            </a:r>
          </a:p>
        </p:txBody>
      </p:sp>
      <p:sp>
        <p:nvSpPr>
          <p:cNvPr id="133134" name="Text Box 14"/>
          <p:cNvSpPr txBox="1">
            <a:spLocks noChangeArrowheads="1"/>
          </p:cNvSpPr>
          <p:nvPr/>
        </p:nvSpPr>
        <p:spPr bwMode="auto">
          <a:xfrm>
            <a:off x="5634038" y="4976366"/>
            <a:ext cx="31289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M</a:t>
            </a:r>
          </a:p>
        </p:txBody>
      </p:sp>
      <p:sp>
        <p:nvSpPr>
          <p:cNvPr id="133135" name="Text Box 15"/>
          <p:cNvSpPr txBox="1">
            <a:spLocks noChangeArrowheads="1"/>
          </p:cNvSpPr>
          <p:nvPr/>
        </p:nvSpPr>
        <p:spPr bwMode="auto">
          <a:xfrm>
            <a:off x="5638800" y="6324600"/>
            <a:ext cx="34496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E</a:t>
            </a:r>
          </a:p>
        </p:txBody>
      </p:sp>
      <p:sp>
        <p:nvSpPr>
          <p:cNvPr id="1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144608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fade">
                                      <p:cBhvr>
                                        <p:cTn id="7" dur="2000"/>
                                        <p:tgtEl>
                                          <p:spTgt spid="133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128"/>
                                        </p:tgtEl>
                                        <p:attrNameLst>
                                          <p:attrName>style.visibility</p:attrName>
                                        </p:attrNameLst>
                                      </p:cBhvr>
                                      <p:to>
                                        <p:strVal val="visible"/>
                                      </p:to>
                                    </p:set>
                                    <p:animEffect transition="in" filter="randombar(horizontal)">
                                      <p:cBhvr>
                                        <p:cTn id="12" dur="500"/>
                                        <p:tgtEl>
                                          <p:spTgt spid="1331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3130"/>
                                        </p:tgtEl>
                                        <p:attrNameLst>
                                          <p:attrName>style.visibility</p:attrName>
                                        </p:attrNameLst>
                                      </p:cBhvr>
                                      <p:to>
                                        <p:strVal val="visible"/>
                                      </p:to>
                                    </p:set>
                                    <p:anim calcmode="lin" valueType="num">
                                      <p:cBhvr>
                                        <p:cTn id="17" dur="500" fill="hold"/>
                                        <p:tgtEl>
                                          <p:spTgt spid="133130"/>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3130"/>
                                        </p:tgtEl>
                                        <p:attrNameLst>
                                          <p:attrName>ppt_y</p:attrName>
                                        </p:attrNameLst>
                                      </p:cBhvr>
                                      <p:tavLst>
                                        <p:tav tm="0">
                                          <p:val>
                                            <p:strVal val="#ppt_y"/>
                                          </p:val>
                                        </p:tav>
                                        <p:tav tm="100000">
                                          <p:val>
                                            <p:strVal val="#ppt_y"/>
                                          </p:val>
                                        </p:tav>
                                      </p:tavLst>
                                    </p:anim>
                                    <p:anim calcmode="lin" valueType="num">
                                      <p:cBhvr>
                                        <p:cTn id="19" dur="500" fill="hold"/>
                                        <p:tgtEl>
                                          <p:spTgt spid="133130"/>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3130"/>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31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33129"/>
                                        </p:tgtEl>
                                        <p:attrNameLst>
                                          <p:attrName>style.visibility</p:attrName>
                                        </p:attrNameLst>
                                      </p:cBhvr>
                                      <p:to>
                                        <p:strVal val="visible"/>
                                      </p:to>
                                    </p:set>
                                    <p:animEffect transition="in" filter="wedge">
                                      <p:cBhvr>
                                        <p:cTn id="26" dur="2000"/>
                                        <p:tgtEl>
                                          <p:spTgt spid="1331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131"/>
                                        </p:tgtEl>
                                        <p:attrNameLst>
                                          <p:attrName>style.visibility</p:attrName>
                                        </p:attrNameLst>
                                      </p:cBhvr>
                                      <p:to>
                                        <p:strVal val="visible"/>
                                      </p:to>
                                    </p:set>
                                    <p:animEffect transition="in" filter="fade">
                                      <p:cBhvr>
                                        <p:cTn id="31" dur="2000"/>
                                        <p:tgtEl>
                                          <p:spTgt spid="1331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33123"/>
                                        </p:tgtEl>
                                        <p:attrNameLst>
                                          <p:attrName>style.visibility</p:attrName>
                                        </p:attrNameLst>
                                      </p:cBhvr>
                                      <p:to>
                                        <p:strVal val="visible"/>
                                      </p:to>
                                    </p:set>
                                    <p:anim calcmode="lin" valueType="num">
                                      <p:cBhvr>
                                        <p:cTn id="36" dur="1000" fill="hold"/>
                                        <p:tgtEl>
                                          <p:spTgt spid="133123"/>
                                        </p:tgtEl>
                                        <p:attrNameLst>
                                          <p:attrName>ppt_w</p:attrName>
                                        </p:attrNameLst>
                                      </p:cBhvr>
                                      <p:tavLst>
                                        <p:tav tm="0">
                                          <p:val>
                                            <p:fltVal val="0"/>
                                          </p:val>
                                        </p:tav>
                                        <p:tav tm="100000">
                                          <p:val>
                                            <p:strVal val="#ppt_w"/>
                                          </p:val>
                                        </p:tav>
                                      </p:tavLst>
                                    </p:anim>
                                    <p:anim calcmode="lin" valueType="num">
                                      <p:cBhvr>
                                        <p:cTn id="37" dur="1000" fill="hold"/>
                                        <p:tgtEl>
                                          <p:spTgt spid="133123"/>
                                        </p:tgtEl>
                                        <p:attrNameLst>
                                          <p:attrName>ppt_h</p:attrName>
                                        </p:attrNameLst>
                                      </p:cBhvr>
                                      <p:tavLst>
                                        <p:tav tm="0">
                                          <p:val>
                                            <p:fltVal val="0"/>
                                          </p:val>
                                        </p:tav>
                                        <p:tav tm="100000">
                                          <p:val>
                                            <p:strVal val="#ppt_h"/>
                                          </p:val>
                                        </p:tav>
                                      </p:tavLst>
                                    </p:anim>
                                    <p:anim calcmode="lin" valueType="num">
                                      <p:cBhvr>
                                        <p:cTn id="38" dur="1000" fill="hold"/>
                                        <p:tgtEl>
                                          <p:spTgt spid="13312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33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133124"/>
                                        </p:tgtEl>
                                        <p:attrNameLst>
                                          <p:attrName>style.visibility</p:attrName>
                                        </p:attrNameLst>
                                      </p:cBhvr>
                                      <p:to>
                                        <p:strVal val="visible"/>
                                      </p:to>
                                    </p:set>
                                    <p:anim calcmode="lin" valueType="num">
                                      <p:cBhvr>
                                        <p:cTn id="44" dur="1000" fill="hold"/>
                                        <p:tgtEl>
                                          <p:spTgt spid="133124"/>
                                        </p:tgtEl>
                                        <p:attrNameLst>
                                          <p:attrName>ppt_w</p:attrName>
                                        </p:attrNameLst>
                                      </p:cBhvr>
                                      <p:tavLst>
                                        <p:tav tm="0">
                                          <p:val>
                                            <p:fltVal val="0"/>
                                          </p:val>
                                        </p:tav>
                                        <p:tav tm="100000">
                                          <p:val>
                                            <p:strVal val="#ppt_w"/>
                                          </p:val>
                                        </p:tav>
                                      </p:tavLst>
                                    </p:anim>
                                    <p:anim calcmode="lin" valueType="num">
                                      <p:cBhvr>
                                        <p:cTn id="45" dur="1000" fill="hold"/>
                                        <p:tgtEl>
                                          <p:spTgt spid="133124"/>
                                        </p:tgtEl>
                                        <p:attrNameLst>
                                          <p:attrName>ppt_h</p:attrName>
                                        </p:attrNameLst>
                                      </p:cBhvr>
                                      <p:tavLst>
                                        <p:tav tm="0">
                                          <p:val>
                                            <p:fltVal val="0"/>
                                          </p:val>
                                        </p:tav>
                                        <p:tav tm="100000">
                                          <p:val>
                                            <p:strVal val="#ppt_h"/>
                                          </p:val>
                                        </p:tav>
                                      </p:tavLst>
                                    </p:anim>
                                    <p:anim calcmode="lin" valueType="num">
                                      <p:cBhvr>
                                        <p:cTn id="46" dur="1000" fill="hold"/>
                                        <p:tgtEl>
                                          <p:spTgt spid="13312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33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133134"/>
                                        </p:tgtEl>
                                        <p:attrNameLst>
                                          <p:attrName>style.visibility</p:attrName>
                                        </p:attrNameLst>
                                      </p:cBhvr>
                                      <p:to>
                                        <p:strVal val="visible"/>
                                      </p:to>
                                    </p:set>
                                    <p:anim calcmode="lin" valueType="num">
                                      <p:cBhvr>
                                        <p:cTn id="52" dur="1000" fill="hold"/>
                                        <p:tgtEl>
                                          <p:spTgt spid="133134"/>
                                        </p:tgtEl>
                                        <p:attrNameLst>
                                          <p:attrName>ppt_w</p:attrName>
                                        </p:attrNameLst>
                                      </p:cBhvr>
                                      <p:tavLst>
                                        <p:tav tm="0">
                                          <p:val>
                                            <p:fltVal val="0"/>
                                          </p:val>
                                        </p:tav>
                                        <p:tav tm="100000">
                                          <p:val>
                                            <p:strVal val="#ppt_w"/>
                                          </p:val>
                                        </p:tav>
                                      </p:tavLst>
                                    </p:anim>
                                    <p:anim calcmode="lin" valueType="num">
                                      <p:cBhvr>
                                        <p:cTn id="53" dur="1000" fill="hold"/>
                                        <p:tgtEl>
                                          <p:spTgt spid="133134"/>
                                        </p:tgtEl>
                                        <p:attrNameLst>
                                          <p:attrName>ppt_h</p:attrName>
                                        </p:attrNameLst>
                                      </p:cBhvr>
                                      <p:tavLst>
                                        <p:tav tm="0">
                                          <p:val>
                                            <p:fltVal val="0"/>
                                          </p:val>
                                        </p:tav>
                                        <p:tav tm="100000">
                                          <p:val>
                                            <p:strVal val="#ppt_h"/>
                                          </p:val>
                                        </p:tav>
                                      </p:tavLst>
                                    </p:anim>
                                    <p:anim calcmode="lin" valueType="num">
                                      <p:cBhvr>
                                        <p:cTn id="54" dur="1000" fill="hold"/>
                                        <p:tgtEl>
                                          <p:spTgt spid="133134"/>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331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33135"/>
                                        </p:tgtEl>
                                        <p:attrNameLst>
                                          <p:attrName>style.visibility</p:attrName>
                                        </p:attrNameLst>
                                      </p:cBhvr>
                                      <p:to>
                                        <p:strVal val="visible"/>
                                      </p:to>
                                    </p:set>
                                    <p:anim calcmode="lin" valueType="num">
                                      <p:cBhvr>
                                        <p:cTn id="60" dur="1000" fill="hold"/>
                                        <p:tgtEl>
                                          <p:spTgt spid="133135"/>
                                        </p:tgtEl>
                                        <p:attrNameLst>
                                          <p:attrName>ppt_w</p:attrName>
                                        </p:attrNameLst>
                                      </p:cBhvr>
                                      <p:tavLst>
                                        <p:tav tm="0">
                                          <p:val>
                                            <p:fltVal val="0"/>
                                          </p:val>
                                        </p:tav>
                                        <p:tav tm="100000">
                                          <p:val>
                                            <p:strVal val="#ppt_w"/>
                                          </p:val>
                                        </p:tav>
                                      </p:tavLst>
                                    </p:anim>
                                    <p:anim calcmode="lin" valueType="num">
                                      <p:cBhvr>
                                        <p:cTn id="61" dur="1000" fill="hold"/>
                                        <p:tgtEl>
                                          <p:spTgt spid="133135"/>
                                        </p:tgtEl>
                                        <p:attrNameLst>
                                          <p:attrName>ppt_h</p:attrName>
                                        </p:attrNameLst>
                                      </p:cBhvr>
                                      <p:tavLst>
                                        <p:tav tm="0">
                                          <p:val>
                                            <p:fltVal val="0"/>
                                          </p:val>
                                        </p:tav>
                                        <p:tav tm="100000">
                                          <p:val>
                                            <p:strVal val="#ppt_h"/>
                                          </p:val>
                                        </p:tav>
                                      </p:tavLst>
                                    </p:anim>
                                    <p:anim calcmode="lin" valueType="num">
                                      <p:cBhvr>
                                        <p:cTn id="62" dur="1000" fill="hold"/>
                                        <p:tgtEl>
                                          <p:spTgt spid="13313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331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33125"/>
                                        </p:tgtEl>
                                        <p:attrNameLst>
                                          <p:attrName>style.visibility</p:attrName>
                                        </p:attrNameLst>
                                      </p:cBhvr>
                                      <p:to>
                                        <p:strVal val="visible"/>
                                      </p:to>
                                    </p:set>
                                    <p:anim calcmode="lin" valueType="num">
                                      <p:cBhvr>
                                        <p:cTn id="68" dur="1000" fill="hold"/>
                                        <p:tgtEl>
                                          <p:spTgt spid="133125"/>
                                        </p:tgtEl>
                                        <p:attrNameLst>
                                          <p:attrName>ppt_w</p:attrName>
                                        </p:attrNameLst>
                                      </p:cBhvr>
                                      <p:tavLst>
                                        <p:tav tm="0">
                                          <p:val>
                                            <p:fltVal val="0"/>
                                          </p:val>
                                        </p:tav>
                                        <p:tav tm="100000">
                                          <p:val>
                                            <p:strVal val="#ppt_w"/>
                                          </p:val>
                                        </p:tav>
                                      </p:tavLst>
                                    </p:anim>
                                    <p:anim calcmode="lin" valueType="num">
                                      <p:cBhvr>
                                        <p:cTn id="69" dur="1000" fill="hold"/>
                                        <p:tgtEl>
                                          <p:spTgt spid="133125"/>
                                        </p:tgtEl>
                                        <p:attrNameLst>
                                          <p:attrName>ppt_h</p:attrName>
                                        </p:attrNameLst>
                                      </p:cBhvr>
                                      <p:tavLst>
                                        <p:tav tm="0">
                                          <p:val>
                                            <p:fltVal val="0"/>
                                          </p:val>
                                        </p:tav>
                                        <p:tav tm="100000">
                                          <p:val>
                                            <p:strVal val="#ppt_h"/>
                                          </p:val>
                                        </p:tav>
                                      </p:tavLst>
                                    </p:anim>
                                    <p:anim calcmode="lin" valueType="num">
                                      <p:cBhvr>
                                        <p:cTn id="70" dur="1000" fill="hold"/>
                                        <p:tgtEl>
                                          <p:spTgt spid="133125"/>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33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33126"/>
                                        </p:tgtEl>
                                        <p:attrNameLst>
                                          <p:attrName>style.visibility</p:attrName>
                                        </p:attrNameLst>
                                      </p:cBhvr>
                                      <p:to>
                                        <p:strVal val="visible"/>
                                      </p:to>
                                    </p:set>
                                    <p:anim calcmode="lin" valueType="num">
                                      <p:cBhvr>
                                        <p:cTn id="76" dur="1000" fill="hold"/>
                                        <p:tgtEl>
                                          <p:spTgt spid="133126"/>
                                        </p:tgtEl>
                                        <p:attrNameLst>
                                          <p:attrName>ppt_w</p:attrName>
                                        </p:attrNameLst>
                                      </p:cBhvr>
                                      <p:tavLst>
                                        <p:tav tm="0">
                                          <p:val>
                                            <p:fltVal val="0"/>
                                          </p:val>
                                        </p:tav>
                                        <p:tav tm="100000">
                                          <p:val>
                                            <p:strVal val="#ppt_w"/>
                                          </p:val>
                                        </p:tav>
                                      </p:tavLst>
                                    </p:anim>
                                    <p:anim calcmode="lin" valueType="num">
                                      <p:cBhvr>
                                        <p:cTn id="77" dur="1000" fill="hold"/>
                                        <p:tgtEl>
                                          <p:spTgt spid="133126"/>
                                        </p:tgtEl>
                                        <p:attrNameLst>
                                          <p:attrName>ppt_h</p:attrName>
                                        </p:attrNameLst>
                                      </p:cBhvr>
                                      <p:tavLst>
                                        <p:tav tm="0">
                                          <p:val>
                                            <p:fltVal val="0"/>
                                          </p:val>
                                        </p:tav>
                                        <p:tav tm="100000">
                                          <p:val>
                                            <p:strVal val="#ppt_h"/>
                                          </p:val>
                                        </p:tav>
                                      </p:tavLst>
                                    </p:anim>
                                    <p:anim calcmode="lin" valueType="num">
                                      <p:cBhvr>
                                        <p:cTn id="78" dur="1000" fill="hold"/>
                                        <p:tgtEl>
                                          <p:spTgt spid="133126"/>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331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33132"/>
                                        </p:tgtEl>
                                        <p:attrNameLst>
                                          <p:attrName>style.visibility</p:attrName>
                                        </p:attrNameLst>
                                      </p:cBhvr>
                                      <p:to>
                                        <p:strVal val="visible"/>
                                      </p:to>
                                    </p:set>
                                    <p:anim calcmode="lin" valueType="num">
                                      <p:cBhvr>
                                        <p:cTn id="84" dur="1000" fill="hold"/>
                                        <p:tgtEl>
                                          <p:spTgt spid="133132"/>
                                        </p:tgtEl>
                                        <p:attrNameLst>
                                          <p:attrName>ppt_w</p:attrName>
                                        </p:attrNameLst>
                                      </p:cBhvr>
                                      <p:tavLst>
                                        <p:tav tm="0">
                                          <p:val>
                                            <p:fltVal val="0"/>
                                          </p:val>
                                        </p:tav>
                                        <p:tav tm="100000">
                                          <p:val>
                                            <p:strVal val="#ppt_w"/>
                                          </p:val>
                                        </p:tav>
                                      </p:tavLst>
                                    </p:anim>
                                    <p:anim calcmode="lin" valueType="num">
                                      <p:cBhvr>
                                        <p:cTn id="85" dur="1000" fill="hold"/>
                                        <p:tgtEl>
                                          <p:spTgt spid="133132"/>
                                        </p:tgtEl>
                                        <p:attrNameLst>
                                          <p:attrName>ppt_h</p:attrName>
                                        </p:attrNameLst>
                                      </p:cBhvr>
                                      <p:tavLst>
                                        <p:tav tm="0">
                                          <p:val>
                                            <p:fltVal val="0"/>
                                          </p:val>
                                        </p:tav>
                                        <p:tav tm="100000">
                                          <p:val>
                                            <p:strVal val="#ppt_h"/>
                                          </p:val>
                                        </p:tav>
                                      </p:tavLst>
                                    </p:anim>
                                    <p:anim calcmode="lin" valueType="num">
                                      <p:cBhvr>
                                        <p:cTn id="86" dur="1000" fill="hold"/>
                                        <p:tgtEl>
                                          <p:spTgt spid="13313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3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33133"/>
                                        </p:tgtEl>
                                        <p:attrNameLst>
                                          <p:attrName>style.visibility</p:attrName>
                                        </p:attrNameLst>
                                      </p:cBhvr>
                                      <p:to>
                                        <p:strVal val="visible"/>
                                      </p:to>
                                    </p:set>
                                    <p:anim calcmode="lin" valueType="num">
                                      <p:cBhvr>
                                        <p:cTn id="92" dur="1000" fill="hold"/>
                                        <p:tgtEl>
                                          <p:spTgt spid="133133"/>
                                        </p:tgtEl>
                                        <p:attrNameLst>
                                          <p:attrName>ppt_w</p:attrName>
                                        </p:attrNameLst>
                                      </p:cBhvr>
                                      <p:tavLst>
                                        <p:tav tm="0">
                                          <p:val>
                                            <p:fltVal val="0"/>
                                          </p:val>
                                        </p:tav>
                                        <p:tav tm="100000">
                                          <p:val>
                                            <p:strVal val="#ppt_w"/>
                                          </p:val>
                                        </p:tav>
                                      </p:tavLst>
                                    </p:anim>
                                    <p:anim calcmode="lin" valueType="num">
                                      <p:cBhvr>
                                        <p:cTn id="93" dur="1000" fill="hold"/>
                                        <p:tgtEl>
                                          <p:spTgt spid="133133"/>
                                        </p:tgtEl>
                                        <p:attrNameLst>
                                          <p:attrName>ppt_h</p:attrName>
                                        </p:attrNameLst>
                                      </p:cBhvr>
                                      <p:tavLst>
                                        <p:tav tm="0">
                                          <p:val>
                                            <p:fltVal val="0"/>
                                          </p:val>
                                        </p:tav>
                                        <p:tav tm="100000">
                                          <p:val>
                                            <p:strVal val="#ppt_h"/>
                                          </p:val>
                                        </p:tav>
                                      </p:tavLst>
                                    </p:anim>
                                    <p:anim calcmode="lin" valueType="num">
                                      <p:cBhvr>
                                        <p:cTn id="94" dur="1000" fill="hold"/>
                                        <p:tgtEl>
                                          <p:spTgt spid="133133"/>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331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p:bldP spid="133125" grpId="0"/>
      <p:bldP spid="133126" grpId="0"/>
      <p:bldP spid="133127" grpId="0" animBg="1"/>
      <p:bldP spid="133128" grpId="0"/>
      <p:bldP spid="133129" grpId="0"/>
      <p:bldP spid="133130" grpId="0"/>
      <p:bldP spid="133131" grpId="0"/>
      <p:bldP spid="133132" grpId="0"/>
      <p:bldP spid="133133" grpId="0"/>
      <p:bldP spid="133134" grpId="0"/>
      <p:bldP spid="1331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p:spPr>
      </p:pic>
      <p:sp>
        <p:nvSpPr>
          <p:cNvPr id="134147" name="Text Box 3"/>
          <p:cNvSpPr txBox="1">
            <a:spLocks noChangeArrowheads="1"/>
          </p:cNvSpPr>
          <p:nvPr/>
        </p:nvSpPr>
        <p:spPr bwMode="auto">
          <a:xfrm>
            <a:off x="5748089" y="27876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rgbClr val="000514"/>
                </a:solidFill>
                <a:effectLst/>
                <a:latin typeface="Arial" charset="0"/>
                <a:cs typeface="Arial" charset="0"/>
              </a:rPr>
              <a:t>Decapolis</a:t>
            </a:r>
          </a:p>
        </p:txBody>
      </p:sp>
      <p:sp>
        <p:nvSpPr>
          <p:cNvPr id="134148" name="Rectangle 4"/>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Judea</a:t>
            </a: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Batanea</a:t>
            </a: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Perea</a:t>
            </a: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Arabia</a:t>
            </a: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Idumea</a:t>
            </a: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518874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4152"/>
                                        </p:tgtEl>
                                        <p:attrNameLst>
                                          <p:attrName>style.visibility</p:attrName>
                                        </p:attrNameLst>
                                      </p:cBhvr>
                                      <p:to>
                                        <p:strVal val="visible"/>
                                      </p:to>
                                    </p:set>
                                    <p:animEffect transition="in" filter="fade">
                                      <p:cBhvr>
                                        <p:cTn id="26" dur="2000"/>
                                        <p:tgtEl>
                                          <p:spTgt spid="1341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4147"/>
                                        </p:tgtEl>
                                        <p:attrNameLst>
                                          <p:attrName>style.visibility</p:attrName>
                                        </p:attrNameLst>
                                      </p:cBhvr>
                                      <p:to>
                                        <p:strVal val="visible"/>
                                      </p:to>
                                    </p:set>
                                    <p:anim calcmode="lin" valueType="num">
                                      <p:cBhvr>
                                        <p:cTn id="31" dur="1000" fill="hold"/>
                                        <p:tgtEl>
                                          <p:spTgt spid="134147"/>
                                        </p:tgtEl>
                                        <p:attrNameLst>
                                          <p:attrName>ppt_w</p:attrName>
                                        </p:attrNameLst>
                                      </p:cBhvr>
                                      <p:tavLst>
                                        <p:tav tm="0">
                                          <p:val>
                                            <p:fltVal val="0"/>
                                          </p:val>
                                        </p:tav>
                                        <p:tav tm="100000">
                                          <p:val>
                                            <p:strVal val="#ppt_w"/>
                                          </p:val>
                                        </p:tav>
                                      </p:tavLst>
                                    </p:anim>
                                    <p:anim calcmode="lin" valueType="num">
                                      <p:cBhvr>
                                        <p:cTn id="32" dur="1000" fill="hold"/>
                                        <p:tgtEl>
                                          <p:spTgt spid="134147"/>
                                        </p:tgtEl>
                                        <p:attrNameLst>
                                          <p:attrName>ppt_h</p:attrName>
                                        </p:attrNameLst>
                                      </p:cBhvr>
                                      <p:tavLst>
                                        <p:tav tm="0">
                                          <p:val>
                                            <p:fltVal val="0"/>
                                          </p:val>
                                        </p:tav>
                                        <p:tav tm="100000">
                                          <p:val>
                                            <p:strVal val="#ppt_h"/>
                                          </p:val>
                                        </p:tav>
                                      </p:tavLst>
                                    </p:anim>
                                    <p:anim calcmode="lin" valueType="num">
                                      <p:cBhvr>
                                        <p:cTn id="33"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34153"/>
                                        </p:tgtEl>
                                        <p:attrNameLst>
                                          <p:attrName>style.visibility</p:attrName>
                                        </p:attrNameLst>
                                      </p:cBhvr>
                                      <p:to>
                                        <p:strVal val="visible"/>
                                      </p:to>
                                    </p:set>
                                    <p:anim calcmode="lin" valueType="num">
                                      <p:cBhvr>
                                        <p:cTn id="39" dur="1000" fill="hold"/>
                                        <p:tgtEl>
                                          <p:spTgt spid="134153"/>
                                        </p:tgtEl>
                                        <p:attrNameLst>
                                          <p:attrName>ppt_w</p:attrName>
                                        </p:attrNameLst>
                                      </p:cBhvr>
                                      <p:tavLst>
                                        <p:tav tm="0">
                                          <p:val>
                                            <p:fltVal val="0"/>
                                          </p:val>
                                        </p:tav>
                                        <p:tav tm="100000">
                                          <p:val>
                                            <p:strVal val="#ppt_w"/>
                                          </p:val>
                                        </p:tav>
                                      </p:tavLst>
                                    </p:anim>
                                    <p:anim calcmode="lin" valueType="num">
                                      <p:cBhvr>
                                        <p:cTn id="40" dur="1000" fill="hold"/>
                                        <p:tgtEl>
                                          <p:spTgt spid="134153"/>
                                        </p:tgtEl>
                                        <p:attrNameLst>
                                          <p:attrName>ppt_h</p:attrName>
                                        </p:attrNameLst>
                                      </p:cBhvr>
                                      <p:tavLst>
                                        <p:tav tm="0">
                                          <p:val>
                                            <p:fltVal val="0"/>
                                          </p:val>
                                        </p:tav>
                                        <p:tav tm="100000">
                                          <p:val>
                                            <p:strVal val="#ppt_h"/>
                                          </p:val>
                                        </p:tav>
                                      </p:tavLst>
                                    </p:anim>
                                    <p:anim calcmode="lin" valueType="num">
                                      <p:cBhvr>
                                        <p:cTn id="41"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34154"/>
                                        </p:tgtEl>
                                        <p:attrNameLst>
                                          <p:attrName>style.visibility</p:attrName>
                                        </p:attrNameLst>
                                      </p:cBhvr>
                                      <p:to>
                                        <p:strVal val="visible"/>
                                      </p:to>
                                    </p:set>
                                    <p:anim calcmode="lin" valueType="num">
                                      <p:cBhvr>
                                        <p:cTn id="47" dur="1000" fill="hold"/>
                                        <p:tgtEl>
                                          <p:spTgt spid="134154"/>
                                        </p:tgtEl>
                                        <p:attrNameLst>
                                          <p:attrName>ppt_w</p:attrName>
                                        </p:attrNameLst>
                                      </p:cBhvr>
                                      <p:tavLst>
                                        <p:tav tm="0">
                                          <p:val>
                                            <p:fltVal val="0"/>
                                          </p:val>
                                        </p:tav>
                                        <p:tav tm="100000">
                                          <p:val>
                                            <p:strVal val="#ppt_w"/>
                                          </p:val>
                                        </p:tav>
                                      </p:tavLst>
                                    </p:anim>
                                    <p:anim calcmode="lin" valueType="num">
                                      <p:cBhvr>
                                        <p:cTn id="48" dur="1000" fill="hold"/>
                                        <p:tgtEl>
                                          <p:spTgt spid="134154"/>
                                        </p:tgtEl>
                                        <p:attrNameLst>
                                          <p:attrName>ppt_h</p:attrName>
                                        </p:attrNameLst>
                                      </p:cBhvr>
                                      <p:tavLst>
                                        <p:tav tm="0">
                                          <p:val>
                                            <p:fltVal val="0"/>
                                          </p:val>
                                        </p:tav>
                                        <p:tav tm="100000">
                                          <p:val>
                                            <p:strVal val="#ppt_h"/>
                                          </p:val>
                                        </p:tav>
                                      </p:tavLst>
                                    </p:anim>
                                    <p:anim calcmode="lin" valueType="num">
                                      <p:cBhvr>
                                        <p:cTn id="49"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34156"/>
                                        </p:tgtEl>
                                        <p:attrNameLst>
                                          <p:attrName>style.visibility</p:attrName>
                                        </p:attrNameLst>
                                      </p:cBhvr>
                                      <p:to>
                                        <p:strVal val="visible"/>
                                      </p:to>
                                    </p:set>
                                    <p:anim calcmode="lin" valueType="num">
                                      <p:cBhvr>
                                        <p:cTn id="55" dur="1000" fill="hold"/>
                                        <p:tgtEl>
                                          <p:spTgt spid="134156"/>
                                        </p:tgtEl>
                                        <p:attrNameLst>
                                          <p:attrName>ppt_w</p:attrName>
                                        </p:attrNameLst>
                                      </p:cBhvr>
                                      <p:tavLst>
                                        <p:tav tm="0">
                                          <p:val>
                                            <p:fltVal val="0"/>
                                          </p:val>
                                        </p:tav>
                                        <p:tav tm="100000">
                                          <p:val>
                                            <p:strVal val="#ppt_w"/>
                                          </p:val>
                                        </p:tav>
                                      </p:tavLst>
                                    </p:anim>
                                    <p:anim calcmode="lin" valueType="num">
                                      <p:cBhvr>
                                        <p:cTn id="56" dur="1000" fill="hold"/>
                                        <p:tgtEl>
                                          <p:spTgt spid="134156"/>
                                        </p:tgtEl>
                                        <p:attrNameLst>
                                          <p:attrName>ppt_h</p:attrName>
                                        </p:attrNameLst>
                                      </p:cBhvr>
                                      <p:tavLst>
                                        <p:tav tm="0">
                                          <p:val>
                                            <p:fltVal val="0"/>
                                          </p:val>
                                        </p:tav>
                                        <p:tav tm="100000">
                                          <p:val>
                                            <p:strVal val="#ppt_h"/>
                                          </p:val>
                                        </p:tav>
                                      </p:tavLst>
                                    </p:anim>
                                    <p:anim calcmode="lin" valueType="num">
                                      <p:cBhvr>
                                        <p:cTn id="57"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1" grpId="0"/>
      <p:bldP spid="134152" grpId="0"/>
      <p:bldP spid="134153" grpId="0"/>
      <p:bldP spid="134154" grpId="0"/>
      <p:bldP spid="1341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56E4-3B38-B02D-42D5-D5D85C428AFC}"/>
            </a:ext>
          </a:extLst>
        </p:cNvPr>
        <p:cNvGrpSpPr/>
        <p:nvPr/>
      </p:nvGrpSpPr>
      <p:grpSpPr>
        <a:xfrm>
          <a:off x="0" y="0"/>
          <a:ext cx="0" cy="0"/>
          <a:chOff x="0" y="0"/>
          <a:chExt cx="0" cy="0"/>
        </a:xfrm>
      </p:grpSpPr>
      <p:pic>
        <p:nvPicPr>
          <p:cNvPr id="50177" name="Picture 2">
            <a:extLst>
              <a:ext uri="{FF2B5EF4-FFF2-40B4-BE49-F238E27FC236}">
                <a16:creationId xmlns:a16="http://schemas.microsoft.com/office/drawing/2014/main" id="{19C9717E-97B8-A305-AAE8-9F16127DDE8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p:spPr>
      </p:pic>
      <p:sp>
        <p:nvSpPr>
          <p:cNvPr id="134147" name="Text Box 3">
            <a:extLst>
              <a:ext uri="{FF2B5EF4-FFF2-40B4-BE49-F238E27FC236}">
                <a16:creationId xmlns:a16="http://schemas.microsoft.com/office/drawing/2014/main" id="{A2E2151B-98E2-3616-2657-295E27A017CD}"/>
              </a:ext>
            </a:extLst>
          </p:cNvPr>
          <p:cNvSpPr txBox="1">
            <a:spLocks noChangeArrowheads="1"/>
          </p:cNvSpPr>
          <p:nvPr/>
        </p:nvSpPr>
        <p:spPr bwMode="auto">
          <a:xfrm>
            <a:off x="5748089" y="2787650"/>
            <a:ext cx="30003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rgbClr val="000514"/>
                </a:solidFill>
                <a:effectLst/>
                <a:latin typeface="Arial" charset="0"/>
                <a:cs typeface="Arial" charset="0"/>
              </a:rPr>
              <a:t>Decapolis</a:t>
            </a:r>
          </a:p>
        </p:txBody>
      </p:sp>
      <p:sp>
        <p:nvSpPr>
          <p:cNvPr id="134148" name="Rectangle 4">
            <a:extLst>
              <a:ext uri="{FF2B5EF4-FFF2-40B4-BE49-F238E27FC236}">
                <a16:creationId xmlns:a16="http://schemas.microsoft.com/office/drawing/2014/main" id="{E1F5C4F6-3D4B-121B-6150-4046C9592709}"/>
              </a:ext>
            </a:extLst>
          </p:cNvPr>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a:extLst>
              <a:ext uri="{FF2B5EF4-FFF2-40B4-BE49-F238E27FC236}">
                <a16:creationId xmlns:a16="http://schemas.microsoft.com/office/drawing/2014/main" id="{A662C802-B1DD-C0C2-03CD-27768FAC375C}"/>
              </a:ext>
            </a:extLst>
          </p:cNvPr>
          <p:cNvSpPr txBox="1">
            <a:spLocks noChangeArrowheads="1"/>
          </p:cNvSpPr>
          <p:nvPr/>
        </p:nvSpPr>
        <p:spPr bwMode="auto">
          <a:xfrm>
            <a:off x="3132138" y="44196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Judea</a:t>
            </a:r>
          </a:p>
        </p:txBody>
      </p:sp>
      <p:sp>
        <p:nvSpPr>
          <p:cNvPr id="134150" name="Text Box 6">
            <a:extLst>
              <a:ext uri="{FF2B5EF4-FFF2-40B4-BE49-F238E27FC236}">
                <a16:creationId xmlns:a16="http://schemas.microsoft.com/office/drawing/2014/main" id="{C6BD5AF9-ED6C-C0BB-6E46-30574D835E9E}"/>
              </a:ext>
            </a:extLst>
          </p:cNvPr>
          <p:cNvSpPr txBox="1">
            <a:spLocks noChangeArrowheads="1"/>
          </p:cNvSpPr>
          <p:nvPr/>
        </p:nvSpPr>
        <p:spPr bwMode="auto">
          <a:xfrm>
            <a:off x="3589338" y="2438400"/>
            <a:ext cx="2117725"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Some Area</a:t>
            </a:r>
          </a:p>
        </p:txBody>
      </p:sp>
      <p:sp>
        <p:nvSpPr>
          <p:cNvPr id="134151" name="Text Box 7">
            <a:extLst>
              <a:ext uri="{FF2B5EF4-FFF2-40B4-BE49-F238E27FC236}">
                <a16:creationId xmlns:a16="http://schemas.microsoft.com/office/drawing/2014/main" id="{7D89EF90-E79C-6632-204D-CDE7BFC0F9C9}"/>
              </a:ext>
            </a:extLst>
          </p:cNvPr>
          <p:cNvSpPr txBox="1">
            <a:spLocks noChangeArrowheads="1"/>
          </p:cNvSpPr>
          <p:nvPr/>
        </p:nvSpPr>
        <p:spPr bwMode="auto">
          <a:xfrm>
            <a:off x="4122738" y="10668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4152" name="Text Box 8">
            <a:extLst>
              <a:ext uri="{FF2B5EF4-FFF2-40B4-BE49-F238E27FC236}">
                <a16:creationId xmlns:a16="http://schemas.microsoft.com/office/drawing/2014/main" id="{12EF8559-99A3-E4DC-69D1-8526F51D809E}"/>
              </a:ext>
            </a:extLst>
          </p:cNvPr>
          <p:cNvSpPr txBox="1">
            <a:spLocks noChangeArrowheads="1"/>
          </p:cNvSpPr>
          <p:nvPr/>
        </p:nvSpPr>
        <p:spPr bwMode="auto">
          <a:xfrm>
            <a:off x="5951538" y="8064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Batanea</a:t>
            </a:r>
          </a:p>
        </p:txBody>
      </p:sp>
      <p:sp>
        <p:nvSpPr>
          <p:cNvPr id="134153" name="Text Box 9">
            <a:extLst>
              <a:ext uri="{FF2B5EF4-FFF2-40B4-BE49-F238E27FC236}">
                <a16:creationId xmlns:a16="http://schemas.microsoft.com/office/drawing/2014/main" id="{0FD150EA-F549-443E-C04E-6B8A750A5B09}"/>
              </a:ext>
            </a:extLst>
          </p:cNvPr>
          <p:cNvSpPr txBox="1">
            <a:spLocks noChangeArrowheads="1"/>
          </p:cNvSpPr>
          <p:nvPr/>
        </p:nvSpPr>
        <p:spPr bwMode="auto">
          <a:xfrm>
            <a:off x="5600700" y="36576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Perea</a:t>
            </a:r>
          </a:p>
        </p:txBody>
      </p:sp>
      <p:sp>
        <p:nvSpPr>
          <p:cNvPr id="134154" name="Text Box 10">
            <a:extLst>
              <a:ext uri="{FF2B5EF4-FFF2-40B4-BE49-F238E27FC236}">
                <a16:creationId xmlns:a16="http://schemas.microsoft.com/office/drawing/2014/main" id="{B10AA565-A5B8-2094-EA2A-3452AA9FB412}"/>
              </a:ext>
            </a:extLst>
          </p:cNvPr>
          <p:cNvSpPr txBox="1">
            <a:spLocks noChangeArrowheads="1"/>
          </p:cNvSpPr>
          <p:nvPr/>
        </p:nvSpPr>
        <p:spPr bwMode="auto">
          <a:xfrm>
            <a:off x="5529263" y="629285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Arabia</a:t>
            </a:r>
          </a:p>
        </p:txBody>
      </p:sp>
      <p:sp>
        <p:nvSpPr>
          <p:cNvPr id="134156" name="Text Box 12">
            <a:extLst>
              <a:ext uri="{FF2B5EF4-FFF2-40B4-BE49-F238E27FC236}">
                <a16:creationId xmlns:a16="http://schemas.microsoft.com/office/drawing/2014/main" id="{A5EA7154-DDA0-AC60-FD23-0AF5C8E6390C}"/>
              </a:ext>
            </a:extLst>
          </p:cNvPr>
          <p:cNvSpPr txBox="1">
            <a:spLocks noChangeArrowheads="1"/>
          </p:cNvSpPr>
          <p:nvPr/>
        </p:nvSpPr>
        <p:spPr bwMode="auto">
          <a:xfrm>
            <a:off x="2024063" y="609600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Idumea</a:t>
            </a:r>
          </a:p>
        </p:txBody>
      </p:sp>
      <p:sp>
        <p:nvSpPr>
          <p:cNvPr id="14" name="Text Box 25">
            <a:extLst>
              <a:ext uri="{FF2B5EF4-FFF2-40B4-BE49-F238E27FC236}">
                <a16:creationId xmlns:a16="http://schemas.microsoft.com/office/drawing/2014/main" id="{74FD0A6D-A71A-4145-1487-07E2384A4BE8}"/>
              </a:ext>
            </a:extLst>
          </p:cNvPr>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72739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F41E1-BF7A-59B5-DE1D-885A90EB691A}"/>
            </a:ext>
          </a:extLst>
        </p:cNvPr>
        <p:cNvGrpSpPr/>
        <p:nvPr/>
      </p:nvGrpSpPr>
      <p:grpSpPr>
        <a:xfrm>
          <a:off x="0" y="0"/>
          <a:ext cx="0" cy="0"/>
          <a:chOff x="0" y="0"/>
          <a:chExt cx="0" cy="0"/>
        </a:xfrm>
      </p:grpSpPr>
      <p:pic>
        <p:nvPicPr>
          <p:cNvPr id="50177" name="Picture 2">
            <a:extLst>
              <a:ext uri="{FF2B5EF4-FFF2-40B4-BE49-F238E27FC236}">
                <a16:creationId xmlns:a16="http://schemas.microsoft.com/office/drawing/2014/main" id="{DDFB38E3-E1CF-7B4C-D683-0444255158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p:spPr>
      </p:pic>
      <p:sp>
        <p:nvSpPr>
          <p:cNvPr id="134147" name="Text Box 3">
            <a:extLst>
              <a:ext uri="{FF2B5EF4-FFF2-40B4-BE49-F238E27FC236}">
                <a16:creationId xmlns:a16="http://schemas.microsoft.com/office/drawing/2014/main" id="{13526E6F-F0CE-066C-36B5-41C059CD9AA8}"/>
              </a:ext>
            </a:extLst>
          </p:cNvPr>
          <p:cNvSpPr txBox="1">
            <a:spLocks noChangeArrowheads="1"/>
          </p:cNvSpPr>
          <p:nvPr/>
        </p:nvSpPr>
        <p:spPr bwMode="auto">
          <a:xfrm>
            <a:off x="5748089" y="27876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rgbClr val="000514"/>
                </a:solidFill>
                <a:effectLst/>
                <a:latin typeface="Arial" charset="0"/>
                <a:cs typeface="Arial" charset="0"/>
              </a:rPr>
              <a:t>Decapolis</a:t>
            </a:r>
          </a:p>
        </p:txBody>
      </p:sp>
      <p:sp>
        <p:nvSpPr>
          <p:cNvPr id="134148" name="Rectangle 4">
            <a:extLst>
              <a:ext uri="{FF2B5EF4-FFF2-40B4-BE49-F238E27FC236}">
                <a16:creationId xmlns:a16="http://schemas.microsoft.com/office/drawing/2014/main" id="{464A4EA9-69C2-21CE-39F1-CAF76C1FAF4B}"/>
              </a:ext>
            </a:extLst>
          </p:cNvPr>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a:extLst>
              <a:ext uri="{FF2B5EF4-FFF2-40B4-BE49-F238E27FC236}">
                <a16:creationId xmlns:a16="http://schemas.microsoft.com/office/drawing/2014/main" id="{B481B06F-C327-2D05-C679-119FFBA9A154}"/>
              </a:ext>
            </a:extLst>
          </p:cNvPr>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Judea</a:t>
            </a:r>
          </a:p>
        </p:txBody>
      </p:sp>
      <p:sp>
        <p:nvSpPr>
          <p:cNvPr id="134151" name="Text Box 7">
            <a:extLst>
              <a:ext uri="{FF2B5EF4-FFF2-40B4-BE49-F238E27FC236}">
                <a16:creationId xmlns:a16="http://schemas.microsoft.com/office/drawing/2014/main" id="{B3525292-C4F0-6B5A-8462-B05473EF7CC0}"/>
              </a:ext>
            </a:extLst>
          </p:cNvPr>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4152" name="Text Box 8">
            <a:extLst>
              <a:ext uri="{FF2B5EF4-FFF2-40B4-BE49-F238E27FC236}">
                <a16:creationId xmlns:a16="http://schemas.microsoft.com/office/drawing/2014/main" id="{4995E267-32D2-B249-EE9D-858C6C4F337E}"/>
              </a:ext>
            </a:extLst>
          </p:cNvPr>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Batanea</a:t>
            </a:r>
          </a:p>
        </p:txBody>
      </p:sp>
      <p:sp>
        <p:nvSpPr>
          <p:cNvPr id="134153" name="Text Box 9">
            <a:extLst>
              <a:ext uri="{FF2B5EF4-FFF2-40B4-BE49-F238E27FC236}">
                <a16:creationId xmlns:a16="http://schemas.microsoft.com/office/drawing/2014/main" id="{B83F7E57-0BAA-DDFA-D1C7-EBD3D4594915}"/>
              </a:ext>
            </a:extLst>
          </p:cNvPr>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Perea</a:t>
            </a:r>
          </a:p>
        </p:txBody>
      </p:sp>
      <p:sp>
        <p:nvSpPr>
          <p:cNvPr id="134154" name="Text Box 10">
            <a:extLst>
              <a:ext uri="{FF2B5EF4-FFF2-40B4-BE49-F238E27FC236}">
                <a16:creationId xmlns:a16="http://schemas.microsoft.com/office/drawing/2014/main" id="{A714E4C7-B5C1-60B5-8984-DFCE26D6FBDA}"/>
              </a:ext>
            </a:extLst>
          </p:cNvPr>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Arabia</a:t>
            </a:r>
          </a:p>
        </p:txBody>
      </p:sp>
      <p:sp>
        <p:nvSpPr>
          <p:cNvPr id="134155" name="Text Box 11">
            <a:extLst>
              <a:ext uri="{FF2B5EF4-FFF2-40B4-BE49-F238E27FC236}">
                <a16:creationId xmlns:a16="http://schemas.microsoft.com/office/drawing/2014/main" id="{AE892654-6F81-0994-BB5A-41A2E91712D8}"/>
              </a:ext>
            </a:extLst>
          </p:cNvPr>
          <p:cNvSpPr txBox="1">
            <a:spLocks noChangeArrowheads="1"/>
          </p:cNvSpPr>
          <p:nvPr/>
        </p:nvSpPr>
        <p:spPr bwMode="auto">
          <a:xfrm>
            <a:off x="3817938" y="24066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dirty="0">
                <a:solidFill>
                  <a:srgbClr val="000514"/>
                </a:solidFill>
                <a:effectLst/>
                <a:latin typeface="Arial" charset="0"/>
                <a:cs typeface="Arial" charset="0"/>
              </a:rPr>
              <a:t>Samaria</a:t>
            </a:r>
          </a:p>
        </p:txBody>
      </p:sp>
      <p:sp>
        <p:nvSpPr>
          <p:cNvPr id="134156" name="Text Box 12">
            <a:extLst>
              <a:ext uri="{FF2B5EF4-FFF2-40B4-BE49-F238E27FC236}">
                <a16:creationId xmlns:a16="http://schemas.microsoft.com/office/drawing/2014/main" id="{9131E42E-600E-85A4-1AF8-02C308262F80}"/>
              </a:ext>
            </a:extLst>
          </p:cNvPr>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Idumea</a:t>
            </a:r>
          </a:p>
        </p:txBody>
      </p:sp>
      <p:sp>
        <p:nvSpPr>
          <p:cNvPr id="14" name="Text Box 25">
            <a:extLst>
              <a:ext uri="{FF2B5EF4-FFF2-40B4-BE49-F238E27FC236}">
                <a16:creationId xmlns:a16="http://schemas.microsoft.com/office/drawing/2014/main" id="{CB69F054-6908-F916-8476-6EC89BFBCB35}"/>
              </a:ext>
            </a:extLst>
          </p:cNvPr>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81500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69413" cy="6953251"/>
          </a:xfrm>
          <a:prstGeom prst="rect">
            <a:avLst/>
          </a:prstGeom>
          <a:noFill/>
          <a:extLst>
            <a:ext uri="{909E8E84-426E-40dd-AFC4-6F175D3DCCD1}">
              <a14:hiddenFill xmlns:a14="http://schemas.microsoft.com/office/drawing/2010/main" xmlns="">
                <a:solidFill>
                  <a:srgbClr val="FFFFFF"/>
                </a:solidFill>
              </a14:hiddenFill>
            </a:ext>
          </a:extLst>
        </p:spPr>
      </p:pic>
      <p:sp>
        <p:nvSpPr>
          <p:cNvPr id="122882" name="Rectangle 2"/>
          <p:cNvSpPr>
            <a:spLocks noGrp="1" noRot="1" noChangeArrowheads="1"/>
          </p:cNvSpPr>
          <p:nvPr>
            <p:ph type="title"/>
          </p:nvPr>
        </p:nvSpPr>
        <p:spPr>
          <a:xfrm>
            <a:off x="3779912" y="274638"/>
            <a:ext cx="4678288" cy="1249362"/>
          </a:xfrm>
        </p:spPr>
        <p:txBody>
          <a:bodyPr/>
          <a:lstStyle/>
          <a:p>
            <a:pPr eaLnBrk="1" hangingPunct="1">
              <a:defRPr/>
            </a:pPr>
            <a:r>
              <a:rPr lang="en-US" sz="4000" dirty="0">
                <a:effectLst>
                  <a:glow rad="228600">
                    <a:schemeClr val="bg2"/>
                  </a:glow>
                  <a:outerShdw blurRad="38100" dist="38100" dir="2700000" algn="tl">
                    <a:srgbClr val="000000"/>
                  </a:outerShdw>
                </a:effectLst>
                <a:ea typeface="ＭＳ Ｐゴシック" charset="0"/>
              </a:rPr>
              <a:t>The Sea of Galilee</a:t>
            </a:r>
          </a:p>
        </p:txBody>
      </p:sp>
      <p:sp>
        <p:nvSpPr>
          <p:cNvPr id="122884" name="Rectangle 4"/>
          <p:cNvSpPr>
            <a:spLocks noRot="1" noChangeArrowheads="1"/>
          </p:cNvSpPr>
          <p:nvPr/>
        </p:nvSpPr>
        <p:spPr bwMode="auto">
          <a:xfrm>
            <a:off x="5292080" y="2420888"/>
            <a:ext cx="3429000" cy="1143000"/>
          </a:xfrm>
          <a:prstGeom prst="rect">
            <a:avLst/>
          </a:prstGeom>
          <a:noFill/>
          <a:ln w="9525">
            <a:noFill/>
            <a:miter lim="800000"/>
            <a:headEnd/>
            <a:tailEnd/>
          </a:ln>
          <a:effectLst/>
        </p:spPr>
        <p:txBody>
          <a:bodyPr anchor="ctr"/>
          <a:lstStyle/>
          <a:p>
            <a:pPr algn="ctr" eaLnBrk="1" fontAlgn="base" hangingPunct="1">
              <a:spcBef>
                <a:spcPct val="0"/>
              </a:spcBef>
              <a:defRPr/>
            </a:pPr>
            <a:r>
              <a:rPr lang="en-US" sz="3200" b="1">
                <a:solidFill>
                  <a:srgbClr val="E5E5FF"/>
                </a:solidFill>
                <a:effectLst>
                  <a:glow rad="228600">
                    <a:schemeClr val="bg2"/>
                  </a:glow>
                  <a:outerShdw blurRad="38100" dist="38100" dir="2700000" algn="tl">
                    <a:srgbClr val="000000"/>
                  </a:outerShdw>
                </a:effectLst>
                <a:latin typeface="Arial"/>
                <a:ea typeface="ＭＳ Ｐゴシック" charset="0"/>
                <a:cs typeface="Arial"/>
              </a:rPr>
              <a:t>(North shore looking east))</a:t>
            </a:r>
          </a:p>
        </p:txBody>
      </p:sp>
      <p:sp>
        <p:nvSpPr>
          <p:cNvPr id="7" name="Title 1"/>
          <p:cNvSpPr txBox="1">
            <a:spLocks/>
          </p:cNvSpPr>
          <p:nvPr/>
        </p:nvSpPr>
        <p:spPr bwMode="auto">
          <a:xfrm>
            <a:off x="0" y="-33826"/>
            <a:ext cx="2627784" cy="654514"/>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eaLnBrk="1" hangingPunct="1">
              <a:defRPr/>
            </a:pPr>
            <a:r>
              <a:rPr lang="en-US" sz="2800" b="1" kern="0">
                <a:solidFill>
                  <a:srgbClr val="FFFFFF"/>
                </a:solidFill>
                <a:effectLst/>
                <a:latin typeface="Arial"/>
                <a:ea typeface="ＭＳ Ｐゴシック"/>
                <a:cs typeface="Arial"/>
              </a:rPr>
              <a:t>Arbel</a:t>
            </a:r>
          </a:p>
        </p:txBody>
      </p:sp>
    </p:spTree>
    <p:extLst>
      <p:ext uri="{BB962C8B-B14F-4D97-AF65-F5344CB8AC3E}">
        <p14:creationId xmlns:p14="http://schemas.microsoft.com/office/powerpoint/2010/main" val="2493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0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88" y="-26988"/>
            <a:ext cx="9291638" cy="69627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Sea of Galilee</a:t>
            </a:r>
          </a:p>
        </p:txBody>
      </p:sp>
    </p:spTree>
    <p:extLst>
      <p:ext uri="{BB962C8B-B14F-4D97-AF65-F5344CB8AC3E}">
        <p14:creationId xmlns:p14="http://schemas.microsoft.com/office/powerpoint/2010/main" val="1372171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6096000" y="274638"/>
            <a:ext cx="2590800" cy="1249362"/>
          </a:xfrm>
        </p:spPr>
        <p:txBody>
          <a:bodyPr/>
          <a:lstStyle/>
          <a:p>
            <a:pPr eaLnBrk="1" hangingPunct="1">
              <a:defRPr/>
            </a:pPr>
            <a:r>
              <a:rPr lang="en-US" sz="4000" dirty="0">
                <a:ea typeface="ＭＳ Ｐゴシック" charset="0"/>
              </a:rPr>
              <a:t>The Sea of Galilee</a:t>
            </a:r>
          </a:p>
        </p:txBody>
      </p:sp>
      <p:pic>
        <p:nvPicPr>
          <p:cNvPr id="44034" name="Picture 4" descr="Sea of Galile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2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Rectangle 5"/>
          <p:cNvSpPr>
            <a:spLocks noRot="1" noChangeArrowheads="1"/>
          </p:cNvSpPr>
          <p:nvPr/>
        </p:nvSpPr>
        <p:spPr bwMode="auto">
          <a:xfrm>
            <a:off x="5943600" y="1752600"/>
            <a:ext cx="3092450" cy="2362200"/>
          </a:xfrm>
          <a:prstGeom prst="rect">
            <a:avLst/>
          </a:prstGeom>
          <a:noFill/>
          <a:ln w="9525">
            <a:noFill/>
            <a:miter lim="800000"/>
            <a:headEnd/>
            <a:tailEnd/>
          </a:ln>
          <a:effectLst/>
        </p:spPr>
        <p:txBody>
          <a:bodyPr anchor="ctr"/>
          <a:lstStyle/>
          <a:p>
            <a:pPr algn="ctr" eaLnBrk="1" fontAlgn="base" hangingPunct="1">
              <a:spcBef>
                <a:spcPct val="0"/>
              </a:spcBef>
              <a:defRPr/>
            </a:pPr>
            <a:r>
              <a:rPr lang="en-US" sz="3200" b="1">
                <a:solidFill>
                  <a:srgbClr val="E5E5FF"/>
                </a:solidFill>
                <a:effectLst>
                  <a:outerShdw blurRad="38100" dist="38100" dir="2700000" algn="tl">
                    <a:srgbClr val="000000"/>
                  </a:outerShdw>
                </a:effectLst>
                <a:latin typeface="Arial"/>
                <a:ea typeface="ＭＳ Ｐゴシック" charset="0"/>
                <a:cs typeface="Arial"/>
              </a:rPr>
              <a:t>(South shore looking east)</a:t>
            </a:r>
          </a:p>
        </p:txBody>
      </p:sp>
    </p:spTree>
    <p:extLst>
      <p:ext uri="{BB962C8B-B14F-4D97-AF65-F5344CB8AC3E}">
        <p14:creationId xmlns:p14="http://schemas.microsoft.com/office/powerpoint/2010/main" val="363163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a14="http://schemas.microsoft.com/office/drawing/2010/main" xmlns="">
                <a:solidFill>
                  <a:srgbClr val="FFFFFF"/>
                </a:solidFill>
              </a14:hiddenFill>
            </a:ext>
          </a:extLst>
        </p:spPr>
      </p:pic>
      <p:sp>
        <p:nvSpPr>
          <p:cNvPr id="28679" name="Rectangle 7"/>
          <p:cNvSpPr>
            <a:spLocks noGrp="1" noChangeArrowheads="1"/>
          </p:cNvSpPr>
          <p:nvPr>
            <p:ph type="title"/>
          </p:nvPr>
        </p:nvSpPr>
        <p:spPr>
          <a:xfrm>
            <a:off x="152400" y="76200"/>
            <a:ext cx="3276600" cy="1752600"/>
          </a:xfrm>
          <a:solidFill>
            <a:srgbClr val="663300"/>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dirty="0">
                <a:ea typeface="ＭＳ Ｐゴシック" charset="0"/>
              </a:rPr>
              <a:t>Mountains </a:t>
            </a:r>
            <a:br>
              <a:rPr lang="en-US" sz="4000" dirty="0">
                <a:ea typeface="ＭＳ Ｐゴシック" charset="0"/>
              </a:rPr>
            </a:br>
            <a:r>
              <a:rPr lang="en-US" sz="4000" dirty="0">
                <a:ea typeface="ＭＳ Ｐゴシック" charset="0"/>
              </a:rPr>
              <a:t>in Israel</a:t>
            </a:r>
          </a:p>
        </p:txBody>
      </p:sp>
      <p:grpSp>
        <p:nvGrpSpPr>
          <p:cNvPr id="46083" name="Group 58"/>
          <p:cNvGrpSpPr>
            <a:grpSpLocks/>
          </p:cNvGrpSpPr>
          <p:nvPr/>
        </p:nvGrpSpPr>
        <p:grpSpPr bwMode="auto">
          <a:xfrm>
            <a:off x="3293367" y="4700240"/>
            <a:ext cx="1724025"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Olives</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grpSp>
      <p:sp>
        <p:nvSpPr>
          <p:cNvPr id="28733" name="Line 61"/>
          <p:cNvSpPr>
            <a:spLocks noChangeShapeType="1"/>
          </p:cNvSpPr>
          <p:nvPr/>
        </p:nvSpPr>
        <p:spPr bwMode="auto">
          <a:xfrm rot="16200000" flipV="1">
            <a:off x="6324578" y="76222"/>
            <a:ext cx="228600" cy="380956"/>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2" name="Text Box 60"/>
          <p:cNvSpPr txBox="1">
            <a:spLocks noChangeArrowheads="1"/>
          </p:cNvSpPr>
          <p:nvPr/>
        </p:nvSpPr>
        <p:spPr bwMode="auto">
          <a:xfrm>
            <a:off x="6580838" y="332656"/>
            <a:ext cx="1996425" cy="70788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0">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3200" b="1">
                <a:solidFill>
                  <a:srgbClr val="FFFFFF"/>
                </a:solidFill>
                <a:ea typeface="ＭＳ Ｐゴシック" charset="0"/>
              </a:rPr>
              <a:t>Hermon</a:t>
            </a:r>
            <a:endParaRPr lang="en-US" b="1">
              <a:solidFill>
                <a:srgbClr val="FFFFFF"/>
              </a:solidFill>
              <a:ea typeface="ＭＳ Ｐゴシック" charset="0"/>
            </a:endParaRPr>
          </a:p>
        </p:txBody>
      </p:sp>
      <p:grpSp>
        <p:nvGrpSpPr>
          <p:cNvPr id="46085" name="Group 63"/>
          <p:cNvGrpSpPr>
            <a:grpSpLocks/>
          </p:cNvGrpSpPr>
          <p:nvPr/>
        </p:nvGrpSpPr>
        <p:grpSpPr bwMode="auto">
          <a:xfrm>
            <a:off x="5334000" y="1987550"/>
            <a:ext cx="2112963"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Tabor</a:t>
              </a:r>
            </a:p>
          </p:txBody>
        </p:sp>
      </p:grpSp>
      <p:sp>
        <p:nvSpPr>
          <p:cNvPr id="28737" name="Line 65"/>
          <p:cNvSpPr>
            <a:spLocks noChangeShapeType="1"/>
          </p:cNvSpPr>
          <p:nvPr/>
        </p:nvSpPr>
        <p:spPr bwMode="auto">
          <a:xfrm rot="16200000" flipV="1">
            <a:off x="6230144" y="4672806"/>
            <a:ext cx="228600" cy="344488"/>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8" name="Text Box 66"/>
          <p:cNvSpPr txBox="1">
            <a:spLocks noChangeArrowheads="1"/>
          </p:cNvSpPr>
          <p:nvPr/>
        </p:nvSpPr>
        <p:spPr bwMode="auto">
          <a:xfrm>
            <a:off x="6438900" y="4921250"/>
            <a:ext cx="1811338" cy="58477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Nebo</a:t>
            </a:r>
          </a:p>
        </p:txBody>
      </p:sp>
      <p:grpSp>
        <p:nvGrpSpPr>
          <p:cNvPr id="46088" name="Group 67"/>
          <p:cNvGrpSpPr>
            <a:grpSpLocks/>
          </p:cNvGrpSpPr>
          <p:nvPr/>
        </p:nvGrpSpPr>
        <p:grpSpPr bwMode="auto">
          <a:xfrm>
            <a:off x="3581400" y="2514600"/>
            <a:ext cx="1811338"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Gilboa</a:t>
              </a:r>
            </a:p>
          </p:txBody>
        </p:sp>
      </p:grpSp>
      <p:grpSp>
        <p:nvGrpSpPr>
          <p:cNvPr id="46089" name="Group 68"/>
          <p:cNvGrpSpPr>
            <a:grpSpLocks/>
          </p:cNvGrpSpPr>
          <p:nvPr/>
        </p:nvGrpSpPr>
        <p:grpSpPr bwMode="auto">
          <a:xfrm>
            <a:off x="2362200" y="1676400"/>
            <a:ext cx="1982788"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Carmel</a:t>
              </a:r>
            </a:p>
          </p:txBody>
        </p:sp>
      </p:grpSp>
      <p:grpSp>
        <p:nvGrpSpPr>
          <p:cNvPr id="46090" name="Group 70"/>
          <p:cNvGrpSpPr>
            <a:grpSpLocks/>
          </p:cNvGrpSpPr>
          <p:nvPr/>
        </p:nvGrpSpPr>
        <p:grpSpPr bwMode="auto">
          <a:xfrm>
            <a:off x="5867400" y="5943600"/>
            <a:ext cx="1379538"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5" name="Text Box 43"/>
            <p:cNvSpPr txBox="1">
              <a:spLocks noChangeArrowheads="1"/>
            </p:cNvSpPr>
            <p:nvPr/>
          </p:nvSpPr>
          <p:spPr bwMode="auto">
            <a:xfrm>
              <a:off x="3840" y="3744"/>
              <a:ext cx="62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Hor</a:t>
              </a:r>
            </a:p>
          </p:txBody>
        </p:sp>
      </p:gr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
        <p:nvSpPr>
          <p:cNvPr id="26" name="Text Box 48"/>
          <p:cNvSpPr txBox="1">
            <a:spLocks noChangeArrowheads="1"/>
          </p:cNvSpPr>
          <p:nvPr/>
        </p:nvSpPr>
        <p:spPr bwMode="auto">
          <a:xfrm>
            <a:off x="2843808" y="4239099"/>
            <a:ext cx="1551623" cy="584200"/>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Zion</a:t>
            </a:r>
          </a:p>
        </p:txBody>
      </p:sp>
      <p:sp>
        <p:nvSpPr>
          <p:cNvPr id="28" name="Line 65">
            <a:extLst>
              <a:ext uri="{FF2B5EF4-FFF2-40B4-BE49-F238E27FC236}">
                <a16:creationId xmlns:a16="http://schemas.microsoft.com/office/drawing/2014/main" id="{98EA12E7-E9A8-C446-9BAA-47493535F651}"/>
              </a:ext>
            </a:extLst>
          </p:cNvPr>
          <p:cNvSpPr>
            <a:spLocks noChangeShapeType="1"/>
          </p:cNvSpPr>
          <p:nvPr/>
        </p:nvSpPr>
        <p:spPr bwMode="auto">
          <a:xfrm rot="16200000" flipH="1">
            <a:off x="4394230" y="4274654"/>
            <a:ext cx="365760" cy="48541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wrap="square">
            <a:spAutoFit/>
          </a:bodyPr>
          <a:lstStyle/>
          <a:p>
            <a:pPr>
              <a:defRPr/>
            </a:pPr>
            <a:endParaRPr lang="en-US">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855175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5124" name="Rectangle 4"/>
          <p:cNvSpPr>
            <a:spLocks noGrp="1" noRot="1" noChangeArrowheads="1"/>
          </p:cNvSpPr>
          <p:nvPr>
            <p:ph type="title" idx="4294967295"/>
          </p:nvPr>
        </p:nvSpPr>
        <p:spPr>
          <a:xfrm>
            <a:off x="468313" y="274638"/>
            <a:ext cx="4713287" cy="706437"/>
          </a:xfrm>
          <a:solidFill>
            <a:srgbClr val="003399"/>
          </a:solidFill>
          <a:ln>
            <a:solidFill>
              <a:schemeClr val="bg2"/>
            </a:solidFill>
          </a:ln>
        </p:spPr>
        <p:txBody>
          <a:bodyPr/>
          <a:lstStyle/>
          <a:p>
            <a:pPr eaLnBrk="1" hangingPunct="1">
              <a:defRPr/>
            </a:pPr>
            <a:r>
              <a:rPr lang="en-US" sz="4000" dirty="0">
                <a:ea typeface="ＭＳ Ｐゴシック" charset="0"/>
              </a:rPr>
              <a:t>The World Today</a:t>
            </a:r>
          </a:p>
        </p:txBody>
      </p:sp>
    </p:spTree>
    <p:extLst>
      <p:ext uri="{BB962C8B-B14F-4D97-AF65-F5344CB8AC3E}">
        <p14:creationId xmlns:p14="http://schemas.microsoft.com/office/powerpoint/2010/main" val="3312917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en-US" sz="2800" b="1">
                <a:solidFill>
                  <a:srgbClr val="FFFFFF"/>
                </a:solidFill>
                <a:latin typeface="Arial"/>
                <a:cs typeface="Arial"/>
              </a:rPr>
              <a:t>Mount Hermon</a:t>
            </a:r>
          </a:p>
        </p:txBody>
      </p:sp>
    </p:spTree>
    <p:extLst>
      <p:ext uri="{BB962C8B-B14F-4D97-AF65-F5344CB8AC3E}">
        <p14:creationId xmlns:p14="http://schemas.microsoft.com/office/powerpoint/2010/main" val="427636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144000" cy="6248372"/>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en-US" sz="2800" b="1">
                <a:solidFill>
                  <a:srgbClr val="FFFFFF"/>
                </a:solidFill>
                <a:latin typeface="Arial"/>
                <a:cs typeface="Arial"/>
              </a:rPr>
              <a:t>Mount Hermon</a:t>
            </a:r>
          </a:p>
        </p:txBody>
      </p:sp>
    </p:spTree>
    <p:extLst>
      <p:ext uri="{BB962C8B-B14F-4D97-AF65-F5344CB8AC3E}">
        <p14:creationId xmlns:p14="http://schemas.microsoft.com/office/powerpoint/2010/main" val="908376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533400" y="533400"/>
            <a:ext cx="7772400" cy="1158875"/>
          </a:xfrm>
        </p:spPr>
        <p:txBody>
          <a:bodyPr/>
          <a:lstStyle/>
          <a:p>
            <a:pPr eaLnBrk="1" hangingPunct="1">
              <a:defRPr/>
            </a:pPr>
            <a:r>
              <a:rPr lang="en-US" dirty="0">
                <a:ea typeface="ＭＳ Ｐゴシック" charset="0"/>
              </a:rPr>
              <a:t>Elevations</a:t>
            </a:r>
          </a:p>
        </p:txBody>
      </p:sp>
      <p:sp>
        <p:nvSpPr>
          <p:cNvPr id="186371" name="Rectangle 3"/>
          <p:cNvSpPr>
            <a:spLocks noGrp="1" noChangeArrowheads="1"/>
          </p:cNvSpPr>
          <p:nvPr>
            <p:ph type="subTitle" idx="1"/>
          </p:nvPr>
        </p:nvSpPr>
        <p:spPr/>
        <p:txBody>
          <a:bodyPr/>
          <a:lstStyle/>
          <a:p>
            <a:pPr eaLnBrk="1" hangingPunct="1">
              <a:buFont typeface="Wingdings" pitchFamily="-105" charset="2"/>
              <a:buNone/>
              <a:defRPr/>
            </a:pPr>
            <a:endParaRPr lang="en-US"/>
          </a:p>
        </p:txBody>
      </p:sp>
      <p:pic>
        <p:nvPicPr>
          <p:cNvPr id="52227" name="Picture 5" descr="IsraelEleva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048705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en-US" sz="4000" b="0" dirty="0">
                <a:ea typeface="ＭＳ Ｐゴシック" charset="0"/>
              </a:rPr>
              <a:t>Elevations in North-South Divisions</a:t>
            </a: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Coastal Plain</a:t>
            </a:r>
          </a:p>
        </p:txBody>
      </p:sp>
      <p:pic>
        <p:nvPicPr>
          <p:cNvPr id="6169" name="Picture 25" descr="Char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125152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915409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116632"/>
            <a:ext cx="8229600" cy="1143000"/>
          </a:xfrm>
        </p:spPr>
        <p:txBody>
          <a:bodyPr/>
          <a:lstStyle/>
          <a:p>
            <a:pPr eaLnBrk="1" hangingPunct="1">
              <a:defRPr/>
            </a:pPr>
            <a:r>
              <a:rPr lang="en-US" dirty="0">
                <a:ea typeface="ＭＳ Ｐゴシック" charset="0"/>
              </a:rPr>
              <a:t>Coastal Plain</a:t>
            </a:r>
          </a:p>
        </p:txBody>
      </p:sp>
      <p:sp>
        <p:nvSpPr>
          <p:cNvPr id="39939" name="Rectangle 3"/>
          <p:cNvSpPr>
            <a:spLocks noGrp="1" noChangeArrowheads="1"/>
          </p:cNvSpPr>
          <p:nvPr>
            <p:ph type="body" sz="half" idx="1"/>
          </p:nvPr>
        </p:nvSpPr>
        <p:spPr>
          <a:xfrm>
            <a:off x="250825" y="1600200"/>
            <a:ext cx="3101975" cy="4525963"/>
          </a:xfrm>
        </p:spPr>
        <p:txBody>
          <a:bodyPr/>
          <a:lstStyle/>
          <a:p>
            <a:pPr eaLnBrk="1" hangingPunct="1">
              <a:defRPr/>
            </a:pPr>
            <a:r>
              <a:rPr lang="en-US" b="1" dirty="0" err="1">
                <a:ea typeface="ＭＳ Ｐゴシック" charset="0"/>
              </a:rPr>
              <a:t>Kurkar</a:t>
            </a:r>
            <a:r>
              <a:rPr lang="en-US" b="1" dirty="0">
                <a:ea typeface="ＭＳ Ｐゴシック" charset="0"/>
              </a:rPr>
              <a:t> (sandstone) ridges in the foreground while looking east to the foothills</a:t>
            </a:r>
          </a:p>
        </p:txBody>
      </p:sp>
      <p:pic>
        <p:nvPicPr>
          <p:cNvPr id="56323"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noFill/>
          <a:extLst>
            <a:ext uri="{909E8E84-426E-40dd-AFC4-6F175D3DCCD1}">
              <a14:hiddenFill xmlns:a14="http://schemas.microsoft.com/office/drawing/2010/main" xmlns="">
                <a:solidFill>
                  <a:srgbClr val="FFFFFF"/>
                </a:solidFill>
              </a14:hiddenFill>
            </a:ext>
          </a:extLst>
        </p:spPr>
      </p:pic>
      <p:sp>
        <p:nvSpPr>
          <p:cNvPr id="39942" name="Rectangle 6"/>
          <p:cNvSpPr>
            <a:spLocks noChangeArrowheads="1"/>
          </p:cNvSpPr>
          <p:nvPr/>
        </p:nvSpPr>
        <p:spPr bwMode="auto">
          <a:xfrm>
            <a:off x="0" y="18129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532755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457200" y="116632"/>
            <a:ext cx="8229600" cy="1143000"/>
          </a:xfrm>
        </p:spPr>
        <p:txBody>
          <a:bodyPr/>
          <a:lstStyle/>
          <a:p>
            <a:pPr eaLnBrk="1" hangingPunct="1">
              <a:defRPr/>
            </a:pPr>
            <a:r>
              <a:rPr lang="en-US">
                <a:ea typeface="ＭＳ Ｐゴシック" charset="0"/>
              </a:rPr>
              <a:t>Coastal Plain</a:t>
            </a:r>
          </a:p>
        </p:txBody>
      </p:sp>
      <p:sp>
        <p:nvSpPr>
          <p:cNvPr id="40963" name="Rectangle 3"/>
          <p:cNvSpPr>
            <a:spLocks noGrp="1" noChangeArrowheads="1"/>
          </p:cNvSpPr>
          <p:nvPr>
            <p:ph type="body" sz="half" idx="1"/>
          </p:nvPr>
        </p:nvSpPr>
        <p:spPr>
          <a:xfrm>
            <a:off x="457200" y="1600200"/>
            <a:ext cx="3124200" cy="609600"/>
          </a:xfrm>
        </p:spPr>
        <p:txBody>
          <a:bodyPr/>
          <a:lstStyle/>
          <a:p>
            <a:pPr eaLnBrk="1" hangingPunct="1">
              <a:defRPr/>
            </a:pPr>
            <a:r>
              <a:rPr lang="en-US" b="1">
                <a:ea typeface="ＭＳ Ｐゴシック" charset="0"/>
              </a:rPr>
              <a:t>Tyre</a:t>
            </a:r>
          </a:p>
        </p:txBody>
      </p:sp>
      <p:pic>
        <p:nvPicPr>
          <p:cNvPr id="58371" name="Picture 5"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a:noFill/>
          <a:extLst>
            <a:ext uri="{909E8E84-426E-40dd-AFC4-6F175D3DCCD1}">
              <a14:hiddenFill xmlns:a14="http://schemas.microsoft.com/office/drawing/2010/main" xmlns="">
                <a:solidFill>
                  <a:srgbClr val="FFFFFF"/>
                </a:solidFill>
              </a14:hiddenFill>
            </a:ext>
          </a:extLst>
        </p:spPr>
      </p:pic>
      <p:sp>
        <p:nvSpPr>
          <p:cNvPr id="40964" name="Rectangle 4"/>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325395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_kav_hof0009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30163"/>
            <a:ext cx="9324976" cy="69881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3414041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_center03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80513" cy="68849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2999945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n-US">
                <a:ea typeface="ＭＳ Ｐゴシック" charset="0"/>
              </a:rPr>
              <a:t>Coastal Plain</a:t>
            </a:r>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defRPr/>
            </a:pPr>
            <a:r>
              <a:rPr lang="en-US" sz="2800" b="1">
                <a:ea typeface="ＭＳ Ｐゴシック" charset="0"/>
              </a:rPr>
              <a:t>Caesarea</a:t>
            </a:r>
          </a:p>
        </p:txBody>
      </p:sp>
      <p:sp>
        <p:nvSpPr>
          <p:cNvPr id="46085" name="Rectangle 5"/>
          <p:cNvSpPr>
            <a:spLocks noChangeArrowheads="1"/>
          </p:cNvSpPr>
          <p:nvPr/>
        </p:nvSpPr>
        <p:spPr bwMode="auto">
          <a:xfrm>
            <a:off x="0" y="12795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grpSp>
        <p:nvGrpSpPr>
          <p:cNvPr id="60420" name="Group 11"/>
          <p:cNvGrpSpPr>
            <a:grpSpLocks/>
          </p:cNvGrpSpPr>
          <p:nvPr/>
        </p:nvGrpSpPr>
        <p:grpSpPr bwMode="auto">
          <a:xfrm>
            <a:off x="1295400" y="1752600"/>
            <a:ext cx="7848600" cy="3890963"/>
            <a:chOff x="192" y="1680"/>
            <a:chExt cx="4944" cy="2451"/>
          </a:xfrm>
        </p:grpSpPr>
        <p:pic>
          <p:nvPicPr>
            <p:cNvPr id="60423" name="Picture 7"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10"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0" y="3562350"/>
            <a:ext cx="4114800" cy="3295650"/>
          </a:xfrm>
          <a:noFill/>
          <a:extLst>
            <a:ext uri="{909E8E84-426E-40dd-AFC4-6F175D3DCCD1}">
              <a14:hiddenFill xmlns:a14="http://schemas.microsoft.com/office/drawing/2010/main" xmlns="">
                <a:solidFill>
                  <a:srgbClr val="FFFFFF"/>
                </a:solidFill>
              </a14:hiddenFill>
            </a:ext>
          </a:extLst>
        </p:spPr>
      </p:pic>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71240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easeria00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432926" cy="68992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Caesarea</a:t>
            </a:r>
          </a:p>
        </p:txBody>
      </p:sp>
    </p:spTree>
    <p:extLst>
      <p:ext uri="{BB962C8B-B14F-4D97-AF65-F5344CB8AC3E}">
        <p14:creationId xmlns:p14="http://schemas.microsoft.com/office/powerpoint/2010/main" val="1384872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000090"/>
          </a:solidFill>
          <a:ln w="57150">
            <a:solidFill>
              <a:schemeClr val="bg2"/>
            </a:solidFill>
          </a:ln>
        </p:spPr>
        <p:txBody>
          <a:bodyPr/>
          <a:lstStyle/>
          <a:p>
            <a:pPr eaLnBrk="1" hangingPunct="1"/>
            <a:r>
              <a:rPr lang="en-US" altLang="en-US" sz="4000">
                <a:latin typeface="Arial" pitchFamily="34" charset="0"/>
                <a:cs typeface="Arial" pitchFamily="34" charset="0"/>
              </a:rPr>
              <a:t>Modern Middle East</a:t>
            </a:r>
          </a:p>
        </p:txBody>
      </p:sp>
      <p:pic>
        <p:nvPicPr>
          <p:cNvPr id="6758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a:ea typeface="ＭＳ Ｐゴシック" charset="0"/>
              </a:rPr>
              <a:t>Coastal Plain</a:t>
            </a:r>
          </a:p>
        </p:txBody>
      </p:sp>
      <p:pic>
        <p:nvPicPr>
          <p:cNvPr id="62466"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0" y="1770063"/>
            <a:ext cx="7620000" cy="5087937"/>
          </a:xfrm>
          <a:noFill/>
          <a:extLst>
            <a:ext uri="{909E8E84-426E-40dd-AFC4-6F175D3DCCD1}">
              <a14:hiddenFill xmlns:a14="http://schemas.microsoft.com/office/drawing/2010/main" xmlns="">
                <a:solidFill>
                  <a:srgbClr val="FFFFFF"/>
                </a:solidFill>
              </a14:hiddenFill>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defRPr/>
            </a:pPr>
            <a:r>
              <a:rPr lang="en-US" b="1">
                <a:ea typeface="ＭＳ Ｐゴシック" charset="0"/>
              </a:rPr>
              <a:t>Gaza</a:t>
            </a:r>
          </a:p>
        </p:txBody>
      </p:sp>
      <p:sp>
        <p:nvSpPr>
          <p:cNvPr id="65541" name="Rectangle 5"/>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62011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302500"/>
          </a:xfrm>
          <a:noFill/>
          <a:extLst>
            <a:ext uri="{909E8E84-426E-40dd-AFC4-6F175D3DCCD1}">
              <a14:hiddenFill xmlns:a14="http://schemas.microsoft.com/office/drawing/2010/main" xmlns="">
                <a:solidFill>
                  <a:srgbClr val="FFFFFF"/>
                </a:solidFill>
              </a14:hiddenFill>
            </a:ext>
          </a:extLst>
        </p:spPr>
      </p:pic>
      <p:sp>
        <p:nvSpPr>
          <p:cNvPr id="38915" name="Rectangle 3"/>
          <p:cNvSpPr>
            <a:spLocks noGrp="1" noChangeArrowheads="1"/>
          </p:cNvSpPr>
          <p:nvPr>
            <p:ph type="title"/>
          </p:nvPr>
        </p:nvSpPr>
        <p:spPr>
          <a:xfrm>
            <a:off x="457200" y="274638"/>
            <a:ext cx="3429000" cy="1935162"/>
          </a:xfrm>
          <a:solidFill>
            <a:srgbClr val="FF0000"/>
          </a:solidFill>
          <a:ln>
            <a:solidFill>
              <a:schemeClr val="bg2"/>
            </a:solidFill>
          </a:ln>
        </p:spPr>
        <p:txBody>
          <a:bodyPr/>
          <a:lstStyle/>
          <a:p>
            <a:pPr eaLnBrk="1" hangingPunct="1">
              <a:defRPr/>
            </a:pPr>
            <a:r>
              <a:rPr lang="en-US" sz="4000" b="0">
                <a:ea typeface="ＭＳ Ｐゴシック" charset="0"/>
              </a:rPr>
              <a:t>Elevations in North-South Divisions</a:t>
            </a:r>
          </a:p>
        </p:txBody>
      </p:sp>
      <p:pic>
        <p:nvPicPr>
          <p:cNvPr id="38926" name="Picture 14" descr="Shephelah Landscape"/>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035550" y="-228600"/>
            <a:ext cx="4108450" cy="7315200"/>
          </a:xfrm>
          <a:noFill/>
          <a:extLst>
            <a:ext uri="{909E8E84-426E-40dd-AFC4-6F175D3DCCD1}">
              <a14:hiddenFill xmlns:a14="http://schemas.microsoft.com/office/drawing/2010/main" xmlns="">
                <a:solidFill>
                  <a:srgbClr val="FFFFFF"/>
                </a:solidFill>
              </a14:hiddenFill>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38921" name="Text Box 9"/>
          <p:cNvSpPr txBox="1">
            <a:spLocks noChangeArrowheads="1"/>
          </p:cNvSpPr>
          <p:nvPr/>
        </p:nvSpPr>
        <p:spPr bwMode="auto">
          <a:xfrm>
            <a:off x="2843213" y="3657600"/>
            <a:ext cx="2498725" cy="584776"/>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err="1">
                <a:ea typeface="ＭＳ Ｐゴシック" charset="0"/>
                <a:cs typeface="ＭＳ Ｐゴシック" charset="0"/>
              </a:rPr>
              <a:t>Shephelah</a:t>
            </a:r>
            <a:endParaRPr lang="en-US" dirty="0">
              <a:ea typeface="ＭＳ Ｐゴシック" charset="0"/>
              <a:cs typeface="ＭＳ Ｐゴシック" charset="0"/>
            </a:endParaRPr>
          </a:p>
        </p:txBody>
      </p:sp>
      <p:sp>
        <p:nvSpPr>
          <p:cNvPr id="38932" name="Rectangle 20"/>
          <p:cNvSpPr>
            <a:spLocks noChangeArrowheads="1"/>
          </p:cNvSpPr>
          <p:nvPr/>
        </p:nvSpPr>
        <p:spPr bwMode="auto">
          <a:xfrm>
            <a:off x="5570538" y="4419600"/>
            <a:ext cx="3465512" cy="4572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Valleys and Hills</a:t>
            </a:r>
          </a:p>
        </p:txBody>
      </p:sp>
      <p:sp>
        <p:nvSpPr>
          <p:cNvPr id="38933" name="Rectangle 21"/>
          <p:cNvSpPr>
            <a:spLocks noChangeArrowheads="1"/>
          </p:cNvSpPr>
          <p:nvPr/>
        </p:nvSpPr>
        <p:spPr bwMode="auto">
          <a:xfrm>
            <a:off x="5722938" y="46323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67610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r>
              <a:rPr lang="en-US">
                <a:ea typeface="ＭＳ Ｐゴシック" charset="0"/>
              </a:rPr>
              <a:t>Shephelah</a:t>
            </a:r>
          </a:p>
        </p:txBody>
      </p:sp>
      <p:pic>
        <p:nvPicPr>
          <p:cNvPr id="2"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t="16132"/>
          <a:stretch>
            <a:fillRect/>
          </a:stretch>
        </p:blipFill>
        <p:spPr>
          <a:xfrm>
            <a:off x="1066800" y="2335213"/>
            <a:ext cx="8077200" cy="4522787"/>
          </a:xfrm>
          <a:noFill/>
          <a:extLst>
            <a:ext uri="{909E8E84-426E-40dd-AFC4-6F175D3DCCD1}">
              <a14:hiddenFill xmlns:a14="http://schemas.microsoft.com/office/drawing/2010/main" xmlns="">
                <a:solidFill>
                  <a:srgbClr val="FFFFFF"/>
                </a:solidFill>
              </a14:hiddenFill>
            </a:ext>
          </a:extLst>
        </p:spPr>
      </p:pic>
      <p:sp>
        <p:nvSpPr>
          <p:cNvPr id="66564" name="Rectangle 4"/>
          <p:cNvSpPr>
            <a:spLocks noGrp="1" noChangeArrowheads="1"/>
          </p:cNvSpPr>
          <p:nvPr>
            <p:ph type="body" sz="half" idx="1"/>
          </p:nvPr>
        </p:nvSpPr>
        <p:spPr>
          <a:xfrm>
            <a:off x="457200" y="1600200"/>
            <a:ext cx="8686800" cy="609600"/>
          </a:xfrm>
        </p:spPr>
        <p:txBody>
          <a:bodyPr/>
          <a:lstStyle/>
          <a:p>
            <a:pPr eaLnBrk="1" hangingPunct="1">
              <a:defRPr/>
            </a:pPr>
            <a:r>
              <a:rPr lang="en-US" b="1" dirty="0">
                <a:ea typeface="ＭＳ Ｐゴシック" charset="0"/>
              </a:rPr>
              <a:t>Farmland</a:t>
            </a:r>
          </a:p>
        </p:txBody>
      </p:sp>
      <p:sp>
        <p:nvSpPr>
          <p:cNvPr id="66565" name="Rectangle 5"/>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288739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a14="http://schemas.microsoft.com/office/drawing/2010/main" xmlns="">
                <a:solidFill>
                  <a:srgbClr val="FFFFFF"/>
                </a:solidFill>
              </a14:hiddenFill>
            </a:ext>
          </a:extLst>
        </p:spPr>
      </p:pic>
      <p:sp>
        <p:nvSpPr>
          <p:cNvPr id="49155" name="Rectangle 3"/>
          <p:cNvSpPr>
            <a:spLocks noGrp="1" noChangeArrowheads="1"/>
          </p:cNvSpPr>
          <p:nvPr>
            <p:ph type="title"/>
          </p:nvPr>
        </p:nvSpPr>
        <p:spPr>
          <a:xfrm>
            <a:off x="107950" y="228600"/>
            <a:ext cx="3527425"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1" name="Text Box 9"/>
          <p:cNvSpPr txBox="1">
            <a:spLocks noChangeArrowheads="1"/>
          </p:cNvSpPr>
          <p:nvPr/>
        </p:nvSpPr>
        <p:spPr bwMode="auto">
          <a:xfrm>
            <a:off x="2667000" y="3657600"/>
            <a:ext cx="2209800" cy="1569660"/>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Central Mountain Range</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73983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ills of Jud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Rot="1" noChangeArrowheads="1"/>
          </p:cNvSpPr>
          <p:nvPr>
            <p:ph type="title"/>
          </p:nvPr>
        </p:nvSpPr>
        <p:spPr>
          <a:xfrm>
            <a:off x="5562600" y="2667000"/>
            <a:ext cx="3581400" cy="715963"/>
          </a:xfrm>
        </p:spPr>
        <p:txBody>
          <a:bodyPr/>
          <a:lstStyle/>
          <a:p>
            <a:pPr eaLnBrk="1" hangingPunct="1">
              <a:defRPr/>
            </a:pPr>
            <a:r>
              <a:rPr lang="en-US" sz="4000">
                <a:ea typeface="ＭＳ Ｐゴシック" charset="0"/>
              </a:rPr>
              <a:t>Judean Hills</a:t>
            </a:r>
          </a:p>
        </p:txBody>
      </p:sp>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06989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18787" name="Rectangle 3"/>
          <p:cNvSpPr>
            <a:spLocks noGrp="1" noChangeArrowheads="1"/>
          </p:cNvSpPr>
          <p:nvPr>
            <p:ph type="title"/>
          </p:nvPr>
        </p:nvSpPr>
        <p:spPr>
          <a:xfrm>
            <a:off x="323850" y="228600"/>
            <a:ext cx="3394075" cy="1752600"/>
          </a:xfrm>
          <a:solidFill>
            <a:srgbClr val="FF0000"/>
          </a:solidFill>
          <a:ln>
            <a:solidFill>
              <a:schemeClr val="bg2"/>
            </a:solidFill>
          </a:ln>
        </p:spPr>
        <p:txBody>
          <a:bodyPr/>
          <a:lstStyle/>
          <a:p>
            <a:pPr eaLnBrk="1" hangingPunct="1">
              <a:defRPr/>
            </a:pPr>
            <a:r>
              <a:rPr lang="en-US" sz="3600">
                <a:ea typeface="ＭＳ Ｐゴシック" charset="0"/>
              </a:rPr>
              <a:t>Elevations in North-South Divisions</a:t>
            </a:r>
            <a:endParaRPr lang="en-US" sz="4000" b="0">
              <a:ea typeface="ＭＳ Ｐゴシック" charset="0"/>
            </a:endParaRPr>
          </a:p>
        </p:txBody>
      </p:sp>
      <p:sp>
        <p:nvSpPr>
          <p:cNvPr id="118788"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18789" name="Text Box 5"/>
          <p:cNvSpPr txBox="1">
            <a:spLocks noChangeArrowheads="1"/>
          </p:cNvSpPr>
          <p:nvPr/>
        </p:nvSpPr>
        <p:spPr bwMode="auto">
          <a:xfrm>
            <a:off x="2667000" y="3657600"/>
            <a:ext cx="2209800" cy="1569660"/>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Central Mountain Range</a:t>
            </a:r>
          </a:p>
        </p:txBody>
      </p:sp>
      <p:sp>
        <p:nvSpPr>
          <p:cNvPr id="118790" name="AutoShape 6"/>
          <p:cNvSpPr>
            <a:spLocks noChangeArrowheads="1"/>
          </p:cNvSpPr>
          <p:nvPr/>
        </p:nvSpPr>
        <p:spPr bwMode="auto">
          <a:xfrm rot="19061027">
            <a:off x="4748213" y="1346200"/>
            <a:ext cx="717550" cy="11017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33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18791" name="AutoShape 7"/>
          <p:cNvSpPr>
            <a:spLocks noChangeArrowheads="1"/>
          </p:cNvSpPr>
          <p:nvPr/>
        </p:nvSpPr>
        <p:spPr bwMode="auto">
          <a:xfrm>
            <a:off x="5945188" y="1519585"/>
            <a:ext cx="2803525" cy="1077218"/>
          </a:xfrm>
          <a:prstGeom prst="leftArrowCallout">
            <a:avLst>
              <a:gd name="adj1" fmla="val 25000"/>
              <a:gd name="adj2" fmla="val 25000"/>
              <a:gd name="adj3" fmla="val 20160"/>
              <a:gd name="adj4" fmla="val 66667"/>
            </a:avLst>
          </a:prstGeom>
          <a:solidFill>
            <a:srgbClr val="663300"/>
          </a:solidFill>
          <a:ln>
            <a:noFill/>
          </a:ln>
          <a:effectLst>
            <a:outerShdw blurRad="63500" dist="35921" dir="2700000" algn="ctr" rotWithShape="0">
              <a:schemeClr val="tx2">
                <a:alpha val="74998"/>
              </a:schemeClr>
            </a:outerShdw>
          </a:effectLst>
        </p:spPr>
        <p:txBody>
          <a:bodyPr/>
          <a:lstStyle/>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Jezreel Valley</a:t>
            </a:r>
          </a:p>
        </p:txBody>
      </p:sp>
      <p:sp>
        <p:nvSpPr>
          <p:cNvPr id="118792" name="AutoShape 8"/>
          <p:cNvSpPr>
            <a:spLocks noChangeArrowheads="1"/>
          </p:cNvSpPr>
          <p:nvPr/>
        </p:nvSpPr>
        <p:spPr bwMode="auto">
          <a:xfrm>
            <a:off x="5796136" y="1052736"/>
            <a:ext cx="3230563" cy="2062103"/>
          </a:xfrm>
          <a:prstGeom prst="leftArrowCallout">
            <a:avLst>
              <a:gd name="adj1" fmla="val 25000"/>
              <a:gd name="adj2" fmla="val 25000"/>
              <a:gd name="adj3" fmla="val 18318"/>
              <a:gd name="adj4" fmla="val 66667"/>
            </a:avLst>
          </a:prstGeom>
          <a:solidFill>
            <a:srgbClr val="663300"/>
          </a:solidFill>
          <a:ln>
            <a:noFill/>
          </a:ln>
          <a:effectLst>
            <a:outerShdw blurRad="63500" dist="35921" dir="2700000" algn="ctr" rotWithShape="0">
              <a:schemeClr val="tx2">
                <a:alpha val="74998"/>
              </a:schemeClr>
            </a:outerShdw>
          </a:effectLst>
        </p:spPr>
        <p:txBody>
          <a:bodyPr/>
          <a:lstStyle/>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 Also Called:</a:t>
            </a:r>
          </a:p>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Plain of Megiddo</a:t>
            </a: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04955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p:cTn id="7" dur="1000" fill="hold"/>
                                        <p:tgtEl>
                                          <p:spTgt spid="118790"/>
                                        </p:tgtEl>
                                        <p:attrNameLst>
                                          <p:attrName>ppt_w</p:attrName>
                                        </p:attrNameLst>
                                      </p:cBhvr>
                                      <p:tavLst>
                                        <p:tav tm="0">
                                          <p:val>
                                            <p:fltVal val="0"/>
                                          </p:val>
                                        </p:tav>
                                        <p:tav tm="100000">
                                          <p:val>
                                            <p:strVal val="#ppt_w"/>
                                          </p:val>
                                        </p:tav>
                                      </p:tavLst>
                                    </p:anim>
                                    <p:anim calcmode="lin" valueType="num">
                                      <p:cBhvr>
                                        <p:cTn id="8" dur="1000" fill="hold"/>
                                        <p:tgtEl>
                                          <p:spTgt spid="118790"/>
                                        </p:tgtEl>
                                        <p:attrNameLst>
                                          <p:attrName>ppt_h</p:attrName>
                                        </p:attrNameLst>
                                      </p:cBhvr>
                                      <p:tavLst>
                                        <p:tav tm="0">
                                          <p:val>
                                            <p:fltVal val="0"/>
                                          </p:val>
                                        </p:tav>
                                        <p:tav tm="100000">
                                          <p:val>
                                            <p:strVal val="#ppt_h"/>
                                          </p:val>
                                        </p:tav>
                                      </p:tavLst>
                                    </p:anim>
                                    <p:anim calcmode="lin" valueType="num">
                                      <p:cBhvr>
                                        <p:cTn id="9" dur="1000" fill="hold"/>
                                        <p:tgtEl>
                                          <p:spTgt spid="1187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8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8791"/>
                                        </p:tgtEl>
                                        <p:attrNameLst>
                                          <p:attrName>style.visibility</p:attrName>
                                        </p:attrNameLst>
                                      </p:cBhvr>
                                      <p:to>
                                        <p:strVal val="visible"/>
                                      </p:to>
                                    </p:set>
                                    <p:anim calcmode="lin" valueType="num">
                                      <p:cBhvr>
                                        <p:cTn id="15" dur="1000" fill="hold"/>
                                        <p:tgtEl>
                                          <p:spTgt spid="118791"/>
                                        </p:tgtEl>
                                        <p:attrNameLst>
                                          <p:attrName>ppt_w</p:attrName>
                                        </p:attrNameLst>
                                      </p:cBhvr>
                                      <p:tavLst>
                                        <p:tav tm="0">
                                          <p:val>
                                            <p:fltVal val="0"/>
                                          </p:val>
                                        </p:tav>
                                        <p:tav tm="100000">
                                          <p:val>
                                            <p:strVal val="#ppt_w"/>
                                          </p:val>
                                        </p:tav>
                                      </p:tavLst>
                                    </p:anim>
                                    <p:anim calcmode="lin" valueType="num">
                                      <p:cBhvr>
                                        <p:cTn id="16" dur="1000" fill="hold"/>
                                        <p:tgtEl>
                                          <p:spTgt spid="118791"/>
                                        </p:tgtEl>
                                        <p:attrNameLst>
                                          <p:attrName>ppt_h</p:attrName>
                                        </p:attrNameLst>
                                      </p:cBhvr>
                                      <p:tavLst>
                                        <p:tav tm="0">
                                          <p:val>
                                            <p:fltVal val="0"/>
                                          </p:val>
                                        </p:tav>
                                        <p:tav tm="100000">
                                          <p:val>
                                            <p:strVal val="#ppt_h"/>
                                          </p:val>
                                        </p:tav>
                                      </p:tavLst>
                                    </p:anim>
                                    <p:anim calcmode="lin" valueType="num">
                                      <p:cBhvr>
                                        <p:cTn id="17" dur="1000" fill="hold"/>
                                        <p:tgtEl>
                                          <p:spTgt spid="1187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87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118791"/>
                                        </p:tgtEl>
                                      </p:cBhvr>
                                    </p:animEffect>
                                    <p:set>
                                      <p:cBhvr>
                                        <p:cTn id="23" dur="1" fill="hold">
                                          <p:stCondLst>
                                            <p:cond delay="499"/>
                                          </p:stCondLst>
                                        </p:cTn>
                                        <p:tgtEl>
                                          <p:spTgt spid="118791"/>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18792"/>
                                        </p:tgtEl>
                                        <p:attrNameLst>
                                          <p:attrName>style.visibility</p:attrName>
                                        </p:attrNameLst>
                                      </p:cBhvr>
                                      <p:to>
                                        <p:strVal val="visible"/>
                                      </p:to>
                                    </p:set>
                                    <p:animEffect transition="in" filter="dissolve">
                                      <p:cBhvr>
                                        <p:cTn id="26"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P spid="118791" grpId="1" animBg="1"/>
      <p:bldP spid="11879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ab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Rot="1" noChangeArrowheads="1"/>
          </p:cNvSpPr>
          <p:nvPr>
            <p:ph type="title"/>
          </p:nvPr>
        </p:nvSpPr>
        <p:spPr>
          <a:xfrm>
            <a:off x="5364088" y="260648"/>
            <a:ext cx="3779912" cy="3384376"/>
          </a:xfrm>
        </p:spPr>
        <p:txBody>
          <a:bodyPr/>
          <a:lstStyle/>
          <a:p>
            <a:pPr eaLnBrk="1" hangingPunct="1">
              <a:defRPr/>
            </a:pPr>
            <a:r>
              <a:rPr lang="en-US" dirty="0">
                <a:ea typeface="ＭＳ Ｐゴシック" charset="0"/>
              </a:rPr>
              <a:t>Mount Tabor in the Jezreel Valley</a:t>
            </a:r>
          </a:p>
        </p:txBody>
      </p:sp>
      <p:pic>
        <p:nvPicPr>
          <p:cNvPr id="74755" name="Picture 5" descr="Mount Tab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3605213"/>
            <a:ext cx="5257800" cy="325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166491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0" y="274638"/>
            <a:ext cx="4139952" cy="3306762"/>
          </a:xfrm>
        </p:spPr>
        <p:txBody>
          <a:bodyPr/>
          <a:lstStyle/>
          <a:p>
            <a:pPr eaLnBrk="1" hangingPunct="1">
              <a:defRPr/>
            </a:pPr>
            <a:r>
              <a:rPr lang="en-US" dirty="0">
                <a:ea typeface="ＭＳ Ｐゴシック" charset="0"/>
              </a:rPr>
              <a:t>Central Mountain Range</a:t>
            </a:r>
          </a:p>
        </p:txBody>
      </p:sp>
      <p:sp>
        <p:nvSpPr>
          <p:cNvPr id="62467" name="Rectangle 3"/>
          <p:cNvSpPr>
            <a:spLocks noGrp="1" noChangeArrowheads="1"/>
          </p:cNvSpPr>
          <p:nvPr>
            <p:ph type="body" sz="half" idx="1"/>
          </p:nvPr>
        </p:nvSpPr>
        <p:spPr>
          <a:xfrm>
            <a:off x="0" y="3645024"/>
            <a:ext cx="4211638" cy="2448271"/>
          </a:xfrm>
        </p:spPr>
        <p:txBody>
          <a:bodyPr/>
          <a:lstStyle/>
          <a:p>
            <a:pPr eaLnBrk="1" hangingPunct="1">
              <a:lnSpc>
                <a:spcPct val="80000"/>
              </a:lnSpc>
              <a:defRPr/>
            </a:pPr>
            <a:r>
              <a:rPr lang="en-US" sz="2800" b="1" dirty="0">
                <a:ea typeface="ＭＳ Ｐゴシック" charset="0"/>
              </a:rPr>
              <a:t>A ridge causes water to flow east or west</a:t>
            </a:r>
          </a:p>
          <a:p>
            <a:pPr eaLnBrk="1" hangingPunct="1">
              <a:lnSpc>
                <a:spcPct val="80000"/>
              </a:lnSpc>
              <a:defRPr/>
            </a:pPr>
            <a:endParaRPr lang="en-US" sz="2800" b="1" dirty="0">
              <a:ea typeface="ＭＳ Ｐゴシック" charset="0"/>
            </a:endParaRPr>
          </a:p>
          <a:p>
            <a:pPr eaLnBrk="1" hangingPunct="1">
              <a:lnSpc>
                <a:spcPct val="80000"/>
              </a:lnSpc>
              <a:defRPr/>
            </a:pPr>
            <a:r>
              <a:rPr lang="en-US" sz="2800" b="1" dirty="0">
                <a:ea typeface="ＭＳ Ｐゴシック" charset="0"/>
              </a:rPr>
              <a:t>The higher elevation is in the south</a:t>
            </a:r>
          </a:p>
        </p:txBody>
      </p:sp>
      <p:sp>
        <p:nvSpPr>
          <p:cNvPr id="62468" name="Rectangle 4"/>
          <p:cNvSpPr>
            <a:spLocks noChangeArrowheads="1"/>
          </p:cNvSpPr>
          <p:nvPr/>
        </p:nvSpPr>
        <p:spPr bwMode="auto">
          <a:xfrm>
            <a:off x="0" y="6381750"/>
            <a:ext cx="3962400" cy="1714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76804" name="Picture 7" descr="Map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184650" y="-30163"/>
            <a:ext cx="4959350" cy="7040563"/>
          </a:xfrm>
          <a:solidFill>
            <a:srgbClr val="000000"/>
          </a:solidFill>
          <a:ln>
            <a:noFill/>
          </a:ln>
          <a:effectLst/>
        </p:spPr>
      </p:pic>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38512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t="1633" r="4536" b="6139"/>
          <a:stretch>
            <a:fillRect/>
          </a:stretch>
        </p:blipFill>
        <p:spPr bwMode="auto">
          <a:xfrm>
            <a:off x="0" y="-152400"/>
            <a:ext cx="9185275" cy="1272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Rot="1" noChangeArrowheads="1"/>
          </p:cNvSpPr>
          <p:nvPr>
            <p:ph type="title"/>
          </p:nvPr>
        </p:nvSpPr>
        <p:spPr>
          <a:xfrm>
            <a:off x="304800" y="53975"/>
            <a:ext cx="8229600" cy="1143000"/>
          </a:xfrm>
        </p:spPr>
        <p:txBody>
          <a:bodyPr/>
          <a:lstStyle/>
          <a:p>
            <a:pPr eaLnBrk="1" hangingPunct="1">
              <a:defRPr/>
            </a:pPr>
            <a:r>
              <a:rPr lang="en-US" dirty="0">
                <a:ea typeface="ＭＳ Ｐゴシック" charset="0"/>
              </a:rPr>
              <a:t>The Wilderness of Judea</a:t>
            </a:r>
          </a:p>
        </p:txBody>
      </p:sp>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587063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a14="http://schemas.microsoft.com/office/drawing/2010/main" xmlns="">
                <a:solidFill>
                  <a:srgbClr val="FFFFFF"/>
                </a:solidFill>
              </a14:hiddenFill>
            </a:ext>
          </a:extLst>
        </p:spPr>
      </p:pic>
      <p:sp>
        <p:nvSpPr>
          <p:cNvPr id="51203" name="Rectangle 3"/>
          <p:cNvSpPr>
            <a:spLocks noGrp="1" noChangeArrowheads="1"/>
          </p:cNvSpPr>
          <p:nvPr>
            <p:ph type="title"/>
          </p:nvPr>
        </p:nvSpPr>
        <p:spPr>
          <a:xfrm>
            <a:off x="250825" y="228600"/>
            <a:ext cx="3540125"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51210" name="Text Box 10"/>
          <p:cNvSpPr txBox="1">
            <a:spLocks noChangeArrowheads="1"/>
          </p:cNvSpPr>
          <p:nvPr/>
        </p:nvSpPr>
        <p:spPr bwMode="auto">
          <a:xfrm>
            <a:off x="2484438" y="3688268"/>
            <a:ext cx="2925762" cy="584776"/>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a:ea typeface="ＭＳ Ｐゴシック" charset="0"/>
                <a:cs typeface="ＭＳ Ｐゴシック" charset="0"/>
              </a:rPr>
              <a:t>Jordan Rift</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79123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a:t>
            </a: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4115" name="WordArt 19"/>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Chaldea</a:t>
            </a:r>
          </a:p>
        </p:txBody>
      </p:sp>
      <p:sp>
        <p:nvSpPr>
          <p:cNvPr id="4116" name="WordArt 20"/>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Persia</a:t>
            </a:r>
          </a:p>
        </p:txBody>
      </p:sp>
      <p:sp>
        <p:nvSpPr>
          <p:cNvPr id="4117" name="Text Box 21"/>
          <p:cNvSpPr txBox="1">
            <a:spLocks noChangeArrowheads="1"/>
          </p:cNvSpPr>
          <p:nvPr/>
        </p:nvSpPr>
        <p:spPr bwMode="auto">
          <a:xfrm>
            <a:off x="165100" y="2162175"/>
            <a:ext cx="1968500" cy="519113"/>
          </a:xfrm>
          <a:prstGeom prst="rect">
            <a:avLst/>
          </a:prstGeom>
          <a:solidFill>
            <a:schemeClr val="bg1"/>
          </a:solidFill>
          <a:ln w="9525">
            <a:noFill/>
            <a:miter lim="800000"/>
            <a:headEnd/>
            <a:tailEnd/>
          </a:ln>
          <a:effectLst/>
        </p:spPr>
        <p:txBody>
          <a:bodyPr>
            <a:spAutoFit/>
          </a:bodyPr>
          <a:lstStyle/>
          <a:p>
            <a:pPr fontAlgn="base">
              <a:defRPr/>
            </a:pPr>
            <a:r>
              <a:rPr lang="en-US" sz="2800" b="1" dirty="0">
                <a:solidFill>
                  <a:srgbClr val="FFFFFF"/>
                </a:solidFill>
                <a:effectLst/>
                <a:latin typeface="Arial" pitchFamily="-105" charset="0"/>
                <a:ea typeface="ＭＳ Ｐゴシック" charset="0"/>
                <a:cs typeface="ＭＳ Ｐゴシック" charset="0"/>
              </a:rPr>
              <a:t>Euphrates</a:t>
            </a:r>
          </a:p>
        </p:txBody>
      </p:sp>
      <p:sp>
        <p:nvSpPr>
          <p:cNvPr id="4118" name="Text Box 22"/>
          <p:cNvSpPr txBox="1">
            <a:spLocks noChangeArrowheads="1"/>
          </p:cNvSpPr>
          <p:nvPr/>
        </p:nvSpPr>
        <p:spPr bwMode="auto">
          <a:xfrm>
            <a:off x="838200" y="1004888"/>
            <a:ext cx="1968500" cy="519112"/>
          </a:xfrm>
          <a:prstGeom prst="rect">
            <a:avLst/>
          </a:prstGeom>
          <a:solidFill>
            <a:schemeClr val="bg1"/>
          </a:solidFill>
          <a:ln w="9525">
            <a:noFill/>
            <a:miter lim="800000"/>
            <a:headEnd/>
            <a:tailEnd/>
          </a:ln>
          <a:effectLst/>
        </p:spPr>
        <p:txBody>
          <a:bodyPr>
            <a:spAutoFit/>
          </a:bodyPr>
          <a:lstStyle/>
          <a:p>
            <a:pPr fontAlgn="base">
              <a:defRPr/>
            </a:pPr>
            <a:r>
              <a:rPr lang="en-US" sz="2800" b="1">
                <a:solidFill>
                  <a:srgbClr val="FFFFFF"/>
                </a:solidFill>
                <a:effectLst/>
                <a:latin typeface="Arial" pitchFamily="-105" charset="0"/>
                <a:ea typeface="ＭＳ Ｐゴシック" charset="0"/>
                <a:cs typeface="ＭＳ Ｐゴシック" charset="0"/>
              </a:rPr>
              <a:t>Tigris</a:t>
            </a:r>
          </a:p>
        </p:txBody>
      </p:sp>
      <p:sp>
        <p:nvSpPr>
          <p:cNvPr id="4119" name="Text Box 23"/>
          <p:cNvSpPr txBox="1">
            <a:spLocks noChangeArrowheads="1"/>
          </p:cNvSpPr>
          <p:nvPr/>
        </p:nvSpPr>
        <p:spPr bwMode="auto">
          <a:xfrm>
            <a:off x="3200400" y="5195888"/>
            <a:ext cx="2438400" cy="519112"/>
          </a:xfrm>
          <a:prstGeom prst="rect">
            <a:avLst/>
          </a:prstGeom>
          <a:solidFill>
            <a:schemeClr val="bg1"/>
          </a:solidFill>
          <a:ln w="9525">
            <a:noFill/>
            <a:miter lim="800000"/>
            <a:headEnd/>
            <a:tailEnd/>
          </a:ln>
          <a:effectLst/>
        </p:spPr>
        <p:txBody>
          <a:bodyPr>
            <a:spAutoFit/>
          </a:bodyPr>
          <a:lstStyle/>
          <a:p>
            <a:pPr fontAlgn="base">
              <a:defRPr/>
            </a:pPr>
            <a:r>
              <a:rPr lang="en-US" sz="2800" b="1">
                <a:solidFill>
                  <a:srgbClr val="FFFFFF"/>
                </a:solidFill>
                <a:effectLst/>
                <a:latin typeface="Arial" pitchFamily="-105" charset="0"/>
                <a:ea typeface="ＭＳ Ｐゴシック" charset="0"/>
                <a:cs typeface="ＭＳ Ｐゴシック" charset="0"/>
              </a:rPr>
              <a:t>Persian Gulf</a:t>
            </a:r>
          </a:p>
        </p:txBody>
      </p:sp>
      <p:sp>
        <p:nvSpPr>
          <p:cNvPr id="4120" name="Line 24"/>
          <p:cNvSpPr>
            <a:spLocks noChangeShapeType="1"/>
          </p:cNvSpPr>
          <p:nvPr/>
        </p:nvSpPr>
        <p:spPr bwMode="auto">
          <a:xfrm flipH="1">
            <a:off x="1447800" y="838200"/>
            <a:ext cx="2971800" cy="1447800"/>
          </a:xfrm>
          <a:prstGeom prst="line">
            <a:avLst/>
          </a:prstGeom>
          <a:noFill/>
          <a:ln w="76200">
            <a:solidFill>
              <a:schemeClr val="tx1"/>
            </a:solidFill>
            <a:round/>
            <a:headEnd/>
            <a:tailEnd type="triangle" w="med" len="med"/>
          </a:ln>
          <a:effectLst/>
        </p:spPr>
        <p:txBody>
          <a:bodyPr/>
          <a:lstStyle/>
          <a:p>
            <a:pPr>
              <a:defRPr/>
            </a:pPr>
            <a:endParaRPr lang="en-US">
              <a:solidFill>
                <a:srgbClr val="FFFFFF"/>
              </a:solidFill>
              <a:latin typeface="Garamond" pitchFamily="-111" charset="0"/>
              <a:ea typeface="ＭＳ Ｐゴシック" charset="0"/>
              <a:cs typeface="ＭＳ Ｐゴシック" charset="0"/>
            </a:endParaRPr>
          </a:p>
        </p:txBody>
      </p:sp>
      <p:sp>
        <p:nvSpPr>
          <p:cNvPr id="4104" name="Rectangle 8"/>
          <p:cNvSpPr>
            <a:spLocks noGrp="1" noRot="1" noChangeArrowheads="1"/>
          </p:cNvSpPr>
          <p:nvPr>
            <p:ph type="title" idx="4294967295"/>
          </p:nvPr>
        </p:nvSpPr>
        <p:spPr>
          <a:xfrm>
            <a:off x="1295400" y="76200"/>
            <a:ext cx="5715000" cy="762000"/>
          </a:xfrm>
          <a:solidFill>
            <a:schemeClr val="tx1"/>
          </a:solidFill>
          <a:ln>
            <a:solidFill>
              <a:schemeClr val="bg2"/>
            </a:solidFill>
          </a:ln>
        </p:spPr>
        <p:txBody>
          <a:bodyPr/>
          <a:lstStyle/>
          <a:p>
            <a:pPr eaLnBrk="1" hangingPunct="1">
              <a:defRPr/>
            </a:pPr>
            <a:r>
              <a:rPr lang="en-US" sz="4000" dirty="0">
                <a:solidFill>
                  <a:schemeClr val="bg1"/>
                </a:solidFill>
                <a:effectLst>
                  <a:outerShdw blurRad="38100" dist="38100" dir="2700000" algn="tl">
                    <a:srgbClr val="DDDDDD"/>
                  </a:outerShdw>
                </a:effectLst>
                <a:latin typeface="Arial" charset="0"/>
                <a:ea typeface="ＭＳ Ｐゴシック" charset="0"/>
                <a:cs typeface="Arial" charset="0"/>
              </a:rPr>
              <a:t>Mesopotamia</a:t>
            </a:r>
          </a:p>
        </p:txBody>
      </p:sp>
      <p:sp>
        <p:nvSpPr>
          <p:cNvPr id="15" name="Text Box 25"/>
          <p:cNvSpPr txBox="1">
            <a:spLocks noChangeAspect="1" noChangeArrowheads="1"/>
          </p:cNvSpPr>
          <p:nvPr/>
        </p:nvSpPr>
        <p:spPr bwMode="auto">
          <a:xfrm>
            <a:off x="8460432" y="76200"/>
            <a:ext cx="539750" cy="461665"/>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15</a:t>
            </a:r>
          </a:p>
        </p:txBody>
      </p:sp>
    </p:spTree>
    <p:extLst>
      <p:ext uri="{BB962C8B-B14F-4D97-AF65-F5344CB8AC3E}">
        <p14:creationId xmlns:p14="http://schemas.microsoft.com/office/powerpoint/2010/main" val="567977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animBg="1"/>
      <p:bldP spid="4118" grpId="0" animBg="1"/>
      <p:bldP spid="4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ea typeface="ＭＳ Ｐゴシック" charset="0"/>
              </a:rPr>
              <a:t>Jordan Rift</a:t>
            </a:r>
          </a:p>
        </p:txBody>
      </p:sp>
      <p:sp>
        <p:nvSpPr>
          <p:cNvPr id="52227" name="Rectangle 3"/>
          <p:cNvSpPr>
            <a:spLocks noGrp="1" noChangeArrowheads="1"/>
          </p:cNvSpPr>
          <p:nvPr>
            <p:ph type="body" sz="half" idx="1"/>
          </p:nvPr>
        </p:nvSpPr>
        <p:spPr>
          <a:xfrm>
            <a:off x="457200" y="1600200"/>
            <a:ext cx="8686800" cy="609600"/>
          </a:xfrm>
        </p:spPr>
        <p:txBody>
          <a:bodyPr/>
          <a:lstStyle/>
          <a:p>
            <a:pPr eaLnBrk="1" hangingPunct="1">
              <a:defRPr/>
            </a:pPr>
            <a:r>
              <a:rPr lang="en-US" b="1">
                <a:ea typeface="ＭＳ Ｐゴシック" charset="0"/>
              </a:rPr>
              <a:t>Deep Depression</a:t>
            </a:r>
          </a:p>
        </p:txBody>
      </p:sp>
      <p:sp>
        <p:nvSpPr>
          <p:cNvPr id="52228" name="Rectangle 4"/>
          <p:cNvSpPr>
            <a:spLocks noChangeArrowheads="1"/>
          </p:cNvSpPr>
          <p:nvPr/>
        </p:nvSpPr>
        <p:spPr bwMode="auto">
          <a:xfrm>
            <a:off x="0" y="2209800"/>
            <a:ext cx="3810000" cy="2286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82948"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a14="http://schemas.microsoft.com/office/drawing/2010/main" xmlns="">
                <a:solidFill>
                  <a:srgbClr val="FFFFFF"/>
                </a:solidFill>
              </a14:hiddenFill>
            </a:ext>
          </a:extLst>
        </p:spPr>
      </p:pic>
      <p:sp>
        <p:nvSpPr>
          <p:cNvPr id="52233" name="Rectangle 9"/>
          <p:cNvSpPr>
            <a:spLocks noChangeArrowheads="1"/>
          </p:cNvSpPr>
          <p:nvPr/>
        </p:nvSpPr>
        <p:spPr bwMode="auto">
          <a:xfrm>
            <a:off x="381000" y="2667000"/>
            <a:ext cx="2209800" cy="4191000"/>
          </a:xfrm>
          <a:prstGeom prst="rect">
            <a:avLst/>
          </a:prstGeom>
          <a:noFill/>
          <a:ln w="9525">
            <a:noFill/>
            <a:miter lim="800000"/>
            <a:headEnd/>
            <a:tailEnd/>
          </a:ln>
          <a:effectLst/>
        </p:spPr>
        <p:txBody>
          <a:bodyPr/>
          <a:lstStyle/>
          <a:p>
            <a:pPr eaLnBrk="1" fontAlgn="base" hangingPunct="1">
              <a:spcBef>
                <a:spcPct val="20000"/>
              </a:spcBef>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From the Wilderness of Judea looking east to the Salt Sea below</a:t>
            </a:r>
          </a:p>
        </p:txBody>
      </p:sp>
      <p:sp>
        <p:nvSpPr>
          <p:cNvPr id="8"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784092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a14="http://schemas.microsoft.com/office/drawing/2010/main" xmlns="">
                <a:solidFill>
                  <a:srgbClr val="FFFFFF"/>
                </a:solidFill>
              </a14:hiddenFill>
            </a:ext>
          </a:extLst>
        </p:spPr>
      </p:pic>
      <p:sp>
        <p:nvSpPr>
          <p:cNvPr id="53251" name="Rectangle 3"/>
          <p:cNvSpPr>
            <a:spLocks noGrp="1" noChangeArrowheads="1"/>
          </p:cNvSpPr>
          <p:nvPr>
            <p:ph type="title"/>
          </p:nvPr>
        </p:nvSpPr>
        <p:spPr>
          <a:xfrm>
            <a:off x="57150" y="228600"/>
            <a:ext cx="3640138"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53258" name="Text Box 10"/>
          <p:cNvSpPr txBox="1">
            <a:spLocks noChangeArrowheads="1"/>
          </p:cNvSpPr>
          <p:nvPr/>
        </p:nvSpPr>
        <p:spPr bwMode="auto">
          <a:xfrm>
            <a:off x="3259138" y="3276600"/>
            <a:ext cx="325755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Transjordan Plateau</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571688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a:solidFill>
                  <a:schemeClr val="tx1"/>
                </a:solidFill>
                <a:ea typeface="ＭＳ Ｐゴシック" charset="0"/>
              </a:rPr>
              <a:t>Transjordan Plateau</a:t>
            </a:r>
          </a:p>
        </p:txBody>
      </p:sp>
      <p:sp>
        <p:nvSpPr>
          <p:cNvPr id="54275" name="Rectangle 3"/>
          <p:cNvSpPr>
            <a:spLocks noGrp="1" noChangeArrowheads="1"/>
          </p:cNvSpPr>
          <p:nvPr>
            <p:ph type="body" sz="half" idx="1"/>
          </p:nvPr>
        </p:nvSpPr>
        <p:spPr>
          <a:xfrm>
            <a:off x="152400" y="1412776"/>
            <a:ext cx="3267075" cy="457200"/>
          </a:xfrm>
        </p:spPr>
        <p:txBody>
          <a:bodyPr/>
          <a:lstStyle/>
          <a:p>
            <a:pPr eaLnBrk="1" hangingPunct="1">
              <a:defRPr/>
            </a:pPr>
            <a:r>
              <a:rPr lang="en-US" b="1" dirty="0">
                <a:ea typeface="ＭＳ Ｐゴシック" charset="0"/>
              </a:rPr>
              <a:t>Mt. Nebo</a:t>
            </a:r>
          </a:p>
        </p:txBody>
      </p:sp>
      <p:sp>
        <p:nvSpPr>
          <p:cNvPr id="54276" name="Rectangle 4"/>
          <p:cNvSpPr>
            <a:spLocks noChangeArrowheads="1"/>
          </p:cNvSpPr>
          <p:nvPr/>
        </p:nvSpPr>
        <p:spPr bwMode="auto">
          <a:xfrm>
            <a:off x="0" y="2057400"/>
            <a:ext cx="32766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87044" name="Picture 7"/>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b="7594"/>
          <a:stretch>
            <a:fillRect/>
          </a:stretch>
        </p:blipFill>
        <p:spPr>
          <a:xfrm>
            <a:off x="3448050" y="1295400"/>
            <a:ext cx="5372100" cy="5562600"/>
          </a:xfrm>
        </p:spPr>
      </p:pic>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08427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rgbClr val="000000"/>
          </a:solidFill>
          <a:ln>
            <a:noFill/>
          </a:ln>
          <a:effectLst/>
        </p:spPr>
      </p:pic>
      <p:sp>
        <p:nvSpPr>
          <p:cNvPr id="41987" name="Rectangle 3"/>
          <p:cNvSpPr>
            <a:spLocks noGrp="1" noChangeArrowheads="1"/>
          </p:cNvSpPr>
          <p:nvPr>
            <p:ph type="title"/>
          </p:nvPr>
        </p:nvSpPr>
        <p:spPr>
          <a:xfrm>
            <a:off x="107504" y="228600"/>
            <a:ext cx="3465959" cy="2192288"/>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30940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idx="4294967295"/>
          </p:nvPr>
        </p:nvSpPr>
        <p:spPr>
          <a:xfrm>
            <a:off x="4862513" y="274638"/>
            <a:ext cx="3886200" cy="868362"/>
          </a:xfrm>
        </p:spPr>
        <p:txBody>
          <a:bodyPr/>
          <a:lstStyle/>
          <a:p>
            <a:pPr eaLnBrk="1" hangingPunct="1">
              <a:defRPr/>
            </a:pPr>
            <a:r>
              <a:rPr lang="en-US" dirty="0">
                <a:ea typeface="ＭＳ Ｐゴシック" charset="0"/>
              </a:rPr>
              <a:t>The Negev</a:t>
            </a:r>
          </a:p>
        </p:txBody>
      </p:sp>
      <p:pic>
        <p:nvPicPr>
          <p:cNvPr id="91138" name="Picture 4" descr="Neg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5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180715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egev066a"/>
          <p:cNvPicPr>
            <a:picLocks noChangeAspect="1" noChangeArrowheads="1"/>
          </p:cNvPicPr>
          <p:nvPr/>
        </p:nvPicPr>
        <p:blipFill rotWithShape="1">
          <a:blip r:embed="rId2">
            <a:extLst>
              <a:ext uri="{28A0092B-C50C-407E-A947-70E740481C1C}">
                <a14:useLocalDpi xmlns:a14="http://schemas.microsoft.com/office/drawing/2010/main"/>
              </a:ext>
            </a:extLst>
          </a:blip>
          <a:srcRect r="1937" b="124"/>
          <a:stretch/>
        </p:blipFill>
        <p:spPr bwMode="auto">
          <a:xfrm>
            <a:off x="-17463" y="-26988"/>
            <a:ext cx="9161463" cy="69985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870538"/>
          </a:xfrm>
          <a:solidFill>
            <a:schemeClr val="tx1"/>
          </a:solidFill>
        </p:spPr>
        <p:txBody>
          <a:bodyPr/>
          <a:lstStyle/>
          <a:p>
            <a:r>
              <a:rPr lang="en-US" sz="2800" b="1">
                <a:solidFill>
                  <a:srgbClr val="FFFFFF"/>
                </a:solidFill>
                <a:latin typeface="Arial"/>
                <a:cs typeface="Arial"/>
              </a:rPr>
              <a:t>The Negev</a:t>
            </a:r>
          </a:p>
        </p:txBody>
      </p:sp>
      <p:sp>
        <p:nvSpPr>
          <p:cNvPr id="4" name="Title 1">
            <a:extLst>
              <a:ext uri="{FF2B5EF4-FFF2-40B4-BE49-F238E27FC236}">
                <a16:creationId xmlns:a16="http://schemas.microsoft.com/office/drawing/2014/main" id="{C37CEF85-3286-4649-BB77-59A810A67459}"/>
              </a:ext>
            </a:extLst>
          </p:cNvPr>
          <p:cNvSpPr txBox="1">
            <a:spLocks/>
          </p:cNvSpPr>
          <p:nvPr/>
        </p:nvSpPr>
        <p:spPr bwMode="auto">
          <a:xfrm>
            <a:off x="3995936" y="4005064"/>
            <a:ext cx="2627784" cy="521926"/>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eaLnBrk="1" hangingPunct="1"/>
            <a:r>
              <a:rPr lang="en-US" sz="2800" b="1" kern="0" dirty="0" err="1">
                <a:solidFill>
                  <a:srgbClr val="FFFFFF"/>
                </a:solidFill>
                <a:effectLst/>
                <a:latin typeface="Arial"/>
                <a:cs typeface="Arial"/>
              </a:rPr>
              <a:t>Herodion</a:t>
            </a:r>
            <a:endParaRPr lang="en-US" sz="2800" b="1" kern="0" dirty="0">
              <a:solidFill>
                <a:srgbClr val="FFFFFF"/>
              </a:solidFill>
              <a:effectLst/>
              <a:latin typeface="Arial"/>
              <a:cs typeface="Arial"/>
            </a:endParaRPr>
          </a:p>
        </p:txBody>
      </p:sp>
    </p:spTree>
    <p:extLst>
      <p:ext uri="{BB962C8B-B14F-4D97-AF65-F5344CB8AC3E}">
        <p14:creationId xmlns:p14="http://schemas.microsoft.com/office/powerpoint/2010/main" val="18151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chemeClr val="bg1"/>
          </a:solidFill>
          <a:ln>
            <a:noFill/>
          </a:ln>
          <a:effectLst>
            <a:outerShdw blurRad="63500" dist="35921" dir="2700000" algn="ctr" rotWithShape="0">
              <a:schemeClr val="tx2">
                <a:alpha val="74998"/>
              </a:schemeClr>
            </a:outerShdw>
          </a:effectLst>
        </p:spPr>
      </p:pic>
      <p:sp>
        <p:nvSpPr>
          <p:cNvPr id="68621" name="Freeform 1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4"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1" name="Rectangle 3"/>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68612"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6861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20" name="Freeform 12"/>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3193"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Travel in Ancient Israel</a:t>
            </a:r>
          </a:p>
        </p:txBody>
      </p:sp>
      <p:sp>
        <p:nvSpPr>
          <p:cNvPr id="68617"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22" name="Text Box 14"/>
          <p:cNvSpPr txBox="1">
            <a:spLocks noChangeArrowheads="1"/>
          </p:cNvSpPr>
          <p:nvPr/>
        </p:nvSpPr>
        <p:spPr bwMode="auto">
          <a:xfrm>
            <a:off x="323528" y="1484784"/>
            <a:ext cx="2776121" cy="584776"/>
          </a:xfrm>
          <a:prstGeom prst="rect">
            <a:avLst/>
          </a:prstGeom>
          <a:noFill/>
          <a:ln>
            <a:noFill/>
          </a:ln>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West &amp; North</a:t>
            </a:r>
          </a:p>
        </p:txBody>
      </p:sp>
      <p:sp>
        <p:nvSpPr>
          <p:cNvPr id="68623" name="Text Box 15"/>
          <p:cNvSpPr txBox="1">
            <a:spLocks noChangeArrowheads="1"/>
          </p:cNvSpPr>
          <p:nvPr/>
        </p:nvSpPr>
        <p:spPr bwMode="auto">
          <a:xfrm>
            <a:off x="6027037" y="1484784"/>
            <a:ext cx="273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East &amp; South</a:t>
            </a:r>
          </a:p>
        </p:txBody>
      </p:sp>
      <p:sp>
        <p:nvSpPr>
          <p:cNvPr id="1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13861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8622"/>
                                        </p:tgtEl>
                                        <p:attrNameLst>
                                          <p:attrName>style.visibility</p:attrName>
                                        </p:attrNameLst>
                                      </p:cBhvr>
                                      <p:to>
                                        <p:strVal val="visible"/>
                                      </p:to>
                                    </p:set>
                                    <p:animEffect transition="in" filter="diamond(in)">
                                      <p:cBhvr>
                                        <p:cTn id="7" dur="2000"/>
                                        <p:tgtEl>
                                          <p:spTgt spid="686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20"/>
                                        </p:tgtEl>
                                        <p:attrNameLst>
                                          <p:attrName>style.visibility</p:attrName>
                                        </p:attrNameLst>
                                      </p:cBhvr>
                                      <p:to>
                                        <p:strVal val="visible"/>
                                      </p:to>
                                    </p:set>
                                    <p:animEffect transition="in" filter="wipe(down)">
                                      <p:cBhvr>
                                        <p:cTn id="12" dur="500"/>
                                        <p:tgtEl>
                                          <p:spTgt spid="686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8623"/>
                                        </p:tgtEl>
                                        <p:attrNameLst>
                                          <p:attrName>style.visibility</p:attrName>
                                        </p:attrNameLst>
                                      </p:cBhvr>
                                      <p:to>
                                        <p:strVal val="visible"/>
                                      </p:to>
                                    </p:set>
                                    <p:animEffect transition="in" filter="diamond(in)">
                                      <p:cBhvr>
                                        <p:cTn id="17" dur="2000"/>
                                        <p:tgtEl>
                                          <p:spTgt spid="686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8621"/>
                                        </p:tgtEl>
                                        <p:attrNameLst>
                                          <p:attrName>style.visibility</p:attrName>
                                        </p:attrNameLst>
                                      </p:cBhvr>
                                      <p:to>
                                        <p:strVal val="visible"/>
                                      </p:to>
                                    </p:set>
                                    <p:animEffect transition="in" filter="wipe(left)">
                                      <p:cBhvr>
                                        <p:cTn id="22" dur="500"/>
                                        <p:tgtEl>
                                          <p:spTgt spid="68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p:bldP spid="686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pic>
        <p:nvPicPr>
          <p:cNvPr id="69650" name="Picture 18" descr="L to R Steve Corniffee, Bill Perry and Wainsworth Brown inspect bee hives in the Finger Lakes National Forest, NY.">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0" y="3048000"/>
            <a:ext cx="2532063" cy="3810000"/>
          </a:xfrm>
        </p:spPr>
      </p:pic>
      <p:sp>
        <p:nvSpPr>
          <p:cNvPr id="95235"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6963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3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2" name="Text Box 10"/>
          <p:cNvSpPr txBox="1">
            <a:spLocks noChangeArrowheads="1"/>
          </p:cNvSpPr>
          <p:nvPr/>
        </p:nvSpPr>
        <p:spPr bwMode="auto">
          <a:xfrm>
            <a:off x="565546" y="1410742"/>
            <a:ext cx="3034404"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Farmers</a:t>
            </a:r>
          </a:p>
          <a:p>
            <a:r>
              <a:rPr lang="en-US">
                <a:ea typeface="ＭＳ Ｐゴシック" charset="0"/>
                <a:cs typeface="ＭＳ Ｐゴシック" charset="0"/>
              </a:rPr>
              <a:t>Land of Honey</a:t>
            </a:r>
          </a:p>
        </p:txBody>
      </p:sp>
      <p:sp>
        <p:nvSpPr>
          <p:cNvPr id="69643" name="Text Box 11"/>
          <p:cNvSpPr txBox="1">
            <a:spLocks noChangeArrowheads="1"/>
          </p:cNvSpPr>
          <p:nvPr/>
        </p:nvSpPr>
        <p:spPr bwMode="auto">
          <a:xfrm>
            <a:off x="5867400" y="1410742"/>
            <a:ext cx="3276600"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Herdsmen</a:t>
            </a:r>
          </a:p>
          <a:p>
            <a:r>
              <a:rPr lang="en-US">
                <a:ea typeface="ＭＳ Ｐゴシック" charset="0"/>
                <a:cs typeface="ＭＳ Ｐゴシック" charset="0"/>
              </a:rPr>
              <a:t>Land of Milk</a:t>
            </a:r>
          </a:p>
        </p:txBody>
      </p:sp>
      <p:pic>
        <p:nvPicPr>
          <p:cNvPr id="69653" name="Picture 21" descr="1SMgotmilk"/>
          <p:cNvPicPr>
            <a:picLocks noGrp="1" noChangeAspect="1" noChangeArrowheads="1"/>
          </p:cNvPicPr>
          <p:nvPr>
            <p:ph sz="quarter" idx="3"/>
          </p:nvPr>
        </p:nvPicPr>
        <p:blipFill>
          <a:blip r:embed="rId6">
            <a:extLst>
              <a:ext uri="{28A0092B-C50C-407E-A947-70E740481C1C}">
                <a14:useLocalDpi xmlns:a14="http://schemas.microsoft.com/office/drawing/2010/main"/>
              </a:ext>
            </a:extLst>
          </a:blip>
          <a:srcRect/>
          <a:stretch>
            <a:fillRect/>
          </a:stretch>
        </p:blipFill>
        <p:spPr>
          <a:xfrm>
            <a:off x="5945188" y="2743200"/>
            <a:ext cx="3198812" cy="4114800"/>
          </a:xfrm>
          <a:noFill/>
          <a:extLst>
            <a:ext uri="{909E8E84-426E-40dd-AFC4-6F175D3DCCD1}">
              <a14:hiddenFill xmlns:a14="http://schemas.microsoft.com/office/drawing/2010/main" xmlns="">
                <a:solidFill>
                  <a:srgbClr val="FFFFFF"/>
                </a:solidFill>
              </a14:hiddenFill>
            </a:ext>
          </a:extLst>
        </p:spPr>
      </p:pic>
      <p:sp>
        <p:nvSpPr>
          <p:cNvPr id="69635"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6963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53967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650"/>
                                        </p:tgtEl>
                                        <p:attrNameLst>
                                          <p:attrName>style.visibility</p:attrName>
                                        </p:attrNameLst>
                                      </p:cBhvr>
                                      <p:to>
                                        <p:strVal val="visible"/>
                                      </p:to>
                                    </p:set>
                                    <p:animEffect transition="in" filter="dissolve">
                                      <p:cBhvr>
                                        <p:cTn id="7" dur="500"/>
                                        <p:tgtEl>
                                          <p:spTgt spid="69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9653"/>
                                        </p:tgtEl>
                                        <p:attrNameLst>
                                          <p:attrName>style.visibility</p:attrName>
                                        </p:attrNameLst>
                                      </p:cBhvr>
                                      <p:to>
                                        <p:strVal val="visible"/>
                                      </p:to>
                                    </p:set>
                                    <p:animEffect transition="in" filter="dissolve">
                                      <p:cBhvr>
                                        <p:cTn id="12" dur="500"/>
                                        <p:tgtEl>
                                          <p:spTgt spid="69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9642"/>
                                        </p:tgtEl>
                                        <p:attrNameLst>
                                          <p:attrName>style.visibility</p:attrName>
                                        </p:attrNameLst>
                                      </p:cBhvr>
                                      <p:to>
                                        <p:strVal val="visible"/>
                                      </p:to>
                                    </p:set>
                                    <p:animEffect transition="in" filter="wipe(down)">
                                      <p:cBhvr>
                                        <p:cTn id="17" dur="500"/>
                                        <p:tgtEl>
                                          <p:spTgt spid="696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643"/>
                                        </p:tgtEl>
                                        <p:attrNameLst>
                                          <p:attrName>style.visibility</p:attrName>
                                        </p:attrNameLst>
                                      </p:cBhvr>
                                      <p:to>
                                        <p:strVal val="visible"/>
                                      </p:to>
                                    </p:set>
                                    <p:animEffect transition="in" filter="wipe(down)">
                                      <p:cBhvr>
                                        <p:cTn id="22"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p:bldP spid="696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74755" name="Rectangle 3"/>
          <p:cNvSpPr>
            <a:spLocks noGrp="1" noChangeArrowheads="1"/>
          </p:cNvSpPr>
          <p:nvPr>
            <p:ph type="title"/>
          </p:nvPr>
        </p:nvSpPr>
        <p:spPr>
          <a:xfrm>
            <a:off x="250825" y="228600"/>
            <a:ext cx="2720975"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4765" name="Picture 13" descr="photo of Kiltimagh in County Mayo, Irland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648200" y="3773488"/>
            <a:ext cx="4495800" cy="3008312"/>
          </a:xfrm>
          <a:noFill/>
          <a:extLst>
            <a:ext uri="{909E8E84-426E-40dd-AFC4-6F175D3DCCD1}">
              <a14:hiddenFill xmlns:a14="http://schemas.microsoft.com/office/drawing/2010/main" xmlns="">
                <a:solidFill>
                  <a:srgbClr val="FFFFFF"/>
                </a:solidFill>
              </a14:hiddenFill>
            </a:ext>
          </a:extLst>
        </p:spPr>
      </p:pic>
      <p:sp>
        <p:nvSpPr>
          <p:cNvPr id="7475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97285"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475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5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2" name="Text Box 10"/>
          <p:cNvSpPr txBox="1">
            <a:spLocks noChangeArrowheads="1"/>
          </p:cNvSpPr>
          <p:nvPr/>
        </p:nvSpPr>
        <p:spPr bwMode="auto">
          <a:xfrm>
            <a:off x="107504" y="1508125"/>
            <a:ext cx="3038475"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40 Large Cities</a:t>
            </a:r>
          </a:p>
        </p:txBody>
      </p:sp>
      <p:sp>
        <p:nvSpPr>
          <p:cNvPr id="74763" name="Text Box 11"/>
          <p:cNvSpPr txBox="1">
            <a:spLocks noChangeArrowheads="1"/>
          </p:cNvSpPr>
          <p:nvPr/>
        </p:nvSpPr>
        <p:spPr bwMode="auto">
          <a:xfrm>
            <a:off x="5596310" y="1508125"/>
            <a:ext cx="3167063"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310 Small Towns</a:t>
            </a:r>
          </a:p>
        </p:txBody>
      </p:sp>
      <p:pic>
        <p:nvPicPr>
          <p:cNvPr id="74768" name="Picture 16" descr="wpe2.jpg (20410 bytes)"/>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0" y="3870325"/>
            <a:ext cx="4648200" cy="3368675"/>
          </a:xfrm>
          <a:noFill/>
          <a:extLst>
            <a:ext uri="{909E8E84-426E-40dd-AFC4-6F175D3DCCD1}">
              <a14:hiddenFill xmlns:a14="http://schemas.microsoft.com/office/drawing/2010/main" xmlns="">
                <a:solidFill>
                  <a:srgbClr val="FFFFFF"/>
                </a:solidFill>
              </a14:hiddenFill>
            </a:ext>
          </a:extLst>
        </p:spPr>
      </p:pic>
      <p:grpSp>
        <p:nvGrpSpPr>
          <p:cNvPr id="2" name="Group 18"/>
          <p:cNvGrpSpPr>
            <a:grpSpLocks/>
          </p:cNvGrpSpPr>
          <p:nvPr/>
        </p:nvGrpSpPr>
        <p:grpSpPr bwMode="auto">
          <a:xfrm>
            <a:off x="0" y="2743200"/>
            <a:ext cx="5181600" cy="1909763"/>
            <a:chOff x="192" y="1680"/>
            <a:chExt cx="4944" cy="2451"/>
          </a:xfrm>
        </p:grpSpPr>
        <p:pic>
          <p:nvPicPr>
            <p:cNvPr id="97295" name="Picture 19" descr="CaesareaDoc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96" name="Picture 20" descr="CaesareaDoc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77548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4762"/>
                                        </p:tgtEl>
                                        <p:attrNameLst>
                                          <p:attrName>style.visibility</p:attrName>
                                        </p:attrNameLst>
                                      </p:cBhvr>
                                      <p:to>
                                        <p:strVal val="visible"/>
                                      </p:to>
                                    </p:set>
                                    <p:animEffect transition="in" filter="fade">
                                      <p:cBhvr>
                                        <p:cTn id="7" dur="770" decel="100000"/>
                                        <p:tgtEl>
                                          <p:spTgt spid="74762"/>
                                        </p:tgtEl>
                                      </p:cBhvr>
                                    </p:animEffect>
                                    <p:animScale>
                                      <p:cBhvr>
                                        <p:cTn id="8" dur="770" decel="100000"/>
                                        <p:tgtEl>
                                          <p:spTgt spid="74762"/>
                                        </p:tgtEl>
                                      </p:cBhvr>
                                      <p:from x="10000" y="10000"/>
                                      <p:to x="200000" y="450000"/>
                                    </p:animScale>
                                    <p:animScale>
                                      <p:cBhvr>
                                        <p:cTn id="9" dur="1230" accel="100000" fill="hold">
                                          <p:stCondLst>
                                            <p:cond delay="770"/>
                                          </p:stCondLst>
                                        </p:cTn>
                                        <p:tgtEl>
                                          <p:spTgt spid="74762"/>
                                        </p:tgtEl>
                                      </p:cBhvr>
                                      <p:from x="200000" y="450000"/>
                                      <p:to x="100000" y="100000"/>
                                    </p:animScale>
                                    <p:set>
                                      <p:cBhvr>
                                        <p:cTn id="10" dur="770" fill="hold"/>
                                        <p:tgtEl>
                                          <p:spTgt spid="74762"/>
                                        </p:tgtEl>
                                        <p:attrNameLst>
                                          <p:attrName>ppt_x</p:attrName>
                                        </p:attrNameLst>
                                      </p:cBhvr>
                                      <p:to>
                                        <p:strVal val="(0.5)"/>
                                      </p:to>
                                    </p:set>
                                    <p:anim from="(0.5)" to="(#ppt_x)" calcmode="lin" valueType="num">
                                      <p:cBhvr>
                                        <p:cTn id="11" dur="1230" accel="100000" fill="hold">
                                          <p:stCondLst>
                                            <p:cond delay="770"/>
                                          </p:stCondLst>
                                        </p:cTn>
                                        <p:tgtEl>
                                          <p:spTgt spid="74762"/>
                                        </p:tgtEl>
                                        <p:attrNameLst>
                                          <p:attrName>ppt_x</p:attrName>
                                        </p:attrNameLst>
                                      </p:cBhvr>
                                    </p:anim>
                                    <p:set>
                                      <p:cBhvr>
                                        <p:cTn id="12" dur="770" fill="hold"/>
                                        <p:tgtEl>
                                          <p:spTgt spid="74762"/>
                                        </p:tgtEl>
                                        <p:attrNameLst>
                                          <p:attrName>ppt_y</p:attrName>
                                        </p:attrNameLst>
                                      </p:cBhvr>
                                      <p:to>
                                        <p:strVal val="(#ppt_y+0.4)"/>
                                      </p:to>
                                    </p:set>
                                    <p:anim from="(#ppt_y+0.4)" to="(#ppt_y)" calcmode="lin" valueType="num">
                                      <p:cBhvr>
                                        <p:cTn id="13" dur="1230" accel="100000" fill="hold">
                                          <p:stCondLst>
                                            <p:cond delay="770"/>
                                          </p:stCondLst>
                                        </p:cTn>
                                        <p:tgtEl>
                                          <p:spTgt spid="747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4768"/>
                                        </p:tgtEl>
                                        <p:attrNameLst>
                                          <p:attrName>style.visibility</p:attrName>
                                        </p:attrNameLst>
                                      </p:cBhvr>
                                      <p:to>
                                        <p:strVal val="visible"/>
                                      </p:to>
                                    </p:set>
                                    <p:animEffect transition="in" filter="dissolve">
                                      <p:cBhvr>
                                        <p:cTn id="18" dur="500"/>
                                        <p:tgtEl>
                                          <p:spTgt spid="747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4763"/>
                                        </p:tgtEl>
                                        <p:attrNameLst>
                                          <p:attrName>style.visibility</p:attrName>
                                        </p:attrNameLst>
                                      </p:cBhvr>
                                      <p:to>
                                        <p:strVal val="visible"/>
                                      </p:to>
                                    </p:set>
                                    <p:animEffect transition="in" filter="wipe(down)">
                                      <p:cBhvr>
                                        <p:cTn id="31" dur="500"/>
                                        <p:tgtEl>
                                          <p:spTgt spid="747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74765"/>
                                        </p:tgtEl>
                                        <p:attrNameLst>
                                          <p:attrName>style.visibility</p:attrName>
                                        </p:attrNameLst>
                                      </p:cBhvr>
                                      <p:to>
                                        <p:strVal val="visible"/>
                                      </p:to>
                                    </p:set>
                                    <p:animEffect transition="in" filter="dissolve">
                                      <p:cBhvr>
                                        <p:cTn id="36" dur="500"/>
                                        <p:tgtEl>
                                          <p:spTgt spid="74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2" grpId="0"/>
      <p:bldP spid="7476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75779"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5789" name="Picture 13" descr="exhaust"/>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154738" y="3810000"/>
            <a:ext cx="2989262" cy="3048000"/>
          </a:xfrm>
          <a:noFill/>
          <a:extLst>
            <a:ext uri="{909E8E84-426E-40dd-AFC4-6F175D3DCCD1}">
              <a14:hiddenFill xmlns:a14="http://schemas.microsoft.com/office/drawing/2010/main" xmlns="">
                <a:solidFill>
                  <a:srgbClr val="FFFFFF"/>
                </a:solidFill>
              </a14:hiddenFill>
            </a:ext>
          </a:extLst>
        </p:spPr>
      </p:pic>
      <p:sp>
        <p:nvSpPr>
          <p:cNvPr id="75780"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99333"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5782"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3"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4"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5"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6" name="Text Box 10"/>
          <p:cNvSpPr txBox="1">
            <a:spLocks noChangeArrowheads="1"/>
          </p:cNvSpPr>
          <p:nvPr/>
        </p:nvSpPr>
        <p:spPr bwMode="auto">
          <a:xfrm>
            <a:off x="519170" y="1581150"/>
            <a:ext cx="2397010"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Easy,</a:t>
            </a:r>
          </a:p>
          <a:p>
            <a:r>
              <a:rPr lang="en-US">
                <a:ea typeface="ＭＳ Ｐゴシック" charset="0"/>
                <a:cs typeface="ＭＳ Ｐゴシック" charset="0"/>
              </a:rPr>
              <a:t>Predictable</a:t>
            </a:r>
          </a:p>
        </p:txBody>
      </p:sp>
      <p:sp>
        <p:nvSpPr>
          <p:cNvPr id="75787" name="Text Box 11"/>
          <p:cNvSpPr txBox="1">
            <a:spLocks noChangeArrowheads="1"/>
          </p:cNvSpPr>
          <p:nvPr/>
        </p:nvSpPr>
        <p:spPr bwMode="auto">
          <a:xfrm>
            <a:off x="6038060" y="1581150"/>
            <a:ext cx="2920992"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a:ea typeface="ＭＳ Ｐゴシック" charset="0"/>
                <a:cs typeface="ＭＳ Ｐゴシック" charset="0"/>
              </a:rPr>
              <a:t>Exhausting,</a:t>
            </a:r>
          </a:p>
          <a:p>
            <a:r>
              <a:rPr lang="en-US" dirty="0">
                <a:ea typeface="ＭＳ Ｐゴシック" charset="0"/>
                <a:cs typeface="ＭＳ Ｐゴシック" charset="0"/>
              </a:rPr>
              <a:t>Unpredictable</a:t>
            </a:r>
          </a:p>
        </p:txBody>
      </p:sp>
      <p:pic>
        <p:nvPicPr>
          <p:cNvPr id="75792" name="Picture 16" descr="easy">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a:ext>
            </a:extLst>
          </a:blip>
          <a:srcRect/>
          <a:stretch>
            <a:fillRect/>
          </a:stretch>
        </p:blipFill>
        <p:spPr>
          <a:xfrm>
            <a:off x="0" y="2743200"/>
            <a:ext cx="2819400" cy="2633663"/>
          </a:xfrm>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61903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92"/>
                                        </p:tgtEl>
                                        <p:attrNameLst>
                                          <p:attrName>style.visibility</p:attrName>
                                        </p:attrNameLst>
                                      </p:cBhvr>
                                      <p:to>
                                        <p:strVal val="visible"/>
                                      </p:to>
                                    </p:set>
                                    <p:animEffect transition="in" filter="dissolve">
                                      <p:cBhvr>
                                        <p:cTn id="7" dur="500"/>
                                        <p:tgtEl>
                                          <p:spTgt spid="757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5786"/>
                                        </p:tgtEl>
                                        <p:attrNameLst>
                                          <p:attrName>style.visibility</p:attrName>
                                        </p:attrNameLst>
                                      </p:cBhvr>
                                      <p:to>
                                        <p:strVal val="visible"/>
                                      </p:to>
                                    </p:set>
                                    <p:animEffect transition="in" filter="wipe(down)">
                                      <p:cBhvr>
                                        <p:cTn id="12" dur="500"/>
                                        <p:tgtEl>
                                          <p:spTgt spid="757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89"/>
                                        </p:tgtEl>
                                        <p:attrNameLst>
                                          <p:attrName>style.visibility</p:attrName>
                                        </p:attrNameLst>
                                      </p:cBhvr>
                                      <p:to>
                                        <p:strVal val="visible"/>
                                      </p:to>
                                    </p:set>
                                    <p:animEffect transition="in" filter="dissolve">
                                      <p:cBhvr>
                                        <p:cTn id="17" dur="500"/>
                                        <p:tgtEl>
                                          <p:spTgt spid="757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787"/>
                                        </p:tgtEl>
                                        <p:attrNameLst>
                                          <p:attrName>style.visibility</p:attrName>
                                        </p:attrNameLst>
                                      </p:cBhvr>
                                      <p:to>
                                        <p:strVal val="visible"/>
                                      </p:to>
                                    </p:set>
                                    <p:animEffect transition="in" filter="wipe(down)">
                                      <p:cBhvr>
                                        <p:cTn id="22" dur="500"/>
                                        <p:tgtEl>
                                          <p:spTgt spid="75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p:bldP spid="757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eaLnBrk="1" fontAlgn="base" hangingPunct="1">
              <a:defRPr/>
            </a:pPr>
            <a:r>
              <a:rPr lang="en-US" sz="4000" b="1">
                <a:effectLst/>
                <a:latin typeface="Arial"/>
                <a:ea typeface="+mn-ea"/>
                <a:cs typeface="Arial"/>
              </a:rPr>
              <a:t>Eden</a:t>
            </a:r>
          </a:p>
        </p:txBody>
      </p:sp>
      <p:sp>
        <p:nvSpPr>
          <p:cNvPr id="277508" name="Text Box 4"/>
          <p:cNvSpPr txBox="1">
            <a:spLocks noChangeArrowheads="1"/>
          </p:cNvSpPr>
          <p:nvPr/>
        </p:nvSpPr>
        <p:spPr bwMode="auto">
          <a:xfrm>
            <a:off x="4114800" y="24384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a:solidFill>
                  <a:schemeClr val="accent2"/>
                </a:solidFill>
                <a:effectLst/>
                <a:latin typeface="Arial"/>
                <a:ea typeface="+mn-ea"/>
                <a:cs typeface="Arial"/>
              </a:rPr>
              <a:t>Tigris</a:t>
            </a:r>
          </a:p>
        </p:txBody>
      </p:sp>
      <p:sp>
        <p:nvSpPr>
          <p:cNvPr id="277509" name="Text Box 5"/>
          <p:cNvSpPr txBox="1">
            <a:spLocks noChangeArrowheads="1"/>
          </p:cNvSpPr>
          <p:nvPr/>
        </p:nvSpPr>
        <p:spPr bwMode="auto">
          <a:xfrm>
            <a:off x="2895600" y="32766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a:solidFill>
                  <a:schemeClr val="accent2"/>
                </a:solidFill>
                <a:effectLst/>
                <a:latin typeface="Arial"/>
                <a:ea typeface="+mn-ea"/>
                <a:cs typeface="Arial"/>
              </a:rPr>
              <a:t>Euphrates</a:t>
            </a:r>
          </a:p>
        </p:txBody>
      </p:sp>
      <p:sp>
        <p:nvSpPr>
          <p:cNvPr id="71685"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r" eaLnBrk="1" fontAlgn="base" hangingPunct="1"/>
            <a:r>
              <a:rPr lang="en-US" altLang="en-US" sz="3200" b="1">
                <a:effectLst/>
                <a:latin typeface="Arial" pitchFamily="34" charset="0"/>
                <a:cs typeface="Arial" pitchFamily="34" charset="0"/>
              </a:rPr>
              <a:t>Genesis 1-2</a:t>
            </a:r>
          </a:p>
        </p:txBody>
      </p:sp>
      <p:sp>
        <p:nvSpPr>
          <p:cNvPr id="71686"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altLang="en-US" sz="3600" b="1">
                <a:solidFill>
                  <a:schemeClr val="bg1"/>
                </a:solidFill>
                <a:latin typeface="Arial" pitchFamily="34" charset="0"/>
                <a:cs typeface="Arial" pitchFamily="34" charset="0"/>
              </a:rPr>
              <a:t>Possible Locations of Eden</a:t>
            </a:r>
          </a:p>
        </p:txBody>
      </p:sp>
      <p:sp>
        <p:nvSpPr>
          <p:cNvPr id="277513" name="Text Box 9"/>
          <p:cNvSpPr txBox="1">
            <a:spLocks noChangeArrowheads="1"/>
          </p:cNvSpPr>
          <p:nvPr/>
        </p:nvSpPr>
        <p:spPr bwMode="auto">
          <a:xfrm>
            <a:off x="0" y="762000"/>
            <a:ext cx="2209800" cy="5238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1400" b="1">
                <a:solidFill>
                  <a:schemeClr val="bg1"/>
                </a:solidFill>
                <a:effectLst/>
                <a:latin typeface="Arial"/>
                <a:ea typeface="+mn-ea"/>
                <a:cs typeface="Arial"/>
              </a:rPr>
              <a:t>Barry Beitzel, </a:t>
            </a:r>
            <a:r>
              <a:rPr lang="en-US" sz="1400" b="1" i="1">
                <a:solidFill>
                  <a:schemeClr val="bg1"/>
                </a:solidFill>
                <a:effectLst/>
                <a:latin typeface="Arial"/>
                <a:ea typeface="+mn-ea"/>
                <a:cs typeface="Arial"/>
              </a:rPr>
              <a:t>Moody Atlas of Bible Lands, </a:t>
            </a:r>
            <a:r>
              <a:rPr lang="en-US" sz="1400" b="1">
                <a:solidFill>
                  <a:schemeClr val="bg1"/>
                </a:solidFill>
                <a:effectLst/>
                <a:latin typeface="Arial"/>
                <a:ea typeface="+mn-ea"/>
                <a:cs typeface="Arial"/>
              </a:rPr>
              <a:t>75</a:t>
            </a:r>
          </a:p>
        </p:txBody>
      </p:sp>
      <p:sp>
        <p:nvSpPr>
          <p:cNvPr id="277514" name="Text Box 10"/>
          <p:cNvSpPr txBox="1">
            <a:spLocks noChangeArrowheads="1"/>
          </p:cNvSpPr>
          <p:nvPr/>
        </p:nvSpPr>
        <p:spPr bwMode="auto">
          <a:xfrm>
            <a:off x="2743200" y="4306888"/>
            <a:ext cx="6400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dirty="0" err="1">
                <a:solidFill>
                  <a:schemeClr val="accent2"/>
                </a:solidFill>
                <a:effectLst/>
                <a:latin typeface="Arial"/>
                <a:ea typeface="+mn-ea"/>
                <a:cs typeface="Arial"/>
              </a:rPr>
              <a:t>Pishon</a:t>
            </a:r>
            <a:r>
              <a:rPr lang="en-US" b="1" dirty="0">
                <a:solidFill>
                  <a:schemeClr val="accent2"/>
                </a:solidFill>
                <a:effectLst/>
                <a:latin typeface="Arial"/>
                <a:ea typeface="+mn-ea"/>
                <a:cs typeface="Arial"/>
              </a:rPr>
              <a:t>? (Saudi Arabia)</a:t>
            </a:r>
          </a:p>
        </p:txBody>
      </p:sp>
      <p:sp>
        <p:nvSpPr>
          <p:cNvPr id="277515" name="Text Box 11"/>
          <p:cNvSpPr txBox="1">
            <a:spLocks noChangeArrowheads="1"/>
          </p:cNvSpPr>
          <p:nvPr/>
        </p:nvSpPr>
        <p:spPr bwMode="auto">
          <a:xfrm>
            <a:off x="2743200" y="5375176"/>
            <a:ext cx="5717232"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fontAlgn="base" hangingPunct="1">
              <a:defRPr/>
            </a:pPr>
            <a:r>
              <a:rPr lang="en-US" b="1">
                <a:solidFill>
                  <a:schemeClr val="accent2"/>
                </a:solidFill>
                <a:effectLst/>
                <a:latin typeface="Arial"/>
                <a:ea typeface="+mn-ea"/>
                <a:cs typeface="Arial"/>
              </a:rPr>
              <a:t>Gihon? (Ethiopia)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p:bldP spid="277509" grpId="0"/>
      <p:bldP spid="277514" grpId="0"/>
      <p:bldP spid="2775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76803" name="Rectangle 3"/>
          <p:cNvSpPr>
            <a:spLocks noGrp="1" noChangeArrowheads="1"/>
          </p:cNvSpPr>
          <p:nvPr>
            <p:ph type="title"/>
          </p:nvPr>
        </p:nvSpPr>
        <p:spPr>
          <a:xfrm>
            <a:off x="179388" y="274638"/>
            <a:ext cx="2792412"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6813" name="Picture 13" descr="oregon-plains-50"/>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5068888" y="3614738"/>
            <a:ext cx="4075112" cy="2786062"/>
          </a:xfrm>
          <a:noFill/>
          <a:extLst>
            <a:ext uri="{909E8E84-426E-40dd-AFC4-6F175D3DCCD1}">
              <a14:hiddenFill xmlns:a14="http://schemas.microsoft.com/office/drawing/2010/main" xmlns="">
                <a:solidFill>
                  <a:srgbClr val="FFFFFF"/>
                </a:solidFill>
              </a14:hiddenFill>
            </a:ext>
          </a:extLst>
        </p:spPr>
      </p:pic>
      <p:sp>
        <p:nvSpPr>
          <p:cNvPr id="76804"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1381"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6806"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7"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8"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9"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10" name="Text Box 10"/>
          <p:cNvSpPr txBox="1">
            <a:spLocks noChangeArrowheads="1"/>
          </p:cNvSpPr>
          <p:nvPr/>
        </p:nvSpPr>
        <p:spPr bwMode="auto">
          <a:xfrm>
            <a:off x="381000" y="1295400"/>
            <a:ext cx="3470275" cy="1125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Trade, Noisy,</a:t>
            </a:r>
          </a:p>
          <a:p>
            <a:r>
              <a:rPr lang="en-US">
                <a:ea typeface="ＭＳ Ｐゴシック" charset="0"/>
                <a:cs typeface="ＭＳ Ｐゴシック" charset="0"/>
              </a:rPr>
              <a:t>International</a:t>
            </a:r>
          </a:p>
        </p:txBody>
      </p:sp>
      <p:sp>
        <p:nvSpPr>
          <p:cNvPr id="76811" name="Text Box 11"/>
          <p:cNvSpPr txBox="1">
            <a:spLocks noChangeArrowheads="1"/>
          </p:cNvSpPr>
          <p:nvPr/>
        </p:nvSpPr>
        <p:spPr bwMode="auto">
          <a:xfrm>
            <a:off x="5700553" y="1295400"/>
            <a:ext cx="3262632" cy="1125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Isolation, Quiet,</a:t>
            </a:r>
          </a:p>
          <a:p>
            <a:r>
              <a:rPr lang="en-US">
                <a:ea typeface="ＭＳ Ｐゴシック" charset="0"/>
                <a:cs typeface="ＭＳ Ｐゴシック" charset="0"/>
              </a:rPr>
              <a:t>Nationalism</a:t>
            </a:r>
          </a:p>
        </p:txBody>
      </p:sp>
      <p:pic>
        <p:nvPicPr>
          <p:cNvPr id="76816" name="Picture 16" descr="HK-Ph26a-very-busy-street"/>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0" y="2743200"/>
            <a:ext cx="4267200" cy="3200400"/>
          </a:xfrm>
          <a:noFill/>
          <a:extLst>
            <a:ext uri="{909E8E84-426E-40dd-AFC4-6F175D3DCCD1}">
              <a14:hiddenFill xmlns:a14="http://schemas.microsoft.com/office/drawing/2010/main" xmlns="">
                <a:solidFill>
                  <a:srgbClr val="FFFFFF"/>
                </a:solidFill>
              </a14:hiddenFill>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66069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16"/>
                                        </p:tgtEl>
                                        <p:attrNameLst>
                                          <p:attrName>style.visibility</p:attrName>
                                        </p:attrNameLst>
                                      </p:cBhvr>
                                      <p:to>
                                        <p:strVal val="visible"/>
                                      </p:to>
                                    </p:set>
                                    <p:animEffect transition="in" filter="dissolve">
                                      <p:cBhvr>
                                        <p:cTn id="7" dur="500"/>
                                        <p:tgtEl>
                                          <p:spTgt spid="768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6813"/>
                                        </p:tgtEl>
                                        <p:attrNameLst>
                                          <p:attrName>style.visibility</p:attrName>
                                        </p:attrNameLst>
                                      </p:cBhvr>
                                      <p:to>
                                        <p:strVal val="visible"/>
                                      </p:to>
                                    </p:set>
                                    <p:animEffect transition="in" filter="dissolve">
                                      <p:cBhvr>
                                        <p:cTn id="12" dur="500"/>
                                        <p:tgtEl>
                                          <p:spTgt spid="76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6810"/>
                                        </p:tgtEl>
                                        <p:attrNameLst>
                                          <p:attrName>style.visibility</p:attrName>
                                        </p:attrNameLst>
                                      </p:cBhvr>
                                      <p:to>
                                        <p:strVal val="visible"/>
                                      </p:to>
                                    </p:set>
                                    <p:animEffect transition="in" filter="wipe(down)">
                                      <p:cBhvr>
                                        <p:cTn id="17" dur="500"/>
                                        <p:tgtEl>
                                          <p:spTgt spid="768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811"/>
                                        </p:tgtEl>
                                        <p:attrNameLst>
                                          <p:attrName>style.visibility</p:attrName>
                                        </p:attrNameLst>
                                      </p:cBhvr>
                                      <p:to>
                                        <p:strVal val="visible"/>
                                      </p:to>
                                    </p:set>
                                    <p:animEffect transition="in" filter="wipe(down)">
                                      <p:cBhvr>
                                        <p:cTn id="22" dur="500"/>
                                        <p:tgtEl>
                                          <p:spTgt spid="76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0" grpId="0"/>
      <p:bldP spid="768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77827"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77828"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3428"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7830"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1"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2"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3"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4" name="Text Box 10"/>
          <p:cNvSpPr txBox="1">
            <a:spLocks noChangeArrowheads="1"/>
          </p:cNvSpPr>
          <p:nvPr/>
        </p:nvSpPr>
        <p:spPr bwMode="auto">
          <a:xfrm>
            <a:off x="539750" y="1382713"/>
            <a:ext cx="3305175"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Syncretism,</a:t>
            </a:r>
          </a:p>
          <a:p>
            <a:r>
              <a:rPr lang="en-US">
                <a:ea typeface="ＭＳ Ｐゴシック" charset="0"/>
                <a:cs typeface="ＭＳ Ｐゴシック" charset="0"/>
              </a:rPr>
              <a:t>Paganism</a:t>
            </a:r>
          </a:p>
        </p:txBody>
      </p:sp>
      <p:sp>
        <p:nvSpPr>
          <p:cNvPr id="77835" name="Text Box 11"/>
          <p:cNvSpPr txBox="1">
            <a:spLocks noChangeArrowheads="1"/>
          </p:cNvSpPr>
          <p:nvPr/>
        </p:nvSpPr>
        <p:spPr bwMode="auto">
          <a:xfrm>
            <a:off x="5515975" y="1401763"/>
            <a:ext cx="3392074"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Religious Purity,</a:t>
            </a:r>
          </a:p>
          <a:p>
            <a:r>
              <a:rPr lang="en-US">
                <a:ea typeface="ＭＳ Ｐゴシック" charset="0"/>
                <a:cs typeface="ＭＳ Ｐゴシック" charset="0"/>
              </a:rPr>
              <a:t>Monotheism</a:t>
            </a:r>
          </a:p>
        </p:txBody>
      </p:sp>
      <p:pic>
        <p:nvPicPr>
          <p:cNvPr id="77839" name="Picture 15" descr="t22blow"/>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096000" y="3048000"/>
            <a:ext cx="2579688" cy="3429000"/>
          </a:xfrm>
          <a:noFill/>
          <a:extLst>
            <a:ext uri="{909E8E84-426E-40dd-AFC4-6F175D3DCCD1}">
              <a14:hiddenFill xmlns:a14="http://schemas.microsoft.com/office/drawing/2010/main" xmlns="">
                <a:solidFill>
                  <a:srgbClr val="FFFFFF"/>
                </a:solidFill>
              </a14:hiddenFill>
            </a:ext>
          </a:extLst>
        </p:spPr>
      </p:pic>
      <p:pic>
        <p:nvPicPr>
          <p:cNvPr id="77836" name="Picture 12" descr="God of Light"/>
          <p:cNvPicPr>
            <a:picLocks noGrp="1" noChangeAspect="1" noChangeArrowheads="1"/>
          </p:cNvPicPr>
          <p:nvPr>
            <p:ph sz="quarter" idx="2"/>
          </p:nvPr>
        </p:nvPicPr>
        <p:blipFill>
          <a:blip r:embed="rId5" cstate="screen">
            <a:extLst>
              <a:ext uri="{28A0092B-C50C-407E-A947-70E740481C1C}">
                <a14:useLocalDpi xmlns:a14="http://schemas.microsoft.com/office/drawing/2010/main"/>
              </a:ext>
            </a:extLst>
          </a:blip>
          <a:srcRect/>
          <a:stretch>
            <a:fillRect/>
          </a:stretch>
        </p:blipFill>
        <p:spPr>
          <a:xfrm>
            <a:off x="0" y="3575050"/>
            <a:ext cx="3733800" cy="3282950"/>
          </a:xfrm>
          <a:noFill/>
          <a:extLst>
            <a:ext uri="{909E8E84-426E-40dd-AFC4-6F175D3DCCD1}">
              <a14:hiddenFill xmlns:a14="http://schemas.microsoft.com/office/drawing/2010/main" xmlns="">
                <a:solidFill>
                  <a:srgbClr val="FFFFFF"/>
                </a:solidFill>
              </a14:hiddenFill>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264848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34"/>
                                        </p:tgtEl>
                                        <p:attrNameLst>
                                          <p:attrName>style.visibility</p:attrName>
                                        </p:attrNameLst>
                                      </p:cBhvr>
                                      <p:to>
                                        <p:strVal val="visible"/>
                                      </p:to>
                                    </p:set>
                                    <p:animEffect transition="in" filter="wipe(down)">
                                      <p:cBhvr>
                                        <p:cTn id="7" dur="500"/>
                                        <p:tgtEl>
                                          <p:spTgt spid="77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36"/>
                                        </p:tgtEl>
                                        <p:attrNameLst>
                                          <p:attrName>style.visibility</p:attrName>
                                        </p:attrNameLst>
                                      </p:cBhvr>
                                      <p:to>
                                        <p:strVal val="visible"/>
                                      </p:to>
                                    </p:set>
                                    <p:animEffect transition="in" filter="dissolve">
                                      <p:cBhvr>
                                        <p:cTn id="12" dur="500"/>
                                        <p:tgtEl>
                                          <p:spTgt spid="77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835"/>
                                        </p:tgtEl>
                                        <p:attrNameLst>
                                          <p:attrName>style.visibility</p:attrName>
                                        </p:attrNameLst>
                                      </p:cBhvr>
                                      <p:to>
                                        <p:strVal val="visible"/>
                                      </p:to>
                                    </p:set>
                                    <p:animEffect transition="in" filter="wipe(down)">
                                      <p:cBhvr>
                                        <p:cTn id="17" dur="500"/>
                                        <p:tgtEl>
                                          <p:spTgt spid="778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7839"/>
                                        </p:tgtEl>
                                        <p:attrNameLst>
                                          <p:attrName>style.visibility</p:attrName>
                                        </p:attrNameLst>
                                      </p:cBhvr>
                                      <p:to>
                                        <p:strVal val="visible"/>
                                      </p:to>
                                    </p:set>
                                    <p:animEffect transition="in" filter="dissolve">
                                      <p:cBhvr>
                                        <p:cTn id="22" dur="500"/>
                                        <p:tgtEl>
                                          <p:spTgt spid="77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p:bldP spid="778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31075" name="Rectangle 3"/>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13107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5476"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13107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7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2" name="Text Box 10"/>
          <p:cNvSpPr txBox="1">
            <a:spLocks noChangeArrowheads="1"/>
          </p:cNvSpPr>
          <p:nvPr/>
        </p:nvSpPr>
        <p:spPr bwMode="auto">
          <a:xfrm>
            <a:off x="553774" y="1219200"/>
            <a:ext cx="2853265" cy="20621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Controlled</a:t>
            </a:r>
          </a:p>
          <a:p>
            <a:r>
              <a:rPr lang="en-US">
                <a:ea typeface="ＭＳ Ｐゴシック" charset="0"/>
                <a:cs typeface="ＭＳ Ｐゴシック" charset="0"/>
              </a:rPr>
              <a:t>By Israel only </a:t>
            </a:r>
          </a:p>
          <a:p>
            <a:r>
              <a:rPr lang="en-US">
                <a:ea typeface="ＭＳ Ｐゴシック" charset="0"/>
                <a:cs typeface="ＭＳ Ｐゴシック" charset="0"/>
              </a:rPr>
              <a:t>150 years</a:t>
            </a:r>
          </a:p>
        </p:txBody>
      </p:sp>
      <p:sp>
        <p:nvSpPr>
          <p:cNvPr id="105482" name="Text Box 11"/>
          <p:cNvSpPr txBox="1">
            <a:spLocks noChangeArrowheads="1"/>
          </p:cNvSpPr>
          <p:nvPr/>
        </p:nvSpPr>
        <p:spPr bwMode="auto">
          <a:xfrm>
            <a:off x="6074675" y="1219200"/>
            <a:ext cx="2284199" cy="20621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Controlled</a:t>
            </a:r>
          </a:p>
          <a:p>
            <a:r>
              <a:rPr lang="en-US">
                <a:ea typeface="ＭＳ Ｐゴシック" charset="0"/>
                <a:cs typeface="ＭＳ Ｐゴシック" charset="0"/>
              </a:rPr>
              <a:t>By Israel</a:t>
            </a:r>
          </a:p>
          <a:p>
            <a:r>
              <a:rPr lang="en-US">
                <a:ea typeface="ＭＳ Ｐゴシック" charset="0"/>
                <a:cs typeface="ＭＳ Ｐゴシック" charset="0"/>
              </a:rPr>
              <a:t>1650 years</a:t>
            </a:r>
          </a:p>
        </p:txBody>
      </p:sp>
      <p:pic>
        <p:nvPicPr>
          <p:cNvPr id="105483" name="Picture 12" descr="Sheep &amp; Goa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2163" y="3429000"/>
            <a:ext cx="4694237"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85" name="Picture 13" descr="manonchari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3429000"/>
            <a:ext cx="44958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415666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wipe(down)">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31085"/>
                                        </p:tgtEl>
                                        <p:attrNameLst>
                                          <p:attrName>style.visibility</p:attrName>
                                        </p:attrNameLst>
                                      </p:cBhvr>
                                      <p:to>
                                        <p:strVal val="visible"/>
                                      </p:to>
                                    </p:set>
                                    <p:anim calcmode="lin" valueType="num">
                                      <p:cBhvr>
                                        <p:cTn id="12" dur="1000" fill="hold"/>
                                        <p:tgtEl>
                                          <p:spTgt spid="131085"/>
                                        </p:tgtEl>
                                        <p:attrNameLst>
                                          <p:attrName>ppt_w</p:attrName>
                                        </p:attrNameLst>
                                      </p:cBhvr>
                                      <p:tavLst>
                                        <p:tav tm="0">
                                          <p:val>
                                            <p:fltVal val="0"/>
                                          </p:val>
                                        </p:tav>
                                        <p:tav tm="100000">
                                          <p:val>
                                            <p:strVal val="#ppt_w"/>
                                          </p:val>
                                        </p:tav>
                                      </p:tavLst>
                                    </p:anim>
                                    <p:anim calcmode="lin" valueType="num">
                                      <p:cBhvr>
                                        <p:cTn id="13" dur="1000" fill="hold"/>
                                        <p:tgtEl>
                                          <p:spTgt spid="131085"/>
                                        </p:tgtEl>
                                        <p:attrNameLst>
                                          <p:attrName>ppt_h</p:attrName>
                                        </p:attrNameLst>
                                      </p:cBhvr>
                                      <p:tavLst>
                                        <p:tav tm="0">
                                          <p:val>
                                            <p:fltVal val="0"/>
                                          </p:val>
                                        </p:tav>
                                        <p:tav tm="100000">
                                          <p:val>
                                            <p:strVal val="#ppt_h"/>
                                          </p:val>
                                        </p:tav>
                                      </p:tavLst>
                                    </p:anim>
                                    <p:anim calcmode="lin" valueType="num">
                                      <p:cBhvr>
                                        <p:cTn id="14" dur="1000" fill="hold"/>
                                        <p:tgtEl>
                                          <p:spTgt spid="13108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10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ln>
            <a:noFill/>
          </a:ln>
          <a:effectLst/>
          <a:extLst>
            <a:ext uri="{909E8E84-426E-40dd-AFC4-6F175D3DCCD1}">
              <a14:hiddenFill xmlns:a14="http://schemas.microsoft.com/office/drawing/2010/main" xmlns="">
                <a:solidFill>
                  <a:srgbClr val="FFFFFF"/>
                </a:solidFill>
              </a14:hiddenFill>
            </a:ext>
          </a:extLst>
        </p:spPr>
      </p:pic>
      <p:sp>
        <p:nvSpPr>
          <p:cNvPr id="79875" name="Rectangle 3"/>
          <p:cNvSpPr>
            <a:spLocks noGrp="1" noChangeArrowheads="1"/>
          </p:cNvSpPr>
          <p:nvPr>
            <p:ph type="title"/>
          </p:nvPr>
        </p:nvSpPr>
        <p:spPr>
          <a:xfrm>
            <a:off x="179388" y="4572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79876"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dirty="0">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7524" name="Text Box 5"/>
          <p:cNvSpPr txBox="1">
            <a:spLocks noChangeArrowheads="1"/>
          </p:cNvSpPr>
          <p:nvPr/>
        </p:nvSpPr>
        <p:spPr bwMode="auto">
          <a:xfrm>
            <a:off x="2971800" y="4572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9878" name="Freeform 6"/>
          <p:cNvSpPr>
            <a:spLocks/>
          </p:cNvSpPr>
          <p:nvPr/>
        </p:nvSpPr>
        <p:spPr bwMode="auto">
          <a:xfrm>
            <a:off x="-100013" y="2193925"/>
            <a:ext cx="54371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79" name="Freeform 7"/>
          <p:cNvSpPr>
            <a:spLocks/>
          </p:cNvSpPr>
          <p:nvPr/>
        </p:nvSpPr>
        <p:spPr bwMode="auto">
          <a:xfrm>
            <a:off x="4838700" y="1430338"/>
            <a:ext cx="1025525"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0" name="Freeform 8"/>
          <p:cNvSpPr>
            <a:spLocks/>
          </p:cNvSpPr>
          <p:nvPr/>
        </p:nvSpPr>
        <p:spPr bwMode="auto">
          <a:xfrm>
            <a:off x="4854575" y="1420813"/>
            <a:ext cx="747713"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1" name="Freeform 9"/>
          <p:cNvSpPr>
            <a:spLocks/>
          </p:cNvSpPr>
          <p:nvPr/>
        </p:nvSpPr>
        <p:spPr bwMode="auto">
          <a:xfrm>
            <a:off x="5619750" y="-282575"/>
            <a:ext cx="674688"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2" name="Text Box 10"/>
          <p:cNvSpPr txBox="1">
            <a:spLocks noChangeArrowheads="1"/>
          </p:cNvSpPr>
          <p:nvPr/>
        </p:nvSpPr>
        <p:spPr bwMode="auto">
          <a:xfrm>
            <a:off x="0" y="1775718"/>
            <a:ext cx="4492625"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algn="l"/>
            <a:r>
              <a:rPr lang="en-US">
                <a:ea typeface="ＭＳ Ｐゴシック" charset="0"/>
                <a:cs typeface="ＭＳ Ｐゴシック" charset="0"/>
              </a:rPr>
              <a:t>Sea Peoples,</a:t>
            </a:r>
          </a:p>
          <a:p>
            <a:pPr algn="l"/>
            <a:r>
              <a:rPr lang="en-US">
                <a:ea typeface="ＭＳ Ｐゴシック" charset="0"/>
                <a:cs typeface="ＭＳ Ｐゴシック" charset="0"/>
              </a:rPr>
              <a:t>The </a:t>
            </a:r>
            <a:r>
              <a:rPr lang="ja-JP" altLang="en-US">
                <a:ea typeface="ＭＳ Ｐゴシック" charset="0"/>
                <a:cs typeface="ＭＳ Ｐゴシック" charset="0"/>
              </a:rPr>
              <a:t>“</a:t>
            </a:r>
            <a:r>
              <a:rPr lang="en-US" altLang="ja-JP">
                <a:ea typeface="ＭＳ Ｐゴシック" charset="0"/>
                <a:cs typeface="ＭＳ Ｐゴシック" charset="0"/>
              </a:rPr>
              <a:t>ians</a:t>
            </a:r>
            <a:r>
              <a:rPr lang="ja-JP" altLang="en-US">
                <a:ea typeface="ＭＳ Ｐゴシック" charset="0"/>
                <a:cs typeface="ＭＳ Ｐゴシック" charset="0"/>
              </a:rPr>
              <a:t>”</a:t>
            </a:r>
            <a:r>
              <a:rPr lang="en-US" altLang="ja-JP">
                <a:ea typeface="ＭＳ Ｐゴシック" charset="0"/>
                <a:cs typeface="ＭＳ Ｐゴシック" charset="0"/>
              </a:rPr>
              <a:t> (mostly)</a:t>
            </a:r>
            <a:endParaRPr lang="en-US">
              <a:ea typeface="ＭＳ Ｐゴシック" charset="0"/>
              <a:cs typeface="ＭＳ Ｐゴシック" charset="0"/>
            </a:endParaRPr>
          </a:p>
        </p:txBody>
      </p:sp>
      <p:sp>
        <p:nvSpPr>
          <p:cNvPr id="79883" name="Text Box 11"/>
          <p:cNvSpPr txBox="1">
            <a:spLocks noChangeArrowheads="1"/>
          </p:cNvSpPr>
          <p:nvPr/>
        </p:nvSpPr>
        <p:spPr bwMode="auto">
          <a:xfrm>
            <a:off x="5435600" y="1775718"/>
            <a:ext cx="3914775"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Desert Peoples,</a:t>
            </a:r>
          </a:p>
          <a:p>
            <a:r>
              <a:rPr lang="en-US">
                <a:ea typeface="ＭＳ Ｐゴシック" charset="0"/>
                <a:cs typeface="ＭＳ Ｐゴシック" charset="0"/>
              </a:rPr>
              <a:t>The </a:t>
            </a:r>
            <a:r>
              <a:rPr lang="ja-JP" altLang="en-US">
                <a:ea typeface="ＭＳ Ｐゴシック" charset="0"/>
                <a:cs typeface="ＭＳ Ｐゴシック" charset="0"/>
              </a:rPr>
              <a:t>“</a:t>
            </a:r>
            <a:r>
              <a:rPr lang="en-US" altLang="ja-JP">
                <a:ea typeface="ＭＳ Ｐゴシック" charset="0"/>
                <a:cs typeface="ＭＳ Ｐゴシック" charset="0"/>
              </a:rPr>
              <a:t>ites</a:t>
            </a:r>
            <a:r>
              <a:rPr lang="ja-JP" altLang="en-US">
                <a:ea typeface="ＭＳ Ｐゴシック" charset="0"/>
                <a:cs typeface="ＭＳ Ｐゴシック" charset="0"/>
              </a:rPr>
              <a:t>”</a:t>
            </a:r>
            <a:endParaRPr lang="en-US">
              <a:ea typeface="ＭＳ Ｐゴシック" charset="0"/>
              <a:cs typeface="ＭＳ Ｐゴシック" charset="0"/>
            </a:endParaRPr>
          </a:p>
        </p:txBody>
      </p:sp>
      <p:sp>
        <p:nvSpPr>
          <p:cNvPr id="79892" name="Text Box 20"/>
          <p:cNvSpPr txBox="1">
            <a:spLocks noChangeArrowheads="1"/>
          </p:cNvSpPr>
          <p:nvPr/>
        </p:nvSpPr>
        <p:spPr bwMode="auto">
          <a:xfrm>
            <a:off x="0" y="6167438"/>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Egyptians</a:t>
            </a:r>
          </a:p>
        </p:txBody>
      </p:sp>
      <p:sp>
        <p:nvSpPr>
          <p:cNvPr id="79893" name="Text Box 21"/>
          <p:cNvSpPr txBox="1">
            <a:spLocks noChangeArrowheads="1"/>
          </p:cNvSpPr>
          <p:nvPr/>
        </p:nvSpPr>
        <p:spPr bwMode="auto">
          <a:xfrm>
            <a:off x="827088" y="5159375"/>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Philistines</a:t>
            </a:r>
          </a:p>
        </p:txBody>
      </p:sp>
      <p:sp>
        <p:nvSpPr>
          <p:cNvPr id="79894" name="Text Box 22"/>
          <p:cNvSpPr txBox="1">
            <a:spLocks noChangeArrowheads="1"/>
          </p:cNvSpPr>
          <p:nvPr/>
        </p:nvSpPr>
        <p:spPr bwMode="auto">
          <a:xfrm>
            <a:off x="2895600" y="-99392"/>
            <a:ext cx="300990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Phoenicians</a:t>
            </a:r>
          </a:p>
        </p:txBody>
      </p:sp>
      <p:sp>
        <p:nvSpPr>
          <p:cNvPr id="79897" name="Text Box 25"/>
          <p:cNvSpPr txBox="1">
            <a:spLocks noChangeArrowheads="1"/>
          </p:cNvSpPr>
          <p:nvPr/>
        </p:nvSpPr>
        <p:spPr bwMode="auto">
          <a:xfrm>
            <a:off x="6400800" y="-99392"/>
            <a:ext cx="1922463"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Syrians</a:t>
            </a:r>
          </a:p>
        </p:txBody>
      </p:sp>
      <p:sp>
        <p:nvSpPr>
          <p:cNvPr id="79898" name="Text Box 26"/>
          <p:cNvSpPr txBox="1">
            <a:spLocks noChangeArrowheads="1"/>
          </p:cNvSpPr>
          <p:nvPr/>
        </p:nvSpPr>
        <p:spPr bwMode="auto">
          <a:xfrm>
            <a:off x="3000375" y="1556792"/>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Romans</a:t>
            </a:r>
          </a:p>
        </p:txBody>
      </p:sp>
      <p:sp>
        <p:nvSpPr>
          <p:cNvPr id="79899" name="Text Box 27"/>
          <p:cNvSpPr txBox="1">
            <a:spLocks noChangeArrowheads="1"/>
          </p:cNvSpPr>
          <p:nvPr/>
        </p:nvSpPr>
        <p:spPr bwMode="auto">
          <a:xfrm>
            <a:off x="1187450" y="4151313"/>
            <a:ext cx="2754313"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Assyrians</a:t>
            </a:r>
          </a:p>
        </p:txBody>
      </p:sp>
      <p:sp>
        <p:nvSpPr>
          <p:cNvPr id="79900" name="Text Box 28"/>
          <p:cNvSpPr txBox="1">
            <a:spLocks noChangeArrowheads="1"/>
          </p:cNvSpPr>
          <p:nvPr/>
        </p:nvSpPr>
        <p:spPr bwMode="auto">
          <a:xfrm>
            <a:off x="1371600" y="3143250"/>
            <a:ext cx="300990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Babylonians</a:t>
            </a:r>
          </a:p>
        </p:txBody>
      </p:sp>
      <p:sp>
        <p:nvSpPr>
          <p:cNvPr id="79901" name="Text Box 29"/>
          <p:cNvSpPr txBox="1">
            <a:spLocks noChangeArrowheads="1"/>
          </p:cNvSpPr>
          <p:nvPr/>
        </p:nvSpPr>
        <p:spPr bwMode="auto">
          <a:xfrm>
            <a:off x="3886200" y="4038600"/>
            <a:ext cx="2257425"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Israelites</a:t>
            </a:r>
          </a:p>
        </p:txBody>
      </p:sp>
      <p:sp>
        <p:nvSpPr>
          <p:cNvPr id="79902" name="Text Box 30"/>
          <p:cNvSpPr txBox="1">
            <a:spLocks noChangeArrowheads="1"/>
          </p:cNvSpPr>
          <p:nvPr/>
        </p:nvSpPr>
        <p:spPr bwMode="auto">
          <a:xfrm>
            <a:off x="6300192" y="2996952"/>
            <a:ext cx="2674938"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endParaRPr lang="en-US">
              <a:ea typeface="ＭＳ Ｐゴシック" charset="0"/>
              <a:cs typeface="ＭＳ Ｐゴシック" charset="0"/>
            </a:endParaRPr>
          </a:p>
          <a:p>
            <a:r>
              <a:rPr lang="en-US">
                <a:ea typeface="ＭＳ Ｐゴシック" charset="0"/>
                <a:cs typeface="ＭＳ Ｐゴシック" charset="0"/>
              </a:rPr>
              <a:t>Ammonites</a:t>
            </a:r>
          </a:p>
        </p:txBody>
      </p:sp>
      <p:sp>
        <p:nvSpPr>
          <p:cNvPr id="79903" name="Text Box 31"/>
          <p:cNvSpPr txBox="1">
            <a:spLocks noChangeArrowheads="1"/>
          </p:cNvSpPr>
          <p:nvPr/>
        </p:nvSpPr>
        <p:spPr bwMode="auto">
          <a:xfrm>
            <a:off x="6084888" y="5135275"/>
            <a:ext cx="2268537"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Moabites</a:t>
            </a:r>
          </a:p>
        </p:txBody>
      </p:sp>
      <p:sp>
        <p:nvSpPr>
          <p:cNvPr id="79904" name="Text Box 32"/>
          <p:cNvSpPr txBox="1">
            <a:spLocks noChangeArrowheads="1"/>
          </p:cNvSpPr>
          <p:nvPr/>
        </p:nvSpPr>
        <p:spPr bwMode="auto">
          <a:xfrm>
            <a:off x="5796136" y="5880174"/>
            <a:ext cx="2508250"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endParaRPr lang="en-US">
              <a:ea typeface="ＭＳ Ｐゴシック" charset="0"/>
              <a:cs typeface="ＭＳ Ｐゴシック" charset="0"/>
            </a:endParaRPr>
          </a:p>
          <a:p>
            <a:r>
              <a:rPr lang="en-US">
                <a:ea typeface="ＭＳ Ｐゴシック" charset="0"/>
                <a:cs typeface="ＭＳ Ｐゴシック" charset="0"/>
              </a:rPr>
              <a:t>Edomites</a:t>
            </a:r>
          </a:p>
        </p:txBody>
      </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218907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box(in)">
                                      <p:cBhvr>
                                        <p:cTn id="7" dur="500"/>
                                        <p:tgtEl>
                                          <p:spTgt spid="79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dissolve">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93"/>
                                        </p:tgtEl>
                                        <p:attrNameLst>
                                          <p:attrName>style.visibility</p:attrName>
                                        </p:attrNameLst>
                                      </p:cBhvr>
                                      <p:to>
                                        <p:strVal val="visible"/>
                                      </p:to>
                                    </p:set>
                                    <p:animEffect transition="in" filter="dissolve">
                                      <p:cBhvr>
                                        <p:cTn id="17" dur="500"/>
                                        <p:tgtEl>
                                          <p:spTgt spid="79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99"/>
                                        </p:tgtEl>
                                        <p:attrNameLst>
                                          <p:attrName>style.visibility</p:attrName>
                                        </p:attrNameLst>
                                      </p:cBhvr>
                                      <p:to>
                                        <p:strVal val="visible"/>
                                      </p:to>
                                    </p:set>
                                    <p:animEffect transition="in" filter="dissolve">
                                      <p:cBhvr>
                                        <p:cTn id="22" dur="500"/>
                                        <p:tgtEl>
                                          <p:spTgt spid="798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900"/>
                                        </p:tgtEl>
                                        <p:attrNameLst>
                                          <p:attrName>style.visibility</p:attrName>
                                        </p:attrNameLst>
                                      </p:cBhvr>
                                      <p:to>
                                        <p:strVal val="visible"/>
                                      </p:to>
                                    </p:set>
                                    <p:animEffect transition="in" filter="dissolve">
                                      <p:cBhvr>
                                        <p:cTn id="27" dur="500"/>
                                        <p:tgtEl>
                                          <p:spTgt spid="799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98"/>
                                        </p:tgtEl>
                                        <p:attrNameLst>
                                          <p:attrName>style.visibility</p:attrName>
                                        </p:attrNameLst>
                                      </p:cBhvr>
                                      <p:to>
                                        <p:strVal val="visible"/>
                                      </p:to>
                                    </p:set>
                                    <p:animEffect transition="in" filter="dissolve">
                                      <p:cBhvr>
                                        <p:cTn id="32" dur="500"/>
                                        <p:tgtEl>
                                          <p:spTgt spid="798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9894"/>
                                        </p:tgtEl>
                                        <p:attrNameLst>
                                          <p:attrName>style.visibility</p:attrName>
                                        </p:attrNameLst>
                                      </p:cBhvr>
                                      <p:to>
                                        <p:strVal val="visible"/>
                                      </p:to>
                                    </p:set>
                                    <p:animEffect transition="in" filter="dissolve">
                                      <p:cBhvr>
                                        <p:cTn id="37" dur="500"/>
                                        <p:tgtEl>
                                          <p:spTgt spid="798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897"/>
                                        </p:tgtEl>
                                        <p:attrNameLst>
                                          <p:attrName>style.visibility</p:attrName>
                                        </p:attrNameLst>
                                      </p:cBhvr>
                                      <p:to>
                                        <p:strVal val="visible"/>
                                      </p:to>
                                    </p:set>
                                    <p:animEffect transition="in" filter="dissolve">
                                      <p:cBhvr>
                                        <p:cTn id="42" dur="500"/>
                                        <p:tgtEl>
                                          <p:spTgt spid="798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9883"/>
                                        </p:tgtEl>
                                        <p:attrNameLst>
                                          <p:attrName>style.visibility</p:attrName>
                                        </p:attrNameLst>
                                      </p:cBhvr>
                                      <p:to>
                                        <p:strVal val="visible"/>
                                      </p:to>
                                    </p:set>
                                    <p:animEffect transition="in" filter="box(in)">
                                      <p:cBhvr>
                                        <p:cTn id="47" dur="500"/>
                                        <p:tgtEl>
                                          <p:spTgt spid="7988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9901"/>
                                        </p:tgtEl>
                                        <p:attrNameLst>
                                          <p:attrName>style.visibility</p:attrName>
                                        </p:attrNameLst>
                                      </p:cBhvr>
                                      <p:to>
                                        <p:strVal val="visible"/>
                                      </p:to>
                                    </p:set>
                                    <p:anim calcmode="lin" valueType="num">
                                      <p:cBhvr additive="base">
                                        <p:cTn id="52" dur="500" fill="hold"/>
                                        <p:tgtEl>
                                          <p:spTgt spid="79901"/>
                                        </p:tgtEl>
                                        <p:attrNameLst>
                                          <p:attrName>ppt_x</p:attrName>
                                        </p:attrNameLst>
                                      </p:cBhvr>
                                      <p:tavLst>
                                        <p:tav tm="0">
                                          <p:val>
                                            <p:strVal val="#ppt_x"/>
                                          </p:val>
                                        </p:tav>
                                        <p:tav tm="100000">
                                          <p:val>
                                            <p:strVal val="#ppt_x"/>
                                          </p:val>
                                        </p:tav>
                                      </p:tavLst>
                                    </p:anim>
                                    <p:anim calcmode="lin" valueType="num">
                                      <p:cBhvr additive="base">
                                        <p:cTn id="53" dur="500" fill="hold"/>
                                        <p:tgtEl>
                                          <p:spTgt spid="79901"/>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9902"/>
                                        </p:tgtEl>
                                        <p:attrNameLst>
                                          <p:attrName>style.visibility</p:attrName>
                                        </p:attrNameLst>
                                      </p:cBhvr>
                                      <p:to>
                                        <p:strVal val="visible"/>
                                      </p:to>
                                    </p:set>
                                    <p:anim calcmode="lin" valueType="num">
                                      <p:cBhvr additive="base">
                                        <p:cTn id="58" dur="500" fill="hold"/>
                                        <p:tgtEl>
                                          <p:spTgt spid="79902"/>
                                        </p:tgtEl>
                                        <p:attrNameLst>
                                          <p:attrName>ppt_x</p:attrName>
                                        </p:attrNameLst>
                                      </p:cBhvr>
                                      <p:tavLst>
                                        <p:tav tm="0">
                                          <p:val>
                                            <p:strVal val="#ppt_x"/>
                                          </p:val>
                                        </p:tav>
                                        <p:tav tm="100000">
                                          <p:val>
                                            <p:strVal val="#ppt_x"/>
                                          </p:val>
                                        </p:tav>
                                      </p:tavLst>
                                    </p:anim>
                                    <p:anim calcmode="lin" valueType="num">
                                      <p:cBhvr additive="base">
                                        <p:cTn id="59" dur="500" fill="hold"/>
                                        <p:tgtEl>
                                          <p:spTgt spid="7990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9903"/>
                                        </p:tgtEl>
                                        <p:attrNameLst>
                                          <p:attrName>style.visibility</p:attrName>
                                        </p:attrNameLst>
                                      </p:cBhvr>
                                      <p:to>
                                        <p:strVal val="visible"/>
                                      </p:to>
                                    </p:set>
                                    <p:anim calcmode="lin" valueType="num">
                                      <p:cBhvr additive="base">
                                        <p:cTn id="64" dur="500" fill="hold"/>
                                        <p:tgtEl>
                                          <p:spTgt spid="79903"/>
                                        </p:tgtEl>
                                        <p:attrNameLst>
                                          <p:attrName>ppt_x</p:attrName>
                                        </p:attrNameLst>
                                      </p:cBhvr>
                                      <p:tavLst>
                                        <p:tav tm="0">
                                          <p:val>
                                            <p:strVal val="#ppt_x"/>
                                          </p:val>
                                        </p:tav>
                                        <p:tav tm="100000">
                                          <p:val>
                                            <p:strVal val="#ppt_x"/>
                                          </p:val>
                                        </p:tav>
                                      </p:tavLst>
                                    </p:anim>
                                    <p:anim calcmode="lin" valueType="num">
                                      <p:cBhvr additive="base">
                                        <p:cTn id="65" dur="500" fill="hold"/>
                                        <p:tgtEl>
                                          <p:spTgt spid="79903"/>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9904"/>
                                        </p:tgtEl>
                                        <p:attrNameLst>
                                          <p:attrName>style.visibility</p:attrName>
                                        </p:attrNameLst>
                                      </p:cBhvr>
                                      <p:to>
                                        <p:strVal val="visible"/>
                                      </p:to>
                                    </p:set>
                                    <p:anim calcmode="lin" valueType="num">
                                      <p:cBhvr additive="base">
                                        <p:cTn id="70" dur="500" fill="hold"/>
                                        <p:tgtEl>
                                          <p:spTgt spid="79904"/>
                                        </p:tgtEl>
                                        <p:attrNameLst>
                                          <p:attrName>ppt_x</p:attrName>
                                        </p:attrNameLst>
                                      </p:cBhvr>
                                      <p:tavLst>
                                        <p:tav tm="0">
                                          <p:val>
                                            <p:strVal val="#ppt_x"/>
                                          </p:val>
                                        </p:tav>
                                        <p:tav tm="100000">
                                          <p:val>
                                            <p:strVal val="#ppt_x"/>
                                          </p:val>
                                        </p:tav>
                                      </p:tavLst>
                                    </p:anim>
                                    <p:anim calcmode="lin" valueType="num">
                                      <p:cBhvr additive="base">
                                        <p:cTn id="71" dur="500" fill="hold"/>
                                        <p:tgtEl>
                                          <p:spTgt spid="79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3" grpId="0"/>
      <p:bldP spid="79892" grpId="0"/>
      <p:bldP spid="79893" grpId="0"/>
      <p:bldP spid="79894" grpId="0"/>
      <p:bldP spid="79897" grpId="0"/>
      <p:bldP spid="79898" grpId="0"/>
      <p:bldP spid="79899" grpId="0"/>
      <p:bldP spid="79900" grpId="0"/>
      <p:bldP spid="79901" grpId="0"/>
      <p:bldP spid="79902" grpId="0"/>
      <p:bldP spid="79903" grpId="0"/>
      <p:bldP spid="7990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3" name="Rectangle 5"/>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9577" name="Text Box 10"/>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Travel in Ancient Israel</a:t>
            </a: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40" name="Text Box 12"/>
          <p:cNvSpPr txBox="1">
            <a:spLocks noChangeArrowheads="1"/>
          </p:cNvSpPr>
          <p:nvPr/>
        </p:nvSpPr>
        <p:spPr bwMode="auto">
          <a:xfrm>
            <a:off x="381000" y="1600200"/>
            <a:ext cx="2776121"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West &amp; North</a:t>
            </a:r>
          </a:p>
        </p:txBody>
      </p:sp>
      <p:sp>
        <p:nvSpPr>
          <p:cNvPr id="124941" name="Text Box 13"/>
          <p:cNvSpPr txBox="1">
            <a:spLocks noChangeArrowheads="1"/>
          </p:cNvSpPr>
          <p:nvPr/>
        </p:nvSpPr>
        <p:spPr bwMode="auto">
          <a:xfrm>
            <a:off x="5867400" y="1600200"/>
            <a:ext cx="273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East &amp; South</a:t>
            </a:r>
          </a:p>
        </p:txBody>
      </p:sp>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127274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92515" name="Freeform 3"/>
          <p:cNvSpPr>
            <a:spLocks/>
          </p:cNvSpPr>
          <p:nvPr/>
        </p:nvSpPr>
        <p:spPr bwMode="auto">
          <a:xfrm>
            <a:off x="1752600" y="-711200"/>
            <a:ext cx="7747000" cy="8113713"/>
          </a:xfrm>
          <a:custGeom>
            <a:avLst/>
            <a:gdLst>
              <a:gd name="T0" fmla="*/ 227 w 4880"/>
              <a:gd name="T1" fmla="*/ 4806 h 5111"/>
              <a:gd name="T2" fmla="*/ 292 w 4880"/>
              <a:gd name="T3" fmla="*/ 4763 h 5111"/>
              <a:gd name="T4" fmla="*/ 640 w 4880"/>
              <a:gd name="T5" fmla="*/ 4665 h 5111"/>
              <a:gd name="T6" fmla="*/ 847 w 4880"/>
              <a:gd name="T7" fmla="*/ 4578 h 5111"/>
              <a:gd name="T8" fmla="*/ 977 w 4880"/>
              <a:gd name="T9" fmla="*/ 4534 h 5111"/>
              <a:gd name="T10" fmla="*/ 1086 w 4880"/>
              <a:gd name="T11" fmla="*/ 4437 h 5111"/>
              <a:gd name="T12" fmla="*/ 1140 w 4880"/>
              <a:gd name="T13" fmla="*/ 4339 h 5111"/>
              <a:gd name="T14" fmla="*/ 1173 w 4880"/>
              <a:gd name="T15" fmla="*/ 4274 h 5111"/>
              <a:gd name="T16" fmla="*/ 1281 w 4880"/>
              <a:gd name="T17" fmla="*/ 4067 h 5111"/>
              <a:gd name="T18" fmla="*/ 1368 w 4880"/>
              <a:gd name="T19" fmla="*/ 3806 h 5111"/>
              <a:gd name="T20" fmla="*/ 1455 w 4880"/>
              <a:gd name="T21" fmla="*/ 3600 h 5111"/>
              <a:gd name="T22" fmla="*/ 1542 w 4880"/>
              <a:gd name="T23" fmla="*/ 2969 h 5111"/>
              <a:gd name="T24" fmla="*/ 1520 w 4880"/>
              <a:gd name="T25" fmla="*/ 2991 h 5111"/>
              <a:gd name="T26" fmla="*/ 1640 w 4880"/>
              <a:gd name="T27" fmla="*/ 2459 h 5111"/>
              <a:gd name="T28" fmla="*/ 1705 w 4880"/>
              <a:gd name="T29" fmla="*/ 2241 h 5111"/>
              <a:gd name="T30" fmla="*/ 1814 w 4880"/>
              <a:gd name="T31" fmla="*/ 2154 h 5111"/>
              <a:gd name="T32" fmla="*/ 1868 w 4880"/>
              <a:gd name="T33" fmla="*/ 2111 h 5111"/>
              <a:gd name="T34" fmla="*/ 1966 w 4880"/>
              <a:gd name="T35" fmla="*/ 2067 h 5111"/>
              <a:gd name="T36" fmla="*/ 2107 w 4880"/>
              <a:gd name="T37" fmla="*/ 2100 h 5111"/>
              <a:gd name="T38" fmla="*/ 2422 w 4880"/>
              <a:gd name="T39" fmla="*/ 2122 h 5111"/>
              <a:gd name="T40" fmla="*/ 2488 w 4880"/>
              <a:gd name="T41" fmla="*/ 2024 h 5111"/>
              <a:gd name="T42" fmla="*/ 2585 w 4880"/>
              <a:gd name="T43" fmla="*/ 1252 h 5111"/>
              <a:gd name="T44" fmla="*/ 2553 w 4880"/>
              <a:gd name="T45" fmla="*/ 1046 h 5111"/>
              <a:gd name="T46" fmla="*/ 2542 w 4880"/>
              <a:gd name="T47" fmla="*/ 676 h 5111"/>
              <a:gd name="T48" fmla="*/ 2640 w 4880"/>
              <a:gd name="T49" fmla="*/ 328 h 5111"/>
              <a:gd name="T50" fmla="*/ 2955 w 4880"/>
              <a:gd name="T51" fmla="*/ 307 h 5111"/>
              <a:gd name="T52" fmla="*/ 3303 w 4880"/>
              <a:gd name="T53" fmla="*/ 198 h 5111"/>
              <a:gd name="T54" fmla="*/ 3248 w 4880"/>
              <a:gd name="T55" fmla="*/ 220 h 5111"/>
              <a:gd name="T56" fmla="*/ 3270 w 4880"/>
              <a:gd name="T57" fmla="*/ 198 h 5111"/>
              <a:gd name="T58" fmla="*/ 3357 w 4880"/>
              <a:gd name="T59" fmla="*/ 122 h 5111"/>
              <a:gd name="T60" fmla="*/ 3531 w 4880"/>
              <a:gd name="T61" fmla="*/ 89 h 5111"/>
              <a:gd name="T62" fmla="*/ 3542 w 4880"/>
              <a:gd name="T63" fmla="*/ 46 h 5111"/>
              <a:gd name="T64" fmla="*/ 3509 w 4880"/>
              <a:gd name="T65" fmla="*/ 100 h 5111"/>
              <a:gd name="T66" fmla="*/ 3596 w 4880"/>
              <a:gd name="T67" fmla="*/ 46 h 5111"/>
              <a:gd name="T68" fmla="*/ 4205 w 4880"/>
              <a:gd name="T69" fmla="*/ 46 h 5111"/>
              <a:gd name="T70" fmla="*/ 4270 w 4880"/>
              <a:gd name="T71" fmla="*/ 24 h 5111"/>
              <a:gd name="T72" fmla="*/ 4639 w 4880"/>
              <a:gd name="T73" fmla="*/ 122 h 5111"/>
              <a:gd name="T74" fmla="*/ 4748 w 4880"/>
              <a:gd name="T75" fmla="*/ 220 h 5111"/>
              <a:gd name="T76" fmla="*/ 4802 w 4880"/>
              <a:gd name="T77" fmla="*/ 318 h 5111"/>
              <a:gd name="T78" fmla="*/ 4770 w 4880"/>
              <a:gd name="T79" fmla="*/ 676 h 5111"/>
              <a:gd name="T80" fmla="*/ 4824 w 4880"/>
              <a:gd name="T81" fmla="*/ 1448 h 5111"/>
              <a:gd name="T82" fmla="*/ 4824 w 4880"/>
              <a:gd name="T83" fmla="*/ 2752 h 5111"/>
              <a:gd name="T84" fmla="*/ 4802 w 4880"/>
              <a:gd name="T85" fmla="*/ 4208 h 5111"/>
              <a:gd name="T86" fmla="*/ 4694 w 4880"/>
              <a:gd name="T87" fmla="*/ 4871 h 5111"/>
              <a:gd name="T88" fmla="*/ 4053 w 4880"/>
              <a:gd name="T89" fmla="*/ 5078 h 5111"/>
              <a:gd name="T90" fmla="*/ 2607 w 4880"/>
              <a:gd name="T91" fmla="*/ 5067 h 5111"/>
              <a:gd name="T92" fmla="*/ 1151 w 4880"/>
              <a:gd name="T93" fmla="*/ 4991 h 5111"/>
              <a:gd name="T94" fmla="*/ 629 w 4880"/>
              <a:gd name="T95" fmla="*/ 4926 h 5111"/>
              <a:gd name="T96" fmla="*/ 140 w 4880"/>
              <a:gd name="T97" fmla="*/ 4936 h 5111"/>
              <a:gd name="T98" fmla="*/ 31 w 4880"/>
              <a:gd name="T99" fmla="*/ 4871 h 5111"/>
              <a:gd name="T100" fmla="*/ 184 w 4880"/>
              <a:gd name="T101" fmla="*/ 4893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spAutoFit/>
          </a:bodyPr>
          <a:lstStyle/>
          <a:p>
            <a:endParaRPr lang="en-GB"/>
          </a:p>
        </p:txBody>
      </p:sp>
      <p:sp>
        <p:nvSpPr>
          <p:cNvPr id="192516"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17"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r>
              <a:rPr lang="en-US" altLang="en-US" sz="3600">
                <a:latin typeface="Arial" pitchFamily="34" charset="0"/>
              </a:rPr>
              <a:t>Left Stage</a:t>
            </a:r>
          </a:p>
        </p:txBody>
      </p:sp>
      <p:sp>
        <p:nvSpPr>
          <p:cNvPr id="192518" name="Rectangle 6"/>
          <p:cNvSpPr>
            <a:spLocks noChangeArrowheads="1"/>
          </p:cNvSpPr>
          <p:nvPr/>
        </p:nvSpPr>
        <p:spPr bwMode="auto">
          <a:xfrm>
            <a:off x="5791200" y="228600"/>
            <a:ext cx="2895600" cy="1066800"/>
          </a:xfrm>
          <a:prstGeom prst="rect">
            <a:avLst/>
          </a:prstGeom>
          <a:solidFill>
            <a:schemeClr val="accent1"/>
          </a:solidFill>
          <a:ln w="9525">
            <a:solidFill>
              <a:schemeClr val="bg2"/>
            </a:solidFill>
            <a:miter lim="800000"/>
            <a:headEnd/>
            <a:tailEnd/>
          </a:ln>
          <a:effec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b="1">
                <a:solidFill>
                  <a:srgbClr val="FFFFFF"/>
                </a:solidFill>
                <a:effectLst>
                  <a:outerShdw blurRad="38100" dist="38100" dir="2700000" algn="tl">
                    <a:srgbClr val="000000"/>
                  </a:outerShdw>
                </a:effectLst>
                <a:latin typeface="Arial" pitchFamily="34" charset="0"/>
                <a:cs typeface="Arial" pitchFamily="34" charset="0"/>
              </a:rPr>
              <a:t>Right Stage</a:t>
            </a:r>
          </a:p>
        </p:txBody>
      </p:sp>
      <p:sp>
        <p:nvSpPr>
          <p:cNvPr id="19251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1" name="Freeform 9"/>
          <p:cNvSpPr>
            <a:spLocks/>
          </p:cNvSpPr>
          <p:nvPr/>
        </p:nvSpPr>
        <p:spPr bwMode="auto">
          <a:xfrm>
            <a:off x="-180975" y="1081088"/>
            <a:ext cx="6118225" cy="6130925"/>
          </a:xfrm>
          <a:custGeom>
            <a:avLst/>
            <a:gdLst>
              <a:gd name="T0" fmla="*/ 375 w 3854"/>
              <a:gd name="T1" fmla="*/ 3525 h 3862"/>
              <a:gd name="T2" fmla="*/ 733 w 3854"/>
              <a:gd name="T3" fmla="*/ 3492 h 3862"/>
              <a:gd name="T4" fmla="*/ 1049 w 3854"/>
              <a:gd name="T5" fmla="*/ 3427 h 3862"/>
              <a:gd name="T6" fmla="*/ 1212 w 3854"/>
              <a:gd name="T7" fmla="*/ 3340 h 3862"/>
              <a:gd name="T8" fmla="*/ 1559 w 3854"/>
              <a:gd name="T9" fmla="*/ 3123 h 3862"/>
              <a:gd name="T10" fmla="*/ 1733 w 3854"/>
              <a:gd name="T11" fmla="*/ 2938 h 3862"/>
              <a:gd name="T12" fmla="*/ 1875 w 3854"/>
              <a:gd name="T13" fmla="*/ 2721 h 3862"/>
              <a:gd name="T14" fmla="*/ 2092 w 3854"/>
              <a:gd name="T15" fmla="*/ 2405 h 3862"/>
              <a:gd name="T16" fmla="*/ 2103 w 3854"/>
              <a:gd name="T17" fmla="*/ 2373 h 3862"/>
              <a:gd name="T18" fmla="*/ 2222 w 3854"/>
              <a:gd name="T19" fmla="*/ 2156 h 3862"/>
              <a:gd name="T20" fmla="*/ 2364 w 3854"/>
              <a:gd name="T21" fmla="*/ 1938 h 3862"/>
              <a:gd name="T22" fmla="*/ 2483 w 3854"/>
              <a:gd name="T23" fmla="*/ 1493 h 3862"/>
              <a:gd name="T24" fmla="*/ 2635 w 3854"/>
              <a:gd name="T25" fmla="*/ 949 h 3862"/>
              <a:gd name="T26" fmla="*/ 2864 w 3854"/>
              <a:gd name="T27" fmla="*/ 330 h 3862"/>
              <a:gd name="T28" fmla="*/ 2951 w 3854"/>
              <a:gd name="T29" fmla="*/ 91 h 3862"/>
              <a:gd name="T30" fmla="*/ 3146 w 3854"/>
              <a:gd name="T31" fmla="*/ 58 h 3862"/>
              <a:gd name="T32" fmla="*/ 3787 w 3854"/>
              <a:gd name="T33" fmla="*/ 265 h 3862"/>
              <a:gd name="T34" fmla="*/ 3733 w 3854"/>
              <a:gd name="T35" fmla="*/ 906 h 3862"/>
              <a:gd name="T36" fmla="*/ 3418 w 3854"/>
              <a:gd name="T37" fmla="*/ 982 h 3862"/>
              <a:gd name="T38" fmla="*/ 3385 w 3854"/>
              <a:gd name="T39" fmla="*/ 917 h 3862"/>
              <a:gd name="T40" fmla="*/ 3092 w 3854"/>
              <a:gd name="T41" fmla="*/ 1004 h 3862"/>
              <a:gd name="T42" fmla="*/ 2994 w 3854"/>
              <a:gd name="T43" fmla="*/ 1080 h 3862"/>
              <a:gd name="T44" fmla="*/ 2961 w 3854"/>
              <a:gd name="T45" fmla="*/ 1145 h 3862"/>
              <a:gd name="T46" fmla="*/ 2798 w 3854"/>
              <a:gd name="T47" fmla="*/ 1710 h 3862"/>
              <a:gd name="T48" fmla="*/ 2668 w 3854"/>
              <a:gd name="T49" fmla="*/ 2503 h 3862"/>
              <a:gd name="T50" fmla="*/ 2527 w 3854"/>
              <a:gd name="T51" fmla="*/ 3025 h 3862"/>
              <a:gd name="T52" fmla="*/ 2472 w 3854"/>
              <a:gd name="T53" fmla="*/ 3123 h 3862"/>
              <a:gd name="T54" fmla="*/ 2331 w 3854"/>
              <a:gd name="T55" fmla="*/ 3318 h 3862"/>
              <a:gd name="T56" fmla="*/ 2005 w 3854"/>
              <a:gd name="T57" fmla="*/ 3460 h 3862"/>
              <a:gd name="T58" fmla="*/ 1538 w 3854"/>
              <a:gd name="T59" fmla="*/ 3590 h 3862"/>
              <a:gd name="T60" fmla="*/ 1407 w 3854"/>
              <a:gd name="T61" fmla="*/ 3699 h 3862"/>
              <a:gd name="T62" fmla="*/ 1331 w 3854"/>
              <a:gd name="T63" fmla="*/ 3775 h 3862"/>
              <a:gd name="T64" fmla="*/ 1016 w 3854"/>
              <a:gd name="T65" fmla="*/ 3862 h 3862"/>
              <a:gd name="T66" fmla="*/ 5 w 3854"/>
              <a:gd name="T67" fmla="*/ 3775 h 3862"/>
              <a:gd name="T68" fmla="*/ 125 w 3854"/>
              <a:gd name="T69" fmla="*/ 3612 h 3862"/>
              <a:gd name="T70" fmla="*/ 179 w 3854"/>
              <a:gd name="T71" fmla="*/ 3568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spAutoFit/>
          </a:bodyPr>
          <a:lstStyle/>
          <a:p>
            <a:endParaRPr lang="en-GB"/>
          </a:p>
        </p:txBody>
      </p:sp>
      <p:sp>
        <p:nvSpPr>
          <p:cNvPr id="192522"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3" name="Text Box 11" descr="Dotted diamond"/>
          <p:cNvSpPr txBox="1">
            <a:spLocks noChangeArrowheads="1"/>
          </p:cNvSpPr>
          <p:nvPr/>
        </p:nvSpPr>
        <p:spPr bwMode="auto">
          <a:xfrm>
            <a:off x="0" y="1844824"/>
            <a:ext cx="2895600" cy="3416320"/>
          </a:xfrm>
          <a:prstGeom prst="rect">
            <a:avLst/>
          </a:prstGeom>
          <a:solidFill>
            <a:srgbClr val="C7FDFE"/>
          </a:solidFill>
          <a:ln w="9525">
            <a:noFill/>
            <a:miter lim="800000"/>
            <a:headEnd/>
            <a:tailEnd/>
          </a:ln>
          <a:effectLst/>
        </p:spPr>
        <p:txBody>
          <a:bodyPr>
            <a:spAutoFit/>
          </a:bodyPr>
          <a:lstStyle/>
          <a:p>
            <a:pPr>
              <a:defRPr/>
            </a:pPr>
            <a:r>
              <a:rPr lang="en-US" b="1" dirty="0">
                <a:solidFill>
                  <a:srgbClr val="FF0000"/>
                </a:solidFill>
                <a:effectLst/>
                <a:latin typeface="Arial"/>
                <a:ea typeface="ＭＳ Ｐゴシック" charset="0"/>
                <a:cs typeface="Arial"/>
              </a:rPr>
              <a:t>In what ways is this city left stage for you personally?</a:t>
            </a:r>
          </a:p>
        </p:txBody>
      </p:sp>
      <p:sp>
        <p:nvSpPr>
          <p:cNvPr id="192524" name="Text Box 12"/>
          <p:cNvSpPr txBox="1">
            <a:spLocks noChangeArrowheads="1"/>
          </p:cNvSpPr>
          <p:nvPr/>
        </p:nvSpPr>
        <p:spPr bwMode="auto">
          <a:xfrm>
            <a:off x="5867400" y="1844824"/>
            <a:ext cx="3276600" cy="34163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a:defRPr/>
            </a:pPr>
            <a:r>
              <a:rPr lang="en-US" b="1">
                <a:solidFill>
                  <a:srgbClr val="FFFFFF"/>
                </a:solidFill>
                <a:effectLst/>
                <a:latin typeface="Arial"/>
                <a:ea typeface="ＭＳ Ｐゴシック" charset="0"/>
                <a:cs typeface="Arial"/>
              </a:rPr>
              <a:t>What are the most effective ways you have found to live right stage?</a:t>
            </a:r>
          </a:p>
        </p:txBody>
      </p:sp>
      <p:sp>
        <p:nvSpPr>
          <p:cNvPr id="162828" name="Text Box 13"/>
          <p:cNvSpPr txBox="1">
            <a:spLocks noChangeArrowheads="1"/>
          </p:cNvSpPr>
          <p:nvPr/>
        </p:nvSpPr>
        <p:spPr bwMode="auto">
          <a:xfrm>
            <a:off x="2971800" y="228600"/>
            <a:ext cx="2819400" cy="17541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en-US" altLang="en-US" sz="5400" b="1">
                <a:solidFill>
                  <a:srgbClr val="FFFFFF"/>
                </a:solidFill>
                <a:effectLst/>
                <a:latin typeface="Arial" pitchFamily="34" charset="0"/>
                <a:cs typeface="Arial" pitchFamily="34" charset="0"/>
              </a:rPr>
              <a:t>Real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diamond(in)">
                                      <p:cBhvr>
                                        <p:cTn id="7" dur="2000"/>
                                        <p:tgtEl>
                                          <p:spTgt spid="1925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2521"/>
                                        </p:tgtEl>
                                        <p:attrNameLst>
                                          <p:attrName>style.visibility</p:attrName>
                                        </p:attrNameLst>
                                      </p:cBhvr>
                                      <p:to>
                                        <p:strVal val="visible"/>
                                      </p:to>
                                    </p:set>
                                    <p:animEffect transition="in" filter="wipe(down)">
                                      <p:cBhvr>
                                        <p:cTn id="10" dur="500"/>
                                        <p:tgtEl>
                                          <p:spTgt spid="1925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92524"/>
                                        </p:tgtEl>
                                        <p:attrNameLst>
                                          <p:attrName>style.visibility</p:attrName>
                                        </p:attrNameLst>
                                      </p:cBhvr>
                                      <p:to>
                                        <p:strVal val="visible"/>
                                      </p:to>
                                    </p:set>
                                    <p:animEffect transition="in" filter="diamond(in)">
                                      <p:cBhvr>
                                        <p:cTn id="15" dur="2000"/>
                                        <p:tgtEl>
                                          <p:spTgt spid="1925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2515"/>
                                        </p:tgtEl>
                                        <p:attrNameLst>
                                          <p:attrName>style.visibility</p:attrName>
                                        </p:attrNameLst>
                                      </p:cBhvr>
                                      <p:to>
                                        <p:strVal val="visible"/>
                                      </p:to>
                                    </p:set>
                                    <p:animEffect transition="in" filter="wipe(left)">
                                      <p:cBhvr>
                                        <p:cTn id="18"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nimBg="1"/>
      <p:bldP spid="192521" grpId="0" animBg="1"/>
      <p:bldP spid="192523" grpId="0" animBg="1"/>
      <p:bldP spid="1925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5"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sp>
        <p:nvSpPr>
          <p:cNvPr id="129026"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en-US" altLang="en-US">
                <a:solidFill>
                  <a:schemeClr val="bg1"/>
                </a:solidFill>
                <a:latin typeface="Arial" pitchFamily="34" charset="0"/>
                <a:cs typeface="Arial" pitchFamily="34" charset="0"/>
              </a:rPr>
              <a:t>Topography of Israel</a:t>
            </a:r>
            <a:endParaRPr lang="en-US" altLang="en-US">
              <a:latin typeface="Arial" pitchFamily="34" charset="0"/>
              <a:cs typeface="Arial"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GB" altLang="en-US" sz="2000" b="1">
                <a:solidFill>
                  <a:srgbClr val="000000"/>
                </a:solidFill>
                <a:effectLst/>
                <a:latin typeface="Arial" pitchFamily="34" charset="0"/>
                <a:cs typeface="Arial" pitchFamily="34" charset="0"/>
              </a:rPr>
              <a:t>http://www.studylight.org/se/maps/browse.cgi?st=51&amp;pn=11</a:t>
            </a:r>
            <a:endParaRPr lang="en-US" altLang="en-US" sz="2000" b="1">
              <a:solidFill>
                <a:srgbClr val="000000"/>
              </a:solidFill>
              <a:effectLst/>
              <a:latin typeface="Arial" pitchFamily="34" charset="0"/>
              <a:cs typeface="Arial" pitchFamily="34"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7" descr="12 Conquest-low re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Title 3"/>
          <p:cNvSpPr>
            <a:spLocks noGrp="1"/>
          </p:cNvSpPr>
          <p:nvPr>
            <p:ph type="title" idx="4294967295"/>
          </p:nvPr>
        </p:nvSpPr>
        <p:spPr>
          <a:xfrm>
            <a:off x="0" y="5410200"/>
            <a:ext cx="4572000" cy="1143000"/>
          </a:xfrm>
        </p:spPr>
        <p:txBody>
          <a:bodyPr/>
          <a:lstStyle/>
          <a:p>
            <a:pPr eaLnBrk="1" hangingPunct="1"/>
            <a:r>
              <a:rPr lang="en-US" altLang="en-US" sz="3600" b="1">
                <a:latin typeface="Arial" pitchFamily="34" charset="0"/>
                <a:cs typeface="Arial" pitchFamily="34" charset="0"/>
              </a:rPr>
              <a:t>Israel of 1400 BC is today</a:t>
            </a:r>
            <a:r>
              <a:rPr lang="fr-FR" altLang="ja-JP" sz="3600" b="1">
                <a:latin typeface="Arial" pitchFamily="34" charset="0"/>
                <a:cs typeface="Arial" pitchFamily="34" charset="0"/>
              </a:rPr>
              <a:t>'</a:t>
            </a:r>
            <a:r>
              <a:rPr lang="en-US" altLang="en-US" sz="3600" b="1">
                <a:latin typeface="Arial" pitchFamily="34" charset="0"/>
                <a:cs typeface="Arial" pitchFamily="34" charset="0"/>
              </a:rPr>
              <a:t>s West Bank!</a:t>
            </a:r>
          </a:p>
        </p:txBody>
      </p:sp>
      <p:pic>
        <p:nvPicPr>
          <p:cNvPr id="131075" name="Picture 4" descr="8 Modern Israel-low re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4724400" y="274638"/>
            <a:ext cx="3962400" cy="2544762"/>
          </a:xfrm>
        </p:spPr>
        <p:txBody>
          <a:bodyPr/>
          <a:lstStyle/>
          <a:p>
            <a:pPr eaLnBrk="1" hangingPunct="1"/>
            <a:r>
              <a:rPr lang="en-US" altLang="en-US" sz="4800">
                <a:latin typeface="Arial" pitchFamily="34" charset="0"/>
              </a:rPr>
              <a:t>Israel Today</a:t>
            </a:r>
          </a:p>
        </p:txBody>
      </p:sp>
      <p:pic>
        <p:nvPicPr>
          <p:cNvPr id="13209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63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8" name="Text Box 4"/>
          <p:cNvSpPr txBox="1">
            <a:spLocks noChangeArrowheads="1"/>
          </p:cNvSpPr>
          <p:nvPr/>
        </p:nvSpPr>
        <p:spPr bwMode="auto">
          <a:xfrm>
            <a:off x="5688013" y="6137275"/>
            <a:ext cx="327660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600" dirty="0">
                <a:solidFill>
                  <a:srgbClr val="FFFFFF"/>
                </a:solidFill>
                <a:effectLst/>
                <a:latin typeface="Arial"/>
                <a:ea typeface="ＭＳ Ｐゴシック" charset="0"/>
                <a:cs typeface="Arial"/>
              </a:rPr>
              <a:t>Foundation for Middle East Peace </a:t>
            </a:r>
            <a:br>
              <a:rPr lang="en-US" sz="1600" dirty="0">
                <a:solidFill>
                  <a:srgbClr val="FFFFFF"/>
                </a:solidFill>
                <a:effectLst/>
                <a:latin typeface="Arial"/>
                <a:ea typeface="ＭＳ Ｐゴシック" charset="0"/>
                <a:cs typeface="Arial"/>
              </a:rPr>
            </a:br>
            <a:r>
              <a:rPr lang="en-US" sz="1600" dirty="0">
                <a:solidFill>
                  <a:srgbClr val="FFFFFF"/>
                </a:solidFill>
                <a:effectLst/>
                <a:latin typeface="Arial"/>
                <a:ea typeface="ＭＳ Ｐゴシック" charset="0"/>
                <a:cs typeface="Arial"/>
              </a:rPr>
              <a:t>(March 2002)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a:xfrm>
            <a:off x="5867400" y="304800"/>
            <a:ext cx="2133600" cy="3276600"/>
          </a:xfrm>
        </p:spPr>
        <p:txBody>
          <a:bodyPr/>
          <a:lstStyle/>
          <a:p>
            <a:pPr eaLnBrk="1" hangingPunct="1"/>
            <a:r>
              <a:rPr lang="en-US" altLang="en-US">
                <a:latin typeface="Arial" pitchFamily="34" charset="0"/>
              </a:rPr>
              <a:t>The West Bank (2002)</a:t>
            </a:r>
          </a:p>
        </p:txBody>
      </p:sp>
      <p:pic>
        <p:nvPicPr>
          <p:cNvPr id="13414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370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7"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4800600"/>
            <a:ext cx="2895600" cy="2017713"/>
          </a:xfrm>
          <a:prstGeom prst="rect">
            <a:avLst/>
          </a:prstGeom>
          <a:noFill/>
          <a:ln w="5715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90473" name="Text Box 9"/>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1079791336"/>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rrowheads="1"/>
          </p:cNvSpPr>
          <p:nvPr>
            <p:ph type="title"/>
          </p:nvPr>
        </p:nvSpPr>
        <p:spPr>
          <a:xfrm>
            <a:off x="6019800" y="2590800"/>
            <a:ext cx="2133600" cy="3276600"/>
          </a:xfrm>
        </p:spPr>
        <p:txBody>
          <a:bodyPr/>
          <a:lstStyle/>
          <a:p>
            <a:pPr eaLnBrk="1" hangingPunct="1"/>
            <a:r>
              <a:rPr lang="en-US" altLang="en-US">
                <a:latin typeface="Arial" pitchFamily="34" charset="0"/>
              </a:rPr>
              <a:t>The Gaza Strip (2002)</a:t>
            </a:r>
          </a:p>
        </p:txBody>
      </p:sp>
      <p:pic>
        <p:nvPicPr>
          <p:cNvPr id="136194"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2601913"/>
            <a:ext cx="5638800" cy="425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978025"/>
            <a:ext cx="3352800" cy="2336800"/>
          </a:xfrm>
          <a:prstGeom prst="rect">
            <a:avLst/>
          </a:prstGeom>
          <a:noFill/>
          <a:ln w="5715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06859" name="Text Box 11"/>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
        <p:nvSpPr>
          <p:cNvPr id="8" name="Rectangle 2"/>
          <p:cNvSpPr txBox="1">
            <a:spLocks noRot="1" noChangeArrowheads="1"/>
          </p:cNvSpPr>
          <p:nvPr/>
        </p:nvSpPr>
        <p:spPr bwMode="auto">
          <a:xfrm>
            <a:off x="3276600" y="457200"/>
            <a:ext cx="5410200" cy="1981200"/>
          </a:xfrm>
          <a:prstGeom prst="rect">
            <a:avLst/>
          </a:prstGeom>
          <a:noFill/>
          <a:ln w="9525">
            <a:noFill/>
            <a:miter lim="800000"/>
            <a:headEnd/>
            <a:tailEnd/>
          </a:ln>
          <a:effec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sz="4400" b="1" dirty="0">
                <a:solidFill>
                  <a:srgbClr val="E5E5FF"/>
                </a:solidFill>
                <a:effectLst>
                  <a:outerShdw blurRad="38100" dist="38100" dir="2700000" algn="tl">
                    <a:srgbClr val="000000"/>
                  </a:outerShdw>
                </a:effectLst>
                <a:latin typeface="Arial" pitchFamily="34" charset="0"/>
                <a:cs typeface="Arial" pitchFamily="34" charset="0"/>
              </a:rPr>
              <a:t>All Jews left Gaza in 2005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a:xfrm>
            <a:off x="914400" y="914400"/>
            <a:ext cx="2590800" cy="3352800"/>
          </a:xfrm>
        </p:spPr>
        <p:txBody>
          <a:bodyPr/>
          <a:lstStyle/>
          <a:p>
            <a:pPr eaLnBrk="1" hangingPunct="1"/>
            <a:r>
              <a:rPr lang="en-US" altLang="en-US">
                <a:latin typeface="Arial" pitchFamily="34" charset="0"/>
              </a:rPr>
              <a:t>The Golan Heights (2002)</a:t>
            </a:r>
          </a:p>
        </p:txBody>
      </p:sp>
      <p:pic>
        <p:nvPicPr>
          <p:cNvPr id="138242"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18088" y="0"/>
            <a:ext cx="35925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80" name="Text Box 8"/>
          <p:cNvSpPr txBox="1">
            <a:spLocks noChangeArrowheads="1"/>
          </p:cNvSpPr>
          <p:nvPr/>
        </p:nvSpPr>
        <p:spPr bwMode="auto">
          <a:xfrm>
            <a:off x="0" y="6234113"/>
            <a:ext cx="2889250"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a:xfrm>
            <a:off x="5867400" y="304800"/>
            <a:ext cx="3276600" cy="3352800"/>
          </a:xfrm>
        </p:spPr>
        <p:txBody>
          <a:bodyPr/>
          <a:lstStyle/>
          <a:p>
            <a:pPr eaLnBrk="1" hangingPunct="1"/>
            <a:r>
              <a:rPr lang="en-US" altLang="en-US">
                <a:latin typeface="Arial" pitchFamily="34" charset="0"/>
              </a:rPr>
              <a:t>Jerusalem (2002)</a:t>
            </a:r>
          </a:p>
        </p:txBody>
      </p:sp>
      <p:pic>
        <p:nvPicPr>
          <p:cNvPr id="14029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4" name="Text Box 8"/>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6" name="Picture 3"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en-US" sz="2800" b="1">
                <a:solidFill>
                  <a:srgbClr val="FFFFFF"/>
                </a:solidFill>
                <a:latin typeface="Arial" pitchFamily="34" charset="0"/>
              </a:rPr>
              <a:t>Jacob</a:t>
            </a:r>
            <a:r>
              <a:rPr lang="fr-FR" altLang="ja-JP" sz="2800" b="1">
                <a:solidFill>
                  <a:srgbClr val="FFFFFF"/>
                </a:solidFill>
                <a:latin typeface="Arial" pitchFamily="34" charset="0"/>
              </a:rPr>
              <a:t>'</a:t>
            </a:r>
            <a:r>
              <a:rPr lang="en-US" altLang="en-US" sz="2800" b="1">
                <a:solidFill>
                  <a:srgbClr val="FFFFFF"/>
                </a:solidFill>
                <a:latin typeface="Arial" pitchFamily="34" charset="0"/>
              </a:rPr>
              <a:t>s Blessing His 12 Sons Was Prophetic </a:t>
            </a:r>
            <a:br>
              <a:rPr lang="en-US" altLang="en-US" sz="2800" b="1">
                <a:solidFill>
                  <a:srgbClr val="FFFFFF"/>
                </a:solidFill>
                <a:latin typeface="Arial" pitchFamily="34" charset="0"/>
              </a:rPr>
            </a:br>
            <a:r>
              <a:rPr lang="en-US" altLang="en-US" sz="2800" b="1">
                <a:solidFill>
                  <a:srgbClr val="FFFFFF"/>
                </a:solidFill>
                <a:latin typeface="Arial" pitchFamily="34" charset="0"/>
              </a:rPr>
              <a:t>(Gen. 49–50)</a:t>
            </a:r>
            <a:endParaRPr lang="en-US" altLang="en-US" sz="3200">
              <a:solidFill>
                <a:srgbClr val="FFFFFF"/>
              </a:solidFill>
              <a:latin typeface="Arial" pitchFamily="34" charset="0"/>
            </a:endParaRP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p:txBody>
          <a:bodyPr/>
          <a:lstStyle/>
          <a:p>
            <a:pPr eaLnBrk="1" hangingPunct="1"/>
            <a:r>
              <a:rPr lang="en-US" altLang="en-US">
                <a:latin typeface="Arial" pitchFamily="34" charset="0"/>
              </a:rPr>
              <a:t>Blessing Judah &amp; the Lesser Tribes</a:t>
            </a:r>
          </a:p>
        </p:txBody>
      </p:sp>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7" name="Text Box 5"/>
          <p:cNvSpPr txBox="1">
            <a:spLocks noChangeArrowheads="1"/>
          </p:cNvSpPr>
          <p:nvPr/>
        </p:nvSpPr>
        <p:spPr bwMode="auto">
          <a:xfrm>
            <a:off x="2559050" y="3951288"/>
            <a:ext cx="18573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Reuben</a:t>
            </a:r>
          </a:p>
        </p:txBody>
      </p:sp>
      <p:sp>
        <p:nvSpPr>
          <p:cNvPr id="315398" name="Line 6"/>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399" name="Text Box 7"/>
          <p:cNvSpPr txBox="1">
            <a:spLocks noChangeArrowheads="1"/>
          </p:cNvSpPr>
          <p:nvPr/>
        </p:nvSpPr>
        <p:spPr bwMode="auto">
          <a:xfrm>
            <a:off x="1757363" y="3494088"/>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Levi</a:t>
            </a:r>
          </a:p>
        </p:txBody>
      </p:sp>
      <p:sp>
        <p:nvSpPr>
          <p:cNvPr id="315400" name="Line 8"/>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1" name="Line 9"/>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2" name="Line 10"/>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3" name="Line 11"/>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4" name="Line 12"/>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5" name="Line 13"/>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6" name="Line 14"/>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7" name="Line 15"/>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8" name="Line 16"/>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9" name="Line 17"/>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10" name="Text Box 18"/>
          <p:cNvSpPr txBox="1">
            <a:spLocks noChangeArrowheads="1"/>
          </p:cNvSpPr>
          <p:nvPr/>
        </p:nvSpPr>
        <p:spPr bwMode="auto">
          <a:xfrm>
            <a:off x="792163" y="4081463"/>
            <a:ext cx="15478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Judah</a:t>
            </a:r>
          </a:p>
        </p:txBody>
      </p:sp>
      <p:sp>
        <p:nvSpPr>
          <p:cNvPr id="315411" name="Text Box 19"/>
          <p:cNvSpPr txBox="1">
            <a:spLocks noChangeArrowheads="1"/>
          </p:cNvSpPr>
          <p:nvPr/>
        </p:nvSpPr>
        <p:spPr bwMode="auto">
          <a:xfrm>
            <a:off x="-71438" y="1782763"/>
            <a:ext cx="18288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Zebulun</a:t>
            </a:r>
          </a:p>
        </p:txBody>
      </p:sp>
      <p:pic>
        <p:nvPicPr>
          <p:cNvPr id="166931" name="Picture 20"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32" name="Rectangle 21"/>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sz="2800" b="1">
                <a:solidFill>
                  <a:srgbClr val="FFFFFF"/>
                </a:solidFill>
                <a:effectLst/>
                <a:latin typeface="Arial" pitchFamily="34" charset="0"/>
                <a:cs typeface="Arial" pitchFamily="34" charset="0"/>
              </a:rPr>
              <a:t>Jacob</a:t>
            </a:r>
            <a:r>
              <a:rPr lang="fr-FR" altLang="ja-JP" sz="2800" b="1">
                <a:solidFill>
                  <a:srgbClr val="FFFFFF"/>
                </a:solidFill>
                <a:effectLst/>
                <a:latin typeface="Arial" pitchFamily="34" charset="0"/>
                <a:cs typeface="Arial" pitchFamily="34" charset="0"/>
              </a:rPr>
              <a:t>'</a:t>
            </a:r>
            <a:r>
              <a:rPr lang="en-US" altLang="en-US" sz="2800" b="1">
                <a:solidFill>
                  <a:srgbClr val="FFFFFF"/>
                </a:solidFill>
                <a:effectLst/>
                <a:latin typeface="Arial" pitchFamily="34" charset="0"/>
                <a:cs typeface="Arial" pitchFamily="34" charset="0"/>
              </a:rPr>
              <a:t>s Blessing His 12 Sons Was Prophetic </a:t>
            </a:r>
            <a:br>
              <a:rPr lang="en-US" altLang="en-US" sz="2800" b="1">
                <a:solidFill>
                  <a:srgbClr val="FFFFFF"/>
                </a:solidFill>
                <a:effectLst/>
                <a:latin typeface="Arial" pitchFamily="34" charset="0"/>
                <a:cs typeface="Arial" pitchFamily="34" charset="0"/>
              </a:rPr>
            </a:br>
            <a:r>
              <a:rPr lang="en-US" altLang="en-US" sz="2800" b="1">
                <a:solidFill>
                  <a:srgbClr val="FFFFFF"/>
                </a:solidFill>
                <a:effectLst/>
                <a:latin typeface="Arial" pitchFamily="34" charset="0"/>
                <a:cs typeface="Arial" pitchFamily="34" charset="0"/>
              </a:rPr>
              <a:t>(Gen. 49–50)</a:t>
            </a:r>
            <a:endParaRPr lang="en-US" altLang="en-US" sz="3200">
              <a:solidFill>
                <a:srgbClr val="FFFFFF"/>
              </a:solidFill>
              <a:effectLst/>
              <a:latin typeface="Arial" pitchFamily="34" charset="0"/>
              <a:cs typeface="Arial" pitchFamily="34" charset="0"/>
            </a:endParaRPr>
          </a:p>
        </p:txBody>
      </p:sp>
      <p:sp>
        <p:nvSpPr>
          <p:cNvPr id="315414" name="Line 22"/>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15" name="Text Box 23"/>
          <p:cNvSpPr txBox="1">
            <a:spLocks noChangeArrowheads="1"/>
          </p:cNvSpPr>
          <p:nvPr/>
        </p:nvSpPr>
        <p:spPr bwMode="auto">
          <a:xfrm>
            <a:off x="34925" y="2286000"/>
            <a:ext cx="19462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Issachar</a:t>
            </a:r>
          </a:p>
        </p:txBody>
      </p:sp>
      <p:sp>
        <p:nvSpPr>
          <p:cNvPr id="315396" name="Text Box 4"/>
          <p:cNvSpPr txBox="1">
            <a:spLocks noChangeArrowheads="1"/>
          </p:cNvSpPr>
          <p:nvPr/>
        </p:nvSpPr>
        <p:spPr bwMode="auto">
          <a:xfrm>
            <a:off x="758825" y="4835525"/>
            <a:ext cx="18573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Simeon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dissolve">
                                      <p:cBhvr>
                                        <p:cTn id="7" dur="500"/>
                                        <p:tgtEl>
                                          <p:spTgt spid="315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5396"/>
                                        </p:tgtEl>
                                        <p:attrNameLst>
                                          <p:attrName>style.visibility</p:attrName>
                                        </p:attrNameLst>
                                      </p:cBhvr>
                                      <p:to>
                                        <p:strVal val="visible"/>
                                      </p:to>
                                    </p:set>
                                    <p:animEffect transition="in" filter="dissolve">
                                      <p:cBhvr>
                                        <p:cTn id="12" dur="500"/>
                                        <p:tgtEl>
                                          <p:spTgt spid="31539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15400"/>
                                        </p:tgtEl>
                                        <p:attrNameLst>
                                          <p:attrName>style.visibility</p:attrName>
                                        </p:attrNameLst>
                                      </p:cBhvr>
                                      <p:to>
                                        <p:strVal val="visible"/>
                                      </p:to>
                                    </p:set>
                                    <p:animEffect transition="in" filter="wipe(up)">
                                      <p:cBhvr>
                                        <p:cTn id="16" dur="500"/>
                                        <p:tgtEl>
                                          <p:spTgt spid="315400"/>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315408"/>
                                        </p:tgtEl>
                                        <p:attrNameLst>
                                          <p:attrName>style.visibility</p:attrName>
                                        </p:attrNameLst>
                                      </p:cBhvr>
                                      <p:to>
                                        <p:strVal val="visible"/>
                                      </p:to>
                                    </p:set>
                                    <p:animEffect transition="in" filter="wipe(down)">
                                      <p:cBhvr>
                                        <p:cTn id="20" dur="500"/>
                                        <p:tgtEl>
                                          <p:spTgt spid="315408"/>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15407"/>
                                        </p:tgtEl>
                                        <p:attrNameLst>
                                          <p:attrName>style.visibility</p:attrName>
                                        </p:attrNameLst>
                                      </p:cBhvr>
                                      <p:to>
                                        <p:strVal val="visible"/>
                                      </p:to>
                                    </p:set>
                                    <p:animEffect transition="in" filter="wipe(left)">
                                      <p:cBhvr>
                                        <p:cTn id="24" dur="500"/>
                                        <p:tgtEl>
                                          <p:spTgt spid="315407"/>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315406"/>
                                        </p:tgtEl>
                                        <p:attrNameLst>
                                          <p:attrName>style.visibility</p:attrName>
                                        </p:attrNameLst>
                                      </p:cBhvr>
                                      <p:to>
                                        <p:strVal val="visible"/>
                                      </p:to>
                                    </p:set>
                                    <p:animEffect transition="in" filter="wipe(right)">
                                      <p:cBhvr>
                                        <p:cTn id="28" dur="500"/>
                                        <p:tgtEl>
                                          <p:spTgt spid="315406"/>
                                        </p:tgtEl>
                                      </p:cBhvr>
                                    </p:animEffect>
                                  </p:childTnLst>
                                </p:cTn>
                              </p:par>
                            </p:childTnLst>
                          </p:cTn>
                        </p:par>
                        <p:par>
                          <p:cTn id="29" fill="hold" nodeType="afterGroup">
                            <p:stCondLst>
                              <p:cond delay="2500"/>
                            </p:stCondLst>
                            <p:childTnLst>
                              <p:par>
                                <p:cTn id="30" presetID="22" presetClass="entr" presetSubtype="2" fill="hold" nodeType="afterEffect">
                                  <p:stCondLst>
                                    <p:cond delay="0"/>
                                  </p:stCondLst>
                                  <p:childTnLst>
                                    <p:set>
                                      <p:cBhvr>
                                        <p:cTn id="31" dur="1" fill="hold">
                                          <p:stCondLst>
                                            <p:cond delay="0"/>
                                          </p:stCondLst>
                                        </p:cTn>
                                        <p:tgtEl>
                                          <p:spTgt spid="315405"/>
                                        </p:tgtEl>
                                        <p:attrNameLst>
                                          <p:attrName>style.visibility</p:attrName>
                                        </p:attrNameLst>
                                      </p:cBhvr>
                                      <p:to>
                                        <p:strVal val="visible"/>
                                      </p:to>
                                    </p:set>
                                    <p:animEffect transition="in" filter="wipe(right)">
                                      <p:cBhvr>
                                        <p:cTn id="32" dur="500"/>
                                        <p:tgtEl>
                                          <p:spTgt spid="3154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5399"/>
                                        </p:tgtEl>
                                        <p:attrNameLst>
                                          <p:attrName>style.visibility</p:attrName>
                                        </p:attrNameLst>
                                      </p:cBhvr>
                                      <p:to>
                                        <p:strVal val="visible"/>
                                      </p:to>
                                    </p:set>
                                    <p:animEffect transition="in" filter="dissolve">
                                      <p:cBhvr>
                                        <p:cTn id="37" dur="500"/>
                                        <p:tgtEl>
                                          <p:spTgt spid="315399"/>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315409"/>
                                        </p:tgtEl>
                                        <p:attrNameLst>
                                          <p:attrName>style.visibility</p:attrName>
                                        </p:attrNameLst>
                                      </p:cBhvr>
                                      <p:to>
                                        <p:strVal val="visible"/>
                                      </p:to>
                                    </p:set>
                                    <p:animEffect transition="in" filter="wipe(up)">
                                      <p:cBhvr>
                                        <p:cTn id="41" dur="500"/>
                                        <p:tgtEl>
                                          <p:spTgt spid="315409"/>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315401"/>
                                        </p:tgtEl>
                                        <p:attrNameLst>
                                          <p:attrName>style.visibility</p:attrName>
                                        </p:attrNameLst>
                                      </p:cBhvr>
                                      <p:to>
                                        <p:strVal val="visible"/>
                                      </p:to>
                                    </p:set>
                                    <p:animEffect transition="in" filter="wipe(left)">
                                      <p:cBhvr>
                                        <p:cTn id="45" dur="500"/>
                                        <p:tgtEl>
                                          <p:spTgt spid="315401"/>
                                        </p:tgtEl>
                                      </p:cBhvr>
                                    </p:animEffect>
                                  </p:childTnLst>
                                </p:cTn>
                              </p:par>
                            </p:childTnLst>
                          </p:cTn>
                        </p:par>
                        <p:par>
                          <p:cTn id="46" fill="hold" nodeType="afterGroup">
                            <p:stCondLst>
                              <p:cond delay="1500"/>
                            </p:stCondLst>
                            <p:childTnLst>
                              <p:par>
                                <p:cTn id="47" presetID="22" presetClass="entr" presetSubtype="4" fill="hold" nodeType="afterEffect">
                                  <p:stCondLst>
                                    <p:cond delay="0"/>
                                  </p:stCondLst>
                                  <p:childTnLst>
                                    <p:set>
                                      <p:cBhvr>
                                        <p:cTn id="48" dur="1" fill="hold">
                                          <p:stCondLst>
                                            <p:cond delay="0"/>
                                          </p:stCondLst>
                                        </p:cTn>
                                        <p:tgtEl>
                                          <p:spTgt spid="315402"/>
                                        </p:tgtEl>
                                        <p:attrNameLst>
                                          <p:attrName>style.visibility</p:attrName>
                                        </p:attrNameLst>
                                      </p:cBhvr>
                                      <p:to>
                                        <p:strVal val="visible"/>
                                      </p:to>
                                    </p:set>
                                    <p:animEffect transition="in" filter="wipe(down)">
                                      <p:cBhvr>
                                        <p:cTn id="49" dur="500"/>
                                        <p:tgtEl>
                                          <p:spTgt spid="315402"/>
                                        </p:tgtEl>
                                      </p:cBhvr>
                                    </p:animEffect>
                                  </p:childTnLst>
                                </p:cTn>
                              </p:par>
                            </p:childTnLst>
                          </p:cTn>
                        </p:par>
                        <p:par>
                          <p:cTn id="50" fill="hold" nodeType="afterGroup">
                            <p:stCondLst>
                              <p:cond delay="2000"/>
                            </p:stCondLst>
                            <p:childTnLst>
                              <p:par>
                                <p:cTn id="51" presetID="22" presetClass="entr" presetSubtype="4" fill="hold" nodeType="afterEffect">
                                  <p:stCondLst>
                                    <p:cond delay="0"/>
                                  </p:stCondLst>
                                  <p:childTnLst>
                                    <p:set>
                                      <p:cBhvr>
                                        <p:cTn id="52" dur="1" fill="hold">
                                          <p:stCondLst>
                                            <p:cond delay="0"/>
                                          </p:stCondLst>
                                        </p:cTn>
                                        <p:tgtEl>
                                          <p:spTgt spid="315403"/>
                                        </p:tgtEl>
                                        <p:attrNameLst>
                                          <p:attrName>style.visibility</p:attrName>
                                        </p:attrNameLst>
                                      </p:cBhvr>
                                      <p:to>
                                        <p:strVal val="visible"/>
                                      </p:to>
                                    </p:set>
                                    <p:animEffect transition="in" filter="wipe(down)">
                                      <p:cBhvr>
                                        <p:cTn id="53" dur="500"/>
                                        <p:tgtEl>
                                          <p:spTgt spid="315403"/>
                                        </p:tgtEl>
                                      </p:cBhvr>
                                    </p:animEffect>
                                  </p:childTnLst>
                                </p:cTn>
                              </p:par>
                            </p:childTnLst>
                          </p:cTn>
                        </p:par>
                        <p:par>
                          <p:cTn id="54" fill="hold" nodeType="afterGroup">
                            <p:stCondLst>
                              <p:cond delay="2500"/>
                            </p:stCondLst>
                            <p:childTnLst>
                              <p:par>
                                <p:cTn id="55" presetID="22" presetClass="entr" presetSubtype="2" fill="hold" nodeType="afterEffect">
                                  <p:stCondLst>
                                    <p:cond delay="0"/>
                                  </p:stCondLst>
                                  <p:childTnLst>
                                    <p:set>
                                      <p:cBhvr>
                                        <p:cTn id="56" dur="1" fill="hold">
                                          <p:stCondLst>
                                            <p:cond delay="0"/>
                                          </p:stCondLst>
                                        </p:cTn>
                                        <p:tgtEl>
                                          <p:spTgt spid="315404"/>
                                        </p:tgtEl>
                                        <p:attrNameLst>
                                          <p:attrName>style.visibility</p:attrName>
                                        </p:attrNameLst>
                                      </p:cBhvr>
                                      <p:to>
                                        <p:strVal val="visible"/>
                                      </p:to>
                                    </p:set>
                                    <p:animEffect transition="in" filter="wipe(right)">
                                      <p:cBhvr>
                                        <p:cTn id="57" dur="500"/>
                                        <p:tgtEl>
                                          <p:spTgt spid="31540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15410"/>
                                        </p:tgtEl>
                                        <p:attrNameLst>
                                          <p:attrName>style.visibility</p:attrName>
                                        </p:attrNameLst>
                                      </p:cBhvr>
                                      <p:to>
                                        <p:strVal val="visible"/>
                                      </p:to>
                                    </p:set>
                                    <p:animEffect transition="in" filter="dissolve">
                                      <p:cBhvr>
                                        <p:cTn id="62" dur="500"/>
                                        <p:tgtEl>
                                          <p:spTgt spid="3154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5411"/>
                                        </p:tgtEl>
                                        <p:attrNameLst>
                                          <p:attrName>style.visibility</p:attrName>
                                        </p:attrNameLst>
                                      </p:cBhvr>
                                      <p:to>
                                        <p:strVal val="visible"/>
                                      </p:to>
                                    </p:set>
                                    <p:animEffect transition="in" filter="dissolve">
                                      <p:cBhvr>
                                        <p:cTn id="67" dur="500"/>
                                        <p:tgtEl>
                                          <p:spTgt spid="315411"/>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315398"/>
                                        </p:tgtEl>
                                        <p:attrNameLst>
                                          <p:attrName>style.visibility</p:attrName>
                                        </p:attrNameLst>
                                      </p:cBhvr>
                                      <p:to>
                                        <p:strVal val="visible"/>
                                      </p:to>
                                    </p:set>
                                    <p:animEffect transition="in" filter="wipe(left)">
                                      <p:cBhvr>
                                        <p:cTn id="71" dur="500"/>
                                        <p:tgtEl>
                                          <p:spTgt spid="31539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15415"/>
                                        </p:tgtEl>
                                        <p:attrNameLst>
                                          <p:attrName>style.visibility</p:attrName>
                                        </p:attrNameLst>
                                      </p:cBhvr>
                                      <p:to>
                                        <p:strVal val="visible"/>
                                      </p:to>
                                    </p:set>
                                    <p:animEffect transition="in" filter="dissolve">
                                      <p:cBhvr>
                                        <p:cTn id="76" dur="500"/>
                                        <p:tgtEl>
                                          <p:spTgt spid="315415"/>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315414"/>
                                        </p:tgtEl>
                                        <p:attrNameLst>
                                          <p:attrName>style.visibility</p:attrName>
                                        </p:attrNameLst>
                                      </p:cBhvr>
                                      <p:to>
                                        <p:strVal val="visible"/>
                                      </p:to>
                                    </p:set>
                                    <p:animEffect transition="in" filter="wipe(left)">
                                      <p:cBhvr>
                                        <p:cTn id="80" dur="500"/>
                                        <p:tgtEl>
                                          <p:spTgt spid="31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7" grpId="0"/>
      <p:bldP spid="315399" grpId="0" autoUpdateAnimBg="0"/>
      <p:bldP spid="315410" grpId="0"/>
      <p:bldP spid="315411" grpId="0" autoUpdateAnimBg="0"/>
      <p:bldP spid="315415" grpId="0" autoUpdateAnimBg="0"/>
      <p:bldP spid="31539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p:txBody>
          <a:bodyPr/>
          <a:lstStyle/>
          <a:p>
            <a:pPr eaLnBrk="1" hangingPunct="1"/>
            <a:r>
              <a:rPr lang="en-US" altLang="en-US">
                <a:latin typeface="Arial" pitchFamily="34" charset="0"/>
              </a:rPr>
              <a:t>Blessing All the Tribes</a:t>
            </a:r>
          </a:p>
        </p:txBody>
      </p:sp>
      <p:pic>
        <p:nvPicPr>
          <p:cNvPr id="168963" name="Picture 3"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5" name="Text Box 5"/>
          <p:cNvSpPr txBox="1">
            <a:spLocks noChangeArrowheads="1"/>
          </p:cNvSpPr>
          <p:nvPr/>
        </p:nvSpPr>
        <p:spPr bwMode="auto">
          <a:xfrm>
            <a:off x="409575" y="3886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Dan</a:t>
            </a:r>
          </a:p>
        </p:txBody>
      </p:sp>
      <p:sp>
        <p:nvSpPr>
          <p:cNvPr id="317446" name="Text Box 6"/>
          <p:cNvSpPr txBox="1">
            <a:spLocks noChangeArrowheads="1"/>
          </p:cNvSpPr>
          <p:nvPr/>
        </p:nvSpPr>
        <p:spPr bwMode="auto">
          <a:xfrm>
            <a:off x="866775" y="5486400"/>
            <a:ext cx="1905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Simeon</a:t>
            </a:r>
          </a:p>
        </p:txBody>
      </p:sp>
      <p:sp>
        <p:nvSpPr>
          <p:cNvPr id="317447" name="Text Box 7"/>
          <p:cNvSpPr txBox="1">
            <a:spLocks noChangeArrowheads="1"/>
          </p:cNvSpPr>
          <p:nvPr/>
        </p:nvSpPr>
        <p:spPr bwMode="auto">
          <a:xfrm>
            <a:off x="2667000" y="4602163"/>
            <a:ext cx="1905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Reuben</a:t>
            </a:r>
          </a:p>
        </p:txBody>
      </p:sp>
      <p:sp>
        <p:nvSpPr>
          <p:cNvPr id="317448" name="Text Box 8"/>
          <p:cNvSpPr txBox="1">
            <a:spLocks noChangeArrowheads="1"/>
          </p:cNvSpPr>
          <p:nvPr/>
        </p:nvSpPr>
        <p:spPr bwMode="auto">
          <a:xfrm>
            <a:off x="2847975" y="3459163"/>
            <a:ext cx="11144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Gad</a:t>
            </a:r>
          </a:p>
        </p:txBody>
      </p:sp>
      <p:sp>
        <p:nvSpPr>
          <p:cNvPr id="317449" name="Text Box 9"/>
          <p:cNvSpPr txBox="1">
            <a:spLocks noChangeArrowheads="1"/>
          </p:cNvSpPr>
          <p:nvPr/>
        </p:nvSpPr>
        <p:spPr bwMode="auto">
          <a:xfrm rot="-4167749">
            <a:off x="2032794" y="133588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Manasseh</a:t>
            </a:r>
          </a:p>
        </p:txBody>
      </p:sp>
      <p:sp>
        <p:nvSpPr>
          <p:cNvPr id="317450" name="Text Box 10"/>
          <p:cNvSpPr txBox="1">
            <a:spLocks noChangeArrowheads="1"/>
          </p:cNvSpPr>
          <p:nvPr/>
        </p:nvSpPr>
        <p:spPr bwMode="auto">
          <a:xfrm>
            <a:off x="485775" y="2787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Manasseh</a:t>
            </a:r>
          </a:p>
        </p:txBody>
      </p:sp>
      <p:sp>
        <p:nvSpPr>
          <p:cNvPr id="317451" name="Line 11"/>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2" name="Text Box 12"/>
          <p:cNvSpPr txBox="1">
            <a:spLocks noChangeArrowheads="1"/>
          </p:cNvSpPr>
          <p:nvPr/>
        </p:nvSpPr>
        <p:spPr bwMode="auto">
          <a:xfrm rot="-4409406">
            <a:off x="1407319" y="33258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Naphtali</a:t>
            </a:r>
          </a:p>
        </p:txBody>
      </p:sp>
      <p:sp>
        <p:nvSpPr>
          <p:cNvPr id="317453" name="Text Box 13"/>
          <p:cNvSpPr txBox="1">
            <a:spLocks noChangeArrowheads="1"/>
          </p:cNvSpPr>
          <p:nvPr/>
        </p:nvSpPr>
        <p:spPr bwMode="auto">
          <a:xfrm rot="-4241714">
            <a:off x="1010443" y="496094"/>
            <a:ext cx="266700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Asher</a:t>
            </a:r>
          </a:p>
        </p:txBody>
      </p:sp>
      <p:sp>
        <p:nvSpPr>
          <p:cNvPr id="317454" name="Line 14"/>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5" name="Line 15"/>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6" name="Text Box 16"/>
          <p:cNvSpPr txBox="1">
            <a:spLocks noChangeArrowheads="1"/>
          </p:cNvSpPr>
          <p:nvPr/>
        </p:nvSpPr>
        <p:spPr bwMode="auto">
          <a:xfrm>
            <a:off x="1781175" y="4144963"/>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Levi</a:t>
            </a:r>
          </a:p>
        </p:txBody>
      </p:sp>
      <p:sp>
        <p:nvSpPr>
          <p:cNvPr id="317457" name="Line 17"/>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8" name="Line 18"/>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9" name="Line 19"/>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0" name="Line 20"/>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1" name="Line 21"/>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2" name="Text Box 22"/>
          <p:cNvSpPr txBox="1">
            <a:spLocks noChangeArrowheads="1"/>
          </p:cNvSpPr>
          <p:nvPr/>
        </p:nvSpPr>
        <p:spPr bwMode="auto">
          <a:xfrm>
            <a:off x="752475"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Ephraim</a:t>
            </a:r>
          </a:p>
        </p:txBody>
      </p:sp>
      <p:sp>
        <p:nvSpPr>
          <p:cNvPr id="317463" name="Line 23"/>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4" name="Line 24"/>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5" name="Line 25"/>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6" name="Line 26"/>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7" name="Line 27"/>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8" name="Text Box 28"/>
          <p:cNvSpPr txBox="1">
            <a:spLocks noChangeArrowheads="1"/>
          </p:cNvSpPr>
          <p:nvPr/>
        </p:nvSpPr>
        <p:spPr bwMode="auto">
          <a:xfrm>
            <a:off x="900113" y="4732338"/>
            <a:ext cx="15875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Judah</a:t>
            </a:r>
          </a:p>
        </p:txBody>
      </p:sp>
      <p:sp>
        <p:nvSpPr>
          <p:cNvPr id="317469" name="Text Box 29"/>
          <p:cNvSpPr txBox="1">
            <a:spLocks noChangeArrowheads="1"/>
          </p:cNvSpPr>
          <p:nvPr/>
        </p:nvSpPr>
        <p:spPr bwMode="auto">
          <a:xfrm>
            <a:off x="-47625" y="4267200"/>
            <a:ext cx="2359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Benjamin</a:t>
            </a:r>
          </a:p>
        </p:txBody>
      </p:sp>
      <p:sp>
        <p:nvSpPr>
          <p:cNvPr id="317470" name="Text Box 30"/>
          <p:cNvSpPr txBox="1">
            <a:spLocks noChangeArrowheads="1"/>
          </p:cNvSpPr>
          <p:nvPr/>
        </p:nvSpPr>
        <p:spPr bwMode="auto">
          <a:xfrm>
            <a:off x="-47625" y="1752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Zebulun</a:t>
            </a:r>
          </a:p>
        </p:txBody>
      </p:sp>
      <p:sp>
        <p:nvSpPr>
          <p:cNvPr id="317471" name="Text Box 31"/>
          <p:cNvSpPr txBox="1">
            <a:spLocks noChangeArrowheads="1"/>
          </p:cNvSpPr>
          <p:nvPr/>
        </p:nvSpPr>
        <p:spPr bwMode="auto">
          <a:xfrm>
            <a:off x="104775" y="2286000"/>
            <a:ext cx="19462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Issachar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45"/>
                                        </p:tgtEl>
                                        <p:attrNameLst>
                                          <p:attrName>style.visibility</p:attrName>
                                        </p:attrNameLst>
                                      </p:cBhvr>
                                      <p:to>
                                        <p:strVal val="visible"/>
                                      </p:to>
                                    </p:set>
                                    <p:animEffect transition="in" filter="dissolve">
                                      <p:cBhvr>
                                        <p:cTn id="7" dur="500"/>
                                        <p:tgtEl>
                                          <p:spTgt spid="317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48"/>
                                        </p:tgtEl>
                                        <p:attrNameLst>
                                          <p:attrName>style.visibility</p:attrName>
                                        </p:attrNameLst>
                                      </p:cBhvr>
                                      <p:to>
                                        <p:strVal val="visible"/>
                                      </p:to>
                                    </p:set>
                                    <p:animEffect transition="in" filter="dissolve">
                                      <p:cBhvr>
                                        <p:cTn id="12" dur="500"/>
                                        <p:tgtEl>
                                          <p:spTgt spid="3174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53"/>
                                        </p:tgtEl>
                                        <p:attrNameLst>
                                          <p:attrName>style.visibility</p:attrName>
                                        </p:attrNameLst>
                                      </p:cBhvr>
                                      <p:to>
                                        <p:strVal val="visible"/>
                                      </p:to>
                                    </p:set>
                                    <p:animEffect transition="in" filter="dissolve">
                                      <p:cBhvr>
                                        <p:cTn id="17" dur="500"/>
                                        <p:tgtEl>
                                          <p:spTgt spid="3174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52"/>
                                        </p:tgtEl>
                                        <p:attrNameLst>
                                          <p:attrName>style.visibility</p:attrName>
                                        </p:attrNameLst>
                                      </p:cBhvr>
                                      <p:to>
                                        <p:strVal val="visible"/>
                                      </p:to>
                                    </p:set>
                                    <p:animEffect transition="in" filter="dissolve">
                                      <p:cBhvr>
                                        <p:cTn id="22" dur="500"/>
                                        <p:tgtEl>
                                          <p:spTgt spid="3174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49"/>
                                        </p:tgtEl>
                                        <p:attrNameLst>
                                          <p:attrName>style.visibility</p:attrName>
                                        </p:attrNameLst>
                                      </p:cBhvr>
                                      <p:to>
                                        <p:strVal val="visible"/>
                                      </p:to>
                                    </p:set>
                                    <p:animEffect transition="in" filter="dissolve">
                                      <p:cBhvr>
                                        <p:cTn id="27" dur="500"/>
                                        <p:tgtEl>
                                          <p:spTgt spid="31744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7450"/>
                                        </p:tgtEl>
                                        <p:attrNameLst>
                                          <p:attrName>style.visibility</p:attrName>
                                        </p:attrNameLst>
                                      </p:cBhvr>
                                      <p:to>
                                        <p:strVal val="visible"/>
                                      </p:to>
                                    </p:set>
                                    <p:animEffect transition="in" filter="dissolve">
                                      <p:cBhvr>
                                        <p:cTn id="30" dur="500"/>
                                        <p:tgtEl>
                                          <p:spTgt spid="3174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7462"/>
                                        </p:tgtEl>
                                        <p:attrNameLst>
                                          <p:attrName>style.visibility</p:attrName>
                                        </p:attrNameLst>
                                      </p:cBhvr>
                                      <p:to>
                                        <p:strVal val="visible"/>
                                      </p:to>
                                    </p:set>
                                    <p:animEffect transition="in" filter="dissolve">
                                      <p:cBhvr>
                                        <p:cTn id="35" dur="500"/>
                                        <p:tgtEl>
                                          <p:spTgt spid="31746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17469"/>
                                        </p:tgtEl>
                                        <p:attrNameLst>
                                          <p:attrName>style.visibility</p:attrName>
                                        </p:attrNameLst>
                                      </p:cBhvr>
                                      <p:to>
                                        <p:strVal val="visible"/>
                                      </p:to>
                                    </p:set>
                                    <p:animEffect transition="in" filter="dissolve">
                                      <p:cBhvr>
                                        <p:cTn id="40" dur="500"/>
                                        <p:tgtEl>
                                          <p:spTgt spid="317469"/>
                                        </p:tgtEl>
                                      </p:cBhvr>
                                    </p:animEffect>
                                  </p:childTnLst>
                                </p:cTn>
                              </p:par>
                              <p:par>
                                <p:cTn id="41" presetID="1" presetClass="entr" presetSubtype="0" fill="hold" nodeType="withEffect">
                                  <p:stCondLst>
                                    <p:cond delay="0"/>
                                  </p:stCondLst>
                                  <p:childTnLst>
                                    <p:set>
                                      <p:cBhvr>
                                        <p:cTn id="42" dur="1" fill="hold">
                                          <p:stCondLst>
                                            <p:cond delay="0"/>
                                          </p:stCondLst>
                                        </p:cTn>
                                        <p:tgtEl>
                                          <p:spTgt spid="317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5" grpId="0" autoUpdateAnimBg="0"/>
      <p:bldP spid="317448" grpId="0"/>
      <p:bldP spid="317449" grpId="0"/>
      <p:bldP spid="317450" grpId="0"/>
      <p:bldP spid="317452" grpId="0" autoUpdateAnimBg="0"/>
      <p:bldP spid="317453" grpId="0" autoUpdateAnimBg="0"/>
      <p:bldP spid="317462" grpId="0"/>
      <p:bldP spid="31746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a:xfrm>
            <a:off x="9144000" y="1417638"/>
            <a:ext cx="2678113" cy="2522537"/>
          </a:xfrm>
        </p:spPr>
        <p:txBody>
          <a:bodyPr/>
          <a:lstStyle/>
          <a:p>
            <a:pPr algn="r"/>
            <a:r>
              <a:rPr lang="en-US" altLang="en-US">
                <a:latin typeface="Arial" pitchFamily="34" charset="0"/>
              </a:rPr>
              <a:t>Black</a:t>
            </a: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pPr>
            <a:r>
              <a:rPr lang="en-US" sz="4000" b="1">
                <a:solidFill>
                  <a:srgbClr val="FFFFFF"/>
                </a:solidFill>
                <a:effectLst/>
                <a:latin typeface="Arial" charset="0"/>
                <a:cs typeface="Arial" charset="0"/>
              </a:rPr>
              <a:t>Get this presentation for free!</a:t>
            </a:r>
            <a:endParaRPr lang="en-US" sz="1400" b="1">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46737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7817951"/>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chemeClr val="bg1"/>
                </a:solidFill>
                <a:effectLst>
                  <a:outerShdw blurRad="38100" dist="38100" dir="2700000" algn="tl">
                    <a:srgbClr val="DDDDDD"/>
                  </a:outerShdw>
                </a:effectLst>
                <a:latin typeface="Arial" charset="0"/>
                <a:ea typeface="ＭＳ Ｐゴシック" charset="0"/>
                <a:cs typeface="Arial" charset="0"/>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GB" kern="10">
                <a:ln w="9525">
                  <a:solidFill>
                    <a:srgbClr val="000000"/>
                  </a:solidFill>
                  <a:round/>
                  <a:headEnd/>
                  <a:tailEnd/>
                </a:ln>
                <a:solidFill>
                  <a:srgbClr val="008000"/>
                </a:solidFill>
                <a:effectLst>
                  <a:outerShdw dist="35921" dir="2700000" algn="ctr" rotWithShape="0">
                    <a:srgbClr val="868686">
                      <a:alpha val="74997"/>
                    </a:srgbClr>
                  </a:outerShdw>
                </a:effectLst>
                <a:latin typeface="Arial Black"/>
              </a:rPr>
              <a:t>Fertile Crescent</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dirty="0">
                <a:effectLst>
                  <a:glow rad="203200">
                    <a:schemeClr val="bg2">
                      <a:alpha val="88000"/>
                    </a:scheme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a:effectLst>
                  <a:glow rad="203200">
                    <a:schemeClr val="bg2">
                      <a:alpha val="88000"/>
                    </a:schemeClr>
                  </a:glow>
                </a:effectLst>
                <a:latin typeface="Arial"/>
                <a:cs typeface="Arial"/>
              </a:rPr>
              <a:t>Israel</a:t>
            </a:r>
          </a:p>
        </p:txBody>
      </p:sp>
      <p:sp>
        <p:nvSpPr>
          <p:cNvPr id="9225" name="Text Box 9"/>
          <p:cNvSpPr txBox="1">
            <a:spLocks noChangeArrowheads="1"/>
          </p:cNvSpPr>
          <p:nvPr/>
        </p:nvSpPr>
        <p:spPr bwMode="auto">
          <a:xfrm>
            <a:off x="4731538" y="4004468"/>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dirty="0">
                <a:effectLst>
                  <a:glow rad="203200">
                    <a:schemeClr val="bg2">
                      <a:alpha val="88000"/>
                    </a:schemeClr>
                  </a:glow>
                </a:effectLst>
                <a:latin typeface="Arial"/>
                <a:cs typeface="Arial"/>
              </a:rPr>
              <a:t>Iraq</a:t>
            </a:r>
          </a:p>
        </p:txBody>
      </p:sp>
      <p:sp>
        <p:nvSpPr>
          <p:cNvPr id="9" name="Text Box 25"/>
          <p:cNvSpPr txBox="1">
            <a:spLocks noChangeAspect="1" noChangeArrowheads="1"/>
          </p:cNvSpPr>
          <p:nvPr/>
        </p:nvSpPr>
        <p:spPr bwMode="auto">
          <a:xfrm>
            <a:off x="8460432" y="76200"/>
            <a:ext cx="539750" cy="461665"/>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0"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8" name="Picture 2"/>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6513" y="-26988"/>
            <a:ext cx="9180513" cy="6858001"/>
          </a:xfrm>
          <a:solidFill>
            <a:srgbClr val="000000"/>
          </a:solidFill>
          <a:ln>
            <a:noFill/>
          </a:ln>
          <a:effectLst/>
        </p:spPr>
      </p:pic>
      <p:sp>
        <p:nvSpPr>
          <p:cNvPr id="29701" name="Text Box 5"/>
          <p:cNvSpPr txBox="1">
            <a:spLocks noChangeArrowheads="1"/>
          </p:cNvSpPr>
          <p:nvPr/>
        </p:nvSpPr>
        <p:spPr bwMode="auto">
          <a:xfrm>
            <a:off x="5943600" y="990600"/>
            <a:ext cx="2819400"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OT: Sea of Chinnereth</a:t>
            </a:r>
          </a:p>
        </p:txBody>
      </p:sp>
      <p:sp>
        <p:nvSpPr>
          <p:cNvPr id="29702" name="Text Box 6"/>
          <p:cNvSpPr txBox="1">
            <a:spLocks noChangeArrowheads="1"/>
          </p:cNvSpPr>
          <p:nvPr/>
        </p:nvSpPr>
        <p:spPr bwMode="auto">
          <a:xfrm>
            <a:off x="5791200" y="3409836"/>
            <a:ext cx="25146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Jordan River</a:t>
            </a:r>
          </a:p>
        </p:txBody>
      </p:sp>
      <p:sp>
        <p:nvSpPr>
          <p:cNvPr id="29703" name="Text Box 7"/>
          <p:cNvSpPr txBox="1">
            <a:spLocks noChangeArrowheads="1"/>
          </p:cNvSpPr>
          <p:nvPr/>
        </p:nvSpPr>
        <p:spPr bwMode="auto">
          <a:xfrm>
            <a:off x="5943600" y="4921250"/>
            <a:ext cx="16764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7" name="AutoShape 11"/>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600" b="1">
              <a:solidFill>
                <a:srgbClr val="FFFFFF"/>
              </a:solidFill>
              <a:effectLst/>
              <a:latin typeface="Arial" charset="0"/>
              <a:ea typeface="ＭＳ Ｐゴシック" charset="0"/>
              <a:cs typeface="Arial" charset="0"/>
            </a:endParaRPr>
          </a:p>
        </p:txBody>
      </p:sp>
      <p:sp>
        <p:nvSpPr>
          <p:cNvPr id="29708" name="Freeform 12"/>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9" name="Freeform 13"/>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sz="3200" b="1">
              <a:solidFill>
                <a:srgbClr val="FFFFFF"/>
              </a:solidFill>
              <a:latin typeface="Arial"/>
              <a:ea typeface="ＭＳ Ｐゴシック" charset="0"/>
              <a:cs typeface="Arial"/>
            </a:endParaRPr>
          </a:p>
        </p:txBody>
      </p:sp>
      <p:sp>
        <p:nvSpPr>
          <p:cNvPr id="29712" name="Text Box 16"/>
          <p:cNvSpPr txBox="1">
            <a:spLocks noChangeArrowheads="1"/>
          </p:cNvSpPr>
          <p:nvPr/>
        </p:nvSpPr>
        <p:spPr bwMode="auto">
          <a:xfrm>
            <a:off x="5562600" y="2209801"/>
            <a:ext cx="3473896" cy="571128"/>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105 km. (65 mi.)</a:t>
            </a:r>
          </a:p>
        </p:txBody>
      </p:sp>
      <p:sp>
        <p:nvSpPr>
          <p:cNvPr id="29714" name="Text Box 18"/>
          <p:cNvSpPr txBox="1">
            <a:spLocks noChangeArrowheads="1"/>
          </p:cNvSpPr>
          <p:nvPr/>
        </p:nvSpPr>
        <p:spPr bwMode="auto">
          <a:xfrm>
            <a:off x="5562600" y="2833772"/>
            <a:ext cx="3048000" cy="523220"/>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215 km. (135 mi.)</a:t>
            </a:r>
          </a:p>
        </p:txBody>
      </p:sp>
      <p:sp>
        <p:nvSpPr>
          <p:cNvPr id="29716" name="Text Box 20"/>
          <p:cNvSpPr txBox="1">
            <a:spLocks noChangeArrowheads="1"/>
          </p:cNvSpPr>
          <p:nvPr/>
        </p:nvSpPr>
        <p:spPr bwMode="auto">
          <a:xfrm>
            <a:off x="3717925" y="228600"/>
            <a:ext cx="18415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pic>
        <p:nvPicPr>
          <p:cNvPr id="29719" name="Picture 23"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3600">
                <a:ea typeface="ＭＳ Ｐゴシック" charset="0"/>
              </a:rPr>
              <a:t>Bodies of Water in  Israel</a:t>
            </a:r>
          </a:p>
        </p:txBody>
      </p:sp>
      <p:sp>
        <p:nvSpPr>
          <p:cNvPr id="29700" name="Text Box 4"/>
          <p:cNvSpPr txBox="1">
            <a:spLocks noChangeArrowheads="1"/>
          </p:cNvSpPr>
          <p:nvPr/>
        </p:nvSpPr>
        <p:spPr bwMode="auto">
          <a:xfrm>
            <a:off x="-36513" y="2863850"/>
            <a:ext cx="3313113" cy="6463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dirty="0">
                <a:solidFill>
                  <a:srgbClr val="E5E5FF"/>
                </a:solidFill>
                <a:ea typeface="ＭＳ Ｐゴシック" charset="0"/>
              </a:rPr>
              <a:t>The Great Sea</a:t>
            </a:r>
          </a:p>
        </p:txBody>
      </p:sp>
      <p:sp>
        <p:nvSpPr>
          <p:cNvPr id="28" name="Text Box 25"/>
          <p:cNvSpPr txBox="1">
            <a:spLocks noChangeAspect="1" noChangeArrowheads="1"/>
          </p:cNvSpPr>
          <p:nvPr/>
        </p:nvSpPr>
        <p:spPr bwMode="auto">
          <a:xfrm>
            <a:off x="8532440" y="14709"/>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grpSp>
        <p:nvGrpSpPr>
          <p:cNvPr id="5" name="Group 4"/>
          <p:cNvGrpSpPr/>
          <p:nvPr/>
        </p:nvGrpSpPr>
        <p:grpSpPr>
          <a:xfrm>
            <a:off x="3492500" y="0"/>
            <a:ext cx="5651500" cy="954107"/>
            <a:chOff x="2555776" y="692696"/>
            <a:chExt cx="5651500" cy="954107"/>
          </a:xfrm>
        </p:grpSpPr>
        <p:sp>
          <p:nvSpPr>
            <p:cNvPr id="29715" name="Text Box 19"/>
            <p:cNvSpPr txBox="1">
              <a:spLocks noChangeArrowheads="1"/>
            </p:cNvSpPr>
            <p:nvPr/>
          </p:nvSpPr>
          <p:spPr bwMode="auto">
            <a:xfrm>
              <a:off x="2555776" y="692696"/>
              <a:ext cx="5651500" cy="954107"/>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dirty="0" err="1">
                  <a:solidFill>
                    <a:srgbClr val="FFFFFF"/>
                  </a:solidFill>
                  <a:effectLst/>
                  <a:latin typeface="Bwhebb" charset="0"/>
                </a:rPr>
                <a:t>    </a:t>
              </a:r>
              <a:r>
                <a:rPr lang="en-US" sz="2000" dirty="0">
                  <a:solidFill>
                    <a:srgbClr val="FFFFFF"/>
                  </a:solidFill>
                  <a:effectLst/>
                  <a:latin typeface="Arial"/>
                  <a:cs typeface="Arial"/>
                </a:rPr>
                <a:t>n.m. lyre -- lyre, stringed instrument used for popular as well as sacred music (B4604</a:t>
              </a:r>
              <a:r>
                <a:rPr lang="en-US" sz="2000" dirty="0">
                  <a:solidFill>
                    <a:srgbClr val="FFFFFF"/>
                  </a:solidFill>
                  <a:effectLst>
                    <a:outerShdw blurRad="38100" dist="38100" dir="2700000" algn="tl">
                      <a:srgbClr val="000000"/>
                    </a:outerShdw>
                  </a:effectLst>
                  <a:latin typeface="Arial"/>
                  <a:cs typeface="Arial"/>
                </a:rPr>
                <a:t>)</a:t>
              </a:r>
            </a:p>
          </p:txBody>
        </p:sp>
        <p:pic>
          <p:nvPicPr>
            <p:cNvPr id="3" name="Picture 2" descr="Screen Shot 2017-09-01 at 3.29.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pic>
        <p:nvPicPr>
          <p:cNvPr id="4" name="Picture 3" descr="Screen Shot 2017-09-01 at 3.28.30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7480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60247" fill="hold"/>
                                        <p:tgtEl>
                                          <p:spTgt spid="29720"/>
                                        </p:tgtEl>
                                      </p:cBhvr>
                                    </p:cmd>
                                  </p:childTnLst>
                                </p:cTn>
                              </p:par>
                              <p:par>
                                <p:cTn id="29" presetID="35" presetClass="entr" presetSubtype="0" fill="hold" nodeType="withEffect">
                                  <p:stCondLst>
                                    <p:cond delay="0"/>
                                  </p:stCondLst>
                                  <p:childTnLst>
                                    <p:set>
                                      <p:cBhvr>
                                        <p:cTn id="30" dur="1" fill="hold">
                                          <p:stCondLst>
                                            <p:cond delay="0"/>
                                          </p:stCondLst>
                                        </p:cTn>
                                        <p:tgtEl>
                                          <p:spTgt spid="29719"/>
                                        </p:tgtEl>
                                        <p:attrNameLst>
                                          <p:attrName>style.visibility</p:attrName>
                                        </p:attrNameLst>
                                      </p:cBhvr>
                                      <p:to>
                                        <p:strVal val="visible"/>
                                      </p:to>
                                    </p:set>
                                    <p:animEffect transition="in" filter="fade">
                                      <p:cBhvr>
                                        <p:cTn id="31" dur="2000"/>
                                        <p:tgtEl>
                                          <p:spTgt spid="29719"/>
                                        </p:tgtEl>
                                      </p:cBhvr>
                                    </p:animEffect>
                                    <p:anim calcmode="lin" valueType="num">
                                      <p:cBhvr>
                                        <p:cTn id="32" dur="2000" fill="hold"/>
                                        <p:tgtEl>
                                          <p:spTgt spid="29719"/>
                                        </p:tgtEl>
                                        <p:attrNameLst>
                                          <p:attrName>style.rotation</p:attrName>
                                        </p:attrNameLst>
                                      </p:cBhvr>
                                      <p:tavLst>
                                        <p:tav tm="0">
                                          <p:val>
                                            <p:fltVal val="720"/>
                                          </p:val>
                                        </p:tav>
                                        <p:tav tm="100000">
                                          <p:val>
                                            <p:fltVal val="0"/>
                                          </p:val>
                                        </p:tav>
                                      </p:tavLst>
                                    </p:anim>
                                    <p:anim calcmode="lin" valueType="num">
                                      <p:cBhvr>
                                        <p:cTn id="33" dur="2000" fill="hold"/>
                                        <p:tgtEl>
                                          <p:spTgt spid="29719"/>
                                        </p:tgtEl>
                                        <p:attrNameLst>
                                          <p:attrName>ppt_h</p:attrName>
                                        </p:attrNameLst>
                                      </p:cBhvr>
                                      <p:tavLst>
                                        <p:tav tm="0">
                                          <p:val>
                                            <p:fltVal val="0"/>
                                          </p:val>
                                        </p:tav>
                                        <p:tav tm="100000">
                                          <p:val>
                                            <p:strVal val="#ppt_h"/>
                                          </p:val>
                                        </p:tav>
                                      </p:tavLst>
                                    </p:anim>
                                    <p:anim calcmode="lin" valueType="num">
                                      <p:cBhvr>
                                        <p:cTn id="34" dur="2000" fill="hold"/>
                                        <p:tgtEl>
                                          <p:spTgt spid="29719"/>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29702"/>
                                        </p:tgtEl>
                                        <p:attrNameLst>
                                          <p:attrName>style.visibility</p:attrName>
                                        </p:attrNameLst>
                                      </p:cBhvr>
                                      <p:to>
                                        <p:strVal val="visible"/>
                                      </p:to>
                                    </p:set>
                                    <p:anim calcmode="lin" valueType="num">
                                      <p:cBhvr>
                                        <p:cTn id="39"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9702"/>
                                        </p:tgtEl>
                                        <p:attrNameLst>
                                          <p:attrName>ppt_y</p:attrName>
                                        </p:attrNameLst>
                                      </p:cBhvr>
                                      <p:tavLst>
                                        <p:tav tm="0">
                                          <p:val>
                                            <p:strVal val="#ppt_y"/>
                                          </p:val>
                                        </p:tav>
                                        <p:tav tm="100000">
                                          <p:val>
                                            <p:strVal val="#ppt_y"/>
                                          </p:val>
                                        </p:tav>
                                      </p:tavLst>
                                    </p:anim>
                                    <p:anim calcmode="lin" valueType="num">
                                      <p:cBhvr>
                                        <p:cTn id="41"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970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9711"/>
                                        </p:tgtEl>
                                        <p:attrNameLst>
                                          <p:attrName>style.visibility</p:attrName>
                                        </p:attrNameLst>
                                      </p:cBhvr>
                                      <p:to>
                                        <p:strVal val="visible"/>
                                      </p:to>
                                    </p:set>
                                    <p:animEffect transition="in" filter="dissolve">
                                      <p:cBhvr>
                                        <p:cTn id="48" dur="500"/>
                                        <p:tgtEl>
                                          <p:spTgt spid="29711"/>
                                        </p:tgtEl>
                                      </p:cBhvr>
                                    </p:animEffect>
                                  </p:childTnLst>
                                </p:cTn>
                              </p:par>
                              <p:par>
                                <p:cTn id="49" presetID="41" presetClass="entr" presetSubtype="0" fill="hold" grpId="0" nodeType="withEffect">
                                  <p:stCondLst>
                                    <p:cond delay="0"/>
                                  </p:stCondLst>
                                  <p:iterate type="lt">
                                    <p:tmPct val="10000"/>
                                  </p:iterate>
                                  <p:childTnLst>
                                    <p:set>
                                      <p:cBhvr>
                                        <p:cTn id="50" dur="1" fill="hold">
                                          <p:stCondLst>
                                            <p:cond delay="0"/>
                                          </p:stCondLst>
                                        </p:cTn>
                                        <p:tgtEl>
                                          <p:spTgt spid="29712"/>
                                        </p:tgtEl>
                                        <p:attrNameLst>
                                          <p:attrName>style.visibility</p:attrName>
                                        </p:attrNameLst>
                                      </p:cBhvr>
                                      <p:to>
                                        <p:strVal val="visible"/>
                                      </p:to>
                                    </p:set>
                                    <p:anim calcmode="lin" valueType="num">
                                      <p:cBhvr>
                                        <p:cTn id="51" dur="500" fill="hold"/>
                                        <p:tgtEl>
                                          <p:spTgt spid="29712"/>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29712"/>
                                        </p:tgtEl>
                                        <p:attrNameLst>
                                          <p:attrName>ppt_y</p:attrName>
                                        </p:attrNameLst>
                                      </p:cBhvr>
                                      <p:tavLst>
                                        <p:tav tm="0">
                                          <p:val>
                                            <p:strVal val="#ppt_y"/>
                                          </p:val>
                                        </p:tav>
                                        <p:tav tm="100000">
                                          <p:val>
                                            <p:strVal val="#ppt_y"/>
                                          </p:val>
                                        </p:tav>
                                      </p:tavLst>
                                    </p:anim>
                                    <p:anim calcmode="lin" valueType="num">
                                      <p:cBhvr>
                                        <p:cTn id="53" dur="500" fill="hold"/>
                                        <p:tgtEl>
                                          <p:spTgt spid="29712"/>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29712"/>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297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9707"/>
                                        </p:tgtEl>
                                        <p:attrNameLst>
                                          <p:attrName>style.visibility</p:attrName>
                                        </p:attrNameLst>
                                      </p:cBhvr>
                                      <p:to>
                                        <p:strVal val="visible"/>
                                      </p:to>
                                    </p:set>
                                    <p:animEffect transition="in" filter="wipe(right)">
                                      <p:cBhvr>
                                        <p:cTn id="60" dur="500"/>
                                        <p:tgtEl>
                                          <p:spTgt spid="29707"/>
                                        </p:tgtEl>
                                      </p:cBhvr>
                                    </p:animEffect>
                                  </p:childTnLst>
                                </p:cTn>
                              </p:par>
                              <p:par>
                                <p:cTn id="61" presetID="22" presetClass="entr" presetSubtype="1" fill="hold" nodeType="withEffect">
                                  <p:stCondLst>
                                    <p:cond delay="0"/>
                                  </p:stCondLst>
                                  <p:childTnLst>
                                    <p:set>
                                      <p:cBhvr>
                                        <p:cTn id="62" dur="1" fill="hold">
                                          <p:stCondLst>
                                            <p:cond delay="0"/>
                                          </p:stCondLst>
                                        </p:cTn>
                                        <p:tgtEl>
                                          <p:spTgt spid="29708"/>
                                        </p:tgtEl>
                                        <p:attrNameLst>
                                          <p:attrName>style.visibility</p:attrName>
                                        </p:attrNameLst>
                                      </p:cBhvr>
                                      <p:to>
                                        <p:strVal val="visible"/>
                                      </p:to>
                                    </p:set>
                                    <p:animEffect transition="in" filter="wipe(up)">
                                      <p:cBhvr>
                                        <p:cTn id="63" dur="500"/>
                                        <p:tgtEl>
                                          <p:spTgt spid="29708"/>
                                        </p:tgtEl>
                                      </p:cBhvr>
                                    </p:animEffect>
                                  </p:childTnLst>
                                </p:cTn>
                              </p:par>
                            </p:childTnLst>
                          </p:cTn>
                        </p:par>
                      </p:childTnLst>
                    </p:cTn>
                  </p:par>
                  <p:par>
                    <p:cTn id="64" fill="hold">
                      <p:stCondLst>
                        <p:cond delay="indefinite"/>
                      </p:stCondLst>
                      <p:childTnLst>
                        <p:par>
                          <p:cTn id="65" fill="hold">
                            <p:stCondLst>
                              <p:cond delay="0"/>
                            </p:stCondLst>
                            <p:childTnLst>
                              <p:par>
                                <p:cTn id="66" presetID="40" presetClass="entr" presetSubtype="0" fill="hold" grpId="0" nodeType="clickEffect">
                                  <p:stCondLst>
                                    <p:cond delay="0"/>
                                  </p:stCondLst>
                                  <p:iterate type="lt">
                                    <p:tmPct val="10000"/>
                                  </p:iterate>
                                  <p:childTnLst>
                                    <p:set>
                                      <p:cBhvr>
                                        <p:cTn id="67" dur="1" fill="hold">
                                          <p:stCondLst>
                                            <p:cond delay="0"/>
                                          </p:stCondLst>
                                        </p:cTn>
                                        <p:tgtEl>
                                          <p:spTgt spid="29714"/>
                                        </p:tgtEl>
                                        <p:attrNameLst>
                                          <p:attrName>style.visibility</p:attrName>
                                        </p:attrNameLst>
                                      </p:cBhvr>
                                      <p:to>
                                        <p:strVal val="visible"/>
                                      </p:to>
                                    </p:set>
                                    <p:animEffect transition="in" filter="fade">
                                      <p:cBhvr>
                                        <p:cTn id="68" dur="1000"/>
                                        <p:tgtEl>
                                          <p:spTgt spid="29714"/>
                                        </p:tgtEl>
                                      </p:cBhvr>
                                    </p:animEffect>
                                    <p:anim calcmode="lin" valueType="num">
                                      <p:cBhvr>
                                        <p:cTn id="69" dur="1000" fill="hold"/>
                                        <p:tgtEl>
                                          <p:spTgt spid="29714"/>
                                        </p:tgtEl>
                                        <p:attrNameLst>
                                          <p:attrName>ppt_x</p:attrName>
                                        </p:attrNameLst>
                                      </p:cBhvr>
                                      <p:tavLst>
                                        <p:tav tm="0">
                                          <p:val>
                                            <p:strVal val="#ppt_x-.1"/>
                                          </p:val>
                                        </p:tav>
                                        <p:tav tm="100000">
                                          <p:val>
                                            <p:strVal val="#ppt_x"/>
                                          </p:val>
                                        </p:tav>
                                      </p:tavLst>
                                    </p:anim>
                                    <p:anim calcmode="lin" valueType="num">
                                      <p:cBhvr>
                                        <p:cTn id="70"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9709"/>
                                        </p:tgtEl>
                                        <p:attrNameLst>
                                          <p:attrName>style.visibility</p:attrName>
                                        </p:attrNameLst>
                                      </p:cBhvr>
                                      <p:to>
                                        <p:strVal val="visible"/>
                                      </p:to>
                                    </p:set>
                                    <p:animEffect transition="in" filter="wipe(up)">
                                      <p:cBhvr>
                                        <p:cTn id="75" dur="500"/>
                                        <p:tgtEl>
                                          <p:spTgt spid="29709"/>
                                        </p:tgtEl>
                                      </p:cBhvr>
                                    </p:animEffect>
                                  </p:childTnLst>
                                </p:cTn>
                              </p:par>
                            </p:childTnLst>
                          </p:cTn>
                        </p:par>
                      </p:childTnLst>
                    </p:cTn>
                  </p:par>
                  <p:par>
                    <p:cTn id="76" fill="hold">
                      <p:stCondLst>
                        <p:cond delay="indefinite"/>
                      </p:stCondLst>
                      <p:childTnLst>
                        <p:par>
                          <p:cTn id="77" fill="hold">
                            <p:stCondLst>
                              <p:cond delay="0"/>
                            </p:stCondLst>
                            <p:childTnLst>
                              <p:par>
                                <p:cTn id="78" presetID="41" presetClass="entr" presetSubtype="0" fill="hold" grpId="0" nodeType="clickEffect">
                                  <p:stCondLst>
                                    <p:cond delay="0"/>
                                  </p:stCondLst>
                                  <p:iterate type="lt">
                                    <p:tmPct val="10000"/>
                                  </p:iterate>
                                  <p:childTnLst>
                                    <p:set>
                                      <p:cBhvr>
                                        <p:cTn id="79" dur="1" fill="hold">
                                          <p:stCondLst>
                                            <p:cond delay="0"/>
                                          </p:stCondLst>
                                        </p:cTn>
                                        <p:tgtEl>
                                          <p:spTgt spid="29703"/>
                                        </p:tgtEl>
                                        <p:attrNameLst>
                                          <p:attrName>style.visibility</p:attrName>
                                        </p:attrNameLst>
                                      </p:cBhvr>
                                      <p:to>
                                        <p:strVal val="visible"/>
                                      </p:to>
                                    </p:set>
                                    <p:anim calcmode="lin" valueType="num">
                                      <p:cBhvr>
                                        <p:cTn id="80"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29703"/>
                                        </p:tgtEl>
                                        <p:attrNameLst>
                                          <p:attrName>ppt_y</p:attrName>
                                        </p:attrNameLst>
                                      </p:cBhvr>
                                      <p:tavLst>
                                        <p:tav tm="0">
                                          <p:val>
                                            <p:strVal val="#ppt_y"/>
                                          </p:val>
                                        </p:tav>
                                        <p:tav tm="100000">
                                          <p:val>
                                            <p:strVal val="#ppt_y"/>
                                          </p:val>
                                        </p:tav>
                                      </p:tavLst>
                                    </p:anim>
                                    <p:anim calcmode="lin" valueType="num">
                                      <p:cBhvr>
                                        <p:cTn id="82"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5" fill="hold" display="0">
                  <p:stCondLst>
                    <p:cond delay="indefinite"/>
                  </p:stCondLst>
                  <p:endCondLst>
                    <p:cond evt="onNext" delay="0">
                      <p:tgtEl>
                        <p:sldTgt/>
                      </p:tgtEl>
                    </p:cond>
                    <p:cond evt="onPrev" delay="0">
                      <p:tgtEl>
                        <p:sldTgt/>
                      </p:tgtEl>
                    </p:cond>
                    <p:cond evt="onStopAudio" delay="0">
                      <p:tgtEl>
                        <p:sldTgt/>
                      </p:tgtEl>
                    </p:cond>
                  </p:endCondLst>
                </p:cTn>
                <p:tgtEl>
                  <p:spTgt spid="29720"/>
                </p:tgtEl>
              </p:cMediaNode>
            </p:audio>
          </p:childTnLst>
        </p:cTn>
      </p:par>
    </p:tnLst>
    <p:bldLst>
      <p:bldP spid="29701" grpId="0" animBg="1"/>
      <p:bldP spid="29702" grpId="0" animBg="1"/>
      <p:bldP spid="29703" grpId="0" animBg="1"/>
      <p:bldP spid="29707" grpId="0" animBg="1"/>
      <p:bldP spid="29712" grpId="0" animBg="1"/>
      <p:bldP spid="29714"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ＭＳ Ｐゴシック"/>
        <a:cs typeface="Times New Roman (Hebrew)"/>
      </a:majorFont>
      <a:minorFont>
        <a:latin typeface="Arial"/>
        <a:ea typeface="ＭＳ Ｐゴシック"/>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5929</TotalTime>
  <Words>1383</Words>
  <Application>Microsoft Macintosh PowerPoint</Application>
  <PresentationFormat>On-screen Show (4:3)</PresentationFormat>
  <Paragraphs>386</Paragraphs>
  <Slides>67</Slides>
  <Notes>56</Notes>
  <HiddenSlides>0</HiddenSlides>
  <MMClips>3</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1</vt:i4>
      </vt:variant>
      <vt:variant>
        <vt:lpstr>Slide Titles</vt:lpstr>
      </vt:variant>
      <vt:variant>
        <vt:i4>67</vt:i4>
      </vt:variant>
    </vt:vector>
  </HeadingPairs>
  <TitlesOfParts>
    <vt:vector size="90" baseType="lpstr">
      <vt:lpstr>Batik Regular</vt:lpstr>
      <vt:lpstr>ＭＳ Ｐゴシック</vt:lpstr>
      <vt:lpstr>Times</vt:lpstr>
      <vt:lpstr>Arial</vt:lpstr>
      <vt:lpstr>Arial Black</vt:lpstr>
      <vt:lpstr>Bwhebb</vt:lpstr>
      <vt:lpstr>Garamond</vt:lpstr>
      <vt:lpstr>Kristen ITC</vt:lpstr>
      <vt:lpstr>Times New Roman</vt:lpstr>
      <vt:lpstr>Wingdings</vt:lpstr>
      <vt:lpstr>Stream</vt:lpstr>
      <vt:lpstr>Default Design</vt:lpstr>
      <vt:lpstr>1_Default Design</vt:lpstr>
      <vt:lpstr>1_Stream</vt:lpstr>
      <vt:lpstr>2_Default Design</vt:lpstr>
      <vt:lpstr>2_Orbit</vt:lpstr>
      <vt:lpstr>4_Stream</vt:lpstr>
      <vt:lpstr>2_Stream</vt:lpstr>
      <vt:lpstr>4_עיצוב ברירת מחדל</vt:lpstr>
      <vt:lpstr>3_Stream</vt:lpstr>
      <vt:lpstr>5_Stream</vt:lpstr>
      <vt:lpstr>3_Default Design</vt:lpstr>
      <vt:lpstr>Document</vt:lpstr>
      <vt:lpstr>Geography of Israel &amp; the Ancient Near East </vt:lpstr>
      <vt:lpstr>The World Today</vt:lpstr>
      <vt:lpstr>Modern Middle East</vt:lpstr>
      <vt:lpstr>Mesopotamia</vt:lpstr>
      <vt:lpstr>Possible Locations of Eden</vt:lpstr>
      <vt:lpstr>Rodinia––The World That Perished</vt:lpstr>
      <vt:lpstr>THE WORLD THAT PERISHED</vt:lpstr>
      <vt:lpstr>The Ancient Near East </vt:lpstr>
      <vt:lpstr>Bodies of Water in  Israel</vt:lpstr>
      <vt:lpstr>Bodies of Water in  Israel</vt:lpstr>
      <vt:lpstr>Bodies of Water in  Israel</vt:lpstr>
      <vt:lpstr>Regions of Israel (OT)</vt:lpstr>
      <vt:lpstr>Regions of Israel (NT)</vt:lpstr>
      <vt:lpstr>Regions of Israel (NT)</vt:lpstr>
      <vt:lpstr>Regions of Israel (NT)</vt:lpstr>
      <vt:lpstr>The Sea of Galilee</vt:lpstr>
      <vt:lpstr>Sea of Galilee</vt:lpstr>
      <vt:lpstr>The Sea of Galilee</vt:lpstr>
      <vt:lpstr>Mountains  in Israel</vt:lpstr>
      <vt:lpstr>Mount Hermon</vt:lpstr>
      <vt:lpstr>Mount Hermon</vt:lpstr>
      <vt:lpstr>Elevations</vt:lpstr>
      <vt:lpstr>Elevations in North-South Divisions</vt:lpstr>
      <vt:lpstr>Coastal Plain</vt:lpstr>
      <vt:lpstr>Coastal Plain</vt:lpstr>
      <vt:lpstr>Tel Aviv</vt:lpstr>
      <vt:lpstr>Tel Aviv</vt:lpstr>
      <vt:lpstr>Coastal Plain</vt:lpstr>
      <vt:lpstr>Caesarea</vt:lpstr>
      <vt:lpstr>Coastal Plain</vt:lpstr>
      <vt:lpstr>Elevations in North-South Divisions</vt:lpstr>
      <vt:lpstr>Shephelah</vt:lpstr>
      <vt:lpstr>Elevations in North-South Divisions</vt:lpstr>
      <vt:lpstr>Judean Hills</vt:lpstr>
      <vt:lpstr>Elevations in North-South Divisions</vt:lpstr>
      <vt:lpstr>Mount Tabor in the Jezreel Valley</vt:lpstr>
      <vt:lpstr>Central Mountain Range</vt:lpstr>
      <vt:lpstr>The Wilderness of Judea</vt:lpstr>
      <vt:lpstr>Elevations in North-South Divisions</vt:lpstr>
      <vt:lpstr>Jordan Rift</vt:lpstr>
      <vt:lpstr>Elevations in North-South Divisions</vt:lpstr>
      <vt:lpstr>Transjordan Plateau</vt:lpstr>
      <vt:lpstr>Elevations in North-South Divisions</vt:lpstr>
      <vt:lpstr>The Negev</vt:lpstr>
      <vt:lpstr>The Negev</vt:lpstr>
      <vt:lpstr>Left Stage</vt:lpstr>
      <vt:lpstr>Left Stage</vt:lpstr>
      <vt:lpstr>Left Stage</vt:lpstr>
      <vt:lpstr>Left Stage</vt:lpstr>
      <vt:lpstr>Left Stage</vt:lpstr>
      <vt:lpstr>Left Stage</vt:lpstr>
      <vt:lpstr>Left Stage</vt:lpstr>
      <vt:lpstr>Left Stage</vt:lpstr>
      <vt:lpstr>Left Stage</vt:lpstr>
      <vt:lpstr>Left Stage</vt:lpstr>
      <vt:lpstr>Topography of Israel</vt:lpstr>
      <vt:lpstr>Israel of 1400 BC is today's West Bank!</vt:lpstr>
      <vt:lpstr>Israel Today</vt:lpstr>
      <vt:lpstr>The West Bank (2002)</vt:lpstr>
      <vt:lpstr>The Gaza Strip (2002)</vt:lpstr>
      <vt:lpstr>The Golan Heights (2002)</vt:lpstr>
      <vt:lpstr>Jerusalem (2002)</vt:lpstr>
      <vt:lpstr>Jacob's Blessing His 12 Sons Was Prophetic  (Gen. 49–50)</vt:lpstr>
      <vt:lpstr>Blessing Judah &amp; the Lesser Tribes</vt:lpstr>
      <vt:lpstr>Blessing All the Tribes</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Rick Griffith</dc:creator>
  <cp:lastModifiedBy>Rick Griffith</cp:lastModifiedBy>
  <cp:revision>331</cp:revision>
  <cp:lastPrinted>2026-05-27T09:13:06Z</cp:lastPrinted>
  <dcterms:created xsi:type="dcterms:W3CDTF">2009-07-22T23:47:46Z</dcterms:created>
  <dcterms:modified xsi:type="dcterms:W3CDTF">2026-05-27T09:14:54Z</dcterms:modified>
</cp:coreProperties>
</file>