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17" r:id="rId2"/>
    <p:sldMasterId id="2147483865" r:id="rId3"/>
    <p:sldMasterId id="2147483877" r:id="rId4"/>
    <p:sldMasterId id="2147483889" r:id="rId5"/>
    <p:sldMasterId id="2147483901" r:id="rId6"/>
    <p:sldMasterId id="2147483914" r:id="rId7"/>
    <p:sldMasterId id="2147483927" r:id="rId8"/>
    <p:sldMasterId id="2147483930" r:id="rId9"/>
  </p:sldMasterIdLst>
  <p:notesMasterIdLst>
    <p:notesMasterId r:id="rId90"/>
  </p:notesMasterIdLst>
  <p:sldIdLst>
    <p:sldId id="256" r:id="rId10"/>
    <p:sldId id="294" r:id="rId11"/>
    <p:sldId id="304" r:id="rId12"/>
    <p:sldId id="331" r:id="rId13"/>
    <p:sldId id="257" r:id="rId14"/>
    <p:sldId id="272" r:id="rId15"/>
    <p:sldId id="316" r:id="rId16"/>
    <p:sldId id="317" r:id="rId17"/>
    <p:sldId id="318" r:id="rId18"/>
    <p:sldId id="319" r:id="rId19"/>
    <p:sldId id="321" r:id="rId20"/>
    <p:sldId id="322" r:id="rId21"/>
    <p:sldId id="323" r:id="rId22"/>
    <p:sldId id="330" r:id="rId23"/>
    <p:sldId id="390" r:id="rId24"/>
    <p:sldId id="382" r:id="rId25"/>
    <p:sldId id="351" r:id="rId26"/>
    <p:sldId id="394" r:id="rId27"/>
    <p:sldId id="393" r:id="rId28"/>
    <p:sldId id="389" r:id="rId29"/>
    <p:sldId id="326" r:id="rId30"/>
    <p:sldId id="258" r:id="rId31"/>
    <p:sldId id="273" r:id="rId32"/>
    <p:sldId id="259" r:id="rId33"/>
    <p:sldId id="261" r:id="rId34"/>
    <p:sldId id="260" r:id="rId35"/>
    <p:sldId id="268" r:id="rId36"/>
    <p:sldId id="283" r:id="rId37"/>
    <p:sldId id="282" r:id="rId38"/>
    <p:sldId id="274" r:id="rId39"/>
    <p:sldId id="284" r:id="rId40"/>
    <p:sldId id="327" r:id="rId41"/>
    <p:sldId id="262" r:id="rId42"/>
    <p:sldId id="263" r:id="rId43"/>
    <p:sldId id="332" r:id="rId44"/>
    <p:sldId id="264" r:id="rId45"/>
    <p:sldId id="315" r:id="rId46"/>
    <p:sldId id="275" r:id="rId47"/>
    <p:sldId id="288" r:id="rId48"/>
    <p:sldId id="302" r:id="rId49"/>
    <p:sldId id="303" r:id="rId50"/>
    <p:sldId id="297" r:id="rId51"/>
    <p:sldId id="289" r:id="rId52"/>
    <p:sldId id="296" r:id="rId53"/>
    <p:sldId id="339" r:id="rId54"/>
    <p:sldId id="340" r:id="rId55"/>
    <p:sldId id="341" r:id="rId56"/>
    <p:sldId id="342" r:id="rId57"/>
    <p:sldId id="385" r:id="rId58"/>
    <p:sldId id="386" r:id="rId59"/>
    <p:sldId id="387" r:id="rId60"/>
    <p:sldId id="388" r:id="rId61"/>
    <p:sldId id="308" r:id="rId62"/>
    <p:sldId id="346" r:id="rId63"/>
    <p:sldId id="309" r:id="rId64"/>
    <p:sldId id="312" r:id="rId65"/>
    <p:sldId id="345" r:id="rId66"/>
    <p:sldId id="301" r:id="rId67"/>
    <p:sldId id="291" r:id="rId68"/>
    <p:sldId id="285" r:id="rId69"/>
    <p:sldId id="286" r:id="rId70"/>
    <p:sldId id="287" r:id="rId71"/>
    <p:sldId id="335" r:id="rId72"/>
    <p:sldId id="391" r:id="rId73"/>
    <p:sldId id="392" r:id="rId74"/>
    <p:sldId id="334" r:id="rId75"/>
    <p:sldId id="265" r:id="rId76"/>
    <p:sldId id="270" r:id="rId77"/>
    <p:sldId id="298" r:id="rId78"/>
    <p:sldId id="292" r:id="rId79"/>
    <p:sldId id="295" r:id="rId80"/>
    <p:sldId id="281" r:id="rId81"/>
    <p:sldId id="266" r:id="rId82"/>
    <p:sldId id="299" r:id="rId83"/>
    <p:sldId id="280" r:id="rId84"/>
    <p:sldId id="290" r:id="rId85"/>
    <p:sldId id="293" r:id="rId86"/>
    <p:sldId id="314" r:id="rId87"/>
    <p:sldId id="337" r:id="rId88"/>
    <p:sldId id="338" r:id="rId89"/>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Garamond" pitchFamily="18" charset="0"/>
        <a:ea typeface="MS PGothic" pitchFamily="34" charset="-128"/>
        <a:cs typeface="+mn-cs"/>
      </a:defRPr>
    </a:lvl1pPr>
    <a:lvl2pPr marL="457200" algn="ctr" rtl="0" fontAlgn="base">
      <a:spcBef>
        <a:spcPct val="0"/>
      </a:spcBef>
      <a:spcAft>
        <a:spcPct val="0"/>
      </a:spcAft>
      <a:defRPr kern="1200">
        <a:solidFill>
          <a:schemeClr val="tx1"/>
        </a:solidFill>
        <a:latin typeface="Garamond" pitchFamily="18" charset="0"/>
        <a:ea typeface="MS PGothic" pitchFamily="34" charset="-128"/>
        <a:cs typeface="+mn-cs"/>
      </a:defRPr>
    </a:lvl2pPr>
    <a:lvl3pPr marL="914400" algn="ctr" rtl="0" fontAlgn="base">
      <a:spcBef>
        <a:spcPct val="0"/>
      </a:spcBef>
      <a:spcAft>
        <a:spcPct val="0"/>
      </a:spcAft>
      <a:defRPr kern="1200">
        <a:solidFill>
          <a:schemeClr val="tx1"/>
        </a:solidFill>
        <a:latin typeface="Garamond" pitchFamily="18" charset="0"/>
        <a:ea typeface="MS PGothic" pitchFamily="34" charset="-128"/>
        <a:cs typeface="+mn-cs"/>
      </a:defRPr>
    </a:lvl3pPr>
    <a:lvl4pPr marL="1371600" algn="ctr" rtl="0" fontAlgn="base">
      <a:spcBef>
        <a:spcPct val="0"/>
      </a:spcBef>
      <a:spcAft>
        <a:spcPct val="0"/>
      </a:spcAft>
      <a:defRPr kern="1200">
        <a:solidFill>
          <a:schemeClr val="tx1"/>
        </a:solidFill>
        <a:latin typeface="Garamond" pitchFamily="18" charset="0"/>
        <a:ea typeface="MS PGothic" pitchFamily="34" charset="-128"/>
        <a:cs typeface="+mn-cs"/>
      </a:defRPr>
    </a:lvl4pPr>
    <a:lvl5pPr marL="1828800" algn="ctr" rtl="0" fontAlgn="base">
      <a:spcBef>
        <a:spcPct val="0"/>
      </a:spcBef>
      <a:spcAft>
        <a:spcPct val="0"/>
      </a:spcAft>
      <a:defRPr kern="1200">
        <a:solidFill>
          <a:schemeClr val="tx1"/>
        </a:solidFill>
        <a:latin typeface="Garamond" pitchFamily="18" charset="0"/>
        <a:ea typeface="MS PGothic" pitchFamily="34" charset="-128"/>
        <a:cs typeface="+mn-cs"/>
      </a:defRPr>
    </a:lvl5pPr>
    <a:lvl6pPr marL="2286000" algn="l" defTabSz="914400" rtl="0" eaLnBrk="1" latinLnBrk="0" hangingPunct="1">
      <a:defRPr kern="1200">
        <a:solidFill>
          <a:schemeClr val="tx1"/>
        </a:solidFill>
        <a:latin typeface="Garamond" pitchFamily="18" charset="0"/>
        <a:ea typeface="MS PGothic" pitchFamily="34" charset="-128"/>
        <a:cs typeface="+mn-cs"/>
      </a:defRPr>
    </a:lvl6pPr>
    <a:lvl7pPr marL="2743200" algn="l" defTabSz="914400" rtl="0" eaLnBrk="1" latinLnBrk="0" hangingPunct="1">
      <a:defRPr kern="1200">
        <a:solidFill>
          <a:schemeClr val="tx1"/>
        </a:solidFill>
        <a:latin typeface="Garamond" pitchFamily="18" charset="0"/>
        <a:ea typeface="MS PGothic" pitchFamily="34" charset="-128"/>
        <a:cs typeface="+mn-cs"/>
      </a:defRPr>
    </a:lvl7pPr>
    <a:lvl8pPr marL="3200400" algn="l" defTabSz="914400" rtl="0" eaLnBrk="1" latinLnBrk="0" hangingPunct="1">
      <a:defRPr kern="1200">
        <a:solidFill>
          <a:schemeClr val="tx1"/>
        </a:solidFill>
        <a:latin typeface="Garamond" pitchFamily="18" charset="0"/>
        <a:ea typeface="MS PGothic" pitchFamily="34" charset="-128"/>
        <a:cs typeface="+mn-cs"/>
      </a:defRPr>
    </a:lvl8pPr>
    <a:lvl9pPr marL="3657600" algn="l" defTabSz="914400" rtl="0" eaLnBrk="1" latinLnBrk="0" hangingPunct="1">
      <a:defRPr kern="1200">
        <a:solidFill>
          <a:schemeClr val="tx1"/>
        </a:solidFill>
        <a:latin typeface="Garamond"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0DA04"/>
    <a:srgbClr val="009900"/>
    <a:srgbClr val="FFFFFF"/>
    <a:srgbClr val="1424C0"/>
    <a:srgbClr val="FD1E0D"/>
    <a:srgbClr val="FBE50F"/>
    <a:srgbClr val="000066"/>
    <a:srgbClr val="DDC80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060"/>
    <p:restoredTop sz="61438"/>
  </p:normalViewPr>
  <p:slideViewPr>
    <p:cSldViewPr>
      <p:cViewPr varScale="1">
        <p:scale>
          <a:sx n="75" d="100"/>
          <a:sy n="75" d="100"/>
        </p:scale>
        <p:origin x="23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3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cs typeface="Arial" pitchFamily="34" charset="0"/>
              </a:defRPr>
            </a:lvl1pPr>
          </a:lstStyle>
          <a:p>
            <a:endParaRPr lang="en-US" altLang="en-US"/>
          </a:p>
        </p:txBody>
      </p:sp>
      <p:sp>
        <p:nvSpPr>
          <p:cNvPr id="6287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cs typeface="Arial" pitchFamily="34" charset="0"/>
              </a:defRPr>
            </a:lvl1pPr>
          </a:lstStyle>
          <a:p>
            <a:endParaRPr lang="en-US" alt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87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287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cs typeface="Arial" pitchFamily="34" charset="0"/>
              </a:defRPr>
            </a:lvl1pPr>
          </a:lstStyle>
          <a:p>
            <a:endParaRPr lang="en-US" altLang="en-US"/>
          </a:p>
        </p:txBody>
      </p:sp>
      <p:sp>
        <p:nvSpPr>
          <p:cNvPr id="6287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cs typeface="Arial" pitchFamily="34" charset="0"/>
              </a:defRPr>
            </a:lvl1pPr>
          </a:lstStyle>
          <a:p>
            <a:fld id="{87B74CEE-B4BE-461E-941E-F7F7CA6B0DC0}" type="slidenum">
              <a:rPr lang="en-US" altLang="en-US"/>
              <a:pPr/>
              <a:t>‹#›</a:t>
            </a:fld>
            <a:endParaRPr lang="en-US" altLang="en-US"/>
          </a:p>
        </p:txBody>
      </p:sp>
    </p:spTree>
    <p:extLst>
      <p:ext uri="{BB962C8B-B14F-4D97-AF65-F5344CB8AC3E}">
        <p14:creationId xmlns:p14="http://schemas.microsoft.com/office/powerpoint/2010/main" val="1059918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MS PGothic" pitchFamily="34" charset="-128"/>
        <a:cs typeface="Arial"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B646A277-A748-45A5-82C2-2EEDBB72E193}" type="slidenum">
              <a:rPr lang="en-US" altLang="en-US" sz="1200"/>
              <a:pPr eaLnBrk="1" hangingPunct="1"/>
              <a:t>1</a:t>
            </a:fld>
            <a:endParaRPr lang="en-US" altLang="en-US"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A2220170-CAAF-475D-ADE6-B7B8F2796B2E}" type="slidenum">
              <a:rPr lang="en-US" altLang="en-US" sz="1200"/>
              <a:pPr eaLnBrk="1" hangingPunct="1"/>
              <a:t>10</a:t>
            </a:fld>
            <a:endParaRPr lang="en-US" alt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3F869C79-1E30-443F-8BF8-48FC86A4FA12}" type="slidenum">
              <a:rPr lang="en-US" altLang="en-US" sz="1200"/>
              <a:pPr eaLnBrk="1" hangingPunct="1"/>
              <a:t>11</a:t>
            </a:fld>
            <a:endParaRPr lang="en-US" alt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ffectLst/>
                <a:latin typeface="Helvetica" pitchFamily="2" charset="0"/>
              </a:rPr>
              <a:t>"The Prophetic Books comprise the largest section of the Bible.</a:t>
            </a:r>
            <a:r>
              <a:rPr lang="en-US" baseline="30000" dirty="0">
                <a:effectLst/>
                <a:latin typeface="Helvetica" pitchFamily="2" charset="0"/>
              </a:rPr>
              <a:t>1</a:t>
            </a:r>
            <a:r>
              <a:rPr lang="en-US" dirty="0">
                <a:effectLst/>
                <a:latin typeface="Helvetica" pitchFamily="2" charset="0"/>
              </a:rPr>
              <a:t> In Jewish tradition the Prophetic division includes the Former Prophets (Joshua–Kings) and the Latter Prophets (Isaiah, Jeremiah, Ezekiel, and the Twelve). The Former Prophets have much to say about individual prophets but seldom convey messages from them; the Latter Prophets contain much of the prophetic messages but say virtually nothing about them as persons.</a:t>
            </a:r>
          </a:p>
          <a:p>
            <a:endParaRPr lang="en-US" dirty="0">
              <a:effectLst/>
              <a:latin typeface="Helvetica" pitchFamily="2" charset="0"/>
            </a:endParaRPr>
          </a:p>
          <a:p>
            <a:r>
              <a:rPr lang="en-US" dirty="0">
                <a:effectLst/>
                <a:latin typeface="Helvetica" pitchFamily="2" charset="0"/>
              </a:rPr>
              <a:t>Footnote:</a:t>
            </a:r>
          </a:p>
          <a:p>
            <a:r>
              <a:rPr lang="en-US" baseline="30000" dirty="0">
                <a:effectLst/>
                <a:latin typeface="Calibri" panose="020F0502020204030204" pitchFamily="34" charset="0"/>
              </a:rPr>
              <a:t>1</a:t>
            </a:r>
            <a:r>
              <a:rPr lang="en-US" dirty="0">
                <a:effectLst/>
                <a:latin typeface="Calibri" panose="020F0502020204030204" pitchFamily="34" charset="0"/>
              </a:rPr>
              <a:t> The OT was commonly divided into three sections by the Jews: the Law, the Prophets, and the Writings (see Luke 24:44). English Bibles following the Septuagint divide the Prophets into the Historical Books and the Prophetic Books, each of approximate equal length. The Historical and Prophetical Book sections are each of more length than any other segment of the Bible."</a:t>
            </a:r>
          </a:p>
          <a:p>
            <a:r>
              <a:rPr lang="en-US" dirty="0">
                <a:effectLst/>
                <a:latin typeface="Calibri" panose="020F0502020204030204" pitchFamily="34" charset="0"/>
              </a:rPr>
              <a:t>_______</a:t>
            </a:r>
          </a:p>
          <a:p>
            <a:r>
              <a:rPr lang="en-US" dirty="0">
                <a:effectLst/>
                <a:latin typeface="Calibri" panose="020F0502020204030204" pitchFamily="34" charset="0"/>
              </a:rPr>
              <a:t>Mark F. Rooker, “The Prophetic Books,”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361.</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7C4EB18-C9DC-4966-845B-13503DA20BB0}" type="slidenum">
              <a:rPr lang="en-US" altLang="en-US" sz="1200"/>
              <a:pPr eaLnBrk="1" hangingPunct="1"/>
              <a:t>12</a:t>
            </a:fld>
            <a:endParaRPr lang="en-US" alt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30AAF07-6CA7-4912-9CEB-B68AD9704D2B}" type="slidenum">
              <a:rPr lang="en-US" altLang="en-US" sz="1200"/>
              <a:pPr eaLnBrk="1" hangingPunct="1"/>
              <a:t>13</a:t>
            </a:fld>
            <a:endParaRPr lang="en-US" alt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FE5F0E86-D3FD-4B10-B8A9-F61EC8980877}" type="slidenum">
              <a:rPr lang="en-US" altLang="en-US" sz="1200"/>
              <a:pPr eaLnBrk="1" hangingPunct="1"/>
              <a:t>14</a:t>
            </a:fld>
            <a:endParaRPr lang="en-US" alt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1539F1-1FBC-AD49-838F-0DA62BAABB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1026"/>
          <p:cNvSpPr>
            <a:spLocks noGrp="1" noRot="1" noChangeAspect="1" noChangeArrowheads="1" noTextEdit="1"/>
          </p:cNvSpPr>
          <p:nvPr>
            <p:ph type="sldImg"/>
          </p:nvPr>
        </p:nvSpPr>
        <p:spPr>
          <a:ln/>
        </p:spPr>
      </p:sp>
      <p:sp>
        <p:nvSpPr>
          <p:cNvPr id="2170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0721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8F171A-C000-E444-97BD-C688FBD550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1026"/>
          <p:cNvSpPr>
            <a:spLocks noGrp="1" noRot="1" noChangeAspect="1" noChangeArrowheads="1" noTextEdit="1"/>
          </p:cNvSpPr>
          <p:nvPr>
            <p:ph type="sldImg"/>
          </p:nvPr>
        </p:nvSpPr>
        <p:spPr>
          <a:ln/>
        </p:spPr>
      </p:sp>
      <p:sp>
        <p:nvSpPr>
          <p:cNvPr id="2191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12238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2655CB-C2AD-E24F-8287-D47CAFDF05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1026"/>
          <p:cNvSpPr>
            <a:spLocks noGrp="1" noRot="1" noChangeAspect="1" noChangeArrowheads="1" noTextEdit="1"/>
          </p:cNvSpPr>
          <p:nvPr>
            <p:ph type="sldImg"/>
          </p:nvPr>
        </p:nvSpPr>
        <p:spPr>
          <a:ln/>
        </p:spPr>
      </p:sp>
      <p:sp>
        <p:nvSpPr>
          <p:cNvPr id="22118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84774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563B6-DBA0-C827-C6F7-6E86FEFE46EF}"/>
            </a:ext>
          </a:extLst>
        </p:cNvPr>
        <p:cNvGrpSpPr/>
        <p:nvPr/>
      </p:nvGrpSpPr>
      <p:grpSpPr>
        <a:xfrm>
          <a:off x="0" y="0"/>
          <a:ext cx="0" cy="0"/>
          <a:chOff x="0" y="0"/>
          <a:chExt cx="0" cy="0"/>
        </a:xfrm>
      </p:grpSpPr>
      <p:sp>
        <p:nvSpPr>
          <p:cNvPr id="221185" name="Rectangle 7">
            <a:extLst>
              <a:ext uri="{FF2B5EF4-FFF2-40B4-BE49-F238E27FC236}">
                <a16:creationId xmlns:a16="http://schemas.microsoft.com/office/drawing/2014/main" id="{1011BCC2-2360-E60E-8755-3B970A2423E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2655CB-C2AD-E24F-8287-D47CAFDF05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1026">
            <a:extLst>
              <a:ext uri="{FF2B5EF4-FFF2-40B4-BE49-F238E27FC236}">
                <a16:creationId xmlns:a16="http://schemas.microsoft.com/office/drawing/2014/main" id="{A757BF02-62BC-A715-7BBC-CC8EEBED9838}"/>
              </a:ext>
            </a:extLst>
          </p:cNvPr>
          <p:cNvSpPr>
            <a:spLocks noGrp="1" noRot="1" noChangeAspect="1" noChangeArrowheads="1" noTextEdit="1"/>
          </p:cNvSpPr>
          <p:nvPr>
            <p:ph type="sldImg"/>
          </p:nvPr>
        </p:nvSpPr>
        <p:spPr>
          <a:ln/>
        </p:spPr>
      </p:sp>
      <p:sp>
        <p:nvSpPr>
          <p:cNvPr id="221187" name="Rectangle 1027">
            <a:extLst>
              <a:ext uri="{FF2B5EF4-FFF2-40B4-BE49-F238E27FC236}">
                <a16:creationId xmlns:a16="http://schemas.microsoft.com/office/drawing/2014/main" id="{AC948681-0609-76B6-3352-CB4D18416B3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36616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05E651-6F21-4A06-9CDF-0D330374A3D1}"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D434606-D085-4609-9F03-E28D23908E31}" type="slidenum">
              <a:rPr lang="en-US" altLang="en-US" sz="1200"/>
              <a:pPr eaLnBrk="1" hangingPunct="1"/>
              <a:t>2</a:t>
            </a:fld>
            <a:endParaRPr lang="en-US" alt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B009D9-B768-2540-A525-123D4316E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1026"/>
          <p:cNvSpPr>
            <a:spLocks noGrp="1" noRot="1" noChangeAspect="1" noChangeArrowheads="1" noTextEdit="1"/>
          </p:cNvSpPr>
          <p:nvPr>
            <p:ph type="sldImg"/>
          </p:nvPr>
        </p:nvSpPr>
        <p:spPr>
          <a:ln/>
        </p:spPr>
      </p:sp>
      <p:sp>
        <p:nvSpPr>
          <p:cNvPr id="2252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4461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C08D0394-B8E0-43C4-8F92-196D8C3012A6}" type="slidenum">
              <a:rPr lang="en-US" altLang="en-US" sz="1200"/>
              <a:pPr eaLnBrk="1" hangingPunct="1"/>
              <a:t>21</a:t>
            </a:fld>
            <a:endParaRPr lang="en-US" alt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F8DFF635-A690-4DB2-9E2D-3E81C1BDF2C8}" type="slidenum">
              <a:rPr lang="en-US" altLang="en-US" sz="1200"/>
              <a:pPr eaLnBrk="1" hangingPunct="1"/>
              <a:t>22</a:t>
            </a:fld>
            <a:endParaRPr lang="en-US" alt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A76052F4-FB7D-4571-9B7E-B3EECFE30DA9}" type="slidenum">
              <a:rPr lang="en-US" altLang="en-US" sz="1200"/>
              <a:pPr eaLnBrk="1" hangingPunct="1"/>
              <a:t>23</a:t>
            </a:fld>
            <a:endParaRPr lang="en-US" alt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610006C-8B95-44E9-8B53-E846644C4799}" type="slidenum">
              <a:rPr lang="en-US" altLang="en-US" sz="1200"/>
              <a:pPr eaLnBrk="1" hangingPunct="1"/>
              <a:t>24</a:t>
            </a:fld>
            <a:endParaRPr lang="en-US" alt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643D8D1D-1105-4994-86C1-EED388EBAC6B}" type="slidenum">
              <a:rPr lang="en-US" altLang="en-US" sz="1200"/>
              <a:pPr eaLnBrk="1" hangingPunct="1"/>
              <a:t>25</a:t>
            </a:fld>
            <a:endParaRPr lang="en-US" alt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50FAD4B-D3A9-4187-B5A3-4CFCC10043A8}" type="slidenum">
              <a:rPr lang="en-US" altLang="en-US" sz="1200"/>
              <a:pPr eaLnBrk="1" hangingPunct="1"/>
              <a:t>26</a:t>
            </a:fld>
            <a:endParaRPr lang="en-US" alt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2EB9513-E6D5-475A-9D47-37ED11BA180C}" type="slidenum">
              <a:rPr lang="en-US" altLang="en-US" sz="1200"/>
              <a:pPr eaLnBrk="1" hangingPunct="1"/>
              <a:t>27</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A144A84-299C-4015-82D7-38663E51E36F}" type="slidenum">
              <a:rPr lang="en-US" altLang="en-US" sz="1200"/>
              <a:pPr eaLnBrk="1" hangingPunct="1"/>
              <a:t>28</a:t>
            </a:fld>
            <a:endParaRPr lang="en-US" alt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B5C98963-DBBD-4896-8209-ADD9E5C85EFD}" type="slidenum">
              <a:rPr lang="en-US" altLang="en-US" sz="1200"/>
              <a:pPr eaLnBrk="1" hangingPunct="1"/>
              <a:t>29</a:t>
            </a:fld>
            <a:endParaRPr lang="en-US" alt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7BE04CF3-0E69-41C1-8E74-A198FDF691C9}" type="slidenum">
              <a:rPr lang="en-US" altLang="en-US" sz="1200"/>
              <a:pPr eaLnBrk="1" hangingPunct="1"/>
              <a:t>3</a:t>
            </a:fld>
            <a:endParaRPr lang="en-US" alt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848CAE8B-7060-4197-A3C1-307337EA1469}" type="slidenum">
              <a:rPr lang="en-US" altLang="en-US" sz="1200"/>
              <a:pPr eaLnBrk="1" hangingPunct="1"/>
              <a:t>30</a:t>
            </a:fld>
            <a:endParaRPr lang="en-US" alt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E909BDD-7EFA-4F01-909E-FAE2485FE79A}" type="slidenum">
              <a:rPr lang="en-US" altLang="en-US" sz="1200"/>
              <a:pPr eaLnBrk="1" hangingPunct="1"/>
              <a:t>31</a:t>
            </a:fld>
            <a:endParaRPr lang="en-US" alt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AC4BF75-9511-4579-9009-2400C35D6303}" type="slidenum">
              <a:rPr lang="en-US" altLang="en-US" sz="1200"/>
              <a:pPr eaLnBrk="1" hangingPunct="1"/>
              <a:t>32</a:t>
            </a:fld>
            <a:endParaRPr lang="en-US" alt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A1CB63FE-C910-4337-ACB6-11CED620A431}" type="slidenum">
              <a:rPr lang="en-US" altLang="en-US" sz="1200"/>
              <a:pPr eaLnBrk="1" hangingPunct="1"/>
              <a:t>33</a:t>
            </a:fld>
            <a:endParaRPr lang="en-US" alt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5C427177-B52A-4C13-85E2-C3AD383E1272}" type="slidenum">
              <a:rPr lang="en-US" altLang="en-US" sz="1200"/>
              <a:pPr eaLnBrk="1" hangingPunct="1"/>
              <a:t>34</a:t>
            </a:fld>
            <a:endParaRPr lang="en-US" alt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6460CF7A-F448-4785-ADA8-8F53C88C9049}" type="slidenum">
              <a:rPr lang="en-US" altLang="en-US" sz="1200"/>
              <a:pPr eaLnBrk="1" hangingPunct="1"/>
              <a:t>35</a:t>
            </a:fld>
            <a:endParaRPr lang="en-US" alt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4637392-02D6-466C-AE1B-84007A812F4B}" type="slidenum">
              <a:rPr lang="en-US" altLang="en-US" sz="1200"/>
              <a:pPr eaLnBrk="1" hangingPunct="1"/>
              <a:t>36</a:t>
            </a:fld>
            <a:endParaRPr lang="en-US" alt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AF6E3C3F-1457-4E0C-B571-CE786A31C0CF}" type="slidenum">
              <a:rPr lang="en-US" altLang="en-US" sz="1200"/>
              <a:pPr eaLnBrk="1" hangingPunct="1"/>
              <a:t>37</a:t>
            </a:fld>
            <a:endParaRPr lang="en-US" alt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96EA99A9-DBD2-4D65-838F-DF9C963E7C6F}" type="slidenum">
              <a:rPr lang="en-US" altLang="en-US" sz="1200"/>
              <a:pPr eaLnBrk="1" hangingPunct="1"/>
              <a:t>38</a:t>
            </a:fld>
            <a:endParaRPr lang="en-US" alt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58223A0C-1ECF-4CB1-903B-71A2F9108FF2}" type="slidenum">
              <a:rPr lang="en-US" altLang="en-US" sz="1200"/>
              <a:pPr eaLnBrk="1" hangingPunct="1"/>
              <a:t>39</a:t>
            </a:fld>
            <a:endParaRPr lang="en-US" alt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0CD031E-7C0F-4BFB-A970-1C85DC908B81}" type="slidenum">
              <a:rPr lang="en-US" altLang="en-US" sz="1200"/>
              <a:pPr eaLnBrk="1" hangingPunct="1"/>
              <a:t>4</a:t>
            </a:fld>
            <a:endParaRPr lang="en-US" alt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B393F5CF-E356-4926-9247-ED49456662A3}" type="slidenum">
              <a:rPr lang="en-US" altLang="en-US" sz="1200"/>
              <a:pPr eaLnBrk="1" hangingPunct="1"/>
              <a:t>40</a:t>
            </a:fld>
            <a:endParaRPr lang="en-US" altLang="en-US" sz="12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63B4859-670B-4D42-9762-88EC20A006DA}" type="slidenum">
              <a:rPr lang="en-US" altLang="en-US" sz="1200"/>
              <a:pPr eaLnBrk="1" hangingPunct="1"/>
              <a:t>41</a:t>
            </a:fld>
            <a:endParaRPr lang="en-US" alt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7579297-BBC4-42EE-B92E-680C1C8FAF8F}" type="slidenum">
              <a:rPr lang="en-US" altLang="en-US" sz="1200"/>
              <a:pPr eaLnBrk="1" hangingPunct="1"/>
              <a:t>42</a:t>
            </a:fld>
            <a:endParaRPr lang="en-US" alt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9ED619E9-C6A6-435A-A4D0-99FD30FB9BB7}" type="slidenum">
              <a:rPr lang="en-US" altLang="en-US" sz="1200"/>
              <a:pPr eaLnBrk="1" hangingPunct="1"/>
              <a:t>43</a:t>
            </a:fld>
            <a:endParaRPr lang="en-US" alt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D504088A-B051-41B1-B06F-58DDA01F0CF1}" type="slidenum">
              <a:rPr lang="en-US" altLang="en-US" sz="1200"/>
              <a:pPr eaLnBrk="1" hangingPunct="1"/>
              <a:t>44</a:t>
            </a:fld>
            <a:endParaRPr lang="en-US" alt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DCDF11-48D6-3F4E-BE20-615FCE274B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18836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EE582-5DC0-304D-9AE4-ED5CA029D2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28915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6EA264-5389-6E49-B572-54808DBACB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24896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6C729-5770-8441-AB3D-1DBD9BF38D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7662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56EFA-EB9C-FF48-95C6-40A1E08D28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0123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F6831D1-B5C5-4CC3-9A0C-F71DCBB7BF68}" type="slidenum">
              <a:rPr lang="en-US" altLang="en-US" sz="1200"/>
              <a:pPr eaLnBrk="1" hangingPunct="1"/>
              <a:t>5</a:t>
            </a:fld>
            <a:endParaRPr lang="en-US" alt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529B9B-37C9-3D4C-9F42-7FC881C57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25721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D68A7-4F4D-F64E-83B4-EB8700C252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524945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86309-0F91-A14C-AD94-0456414F93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97512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51EEFB-57E1-464D-B201-D77230DF2E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03786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06973A-97DB-B546-8A3D-D20C265159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google.com.sg/imgres?imgurl=keptar.demasz.hu/arthp/art/r/rembran/painting/biblic1/tobias.jpg&amp;imgrefurl=http://keptar.demasz.hu/arthp/html/r/rembran/painting/biblic1/&amp;h=1045&amp;w=795&amp;sz=134&amp;tbnid=s5jpeQ2vX3oJ:&amp;tbnh=149&amp;tbnw=113&amp;start=6&amp;prev=/images%3Fq%3DBiblical%2Bfamily%26imgsz%3Dxxlarge%26svnum%3D10%26hl%3Den%26lr%3D%26ie%3DUTF-8%26safe%3Dactive%26sa%3DG</a:t>
            </a:r>
          </a:p>
        </p:txBody>
      </p:sp>
    </p:spTree>
    <p:extLst>
      <p:ext uri="{BB962C8B-B14F-4D97-AF65-F5344CB8AC3E}">
        <p14:creationId xmlns:p14="http://schemas.microsoft.com/office/powerpoint/2010/main" val="3470999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E7C143-A6EC-9145-8C65-E3359563B1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12326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D9BCC1D2-35F5-4D55-BF0A-8D4724A27C51}" type="slidenum">
              <a:rPr lang="en-US" altLang="en-US" sz="1200"/>
              <a:pPr eaLnBrk="1" hangingPunct="1"/>
              <a:t>58</a:t>
            </a:fld>
            <a:endParaRPr lang="en-US" alt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2BDF839-A03C-4299-BDEF-F353CF2EF021}" type="slidenum">
              <a:rPr lang="en-US" altLang="en-US" sz="1200"/>
              <a:pPr eaLnBrk="1" hangingPunct="1"/>
              <a:t>59</a:t>
            </a:fld>
            <a:endParaRPr lang="en-US" alt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97F1AE02-6EB1-4A37-BF97-EAADEF1F1F20}" type="slidenum">
              <a:rPr lang="en-US" altLang="en-US" sz="1200"/>
              <a:pPr eaLnBrk="1" hangingPunct="1"/>
              <a:t>60</a:t>
            </a:fld>
            <a:endParaRPr lang="en-US" alt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C2FBA3E-1896-49A2-A832-97AE2C5481EF}" type="slidenum">
              <a:rPr lang="en-US" altLang="en-US" sz="1200"/>
              <a:pPr eaLnBrk="1" hangingPunct="1"/>
              <a:t>61</a:t>
            </a:fld>
            <a:endParaRPr lang="en-US" alt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B80A3FE-C5BF-4D0A-B799-3942D36CE7A9}" type="slidenum">
              <a:rPr lang="en-US" altLang="en-US" sz="1200"/>
              <a:pPr eaLnBrk="1" hangingPunct="1"/>
              <a:t>6</a:t>
            </a:fld>
            <a:endParaRPr lang="en-US" alt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7A418810-E6B3-4F60-8478-9999DC2B01E7}" type="slidenum">
              <a:rPr lang="en-US" altLang="en-US" sz="1200"/>
              <a:pPr eaLnBrk="1" hangingPunct="1"/>
              <a:t>62</a:t>
            </a:fld>
            <a:endParaRPr lang="en-US" alt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7E71A80-F38B-470B-95A4-8D26D1FA0D23}" type="slidenum">
              <a:rPr lang="en-US" altLang="en-US" sz="1200"/>
              <a:pPr eaLnBrk="1" hangingPunct="1"/>
              <a:t>63</a:t>
            </a:fld>
            <a:endParaRPr lang="en-US" alt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ABB7F0-FD98-49E6-A287-F24B53E86453}"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47D74E-97F0-4ACE-A453-2C94063C7910}" type="slidenum">
              <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S PGothic" pitchFamily="34" charset="-128"/>
              <a:cs typeface="Arial" pitchFamily="34" charset="0"/>
            </a:endParaRPr>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0904068E-0B6F-4602-B44B-F6A6C1CF31DF}" type="slidenum">
              <a:rPr lang="en-US" altLang="en-US" sz="1200"/>
              <a:pPr eaLnBrk="1" hangingPunct="1"/>
              <a:t>66</a:t>
            </a:fld>
            <a:endParaRPr lang="en-US" alt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D3BA53B-13D6-48A6-A333-C1D2C33E6B04}" type="slidenum">
              <a:rPr lang="en-US" altLang="en-US" sz="1200"/>
              <a:pPr eaLnBrk="1" hangingPunct="1"/>
              <a:t>67</a:t>
            </a:fld>
            <a:endParaRPr lang="en-US" altLang="en-US"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A4BA109-93D2-4268-8624-152F93C5AE08}" type="slidenum">
              <a:rPr lang="en-US" altLang="en-US" sz="1200"/>
              <a:pPr eaLnBrk="1" hangingPunct="1"/>
              <a:t>68</a:t>
            </a:fld>
            <a:endParaRPr lang="en-US" alt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625E414D-389B-4B1A-A9E2-DB5FD3033CF0}" type="slidenum">
              <a:rPr lang="en-US" altLang="en-US" sz="1200"/>
              <a:pPr eaLnBrk="1" hangingPunct="1"/>
              <a:t>69</a:t>
            </a:fld>
            <a:endParaRPr lang="en-US" alt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B4D7E80E-5E82-4913-95B7-335948CF66A4}" type="slidenum">
              <a:rPr lang="en-US" altLang="en-US" sz="1200"/>
              <a:pPr eaLnBrk="1" hangingPunct="1"/>
              <a:t>70</a:t>
            </a:fld>
            <a:endParaRPr lang="en-US" alt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4C697A2-EE78-4B8C-A65A-B9538269BA06}" type="slidenum">
              <a:rPr lang="en-US" altLang="en-US" sz="1200"/>
              <a:pPr eaLnBrk="1" hangingPunct="1"/>
              <a:t>71</a:t>
            </a:fld>
            <a:endParaRPr lang="en-US" alt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F4F1651D-2EB1-45DD-8C07-04E5DEE989E5}" type="slidenum">
              <a:rPr lang="en-US" altLang="en-US" sz="1200"/>
              <a:pPr eaLnBrk="1" hangingPunct="1"/>
              <a:t>7</a:t>
            </a:fld>
            <a:endParaRPr lang="en-US" alt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548E3AF-F760-401B-8DDE-14C0BDEADD26}" type="slidenum">
              <a:rPr lang="en-US" altLang="en-US" sz="1200"/>
              <a:pPr eaLnBrk="1" hangingPunct="1"/>
              <a:t>72</a:t>
            </a:fld>
            <a:endParaRPr lang="en-US" alt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EA3BF27C-7D2C-4A89-8E2A-8238117490EF}" type="slidenum">
              <a:rPr lang="en-US" altLang="en-US" sz="1200"/>
              <a:pPr eaLnBrk="1" hangingPunct="1"/>
              <a:t>73</a:t>
            </a:fld>
            <a:endParaRPr lang="en-US" alt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C4229F08-32D5-48B3-8507-A82A3527EFEE}" type="slidenum">
              <a:rPr lang="en-US" altLang="en-US" sz="1200"/>
              <a:pPr eaLnBrk="1" hangingPunct="1"/>
              <a:t>74</a:t>
            </a:fld>
            <a:endParaRPr lang="en-US" alt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FEB14378-01B8-4452-BB52-9F4E7BBC1483}" type="slidenum">
              <a:rPr lang="en-US" altLang="en-US" sz="1200"/>
              <a:pPr eaLnBrk="1" hangingPunct="1"/>
              <a:t>75</a:t>
            </a:fld>
            <a:endParaRPr lang="en-US" alt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1E22D8CF-4156-4F67-A563-C3A994A72E3F}" type="slidenum">
              <a:rPr lang="en-US" altLang="en-US" sz="1200"/>
              <a:pPr eaLnBrk="1" hangingPunct="1"/>
              <a:t>76</a:t>
            </a:fld>
            <a:endParaRPr lang="en-US" alt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438120B5-5ABE-4E63-B765-5BAB74732D30}" type="slidenum">
              <a:rPr lang="en-US" altLang="en-US" sz="1200"/>
              <a:pPr eaLnBrk="1" hangingPunct="1"/>
              <a:t>77</a:t>
            </a:fld>
            <a:endParaRPr lang="en-US" alt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531E0B9A-970F-4D10-8B9F-E4657710ECBA}" type="slidenum">
              <a:rPr lang="en-US" altLang="en-US" sz="1200"/>
              <a:pPr eaLnBrk="1" hangingPunct="1"/>
              <a:t>78</a:t>
            </a:fld>
            <a:endParaRPr lang="en-US" alt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F69D4C-0194-4DE3-B5CB-9BD5C67B9CDC}" type="slidenum">
              <a:rPr lang="en-US" altLang="en-US" sz="1200">
                <a:solidFill>
                  <a:prstClr val="black"/>
                </a:solidFill>
              </a:rPr>
              <a:pPr/>
              <a:t>79</a:t>
            </a:fld>
            <a:endParaRPr lang="en-US" alt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22807947-3066-46FE-A980-BFA5E82354E1}" type="slidenum">
              <a:rPr lang="en-US" altLang="en-US" sz="1200"/>
              <a:pPr eaLnBrk="1" hangingPunct="1"/>
              <a:t>8</a:t>
            </a:fld>
            <a:endParaRPr lang="en-US" alt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fld id="{83030FF1-E0A6-4275-BC24-4F7E7D2EF4D5}" type="slidenum">
              <a:rPr lang="en-US" altLang="en-US" sz="1200"/>
              <a:pPr eaLnBrk="1" hangingPunct="1"/>
              <a:t>9</a:t>
            </a:fld>
            <a:endParaRPr lang="en-US" alt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44648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44648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endParaRPr lang="en-US" altLang="en-US"/>
          </a:p>
        </p:txBody>
      </p:sp>
      <p:sp>
        <p:nvSpPr>
          <p:cNvPr id="21" name="Rectangle 21"/>
          <p:cNvSpPr>
            <a:spLocks noGrp="1" noChangeArrowheads="1"/>
          </p:cNvSpPr>
          <p:nvPr>
            <p:ph type="ftr" sz="quarter" idx="11"/>
          </p:nvPr>
        </p:nvSpPr>
        <p:spPr/>
        <p:txBody>
          <a:bodyPr/>
          <a:lstStyle>
            <a:lvl1pPr>
              <a:defRPr/>
            </a:lvl1pPr>
          </a:lstStyle>
          <a:p>
            <a:endParaRPr lang="en-US" altLang="en-US"/>
          </a:p>
        </p:txBody>
      </p:sp>
      <p:sp>
        <p:nvSpPr>
          <p:cNvPr id="22" name="Rectangle 22"/>
          <p:cNvSpPr>
            <a:spLocks noGrp="1" noChangeArrowheads="1"/>
          </p:cNvSpPr>
          <p:nvPr>
            <p:ph type="sldNum" sz="quarter" idx="12"/>
          </p:nvPr>
        </p:nvSpPr>
        <p:spPr/>
        <p:txBody>
          <a:bodyPr/>
          <a:lstStyle>
            <a:lvl1pPr>
              <a:defRPr/>
            </a:lvl1pPr>
          </a:lstStyle>
          <a:p>
            <a:fld id="{A972B232-13BC-4599-8904-A480FBC233DC}" type="slidenum">
              <a:rPr lang="en-US" altLang="en-US"/>
              <a:pPr/>
              <a:t>‹#›</a:t>
            </a:fld>
            <a:endParaRPr lang="en-US" altLang="en-US"/>
          </a:p>
        </p:txBody>
      </p:sp>
    </p:spTree>
    <p:extLst>
      <p:ext uri="{BB962C8B-B14F-4D97-AF65-F5344CB8AC3E}">
        <p14:creationId xmlns:p14="http://schemas.microsoft.com/office/powerpoint/2010/main" val="3785773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20F5B835-7312-4FF9-8FA1-3B37C21D5156}" type="slidenum">
              <a:rPr lang="en-US" altLang="en-US"/>
              <a:pPr/>
              <a:t>‹#›</a:t>
            </a:fld>
            <a:endParaRPr lang="en-US" altLang="en-US"/>
          </a:p>
        </p:txBody>
      </p:sp>
    </p:spTree>
    <p:extLst>
      <p:ext uri="{BB962C8B-B14F-4D97-AF65-F5344CB8AC3E}">
        <p14:creationId xmlns:p14="http://schemas.microsoft.com/office/powerpoint/2010/main" val="599215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ED1E38F2-FEF1-41D1-B9AD-863D35A21514}" type="slidenum">
              <a:rPr lang="en-US" altLang="en-US"/>
              <a:pPr/>
              <a:t>‹#›</a:t>
            </a:fld>
            <a:endParaRPr lang="en-US" altLang="en-US"/>
          </a:p>
        </p:txBody>
      </p:sp>
    </p:spTree>
    <p:extLst>
      <p:ext uri="{BB962C8B-B14F-4D97-AF65-F5344CB8AC3E}">
        <p14:creationId xmlns:p14="http://schemas.microsoft.com/office/powerpoint/2010/main" val="3342782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endParaRPr lang="en-US" altLang="en-US"/>
          </a:p>
        </p:txBody>
      </p:sp>
      <p:sp>
        <p:nvSpPr>
          <p:cNvPr id="7" name="Rectangle 20"/>
          <p:cNvSpPr>
            <a:spLocks noGrp="1" noChangeArrowheads="1"/>
          </p:cNvSpPr>
          <p:nvPr>
            <p:ph type="ftr" sz="quarter" idx="11"/>
          </p:nvPr>
        </p:nvSpPr>
        <p:spPr>
          <a:ln/>
        </p:spPr>
        <p:txBody>
          <a:bodyPr/>
          <a:lstStyle>
            <a:lvl1pPr>
              <a:defRPr/>
            </a:lvl1pPr>
          </a:lstStyle>
          <a:p>
            <a:endParaRPr lang="en-US" altLang="en-US"/>
          </a:p>
        </p:txBody>
      </p:sp>
      <p:sp>
        <p:nvSpPr>
          <p:cNvPr id="8" name="Rectangle 21"/>
          <p:cNvSpPr>
            <a:spLocks noGrp="1" noChangeArrowheads="1"/>
          </p:cNvSpPr>
          <p:nvPr>
            <p:ph type="sldNum" sz="quarter" idx="12"/>
          </p:nvPr>
        </p:nvSpPr>
        <p:spPr>
          <a:ln/>
        </p:spPr>
        <p:txBody>
          <a:bodyPr/>
          <a:lstStyle>
            <a:lvl1pPr>
              <a:defRPr/>
            </a:lvl1pPr>
          </a:lstStyle>
          <a:p>
            <a:fld id="{830801E7-8303-4845-84D3-E2C6C44904E1}" type="slidenum">
              <a:rPr lang="en-US" altLang="en-US"/>
              <a:pPr/>
              <a:t>‹#›</a:t>
            </a:fld>
            <a:endParaRPr lang="en-US" altLang="en-US"/>
          </a:p>
        </p:txBody>
      </p:sp>
    </p:spTree>
    <p:extLst>
      <p:ext uri="{BB962C8B-B14F-4D97-AF65-F5344CB8AC3E}">
        <p14:creationId xmlns:p14="http://schemas.microsoft.com/office/powerpoint/2010/main" val="3871701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2FF95121-A7E7-46F3-88DE-1FBE1D2A3549}" type="slidenum">
              <a:rPr lang="en-US" altLang="en-US"/>
              <a:pPr/>
              <a:t>‹#›</a:t>
            </a:fld>
            <a:endParaRPr lang="en-US" altLang="en-US"/>
          </a:p>
        </p:txBody>
      </p:sp>
    </p:spTree>
    <p:extLst>
      <p:ext uri="{BB962C8B-B14F-4D97-AF65-F5344CB8AC3E}">
        <p14:creationId xmlns:p14="http://schemas.microsoft.com/office/powerpoint/2010/main" val="622231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CFE1FD0C-42B1-483C-9833-344876E2C708}" type="slidenum">
              <a:rPr lang="en-US" altLang="en-US"/>
              <a:pPr/>
              <a:t>‹#›</a:t>
            </a:fld>
            <a:endParaRPr lang="en-US" altLang="en-US"/>
          </a:p>
        </p:txBody>
      </p:sp>
    </p:spTree>
    <p:extLst>
      <p:ext uri="{BB962C8B-B14F-4D97-AF65-F5344CB8AC3E}">
        <p14:creationId xmlns:p14="http://schemas.microsoft.com/office/powerpoint/2010/main" val="661530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24300"/>
            <a:ext cx="822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endParaRPr lang="en-US" altLang="en-US"/>
          </a:p>
        </p:txBody>
      </p:sp>
      <p:sp>
        <p:nvSpPr>
          <p:cNvPr id="7" name="Rectangle 20"/>
          <p:cNvSpPr>
            <a:spLocks noGrp="1" noChangeArrowheads="1"/>
          </p:cNvSpPr>
          <p:nvPr>
            <p:ph type="ftr" sz="quarter" idx="11"/>
          </p:nvPr>
        </p:nvSpPr>
        <p:spPr>
          <a:ln/>
        </p:spPr>
        <p:txBody>
          <a:bodyPr/>
          <a:lstStyle>
            <a:lvl1pPr>
              <a:defRPr/>
            </a:lvl1pPr>
          </a:lstStyle>
          <a:p>
            <a:endParaRPr lang="en-US" altLang="en-US"/>
          </a:p>
        </p:txBody>
      </p:sp>
      <p:sp>
        <p:nvSpPr>
          <p:cNvPr id="8" name="Rectangle 21"/>
          <p:cNvSpPr>
            <a:spLocks noGrp="1" noChangeArrowheads="1"/>
          </p:cNvSpPr>
          <p:nvPr>
            <p:ph type="sldNum" sz="quarter" idx="12"/>
          </p:nvPr>
        </p:nvSpPr>
        <p:spPr>
          <a:ln/>
        </p:spPr>
        <p:txBody>
          <a:bodyPr/>
          <a:lstStyle>
            <a:lvl1pPr>
              <a:defRPr/>
            </a:lvl1pPr>
          </a:lstStyle>
          <a:p>
            <a:fld id="{5ED70988-5FB8-4782-A0A3-73EAF87E41DD}" type="slidenum">
              <a:rPr lang="en-US" altLang="en-US"/>
              <a:pPr/>
              <a:t>‹#›</a:t>
            </a:fld>
            <a:endParaRPr lang="en-US" altLang="en-US"/>
          </a:p>
        </p:txBody>
      </p:sp>
    </p:spTree>
    <p:extLst>
      <p:ext uri="{BB962C8B-B14F-4D97-AF65-F5344CB8AC3E}">
        <p14:creationId xmlns:p14="http://schemas.microsoft.com/office/powerpoint/2010/main" val="1776011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endParaRPr lang="en-US" altLang="en-US"/>
          </a:p>
        </p:txBody>
      </p:sp>
      <p:sp>
        <p:nvSpPr>
          <p:cNvPr id="7" name="Rectangle 20"/>
          <p:cNvSpPr>
            <a:spLocks noGrp="1" noChangeArrowheads="1"/>
          </p:cNvSpPr>
          <p:nvPr>
            <p:ph type="ftr" sz="quarter" idx="11"/>
          </p:nvPr>
        </p:nvSpPr>
        <p:spPr>
          <a:ln/>
        </p:spPr>
        <p:txBody>
          <a:bodyPr/>
          <a:lstStyle>
            <a:lvl1pPr>
              <a:defRPr/>
            </a:lvl1pPr>
          </a:lstStyle>
          <a:p>
            <a:endParaRPr lang="en-US" altLang="en-US"/>
          </a:p>
        </p:txBody>
      </p:sp>
      <p:sp>
        <p:nvSpPr>
          <p:cNvPr id="8" name="Rectangle 21"/>
          <p:cNvSpPr>
            <a:spLocks noGrp="1" noChangeArrowheads="1"/>
          </p:cNvSpPr>
          <p:nvPr>
            <p:ph type="sldNum" sz="quarter" idx="12"/>
          </p:nvPr>
        </p:nvSpPr>
        <p:spPr>
          <a:ln/>
        </p:spPr>
        <p:txBody>
          <a:bodyPr/>
          <a:lstStyle>
            <a:lvl1pPr>
              <a:defRPr/>
            </a:lvl1pPr>
          </a:lstStyle>
          <a:p>
            <a:fld id="{26956066-EC6F-469A-8CCD-9F03D43F267E}" type="slidenum">
              <a:rPr lang="en-US" altLang="en-US"/>
              <a:pPr/>
              <a:t>‹#›</a:t>
            </a:fld>
            <a:endParaRPr lang="en-US" altLang="en-US"/>
          </a:p>
        </p:txBody>
      </p:sp>
    </p:spTree>
    <p:extLst>
      <p:ext uri="{BB962C8B-B14F-4D97-AF65-F5344CB8AC3E}">
        <p14:creationId xmlns:p14="http://schemas.microsoft.com/office/powerpoint/2010/main" val="3654862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5163AAF-EFA6-40C2-A464-7499708C9628}" type="slidenum">
              <a:rPr lang="en-US" altLang="en-US"/>
              <a:pPr/>
              <a:t>‹#›</a:t>
            </a:fld>
            <a:endParaRPr lang="en-US" altLang="en-US"/>
          </a:p>
        </p:txBody>
      </p:sp>
    </p:spTree>
    <p:extLst>
      <p:ext uri="{BB962C8B-B14F-4D97-AF65-F5344CB8AC3E}">
        <p14:creationId xmlns:p14="http://schemas.microsoft.com/office/powerpoint/2010/main" val="2789209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Garamond" pitchFamily="-112" charset="0"/>
                <a:ea typeface="Arial" pitchFamily="-112" charset="0"/>
                <a:cs typeface="Arial" pitchFamily="-112"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Garamond" pitchFamily="-112" charset="0"/>
                <a:ea typeface="Arial" pitchFamily="-112" charset="0"/>
                <a:cs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grpSp>
      </p:grpSp>
      <p:sp>
        <p:nvSpPr>
          <p:cNvPr id="59089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9089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endParaRPr lang="en-US" altLang="en-US"/>
          </a:p>
        </p:txBody>
      </p:sp>
      <p:sp>
        <p:nvSpPr>
          <p:cNvPr id="45" name="Rectangle 45"/>
          <p:cNvSpPr>
            <a:spLocks noGrp="1" noChangeArrowheads="1"/>
          </p:cNvSpPr>
          <p:nvPr>
            <p:ph type="ftr" sz="quarter" idx="11"/>
          </p:nvPr>
        </p:nvSpPr>
        <p:spPr/>
        <p:txBody>
          <a:bodyPr/>
          <a:lstStyle>
            <a:lvl1pPr>
              <a:defRPr/>
            </a:lvl1pPr>
          </a:lstStyle>
          <a:p>
            <a:endParaRPr lang="en-US" altLang="en-US"/>
          </a:p>
        </p:txBody>
      </p:sp>
      <p:sp>
        <p:nvSpPr>
          <p:cNvPr id="46" name="Rectangle 46"/>
          <p:cNvSpPr>
            <a:spLocks noGrp="1" noChangeArrowheads="1"/>
          </p:cNvSpPr>
          <p:nvPr>
            <p:ph type="sldNum" sz="quarter" idx="12"/>
          </p:nvPr>
        </p:nvSpPr>
        <p:spPr/>
        <p:txBody>
          <a:bodyPr/>
          <a:lstStyle>
            <a:lvl1pPr>
              <a:defRPr/>
            </a:lvl1pPr>
          </a:lstStyle>
          <a:p>
            <a:fld id="{7AD18079-3394-49DC-BA1F-C996223737E6}" type="slidenum">
              <a:rPr lang="en-US" altLang="en-US"/>
              <a:pPr/>
              <a:t>‹#›</a:t>
            </a:fld>
            <a:endParaRPr lang="en-US" altLang="en-US"/>
          </a:p>
        </p:txBody>
      </p:sp>
    </p:spTree>
    <p:extLst>
      <p:ext uri="{BB962C8B-B14F-4D97-AF65-F5344CB8AC3E}">
        <p14:creationId xmlns:p14="http://schemas.microsoft.com/office/powerpoint/2010/main" val="284376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949EEA6E-8273-41CD-9C60-FA88F5B610F5}" type="slidenum">
              <a:rPr lang="en-US" altLang="en-US"/>
              <a:pPr/>
              <a:t>‹#›</a:t>
            </a:fld>
            <a:endParaRPr lang="en-US" altLang="en-US"/>
          </a:p>
        </p:txBody>
      </p:sp>
    </p:spTree>
    <p:extLst>
      <p:ext uri="{BB962C8B-B14F-4D97-AF65-F5344CB8AC3E}">
        <p14:creationId xmlns:p14="http://schemas.microsoft.com/office/powerpoint/2010/main" val="75233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D77A693A-79EB-4B5D-B534-3699859FAFE7}" type="slidenum">
              <a:rPr lang="en-US" altLang="en-US"/>
              <a:pPr/>
              <a:t>‹#›</a:t>
            </a:fld>
            <a:endParaRPr lang="en-US" altLang="en-US"/>
          </a:p>
        </p:txBody>
      </p:sp>
    </p:spTree>
    <p:extLst>
      <p:ext uri="{BB962C8B-B14F-4D97-AF65-F5344CB8AC3E}">
        <p14:creationId xmlns:p14="http://schemas.microsoft.com/office/powerpoint/2010/main" val="1188377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9E5DB012-3B89-4597-8704-821B0F423C85}" type="slidenum">
              <a:rPr lang="en-US" altLang="en-US"/>
              <a:pPr/>
              <a:t>‹#›</a:t>
            </a:fld>
            <a:endParaRPr lang="en-US" altLang="en-US"/>
          </a:p>
        </p:txBody>
      </p:sp>
    </p:spTree>
    <p:extLst>
      <p:ext uri="{BB962C8B-B14F-4D97-AF65-F5344CB8AC3E}">
        <p14:creationId xmlns:p14="http://schemas.microsoft.com/office/powerpoint/2010/main" val="4206334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864A7D15-877F-4043-BD84-3DF416DB09AA}" type="slidenum">
              <a:rPr lang="en-US" altLang="en-US"/>
              <a:pPr/>
              <a:t>‹#›</a:t>
            </a:fld>
            <a:endParaRPr lang="en-US" altLang="en-US"/>
          </a:p>
        </p:txBody>
      </p:sp>
    </p:spTree>
    <p:extLst>
      <p:ext uri="{BB962C8B-B14F-4D97-AF65-F5344CB8AC3E}">
        <p14:creationId xmlns:p14="http://schemas.microsoft.com/office/powerpoint/2010/main" val="414354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endParaRPr lang="en-US" altLang="en-US"/>
          </a:p>
        </p:txBody>
      </p:sp>
      <p:sp>
        <p:nvSpPr>
          <p:cNvPr id="8" name="Rectangle 45"/>
          <p:cNvSpPr>
            <a:spLocks noGrp="1" noChangeArrowheads="1"/>
          </p:cNvSpPr>
          <p:nvPr>
            <p:ph type="ftr" sz="quarter" idx="11"/>
          </p:nvPr>
        </p:nvSpPr>
        <p:spPr>
          <a:ln/>
        </p:spPr>
        <p:txBody>
          <a:bodyPr/>
          <a:lstStyle>
            <a:lvl1pPr>
              <a:defRPr/>
            </a:lvl1pPr>
          </a:lstStyle>
          <a:p>
            <a:endParaRPr lang="en-US" altLang="en-US"/>
          </a:p>
        </p:txBody>
      </p:sp>
      <p:sp>
        <p:nvSpPr>
          <p:cNvPr id="9" name="Rectangle 46"/>
          <p:cNvSpPr>
            <a:spLocks noGrp="1" noChangeArrowheads="1"/>
          </p:cNvSpPr>
          <p:nvPr>
            <p:ph type="sldNum" sz="quarter" idx="12"/>
          </p:nvPr>
        </p:nvSpPr>
        <p:spPr>
          <a:ln/>
        </p:spPr>
        <p:txBody>
          <a:bodyPr/>
          <a:lstStyle>
            <a:lvl1pPr>
              <a:defRPr/>
            </a:lvl1pPr>
          </a:lstStyle>
          <a:p>
            <a:fld id="{3C383ECF-2CE6-4A88-B9B7-33B47DC2FEDC}" type="slidenum">
              <a:rPr lang="en-US" altLang="en-US"/>
              <a:pPr/>
              <a:t>‹#›</a:t>
            </a:fld>
            <a:endParaRPr lang="en-US" altLang="en-US"/>
          </a:p>
        </p:txBody>
      </p:sp>
    </p:spTree>
    <p:extLst>
      <p:ext uri="{BB962C8B-B14F-4D97-AF65-F5344CB8AC3E}">
        <p14:creationId xmlns:p14="http://schemas.microsoft.com/office/powerpoint/2010/main" val="1716808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endParaRPr lang="en-US" altLang="en-US"/>
          </a:p>
        </p:txBody>
      </p:sp>
      <p:sp>
        <p:nvSpPr>
          <p:cNvPr id="4" name="Rectangle 45"/>
          <p:cNvSpPr>
            <a:spLocks noGrp="1" noChangeArrowheads="1"/>
          </p:cNvSpPr>
          <p:nvPr>
            <p:ph type="ftr" sz="quarter" idx="11"/>
          </p:nvPr>
        </p:nvSpPr>
        <p:spPr>
          <a:ln/>
        </p:spPr>
        <p:txBody>
          <a:bodyPr/>
          <a:lstStyle>
            <a:lvl1pPr>
              <a:defRPr/>
            </a:lvl1pPr>
          </a:lstStyle>
          <a:p>
            <a:endParaRPr lang="en-US" altLang="en-US"/>
          </a:p>
        </p:txBody>
      </p:sp>
      <p:sp>
        <p:nvSpPr>
          <p:cNvPr id="5" name="Rectangle 46"/>
          <p:cNvSpPr>
            <a:spLocks noGrp="1" noChangeArrowheads="1"/>
          </p:cNvSpPr>
          <p:nvPr>
            <p:ph type="sldNum" sz="quarter" idx="12"/>
          </p:nvPr>
        </p:nvSpPr>
        <p:spPr>
          <a:ln/>
        </p:spPr>
        <p:txBody>
          <a:bodyPr/>
          <a:lstStyle>
            <a:lvl1pPr>
              <a:defRPr/>
            </a:lvl1pPr>
          </a:lstStyle>
          <a:p>
            <a:fld id="{0550FAD2-A27E-412A-A6DC-82AE7742AFE2}" type="slidenum">
              <a:rPr lang="en-US" altLang="en-US"/>
              <a:pPr/>
              <a:t>‹#›</a:t>
            </a:fld>
            <a:endParaRPr lang="en-US" altLang="en-US"/>
          </a:p>
        </p:txBody>
      </p:sp>
    </p:spTree>
    <p:extLst>
      <p:ext uri="{BB962C8B-B14F-4D97-AF65-F5344CB8AC3E}">
        <p14:creationId xmlns:p14="http://schemas.microsoft.com/office/powerpoint/2010/main" val="1289326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endParaRPr lang="en-US" altLang="en-US"/>
          </a:p>
        </p:txBody>
      </p:sp>
      <p:sp>
        <p:nvSpPr>
          <p:cNvPr id="3" name="Rectangle 45"/>
          <p:cNvSpPr>
            <a:spLocks noGrp="1" noChangeArrowheads="1"/>
          </p:cNvSpPr>
          <p:nvPr>
            <p:ph type="ftr" sz="quarter" idx="11"/>
          </p:nvPr>
        </p:nvSpPr>
        <p:spPr>
          <a:ln/>
        </p:spPr>
        <p:txBody>
          <a:bodyPr/>
          <a:lstStyle>
            <a:lvl1pPr>
              <a:defRPr/>
            </a:lvl1pPr>
          </a:lstStyle>
          <a:p>
            <a:endParaRPr lang="en-US" altLang="en-US"/>
          </a:p>
        </p:txBody>
      </p:sp>
      <p:sp>
        <p:nvSpPr>
          <p:cNvPr id="4" name="Rectangle 46"/>
          <p:cNvSpPr>
            <a:spLocks noGrp="1" noChangeArrowheads="1"/>
          </p:cNvSpPr>
          <p:nvPr>
            <p:ph type="sldNum" sz="quarter" idx="12"/>
          </p:nvPr>
        </p:nvSpPr>
        <p:spPr>
          <a:ln/>
        </p:spPr>
        <p:txBody>
          <a:bodyPr/>
          <a:lstStyle>
            <a:lvl1pPr>
              <a:defRPr/>
            </a:lvl1pPr>
          </a:lstStyle>
          <a:p>
            <a:fld id="{16488D66-744E-401A-AFD5-FB298C3F3DA0}" type="slidenum">
              <a:rPr lang="en-US" altLang="en-US"/>
              <a:pPr/>
              <a:t>‹#›</a:t>
            </a:fld>
            <a:endParaRPr lang="en-US" altLang="en-US"/>
          </a:p>
        </p:txBody>
      </p:sp>
    </p:spTree>
    <p:extLst>
      <p:ext uri="{BB962C8B-B14F-4D97-AF65-F5344CB8AC3E}">
        <p14:creationId xmlns:p14="http://schemas.microsoft.com/office/powerpoint/2010/main" val="2699254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DF84376C-F989-43EB-8BA1-AC557761C840}" type="slidenum">
              <a:rPr lang="en-US" altLang="en-US"/>
              <a:pPr/>
              <a:t>‹#›</a:t>
            </a:fld>
            <a:endParaRPr lang="en-US" altLang="en-US"/>
          </a:p>
        </p:txBody>
      </p:sp>
    </p:spTree>
    <p:extLst>
      <p:ext uri="{BB962C8B-B14F-4D97-AF65-F5344CB8AC3E}">
        <p14:creationId xmlns:p14="http://schemas.microsoft.com/office/powerpoint/2010/main" val="125126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ltLang="en-US"/>
          </a:p>
        </p:txBody>
      </p:sp>
      <p:sp>
        <p:nvSpPr>
          <p:cNvPr id="6" name="Rectangle 45"/>
          <p:cNvSpPr>
            <a:spLocks noGrp="1" noChangeArrowheads="1"/>
          </p:cNvSpPr>
          <p:nvPr>
            <p:ph type="ftr" sz="quarter" idx="11"/>
          </p:nvPr>
        </p:nvSpPr>
        <p:spPr>
          <a:ln/>
        </p:spPr>
        <p:txBody>
          <a:bodyPr/>
          <a:lstStyle>
            <a:lvl1pPr>
              <a:defRPr/>
            </a:lvl1pPr>
          </a:lstStyle>
          <a:p>
            <a:endParaRPr lang="en-US" altLang="en-US"/>
          </a:p>
        </p:txBody>
      </p:sp>
      <p:sp>
        <p:nvSpPr>
          <p:cNvPr id="7" name="Rectangle 46"/>
          <p:cNvSpPr>
            <a:spLocks noGrp="1" noChangeArrowheads="1"/>
          </p:cNvSpPr>
          <p:nvPr>
            <p:ph type="sldNum" sz="quarter" idx="12"/>
          </p:nvPr>
        </p:nvSpPr>
        <p:spPr>
          <a:ln/>
        </p:spPr>
        <p:txBody>
          <a:bodyPr/>
          <a:lstStyle>
            <a:lvl1pPr>
              <a:defRPr/>
            </a:lvl1pPr>
          </a:lstStyle>
          <a:p>
            <a:fld id="{95753790-AFD7-4E92-B89A-CE1DE064A8DD}" type="slidenum">
              <a:rPr lang="en-US" altLang="en-US"/>
              <a:pPr/>
              <a:t>‹#›</a:t>
            </a:fld>
            <a:endParaRPr lang="en-US" altLang="en-US"/>
          </a:p>
        </p:txBody>
      </p:sp>
    </p:spTree>
    <p:extLst>
      <p:ext uri="{BB962C8B-B14F-4D97-AF65-F5344CB8AC3E}">
        <p14:creationId xmlns:p14="http://schemas.microsoft.com/office/powerpoint/2010/main" val="3003860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B7E7F9AC-9BF8-409C-B9A3-F0285C7E1C87}" type="slidenum">
              <a:rPr lang="en-US" altLang="en-US"/>
              <a:pPr/>
              <a:t>‹#›</a:t>
            </a:fld>
            <a:endParaRPr lang="en-US" altLang="en-US"/>
          </a:p>
        </p:txBody>
      </p:sp>
    </p:spTree>
    <p:extLst>
      <p:ext uri="{BB962C8B-B14F-4D97-AF65-F5344CB8AC3E}">
        <p14:creationId xmlns:p14="http://schemas.microsoft.com/office/powerpoint/2010/main" val="1650957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ltLang="en-US"/>
          </a:p>
        </p:txBody>
      </p:sp>
      <p:sp>
        <p:nvSpPr>
          <p:cNvPr id="5" name="Rectangle 45"/>
          <p:cNvSpPr>
            <a:spLocks noGrp="1" noChangeArrowheads="1"/>
          </p:cNvSpPr>
          <p:nvPr>
            <p:ph type="ftr" sz="quarter" idx="11"/>
          </p:nvPr>
        </p:nvSpPr>
        <p:spPr>
          <a:ln/>
        </p:spPr>
        <p:txBody>
          <a:bodyPr/>
          <a:lstStyle>
            <a:lvl1pPr>
              <a:defRPr/>
            </a:lvl1pPr>
          </a:lstStyle>
          <a:p>
            <a:endParaRPr lang="en-US" altLang="en-US"/>
          </a:p>
        </p:txBody>
      </p:sp>
      <p:sp>
        <p:nvSpPr>
          <p:cNvPr id="6" name="Rectangle 46"/>
          <p:cNvSpPr>
            <a:spLocks noGrp="1" noChangeArrowheads="1"/>
          </p:cNvSpPr>
          <p:nvPr>
            <p:ph type="sldNum" sz="quarter" idx="12"/>
          </p:nvPr>
        </p:nvSpPr>
        <p:spPr>
          <a:ln/>
        </p:spPr>
        <p:txBody>
          <a:bodyPr/>
          <a:lstStyle>
            <a:lvl1pPr>
              <a:defRPr/>
            </a:lvl1pPr>
          </a:lstStyle>
          <a:p>
            <a:fld id="{5487FF70-889A-46B7-985A-77A65454E0DD}" type="slidenum">
              <a:rPr lang="en-US" altLang="en-US"/>
              <a:pPr/>
              <a:t>‹#›</a:t>
            </a:fld>
            <a:endParaRPr lang="en-US" altLang="en-US"/>
          </a:p>
        </p:txBody>
      </p:sp>
    </p:spTree>
    <p:extLst>
      <p:ext uri="{BB962C8B-B14F-4D97-AF65-F5344CB8AC3E}">
        <p14:creationId xmlns:p14="http://schemas.microsoft.com/office/powerpoint/2010/main" val="133111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0" hangingPunct="0"/>
                    <a:endParaRPr lang="en-US" altLang="en-US" sz="1800">
                      <a:solidFill>
                        <a:srgbClr val="2F1311"/>
                      </a:solidFill>
                    </a:endParaRPr>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l" eaLnBrk="0" hangingPunct="0"/>
              <a:endParaRPr lang="en-GB">
                <a:solidFill>
                  <a:srgbClr val="2F1311"/>
                </a:solidFill>
                <a:latin typeface="Arial" pitchFamily="34" charset="0"/>
                <a:ea typeface="ＭＳ Ｐゴシック" pitchFamily="34" charset="-128"/>
              </a:endParaRPr>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solidFill>
                <a:srgbClr val="2F1311"/>
              </a:solidFill>
            </a:endParaRPr>
          </a:p>
        </p:txBody>
      </p:sp>
      <p:sp>
        <p:nvSpPr>
          <p:cNvPr id="60" name="Rectangle 60"/>
          <p:cNvSpPr>
            <a:spLocks noGrp="1" noChangeArrowheads="1"/>
          </p:cNvSpPr>
          <p:nvPr>
            <p:ph type="ftr" sz="quarter" idx="11"/>
          </p:nvPr>
        </p:nvSpPr>
        <p:spPr/>
        <p:txBody>
          <a:bodyPr/>
          <a:lstStyle>
            <a:lvl1pPr>
              <a:defRPr/>
            </a:lvl1pPr>
          </a:lstStyle>
          <a:p>
            <a:endParaRPr lang="en-US" altLang="en-US">
              <a:solidFill>
                <a:srgbClr val="2F1311"/>
              </a:solidFill>
            </a:endParaRPr>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3177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B8BC60C7-0FC5-4335-ADC2-1553F88F6BD1}" type="slidenum">
              <a:rPr lang="en-US" altLang="en-US"/>
              <a:pPr/>
              <a:t>‹#›</a:t>
            </a:fld>
            <a:endParaRPr lang="en-US" altLang="en-US"/>
          </a:p>
        </p:txBody>
      </p:sp>
    </p:spTree>
    <p:extLst>
      <p:ext uri="{BB962C8B-B14F-4D97-AF65-F5344CB8AC3E}">
        <p14:creationId xmlns:p14="http://schemas.microsoft.com/office/powerpoint/2010/main" val="4145104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135345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954921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808023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632521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2420193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338308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601552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794669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059910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4288462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F18EBA19-D4E8-40F2-AD77-CB23CD5B8B61}" type="slidenum">
              <a:rPr lang="en-US" altLang="en-US"/>
              <a:pPr/>
              <a:t>‹#›</a:t>
            </a:fld>
            <a:endParaRPr lang="en-US" altLang="en-US"/>
          </a:p>
        </p:txBody>
      </p:sp>
    </p:spTree>
    <p:extLst>
      <p:ext uri="{BB962C8B-B14F-4D97-AF65-F5344CB8AC3E}">
        <p14:creationId xmlns:p14="http://schemas.microsoft.com/office/powerpoint/2010/main" val="41645741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9629917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324620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461540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2114089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7213395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114103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9698408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7158441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5156283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076038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C081377D-5831-4035-B560-478C29EFD7DF}" type="slidenum">
              <a:rPr lang="en-US" altLang="en-US"/>
              <a:pPr/>
              <a:t>‹#›</a:t>
            </a:fld>
            <a:endParaRPr lang="en-US" altLang="en-US"/>
          </a:p>
        </p:txBody>
      </p:sp>
    </p:spTree>
    <p:extLst>
      <p:ext uri="{BB962C8B-B14F-4D97-AF65-F5344CB8AC3E}">
        <p14:creationId xmlns:p14="http://schemas.microsoft.com/office/powerpoint/2010/main" val="274364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8053931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98F40C3-538A-134D-BF75-04ADDE00ABB8}" type="slidenum">
              <a:rPr lang="en-US"/>
              <a:pPr>
                <a:defRPr/>
              </a:pPr>
              <a:t>‹#›</a:t>
            </a:fld>
            <a:endParaRPr lang="en-US"/>
          </a:p>
        </p:txBody>
      </p:sp>
    </p:spTree>
    <p:extLst>
      <p:ext uri="{BB962C8B-B14F-4D97-AF65-F5344CB8AC3E}">
        <p14:creationId xmlns:p14="http://schemas.microsoft.com/office/powerpoint/2010/main" val="298387640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1FC3538-2813-F749-B06F-B0EE4CECCD5D}" type="slidenum">
              <a:rPr lang="en-US"/>
              <a:pPr>
                <a:defRPr/>
              </a:pPr>
              <a:t>‹#›</a:t>
            </a:fld>
            <a:endParaRPr lang="en-US"/>
          </a:p>
        </p:txBody>
      </p:sp>
    </p:spTree>
    <p:extLst>
      <p:ext uri="{BB962C8B-B14F-4D97-AF65-F5344CB8AC3E}">
        <p14:creationId xmlns:p14="http://schemas.microsoft.com/office/powerpoint/2010/main" val="1098920433"/>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AE4FC5E-0CDD-EF47-BB00-318E6F64B747}" type="slidenum">
              <a:rPr lang="en-US"/>
              <a:pPr>
                <a:defRPr/>
              </a:pPr>
              <a:t>‹#›</a:t>
            </a:fld>
            <a:endParaRPr lang="en-US"/>
          </a:p>
        </p:txBody>
      </p:sp>
    </p:spTree>
    <p:extLst>
      <p:ext uri="{BB962C8B-B14F-4D97-AF65-F5344CB8AC3E}">
        <p14:creationId xmlns:p14="http://schemas.microsoft.com/office/powerpoint/2010/main" val="452874896"/>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1D08455-EB80-CE43-9B97-ACB4C649EB0A}" type="slidenum">
              <a:rPr lang="en-US"/>
              <a:pPr>
                <a:defRPr/>
              </a:pPr>
              <a:t>‹#›</a:t>
            </a:fld>
            <a:endParaRPr lang="en-US"/>
          </a:p>
        </p:txBody>
      </p:sp>
    </p:spTree>
    <p:extLst>
      <p:ext uri="{BB962C8B-B14F-4D97-AF65-F5344CB8AC3E}">
        <p14:creationId xmlns:p14="http://schemas.microsoft.com/office/powerpoint/2010/main" val="2815324866"/>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1BCC7A31-8674-B542-9084-F11570CF6243}" type="slidenum">
              <a:rPr lang="en-US"/>
              <a:pPr>
                <a:defRPr/>
              </a:pPr>
              <a:t>‹#›</a:t>
            </a:fld>
            <a:endParaRPr lang="en-US"/>
          </a:p>
        </p:txBody>
      </p:sp>
    </p:spTree>
    <p:extLst>
      <p:ext uri="{BB962C8B-B14F-4D97-AF65-F5344CB8AC3E}">
        <p14:creationId xmlns:p14="http://schemas.microsoft.com/office/powerpoint/2010/main" val="55653016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8D46FFE-F556-4D45-9AEC-280BBF528BF7}" type="slidenum">
              <a:rPr lang="en-US"/>
              <a:pPr>
                <a:defRPr/>
              </a:pPr>
              <a:t>‹#›</a:t>
            </a:fld>
            <a:endParaRPr lang="en-US"/>
          </a:p>
        </p:txBody>
      </p:sp>
    </p:spTree>
    <p:extLst>
      <p:ext uri="{BB962C8B-B14F-4D97-AF65-F5344CB8AC3E}">
        <p14:creationId xmlns:p14="http://schemas.microsoft.com/office/powerpoint/2010/main" val="423801296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5AEF3A4-292B-A04D-B452-7EAF4715E3C8}" type="slidenum">
              <a:rPr lang="en-US"/>
              <a:pPr>
                <a:defRPr/>
              </a:pPr>
              <a:t>‹#›</a:t>
            </a:fld>
            <a:endParaRPr lang="en-US"/>
          </a:p>
        </p:txBody>
      </p:sp>
    </p:spTree>
    <p:extLst>
      <p:ext uri="{BB962C8B-B14F-4D97-AF65-F5344CB8AC3E}">
        <p14:creationId xmlns:p14="http://schemas.microsoft.com/office/powerpoint/2010/main" val="2904844310"/>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63585A0-B5E9-4B48-B191-ACA378264684}" type="slidenum">
              <a:rPr lang="en-US"/>
              <a:pPr>
                <a:defRPr/>
              </a:pPr>
              <a:t>‹#›</a:t>
            </a:fld>
            <a:endParaRPr lang="en-US"/>
          </a:p>
        </p:txBody>
      </p:sp>
    </p:spTree>
    <p:extLst>
      <p:ext uri="{BB962C8B-B14F-4D97-AF65-F5344CB8AC3E}">
        <p14:creationId xmlns:p14="http://schemas.microsoft.com/office/powerpoint/2010/main" val="3320781399"/>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5E01961-01F0-DA4C-8253-79AD7CC4280B}" type="slidenum">
              <a:rPr lang="en-US"/>
              <a:pPr>
                <a:defRPr/>
              </a:pPr>
              <a:t>‹#›</a:t>
            </a:fld>
            <a:endParaRPr lang="en-US"/>
          </a:p>
        </p:txBody>
      </p:sp>
    </p:spTree>
    <p:extLst>
      <p:ext uri="{BB962C8B-B14F-4D97-AF65-F5344CB8AC3E}">
        <p14:creationId xmlns:p14="http://schemas.microsoft.com/office/powerpoint/2010/main" val="264886067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8C542E95-52C4-40DD-A066-FB6D8D3B279F}" type="slidenum">
              <a:rPr lang="en-US" altLang="en-US"/>
              <a:pPr/>
              <a:t>‹#›</a:t>
            </a:fld>
            <a:endParaRPr lang="en-US" altLang="en-US"/>
          </a:p>
        </p:txBody>
      </p:sp>
    </p:spTree>
    <p:extLst>
      <p:ext uri="{BB962C8B-B14F-4D97-AF65-F5344CB8AC3E}">
        <p14:creationId xmlns:p14="http://schemas.microsoft.com/office/powerpoint/2010/main" val="1699561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593879A-715E-0145-A853-BD590CEC8B90}" type="slidenum">
              <a:rPr lang="en-US"/>
              <a:pPr>
                <a:defRPr/>
              </a:pPr>
              <a:t>‹#›</a:t>
            </a:fld>
            <a:endParaRPr lang="en-US"/>
          </a:p>
        </p:txBody>
      </p:sp>
    </p:spTree>
    <p:extLst>
      <p:ext uri="{BB962C8B-B14F-4D97-AF65-F5344CB8AC3E}">
        <p14:creationId xmlns:p14="http://schemas.microsoft.com/office/powerpoint/2010/main" val="365219115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2FDADB5-5C8D-AF47-8FBE-647D1FB43084}" type="slidenum">
              <a:rPr lang="en-US"/>
              <a:pPr>
                <a:defRPr/>
              </a:pPr>
              <a:t>‹#›</a:t>
            </a:fld>
            <a:endParaRPr lang="en-US"/>
          </a:p>
        </p:txBody>
      </p:sp>
    </p:spTree>
    <p:extLst>
      <p:ext uri="{BB962C8B-B14F-4D97-AF65-F5344CB8AC3E}">
        <p14:creationId xmlns:p14="http://schemas.microsoft.com/office/powerpoint/2010/main" val="2034360883"/>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2648772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44585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28749961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3496630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1988790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1279341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3673199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324937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517C995E-B4B4-43B9-A49C-C6C7C5CE29E7}" type="slidenum">
              <a:rPr lang="en-US" altLang="en-US"/>
              <a:pPr/>
              <a:t>‹#›</a:t>
            </a:fld>
            <a:endParaRPr lang="en-US" altLang="en-US"/>
          </a:p>
        </p:txBody>
      </p:sp>
    </p:spTree>
    <p:extLst>
      <p:ext uri="{BB962C8B-B14F-4D97-AF65-F5344CB8AC3E}">
        <p14:creationId xmlns:p14="http://schemas.microsoft.com/office/powerpoint/2010/main" val="2281660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4110253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3532326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24860642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4009742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A66BDEF3-BF3E-A248-B36D-9F40BD4192B9}" type="slidenum">
              <a:rPr lang="en-US"/>
              <a:pPr>
                <a:defRPr/>
              </a:pPr>
              <a:t>‹#›</a:t>
            </a:fld>
            <a:endParaRPr lang="en-US"/>
          </a:p>
        </p:txBody>
      </p:sp>
    </p:spTree>
    <p:extLst>
      <p:ext uri="{BB962C8B-B14F-4D97-AF65-F5344CB8AC3E}">
        <p14:creationId xmlns:p14="http://schemas.microsoft.com/office/powerpoint/2010/main" val="2776746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7BF012DA-DDD7-374F-B5DE-353A4F3103B7}" type="slidenum">
              <a:rPr lang="en-US"/>
              <a:pPr>
                <a:defRPr/>
              </a:pPr>
              <a:t>‹#›</a:t>
            </a:fld>
            <a:endParaRPr lang="en-US"/>
          </a:p>
        </p:txBody>
      </p:sp>
    </p:spTree>
    <p:extLst>
      <p:ext uri="{BB962C8B-B14F-4D97-AF65-F5344CB8AC3E}">
        <p14:creationId xmlns:p14="http://schemas.microsoft.com/office/powerpoint/2010/main" val="37302002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AD7053C-BEA8-DD4E-9690-F95797D9A485}" type="slidenum">
              <a:rPr lang="en-US"/>
              <a:pPr>
                <a:defRPr/>
              </a:pPr>
              <a:t>‹#›</a:t>
            </a:fld>
            <a:endParaRPr lang="en-US"/>
          </a:p>
        </p:txBody>
      </p:sp>
    </p:spTree>
    <p:extLst>
      <p:ext uri="{BB962C8B-B14F-4D97-AF65-F5344CB8AC3E}">
        <p14:creationId xmlns:p14="http://schemas.microsoft.com/office/powerpoint/2010/main" val="29825540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5025307-7ED7-664E-A6B2-E74D6871C56B}" type="slidenum">
              <a:rPr lang="en-US"/>
              <a:pPr>
                <a:defRPr/>
              </a:pPr>
              <a:t>‹#›</a:t>
            </a:fld>
            <a:endParaRPr lang="en-US"/>
          </a:p>
        </p:txBody>
      </p:sp>
    </p:spTree>
    <p:extLst>
      <p:ext uri="{BB962C8B-B14F-4D97-AF65-F5344CB8AC3E}">
        <p14:creationId xmlns:p14="http://schemas.microsoft.com/office/powerpoint/2010/main" val="1848793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C8E4821F-7FCA-1D4A-8DA8-BBB80D1EC6D2}" type="slidenum">
              <a:rPr lang="en-US"/>
              <a:pPr>
                <a:defRPr/>
              </a:pPr>
              <a:t>‹#›</a:t>
            </a:fld>
            <a:endParaRPr lang="en-US"/>
          </a:p>
        </p:txBody>
      </p:sp>
    </p:spTree>
    <p:extLst>
      <p:ext uri="{BB962C8B-B14F-4D97-AF65-F5344CB8AC3E}">
        <p14:creationId xmlns:p14="http://schemas.microsoft.com/office/powerpoint/2010/main" val="23160789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C1C73E06-631E-1047-97D7-4BF47222686A}" type="slidenum">
              <a:rPr lang="en-US"/>
              <a:pPr>
                <a:defRPr/>
              </a:pPr>
              <a:t>‹#›</a:t>
            </a:fld>
            <a:endParaRPr lang="en-US"/>
          </a:p>
        </p:txBody>
      </p:sp>
    </p:spTree>
    <p:extLst>
      <p:ext uri="{BB962C8B-B14F-4D97-AF65-F5344CB8AC3E}">
        <p14:creationId xmlns:p14="http://schemas.microsoft.com/office/powerpoint/2010/main" val="307324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340F11A-F1BD-4AFA-B8DB-A56E306BBF54}" type="slidenum">
              <a:rPr lang="en-US" altLang="en-US"/>
              <a:pPr/>
              <a:t>‹#›</a:t>
            </a:fld>
            <a:endParaRPr lang="en-US" altLang="en-US"/>
          </a:p>
        </p:txBody>
      </p:sp>
    </p:spTree>
    <p:extLst>
      <p:ext uri="{BB962C8B-B14F-4D97-AF65-F5344CB8AC3E}">
        <p14:creationId xmlns:p14="http://schemas.microsoft.com/office/powerpoint/2010/main" val="38206479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E9ACD551-EBC7-0A45-99ED-20F886E6DF0E}" type="slidenum">
              <a:rPr lang="en-US"/>
              <a:pPr>
                <a:defRPr/>
              </a:pPr>
              <a:t>‹#›</a:t>
            </a:fld>
            <a:endParaRPr lang="en-US"/>
          </a:p>
        </p:txBody>
      </p:sp>
    </p:spTree>
    <p:extLst>
      <p:ext uri="{BB962C8B-B14F-4D97-AF65-F5344CB8AC3E}">
        <p14:creationId xmlns:p14="http://schemas.microsoft.com/office/powerpoint/2010/main" val="225328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34F5FD13-A148-9241-85AE-58F1B19D5B27}" type="slidenum">
              <a:rPr lang="en-US"/>
              <a:pPr>
                <a:defRPr/>
              </a:pPr>
              <a:t>‹#›</a:t>
            </a:fld>
            <a:endParaRPr lang="en-US"/>
          </a:p>
        </p:txBody>
      </p:sp>
    </p:spTree>
    <p:extLst>
      <p:ext uri="{BB962C8B-B14F-4D97-AF65-F5344CB8AC3E}">
        <p14:creationId xmlns:p14="http://schemas.microsoft.com/office/powerpoint/2010/main" val="2501070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A35EE3F8-1785-FB42-AE44-A635E7696BB8}" type="slidenum">
              <a:rPr lang="en-US"/>
              <a:pPr>
                <a:defRPr/>
              </a:pPr>
              <a:t>‹#›</a:t>
            </a:fld>
            <a:endParaRPr lang="en-US"/>
          </a:p>
        </p:txBody>
      </p:sp>
    </p:spTree>
    <p:extLst>
      <p:ext uri="{BB962C8B-B14F-4D97-AF65-F5344CB8AC3E}">
        <p14:creationId xmlns:p14="http://schemas.microsoft.com/office/powerpoint/2010/main" val="35025633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865F0F4-1A88-AE43-A9D6-BF41C17B3725}" type="slidenum">
              <a:rPr lang="en-US"/>
              <a:pPr>
                <a:defRPr/>
              </a:pPr>
              <a:t>‹#›</a:t>
            </a:fld>
            <a:endParaRPr lang="en-US"/>
          </a:p>
        </p:txBody>
      </p:sp>
    </p:spTree>
    <p:extLst>
      <p:ext uri="{BB962C8B-B14F-4D97-AF65-F5344CB8AC3E}">
        <p14:creationId xmlns:p14="http://schemas.microsoft.com/office/powerpoint/2010/main" val="1396823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E7D25051-FB26-A34D-896E-FCBA7E3B6C66}" type="slidenum">
              <a:rPr lang="en-US"/>
              <a:pPr>
                <a:defRPr/>
              </a:pPr>
              <a:t>‹#›</a:t>
            </a:fld>
            <a:endParaRPr lang="en-US"/>
          </a:p>
        </p:txBody>
      </p:sp>
    </p:spTree>
    <p:extLst>
      <p:ext uri="{BB962C8B-B14F-4D97-AF65-F5344CB8AC3E}">
        <p14:creationId xmlns:p14="http://schemas.microsoft.com/office/powerpoint/2010/main" val="33756317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39D4ACC-F830-2246-A430-E7366C5849A0}" type="slidenum">
              <a:rPr lang="en-US"/>
              <a:pPr>
                <a:defRPr/>
              </a:pPr>
              <a:t>‹#›</a:t>
            </a:fld>
            <a:endParaRPr lang="en-US"/>
          </a:p>
        </p:txBody>
      </p:sp>
    </p:spTree>
    <p:extLst>
      <p:ext uri="{BB962C8B-B14F-4D97-AF65-F5344CB8AC3E}">
        <p14:creationId xmlns:p14="http://schemas.microsoft.com/office/powerpoint/2010/main" val="40348698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CE45332-D30F-3C40-AEA1-2B9B7334A520}" type="slidenum">
              <a:rPr lang="en-US"/>
              <a:pPr>
                <a:defRPr/>
              </a:pPr>
              <a:t>‹#›</a:t>
            </a:fld>
            <a:endParaRPr lang="en-US"/>
          </a:p>
        </p:txBody>
      </p:sp>
    </p:spTree>
    <p:extLst>
      <p:ext uri="{BB962C8B-B14F-4D97-AF65-F5344CB8AC3E}">
        <p14:creationId xmlns:p14="http://schemas.microsoft.com/office/powerpoint/2010/main" val="19698533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eaLnBrk="0" hangingPunct="0">
              <a:defRPr/>
            </a:lvl1pPr>
          </a:lstStyle>
          <a:p>
            <a:pPr>
              <a:defRPr/>
            </a:pPr>
            <a:fld id="{D6FE4677-5650-EF42-8F74-B998E7FAF264}" type="slidenum">
              <a:rPr lang="en-US"/>
              <a:pPr>
                <a:defRPr/>
              </a:pPr>
              <a:t>‹#›</a:t>
            </a:fld>
            <a:endParaRPr lang="en-US"/>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021945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F318756B-3662-CC45-9759-E1957F9ED4C8}" type="slidenum">
              <a:rPr lang="en-US"/>
              <a:pPr>
                <a:defRPr/>
              </a:pPr>
              <a:t>‹#›</a:t>
            </a:fld>
            <a:endParaRPr lang="en-US"/>
          </a:p>
        </p:txBody>
      </p:sp>
    </p:spTree>
    <p:extLst>
      <p:ext uri="{BB962C8B-B14F-4D97-AF65-F5344CB8AC3E}">
        <p14:creationId xmlns:p14="http://schemas.microsoft.com/office/powerpoint/2010/main" val="3891868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2D554FA-ED6E-F04C-80C5-C48D9B8CD0A1}" type="slidenum">
              <a:rPr lang="en-US"/>
              <a:pPr>
                <a:defRPr/>
              </a:pPr>
              <a:t>‹#›</a:t>
            </a:fld>
            <a:endParaRPr lang="en-US"/>
          </a:p>
        </p:txBody>
      </p:sp>
    </p:spTree>
    <p:extLst>
      <p:ext uri="{BB962C8B-B14F-4D97-AF65-F5344CB8AC3E}">
        <p14:creationId xmlns:p14="http://schemas.microsoft.com/office/powerpoint/2010/main" val="286736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1BB1FD9A-630D-4668-AD15-C6ED27A7C196}" type="slidenum">
              <a:rPr lang="en-US" altLang="en-US"/>
              <a:pPr/>
              <a:t>‹#›</a:t>
            </a:fld>
            <a:endParaRPr lang="en-US" altLang="en-US"/>
          </a:p>
        </p:txBody>
      </p:sp>
    </p:spTree>
    <p:extLst>
      <p:ext uri="{BB962C8B-B14F-4D97-AF65-F5344CB8AC3E}">
        <p14:creationId xmlns:p14="http://schemas.microsoft.com/office/powerpoint/2010/main" val="2348130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A98A124-0DC3-5844-B63E-1512F3DA64CA}" type="slidenum">
              <a:rPr lang="en-US"/>
              <a:pPr>
                <a:defRPr/>
              </a:pPr>
              <a:t>‹#›</a:t>
            </a:fld>
            <a:endParaRPr lang="en-US"/>
          </a:p>
        </p:txBody>
      </p:sp>
    </p:spTree>
    <p:extLst>
      <p:ext uri="{BB962C8B-B14F-4D97-AF65-F5344CB8AC3E}">
        <p14:creationId xmlns:p14="http://schemas.microsoft.com/office/powerpoint/2010/main" val="27750289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849B536A-3916-1C48-93D8-F89E76CBFF2E}" type="slidenum">
              <a:rPr lang="en-US"/>
              <a:pPr>
                <a:defRPr/>
              </a:pPr>
              <a:t>‹#›</a:t>
            </a:fld>
            <a:endParaRPr lang="en-US"/>
          </a:p>
        </p:txBody>
      </p:sp>
    </p:spTree>
    <p:extLst>
      <p:ext uri="{BB962C8B-B14F-4D97-AF65-F5344CB8AC3E}">
        <p14:creationId xmlns:p14="http://schemas.microsoft.com/office/powerpoint/2010/main" val="3043663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9B32D1E6-0AE0-4442-B0F6-A29B4379E6BE}" type="slidenum">
              <a:rPr lang="en-US"/>
              <a:pPr>
                <a:defRPr/>
              </a:pPr>
              <a:t>‹#›</a:t>
            </a:fld>
            <a:endParaRPr lang="en-US"/>
          </a:p>
        </p:txBody>
      </p:sp>
    </p:spTree>
    <p:extLst>
      <p:ext uri="{BB962C8B-B14F-4D97-AF65-F5344CB8AC3E}">
        <p14:creationId xmlns:p14="http://schemas.microsoft.com/office/powerpoint/2010/main" val="28450958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B9EDA904-4AC3-F941-B45E-36476451599F}" type="slidenum">
              <a:rPr lang="en-US"/>
              <a:pPr>
                <a:defRPr/>
              </a:pPr>
              <a:t>‹#›</a:t>
            </a:fld>
            <a:endParaRPr lang="en-US"/>
          </a:p>
        </p:txBody>
      </p:sp>
    </p:spTree>
    <p:extLst>
      <p:ext uri="{BB962C8B-B14F-4D97-AF65-F5344CB8AC3E}">
        <p14:creationId xmlns:p14="http://schemas.microsoft.com/office/powerpoint/2010/main" val="20665325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5ABFFCFA-649B-3C44-AD41-C57D4F7C7B29}" type="slidenum">
              <a:rPr lang="en-US"/>
              <a:pPr>
                <a:defRPr/>
              </a:pPr>
              <a:t>‹#›</a:t>
            </a:fld>
            <a:endParaRPr lang="en-US"/>
          </a:p>
        </p:txBody>
      </p:sp>
    </p:spTree>
    <p:extLst>
      <p:ext uri="{BB962C8B-B14F-4D97-AF65-F5344CB8AC3E}">
        <p14:creationId xmlns:p14="http://schemas.microsoft.com/office/powerpoint/2010/main" val="1372088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5286B16C-A2D1-7F4B-B0BB-23A1761BCC55}" type="slidenum">
              <a:rPr lang="en-US"/>
              <a:pPr>
                <a:defRPr/>
              </a:pPr>
              <a:t>‹#›</a:t>
            </a:fld>
            <a:endParaRPr lang="en-US"/>
          </a:p>
        </p:txBody>
      </p:sp>
    </p:spTree>
    <p:extLst>
      <p:ext uri="{BB962C8B-B14F-4D97-AF65-F5344CB8AC3E}">
        <p14:creationId xmlns:p14="http://schemas.microsoft.com/office/powerpoint/2010/main" val="38582792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4E17C86A-ACDA-0A4D-9046-EF8A703D9DEB}" type="slidenum">
              <a:rPr lang="en-US"/>
              <a:pPr>
                <a:defRPr/>
              </a:pPr>
              <a:t>‹#›</a:t>
            </a:fld>
            <a:endParaRPr lang="en-US"/>
          </a:p>
        </p:txBody>
      </p:sp>
    </p:spTree>
    <p:extLst>
      <p:ext uri="{BB962C8B-B14F-4D97-AF65-F5344CB8AC3E}">
        <p14:creationId xmlns:p14="http://schemas.microsoft.com/office/powerpoint/2010/main" val="35068196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A9B35968-F779-BD43-9CDF-393A28979707}" type="slidenum">
              <a:rPr lang="en-US"/>
              <a:pPr>
                <a:defRPr/>
              </a:pPr>
              <a:t>‹#›</a:t>
            </a:fld>
            <a:endParaRPr lang="en-US"/>
          </a:p>
        </p:txBody>
      </p:sp>
    </p:spTree>
    <p:extLst>
      <p:ext uri="{BB962C8B-B14F-4D97-AF65-F5344CB8AC3E}">
        <p14:creationId xmlns:p14="http://schemas.microsoft.com/office/powerpoint/2010/main" val="1787463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7364A617-7C95-3044-B16D-75DCECA73101}" type="slidenum">
              <a:rPr lang="en-US"/>
              <a:pPr>
                <a:defRPr/>
              </a:pPr>
              <a:t>‹#›</a:t>
            </a:fld>
            <a:endParaRPr lang="en-US"/>
          </a:p>
        </p:txBody>
      </p:sp>
    </p:spTree>
    <p:extLst>
      <p:ext uri="{BB962C8B-B14F-4D97-AF65-F5344CB8AC3E}">
        <p14:creationId xmlns:p14="http://schemas.microsoft.com/office/powerpoint/2010/main" val="2996706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emf"/><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17" Type="http://schemas.openxmlformats.org/officeDocument/2006/relationships/image" Target="../media/image8.png"/><Relationship Id="rId2" Type="http://schemas.openxmlformats.org/officeDocument/2006/relationships/slideLayout" Target="../slideLayouts/slideLayout30.xml"/><Relationship Id="rId16"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6.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3.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9.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438400"/>
            <a:ext cx="9144000" cy="4046538"/>
            <a:chOff x="0" y="1536"/>
            <a:chExt cx="5760" cy="2549"/>
          </a:xfrm>
        </p:grpSpPr>
        <p:sp>
          <p:nvSpPr>
            <p:cNvPr id="44544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33"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34"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544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036"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37"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38"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39"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40"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545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042"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545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44545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44545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12" charset="0"/>
                <a:ea typeface="Arial" pitchFamily="-112" charset="0"/>
              </a:endParaRPr>
            </a:p>
          </p:txBody>
        </p:sp>
        <p:sp>
          <p:nvSpPr>
            <p:cNvPr id="1046"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44545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4545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44546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4546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8D2C5AF-D474-48FE-9B00-C5B5053F3E7A}" type="slidenum">
              <a:rPr lang="en-US" altLang="en-US"/>
              <a:pPr/>
              <a:t>‹#›</a:t>
            </a:fld>
            <a:endParaRPr lang="en-US" altLang="en-US"/>
          </a:p>
        </p:txBody>
      </p:sp>
      <p:sp>
        <p:nvSpPr>
          <p:cNvPr id="44546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63"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MS PGothic" pitchFamily="34" charset="-128"/>
          <a:cs typeface="Arial" pitchFamily="-112"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44000" cy="6856413"/>
            <a:chOff x="0" y="0"/>
            <a:chExt cx="5760" cy="4319"/>
          </a:xfrm>
        </p:grpSpPr>
        <p:sp>
          <p:nvSpPr>
            <p:cNvPr id="58982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2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2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67"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3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Garamond" pitchFamily="-112" charset="0"/>
                <a:ea typeface="Arial" pitchFamily="-112" charset="0"/>
                <a:cs typeface="Arial" pitchFamily="-112" charset="0"/>
              </a:endParaRPr>
            </a:p>
          </p:txBody>
        </p:sp>
        <p:sp>
          <p:nvSpPr>
            <p:cNvPr id="19469"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470"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3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72"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3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74"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3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76"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4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4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4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4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4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4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Garamond" pitchFamily="-112" charset="0"/>
                <a:ea typeface="Arial" pitchFamily="-112" charset="0"/>
                <a:cs typeface="Arial" pitchFamily="-112" charset="0"/>
              </a:endParaRPr>
            </a:p>
          </p:txBody>
        </p:sp>
        <p:sp>
          <p:nvSpPr>
            <p:cNvPr id="58984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5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89"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5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194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985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5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6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6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6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grpSp>
          <p:nvGrpSpPr>
            <p:cNvPr id="19500" name="Group 39"/>
            <p:cNvGrpSpPr>
              <a:grpSpLocks/>
            </p:cNvGrpSpPr>
            <p:nvPr userDrawn="1"/>
          </p:nvGrpSpPr>
          <p:grpSpPr bwMode="auto">
            <a:xfrm>
              <a:off x="0" y="1632"/>
              <a:ext cx="5758" cy="1858"/>
              <a:chOff x="0" y="1632"/>
              <a:chExt cx="5758" cy="1858"/>
            </a:xfrm>
          </p:grpSpPr>
          <p:sp>
            <p:nvSpPr>
              <p:cNvPr id="58986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sp>
            <p:nvSpPr>
              <p:cNvPr id="58986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Garamond" pitchFamily="-112" charset="0"/>
                  <a:ea typeface="Arial" pitchFamily="-112" charset="0"/>
                  <a:cs typeface="Arial" pitchFamily="-112" charset="0"/>
                </a:endParaRPr>
              </a:p>
            </p:txBody>
          </p:sp>
        </p:grpSp>
      </p:grpSp>
      <p:sp>
        <p:nvSpPr>
          <p:cNvPr id="58986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986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986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Arial" pitchFamily="34" charset="0"/>
                <a:cs typeface="Arial" pitchFamily="34" charset="0"/>
              </a:defRPr>
            </a:lvl1pPr>
          </a:lstStyle>
          <a:p>
            <a:endParaRPr lang="en-US" altLang="en-US"/>
          </a:p>
        </p:txBody>
      </p:sp>
      <p:sp>
        <p:nvSpPr>
          <p:cNvPr id="58986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34" charset="0"/>
                <a:cs typeface="Arial" pitchFamily="34" charset="0"/>
              </a:defRPr>
            </a:lvl1pPr>
          </a:lstStyle>
          <a:p>
            <a:endParaRPr lang="en-US" altLang="en-US"/>
          </a:p>
        </p:txBody>
      </p:sp>
      <p:sp>
        <p:nvSpPr>
          <p:cNvPr id="58987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pitchFamily="34" charset="0"/>
                <a:cs typeface="Arial" pitchFamily="34" charset="0"/>
              </a:defRPr>
            </a:lvl1pPr>
          </a:lstStyle>
          <a:p>
            <a:fld id="{BD114D82-45D4-471D-96BF-180854EC6E0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64"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0" hangingPunct="0"/>
                    <a:endParaRPr lang="en-US" altLang="en-US" sz="1800">
                      <a:solidFill>
                        <a:srgbClr val="2F1311"/>
                      </a:solidFill>
                    </a:endParaRPr>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GB">
                <a:solidFill>
                  <a:srgbClr val="2F1311"/>
                </a:solidFill>
                <a:latin typeface="Arial" pitchFamily="34" charset="0"/>
                <a:ea typeface="ＭＳ Ｐゴシック" pitchFamily="34" charset="-128"/>
              </a:endParaRPr>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kumimoji="1" lang="en-US" altLang="en-US" sz="1800">
                <a:solidFill>
                  <a:srgbClr val="2F1311"/>
                </a:solidFill>
              </a:endParaRPr>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lgn="l" eaLnBrk="0" hangingPunct="0">
                <a:defRPr/>
              </a:pPr>
              <a:endParaRPr lang="en-US">
                <a:solidFill>
                  <a:srgbClr val="2F1311"/>
                </a:solidFill>
                <a:latin typeface="Arial" pitchFamily="-108" charset="0"/>
                <a:ea typeface="ＭＳ Ｐゴシック" pitchFamily="34" charset="-128"/>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l" eaLnBrk="0" hangingPunct="0"/>
              <a:endParaRPr lang="en-GB">
                <a:solidFill>
                  <a:srgbClr val="2F1311"/>
                </a:solidFill>
                <a:latin typeface="Arial" pitchFamily="34" charset="0"/>
                <a:ea typeface="ＭＳ Ｐゴシック" pitchFamily="34" charset="-128"/>
              </a:endParaRPr>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lgn="l"/>
            <a:endParaRPr lang="en-US" altLang="en-US">
              <a:solidFill>
                <a:srgbClr val="2F1311"/>
              </a:solidFill>
              <a:latin typeface="Arial" pitchFamily="34" charset="0"/>
              <a:ea typeface="ＭＳ Ｐゴシック" pitchFamily="34" charset="-128"/>
            </a:endParaRPr>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solidFill>
                <a:srgbClr val="2F1311"/>
              </a:solidFill>
              <a:latin typeface="Arial" pitchFamily="34" charset="0"/>
              <a:ea typeface="ＭＳ Ｐゴシック" pitchFamily="34" charset="-128"/>
            </a:endParaRPr>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solidFill>
                  <a:srgbClr val="2F1311"/>
                </a:solidFill>
                <a:latin typeface="Arial" pitchFamily="34" charset="0"/>
                <a:ea typeface="ＭＳ Ｐゴシック" pitchFamily="34" charset="-128"/>
              </a:rPr>
              <a:pPr/>
              <a:t>‹#›</a:t>
            </a:fld>
            <a:endParaRPr lang="en-US" altLang="en-US">
              <a:solidFill>
                <a:srgbClr val="2F1311"/>
              </a:solidFill>
              <a:latin typeface="Arial" pitchFamily="34" charset="0"/>
              <a:ea typeface="ＭＳ Ｐゴシック" pitchFamily="34" charset="-128"/>
            </a:endParaRPr>
          </a:p>
        </p:txBody>
      </p:sp>
    </p:spTree>
    <p:extLst>
      <p:ext uri="{BB962C8B-B14F-4D97-AF65-F5344CB8AC3E}">
        <p14:creationId xmlns:p14="http://schemas.microsoft.com/office/powerpoint/2010/main" val="102371325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965049789"/>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2" charset="0"/>
                <a:ea typeface="+mn-ea"/>
                <a:cs typeface="+mn-cs"/>
              </a:defRPr>
            </a:lvl1pPr>
          </a:lstStyle>
          <a:p>
            <a:pPr>
              <a:defRPr/>
            </a:pPr>
            <a:endParaRPr lang="en-US"/>
          </a:p>
        </p:txBody>
      </p:sp>
      <p:sp>
        <p:nvSpPr>
          <p:cNvPr id="12390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2" charset="0"/>
                <a:ea typeface="+mn-ea"/>
                <a:cs typeface="+mn-cs"/>
              </a:defRPr>
            </a:lvl1pPr>
          </a:lstStyle>
          <a:p>
            <a:pPr>
              <a:defRPr/>
            </a:pPr>
            <a:endParaRPr lang="en-US"/>
          </a:p>
        </p:txBody>
      </p:sp>
      <p:sp>
        <p:nvSpPr>
          <p:cNvPr id="12390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87D71013-F1EA-8F42-9BF7-D7A71A873C12}" type="slidenum">
              <a:rPr lang="en-US"/>
              <a:pPr>
                <a:defRPr/>
              </a:pPr>
              <a:t>‹#›</a:t>
            </a:fld>
            <a:endParaRPr lang="en-US"/>
          </a:p>
        </p:txBody>
      </p:sp>
    </p:spTree>
    <p:extLst>
      <p:ext uri="{BB962C8B-B14F-4D97-AF65-F5344CB8AC3E}">
        <p14:creationId xmlns:p14="http://schemas.microsoft.com/office/powerpoint/2010/main" val="20283302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extLst>
      <p:ext uri="{BB962C8B-B14F-4D97-AF65-F5344CB8AC3E}">
        <p14:creationId xmlns:p14="http://schemas.microsoft.com/office/powerpoint/2010/main" val="973541544"/>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41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41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C2AFC4F5-49AF-C945-B796-0B4C836BEC1A}" type="slidenum">
              <a:rPr lang="en-US"/>
              <a:pPr>
                <a:defRPr/>
              </a:pPr>
              <a:t>‹#›</a:t>
            </a:fld>
            <a:endParaRPr lang="en-US"/>
          </a:p>
        </p:txBody>
      </p:sp>
    </p:spTree>
    <p:extLst>
      <p:ext uri="{BB962C8B-B14F-4D97-AF65-F5344CB8AC3E}">
        <p14:creationId xmlns:p14="http://schemas.microsoft.com/office/powerpoint/2010/main" val="3592302647"/>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BCA8B76-A588-9044-A6CA-88DDE7B77C87}" type="slidenum">
              <a:rPr lang="en-US"/>
              <a:pPr>
                <a:defRPr/>
              </a:pPr>
              <a:t>‹#›</a:t>
            </a:fld>
            <a:endParaRPr lang="en-US"/>
          </a:p>
        </p:txBody>
      </p:sp>
    </p:spTree>
    <p:extLst>
      <p:ext uri="{BB962C8B-B14F-4D97-AF65-F5344CB8AC3E}">
        <p14:creationId xmlns:p14="http://schemas.microsoft.com/office/powerpoint/2010/main" val="1169479348"/>
      </p:ext>
    </p:extLst>
  </p:cSld>
  <p:clrMap bg1="lt1" tx1="dk1" bg2="lt2" tx2="dk2" accent1="accent1" accent2="accent2" accent3="accent3" accent4="accent4" accent5="accent5" accent6="accent6" hlink="hlink" folHlink="folHlink"/>
  <p:sldLayoutIdLst>
    <p:sldLayoutId id="2147483928" r:id="rId1"/>
    <p:sldLayoutId id="214748392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9"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0"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E980C2C-4A83-2D47-A0C1-5D74F0BFACF4}" type="slidenum">
              <a:rPr lang="en-US"/>
              <a:pPr>
                <a:defRPr/>
              </a:pPr>
              <a:t>‹#›</a:t>
            </a:fld>
            <a:endParaRPr lang="en-US"/>
          </a:p>
        </p:txBody>
      </p:sp>
    </p:spTree>
    <p:extLst>
      <p:ext uri="{BB962C8B-B14F-4D97-AF65-F5344CB8AC3E}">
        <p14:creationId xmlns:p14="http://schemas.microsoft.com/office/powerpoint/2010/main" val="2244257392"/>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5.xml"/><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8.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jpeg"/><Relationship Id="rId9"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38.jpe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0.gif"/></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4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51.emf"/><Relationship Id="rId4" Type="http://schemas.openxmlformats.org/officeDocument/2006/relationships/image" Target="../media/image50.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54.emf"/><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65.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8.xml"/><Relationship Id="rId1" Type="http://schemas.openxmlformats.org/officeDocument/2006/relationships/slideLayout" Target="../slideLayouts/slideLayout63.xml"/><Relationship Id="rId6" Type="http://schemas.openxmlformats.org/officeDocument/2006/relationships/image" Target="../media/image35.emf"/><Relationship Id="rId5" Type="http://schemas.openxmlformats.org/officeDocument/2006/relationships/image" Target="../media/image32.emf"/><Relationship Id="rId4" Type="http://schemas.openxmlformats.org/officeDocument/2006/relationships/image" Target="../media/image62.emf"/></Relationships>
</file>

<file path=ppt/slides/_rels/slide4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49.xml"/><Relationship Id="rId1" Type="http://schemas.openxmlformats.org/officeDocument/2006/relationships/slideLayout" Target="../slideLayouts/slideLayout74.xml"/><Relationship Id="rId5" Type="http://schemas.openxmlformats.org/officeDocument/2006/relationships/image" Target="../media/image59.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3.xml"/><Relationship Id="rId1" Type="http://schemas.openxmlformats.org/officeDocument/2006/relationships/themeOverride" Target="../theme/themeOverride1.xml"/><Relationship Id="rId5" Type="http://schemas.openxmlformats.org/officeDocument/2006/relationships/image" Target="../media/image67.jpeg"/><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50.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ctrTitle"/>
          </p:nvPr>
        </p:nvSpPr>
        <p:spPr/>
        <p:txBody>
          <a:bodyPr/>
          <a:lstStyle/>
          <a:p>
            <a:pPr eaLnBrk="1" hangingPunct="1"/>
            <a:r>
              <a:rPr lang="en-US" altLang="en-US" sz="8000"/>
              <a:t>The Legacy of the </a:t>
            </a:r>
            <a:r>
              <a:rPr lang="en-US" altLang="ja-JP" sz="8000"/>
              <a:t>"</a:t>
            </a:r>
            <a:r>
              <a:rPr lang="en-US" altLang="en-US" sz="8000"/>
              <a:t>SCROLL</a:t>
            </a:r>
            <a:r>
              <a:rPr lang="en-US" altLang="ja-JP" sz="8000"/>
              <a:t>"</a:t>
            </a:r>
            <a:endParaRPr lang="en-US" altLang="en-US" sz="8000"/>
          </a:p>
        </p:txBody>
      </p:sp>
      <p:sp>
        <p:nvSpPr>
          <p:cNvPr id="32770" name="WordArt 4"/>
          <p:cNvSpPr>
            <a:spLocks noChangeArrowheads="1" noChangeShapeType="1" noTextEdit="1"/>
          </p:cNvSpPr>
          <p:nvPr/>
        </p:nvSpPr>
        <p:spPr bwMode="auto">
          <a:xfrm>
            <a:off x="1981200" y="3733800"/>
            <a:ext cx="4953000" cy="1752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DeflateInflate">
              <a:avLst>
                <a:gd name="adj" fmla="val 28028"/>
              </a:avLst>
            </a:prstTxWarp>
          </a:bodyPr>
          <a:lstStyle/>
          <a:p>
            <a:r>
              <a:rPr lang="en-GB" sz="3600" kern="10" spc="1800">
                <a:solidFill>
                  <a:srgbClr val="DDC802"/>
                </a:solidFill>
                <a:effectLst>
                  <a:outerShdw dist="35921" dir="2700000" algn="ctr" rotWithShape="0">
                    <a:srgbClr val="808080">
                      <a:alpha val="74997"/>
                    </a:srgbClr>
                  </a:outerShdw>
                </a:effectLst>
                <a:latin typeface="Impact"/>
              </a:rPr>
              <a:t>The Canon of the </a:t>
            </a:r>
          </a:p>
          <a:p>
            <a:r>
              <a:rPr lang="en-GB" sz="3600" kern="10" spc="1800">
                <a:solidFill>
                  <a:srgbClr val="DDC802"/>
                </a:solidFill>
                <a:effectLst>
                  <a:outerShdw dist="35921" dir="2700000" algn="ctr" rotWithShape="0">
                    <a:srgbClr val="808080">
                      <a:alpha val="74997"/>
                    </a:srgbClr>
                  </a:outerShdw>
                </a:effectLst>
                <a:latin typeface="Impact"/>
              </a:rPr>
              <a:t>Old Testament</a:t>
            </a: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spcBef>
                <a:spcPct val="20000"/>
              </a:spcBef>
              <a:buClr>
                <a:srgbClr val="FFCC00"/>
              </a:buClr>
              <a:buSzPct val="70000"/>
              <a:buFont typeface="Wingdings" pitchFamily="2" charset="2"/>
              <a:buNone/>
            </a:pPr>
            <a:r>
              <a:rPr lang="en-US" altLang="en-US" sz="2000" b="1" dirty="0">
                <a:effectLst>
                  <a:outerShdw blurRad="38100" dist="38100" dir="2700000" algn="tl">
                    <a:srgbClr val="000000"/>
                  </a:outerShdw>
                </a:effectLst>
                <a:latin typeface="Arial" pitchFamily="34" charset="0"/>
              </a:rPr>
              <a:t>Dr. Rick Griffith • Jordan Evangelical Theological Seminary</a:t>
            </a:r>
            <a:br>
              <a:rPr lang="en-US" altLang="en-US" sz="2000" b="1" dirty="0">
                <a:effectLst>
                  <a:outerShdw blurRad="38100" dist="38100" dir="2700000" algn="tl">
                    <a:srgbClr val="000000"/>
                  </a:outerShdw>
                </a:effectLst>
                <a:latin typeface="Arial" pitchFamily="34" charset="0"/>
              </a:rPr>
            </a:br>
            <a:r>
              <a:rPr lang="en-US" altLang="en-US" sz="2000" b="1" dirty="0">
                <a:effectLst>
                  <a:outerShdw blurRad="38100" dist="38100" dir="2700000" algn="tl">
                    <a:srgbClr val="000000"/>
                  </a:outerShdw>
                </a:effectLst>
                <a:latin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990600" y="277813"/>
            <a:ext cx="7391400" cy="1143000"/>
          </a:xfrm>
        </p:spPr>
        <p:txBody>
          <a:bodyPr/>
          <a:lstStyle/>
          <a:p>
            <a:pPr eaLnBrk="1" hangingPunct="1"/>
            <a:r>
              <a:rPr lang="en-US" altLang="en-US" sz="4000"/>
              <a:t>Jewish Primary Sources </a:t>
            </a:r>
            <a:br>
              <a:rPr lang="en-US" altLang="en-US" sz="4000"/>
            </a:br>
            <a:r>
              <a:rPr lang="en-US" altLang="en-US" sz="4000"/>
              <a:t>Began at the Tabernacle</a:t>
            </a:r>
          </a:p>
        </p:txBody>
      </p:sp>
      <p:pic>
        <p:nvPicPr>
          <p:cNvPr id="51202" name="Picture 3" descr="HadrianWall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36700"/>
            <a:ext cx="7423150" cy="524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Rectangle 4"/>
          <p:cNvSpPr>
            <a:spLocks noChangeArrowheads="1"/>
          </p:cNvSpPr>
          <p:nvPr/>
        </p:nvSpPr>
        <p:spPr bwMode="auto">
          <a:xfrm>
            <a:off x="3276600" y="1447800"/>
            <a:ext cx="152400" cy="5410200"/>
          </a:xfrm>
          <a:prstGeom prst="rect">
            <a:avLst/>
          </a:prstGeom>
          <a:solidFill>
            <a:schemeClr val="bg2"/>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914400" y="381000"/>
            <a:ext cx="3581400" cy="1246188"/>
          </a:xfrm>
        </p:spPr>
        <p:txBody>
          <a:bodyPr/>
          <a:lstStyle/>
          <a:p>
            <a:pPr eaLnBrk="1" hangingPunct="1"/>
            <a:r>
              <a:rPr lang="en-US" altLang="en-US" sz="4000"/>
              <a:t>The Hebrew Canon</a:t>
            </a:r>
          </a:p>
        </p:txBody>
      </p:sp>
      <p:sp>
        <p:nvSpPr>
          <p:cNvPr id="599043" name="Rectangle 3"/>
          <p:cNvSpPr>
            <a:spLocks noGrp="1" noChangeArrowheads="1"/>
          </p:cNvSpPr>
          <p:nvPr>
            <p:ph type="body" idx="1"/>
          </p:nvPr>
        </p:nvSpPr>
        <p:spPr>
          <a:xfrm>
            <a:off x="5486400" y="2286000"/>
            <a:ext cx="3429000" cy="2133600"/>
          </a:xfrm>
        </p:spPr>
        <p:txBody>
          <a:bodyPr/>
          <a:lstStyle/>
          <a:p>
            <a:pPr eaLnBrk="1" hangingPunct="1">
              <a:lnSpc>
                <a:spcPct val="90000"/>
              </a:lnSpc>
            </a:pPr>
            <a:r>
              <a:rPr lang="en-US" altLang="en-US" sz="2800"/>
              <a:t>Jewish and Christian books are the same but in different order and classification</a:t>
            </a:r>
          </a:p>
        </p:txBody>
      </p:sp>
      <p:pic>
        <p:nvPicPr>
          <p:cNvPr id="53251"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2"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3253" name="Text Box 8"/>
          <p:cNvSpPr txBox="1">
            <a:spLocks noChangeArrowheads="1"/>
          </p:cNvSpPr>
          <p:nvPr/>
        </p:nvSpPr>
        <p:spPr bwMode="auto">
          <a:xfrm>
            <a:off x="8374063"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
        <p:nvSpPr>
          <p:cNvPr id="53254" name="WordArt 10"/>
          <p:cNvSpPr>
            <a:spLocks noChangeArrowheads="1" noChangeShapeType="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r>
              <a:rPr lang="en-GB" sz="3600" kern="1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latin typeface="Impact"/>
              </a:rPr>
              <a:t>The Hebrew Canon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xfrm>
            <a:off x="914400" y="381000"/>
            <a:ext cx="3581400" cy="1246188"/>
          </a:xfrm>
        </p:spPr>
        <p:txBody>
          <a:bodyPr/>
          <a:lstStyle/>
          <a:p>
            <a:pPr eaLnBrk="1" hangingPunct="1"/>
            <a:r>
              <a:rPr lang="en-US" altLang="en-US" sz="4000"/>
              <a:t>The Hebrew Canon</a:t>
            </a:r>
          </a:p>
        </p:txBody>
      </p:sp>
      <p:sp>
        <p:nvSpPr>
          <p:cNvPr id="600067" name="Rectangle 3"/>
          <p:cNvSpPr>
            <a:spLocks noGrp="1" noChangeArrowheads="1"/>
          </p:cNvSpPr>
          <p:nvPr>
            <p:ph type="body" idx="1"/>
          </p:nvPr>
        </p:nvSpPr>
        <p:spPr>
          <a:xfrm>
            <a:off x="5486400" y="2286000"/>
            <a:ext cx="3429000" cy="2133600"/>
          </a:xfrm>
        </p:spPr>
        <p:txBody>
          <a:bodyPr/>
          <a:lstStyle/>
          <a:p>
            <a:pPr eaLnBrk="1" hangingPunct="1">
              <a:lnSpc>
                <a:spcPct val="90000"/>
              </a:lnSpc>
            </a:pPr>
            <a:r>
              <a:rPr lang="en-US" altLang="en-US" sz="2800"/>
              <a:t>Jewish and Christian books are the same but in different order and classification</a:t>
            </a:r>
          </a:p>
        </p:txBody>
      </p:sp>
      <p:pic>
        <p:nvPicPr>
          <p:cNvPr id="55299"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0"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5301" name="Text Box 7"/>
          <p:cNvSpPr txBox="1">
            <a:spLocks noChangeArrowheads="1"/>
          </p:cNvSpPr>
          <p:nvPr/>
        </p:nvSpPr>
        <p:spPr bwMode="auto">
          <a:xfrm>
            <a:off x="4022725" y="2209800"/>
            <a:ext cx="5121275" cy="224676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sz="2800" b="1" dirty="0">
                <a:latin typeface="Arial" pitchFamily="34" charset="0"/>
              </a:rPr>
              <a:t>Matthew 5:17 "Do not think that I have come to abolish the </a:t>
            </a:r>
            <a:r>
              <a:rPr lang="en-US" altLang="en-US" sz="2800" b="1" dirty="0">
                <a:solidFill>
                  <a:srgbClr val="FFFF00"/>
                </a:solidFill>
                <a:latin typeface="Arial" pitchFamily="34" charset="0"/>
              </a:rPr>
              <a:t>Law</a:t>
            </a:r>
            <a:r>
              <a:rPr lang="en-US" altLang="en-US" sz="2800" b="1" dirty="0">
                <a:solidFill>
                  <a:srgbClr val="FBE50F"/>
                </a:solidFill>
                <a:latin typeface="Arial" pitchFamily="34" charset="0"/>
              </a:rPr>
              <a:t> </a:t>
            </a:r>
            <a:r>
              <a:rPr lang="en-US" altLang="en-US" sz="2800" b="1" dirty="0">
                <a:latin typeface="Arial" pitchFamily="34" charset="0"/>
              </a:rPr>
              <a:t>or the </a:t>
            </a:r>
            <a:r>
              <a:rPr lang="en-US" altLang="en-US" sz="2800" b="1" dirty="0">
                <a:solidFill>
                  <a:srgbClr val="FFFF00"/>
                </a:solidFill>
                <a:latin typeface="Arial" pitchFamily="34" charset="0"/>
              </a:rPr>
              <a:t>Prophets</a:t>
            </a:r>
            <a:r>
              <a:rPr lang="en-US" altLang="en-US" sz="2800" b="1" dirty="0">
                <a:latin typeface="Arial" pitchFamily="34" charset="0"/>
              </a:rPr>
              <a:t>; </a:t>
            </a:r>
          </a:p>
          <a:p>
            <a:pPr algn="l"/>
            <a:r>
              <a:rPr lang="en-US" altLang="en-US" sz="2800" b="1" dirty="0">
                <a:latin typeface="Arial" pitchFamily="34" charset="0"/>
              </a:rPr>
              <a:t>I have not come to abolish them but to fulfill them.</a:t>
            </a:r>
            <a:r>
              <a:rPr lang="en-US" altLang="ja-JP" sz="2800" b="1" dirty="0">
                <a:latin typeface="Arial" pitchFamily="34" charset="0"/>
              </a:rPr>
              <a:t>"</a:t>
            </a:r>
            <a:endParaRPr lang="en-US" altLang="en-US" sz="2800" b="1" dirty="0">
              <a:latin typeface="Arial" pitchFamily="34" charset="0"/>
            </a:endParaRPr>
          </a:p>
        </p:txBody>
      </p:sp>
      <p:sp>
        <p:nvSpPr>
          <p:cNvPr id="55302"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5303" name="WordArt 10"/>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r>
              <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a:t>
            </a:r>
          </a:p>
        </p:txBody>
      </p:sp>
      <p:sp>
        <p:nvSpPr>
          <p:cNvPr id="55304" name="Text Box 12"/>
          <p:cNvSpPr txBox="1">
            <a:spLocks noChangeArrowheads="1"/>
          </p:cNvSpPr>
          <p:nvPr/>
        </p:nvSpPr>
        <p:spPr bwMode="auto">
          <a:xfrm>
            <a:off x="8374063"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
        <p:nvSpPr>
          <p:cNvPr id="55305" name="WordArt 13"/>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r>
              <a:rPr lang="en-GB" sz="3600" kern="1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latin typeface="Impact"/>
              </a:rPr>
              <a:t>The Hebrew Canon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914400" y="381000"/>
            <a:ext cx="3581400" cy="1246188"/>
          </a:xfrm>
        </p:spPr>
        <p:txBody>
          <a:bodyPr/>
          <a:lstStyle/>
          <a:p>
            <a:pPr eaLnBrk="1" hangingPunct="1"/>
            <a:r>
              <a:rPr lang="en-US" altLang="en-US" sz="4000"/>
              <a:t>The Hebrew Canon</a:t>
            </a:r>
          </a:p>
        </p:txBody>
      </p:sp>
      <p:sp>
        <p:nvSpPr>
          <p:cNvPr id="601091" name="Rectangle 3"/>
          <p:cNvSpPr>
            <a:spLocks noGrp="1" noChangeArrowheads="1"/>
          </p:cNvSpPr>
          <p:nvPr>
            <p:ph type="body" idx="1"/>
          </p:nvPr>
        </p:nvSpPr>
        <p:spPr>
          <a:xfrm>
            <a:off x="5486400" y="2286000"/>
            <a:ext cx="3429000" cy="2133600"/>
          </a:xfrm>
        </p:spPr>
        <p:txBody>
          <a:bodyPr/>
          <a:lstStyle/>
          <a:p>
            <a:pPr eaLnBrk="1" hangingPunct="1">
              <a:lnSpc>
                <a:spcPct val="90000"/>
              </a:lnSpc>
            </a:pPr>
            <a:r>
              <a:rPr lang="en-US" altLang="en-US" sz="2800"/>
              <a:t>Jewish and Christian books are the same but in different order and classification</a:t>
            </a:r>
          </a:p>
        </p:txBody>
      </p:sp>
      <p:pic>
        <p:nvPicPr>
          <p:cNvPr id="57347"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8"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7349" name="Text Box 7"/>
          <p:cNvSpPr txBox="1">
            <a:spLocks noChangeArrowheads="1"/>
          </p:cNvSpPr>
          <p:nvPr/>
        </p:nvSpPr>
        <p:spPr bwMode="auto">
          <a:xfrm>
            <a:off x="3810000" y="2209800"/>
            <a:ext cx="5334000" cy="2554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sz="3200" b="1" dirty="0">
                <a:latin typeface="Arial" pitchFamily="34" charset="0"/>
              </a:rPr>
              <a:t>Luke 24:44 </a:t>
            </a:r>
            <a:r>
              <a:rPr lang="en-US" altLang="ja-JP" sz="3200" b="1" dirty="0">
                <a:latin typeface="Arial" pitchFamily="34" charset="0"/>
              </a:rPr>
              <a:t>"</a:t>
            </a:r>
            <a:r>
              <a:rPr lang="en-US" altLang="en-US" sz="3200" b="1" dirty="0">
                <a:latin typeface="Arial" pitchFamily="34" charset="0"/>
              </a:rPr>
              <a:t>… everything written about me in the </a:t>
            </a:r>
            <a:r>
              <a:rPr lang="en-US" altLang="en-US" sz="3200" b="1" dirty="0">
                <a:solidFill>
                  <a:srgbClr val="FFFF00"/>
                </a:solidFill>
                <a:latin typeface="Arial" pitchFamily="34" charset="0"/>
              </a:rPr>
              <a:t>Law</a:t>
            </a:r>
            <a:r>
              <a:rPr lang="en-US" altLang="en-US" sz="3200" b="1" dirty="0">
                <a:solidFill>
                  <a:srgbClr val="FBE50F"/>
                </a:solidFill>
                <a:latin typeface="Arial" pitchFamily="34" charset="0"/>
              </a:rPr>
              <a:t> </a:t>
            </a:r>
            <a:r>
              <a:rPr lang="en-US" altLang="en-US" sz="3200" b="1" dirty="0">
                <a:latin typeface="Arial" pitchFamily="34" charset="0"/>
              </a:rPr>
              <a:t>of Moses and the </a:t>
            </a:r>
            <a:r>
              <a:rPr lang="en-US" altLang="en-US" sz="3200" b="1" dirty="0">
                <a:solidFill>
                  <a:srgbClr val="FFFF00"/>
                </a:solidFill>
                <a:latin typeface="Arial" pitchFamily="34" charset="0"/>
              </a:rPr>
              <a:t>Prophets</a:t>
            </a:r>
            <a:r>
              <a:rPr lang="en-US" altLang="en-US" sz="3200" b="1" dirty="0">
                <a:solidFill>
                  <a:srgbClr val="FBE50F"/>
                </a:solidFill>
                <a:latin typeface="Arial" pitchFamily="34" charset="0"/>
              </a:rPr>
              <a:t> </a:t>
            </a:r>
            <a:r>
              <a:rPr lang="en-US" altLang="en-US" sz="3200" b="1" dirty="0">
                <a:latin typeface="Arial" pitchFamily="34" charset="0"/>
              </a:rPr>
              <a:t>and the </a:t>
            </a:r>
            <a:r>
              <a:rPr lang="en-US" altLang="en-US" sz="3200" b="1" dirty="0">
                <a:solidFill>
                  <a:srgbClr val="FFFF00"/>
                </a:solidFill>
                <a:latin typeface="Arial" pitchFamily="34" charset="0"/>
              </a:rPr>
              <a:t>Psalms</a:t>
            </a:r>
            <a:r>
              <a:rPr lang="en-US" altLang="en-US" sz="3200" b="1" dirty="0">
                <a:solidFill>
                  <a:srgbClr val="FBE50F"/>
                </a:solidFill>
                <a:latin typeface="Arial" pitchFamily="34" charset="0"/>
              </a:rPr>
              <a:t> </a:t>
            </a:r>
            <a:r>
              <a:rPr lang="en-US" altLang="en-US" sz="3200" b="1" dirty="0">
                <a:latin typeface="Arial" pitchFamily="34" charset="0"/>
              </a:rPr>
              <a:t>must be fulfilled.</a:t>
            </a:r>
            <a:r>
              <a:rPr lang="en-US" altLang="ja-JP" sz="3200" b="1" dirty="0">
                <a:latin typeface="Arial" pitchFamily="34" charset="0"/>
              </a:rPr>
              <a:t>"</a:t>
            </a:r>
            <a:endParaRPr lang="en-US" altLang="en-US" sz="3200" b="1" dirty="0">
              <a:latin typeface="Arial" pitchFamily="34" charset="0"/>
            </a:endParaRPr>
          </a:p>
        </p:txBody>
      </p:sp>
      <p:sp>
        <p:nvSpPr>
          <p:cNvPr id="57350"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7351" name="WordArt 10"/>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r>
              <a:rPr lang="en-GB" sz="3600" kern="1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latin typeface="Impact"/>
              </a:rPr>
              <a:t>The Hebrew Canon</a:t>
            </a:r>
          </a:p>
        </p:txBody>
      </p:sp>
      <p:sp>
        <p:nvSpPr>
          <p:cNvPr id="57352" name="Text Box 11"/>
          <p:cNvSpPr txBox="1">
            <a:spLocks noChangeArrowheads="1"/>
          </p:cNvSpPr>
          <p:nvPr/>
        </p:nvSpPr>
        <p:spPr bwMode="auto">
          <a:xfrm>
            <a:off x="8374063"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8001000" cy="517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6350" y="4781550"/>
            <a:ext cx="9180513" cy="18161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r>
              <a:rPr lang="en-US" altLang="en-US" sz="2800" b="1">
                <a:latin typeface="Arial" pitchFamily="34" charset="0"/>
              </a:rPr>
              <a:t>Matt. 5:18 </a:t>
            </a:r>
            <a:r>
              <a:rPr lang="en-US" altLang="ja-JP" sz="2800" b="1">
                <a:latin typeface="Arial" pitchFamily="34" charset="0"/>
              </a:rPr>
              <a:t>"</a:t>
            </a:r>
            <a:r>
              <a:rPr lang="en-US" altLang="en-US" sz="2800" b="1">
                <a:latin typeface="Arial" pitchFamily="34" charset="0"/>
              </a:rPr>
              <a:t>… For verily I say unto you, Till heaven and earth pass, one </a:t>
            </a:r>
            <a:r>
              <a:rPr lang="en-US" altLang="en-US" sz="2800" b="1">
                <a:solidFill>
                  <a:srgbClr val="FFFF00"/>
                </a:solidFill>
                <a:latin typeface="Arial" pitchFamily="34" charset="0"/>
              </a:rPr>
              <a:t>jot</a:t>
            </a:r>
            <a:r>
              <a:rPr lang="en-US" altLang="en-US" sz="2800" b="1">
                <a:latin typeface="Arial" pitchFamily="34" charset="0"/>
              </a:rPr>
              <a:t> or one </a:t>
            </a:r>
            <a:r>
              <a:rPr lang="en-US" altLang="en-US" sz="2800" b="1">
                <a:solidFill>
                  <a:srgbClr val="FFFF00"/>
                </a:solidFill>
                <a:latin typeface="Arial" pitchFamily="34" charset="0"/>
              </a:rPr>
              <a:t>tittle</a:t>
            </a:r>
            <a:r>
              <a:rPr lang="en-US" altLang="en-US" sz="2800" b="1">
                <a:latin typeface="Arial" pitchFamily="34" charset="0"/>
              </a:rPr>
              <a:t> shall in no wise pass from the law, till all be fulfilled</a:t>
            </a:r>
            <a:r>
              <a:rPr lang="en-US" altLang="ja-JP" sz="2800" b="1">
                <a:latin typeface="Arial" pitchFamily="34" charset="0"/>
              </a:rPr>
              <a:t>"</a:t>
            </a:r>
            <a:r>
              <a:rPr lang="en-US" altLang="en-US" sz="2800" b="1">
                <a:latin typeface="Arial" pitchFamily="34" charset="0"/>
              </a:rPr>
              <a:t> (KJV).</a:t>
            </a:r>
          </a:p>
          <a:p>
            <a:endParaRPr lang="en-US" altLang="en-US" sz="2800" b="1">
              <a:latin typeface="Arial" pitchFamily="34" charset="0"/>
            </a:endParaRPr>
          </a:p>
        </p:txBody>
      </p:sp>
      <p:sp>
        <p:nvSpPr>
          <p:cNvPr id="622594" name="Rectangle 1026"/>
          <p:cNvSpPr>
            <a:spLocks noGrp="1" noChangeArrowheads="1"/>
          </p:cNvSpPr>
          <p:nvPr>
            <p:ph type="ctrTitle"/>
          </p:nvPr>
        </p:nvSpPr>
        <p:spPr>
          <a:xfrm>
            <a:off x="9144000" y="-12700"/>
            <a:ext cx="2484438" cy="3009900"/>
          </a:xfrm>
        </p:spPr>
        <p:txBody>
          <a:bodyPr/>
          <a:lstStyle/>
          <a:p>
            <a:pPr eaLnBrk="1" hangingPunct="1"/>
            <a:r>
              <a:rPr lang="en-US" altLang="en-US" sz="3200"/>
              <a:t>The Hebrew Consonants</a:t>
            </a:r>
          </a:p>
        </p:txBody>
      </p:sp>
      <p:sp>
        <p:nvSpPr>
          <p:cNvPr id="59396" name="Text Box 1029"/>
          <p:cNvSpPr txBox="1">
            <a:spLocks noChangeArrowheads="1"/>
          </p:cNvSpPr>
          <p:nvPr/>
        </p:nvSpPr>
        <p:spPr bwMode="auto">
          <a:xfrm>
            <a:off x="5000625" y="6535738"/>
            <a:ext cx="37607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r>
              <a:rPr lang="en-US" altLang="en-US" sz="1200" b="1">
                <a:latin typeface="Arial" pitchFamily="34" charset="0"/>
              </a:rPr>
              <a:t>http://www.keyway.ca/htm2002/hebrewal.htm</a:t>
            </a:r>
          </a:p>
        </p:txBody>
      </p:sp>
      <p:sp>
        <p:nvSpPr>
          <p:cNvPr id="59397" name="WordArt 1030"/>
          <p:cNvSpPr>
            <a:spLocks noChangeArrowheads="1" noChangeShapeType="1" noTextEdit="1"/>
          </p:cNvSpPr>
          <p:nvPr/>
        </p:nvSpPr>
        <p:spPr bwMode="auto">
          <a:xfrm>
            <a:off x="1447800" y="304800"/>
            <a:ext cx="6324600" cy="685800"/>
          </a:xfrm>
          <a:prstGeom prst="rect">
            <a:avLst/>
          </a:prstGeom>
        </p:spPr>
        <p:txBody>
          <a:bodyPr wrap="none" fromWordArt="1">
            <a:prstTxWarp prst="textPlain">
              <a:avLst>
                <a:gd name="adj" fmla="val 50000"/>
              </a:avLst>
            </a:prstTxWarp>
          </a:bodyPr>
          <a:lstStyle/>
          <a:p>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The Hebrew Consonants</a:t>
            </a:r>
          </a:p>
        </p:txBody>
      </p:sp>
      <p:sp>
        <p:nvSpPr>
          <p:cNvPr id="622599" name="Oval 1031"/>
          <p:cNvSpPr>
            <a:spLocks noChangeArrowheads="1"/>
          </p:cNvSpPr>
          <p:nvPr/>
        </p:nvSpPr>
        <p:spPr bwMode="auto">
          <a:xfrm>
            <a:off x="7391400" y="1676400"/>
            <a:ext cx="152400" cy="228600"/>
          </a:xfrm>
          <a:prstGeom prst="ellipse">
            <a:avLst/>
          </a:prstGeom>
          <a:noFill/>
          <a:ln w="38100">
            <a:solidFill>
              <a:srgbClr val="FD1E0D"/>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22600" name="Oval 1032"/>
          <p:cNvSpPr>
            <a:spLocks noChangeArrowheads="1"/>
          </p:cNvSpPr>
          <p:nvPr/>
        </p:nvSpPr>
        <p:spPr bwMode="auto">
          <a:xfrm>
            <a:off x="8153400" y="3124200"/>
            <a:ext cx="533400" cy="533400"/>
          </a:xfrm>
          <a:prstGeom prst="ellipse">
            <a:avLst/>
          </a:prstGeom>
          <a:noFill/>
          <a:ln w="38100">
            <a:solidFill>
              <a:srgbClr val="FD1E0D"/>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 name="Text Box 7"/>
          <p:cNvSpPr txBox="1">
            <a:spLocks noChangeArrowheads="1"/>
          </p:cNvSpPr>
          <p:nvPr/>
        </p:nvSpPr>
        <p:spPr bwMode="auto">
          <a:xfrm>
            <a:off x="0" y="4794250"/>
            <a:ext cx="9166225" cy="18161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r>
              <a:rPr lang="en-US" altLang="en-US" sz="2800" b="1">
                <a:latin typeface="Arial" pitchFamily="34" charset="0"/>
              </a:rPr>
              <a:t>Matt. 5:18 </a:t>
            </a:r>
            <a:r>
              <a:rPr lang="en-US" altLang="ja-JP" sz="2800" b="1">
                <a:latin typeface="Arial" pitchFamily="34" charset="0"/>
              </a:rPr>
              <a:t>"</a:t>
            </a:r>
            <a:r>
              <a:rPr lang="en-US" altLang="en-US" sz="2800" b="1">
                <a:latin typeface="Arial" pitchFamily="34" charset="0"/>
              </a:rPr>
              <a:t>… For truly I say to you, until heaven and earth pass away, not the </a:t>
            </a:r>
            <a:r>
              <a:rPr lang="en-US" altLang="en-US" sz="2800" b="1">
                <a:solidFill>
                  <a:srgbClr val="FFFF00"/>
                </a:solidFill>
                <a:latin typeface="Arial" pitchFamily="34" charset="0"/>
              </a:rPr>
              <a:t>smallest letter </a:t>
            </a:r>
            <a:r>
              <a:rPr lang="en-US" altLang="en-US" sz="2800" b="1">
                <a:latin typeface="Arial" pitchFamily="34" charset="0"/>
              </a:rPr>
              <a:t>[</a:t>
            </a:r>
            <a:r>
              <a:rPr lang="en-US" altLang="ja-JP" sz="2800" b="1">
                <a:latin typeface="Arial" pitchFamily="34" charset="0"/>
              </a:rPr>
              <a:t>"</a:t>
            </a:r>
            <a:r>
              <a:rPr lang="en-US" altLang="en-US" sz="2800" b="1">
                <a:latin typeface="Arial" pitchFamily="34" charset="0"/>
              </a:rPr>
              <a:t>yod</a:t>
            </a:r>
            <a:r>
              <a:rPr lang="en-US" altLang="ja-JP" sz="2800" b="1">
                <a:latin typeface="Arial" pitchFamily="34" charset="0"/>
              </a:rPr>
              <a:t>” or “jot”] or </a:t>
            </a:r>
            <a:r>
              <a:rPr lang="en-US" altLang="ja-JP" sz="2800" b="1">
                <a:solidFill>
                  <a:srgbClr val="FFFF00"/>
                </a:solidFill>
                <a:latin typeface="Arial" pitchFamily="34" charset="0"/>
              </a:rPr>
              <a:t>stroke</a:t>
            </a:r>
            <a:r>
              <a:rPr lang="en-US" altLang="ja-JP" sz="2800" b="1">
                <a:latin typeface="Arial" pitchFamily="34" charset="0"/>
              </a:rPr>
              <a:t> ["tittle"] shall pass from the Law until all is accomplished" (NASB).</a:t>
            </a:r>
            <a:endParaRPr lang="en-US" altLang="en-US" sz="2800" b="1">
              <a:latin typeface="Arial" pitchFamily="34" charset="0"/>
            </a:endParaRPr>
          </a:p>
        </p:txBody>
      </p:sp>
      <p:sp>
        <p:nvSpPr>
          <p:cNvPr id="13" name="TextBox 12"/>
          <p:cNvSpPr txBox="1"/>
          <p:nvPr/>
        </p:nvSpPr>
        <p:spPr>
          <a:xfrm>
            <a:off x="7535863" y="1905000"/>
            <a:ext cx="1227137" cy="584200"/>
          </a:xfrm>
          <a:prstGeom prst="rect">
            <a:avLst/>
          </a:prstGeom>
          <a:solidFill>
            <a:schemeClr val="accent5">
              <a:lumMod val="10000"/>
            </a:schemeClr>
          </a:solidFill>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r>
              <a:rPr lang="en-US" altLang="ja-JP" sz="3200">
                <a:solidFill>
                  <a:srgbClr val="FFFFFF"/>
                </a:solidFill>
                <a:latin typeface="Arial" pitchFamily="34" charset="0"/>
                <a:cs typeface="Arial" pitchFamily="34" charset="0"/>
              </a:rPr>
              <a:t>"</a:t>
            </a:r>
            <a:r>
              <a:rPr lang="en-US" altLang="en-US" sz="3200">
                <a:solidFill>
                  <a:srgbClr val="FFFFFF"/>
                </a:solidFill>
                <a:latin typeface="Arial" pitchFamily="34" charset="0"/>
                <a:cs typeface="Arial" pitchFamily="34" charset="0"/>
              </a:rPr>
              <a:t>tittle</a:t>
            </a:r>
            <a:r>
              <a:rPr lang="en-US" altLang="ja-JP" sz="3200">
                <a:solidFill>
                  <a:srgbClr val="FFFFFF"/>
                </a:solidFill>
                <a:latin typeface="Arial" pitchFamily="34" charset="0"/>
                <a:cs typeface="Arial" pitchFamily="34" charset="0"/>
              </a:rPr>
              <a:t>"</a:t>
            </a:r>
            <a:endParaRPr lang="en-US" altLang="en-US" sz="1800">
              <a:cs typeface="Arial" pitchFamily="34" charset="0"/>
            </a:endParaRPr>
          </a:p>
        </p:txBody>
      </p:sp>
      <p:sp>
        <p:nvSpPr>
          <p:cNvPr id="14" name="TextBox 13"/>
          <p:cNvSpPr txBox="1"/>
          <p:nvPr/>
        </p:nvSpPr>
        <p:spPr>
          <a:xfrm>
            <a:off x="7153275" y="2708920"/>
            <a:ext cx="1138238" cy="584200"/>
          </a:xfrm>
          <a:prstGeom prst="rect">
            <a:avLst/>
          </a:prstGeom>
          <a:solidFill>
            <a:schemeClr val="accent5">
              <a:lumMod val="10000"/>
            </a:schemeClr>
          </a:solidFill>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r>
              <a:rPr lang="en-US" altLang="ja-JP" sz="3200">
                <a:solidFill>
                  <a:srgbClr val="FFFFFF"/>
                </a:solidFill>
                <a:latin typeface="Arial" pitchFamily="34" charset="0"/>
                <a:cs typeface="Arial" pitchFamily="34" charset="0"/>
              </a:rPr>
              <a:t>"</a:t>
            </a:r>
            <a:r>
              <a:rPr lang="en-US" altLang="en-US" sz="3200">
                <a:solidFill>
                  <a:srgbClr val="FFFFFF"/>
                </a:solidFill>
                <a:latin typeface="Arial" pitchFamily="34" charset="0"/>
                <a:cs typeface="Arial" pitchFamily="34" charset="0"/>
              </a:rPr>
              <a:t>yod</a:t>
            </a:r>
            <a:r>
              <a:rPr lang="en-US" altLang="ja-JP" sz="3200">
                <a:solidFill>
                  <a:srgbClr val="FFFFFF"/>
                </a:solidFill>
                <a:latin typeface="Arial" pitchFamily="34" charset="0"/>
                <a:cs typeface="Arial" pitchFamily="34" charset="0"/>
              </a:rPr>
              <a:t>"</a:t>
            </a:r>
            <a:endParaRPr lang="en-US" altLang="en-US" sz="180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26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2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22599" grpId="0" animBg="1"/>
      <p:bldP spid="622600"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9 at 2.55.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564904"/>
            <a:ext cx="6768752" cy="960603"/>
          </a:xfrm>
          <a:prstGeom prst="rect">
            <a:avLst/>
          </a:prstGeom>
        </p:spPr>
      </p:pic>
      <p:pic>
        <p:nvPicPr>
          <p:cNvPr id="216065" name="Picture 5" descr="ishscrl"/>
          <p:cNvPicPr>
            <a:picLocks noChangeAspect="1" noChangeArrowheads="1"/>
          </p:cNvPicPr>
          <p:nvPr/>
        </p:nvPicPr>
        <p:blipFill>
          <a:blip r:embed="rId4">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sz="4000" dirty="0">
                <a:latin typeface="Arial" charset="0"/>
                <a:ea typeface="SimSun" charset="0"/>
                <a:cs typeface="SimSun" charset="0"/>
              </a:rPr>
              <a:t>1.	</a:t>
            </a:r>
            <a:r>
              <a:rPr lang="en-US" altLang="zh-CN" sz="4000" u="sng" dirty="0">
                <a:latin typeface="Arial" charset="0"/>
                <a:ea typeface="SimSun" charset="0"/>
                <a:cs typeface="SimSun" charset="0"/>
              </a:rPr>
              <a:t>Hebrew</a:t>
            </a:r>
            <a:r>
              <a:rPr lang="en-US" altLang="zh-CN" sz="4000" dirty="0">
                <a:latin typeface="Arial" charset="0"/>
                <a:ea typeface="SimSun" charset="0"/>
                <a:cs typeface="SimSun" charset="0"/>
              </a:rPr>
              <a:t>:   The Masoretic Text (MT)</a:t>
            </a:r>
            <a:endParaRPr lang="en-US" sz="4000" dirty="0">
              <a:latin typeface="Arial" charset="0"/>
              <a:ea typeface="ＭＳ Ｐゴシック" charset="0"/>
              <a:cs typeface="ＭＳ Ｐゴシック" charset="0"/>
            </a:endParaRP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en-US">
                <a:latin typeface="Arial" charset="0"/>
                <a:ea typeface="ＭＳ Ｐゴシック" charset="0"/>
                <a:cs typeface="ＭＳ Ｐゴシック" charset="0"/>
              </a:rPr>
              <a:t>Unpointed text </a:t>
            </a:r>
          </a:p>
          <a:p>
            <a:pPr lvl="1" eaLnBrk="1" hangingPunct="1">
              <a:buFontTx/>
              <a:buNone/>
              <a:defRPr/>
            </a:pPr>
            <a:r>
              <a:rPr lang="en-US">
                <a:latin typeface="Arial" charset="0"/>
                <a:ea typeface="ＭＳ Ｐゴシック" charset="0"/>
              </a:rPr>
              <a:t>(1500 </a:t>
            </a:r>
            <a:r>
              <a:rPr lang="en-US" sz="2000">
                <a:latin typeface="Arial" charset="0"/>
                <a:ea typeface="ＭＳ Ｐゴシック" charset="0"/>
              </a:rPr>
              <a:t>BC – AD</a:t>
            </a:r>
            <a:r>
              <a:rPr lang="en-US">
                <a:latin typeface="Arial" charset="0"/>
                <a:ea typeface="ＭＳ Ｐゴシック" charset="0"/>
              </a:rPr>
              <a:t> 800)</a:t>
            </a:r>
          </a:p>
        </p:txBody>
      </p:sp>
      <p:pic>
        <p:nvPicPr>
          <p:cNvPr id="216068" name="Picture 6" descr="jewish boys at the house of the book"/>
          <p:cNvPicPr>
            <a:picLocks noChangeAspect="1"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70" name="Text Box 12"/>
          <p:cNvSpPr txBox="1">
            <a:spLocks noChangeArrowheads="1"/>
          </p:cNvSpPr>
          <p:nvPr/>
        </p:nvSpPr>
        <p:spPr bwMode="auto">
          <a:xfrm>
            <a:off x="8459788" y="60325"/>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155</a:t>
            </a:r>
          </a:p>
        </p:txBody>
      </p:sp>
      <p:sp>
        <p:nvSpPr>
          <p:cNvPr id="16397" name="Text Box 13"/>
          <p:cNvSpPr txBox="1">
            <a:spLocks noChangeArrowheads="1"/>
          </p:cNvSpPr>
          <p:nvPr/>
        </p:nvSpPr>
        <p:spPr bwMode="auto">
          <a:xfrm>
            <a:off x="0" y="3344863"/>
            <a:ext cx="5754688"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srgbClr val="FFFFFF"/>
                </a:solidFill>
                <a:effectLst/>
                <a:uLnTx/>
                <a:uFillTx/>
                <a:latin typeface="Times New Roman" charset="0"/>
                <a:ea typeface="ＭＳ Ｐゴシック" charset="0"/>
              </a:rPr>
              <a:t>mhl</a:t>
            </a:r>
            <a:r>
              <a:rPr kumimoji="0" lang="en-US" sz="48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0" lang="en-US" sz="4800" b="0" i="0" u="none" strike="noStrike" kern="1200" cap="none" spc="0" normalizeH="0" baseline="0" noProof="0" dirty="0" err="1">
                <a:ln>
                  <a:noFill/>
                </a:ln>
                <a:solidFill>
                  <a:srgbClr val="FFFFFF"/>
                </a:solidFill>
                <a:effectLst/>
                <a:uLnTx/>
                <a:uFillTx/>
                <a:latin typeface="Times New Roman" charset="0"/>
                <a:ea typeface="ＭＳ Ｐゴシック" charset="0"/>
              </a:rPr>
              <a:t>rb</a:t>
            </a:r>
            <a:r>
              <a:rPr kumimoji="0" lang="en-US" sz="4800" b="0"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0" lang="en-US" sz="4800" b="0" i="0" u="none" strike="noStrike" kern="1200" cap="none" spc="0" normalizeH="0" baseline="0" noProof="0" dirty="0" err="1">
                <a:ln>
                  <a:noFill/>
                </a:ln>
                <a:solidFill>
                  <a:srgbClr val="FFFFFF"/>
                </a:solidFill>
                <a:effectLst/>
                <a:uLnTx/>
                <a:uFillTx/>
                <a:latin typeface="Times New Roman" charset="0"/>
                <a:ea typeface="ＭＳ Ｐゴシック" charset="0"/>
              </a:rPr>
              <a:t>hthsrb</a:t>
            </a:r>
            <a:r>
              <a:rPr kumimoji="0" lang="en-US" sz="4800" b="0" i="0" u="none" strike="noStrike" kern="1200" cap="none" spc="0" normalizeH="0" baseline="0" noProof="0" dirty="0">
                <a:ln>
                  <a:noFill/>
                </a:ln>
                <a:solidFill>
                  <a:srgbClr val="FFFFFF"/>
                </a:solidFill>
                <a:effectLst/>
                <a:uLnTx/>
                <a:uFillTx/>
                <a:latin typeface="Times New Roman" charset="0"/>
                <a:ea typeface="ＭＳ Ｐゴシック" charset="0"/>
              </a:rPr>
              <a:t> </a:t>
            </a:r>
          </a:p>
        </p:txBody>
      </p:sp>
    </p:spTree>
    <p:extLst>
      <p:ext uri="{BB962C8B-B14F-4D97-AF65-F5344CB8AC3E}">
        <p14:creationId xmlns:p14="http://schemas.microsoft.com/office/powerpoint/2010/main" val="221645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E1135"/>
        </a:solidFill>
        <a:effectLst/>
      </p:bgPr>
    </p:bg>
    <p:spTree>
      <p:nvGrpSpPr>
        <p:cNvPr id="1" name=""/>
        <p:cNvGrpSpPr/>
        <p:nvPr/>
      </p:nvGrpSpPr>
      <p:grpSpPr>
        <a:xfrm>
          <a:off x="0" y="0"/>
          <a:ext cx="0" cy="0"/>
          <a:chOff x="0" y="0"/>
          <a:chExt cx="0" cy="0"/>
        </a:xfrm>
      </p:grpSpPr>
      <p:sp>
        <p:nvSpPr>
          <p:cNvPr id="218114"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0000"/>
              </a:solidFill>
              <a:effectLst/>
              <a:uLnTx/>
              <a:uFillTx/>
              <a:latin typeface="Arial" charset="0"/>
              <a:ea typeface="ＭＳ Ｐゴシック" charset="0"/>
            </a:endParaRPr>
          </a:p>
        </p:txBody>
      </p:sp>
      <p:pic>
        <p:nvPicPr>
          <p:cNvPr id="218115" name="Picture 2" descr="hebrew pointed LeningradCodex2_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16463" cy="864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torah300yr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2492375"/>
            <a:ext cx="6037263"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Greek_manuscript_uncial_4th_century.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0" y="3492500"/>
            <a:ext cx="3048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1" name="Rectangle 1026"/>
          <p:cNvSpPr>
            <a:spLocks noGrp="1" noChangeArrowheads="1"/>
          </p:cNvSpPr>
          <p:nvPr>
            <p:ph type="ctrTitle"/>
          </p:nvPr>
        </p:nvSpPr>
        <p:spPr>
          <a:xfrm>
            <a:off x="2124075" y="115888"/>
            <a:ext cx="7013575" cy="2089150"/>
          </a:xfrm>
          <a:solidFill>
            <a:schemeClr val="accent5">
              <a:lumMod val="10000"/>
            </a:schemeClr>
          </a:solidFill>
        </p:spPr>
        <p:txBody>
          <a:bodyPr/>
          <a:lstStyle/>
          <a:p>
            <a:pPr eaLnBrk="1" hangingPunct="1">
              <a:defRPr/>
            </a:pPr>
            <a:r>
              <a:rPr lang="en-US" sz="3200" b="1" i="1" dirty="0">
                <a:solidFill>
                  <a:schemeClr val="bg1"/>
                </a:solidFill>
                <a:latin typeface="Arial" charset="0"/>
                <a:ea typeface="ＭＳ Ｐゴシック" charset="0"/>
                <a:cs typeface="ＭＳ Ｐゴシック" charset="0"/>
              </a:rPr>
              <a:t>Most Hebrew manuscripts lack vowel pointing.  Both Hebrew and Greek manuscripts often lack space between words too!</a:t>
            </a:r>
            <a:endParaRPr lang="en-US"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957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26"/>
          <p:cNvSpPr>
            <a:spLocks noGrp="1" noChangeArrowheads="1"/>
          </p:cNvSpPr>
          <p:nvPr>
            <p:ph type="ctrTitle"/>
          </p:nvPr>
        </p:nvSpPr>
        <p:spPr>
          <a:xfrm>
            <a:off x="0" y="1600200"/>
            <a:ext cx="9144000" cy="762000"/>
          </a:xfrm>
        </p:spPr>
        <p:txBody>
          <a:bodyPr/>
          <a:lstStyle/>
          <a:p>
            <a:pPr eaLnBrk="1" hangingPunct="1"/>
            <a:r>
              <a:rPr lang="en-US" sz="3200" b="1" i="1" dirty="0">
                <a:latin typeface="Arial" charset="0"/>
                <a:ea typeface="ＭＳ Ｐゴシック" charset="0"/>
                <a:cs typeface="ＭＳ Ｐゴシック" charset="0"/>
              </a:rPr>
              <a:t>You can read without vowels too!</a:t>
            </a:r>
            <a:endParaRPr lang="en-US" dirty="0">
              <a:latin typeface="Arial" charset="0"/>
              <a:ea typeface="ＭＳ Ｐゴシック" charset="0"/>
              <a:cs typeface="ＭＳ Ｐゴシック"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a:latin typeface="Arial" charset="0"/>
                <a:ea typeface="ＭＳ Ｐゴシック" charset="0"/>
                <a:cs typeface="ＭＳ Ｐゴシック" charset="0"/>
              </a:rPr>
              <a:t>W rrly rd nglsh wtht vwls</a:t>
            </a:r>
            <a:br>
              <a:rPr kumimoji="0" lang="en-US">
                <a:latin typeface="Arial" charset="0"/>
                <a:ea typeface="ＭＳ Ｐゴシック" charset="0"/>
                <a:cs typeface="ＭＳ Ｐゴシック" charset="0"/>
              </a:rPr>
            </a:br>
            <a:r>
              <a:rPr kumimoji="0" lang="en-US">
                <a:latin typeface="Arial" charset="0"/>
                <a:ea typeface="ＭＳ Ｐゴシック" charset="0"/>
                <a:cs typeface="ＭＳ Ｐゴシック" charset="0"/>
              </a:rPr>
              <a:t>bt t s pssbl wth prctc.  t</a:t>
            </a:r>
            <a:r>
              <a:rPr kumimoji="0" lang="fr-FR" altLang="ja-JP">
                <a:latin typeface="Arial" charset="0"/>
                <a:ea typeface="ＭＳ Ｐゴシック" charset="0"/>
                <a:cs typeface="ＭＳ Ｐゴシック" charset="0"/>
              </a:rPr>
              <a:t>'</a:t>
            </a:r>
            <a:r>
              <a:rPr kumimoji="0" lang="en-US">
                <a:latin typeface="Arial" charset="0"/>
                <a:ea typeface="ＭＳ Ｐゴシック" charset="0"/>
                <a:cs typeface="ＭＳ Ｐゴシック" charset="0"/>
              </a:rPr>
              <a:t>s vn fn!</a:t>
            </a:r>
          </a:p>
        </p:txBody>
      </p:sp>
    </p:spTree>
    <p:extLst>
      <p:ext uri="{BB962C8B-B14F-4D97-AF65-F5344CB8AC3E}">
        <p14:creationId xmlns:p14="http://schemas.microsoft.com/office/powerpoint/2010/main" val="73556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E842D-ACE2-CD34-EDF9-CA190DF52AA4}"/>
            </a:ext>
          </a:extLst>
        </p:cNvPr>
        <p:cNvGrpSpPr/>
        <p:nvPr/>
      </p:nvGrpSpPr>
      <p:grpSpPr>
        <a:xfrm>
          <a:off x="0" y="0"/>
          <a:ext cx="0" cy="0"/>
          <a:chOff x="0" y="0"/>
          <a:chExt cx="0" cy="0"/>
        </a:xfrm>
      </p:grpSpPr>
      <p:sp>
        <p:nvSpPr>
          <p:cNvPr id="220161" name="Rectangle 1026">
            <a:extLst>
              <a:ext uri="{FF2B5EF4-FFF2-40B4-BE49-F238E27FC236}">
                <a16:creationId xmlns:a16="http://schemas.microsoft.com/office/drawing/2014/main" id="{04E84F72-13AE-F4C9-434E-6615EC176D63}"/>
              </a:ext>
            </a:extLst>
          </p:cNvPr>
          <p:cNvSpPr>
            <a:spLocks noGrp="1" noChangeArrowheads="1"/>
          </p:cNvSpPr>
          <p:nvPr>
            <p:ph type="ctrTitle"/>
          </p:nvPr>
        </p:nvSpPr>
        <p:spPr>
          <a:xfrm>
            <a:off x="0" y="1600200"/>
            <a:ext cx="9144000" cy="762000"/>
          </a:xfrm>
        </p:spPr>
        <p:txBody>
          <a:bodyPr/>
          <a:lstStyle/>
          <a:p>
            <a:pPr eaLnBrk="1" hangingPunct="1"/>
            <a:r>
              <a:rPr lang="en-US" sz="3200" b="1" i="1" dirty="0">
                <a:latin typeface="Arial" charset="0"/>
                <a:ea typeface="ＭＳ Ｐゴシック" charset="0"/>
                <a:cs typeface="ＭＳ Ｐゴシック" charset="0"/>
              </a:rPr>
              <a:t>You can read without vowels too!</a:t>
            </a:r>
            <a:endParaRPr lang="en-US" dirty="0">
              <a:latin typeface="Arial" charset="0"/>
              <a:ea typeface="ＭＳ Ｐゴシック" charset="0"/>
              <a:cs typeface="ＭＳ Ｐゴシック" charset="0"/>
            </a:endParaRPr>
          </a:p>
        </p:txBody>
      </p:sp>
      <p:sp>
        <p:nvSpPr>
          <p:cNvPr id="453635" name="Rectangle 1027">
            <a:extLst>
              <a:ext uri="{FF2B5EF4-FFF2-40B4-BE49-F238E27FC236}">
                <a16:creationId xmlns:a16="http://schemas.microsoft.com/office/drawing/2014/main" id="{8A03D1FC-6F77-2602-5ED8-80A68AE26110}"/>
              </a:ext>
            </a:extLst>
          </p:cNvPr>
          <p:cNvSpPr>
            <a:spLocks noGrp="1" noChangeArrowheads="1"/>
          </p:cNvSpPr>
          <p:nvPr>
            <p:ph type="subTitle" idx="1"/>
          </p:nvPr>
        </p:nvSpPr>
        <p:spPr>
          <a:xfrm>
            <a:off x="914400" y="2514600"/>
            <a:ext cx="7239000" cy="1600200"/>
          </a:xfrm>
        </p:spPr>
        <p:txBody>
          <a:bodyPr/>
          <a:lstStyle/>
          <a:p>
            <a:pPr eaLnBrk="1" hangingPunct="1"/>
            <a:r>
              <a:rPr kumimoji="0" lang="en-US">
                <a:latin typeface="Arial" charset="0"/>
                <a:ea typeface="ＭＳ Ｐゴシック" charset="0"/>
                <a:cs typeface="ＭＳ Ｐゴシック" charset="0"/>
              </a:rPr>
              <a:t>W rrly rd nglsh wtht vwls</a:t>
            </a:r>
            <a:br>
              <a:rPr kumimoji="0" lang="en-US">
                <a:latin typeface="Arial" charset="0"/>
                <a:ea typeface="ＭＳ Ｐゴシック" charset="0"/>
                <a:cs typeface="ＭＳ Ｐゴシック" charset="0"/>
              </a:rPr>
            </a:br>
            <a:r>
              <a:rPr kumimoji="0" lang="en-US">
                <a:latin typeface="Arial" charset="0"/>
                <a:ea typeface="ＭＳ Ｐゴシック" charset="0"/>
                <a:cs typeface="ＭＳ Ｐゴシック" charset="0"/>
              </a:rPr>
              <a:t>bt t s pssbl wth prctc.  t</a:t>
            </a:r>
            <a:r>
              <a:rPr kumimoji="0" lang="fr-FR" altLang="ja-JP">
                <a:latin typeface="Arial" charset="0"/>
                <a:ea typeface="ＭＳ Ｐゴシック" charset="0"/>
                <a:cs typeface="ＭＳ Ｐゴシック" charset="0"/>
              </a:rPr>
              <a:t>'</a:t>
            </a:r>
            <a:r>
              <a:rPr kumimoji="0" lang="en-US">
                <a:latin typeface="Arial" charset="0"/>
                <a:ea typeface="ＭＳ Ｐゴシック" charset="0"/>
                <a:cs typeface="ＭＳ Ｐゴシック" charset="0"/>
              </a:rPr>
              <a:t>s vn fn!</a:t>
            </a:r>
          </a:p>
        </p:txBody>
      </p:sp>
      <p:sp>
        <p:nvSpPr>
          <p:cNvPr id="453636" name="Rectangle 1028">
            <a:extLst>
              <a:ext uri="{FF2B5EF4-FFF2-40B4-BE49-F238E27FC236}">
                <a16:creationId xmlns:a16="http://schemas.microsoft.com/office/drawing/2014/main" id="{31E49C71-AD04-FBE1-A95B-C6343E6BC9D6}"/>
              </a:ext>
            </a:extLst>
          </p:cNvPr>
          <p:cNvSpPr>
            <a:spLocks noChangeArrowheads="1"/>
          </p:cNvSpPr>
          <p:nvPr/>
        </p:nvSpPr>
        <p:spPr bwMode="auto">
          <a:xfrm>
            <a:off x="152400" y="4114800"/>
            <a:ext cx="8991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a:ln>
                  <a:noFill/>
                </a:ln>
                <a:solidFill>
                  <a:srgbClr val="330000"/>
                </a:solidFill>
                <a:effectLst/>
                <a:uLnTx/>
                <a:uFillTx/>
                <a:latin typeface="Arial" charset="0"/>
                <a:ea typeface="ＭＳ Ｐゴシック" charset="0"/>
              </a:rPr>
              <a:t>We rarely read English without vowels</a:t>
            </a:r>
            <a:br>
              <a:rPr kumimoji="0" lang="en-US" sz="3200" b="0" i="0" u="none" strike="noStrike" kern="1200" cap="none" spc="0" normalizeH="0" baseline="0" noProof="0">
                <a:ln>
                  <a:noFill/>
                </a:ln>
                <a:solidFill>
                  <a:srgbClr val="330000"/>
                </a:solidFill>
                <a:effectLst/>
                <a:uLnTx/>
                <a:uFillTx/>
                <a:latin typeface="Arial" charset="0"/>
                <a:ea typeface="ＭＳ Ｐゴシック" charset="0"/>
              </a:rPr>
            </a:br>
            <a:r>
              <a:rPr kumimoji="0" lang="en-US" sz="3200" b="0" i="0" u="none" strike="noStrike" kern="1200" cap="none" spc="0" normalizeH="0" baseline="0" noProof="0">
                <a:ln>
                  <a:noFill/>
                </a:ln>
                <a:solidFill>
                  <a:srgbClr val="330000"/>
                </a:solidFill>
                <a:effectLst/>
                <a:uLnTx/>
                <a:uFillTx/>
                <a:latin typeface="Arial" charset="0"/>
                <a:ea typeface="ＭＳ Ｐゴシック" charset="0"/>
              </a:rPr>
              <a:t>but it is possible with practice.  It</a:t>
            </a:r>
            <a:r>
              <a:rPr kumimoji="0" lang="fr-FR" altLang="ja-JP" sz="3200" b="0" i="0" u="none" strike="noStrike" kern="1200" cap="none" spc="0" normalizeH="0" baseline="0" noProof="0">
                <a:ln>
                  <a:noFill/>
                </a:ln>
                <a:solidFill>
                  <a:srgbClr val="330000"/>
                </a:solidFill>
                <a:effectLst/>
                <a:uLnTx/>
                <a:uFillTx/>
                <a:latin typeface="Arial" charset="0"/>
                <a:ea typeface="ＭＳ Ｐゴシック" charset="0"/>
              </a:rPr>
              <a:t>'</a:t>
            </a:r>
            <a:r>
              <a:rPr kumimoji="0" lang="en-US" sz="3200" b="0" i="0" u="none" strike="noStrike" kern="1200" cap="none" spc="0" normalizeH="0" baseline="0" noProof="0">
                <a:ln>
                  <a:noFill/>
                </a:ln>
                <a:solidFill>
                  <a:srgbClr val="330000"/>
                </a:solidFill>
                <a:effectLst/>
                <a:uLnTx/>
                <a:uFillTx/>
                <a:latin typeface="Arial" charset="0"/>
                <a:ea typeface="ＭＳ Ｐゴシック" charset="0"/>
              </a:rPr>
              <a:t>s even fun!</a:t>
            </a:r>
          </a:p>
        </p:txBody>
      </p:sp>
    </p:spTree>
    <p:extLst>
      <p:ext uri="{BB962C8B-B14F-4D97-AF65-F5344CB8AC3E}">
        <p14:creationId xmlns:p14="http://schemas.microsoft.com/office/powerpoint/2010/main" val="412603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ishscrl"/>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762000" y="0"/>
            <a:ext cx="251460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5" name="Rectangle 3"/>
          <p:cNvSpPr>
            <a:spLocks noGrp="1" noChangeArrowheads="1"/>
          </p:cNvSpPr>
          <p:nvPr>
            <p:ph type="title"/>
          </p:nvPr>
        </p:nvSpPr>
        <p:spPr>
          <a:xfrm>
            <a:off x="0" y="0"/>
            <a:ext cx="9144000" cy="1143000"/>
          </a:xfrm>
        </p:spPr>
        <p:txBody>
          <a:bodyPr/>
          <a:lstStyle/>
          <a:p>
            <a:pPr eaLnBrk="1" hangingPunct="1"/>
            <a:r>
              <a:rPr lang="en-US" altLang="zh-CN" sz="4000">
                <a:ea typeface="SimSun" pitchFamily="2" charset="-122"/>
              </a:rPr>
              <a:t>1.	</a:t>
            </a:r>
            <a:r>
              <a:rPr lang="en-US" altLang="zh-CN" sz="4000" u="sng">
                <a:ea typeface="SimSun" pitchFamily="2" charset="-122"/>
              </a:rPr>
              <a:t>Hebrew</a:t>
            </a:r>
            <a:r>
              <a:rPr lang="en-US" altLang="zh-CN" sz="4000">
                <a:ea typeface="SimSun" pitchFamily="2" charset="-122"/>
              </a:rPr>
              <a:t>:   The Masoretic Text (MT)</a:t>
            </a:r>
            <a:endParaRPr lang="en-US" altLang="en-US" sz="4000"/>
          </a:p>
        </p:txBody>
      </p:sp>
      <p:pic>
        <p:nvPicPr>
          <p:cNvPr id="61443" name="Picture 6" descr="jewish boys at the house of the book"/>
          <p:cNvPicPr>
            <a:picLocks noChangeAspect="1" noChangeArrowheads="1"/>
          </p:cNvPicPr>
          <p:nvPr/>
        </p:nvPicPr>
        <p:blipFill>
          <a:blip r:embed="rId4" cstate="screen">
            <a:lum bright="-6000"/>
            <a:extLst>
              <a:ext uri="{28A0092B-C50C-407E-A947-70E740481C1C}">
                <a14:useLocalDpi xmlns:a14="http://schemas.microsoft.com/office/drawing/2010/main" val="0"/>
              </a:ext>
            </a:extLst>
          </a:blip>
          <a:srcRect/>
          <a:stretch>
            <a:fillRect/>
          </a:stretch>
        </p:blipFill>
        <p:spPr bwMode="auto">
          <a:xfrm>
            <a:off x="6773863" y="2590800"/>
            <a:ext cx="237013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20" name="Text Box 8"/>
          <p:cNvSpPr txBox="1">
            <a:spLocks noChangeArrowheads="1"/>
          </p:cNvSpPr>
          <p:nvPr/>
        </p:nvSpPr>
        <p:spPr bwMode="auto">
          <a:xfrm>
            <a:off x="103188" y="3498850"/>
            <a:ext cx="56213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mihole arab htihsereB </a:t>
            </a:r>
          </a:p>
        </p:txBody>
      </p:sp>
      <p:sp>
        <p:nvSpPr>
          <p:cNvPr id="602122" name="Text Box 10"/>
          <p:cNvSpPr txBox="1">
            <a:spLocks noChangeArrowheads="1"/>
          </p:cNvSpPr>
          <p:nvPr/>
        </p:nvSpPr>
        <p:spPr bwMode="auto">
          <a:xfrm>
            <a:off x="103188" y="4260850"/>
            <a:ext cx="57769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Bereshith bara  elohim </a:t>
            </a:r>
          </a:p>
        </p:txBody>
      </p:sp>
      <p:sp>
        <p:nvSpPr>
          <p:cNvPr id="602123" name="Text Box 11"/>
          <p:cNvSpPr txBox="1">
            <a:spLocks noChangeArrowheads="1"/>
          </p:cNvSpPr>
          <p:nvPr/>
        </p:nvSpPr>
        <p:spPr bwMode="auto">
          <a:xfrm>
            <a:off x="103188" y="5072063"/>
            <a:ext cx="6840537"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In the beginning God created </a:t>
            </a:r>
          </a:p>
        </p:txBody>
      </p:sp>
      <p:sp>
        <p:nvSpPr>
          <p:cNvPr id="61449" name="Text Box 14"/>
          <p:cNvSpPr txBox="1">
            <a:spLocks noChangeArrowheads="1"/>
          </p:cNvSpPr>
          <p:nvPr/>
        </p:nvSpPr>
        <p:spPr bwMode="auto">
          <a:xfrm>
            <a:off x="8374063"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193</a:t>
            </a:r>
          </a:p>
        </p:txBody>
      </p:sp>
      <p:sp>
        <p:nvSpPr>
          <p:cNvPr id="602129" name="Rectangle 17"/>
          <p:cNvSpPr>
            <a:spLocks noChangeArrowheads="1"/>
          </p:cNvSpPr>
          <p:nvPr/>
        </p:nvSpPr>
        <p:spPr bwMode="auto">
          <a:xfrm>
            <a:off x="0" y="1752600"/>
            <a:ext cx="4953000" cy="106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5"/>
              </a:buBlip>
              <a:tabLst/>
              <a:defRPr/>
            </a:pP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Unpointed text </a:t>
            </a: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(1500 </a:t>
            </a:r>
            <a:r>
              <a:rPr kumimoji="0" lang="en-US" alt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BC – AD</a:t>
            </a:r>
            <a:r>
              <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 800)</a:t>
            </a:r>
          </a:p>
        </p:txBody>
      </p:sp>
      <p:sp>
        <p:nvSpPr>
          <p:cNvPr id="61451" name="WordArt 16"/>
          <p:cNvSpPr>
            <a:spLocks noChangeArrowheads="1" noChangeShapeType="1"/>
          </p:cNvSpPr>
          <p:nvPr/>
        </p:nvSpPr>
        <p:spPr bwMode="auto">
          <a:xfrm>
            <a:off x="3124200" y="609600"/>
            <a:ext cx="3459163" cy="1751013"/>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35921" dir="2700000" algn="ctr" rotWithShape="0">
                    <a:srgbClr val="808080">
                      <a:alpha val="74997"/>
                    </a:srgbClr>
                  </a:outerShdw>
                </a:effectLst>
                <a:uLnTx/>
                <a:uFillTx/>
                <a:latin typeface="Impact"/>
                <a:ea typeface="MS PGothic" pitchFamily="34" charset="-128"/>
                <a:cs typeface="+mn-cs"/>
              </a:rPr>
              <a:t>The Hebrew Canon</a:t>
            </a:r>
          </a:p>
        </p:txBody>
      </p:sp>
      <p:sp>
        <p:nvSpPr>
          <p:cNvPr id="602130" name="Rectangle 18"/>
          <p:cNvSpPr>
            <a:spLocks noChangeArrowheads="1"/>
          </p:cNvSpPr>
          <p:nvPr/>
        </p:nvSpPr>
        <p:spPr bwMode="auto">
          <a:xfrm>
            <a:off x="4191000" y="1752600"/>
            <a:ext cx="4953000" cy="106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itchFamily="2" charset="2"/>
              <a:buBlip>
                <a:blip r:embed="rId5"/>
              </a:buBlip>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Pointed text by Masoretes</a:t>
            </a: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a:t>
            </a:r>
            <a:r>
              <a:rPr kumimoji="0" lang="en-US"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AD</a:t>
            </a: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 800 - present)</a:t>
            </a:r>
          </a:p>
        </p:txBody>
      </p:sp>
      <p:pic>
        <p:nvPicPr>
          <p:cNvPr id="14" name="Picture 13" descr="Screen Shot 2017-10-09 at 2.55.28 PM.png">
            <a:extLst>
              <a:ext uri="{FF2B5EF4-FFF2-40B4-BE49-F238E27FC236}">
                <a16:creationId xmlns:a16="http://schemas.microsoft.com/office/drawing/2014/main" id="{EA01C72F-28DA-4B40-8060-E0A27F627EF0}"/>
              </a:ext>
            </a:extLst>
          </p:cNvPr>
          <p:cNvPicPr>
            <a:picLocks noChangeAspect="1"/>
          </p:cNvPicPr>
          <p:nvPr/>
        </p:nvPicPr>
        <p:blipFill rotWithShape="1">
          <a:blip r:embed="rId6">
            <a:extLst>
              <a:ext uri="{28A0092B-C50C-407E-A947-70E740481C1C}">
                <a14:useLocalDpi xmlns:a14="http://schemas.microsoft.com/office/drawing/2010/main" val="0"/>
              </a:ext>
            </a:extLst>
          </a:blip>
          <a:srcRect l="1203"/>
          <a:stretch/>
        </p:blipFill>
        <p:spPr>
          <a:xfrm>
            <a:off x="179512" y="2708691"/>
            <a:ext cx="6264696" cy="899978"/>
          </a:xfrm>
          <a:prstGeom prst="rect">
            <a:avLst/>
          </a:prstGeom>
        </p:spPr>
      </p:pic>
      <p:pic>
        <p:nvPicPr>
          <p:cNvPr id="3" name="Picture 2">
            <a:extLst>
              <a:ext uri="{FF2B5EF4-FFF2-40B4-BE49-F238E27FC236}">
                <a16:creationId xmlns:a16="http://schemas.microsoft.com/office/drawing/2014/main" id="{D8067799-C985-9F47-ADC0-7D59F60F01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40" y="5772151"/>
            <a:ext cx="6460576" cy="935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02120"/>
                                        </p:tgtEl>
                                        <p:attrNameLst>
                                          <p:attrName>style.visibility</p:attrName>
                                        </p:attrNameLst>
                                      </p:cBhvr>
                                      <p:to>
                                        <p:strVal val="visible"/>
                                      </p:to>
                                    </p:set>
                                    <p:animEffect transition="in" filter="wipe(right)">
                                      <p:cBhvr>
                                        <p:cTn id="12" dur="3000"/>
                                        <p:tgtEl>
                                          <p:spTgt spid="6021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2122"/>
                                        </p:tgtEl>
                                        <p:attrNameLst>
                                          <p:attrName>style.visibility</p:attrName>
                                        </p:attrNameLst>
                                      </p:cBhvr>
                                      <p:to>
                                        <p:strVal val="visible"/>
                                      </p:to>
                                    </p:set>
                                    <p:animEffect transition="in" filter="dissolve">
                                      <p:cBhvr>
                                        <p:cTn id="17" dur="500"/>
                                        <p:tgtEl>
                                          <p:spTgt spid="6021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2123"/>
                                        </p:tgtEl>
                                        <p:attrNameLst>
                                          <p:attrName>style.visibility</p:attrName>
                                        </p:attrNameLst>
                                      </p:cBhvr>
                                      <p:to>
                                        <p:strVal val="visible"/>
                                      </p:to>
                                    </p:set>
                                    <p:animEffect transition="in" filter="dissolve">
                                      <p:cBhvr>
                                        <p:cTn id="22" dur="500"/>
                                        <p:tgtEl>
                                          <p:spTgt spid="6021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02129">
                                            <p:txEl>
                                              <p:pRg st="0" end="0"/>
                                            </p:txEl>
                                          </p:spTgt>
                                        </p:tgtEl>
                                        <p:attrNameLst>
                                          <p:attrName>style.visibility</p:attrName>
                                        </p:attrNameLst>
                                      </p:cBhvr>
                                      <p:to>
                                        <p:strVal val="visible"/>
                                      </p:to>
                                    </p:set>
                                    <p:animEffect transition="in" filter="dissolve">
                                      <p:cBhvr>
                                        <p:cTn id="32" dur="500"/>
                                        <p:tgtEl>
                                          <p:spTgt spid="602129">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02129">
                                            <p:txEl>
                                              <p:pRg st="1" end="1"/>
                                            </p:txEl>
                                          </p:spTgt>
                                        </p:tgtEl>
                                        <p:attrNameLst>
                                          <p:attrName>style.visibility</p:attrName>
                                        </p:attrNameLst>
                                      </p:cBhvr>
                                      <p:to>
                                        <p:strVal val="visible"/>
                                      </p:to>
                                    </p:set>
                                    <p:animEffect transition="in" filter="dissolve">
                                      <p:cBhvr>
                                        <p:cTn id="37" dur="500"/>
                                        <p:tgtEl>
                                          <p:spTgt spid="602129">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02130">
                                            <p:txEl>
                                              <p:pRg st="0" end="0"/>
                                            </p:txEl>
                                          </p:spTgt>
                                        </p:tgtEl>
                                        <p:attrNameLst>
                                          <p:attrName>style.visibility</p:attrName>
                                        </p:attrNameLst>
                                      </p:cBhvr>
                                      <p:to>
                                        <p:strVal val="visible"/>
                                      </p:to>
                                    </p:set>
                                    <p:animEffect transition="in" filter="dissolve">
                                      <p:cBhvr>
                                        <p:cTn id="42" dur="500"/>
                                        <p:tgtEl>
                                          <p:spTgt spid="60213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02130">
                                            <p:txEl>
                                              <p:pRg st="1" end="1"/>
                                            </p:txEl>
                                          </p:spTgt>
                                        </p:tgtEl>
                                        <p:attrNameLst>
                                          <p:attrName>style.visibility</p:attrName>
                                        </p:attrNameLst>
                                      </p:cBhvr>
                                      <p:to>
                                        <p:strVal val="visible"/>
                                      </p:to>
                                    </p:set>
                                    <p:animEffect transition="in" filter="dissolve">
                                      <p:cBhvr>
                                        <p:cTn id="47" dur="500"/>
                                        <p:tgtEl>
                                          <p:spTgt spid="6021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20" grpId="0"/>
      <p:bldP spid="602122" grpId="0"/>
      <p:bldP spid="602123" grpId="0"/>
      <p:bldP spid="602129" grpId="0" build="p"/>
      <p:bldP spid="60213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a:xfrm>
            <a:off x="152400" y="152400"/>
            <a:ext cx="8686800" cy="1171575"/>
          </a:xfrm>
        </p:spPr>
        <p:txBody>
          <a:bodyPr/>
          <a:lstStyle/>
          <a:p>
            <a:pPr eaLnBrk="1" hangingPunct="1"/>
            <a:r>
              <a:rPr lang="en-US" altLang="en-US"/>
              <a:t>Objectives of the Session</a:t>
            </a:r>
          </a:p>
        </p:txBody>
      </p:sp>
      <p:sp>
        <p:nvSpPr>
          <p:cNvPr id="539652" name="Rectangle 4"/>
          <p:cNvSpPr>
            <a:spLocks noChangeArrowheads="1"/>
          </p:cNvSpPr>
          <p:nvPr/>
        </p:nvSpPr>
        <p:spPr bwMode="auto">
          <a:xfrm>
            <a:off x="457200" y="1295400"/>
            <a:ext cx="8686800" cy="5075238"/>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Christ be Glorified!</a:t>
            </a:r>
          </a:p>
          <a:p>
            <a:pPr algn="l" eaLnBrk="1" hangingPunct="1">
              <a:spcBef>
                <a:spcPct val="20000"/>
              </a:spcBef>
              <a:buClr>
                <a:schemeClr val="hlink"/>
              </a:buClr>
            </a:pPr>
            <a:endParaRPr lang="en-US" altLang="en-US" sz="16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To have a brief but concise overview of the transmission of the OT Scriptures to what we have today</a:t>
            </a:r>
          </a:p>
          <a:p>
            <a:pPr algn="l" eaLnBrk="1" hangingPunct="1">
              <a:spcBef>
                <a:spcPct val="20000"/>
              </a:spcBef>
              <a:buClr>
                <a:schemeClr val="hlink"/>
              </a:buClr>
              <a:buFontTx/>
              <a:buChar char="•"/>
            </a:pPr>
            <a:endParaRPr lang="en-US" altLang="en-US" sz="16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Acknowledge a lapse in historical records but confidence in faithfulness of men and women in the preservation of Scriptures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9650"/>
                                        </p:tgtEl>
                                        <p:attrNameLst>
                                          <p:attrName>style.visibility</p:attrName>
                                        </p:attrNameLst>
                                      </p:cBhvr>
                                      <p:to>
                                        <p:strVal val="visible"/>
                                      </p:to>
                                    </p:set>
                                    <p:animEffect transition="in" filter="dissolve">
                                      <p:cBhvr>
                                        <p:cTn id="7" dur="500"/>
                                        <p:tgtEl>
                                          <p:spTgt spid="53965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9652">
                                            <p:txEl>
                                              <p:pRg st="0" end="0"/>
                                            </p:txEl>
                                          </p:spTgt>
                                        </p:tgtEl>
                                        <p:attrNameLst>
                                          <p:attrName>style.visibility</p:attrName>
                                        </p:attrNameLst>
                                      </p:cBhvr>
                                      <p:to>
                                        <p:strVal val="visible"/>
                                      </p:to>
                                    </p:set>
                                    <p:animEffect transition="in" filter="dissolve">
                                      <p:cBhvr>
                                        <p:cTn id="11" dur="500"/>
                                        <p:tgtEl>
                                          <p:spTgt spid="53965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39652">
                                            <p:txEl>
                                              <p:pRg st="2" end="2"/>
                                            </p:txEl>
                                          </p:spTgt>
                                        </p:tgtEl>
                                        <p:attrNameLst>
                                          <p:attrName>style.visibility</p:attrName>
                                        </p:attrNameLst>
                                      </p:cBhvr>
                                      <p:to>
                                        <p:strVal val="visible"/>
                                      </p:to>
                                    </p:set>
                                    <p:animEffect transition="in" filter="dissolve">
                                      <p:cBhvr>
                                        <p:cTn id="16" dur="500"/>
                                        <p:tgtEl>
                                          <p:spTgt spid="53965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39652">
                                            <p:txEl>
                                              <p:pRg st="4" end="4"/>
                                            </p:txEl>
                                          </p:spTgt>
                                        </p:tgtEl>
                                        <p:attrNameLst>
                                          <p:attrName>style.visibility</p:attrName>
                                        </p:attrNameLst>
                                      </p:cBhvr>
                                      <p:to>
                                        <p:strVal val="visible"/>
                                      </p:to>
                                    </p:set>
                                    <p:animEffect transition="in" filter="dissolve">
                                      <p:cBhvr>
                                        <p:cTn id="21" dur="500"/>
                                        <p:tgtEl>
                                          <p:spTgt spid="5396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0" grpId="0"/>
      <p:bldP spid="539652"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6" descr="column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744913" y="0"/>
            <a:ext cx="5399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258" name="Picture 4" descr="redseamap"/>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a:latin typeface="Arial" charset="0"/>
                <a:ea typeface="SimSun" charset="0"/>
                <a:cs typeface="SimSun" charset="0"/>
              </a:rPr>
              <a:t>2. </a:t>
            </a:r>
            <a:r>
              <a:rPr lang="en-US" altLang="zh-CN" u="sng">
                <a:latin typeface="Arial" charset="0"/>
                <a:ea typeface="SimSun" charset="0"/>
                <a:cs typeface="SimSun" charset="0"/>
              </a:rPr>
              <a:t>Greek</a:t>
            </a:r>
            <a:r>
              <a:rPr lang="en-US" altLang="zh-CN">
                <a:latin typeface="Arial" charset="0"/>
                <a:ea typeface="SimSun" charset="0"/>
                <a:cs typeface="SimSun" charset="0"/>
              </a:rPr>
              <a:t>: The Septuagint (LXX)</a:t>
            </a:r>
            <a:endParaRPr lang="en-US">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0" y="1600200"/>
            <a:ext cx="4572000" cy="21336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en-US">
                <a:latin typeface="Arial" charset="0"/>
                <a:ea typeface="ＭＳ Ｐゴシック" charset="0"/>
                <a:cs typeface="ＭＳ Ｐゴシック" charset="0"/>
              </a:rPr>
              <a:t>The OT Hebrew text was translated into Greek in Alexandria around 250 BC</a:t>
            </a:r>
          </a:p>
        </p:txBody>
      </p:sp>
      <p:sp>
        <p:nvSpPr>
          <p:cNvPr id="17417" name="AutoShape 9"/>
          <p:cNvSpPr>
            <a:spLocks noChangeArrowheads="1"/>
          </p:cNvSpPr>
          <p:nvPr/>
        </p:nvSpPr>
        <p:spPr bwMode="auto">
          <a:xfrm>
            <a:off x="3352800" y="51816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7419" name="Picture 11"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57200"/>
            <a:ext cx="11128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0" name="Picture 12" descr="j028740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8800" y="0"/>
            <a:ext cx="13684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4268" name="Text Box 15"/>
          <p:cNvSpPr txBox="1">
            <a:spLocks noChangeArrowheads="1"/>
          </p:cNvSpPr>
          <p:nvPr/>
        </p:nvSpPr>
        <p:spPr bwMode="auto">
          <a:xfrm>
            <a:off x="8459788" y="60325"/>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155</a:t>
            </a:r>
          </a:p>
        </p:txBody>
      </p:sp>
      <p:pic>
        <p:nvPicPr>
          <p:cNvPr id="14" name="Picture 13" descr="Screen Shot 2017-10-09 at 2.55.2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4149080"/>
            <a:ext cx="6768752" cy="960603"/>
          </a:xfrm>
          <a:prstGeom prst="rect">
            <a:avLst/>
          </a:prstGeom>
        </p:spPr>
      </p:pic>
      <p:pic>
        <p:nvPicPr>
          <p:cNvPr id="15" name="Picture 14" descr="Screen Shot 2017-10-09 at 3.04.3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528" y="5733256"/>
            <a:ext cx="7668344" cy="932769"/>
          </a:xfrm>
          <a:prstGeom prst="rect">
            <a:avLst/>
          </a:prstGeom>
        </p:spPr>
      </p:pic>
      <p:pic>
        <p:nvPicPr>
          <p:cNvPr id="224266" name="Picture 13" descr="j033547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327900" y="3886200"/>
            <a:ext cx="1816100" cy="166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997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17420"/>
                                        </p:tgtEl>
                                        <p:attrNameLst>
                                          <p:attrName>style.visibility</p:attrName>
                                        </p:attrNameLst>
                                      </p:cBhvr>
                                      <p:to>
                                        <p:strVal val="visible"/>
                                      </p:to>
                                    </p:set>
                                    <p:anim calcmode="lin" valueType="num">
                                      <p:cBhvr>
                                        <p:cTn id="27" dur="1000" fill="hold"/>
                                        <p:tgtEl>
                                          <p:spTgt spid="17420"/>
                                        </p:tgtEl>
                                        <p:attrNameLst>
                                          <p:attrName>ppt_w</p:attrName>
                                        </p:attrNameLst>
                                      </p:cBhvr>
                                      <p:tavLst>
                                        <p:tav tm="0">
                                          <p:val>
                                            <p:fltVal val="0"/>
                                          </p:val>
                                        </p:tav>
                                        <p:tav tm="100000">
                                          <p:val>
                                            <p:strVal val="#ppt_w"/>
                                          </p:val>
                                        </p:tav>
                                      </p:tavLst>
                                    </p:anim>
                                    <p:anim calcmode="lin" valueType="num">
                                      <p:cBhvr>
                                        <p:cTn id="28" dur="1000" fill="hold"/>
                                        <p:tgtEl>
                                          <p:spTgt spid="17420"/>
                                        </p:tgtEl>
                                        <p:attrNameLst>
                                          <p:attrName>ppt_h</p:attrName>
                                        </p:attrNameLst>
                                      </p:cBhvr>
                                      <p:tavLst>
                                        <p:tav tm="0">
                                          <p:val>
                                            <p:fltVal val="0"/>
                                          </p:val>
                                        </p:tav>
                                        <p:tav tm="100000">
                                          <p:val>
                                            <p:strVal val="#ppt_h"/>
                                          </p:val>
                                        </p:tav>
                                      </p:tavLst>
                                    </p:anim>
                                    <p:anim calcmode="lin" valueType="num">
                                      <p:cBhvr>
                                        <p:cTn id="29"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417"/>
                                        </p:tgtEl>
                                        <p:attrNameLst>
                                          <p:attrName>style.visibility</p:attrName>
                                        </p:attrNameLst>
                                      </p:cBhvr>
                                      <p:to>
                                        <p:strVal val="visible"/>
                                      </p:to>
                                    </p:set>
                                    <p:anim calcmode="lin" valueType="num">
                                      <p:cBhvr>
                                        <p:cTn id="35" dur="1000" fill="hold"/>
                                        <p:tgtEl>
                                          <p:spTgt spid="17417"/>
                                        </p:tgtEl>
                                        <p:attrNameLst>
                                          <p:attrName>ppt_w</p:attrName>
                                        </p:attrNameLst>
                                      </p:cBhvr>
                                      <p:tavLst>
                                        <p:tav tm="0">
                                          <p:val>
                                            <p:fltVal val="0"/>
                                          </p:val>
                                        </p:tav>
                                        <p:tav tm="100000">
                                          <p:val>
                                            <p:strVal val="#ppt_w"/>
                                          </p:val>
                                        </p:tav>
                                      </p:tavLst>
                                    </p:anim>
                                    <p:anim calcmode="lin" valueType="num">
                                      <p:cBhvr>
                                        <p:cTn id="36" dur="1000" fill="hold"/>
                                        <p:tgtEl>
                                          <p:spTgt spid="17417"/>
                                        </p:tgtEl>
                                        <p:attrNameLst>
                                          <p:attrName>ppt_h</p:attrName>
                                        </p:attrNameLst>
                                      </p:cBhvr>
                                      <p:tavLst>
                                        <p:tav tm="0">
                                          <p:val>
                                            <p:fltVal val="0"/>
                                          </p:val>
                                        </p:tav>
                                        <p:tav tm="100000">
                                          <p:val>
                                            <p:strVal val="#ppt_h"/>
                                          </p:val>
                                        </p:tav>
                                      </p:tavLst>
                                    </p:anim>
                                    <p:anim calcmode="lin" valueType="num">
                                      <p:cBhvr>
                                        <p:cTn id="37"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1000"/>
                            </p:stCondLst>
                            <p:childTnLst>
                              <p:par>
                                <p:cTn id="40" presetID="15" presetClass="entr" presetSubtype="0" fill="hold" grpId="0" nodeType="afterEffect">
                                  <p:stCondLst>
                                    <p:cond delay="0"/>
                                  </p:stCondLst>
                                  <p:childTnLst>
                                    <p:set>
                                      <p:cBhvr>
                                        <p:cTn id="41" dur="1" fill="hold">
                                          <p:stCondLst>
                                            <p:cond delay="0"/>
                                          </p:stCondLst>
                                        </p:cTn>
                                        <p:tgtEl>
                                          <p:spTgt spid="17422"/>
                                        </p:tgtEl>
                                        <p:attrNameLst>
                                          <p:attrName>style.visibility</p:attrName>
                                        </p:attrNameLst>
                                      </p:cBhvr>
                                      <p:to>
                                        <p:strVal val="visible"/>
                                      </p:to>
                                    </p:set>
                                    <p:anim calcmode="lin" valueType="num">
                                      <p:cBhvr>
                                        <p:cTn id="42" dur="1000" fill="hold"/>
                                        <p:tgtEl>
                                          <p:spTgt spid="17422"/>
                                        </p:tgtEl>
                                        <p:attrNameLst>
                                          <p:attrName>ppt_w</p:attrName>
                                        </p:attrNameLst>
                                      </p:cBhvr>
                                      <p:tavLst>
                                        <p:tav tm="0">
                                          <p:val>
                                            <p:fltVal val="0"/>
                                          </p:val>
                                        </p:tav>
                                        <p:tav tm="100000">
                                          <p:val>
                                            <p:strVal val="#ppt_w"/>
                                          </p:val>
                                        </p:tav>
                                      </p:tavLst>
                                    </p:anim>
                                    <p:anim calcmode="lin" valueType="num">
                                      <p:cBhvr>
                                        <p:cTn id="43" dur="1000" fill="hold"/>
                                        <p:tgtEl>
                                          <p:spTgt spid="17422"/>
                                        </p:tgtEl>
                                        <p:attrNameLst>
                                          <p:attrName>ppt_h</p:attrName>
                                        </p:attrNameLst>
                                      </p:cBhvr>
                                      <p:tavLst>
                                        <p:tav tm="0">
                                          <p:val>
                                            <p:fltVal val="0"/>
                                          </p:val>
                                        </p:tav>
                                        <p:tav tm="100000">
                                          <p:val>
                                            <p:strVal val="#ppt_h"/>
                                          </p:val>
                                        </p:tav>
                                      </p:tavLst>
                                    </p:anim>
                                    <p:anim calcmode="lin" valueType="num">
                                      <p:cBhvr>
                                        <p:cTn id="44"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nodeType="clickEffect">
                                  <p:stCondLst>
                                    <p:cond delay="0"/>
                                  </p:stCondLst>
                                  <p:childTnLst>
                                    <p:set>
                                      <p:cBhvr>
                                        <p:cTn id="49" dur="1" fill="hold">
                                          <p:stCondLst>
                                            <p:cond delay="0"/>
                                          </p:stCondLst>
                                        </p:cTn>
                                        <p:tgtEl>
                                          <p:spTgt spid="17419"/>
                                        </p:tgtEl>
                                        <p:attrNameLst>
                                          <p:attrName>style.visibility</p:attrName>
                                        </p:attrNameLst>
                                      </p:cBhvr>
                                      <p:to>
                                        <p:strVal val="visible"/>
                                      </p:to>
                                    </p:set>
                                    <p:anim calcmode="lin" valueType="num">
                                      <p:cBhvr>
                                        <p:cTn id="50" dur="1000" fill="hold"/>
                                        <p:tgtEl>
                                          <p:spTgt spid="17419"/>
                                        </p:tgtEl>
                                        <p:attrNameLst>
                                          <p:attrName>ppt_w</p:attrName>
                                        </p:attrNameLst>
                                      </p:cBhvr>
                                      <p:tavLst>
                                        <p:tav tm="0">
                                          <p:val>
                                            <p:fltVal val="0"/>
                                          </p:val>
                                        </p:tav>
                                        <p:tav tm="100000">
                                          <p:val>
                                            <p:strVal val="#ppt_w"/>
                                          </p:val>
                                        </p:tav>
                                      </p:tavLst>
                                    </p:anim>
                                    <p:anim calcmode="lin" valueType="num">
                                      <p:cBhvr>
                                        <p:cTn id="51" dur="1000" fill="hold"/>
                                        <p:tgtEl>
                                          <p:spTgt spid="17419"/>
                                        </p:tgtEl>
                                        <p:attrNameLst>
                                          <p:attrName>ppt_h</p:attrName>
                                        </p:attrNameLst>
                                      </p:cBhvr>
                                      <p:tavLst>
                                        <p:tav tm="0">
                                          <p:val>
                                            <p:fltVal val="0"/>
                                          </p:val>
                                        </p:tav>
                                        <p:tav tm="100000">
                                          <p:val>
                                            <p:strVal val="#ppt_h"/>
                                          </p:val>
                                        </p:tav>
                                      </p:tavLst>
                                    </p:anim>
                                    <p:anim calcmode="lin" valueType="num">
                                      <p:cBhvr>
                                        <p:cTn id="52"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7" grpId="0" animBg="1"/>
      <p:bldP spid="174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descr="j02835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5425"/>
            <a:ext cx="228600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63" name="Picture 3" descr="j02327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 y="76200"/>
            <a:ext cx="2605087"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4" name="Rectangle 4"/>
          <p:cNvSpPr>
            <a:spLocks noGrp="1" noChangeArrowheads="1"/>
          </p:cNvSpPr>
          <p:nvPr>
            <p:ph type="title"/>
          </p:nvPr>
        </p:nvSpPr>
        <p:spPr>
          <a:xfrm>
            <a:off x="1447800" y="0"/>
            <a:ext cx="7239000" cy="1143000"/>
          </a:xfrm>
        </p:spPr>
        <p:txBody>
          <a:bodyPr/>
          <a:lstStyle/>
          <a:p>
            <a:pPr eaLnBrk="1" hangingPunct="1"/>
            <a:r>
              <a:rPr lang="en-US" altLang="zh-CN">
                <a:ea typeface="SimSun" pitchFamily="2" charset="-122"/>
              </a:rPr>
              <a:t>3.	  OT </a:t>
            </a:r>
            <a:r>
              <a:rPr lang="en-US" altLang="zh-CN" u="sng">
                <a:ea typeface="SimSun" pitchFamily="2" charset="-122"/>
              </a:rPr>
              <a:t>Canonicity</a:t>
            </a:r>
            <a:r>
              <a:rPr lang="en-US" altLang="zh-CN">
                <a:ea typeface="SimSun" pitchFamily="2" charset="-122"/>
              </a:rPr>
              <a:t> </a:t>
            </a:r>
            <a:endParaRPr lang="en-US" altLang="en-US">
              <a:ea typeface="SimSun" pitchFamily="2" charset="-122"/>
            </a:endParaRPr>
          </a:p>
        </p:txBody>
      </p:sp>
      <p:pic>
        <p:nvPicPr>
          <p:cNvPr id="65540" name="Picture 5" descr="camelsatbethleh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86200"/>
            <a:ext cx="6529388"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6" name="Rectangle 6"/>
          <p:cNvSpPr>
            <a:spLocks noChangeArrowheads="1"/>
          </p:cNvSpPr>
          <p:nvPr/>
        </p:nvSpPr>
        <p:spPr bwMode="auto">
          <a:xfrm>
            <a:off x="1752600" y="6464300"/>
            <a:ext cx="6477000" cy="533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en-US">
                <a:effectLst>
                  <a:outerShdw blurRad="38100" dist="38100" dir="2700000" algn="tl">
                    <a:srgbClr val="000000"/>
                  </a:outerShdw>
                </a:effectLst>
                <a:latin typeface="Arial" pitchFamily="34" charset="0"/>
                <a:cs typeface="Arial" pitchFamily="34" charset="0"/>
              </a:rPr>
              <a:t>Canonicity is vital for those seeking God</a:t>
            </a:r>
          </a:p>
        </p:txBody>
      </p:sp>
      <p:sp>
        <p:nvSpPr>
          <p:cNvPr id="604167" name="Rectangle 7"/>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en-US" sz="2800" i="1" u="sng">
                <a:effectLst>
                  <a:outerShdw blurRad="38100" dist="38100" dir="2700000" algn="tl">
                    <a:srgbClr val="000000"/>
                  </a:outerShdw>
                </a:effectLst>
                <a:latin typeface="Arial" pitchFamily="34" charset="0"/>
                <a:cs typeface="Arial" pitchFamily="34" charset="0"/>
              </a:rPr>
              <a:t>What Criteria was Used?</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Authoritative &amp; Enduring</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Doctrinal Suitability</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Prophetic Authorship</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Claim to be God</a:t>
            </a:r>
            <a:r>
              <a:rPr lang="fr-FR" altLang="ja-JP" sz="2800">
                <a:effectLst>
                  <a:outerShdw blurRad="38100" dist="38100" dir="2700000" algn="tl">
                    <a:srgbClr val="000000"/>
                  </a:outerShdw>
                </a:effectLst>
                <a:latin typeface="Arial" pitchFamily="34" charset="0"/>
                <a:cs typeface="Arial" pitchFamily="34" charset="0"/>
              </a:rPr>
              <a:t>'</a:t>
            </a:r>
            <a:r>
              <a:rPr lang="en-US" altLang="en-US" sz="2800">
                <a:effectLst>
                  <a:outerShdw blurRad="38100" dist="38100" dir="2700000" algn="tl">
                    <a:srgbClr val="000000"/>
                  </a:outerShdw>
                </a:effectLst>
                <a:latin typeface="Arial" pitchFamily="34" charset="0"/>
                <a:cs typeface="Arial" pitchFamily="34" charset="0"/>
              </a:rPr>
              <a:t>s Word</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Dynamic Character</a:t>
            </a:r>
          </a:p>
        </p:txBody>
      </p:sp>
      <p:sp>
        <p:nvSpPr>
          <p:cNvPr id="65543" name="Text Box 10"/>
          <p:cNvSpPr txBox="1">
            <a:spLocks noChangeArrowheads="1"/>
          </p:cNvSpPr>
          <p:nvPr/>
        </p:nvSpPr>
        <p:spPr bwMode="auto">
          <a:xfrm>
            <a:off x="8374063" y="76200"/>
            <a:ext cx="6985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194</a:t>
            </a:r>
            <a:br>
              <a:rPr lang="en-US" altLang="en-US" b="1">
                <a:latin typeface="Arial" pitchFamily="34" charset="0"/>
              </a:rPr>
            </a:br>
            <a:r>
              <a:rPr lang="en-US" altLang="en-US" b="1">
                <a:latin typeface="Arial" pitchFamily="34" charset="0"/>
              </a:rPr>
              <a:t>195</a:t>
            </a:r>
          </a:p>
        </p:txBody>
      </p:sp>
      <p:sp>
        <p:nvSpPr>
          <p:cNvPr id="604171" name="Rectangle 11"/>
          <p:cNvSpPr>
            <a:spLocks noChangeArrowheads="1"/>
          </p:cNvSpPr>
          <p:nvPr/>
        </p:nvSpPr>
        <p:spPr bwMode="auto">
          <a:xfrm>
            <a:off x="685800" y="1447800"/>
            <a:ext cx="4419600" cy="3200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en-US" sz="2800" i="1" u="sng">
                <a:effectLst>
                  <a:outerShdw blurRad="38100" dist="38100" dir="2700000" algn="tl">
                    <a:srgbClr val="000000"/>
                  </a:outerShdw>
                </a:effectLst>
                <a:latin typeface="Arial" pitchFamily="34" charset="0"/>
                <a:cs typeface="Arial" pitchFamily="34" charset="0"/>
              </a:rPr>
              <a:t>Why Adopted So Late?</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Apocrypha</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LXX</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Antilegomena</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Samaritans</a:t>
            </a:r>
          </a:p>
          <a:p>
            <a:pPr algn="l" eaLnBrk="1" hangingPunct="1">
              <a:spcBef>
                <a:spcPct val="20000"/>
              </a:spcBef>
              <a:buClr>
                <a:schemeClr val="hlink"/>
              </a:buClr>
              <a:buSzPct val="90000"/>
              <a:buFont typeface="Wingdings" pitchFamily="2" charset="2"/>
              <a:buBlip>
                <a:blip r:embed="rId6"/>
              </a:buBlip>
            </a:pPr>
            <a:r>
              <a:rPr lang="en-US" altLang="en-US" sz="2800">
                <a:effectLst>
                  <a:outerShdw blurRad="38100" dist="38100" dir="2700000" algn="tl">
                    <a:srgbClr val="000000"/>
                  </a:outerShdw>
                </a:effectLst>
                <a:latin typeface="Arial" pitchFamily="34" charset="0"/>
                <a:cs typeface="Arial" pitchFamily="34" charset="0"/>
              </a:rPr>
              <a:t>Pharisaical Tradition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04162"/>
                                        </p:tgtEl>
                                        <p:attrNameLst>
                                          <p:attrName>style.visibility</p:attrName>
                                        </p:attrNameLst>
                                      </p:cBhvr>
                                      <p:to>
                                        <p:strVal val="visible"/>
                                      </p:to>
                                    </p:set>
                                    <p:anim to="" calcmode="lin" valueType="num">
                                      <p:cBhvr>
                                        <p:cTn id="7" dur="1" fill="hold"/>
                                        <p:tgtEl>
                                          <p:spTgt spid="60416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604162"/>
                                        </p:tgtEl>
                                      </p:cBhvr>
                                    </p:animEffect>
                                    <p:anim calcmode="lin" valueType="num">
                                      <p:cBhvr>
                                        <p:cTn id="12" dur="2000"/>
                                        <p:tgtEl>
                                          <p:spTgt spid="604162"/>
                                        </p:tgtEl>
                                        <p:attrNameLst>
                                          <p:attrName>style.rotation</p:attrName>
                                        </p:attrNameLst>
                                      </p:cBhvr>
                                      <p:tavLst>
                                        <p:tav tm="0">
                                          <p:val>
                                            <p:fltVal val="0"/>
                                          </p:val>
                                        </p:tav>
                                        <p:tav tm="100000">
                                          <p:val>
                                            <p:fltVal val="720"/>
                                          </p:val>
                                        </p:tav>
                                      </p:tavLst>
                                    </p:anim>
                                    <p:anim calcmode="lin" valueType="num">
                                      <p:cBhvr>
                                        <p:cTn id="13" dur="2000"/>
                                        <p:tgtEl>
                                          <p:spTgt spid="604162"/>
                                        </p:tgtEl>
                                        <p:attrNameLst>
                                          <p:attrName>ppt_h</p:attrName>
                                        </p:attrNameLst>
                                      </p:cBhvr>
                                      <p:tavLst>
                                        <p:tav tm="0">
                                          <p:val>
                                            <p:strVal val="ppt_h"/>
                                          </p:val>
                                        </p:tav>
                                        <p:tav tm="100000">
                                          <p:val>
                                            <p:fltVal val="0"/>
                                          </p:val>
                                        </p:tav>
                                      </p:tavLst>
                                    </p:anim>
                                    <p:anim calcmode="lin" valueType="num">
                                      <p:cBhvr>
                                        <p:cTn id="14" dur="2000"/>
                                        <p:tgtEl>
                                          <p:spTgt spid="604162"/>
                                        </p:tgtEl>
                                        <p:attrNameLst>
                                          <p:attrName>ppt_w</p:attrName>
                                        </p:attrNameLst>
                                      </p:cBhvr>
                                      <p:tavLst>
                                        <p:tav tm="0">
                                          <p:val>
                                            <p:strVal val="ppt_w"/>
                                          </p:val>
                                        </p:tav>
                                        <p:tav tm="100000">
                                          <p:val>
                                            <p:fltVal val="0"/>
                                          </p:val>
                                        </p:tav>
                                      </p:tavLst>
                                    </p:anim>
                                    <p:set>
                                      <p:cBhvr>
                                        <p:cTn id="15" dur="1" fill="hold">
                                          <p:stCondLst>
                                            <p:cond delay="1999"/>
                                          </p:stCondLst>
                                        </p:cTn>
                                        <p:tgtEl>
                                          <p:spTgt spid="604162"/>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604163"/>
                                        </p:tgtEl>
                                        <p:attrNameLst>
                                          <p:attrName>style.visibility</p:attrName>
                                        </p:attrNameLst>
                                      </p:cBhvr>
                                      <p:to>
                                        <p:strVal val="visible"/>
                                      </p:to>
                                    </p:set>
                                    <p:anim to="" calcmode="lin" valueType="num">
                                      <p:cBhvr>
                                        <p:cTn id="18" dur="1" fill="hold"/>
                                        <p:tgtEl>
                                          <p:spTgt spid="604163"/>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604171">
                                            <p:txEl>
                                              <p:pRg st="0" end="0"/>
                                            </p:txEl>
                                          </p:spTgt>
                                        </p:tgtEl>
                                        <p:attrNameLst>
                                          <p:attrName>style.visibility</p:attrName>
                                        </p:attrNameLst>
                                      </p:cBhvr>
                                      <p:to>
                                        <p:strVal val="visible"/>
                                      </p:to>
                                    </p:set>
                                    <p:anim to="" calcmode="lin" valueType="num">
                                      <p:cBhvr>
                                        <p:cTn id="23" dur="1" fill="hold"/>
                                        <p:tgtEl>
                                          <p:spTgt spid="60417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604171">
                                            <p:txEl>
                                              <p:pRg st="1" end="1"/>
                                            </p:txEl>
                                          </p:spTgt>
                                        </p:tgtEl>
                                        <p:attrNameLst>
                                          <p:attrName>style.visibility</p:attrName>
                                        </p:attrNameLst>
                                      </p:cBhvr>
                                      <p:to>
                                        <p:strVal val="visible"/>
                                      </p:to>
                                    </p:set>
                                    <p:anim to="" calcmode="lin" valueType="num">
                                      <p:cBhvr>
                                        <p:cTn id="28" dur="1" fill="hold"/>
                                        <p:tgtEl>
                                          <p:spTgt spid="604171">
                                            <p:txEl>
                                              <p:pRg st="1" end="1"/>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604171">
                                            <p:txEl>
                                              <p:pRg st="2" end="2"/>
                                            </p:txEl>
                                          </p:spTgt>
                                        </p:tgtEl>
                                        <p:attrNameLst>
                                          <p:attrName>style.visibility</p:attrName>
                                        </p:attrNameLst>
                                      </p:cBhvr>
                                      <p:to>
                                        <p:strVal val="visible"/>
                                      </p:to>
                                    </p:set>
                                    <p:anim to="" calcmode="lin" valueType="num">
                                      <p:cBhvr>
                                        <p:cTn id="33" dur="1" fill="hold"/>
                                        <p:tgtEl>
                                          <p:spTgt spid="604171">
                                            <p:txEl>
                                              <p:pRg st="2" end="2"/>
                                            </p:txEl>
                                          </p:spTgt>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604171">
                                            <p:txEl>
                                              <p:pRg st="3" end="3"/>
                                            </p:txEl>
                                          </p:spTgt>
                                        </p:tgtEl>
                                        <p:attrNameLst>
                                          <p:attrName>style.visibility</p:attrName>
                                        </p:attrNameLst>
                                      </p:cBhvr>
                                      <p:to>
                                        <p:strVal val="visible"/>
                                      </p:to>
                                    </p:set>
                                    <p:anim to="" calcmode="lin" valueType="num">
                                      <p:cBhvr>
                                        <p:cTn id="38" dur="1" fill="hold"/>
                                        <p:tgtEl>
                                          <p:spTgt spid="604171">
                                            <p:txEl>
                                              <p:pRg st="3" end="3"/>
                                            </p:txEl>
                                          </p:spTgt>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604171">
                                            <p:txEl>
                                              <p:pRg st="4" end="4"/>
                                            </p:txEl>
                                          </p:spTgt>
                                        </p:tgtEl>
                                        <p:attrNameLst>
                                          <p:attrName>style.visibility</p:attrName>
                                        </p:attrNameLst>
                                      </p:cBhvr>
                                      <p:to>
                                        <p:strVal val="visible"/>
                                      </p:to>
                                    </p:set>
                                    <p:anim to="" calcmode="lin" valueType="num">
                                      <p:cBhvr>
                                        <p:cTn id="43" dur="1" fill="hold"/>
                                        <p:tgtEl>
                                          <p:spTgt spid="604171">
                                            <p:txEl>
                                              <p:pRg st="4" end="4"/>
                                            </p:txEl>
                                          </p:spTgt>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4" presetClass="entr" presetSubtype="0" fill="hold" grpId="0" nodeType="clickEffect">
                                  <p:stCondLst>
                                    <p:cond delay="0"/>
                                  </p:stCondLst>
                                  <p:childTnLst>
                                    <p:set>
                                      <p:cBhvr>
                                        <p:cTn id="47" dur="1" fill="hold">
                                          <p:stCondLst>
                                            <p:cond delay="0"/>
                                          </p:stCondLst>
                                        </p:cTn>
                                        <p:tgtEl>
                                          <p:spTgt spid="604171">
                                            <p:txEl>
                                              <p:pRg st="5" end="5"/>
                                            </p:txEl>
                                          </p:spTgt>
                                        </p:tgtEl>
                                        <p:attrNameLst>
                                          <p:attrName>style.visibility</p:attrName>
                                        </p:attrNameLst>
                                      </p:cBhvr>
                                      <p:to>
                                        <p:strVal val="visible"/>
                                      </p:to>
                                    </p:set>
                                    <p:anim to="" calcmode="lin" valueType="num">
                                      <p:cBhvr>
                                        <p:cTn id="48" dur="1" fill="hold"/>
                                        <p:tgtEl>
                                          <p:spTgt spid="604171">
                                            <p:txEl>
                                              <p:pRg st="5" end="5"/>
                                            </p:txEl>
                                          </p:spTgt>
                                        </p:tgtEl>
                                        <p:attrNameLst>
                                          <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4" presetClass="entr" presetSubtype="0" fill="hold" nodeType="clickEffect">
                                  <p:stCondLst>
                                    <p:cond delay="0"/>
                                  </p:stCondLst>
                                  <p:childTnLst>
                                    <p:set>
                                      <p:cBhvr>
                                        <p:cTn id="52" dur="1" fill="hold">
                                          <p:stCondLst>
                                            <p:cond delay="0"/>
                                          </p:stCondLst>
                                        </p:cTn>
                                        <p:tgtEl>
                                          <p:spTgt spid="604167">
                                            <p:txEl>
                                              <p:pRg st="0" end="0"/>
                                            </p:txEl>
                                          </p:spTgt>
                                        </p:tgtEl>
                                        <p:attrNameLst>
                                          <p:attrName>style.visibility</p:attrName>
                                        </p:attrNameLst>
                                      </p:cBhvr>
                                      <p:to>
                                        <p:strVal val="visible"/>
                                      </p:to>
                                    </p:set>
                                    <p:anim to="" calcmode="lin" valueType="num">
                                      <p:cBhvr>
                                        <p:cTn id="53" dur="1" fill="hold"/>
                                        <p:tgtEl>
                                          <p:spTgt spid="604167">
                                            <p:txEl>
                                              <p:pRg st="0" end="0"/>
                                            </p:txEl>
                                          </p:spTgt>
                                        </p:tgtEl>
                                        <p:attrNameLst>
                                          <p:attrName/>
                                        </p:attrNameLst>
                                      </p:cBhvr>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4" presetClass="entr" presetSubtype="0" fill="hold" nodeType="clickEffect">
                                  <p:stCondLst>
                                    <p:cond delay="0"/>
                                  </p:stCondLst>
                                  <p:childTnLst>
                                    <p:set>
                                      <p:cBhvr>
                                        <p:cTn id="57" dur="1" fill="hold">
                                          <p:stCondLst>
                                            <p:cond delay="0"/>
                                          </p:stCondLst>
                                        </p:cTn>
                                        <p:tgtEl>
                                          <p:spTgt spid="604167">
                                            <p:txEl>
                                              <p:pRg st="1" end="1"/>
                                            </p:txEl>
                                          </p:spTgt>
                                        </p:tgtEl>
                                        <p:attrNameLst>
                                          <p:attrName>style.visibility</p:attrName>
                                        </p:attrNameLst>
                                      </p:cBhvr>
                                      <p:to>
                                        <p:strVal val="visible"/>
                                      </p:to>
                                    </p:set>
                                    <p:anim to="" calcmode="lin" valueType="num">
                                      <p:cBhvr>
                                        <p:cTn id="58" dur="1" fill="hold"/>
                                        <p:tgtEl>
                                          <p:spTgt spid="604167">
                                            <p:txEl>
                                              <p:pRg st="1" end="1"/>
                                            </p:txEl>
                                          </p:spTgt>
                                        </p:tgtEl>
                                        <p:attrNameLst>
                                          <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4" presetClass="entr" presetSubtype="0" fill="hold" nodeType="clickEffect">
                                  <p:stCondLst>
                                    <p:cond delay="0"/>
                                  </p:stCondLst>
                                  <p:childTnLst>
                                    <p:set>
                                      <p:cBhvr>
                                        <p:cTn id="62" dur="1" fill="hold">
                                          <p:stCondLst>
                                            <p:cond delay="0"/>
                                          </p:stCondLst>
                                        </p:cTn>
                                        <p:tgtEl>
                                          <p:spTgt spid="604167">
                                            <p:txEl>
                                              <p:pRg st="2" end="2"/>
                                            </p:txEl>
                                          </p:spTgt>
                                        </p:tgtEl>
                                        <p:attrNameLst>
                                          <p:attrName>style.visibility</p:attrName>
                                        </p:attrNameLst>
                                      </p:cBhvr>
                                      <p:to>
                                        <p:strVal val="visible"/>
                                      </p:to>
                                    </p:set>
                                    <p:anim to="" calcmode="lin" valueType="num">
                                      <p:cBhvr>
                                        <p:cTn id="63" dur="1" fill="hold"/>
                                        <p:tgtEl>
                                          <p:spTgt spid="604167">
                                            <p:txEl>
                                              <p:pRg st="2" end="2"/>
                                            </p:txEl>
                                          </p:spTgt>
                                        </p:tgtEl>
                                        <p:attrNameLst>
                                          <p:attrName/>
                                        </p:attrNameLst>
                                      </p:cBhvr>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4" presetClass="entr" presetSubtype="0" fill="hold" nodeType="clickEffect">
                                  <p:stCondLst>
                                    <p:cond delay="0"/>
                                  </p:stCondLst>
                                  <p:childTnLst>
                                    <p:set>
                                      <p:cBhvr>
                                        <p:cTn id="67" dur="1" fill="hold">
                                          <p:stCondLst>
                                            <p:cond delay="0"/>
                                          </p:stCondLst>
                                        </p:cTn>
                                        <p:tgtEl>
                                          <p:spTgt spid="604167">
                                            <p:txEl>
                                              <p:pRg st="3" end="3"/>
                                            </p:txEl>
                                          </p:spTgt>
                                        </p:tgtEl>
                                        <p:attrNameLst>
                                          <p:attrName>style.visibility</p:attrName>
                                        </p:attrNameLst>
                                      </p:cBhvr>
                                      <p:to>
                                        <p:strVal val="visible"/>
                                      </p:to>
                                    </p:set>
                                    <p:anim to="" calcmode="lin" valueType="num">
                                      <p:cBhvr>
                                        <p:cTn id="68" dur="1" fill="hold"/>
                                        <p:tgtEl>
                                          <p:spTgt spid="604167">
                                            <p:txEl>
                                              <p:pRg st="3" end="3"/>
                                            </p:txEl>
                                          </p:spTgt>
                                        </p:tgtEl>
                                        <p:attrNameLst>
                                          <p:attrName/>
                                        </p:attrNameLst>
                                      </p:cBhvr>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4" presetClass="entr" presetSubtype="0" fill="hold" nodeType="clickEffect">
                                  <p:stCondLst>
                                    <p:cond delay="0"/>
                                  </p:stCondLst>
                                  <p:childTnLst>
                                    <p:set>
                                      <p:cBhvr>
                                        <p:cTn id="72" dur="1" fill="hold">
                                          <p:stCondLst>
                                            <p:cond delay="0"/>
                                          </p:stCondLst>
                                        </p:cTn>
                                        <p:tgtEl>
                                          <p:spTgt spid="604167">
                                            <p:txEl>
                                              <p:pRg st="4" end="4"/>
                                            </p:txEl>
                                          </p:spTgt>
                                        </p:tgtEl>
                                        <p:attrNameLst>
                                          <p:attrName>style.visibility</p:attrName>
                                        </p:attrNameLst>
                                      </p:cBhvr>
                                      <p:to>
                                        <p:strVal val="visible"/>
                                      </p:to>
                                    </p:set>
                                    <p:anim to="" calcmode="lin" valueType="num">
                                      <p:cBhvr>
                                        <p:cTn id="73" dur="1" fill="hold"/>
                                        <p:tgtEl>
                                          <p:spTgt spid="604167">
                                            <p:txEl>
                                              <p:pRg st="4" end="4"/>
                                            </p:txEl>
                                          </p:spTgt>
                                        </p:tgtEl>
                                        <p:attrNameLst>
                                          <p:attrName/>
                                        </p:attrNameLst>
                                      </p:cBhvr>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4" presetClass="entr" presetSubtype="0" fill="hold" nodeType="clickEffect">
                                  <p:stCondLst>
                                    <p:cond delay="0"/>
                                  </p:stCondLst>
                                  <p:childTnLst>
                                    <p:set>
                                      <p:cBhvr>
                                        <p:cTn id="77" dur="1" fill="hold">
                                          <p:stCondLst>
                                            <p:cond delay="0"/>
                                          </p:stCondLst>
                                        </p:cTn>
                                        <p:tgtEl>
                                          <p:spTgt spid="604167">
                                            <p:txEl>
                                              <p:pRg st="5" end="5"/>
                                            </p:txEl>
                                          </p:spTgt>
                                        </p:tgtEl>
                                        <p:attrNameLst>
                                          <p:attrName>style.visibility</p:attrName>
                                        </p:attrNameLst>
                                      </p:cBhvr>
                                      <p:to>
                                        <p:strVal val="visible"/>
                                      </p:to>
                                    </p:set>
                                    <p:anim to="" calcmode="lin" valueType="num">
                                      <p:cBhvr>
                                        <p:cTn id="78" dur="1" fill="hold"/>
                                        <p:tgtEl>
                                          <p:spTgt spid="60416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7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6" name="Rectangle 4"/>
          <p:cNvSpPr>
            <a:spLocks noGrp="1" noChangeArrowheads="1"/>
          </p:cNvSpPr>
          <p:nvPr>
            <p:ph type="title"/>
          </p:nvPr>
        </p:nvSpPr>
        <p:spPr/>
        <p:txBody>
          <a:bodyPr/>
          <a:lstStyle/>
          <a:p>
            <a:pPr eaLnBrk="1" hangingPunct="1"/>
            <a:r>
              <a:rPr lang="en-US" altLang="en-US"/>
              <a:t>In the beginning…</a:t>
            </a:r>
          </a:p>
        </p:txBody>
      </p:sp>
      <p:sp>
        <p:nvSpPr>
          <p:cNvPr id="474119" name="Rectangle 7"/>
          <p:cNvSpPr>
            <a:spLocks noGrp="1" noChangeArrowheads="1"/>
          </p:cNvSpPr>
          <p:nvPr>
            <p:ph type="body" sz="half" idx="3"/>
          </p:nvPr>
        </p:nvSpPr>
        <p:spPr>
          <a:xfrm>
            <a:off x="4648200" y="1600200"/>
            <a:ext cx="4114800" cy="2286000"/>
          </a:xfrm>
        </p:spPr>
        <p:txBody>
          <a:bodyPr/>
          <a:lstStyle/>
          <a:p>
            <a:pPr marL="0" indent="0" eaLnBrk="1" hangingPunct="1">
              <a:lnSpc>
                <a:spcPct val="90000"/>
              </a:lnSpc>
              <a:buFontTx/>
              <a:buNone/>
            </a:pPr>
            <a:r>
              <a:rPr lang="en-US" altLang="en-US" sz="2800">
                <a:solidFill>
                  <a:srgbClr val="FBE50F"/>
                </a:solidFill>
                <a:latin typeface="Comic Sans MS" pitchFamily="66" charset="0"/>
              </a:rPr>
              <a:t>From the time of Adam, commands given by God and traditions were probably passed down by oral tradition.</a:t>
            </a:r>
          </a:p>
        </p:txBody>
      </p:sp>
      <p:pic>
        <p:nvPicPr>
          <p:cNvPr id="474120" name="Picture 8" descr="j0310360"/>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181600" y="3733800"/>
            <a:ext cx="2595563" cy="2895600"/>
          </a:xfrm>
        </p:spPr>
      </p:pic>
      <p:pic>
        <p:nvPicPr>
          <p:cNvPr id="474122" name="Picture 10" descr="j028322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33600"/>
            <a:ext cx="4191000" cy="284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7589" name="Group 14"/>
          <p:cNvGrpSpPr>
            <a:grpSpLocks/>
          </p:cNvGrpSpPr>
          <p:nvPr/>
        </p:nvGrpSpPr>
        <p:grpSpPr bwMode="auto">
          <a:xfrm>
            <a:off x="7772400" y="6019800"/>
            <a:ext cx="1162050" cy="685800"/>
            <a:chOff x="4896" y="3792"/>
            <a:chExt cx="732" cy="432"/>
          </a:xfrm>
        </p:grpSpPr>
        <p:grpSp>
          <p:nvGrpSpPr>
            <p:cNvPr id="67591" name="Group 15"/>
            <p:cNvGrpSpPr>
              <a:grpSpLocks/>
            </p:cNvGrpSpPr>
            <p:nvPr/>
          </p:nvGrpSpPr>
          <p:grpSpPr bwMode="auto">
            <a:xfrm>
              <a:off x="5137" y="3914"/>
              <a:ext cx="194" cy="180"/>
              <a:chOff x="1824" y="633"/>
              <a:chExt cx="2834" cy="2849"/>
            </a:xfrm>
          </p:grpSpPr>
          <p:sp>
            <p:nvSpPr>
              <p:cNvPr id="6760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6760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6760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6760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67592" name="Group 20"/>
            <p:cNvGrpSpPr>
              <a:grpSpLocks/>
            </p:cNvGrpSpPr>
            <p:nvPr/>
          </p:nvGrpSpPr>
          <p:grpSpPr bwMode="auto">
            <a:xfrm>
              <a:off x="5398" y="4053"/>
              <a:ext cx="230" cy="142"/>
              <a:chOff x="1008" y="1059"/>
              <a:chExt cx="3768" cy="2733"/>
            </a:xfrm>
          </p:grpSpPr>
          <p:sp>
            <p:nvSpPr>
              <p:cNvPr id="67598" name="AutoShape 2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7599" name="Oval 2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7600" name="Oval 2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7601" name="Oval 2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7593"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67594"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67595" name="AutoShape 2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7596" name="AutoShape 2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7597" name="AutoShape 2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67590" name="Text Box 5"/>
          <p:cNvSpPr txBox="1">
            <a:spLocks noChangeArrowheads="1"/>
          </p:cNvSpPr>
          <p:nvPr/>
        </p:nvSpPr>
        <p:spPr bwMode="auto">
          <a:xfrm>
            <a:off x="81724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74116"/>
                                        </p:tgtEl>
                                        <p:attrNameLst>
                                          <p:attrName>style.visibility</p:attrName>
                                        </p:attrNameLst>
                                      </p:cBhvr>
                                      <p:to>
                                        <p:strVal val="visible"/>
                                      </p:to>
                                    </p:set>
                                    <p:anim calcmode="discrete" valueType="clr">
                                      <p:cBhvr override="childStyle">
                                        <p:cTn id="7" dur="80"/>
                                        <p:tgtEl>
                                          <p:spTgt spid="4741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74116"/>
                                        </p:tgtEl>
                                        <p:attrNameLst>
                                          <p:attrName>fillcolor</p:attrName>
                                        </p:attrNameLst>
                                      </p:cBhvr>
                                      <p:tavLst>
                                        <p:tav tm="0">
                                          <p:val>
                                            <p:clrVal>
                                              <a:schemeClr val="accent2"/>
                                            </p:clrVal>
                                          </p:val>
                                        </p:tav>
                                        <p:tav tm="50000">
                                          <p:val>
                                            <p:clrVal>
                                              <a:schemeClr val="hlink"/>
                                            </p:clrVal>
                                          </p:val>
                                        </p:tav>
                                      </p:tavLst>
                                    </p:anim>
                                    <p:set>
                                      <p:cBhvr>
                                        <p:cTn id="9" dur="80"/>
                                        <p:tgtEl>
                                          <p:spTgt spid="474116"/>
                                        </p:tgtEl>
                                        <p:attrNameLst>
                                          <p:attrName>fill.type</p:attrName>
                                        </p:attrNameLst>
                                      </p:cBhvr>
                                      <p:to>
                                        <p:strVal val="solid"/>
                                      </p:to>
                                    </p:set>
                                  </p:childTnLst>
                                </p:cTn>
                              </p:par>
                            </p:childTnLst>
                          </p:cTn>
                        </p:par>
                        <p:par>
                          <p:cTn id="10" fill="hold" nodeType="afterGroup">
                            <p:stCondLst>
                              <p:cond delay="640"/>
                            </p:stCondLst>
                            <p:childTnLst>
                              <p:par>
                                <p:cTn id="11" presetID="26" presetClass="entr" presetSubtype="0" fill="hold" grpId="0" nodeType="afterEffect">
                                  <p:stCondLst>
                                    <p:cond delay="2000"/>
                                  </p:stCondLst>
                                  <p:childTnLst>
                                    <p:set>
                                      <p:cBhvr>
                                        <p:cTn id="12" dur="1" fill="hold">
                                          <p:stCondLst>
                                            <p:cond delay="0"/>
                                          </p:stCondLst>
                                        </p:cTn>
                                        <p:tgtEl>
                                          <p:spTgt spid="474119">
                                            <p:txEl>
                                              <p:pRg st="0" end="0"/>
                                            </p:txEl>
                                          </p:spTgt>
                                        </p:tgtEl>
                                        <p:attrNameLst>
                                          <p:attrName>style.visibility</p:attrName>
                                        </p:attrNameLst>
                                      </p:cBhvr>
                                      <p:to>
                                        <p:strVal val="visible"/>
                                      </p:to>
                                    </p:set>
                                    <p:animEffect transition="in" filter="wipe(down)">
                                      <p:cBhvr>
                                        <p:cTn id="13" dur="290">
                                          <p:stCondLst>
                                            <p:cond delay="0"/>
                                          </p:stCondLst>
                                        </p:cTn>
                                        <p:tgtEl>
                                          <p:spTgt spid="474119">
                                            <p:txEl>
                                              <p:pRg st="0" end="0"/>
                                            </p:txEl>
                                          </p:spTgt>
                                        </p:tgtEl>
                                      </p:cBhvr>
                                    </p:animEffect>
                                    <p:anim calcmode="lin" valueType="num">
                                      <p:cBhvr>
                                        <p:cTn id="14" dur="911" tmFilter="0,0; 0.14,0.36; 0.43,0.73; 0.71,0.91; 1.0,1.0">
                                          <p:stCondLst>
                                            <p:cond delay="0"/>
                                          </p:stCondLst>
                                        </p:cTn>
                                        <p:tgtEl>
                                          <p:spTgt spid="474119">
                                            <p:txEl>
                                              <p:pRg st="0" end="0"/>
                                            </p:txEl>
                                          </p:spTgt>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474119">
                                            <p:txEl>
                                              <p:pRg st="0" end="0"/>
                                            </p:txEl>
                                          </p:spTgt>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474119">
                                            <p:txEl>
                                              <p:pRg st="0" end="0"/>
                                            </p:txEl>
                                          </p:spTgt>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474119">
                                            <p:txEl>
                                              <p:pRg st="0" end="0"/>
                                            </p:txEl>
                                          </p:spTgt>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474119">
                                            <p:txEl>
                                              <p:pRg st="0" end="0"/>
                                            </p:txEl>
                                          </p:spTgt>
                                        </p:tgtEl>
                                        <p:attrNameLst>
                                          <p:attrName>ppt_y</p:attrName>
                                        </p:attrNameLst>
                                      </p:cBhvr>
                                      <p:tavLst>
                                        <p:tav tm="0" fmla="#ppt_y-sin(pi*$)/81">
                                          <p:val>
                                            <p:fltVal val="0"/>
                                          </p:val>
                                        </p:tav>
                                        <p:tav tm="100000">
                                          <p:val>
                                            <p:fltVal val="1"/>
                                          </p:val>
                                        </p:tav>
                                      </p:tavLst>
                                    </p:anim>
                                    <p:animScale>
                                      <p:cBhvr>
                                        <p:cTn id="19" dur="13">
                                          <p:stCondLst>
                                            <p:cond delay="325"/>
                                          </p:stCondLst>
                                        </p:cTn>
                                        <p:tgtEl>
                                          <p:spTgt spid="474119">
                                            <p:txEl>
                                              <p:pRg st="0" end="0"/>
                                            </p:txEl>
                                          </p:spTgt>
                                        </p:tgtEl>
                                      </p:cBhvr>
                                      <p:to x="100000" y="60000"/>
                                    </p:animScale>
                                    <p:animScale>
                                      <p:cBhvr>
                                        <p:cTn id="20" dur="83" decel="50000">
                                          <p:stCondLst>
                                            <p:cond delay="338"/>
                                          </p:stCondLst>
                                        </p:cTn>
                                        <p:tgtEl>
                                          <p:spTgt spid="474119">
                                            <p:txEl>
                                              <p:pRg st="0" end="0"/>
                                            </p:txEl>
                                          </p:spTgt>
                                        </p:tgtEl>
                                      </p:cBhvr>
                                      <p:to x="100000" y="100000"/>
                                    </p:animScale>
                                    <p:animScale>
                                      <p:cBhvr>
                                        <p:cTn id="21" dur="13">
                                          <p:stCondLst>
                                            <p:cond delay="656"/>
                                          </p:stCondLst>
                                        </p:cTn>
                                        <p:tgtEl>
                                          <p:spTgt spid="474119">
                                            <p:txEl>
                                              <p:pRg st="0" end="0"/>
                                            </p:txEl>
                                          </p:spTgt>
                                        </p:tgtEl>
                                      </p:cBhvr>
                                      <p:to x="100000" y="80000"/>
                                    </p:animScale>
                                    <p:animScale>
                                      <p:cBhvr>
                                        <p:cTn id="22" dur="83" decel="50000">
                                          <p:stCondLst>
                                            <p:cond delay="669"/>
                                          </p:stCondLst>
                                        </p:cTn>
                                        <p:tgtEl>
                                          <p:spTgt spid="474119">
                                            <p:txEl>
                                              <p:pRg st="0" end="0"/>
                                            </p:txEl>
                                          </p:spTgt>
                                        </p:tgtEl>
                                      </p:cBhvr>
                                      <p:to x="100000" y="100000"/>
                                    </p:animScale>
                                    <p:animScale>
                                      <p:cBhvr>
                                        <p:cTn id="23" dur="13">
                                          <p:stCondLst>
                                            <p:cond delay="821"/>
                                          </p:stCondLst>
                                        </p:cTn>
                                        <p:tgtEl>
                                          <p:spTgt spid="474119">
                                            <p:txEl>
                                              <p:pRg st="0" end="0"/>
                                            </p:txEl>
                                          </p:spTgt>
                                        </p:tgtEl>
                                      </p:cBhvr>
                                      <p:to x="100000" y="90000"/>
                                    </p:animScale>
                                    <p:animScale>
                                      <p:cBhvr>
                                        <p:cTn id="24" dur="83" decel="50000">
                                          <p:stCondLst>
                                            <p:cond delay="834"/>
                                          </p:stCondLst>
                                        </p:cTn>
                                        <p:tgtEl>
                                          <p:spTgt spid="474119">
                                            <p:txEl>
                                              <p:pRg st="0" end="0"/>
                                            </p:txEl>
                                          </p:spTgt>
                                        </p:tgtEl>
                                      </p:cBhvr>
                                      <p:to x="100000" y="100000"/>
                                    </p:animScale>
                                    <p:animScale>
                                      <p:cBhvr>
                                        <p:cTn id="25" dur="13">
                                          <p:stCondLst>
                                            <p:cond delay="904"/>
                                          </p:stCondLst>
                                        </p:cTn>
                                        <p:tgtEl>
                                          <p:spTgt spid="474119">
                                            <p:txEl>
                                              <p:pRg st="0" end="0"/>
                                            </p:txEl>
                                          </p:spTgt>
                                        </p:tgtEl>
                                      </p:cBhvr>
                                      <p:to x="100000" y="95000"/>
                                    </p:animScale>
                                    <p:animScale>
                                      <p:cBhvr>
                                        <p:cTn id="26" dur="83" decel="50000">
                                          <p:stCondLst>
                                            <p:cond delay="917"/>
                                          </p:stCondLst>
                                        </p:cTn>
                                        <p:tgtEl>
                                          <p:spTgt spid="474119">
                                            <p:txEl>
                                              <p:pRg st="0" end="0"/>
                                            </p:txEl>
                                          </p:spTgt>
                                        </p:tgtEl>
                                      </p:cBhvr>
                                      <p:to x="100000" y="100000"/>
                                    </p:animScale>
                                  </p:childTnLst>
                                </p:cTn>
                              </p:par>
                            </p:childTnLst>
                          </p:cTn>
                        </p:par>
                        <p:par>
                          <p:cTn id="27" fill="hold" nodeType="afterGroup">
                            <p:stCondLst>
                              <p:cond delay="3640"/>
                            </p:stCondLst>
                            <p:childTnLst>
                              <p:par>
                                <p:cTn id="28" presetID="37" presetClass="entr" presetSubtype="0" fill="hold" nodeType="afterEffect">
                                  <p:stCondLst>
                                    <p:cond delay="0"/>
                                  </p:stCondLst>
                                  <p:childTnLst>
                                    <p:set>
                                      <p:cBhvr>
                                        <p:cTn id="29" dur="1" fill="hold">
                                          <p:stCondLst>
                                            <p:cond delay="0"/>
                                          </p:stCondLst>
                                        </p:cTn>
                                        <p:tgtEl>
                                          <p:spTgt spid="474122"/>
                                        </p:tgtEl>
                                        <p:attrNameLst>
                                          <p:attrName>style.visibility</p:attrName>
                                        </p:attrNameLst>
                                      </p:cBhvr>
                                      <p:to>
                                        <p:strVal val="visible"/>
                                      </p:to>
                                    </p:set>
                                    <p:animEffect transition="in" filter="fade">
                                      <p:cBhvr>
                                        <p:cTn id="30" dur="1000"/>
                                        <p:tgtEl>
                                          <p:spTgt spid="474122"/>
                                        </p:tgtEl>
                                      </p:cBhvr>
                                    </p:animEffect>
                                    <p:anim calcmode="lin" valueType="num">
                                      <p:cBhvr>
                                        <p:cTn id="31" dur="1000" fill="hold"/>
                                        <p:tgtEl>
                                          <p:spTgt spid="474122"/>
                                        </p:tgtEl>
                                        <p:attrNameLst>
                                          <p:attrName>ppt_x</p:attrName>
                                        </p:attrNameLst>
                                      </p:cBhvr>
                                      <p:tavLst>
                                        <p:tav tm="0">
                                          <p:val>
                                            <p:strVal val="#ppt_x"/>
                                          </p:val>
                                        </p:tav>
                                        <p:tav tm="100000">
                                          <p:val>
                                            <p:strVal val="#ppt_x"/>
                                          </p:val>
                                        </p:tav>
                                      </p:tavLst>
                                    </p:anim>
                                    <p:anim calcmode="lin" valueType="num">
                                      <p:cBhvr>
                                        <p:cTn id="32" dur="900" decel="100000" fill="hold"/>
                                        <p:tgtEl>
                                          <p:spTgt spid="47412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74122"/>
                                        </p:tgtEl>
                                        <p:attrNameLst>
                                          <p:attrName>ppt_y</p:attrName>
                                        </p:attrNameLst>
                                      </p:cBhvr>
                                      <p:tavLst>
                                        <p:tav tm="0">
                                          <p:val>
                                            <p:strVal val="#ppt_y-.03"/>
                                          </p:val>
                                        </p:tav>
                                        <p:tav tm="100000">
                                          <p:val>
                                            <p:strVal val="#ppt_y"/>
                                          </p:val>
                                        </p:tav>
                                      </p:tavLst>
                                    </p:anim>
                                  </p:childTnLst>
                                </p:cTn>
                              </p:par>
                              <p:par>
                                <p:cTn id="34" presetID="39" presetClass="entr" presetSubtype="0" accel="100000" fill="hold" nodeType="withEffect">
                                  <p:stCondLst>
                                    <p:cond delay="0"/>
                                  </p:stCondLst>
                                  <p:childTnLst>
                                    <p:set>
                                      <p:cBhvr>
                                        <p:cTn id="35" dur="1" fill="hold">
                                          <p:stCondLst>
                                            <p:cond delay="0"/>
                                          </p:stCondLst>
                                        </p:cTn>
                                        <p:tgtEl>
                                          <p:spTgt spid="474120"/>
                                        </p:tgtEl>
                                        <p:attrNameLst>
                                          <p:attrName>style.visibility</p:attrName>
                                        </p:attrNameLst>
                                      </p:cBhvr>
                                      <p:to>
                                        <p:strVal val="visible"/>
                                      </p:to>
                                    </p:set>
                                    <p:anim calcmode="lin" valueType="num">
                                      <p:cBhvr>
                                        <p:cTn id="36" dur="500" fill="hold"/>
                                        <p:tgtEl>
                                          <p:spTgt spid="474120"/>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474120"/>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474120"/>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474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6" grpId="0"/>
      <p:bldP spid="4741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4" name="Picture 1030" descr="j0282748"/>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2590800" y="2895600"/>
            <a:ext cx="4114800" cy="4114800"/>
          </a:xfrm>
          <a:noFill/>
          <a:extLst>
            <a:ext uri="{909E8E84-426E-40dd-AFC4-6F175D3DCCD1}">
              <a14:hiddenFill xmlns="" xmlns:a14="http://schemas.microsoft.com/office/drawing/2010/main">
                <a:solidFill>
                  <a:srgbClr val="FFFFFF"/>
                </a:solidFill>
              </a14:hiddenFill>
            </a:ext>
          </a:extLst>
        </p:spPr>
      </p:pic>
      <p:grpSp>
        <p:nvGrpSpPr>
          <p:cNvPr id="69634" name="Group 1032"/>
          <p:cNvGrpSpPr>
            <a:grpSpLocks/>
          </p:cNvGrpSpPr>
          <p:nvPr/>
        </p:nvGrpSpPr>
        <p:grpSpPr bwMode="auto">
          <a:xfrm>
            <a:off x="7772400" y="6019800"/>
            <a:ext cx="1162050" cy="685800"/>
            <a:chOff x="4896" y="3792"/>
            <a:chExt cx="732" cy="432"/>
          </a:xfrm>
        </p:grpSpPr>
        <p:grpSp>
          <p:nvGrpSpPr>
            <p:cNvPr id="69636" name="Group 1033"/>
            <p:cNvGrpSpPr>
              <a:grpSpLocks/>
            </p:cNvGrpSpPr>
            <p:nvPr/>
          </p:nvGrpSpPr>
          <p:grpSpPr bwMode="auto">
            <a:xfrm>
              <a:off x="5137" y="3914"/>
              <a:ext cx="194" cy="180"/>
              <a:chOff x="1824" y="633"/>
              <a:chExt cx="2834" cy="2849"/>
            </a:xfrm>
          </p:grpSpPr>
          <p:sp>
            <p:nvSpPr>
              <p:cNvPr id="69647"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69648"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69649"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69650"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69637" name="Group 1038"/>
            <p:cNvGrpSpPr>
              <a:grpSpLocks/>
            </p:cNvGrpSpPr>
            <p:nvPr/>
          </p:nvGrpSpPr>
          <p:grpSpPr bwMode="auto">
            <a:xfrm>
              <a:off x="5398" y="4053"/>
              <a:ext cx="230" cy="142"/>
              <a:chOff x="1008" y="1059"/>
              <a:chExt cx="3768" cy="2733"/>
            </a:xfrm>
          </p:grpSpPr>
          <p:sp>
            <p:nvSpPr>
              <p:cNvPr id="69643" name="AutoShape 1039"/>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44" name="Oval 1040"/>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45" name="Oval 1041"/>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46" name="Oval 1042"/>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9638"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69639"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69640" name="AutoShape 1045"/>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41" name="AutoShape 1046"/>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642" name="AutoShape 1047"/>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14052" name="Rectangle 1028"/>
          <p:cNvSpPr>
            <a:spLocks noGrp="1" noChangeArrowheads="1"/>
          </p:cNvSpPr>
          <p:nvPr>
            <p:ph type="title"/>
          </p:nvPr>
        </p:nvSpPr>
        <p:spPr>
          <a:xfrm>
            <a:off x="179388" y="260350"/>
            <a:ext cx="8856662" cy="3092450"/>
          </a:xfrm>
        </p:spPr>
        <p:txBody>
          <a:bodyPr/>
          <a:lstStyle/>
          <a:p>
            <a:pPr eaLnBrk="1" hangingPunct="1"/>
            <a:r>
              <a:rPr lang="en-US" altLang="en-US" sz="4000">
                <a:solidFill>
                  <a:schemeClr val="tx1"/>
                </a:solidFill>
                <a:latin typeface="Arial" pitchFamily="34" charset="0"/>
              </a:rPr>
              <a:t>Discussion: Since stories passed by oral tradition for hundreds of years before Moses, what still gives you confidence that the Bible is God</a:t>
            </a:r>
            <a:r>
              <a:rPr lang="fr-FR" altLang="ja-JP" sz="4000">
                <a:solidFill>
                  <a:schemeClr val="tx1"/>
                </a:solidFill>
                <a:latin typeface="Arial" pitchFamily="34" charset="0"/>
              </a:rPr>
              <a:t>'</a:t>
            </a:r>
            <a:r>
              <a:rPr lang="en-US" altLang="en-US" sz="4000">
                <a:solidFill>
                  <a:schemeClr val="tx1"/>
                </a:solidFill>
                <a:latin typeface="Arial" pitchFamily="34" charset="0"/>
              </a:rPr>
              <a:t>s Word, not just man</a:t>
            </a:r>
            <a:r>
              <a:rPr lang="fr-FR" altLang="ja-JP" sz="4000">
                <a:solidFill>
                  <a:schemeClr val="tx1"/>
                </a:solidFill>
                <a:latin typeface="Arial" pitchFamily="34" charset="0"/>
              </a:rPr>
              <a:t>'</a:t>
            </a:r>
            <a:r>
              <a:rPr lang="en-US" altLang="en-US" sz="4000">
                <a:solidFill>
                  <a:schemeClr val="tx1"/>
                </a:solidFill>
                <a:latin typeface="Arial" pitchFamily="34" charset="0"/>
              </a:rPr>
              <a:t>s word?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fade">
                                      <p:cBhvr>
                                        <p:cTn id="7" dur="770" decel="100000"/>
                                        <p:tgtEl>
                                          <p:spTgt spid="514052"/>
                                        </p:tgtEl>
                                      </p:cBhvr>
                                    </p:animEffect>
                                    <p:animScale>
                                      <p:cBhvr>
                                        <p:cTn id="8" dur="770" decel="100000"/>
                                        <p:tgtEl>
                                          <p:spTgt spid="514052"/>
                                        </p:tgtEl>
                                      </p:cBhvr>
                                      <p:from x="10000" y="10000"/>
                                      <p:to x="200000" y="450000"/>
                                    </p:animScale>
                                    <p:animScale>
                                      <p:cBhvr>
                                        <p:cTn id="9" dur="1230" accel="100000" fill="hold">
                                          <p:stCondLst>
                                            <p:cond delay="770"/>
                                          </p:stCondLst>
                                        </p:cTn>
                                        <p:tgtEl>
                                          <p:spTgt spid="514052"/>
                                        </p:tgtEl>
                                      </p:cBhvr>
                                      <p:from x="200000" y="450000"/>
                                      <p:to x="100000" y="100000"/>
                                    </p:animScale>
                                    <p:set>
                                      <p:cBhvr>
                                        <p:cTn id="10" dur="770" fill="hold"/>
                                        <p:tgtEl>
                                          <p:spTgt spid="514052"/>
                                        </p:tgtEl>
                                        <p:attrNameLst>
                                          <p:attrName>ppt_x</p:attrName>
                                        </p:attrNameLst>
                                      </p:cBhvr>
                                      <p:to>
                                        <p:strVal val="(0.5)"/>
                                      </p:to>
                                    </p:set>
                                    <p:anim from="(0.5)" to="(#ppt_x)" calcmode="lin" valueType="num">
                                      <p:cBhvr>
                                        <p:cTn id="11" dur="1230" accel="100000" fill="hold">
                                          <p:stCondLst>
                                            <p:cond delay="770"/>
                                          </p:stCondLst>
                                        </p:cTn>
                                        <p:tgtEl>
                                          <p:spTgt spid="514052"/>
                                        </p:tgtEl>
                                        <p:attrNameLst>
                                          <p:attrName>ppt_x</p:attrName>
                                        </p:attrNameLst>
                                      </p:cBhvr>
                                    </p:anim>
                                    <p:set>
                                      <p:cBhvr>
                                        <p:cTn id="12" dur="770" fill="hold"/>
                                        <p:tgtEl>
                                          <p:spTgt spid="514052"/>
                                        </p:tgtEl>
                                        <p:attrNameLst>
                                          <p:attrName>ppt_y</p:attrName>
                                        </p:attrNameLst>
                                      </p:cBhvr>
                                      <p:to>
                                        <p:strVal val="(#ppt_y+0.4)"/>
                                      </p:to>
                                    </p:set>
                                    <p:anim from="(#ppt_y+0.4)" to="(#ppt_y)" calcmode="lin" valueType="num">
                                      <p:cBhvr>
                                        <p:cTn id="13" dur="1230" accel="100000" fill="hold">
                                          <p:stCondLst>
                                            <p:cond delay="770"/>
                                          </p:stCondLst>
                                        </p:cTn>
                                        <p:tgtEl>
                                          <p:spTgt spid="514052"/>
                                        </p:tgtEl>
                                        <p:attrNameLst>
                                          <p:attrName>ppt_y</p:attrName>
                                        </p:attrNameLst>
                                      </p:cBhvr>
                                    </p:anim>
                                  </p:childTnLst>
                                </p:cTn>
                              </p:par>
                            </p:childTnLst>
                          </p:cTn>
                        </p:par>
                        <p:par>
                          <p:cTn id="14" fill="hold" nodeType="afterGroup">
                            <p:stCondLst>
                              <p:cond delay="2000"/>
                            </p:stCondLst>
                            <p:childTnLst>
                              <p:par>
                                <p:cTn id="15" presetID="26" presetClass="entr" presetSubtype="0" fill="hold" nodeType="afterEffect">
                                  <p:stCondLst>
                                    <p:cond delay="0"/>
                                  </p:stCondLst>
                                  <p:childTnLst>
                                    <p:set>
                                      <p:cBhvr>
                                        <p:cTn id="16" dur="1" fill="hold">
                                          <p:stCondLst>
                                            <p:cond delay="0"/>
                                          </p:stCondLst>
                                        </p:cTn>
                                        <p:tgtEl>
                                          <p:spTgt spid="514054"/>
                                        </p:tgtEl>
                                        <p:attrNameLst>
                                          <p:attrName>style.visibility</p:attrName>
                                        </p:attrNameLst>
                                      </p:cBhvr>
                                      <p:to>
                                        <p:strVal val="visible"/>
                                      </p:to>
                                    </p:set>
                                    <p:animEffect transition="in" filter="wipe(down)">
                                      <p:cBhvr>
                                        <p:cTn id="17" dur="580">
                                          <p:stCondLst>
                                            <p:cond delay="0"/>
                                          </p:stCondLst>
                                        </p:cTn>
                                        <p:tgtEl>
                                          <p:spTgt spid="514054"/>
                                        </p:tgtEl>
                                      </p:cBhvr>
                                    </p:animEffect>
                                    <p:anim calcmode="lin" valueType="num">
                                      <p:cBhvr>
                                        <p:cTn id="18" dur="1822" tmFilter="0,0; 0.14,0.36; 0.43,0.73; 0.71,0.91; 1.0,1.0">
                                          <p:stCondLst>
                                            <p:cond delay="0"/>
                                          </p:stCondLst>
                                        </p:cTn>
                                        <p:tgtEl>
                                          <p:spTgt spid="51405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1405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1405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1405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14054"/>
                                        </p:tgtEl>
                                        <p:attrNameLst>
                                          <p:attrName>ppt_y</p:attrName>
                                        </p:attrNameLst>
                                      </p:cBhvr>
                                      <p:tavLst>
                                        <p:tav tm="0" fmla="#ppt_y-sin(pi*$)/81">
                                          <p:val>
                                            <p:fltVal val="0"/>
                                          </p:val>
                                        </p:tav>
                                        <p:tav tm="100000">
                                          <p:val>
                                            <p:fltVal val="1"/>
                                          </p:val>
                                        </p:tav>
                                      </p:tavLst>
                                    </p:anim>
                                    <p:animScale>
                                      <p:cBhvr>
                                        <p:cTn id="23" dur="26">
                                          <p:stCondLst>
                                            <p:cond delay="650"/>
                                          </p:stCondLst>
                                        </p:cTn>
                                        <p:tgtEl>
                                          <p:spTgt spid="514054"/>
                                        </p:tgtEl>
                                      </p:cBhvr>
                                      <p:to x="100000" y="60000"/>
                                    </p:animScale>
                                    <p:animScale>
                                      <p:cBhvr>
                                        <p:cTn id="24" dur="166" decel="50000">
                                          <p:stCondLst>
                                            <p:cond delay="676"/>
                                          </p:stCondLst>
                                        </p:cTn>
                                        <p:tgtEl>
                                          <p:spTgt spid="514054"/>
                                        </p:tgtEl>
                                      </p:cBhvr>
                                      <p:to x="100000" y="100000"/>
                                    </p:animScale>
                                    <p:animScale>
                                      <p:cBhvr>
                                        <p:cTn id="25" dur="26">
                                          <p:stCondLst>
                                            <p:cond delay="1312"/>
                                          </p:stCondLst>
                                        </p:cTn>
                                        <p:tgtEl>
                                          <p:spTgt spid="514054"/>
                                        </p:tgtEl>
                                      </p:cBhvr>
                                      <p:to x="100000" y="80000"/>
                                    </p:animScale>
                                    <p:animScale>
                                      <p:cBhvr>
                                        <p:cTn id="26" dur="166" decel="50000">
                                          <p:stCondLst>
                                            <p:cond delay="1338"/>
                                          </p:stCondLst>
                                        </p:cTn>
                                        <p:tgtEl>
                                          <p:spTgt spid="514054"/>
                                        </p:tgtEl>
                                      </p:cBhvr>
                                      <p:to x="100000" y="100000"/>
                                    </p:animScale>
                                    <p:animScale>
                                      <p:cBhvr>
                                        <p:cTn id="27" dur="26">
                                          <p:stCondLst>
                                            <p:cond delay="1642"/>
                                          </p:stCondLst>
                                        </p:cTn>
                                        <p:tgtEl>
                                          <p:spTgt spid="514054"/>
                                        </p:tgtEl>
                                      </p:cBhvr>
                                      <p:to x="100000" y="90000"/>
                                    </p:animScale>
                                    <p:animScale>
                                      <p:cBhvr>
                                        <p:cTn id="28" dur="166" decel="50000">
                                          <p:stCondLst>
                                            <p:cond delay="1668"/>
                                          </p:stCondLst>
                                        </p:cTn>
                                        <p:tgtEl>
                                          <p:spTgt spid="514054"/>
                                        </p:tgtEl>
                                      </p:cBhvr>
                                      <p:to x="100000" y="100000"/>
                                    </p:animScale>
                                    <p:animScale>
                                      <p:cBhvr>
                                        <p:cTn id="29" dur="26">
                                          <p:stCondLst>
                                            <p:cond delay="1808"/>
                                          </p:stCondLst>
                                        </p:cTn>
                                        <p:tgtEl>
                                          <p:spTgt spid="514054"/>
                                        </p:tgtEl>
                                      </p:cBhvr>
                                      <p:to x="100000" y="95000"/>
                                    </p:animScale>
                                    <p:animScale>
                                      <p:cBhvr>
                                        <p:cTn id="30" dur="166" decel="50000">
                                          <p:stCondLst>
                                            <p:cond delay="1834"/>
                                          </p:stCondLst>
                                        </p:cTn>
                                        <p:tgtEl>
                                          <p:spTgt spid="514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6167" name="Picture 7" descr="j0283230"/>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grpSp>
        <p:nvGrpSpPr>
          <p:cNvPr id="2" name="Group 12"/>
          <p:cNvGrpSpPr>
            <a:grpSpLocks noChangeAspect="1"/>
          </p:cNvGrpSpPr>
          <p:nvPr/>
        </p:nvGrpSpPr>
        <p:grpSpPr bwMode="auto">
          <a:xfrm>
            <a:off x="4572000" y="533400"/>
            <a:ext cx="3525838" cy="5561013"/>
            <a:chOff x="2400" y="1344"/>
            <a:chExt cx="1308" cy="2063"/>
          </a:xfrm>
        </p:grpSpPr>
        <p:sp>
          <p:nvSpPr>
            <p:cNvPr id="71702" name="AutoShape 11"/>
            <p:cNvSpPr>
              <a:spLocks noChangeAspect="1" noChangeArrowheads="1" noTextEdit="1"/>
            </p:cNvSpPr>
            <p:nvPr/>
          </p:nvSpPr>
          <p:spPr bwMode="auto">
            <a:xfrm>
              <a:off x="2400" y="1344"/>
              <a:ext cx="1308"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71703" name="Rectangle 13"/>
            <p:cNvSpPr>
              <a:spLocks noChangeArrowheads="1"/>
            </p:cNvSpPr>
            <p:nvPr/>
          </p:nvSpPr>
          <p:spPr bwMode="auto">
            <a:xfrm>
              <a:off x="2400" y="1344"/>
              <a:ext cx="1308"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4" name="Rectangle 14"/>
            <p:cNvSpPr>
              <a:spLocks noChangeArrowheads="1"/>
            </p:cNvSpPr>
            <p:nvPr/>
          </p:nvSpPr>
          <p:spPr bwMode="auto">
            <a:xfrm>
              <a:off x="2584" y="1344"/>
              <a:ext cx="461"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5" name="Rectangle 15"/>
            <p:cNvSpPr>
              <a:spLocks noChangeArrowheads="1"/>
            </p:cNvSpPr>
            <p:nvPr/>
          </p:nvSpPr>
          <p:spPr bwMode="auto">
            <a:xfrm>
              <a:off x="3035" y="1344"/>
              <a:ext cx="673"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6" name="Rectangle 16"/>
            <p:cNvSpPr>
              <a:spLocks noChangeArrowheads="1"/>
            </p:cNvSpPr>
            <p:nvPr/>
          </p:nvSpPr>
          <p:spPr bwMode="auto">
            <a:xfrm>
              <a:off x="3553" y="1344"/>
              <a:ext cx="155"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7" name="Rectangle 17"/>
            <p:cNvSpPr>
              <a:spLocks noChangeArrowheads="1"/>
            </p:cNvSpPr>
            <p:nvPr/>
          </p:nvSpPr>
          <p:spPr bwMode="auto">
            <a:xfrm>
              <a:off x="2400" y="3018"/>
              <a:ext cx="1308" cy="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8" name="Rectangle 18"/>
            <p:cNvSpPr>
              <a:spLocks noChangeArrowheads="1"/>
            </p:cNvSpPr>
            <p:nvPr/>
          </p:nvSpPr>
          <p:spPr bwMode="auto">
            <a:xfrm>
              <a:off x="2400" y="3018"/>
              <a:ext cx="641" cy="389"/>
            </a:xfrm>
            <a:prstGeom prst="rect">
              <a:avLst/>
            </a:prstGeom>
            <a:solidFill>
              <a:schemeClr val="tx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09" name="Rectangle 19"/>
            <p:cNvSpPr>
              <a:spLocks noChangeArrowheads="1"/>
            </p:cNvSpPr>
            <p:nvPr/>
          </p:nvSpPr>
          <p:spPr bwMode="auto">
            <a:xfrm>
              <a:off x="3553" y="3018"/>
              <a:ext cx="155" cy="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10" name="Rectangle 20"/>
            <p:cNvSpPr>
              <a:spLocks noChangeArrowheads="1"/>
            </p:cNvSpPr>
            <p:nvPr/>
          </p:nvSpPr>
          <p:spPr bwMode="auto">
            <a:xfrm>
              <a:off x="2400" y="3018"/>
              <a:ext cx="184" cy="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711" name="Freeform 21"/>
            <p:cNvSpPr>
              <a:spLocks/>
            </p:cNvSpPr>
            <p:nvPr/>
          </p:nvSpPr>
          <p:spPr bwMode="auto">
            <a:xfrm>
              <a:off x="2889" y="3170"/>
              <a:ext cx="102" cy="62"/>
            </a:xfrm>
            <a:custGeom>
              <a:avLst/>
              <a:gdLst>
                <a:gd name="T0" fmla="*/ 87 w 102"/>
                <a:gd name="T1" fmla="*/ 62 h 62"/>
                <a:gd name="T2" fmla="*/ 76 w 102"/>
                <a:gd name="T3" fmla="*/ 59 h 62"/>
                <a:gd name="T4" fmla="*/ 65 w 102"/>
                <a:gd name="T5" fmla="*/ 56 h 62"/>
                <a:gd name="T6" fmla="*/ 54 w 102"/>
                <a:gd name="T7" fmla="*/ 52 h 62"/>
                <a:gd name="T8" fmla="*/ 41 w 102"/>
                <a:gd name="T9" fmla="*/ 48 h 62"/>
                <a:gd name="T10" fmla="*/ 30 w 102"/>
                <a:gd name="T11" fmla="*/ 43 h 62"/>
                <a:gd name="T12" fmla="*/ 20 w 102"/>
                <a:gd name="T13" fmla="*/ 38 h 62"/>
                <a:gd name="T14" fmla="*/ 11 w 102"/>
                <a:gd name="T15" fmla="*/ 32 h 62"/>
                <a:gd name="T16" fmla="*/ 4 w 102"/>
                <a:gd name="T17" fmla="*/ 25 h 62"/>
                <a:gd name="T18" fmla="*/ 3 w 102"/>
                <a:gd name="T19" fmla="*/ 19 h 62"/>
                <a:gd name="T20" fmla="*/ 2 w 102"/>
                <a:gd name="T21" fmla="*/ 13 h 62"/>
                <a:gd name="T22" fmla="*/ 1 w 102"/>
                <a:gd name="T23" fmla="*/ 7 h 62"/>
                <a:gd name="T24" fmla="*/ 0 w 102"/>
                <a:gd name="T25" fmla="*/ 2 h 62"/>
                <a:gd name="T26" fmla="*/ 12 w 102"/>
                <a:gd name="T27" fmla="*/ 4 h 62"/>
                <a:gd name="T28" fmla="*/ 25 w 102"/>
                <a:gd name="T29" fmla="*/ 5 h 62"/>
                <a:gd name="T30" fmla="*/ 37 w 102"/>
                <a:gd name="T31" fmla="*/ 6 h 62"/>
                <a:gd name="T32" fmla="*/ 49 w 102"/>
                <a:gd name="T33" fmla="*/ 6 h 62"/>
                <a:gd name="T34" fmla="*/ 62 w 102"/>
                <a:gd name="T35" fmla="*/ 6 h 62"/>
                <a:gd name="T36" fmla="*/ 74 w 102"/>
                <a:gd name="T37" fmla="*/ 5 h 62"/>
                <a:gd name="T38" fmla="*/ 87 w 102"/>
                <a:gd name="T39" fmla="*/ 3 h 62"/>
                <a:gd name="T40" fmla="*/ 99 w 102"/>
                <a:gd name="T41" fmla="*/ 0 h 62"/>
                <a:gd name="T42" fmla="*/ 101 w 102"/>
                <a:gd name="T43" fmla="*/ 15 h 62"/>
                <a:gd name="T44" fmla="*/ 102 w 102"/>
                <a:gd name="T45" fmla="*/ 35 h 62"/>
                <a:gd name="T46" fmla="*/ 99 w 102"/>
                <a:gd name="T47" fmla="*/ 52 h 62"/>
                <a:gd name="T48" fmla="*/ 87 w 102"/>
                <a:gd name="T49" fmla="*/ 62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62"/>
                <a:gd name="T77" fmla="*/ 102 w 102"/>
                <a:gd name="T78" fmla="*/ 62 h 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62">
                  <a:moveTo>
                    <a:pt x="87" y="62"/>
                  </a:moveTo>
                  <a:lnTo>
                    <a:pt x="76" y="59"/>
                  </a:lnTo>
                  <a:lnTo>
                    <a:pt x="65" y="56"/>
                  </a:lnTo>
                  <a:lnTo>
                    <a:pt x="54" y="52"/>
                  </a:lnTo>
                  <a:lnTo>
                    <a:pt x="41" y="48"/>
                  </a:lnTo>
                  <a:lnTo>
                    <a:pt x="30" y="43"/>
                  </a:lnTo>
                  <a:lnTo>
                    <a:pt x="20" y="38"/>
                  </a:lnTo>
                  <a:lnTo>
                    <a:pt x="11" y="32"/>
                  </a:lnTo>
                  <a:lnTo>
                    <a:pt x="4" y="25"/>
                  </a:lnTo>
                  <a:lnTo>
                    <a:pt x="3" y="19"/>
                  </a:lnTo>
                  <a:lnTo>
                    <a:pt x="2" y="13"/>
                  </a:lnTo>
                  <a:lnTo>
                    <a:pt x="1" y="7"/>
                  </a:lnTo>
                  <a:lnTo>
                    <a:pt x="0" y="2"/>
                  </a:lnTo>
                  <a:lnTo>
                    <a:pt x="12" y="4"/>
                  </a:lnTo>
                  <a:lnTo>
                    <a:pt x="25" y="5"/>
                  </a:lnTo>
                  <a:lnTo>
                    <a:pt x="37" y="6"/>
                  </a:lnTo>
                  <a:lnTo>
                    <a:pt x="49" y="6"/>
                  </a:lnTo>
                  <a:lnTo>
                    <a:pt x="62" y="6"/>
                  </a:lnTo>
                  <a:lnTo>
                    <a:pt x="74" y="5"/>
                  </a:lnTo>
                  <a:lnTo>
                    <a:pt x="87" y="3"/>
                  </a:lnTo>
                  <a:lnTo>
                    <a:pt x="99" y="0"/>
                  </a:lnTo>
                  <a:lnTo>
                    <a:pt x="101" y="15"/>
                  </a:lnTo>
                  <a:lnTo>
                    <a:pt x="102" y="35"/>
                  </a:lnTo>
                  <a:lnTo>
                    <a:pt x="99" y="52"/>
                  </a:lnTo>
                  <a:lnTo>
                    <a:pt x="87" y="62"/>
                  </a:lnTo>
                  <a:close/>
                </a:path>
              </a:pathLst>
            </a:custGeom>
            <a:solidFill>
              <a:srgbClr val="937C6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12" name="Freeform 22"/>
            <p:cNvSpPr>
              <a:spLocks/>
            </p:cNvSpPr>
            <p:nvPr/>
          </p:nvSpPr>
          <p:spPr bwMode="auto">
            <a:xfrm>
              <a:off x="3184" y="3140"/>
              <a:ext cx="106" cy="63"/>
            </a:xfrm>
            <a:custGeom>
              <a:avLst/>
              <a:gdLst>
                <a:gd name="T0" fmla="*/ 88 w 106"/>
                <a:gd name="T1" fmla="*/ 63 h 63"/>
                <a:gd name="T2" fmla="*/ 76 w 106"/>
                <a:gd name="T3" fmla="*/ 60 h 63"/>
                <a:gd name="T4" fmla="*/ 65 w 106"/>
                <a:gd name="T5" fmla="*/ 58 h 63"/>
                <a:gd name="T6" fmla="*/ 54 w 106"/>
                <a:gd name="T7" fmla="*/ 53 h 63"/>
                <a:gd name="T8" fmla="*/ 42 w 106"/>
                <a:gd name="T9" fmla="*/ 50 h 63"/>
                <a:gd name="T10" fmla="*/ 32 w 106"/>
                <a:gd name="T11" fmla="*/ 46 h 63"/>
                <a:gd name="T12" fmla="*/ 21 w 106"/>
                <a:gd name="T13" fmla="*/ 43 h 63"/>
                <a:gd name="T14" fmla="*/ 10 w 106"/>
                <a:gd name="T15" fmla="*/ 39 h 63"/>
                <a:gd name="T16" fmla="*/ 0 w 106"/>
                <a:gd name="T17" fmla="*/ 36 h 63"/>
                <a:gd name="T18" fmla="*/ 2 w 106"/>
                <a:gd name="T19" fmla="*/ 35 h 63"/>
                <a:gd name="T20" fmla="*/ 8 w 106"/>
                <a:gd name="T21" fmla="*/ 33 h 63"/>
                <a:gd name="T22" fmla="*/ 16 w 106"/>
                <a:gd name="T23" fmla="*/ 31 h 63"/>
                <a:gd name="T24" fmla="*/ 27 w 106"/>
                <a:gd name="T25" fmla="*/ 28 h 63"/>
                <a:gd name="T26" fmla="*/ 37 w 106"/>
                <a:gd name="T27" fmla="*/ 24 h 63"/>
                <a:gd name="T28" fmla="*/ 47 w 106"/>
                <a:gd name="T29" fmla="*/ 21 h 63"/>
                <a:gd name="T30" fmla="*/ 56 w 106"/>
                <a:gd name="T31" fmla="*/ 18 h 63"/>
                <a:gd name="T32" fmla="*/ 62 w 106"/>
                <a:gd name="T33" fmla="*/ 16 h 63"/>
                <a:gd name="T34" fmla="*/ 68 w 106"/>
                <a:gd name="T35" fmla="*/ 12 h 63"/>
                <a:gd name="T36" fmla="*/ 75 w 106"/>
                <a:gd name="T37" fmla="*/ 7 h 63"/>
                <a:gd name="T38" fmla="*/ 82 w 106"/>
                <a:gd name="T39" fmla="*/ 2 h 63"/>
                <a:gd name="T40" fmla="*/ 88 w 106"/>
                <a:gd name="T41" fmla="*/ 0 h 63"/>
                <a:gd name="T42" fmla="*/ 92 w 106"/>
                <a:gd name="T43" fmla="*/ 13 h 63"/>
                <a:gd name="T44" fmla="*/ 98 w 106"/>
                <a:gd name="T45" fmla="*/ 27 h 63"/>
                <a:gd name="T46" fmla="*/ 103 w 106"/>
                <a:gd name="T47" fmla="*/ 40 h 63"/>
                <a:gd name="T48" fmla="*/ 106 w 106"/>
                <a:gd name="T49" fmla="*/ 56 h 63"/>
                <a:gd name="T50" fmla="*/ 102 w 106"/>
                <a:gd name="T51" fmla="*/ 60 h 63"/>
                <a:gd name="T52" fmla="*/ 98 w 106"/>
                <a:gd name="T53" fmla="*/ 62 h 63"/>
                <a:gd name="T54" fmla="*/ 93 w 106"/>
                <a:gd name="T55" fmla="*/ 63 h 63"/>
                <a:gd name="T56" fmla="*/ 88 w 106"/>
                <a:gd name="T57" fmla="*/ 63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
                <a:gd name="T88" fmla="*/ 0 h 63"/>
                <a:gd name="T89" fmla="*/ 106 w 106"/>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 h="63">
                  <a:moveTo>
                    <a:pt x="88" y="63"/>
                  </a:moveTo>
                  <a:lnTo>
                    <a:pt x="76" y="60"/>
                  </a:lnTo>
                  <a:lnTo>
                    <a:pt x="65" y="58"/>
                  </a:lnTo>
                  <a:lnTo>
                    <a:pt x="54" y="53"/>
                  </a:lnTo>
                  <a:lnTo>
                    <a:pt x="42" y="50"/>
                  </a:lnTo>
                  <a:lnTo>
                    <a:pt x="32" y="46"/>
                  </a:lnTo>
                  <a:lnTo>
                    <a:pt x="21" y="43"/>
                  </a:lnTo>
                  <a:lnTo>
                    <a:pt x="10" y="39"/>
                  </a:lnTo>
                  <a:lnTo>
                    <a:pt x="0" y="36"/>
                  </a:lnTo>
                  <a:lnTo>
                    <a:pt x="2" y="35"/>
                  </a:lnTo>
                  <a:lnTo>
                    <a:pt x="8" y="33"/>
                  </a:lnTo>
                  <a:lnTo>
                    <a:pt x="16" y="31"/>
                  </a:lnTo>
                  <a:lnTo>
                    <a:pt x="27" y="28"/>
                  </a:lnTo>
                  <a:lnTo>
                    <a:pt x="37" y="24"/>
                  </a:lnTo>
                  <a:lnTo>
                    <a:pt x="47" y="21"/>
                  </a:lnTo>
                  <a:lnTo>
                    <a:pt x="56" y="18"/>
                  </a:lnTo>
                  <a:lnTo>
                    <a:pt x="62" y="16"/>
                  </a:lnTo>
                  <a:lnTo>
                    <a:pt x="68" y="12"/>
                  </a:lnTo>
                  <a:lnTo>
                    <a:pt x="75" y="7"/>
                  </a:lnTo>
                  <a:lnTo>
                    <a:pt x="82" y="2"/>
                  </a:lnTo>
                  <a:lnTo>
                    <a:pt x="88" y="0"/>
                  </a:lnTo>
                  <a:lnTo>
                    <a:pt x="92" y="13"/>
                  </a:lnTo>
                  <a:lnTo>
                    <a:pt x="98" y="27"/>
                  </a:lnTo>
                  <a:lnTo>
                    <a:pt x="103" y="40"/>
                  </a:lnTo>
                  <a:lnTo>
                    <a:pt x="106" y="56"/>
                  </a:lnTo>
                  <a:lnTo>
                    <a:pt x="102" y="60"/>
                  </a:lnTo>
                  <a:lnTo>
                    <a:pt x="98" y="62"/>
                  </a:lnTo>
                  <a:lnTo>
                    <a:pt x="93" y="63"/>
                  </a:lnTo>
                  <a:lnTo>
                    <a:pt x="88" y="63"/>
                  </a:lnTo>
                  <a:close/>
                </a:path>
              </a:pathLst>
            </a:custGeom>
            <a:solidFill>
              <a:srgbClr val="937C6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13" name="Freeform 23"/>
            <p:cNvSpPr>
              <a:spLocks/>
            </p:cNvSpPr>
            <p:nvPr/>
          </p:nvSpPr>
          <p:spPr bwMode="auto">
            <a:xfrm>
              <a:off x="3093" y="1865"/>
              <a:ext cx="190" cy="1317"/>
            </a:xfrm>
            <a:custGeom>
              <a:avLst/>
              <a:gdLst>
                <a:gd name="T0" fmla="*/ 7 w 190"/>
                <a:gd name="T1" fmla="*/ 1308 h 1317"/>
                <a:gd name="T2" fmla="*/ 0 w 190"/>
                <a:gd name="T3" fmla="*/ 1273 h 1317"/>
                <a:gd name="T4" fmla="*/ 7 w 190"/>
                <a:gd name="T5" fmla="*/ 1131 h 1317"/>
                <a:gd name="T6" fmla="*/ 16 w 190"/>
                <a:gd name="T7" fmla="*/ 877 h 1317"/>
                <a:gd name="T8" fmla="*/ 20 w 190"/>
                <a:gd name="T9" fmla="*/ 674 h 1317"/>
                <a:gd name="T10" fmla="*/ 24 w 190"/>
                <a:gd name="T11" fmla="*/ 522 h 1317"/>
                <a:gd name="T12" fmla="*/ 22 w 190"/>
                <a:gd name="T13" fmla="*/ 443 h 1317"/>
                <a:gd name="T14" fmla="*/ 22 w 190"/>
                <a:gd name="T15" fmla="*/ 439 h 1317"/>
                <a:gd name="T16" fmla="*/ 29 w 190"/>
                <a:gd name="T17" fmla="*/ 436 h 1317"/>
                <a:gd name="T18" fmla="*/ 42 w 190"/>
                <a:gd name="T19" fmla="*/ 432 h 1317"/>
                <a:gd name="T20" fmla="*/ 52 w 190"/>
                <a:gd name="T21" fmla="*/ 427 h 1317"/>
                <a:gd name="T22" fmla="*/ 56 w 190"/>
                <a:gd name="T23" fmla="*/ 419 h 1317"/>
                <a:gd name="T24" fmla="*/ 67 w 190"/>
                <a:gd name="T25" fmla="*/ 408 h 1317"/>
                <a:gd name="T26" fmla="*/ 78 w 190"/>
                <a:gd name="T27" fmla="*/ 392 h 1317"/>
                <a:gd name="T28" fmla="*/ 82 w 190"/>
                <a:gd name="T29" fmla="*/ 369 h 1317"/>
                <a:gd name="T30" fmla="*/ 80 w 190"/>
                <a:gd name="T31" fmla="*/ 346 h 1317"/>
                <a:gd name="T32" fmla="*/ 80 w 190"/>
                <a:gd name="T33" fmla="*/ 325 h 1317"/>
                <a:gd name="T34" fmla="*/ 73 w 190"/>
                <a:gd name="T35" fmla="*/ 311 h 1317"/>
                <a:gd name="T36" fmla="*/ 66 w 190"/>
                <a:gd name="T37" fmla="*/ 297 h 1317"/>
                <a:gd name="T38" fmla="*/ 62 w 190"/>
                <a:gd name="T39" fmla="*/ 282 h 1317"/>
                <a:gd name="T40" fmla="*/ 51 w 190"/>
                <a:gd name="T41" fmla="*/ 278 h 1317"/>
                <a:gd name="T42" fmla="*/ 45 w 190"/>
                <a:gd name="T43" fmla="*/ 278 h 1317"/>
                <a:gd name="T44" fmla="*/ 35 w 190"/>
                <a:gd name="T45" fmla="*/ 260 h 1317"/>
                <a:gd name="T46" fmla="*/ 23 w 190"/>
                <a:gd name="T47" fmla="*/ 222 h 1317"/>
                <a:gd name="T48" fmla="*/ 31 w 190"/>
                <a:gd name="T49" fmla="*/ 181 h 1317"/>
                <a:gd name="T50" fmla="*/ 46 w 190"/>
                <a:gd name="T51" fmla="*/ 132 h 1317"/>
                <a:gd name="T52" fmla="*/ 45 w 190"/>
                <a:gd name="T53" fmla="*/ 79 h 1317"/>
                <a:gd name="T54" fmla="*/ 44 w 190"/>
                <a:gd name="T55" fmla="*/ 27 h 1317"/>
                <a:gd name="T56" fmla="*/ 58 w 190"/>
                <a:gd name="T57" fmla="*/ 4 h 1317"/>
                <a:gd name="T58" fmla="*/ 83 w 190"/>
                <a:gd name="T59" fmla="*/ 13 h 1317"/>
                <a:gd name="T60" fmla="*/ 106 w 190"/>
                <a:gd name="T61" fmla="*/ 22 h 1317"/>
                <a:gd name="T62" fmla="*/ 131 w 190"/>
                <a:gd name="T63" fmla="*/ 31 h 1317"/>
                <a:gd name="T64" fmla="*/ 145 w 190"/>
                <a:gd name="T65" fmla="*/ 37 h 1317"/>
                <a:gd name="T66" fmla="*/ 150 w 190"/>
                <a:gd name="T67" fmla="*/ 41 h 1317"/>
                <a:gd name="T68" fmla="*/ 140 w 190"/>
                <a:gd name="T69" fmla="*/ 55 h 1317"/>
                <a:gd name="T70" fmla="*/ 123 w 190"/>
                <a:gd name="T71" fmla="*/ 76 h 1317"/>
                <a:gd name="T72" fmla="*/ 111 w 190"/>
                <a:gd name="T73" fmla="*/ 97 h 1317"/>
                <a:gd name="T74" fmla="*/ 102 w 190"/>
                <a:gd name="T75" fmla="*/ 123 h 1317"/>
                <a:gd name="T76" fmla="*/ 94 w 190"/>
                <a:gd name="T77" fmla="*/ 197 h 1317"/>
                <a:gd name="T78" fmla="*/ 88 w 190"/>
                <a:gd name="T79" fmla="*/ 318 h 1317"/>
                <a:gd name="T80" fmla="*/ 87 w 190"/>
                <a:gd name="T81" fmla="*/ 394 h 1317"/>
                <a:gd name="T82" fmla="*/ 94 w 190"/>
                <a:gd name="T83" fmla="*/ 416 h 1317"/>
                <a:gd name="T84" fmla="*/ 123 w 190"/>
                <a:gd name="T85" fmla="*/ 429 h 1317"/>
                <a:gd name="T86" fmla="*/ 134 w 190"/>
                <a:gd name="T87" fmla="*/ 434 h 1317"/>
                <a:gd name="T88" fmla="*/ 137 w 190"/>
                <a:gd name="T89" fmla="*/ 449 h 1317"/>
                <a:gd name="T90" fmla="*/ 143 w 190"/>
                <a:gd name="T91" fmla="*/ 479 h 1317"/>
                <a:gd name="T92" fmla="*/ 150 w 190"/>
                <a:gd name="T93" fmla="*/ 567 h 1317"/>
                <a:gd name="T94" fmla="*/ 149 w 190"/>
                <a:gd name="T95" fmla="*/ 713 h 1317"/>
                <a:gd name="T96" fmla="*/ 148 w 190"/>
                <a:gd name="T97" fmla="*/ 884 h 1317"/>
                <a:gd name="T98" fmla="*/ 162 w 190"/>
                <a:gd name="T99" fmla="*/ 1076 h 1317"/>
                <a:gd name="T100" fmla="*/ 182 w 190"/>
                <a:gd name="T101" fmla="*/ 1191 h 1317"/>
                <a:gd name="T102" fmla="*/ 189 w 190"/>
                <a:gd name="T103" fmla="*/ 1223 h 1317"/>
                <a:gd name="T104" fmla="*/ 187 w 190"/>
                <a:gd name="T105" fmla="*/ 1247 h 1317"/>
                <a:gd name="T106" fmla="*/ 169 w 190"/>
                <a:gd name="T107" fmla="*/ 1269 h 1317"/>
                <a:gd name="T108" fmla="*/ 139 w 190"/>
                <a:gd name="T109" fmla="*/ 1287 h 1317"/>
                <a:gd name="T110" fmla="*/ 115 w 190"/>
                <a:gd name="T111" fmla="*/ 1295 h 1317"/>
                <a:gd name="T112" fmla="*/ 89 w 190"/>
                <a:gd name="T113" fmla="*/ 1303 h 1317"/>
                <a:gd name="T114" fmla="*/ 63 w 190"/>
                <a:gd name="T115" fmla="*/ 1310 h 1317"/>
                <a:gd name="T116" fmla="*/ 47 w 190"/>
                <a:gd name="T117" fmla="*/ 1316 h 1317"/>
                <a:gd name="T118" fmla="*/ 38 w 190"/>
                <a:gd name="T119" fmla="*/ 1317 h 1317"/>
                <a:gd name="T120" fmla="*/ 31 w 190"/>
                <a:gd name="T121" fmla="*/ 1317 h 1317"/>
                <a:gd name="T122" fmla="*/ 24 w 190"/>
                <a:gd name="T123" fmla="*/ 1317 h 13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0"/>
                <a:gd name="T187" fmla="*/ 0 h 1317"/>
                <a:gd name="T188" fmla="*/ 190 w 190"/>
                <a:gd name="T189" fmla="*/ 1317 h 13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0" h="1317">
                  <a:moveTo>
                    <a:pt x="20" y="1317"/>
                  </a:moveTo>
                  <a:lnTo>
                    <a:pt x="7" y="1308"/>
                  </a:lnTo>
                  <a:lnTo>
                    <a:pt x="1" y="1291"/>
                  </a:lnTo>
                  <a:lnTo>
                    <a:pt x="0" y="1273"/>
                  </a:lnTo>
                  <a:lnTo>
                    <a:pt x="0" y="1258"/>
                  </a:lnTo>
                  <a:lnTo>
                    <a:pt x="7" y="1131"/>
                  </a:lnTo>
                  <a:lnTo>
                    <a:pt x="13" y="1004"/>
                  </a:lnTo>
                  <a:lnTo>
                    <a:pt x="16" y="877"/>
                  </a:lnTo>
                  <a:lnTo>
                    <a:pt x="17" y="750"/>
                  </a:lnTo>
                  <a:lnTo>
                    <a:pt x="20" y="674"/>
                  </a:lnTo>
                  <a:lnTo>
                    <a:pt x="23" y="598"/>
                  </a:lnTo>
                  <a:lnTo>
                    <a:pt x="24" y="522"/>
                  </a:lnTo>
                  <a:lnTo>
                    <a:pt x="23" y="447"/>
                  </a:lnTo>
                  <a:lnTo>
                    <a:pt x="22" y="443"/>
                  </a:lnTo>
                  <a:lnTo>
                    <a:pt x="22" y="441"/>
                  </a:lnTo>
                  <a:lnTo>
                    <a:pt x="22" y="439"/>
                  </a:lnTo>
                  <a:lnTo>
                    <a:pt x="22" y="438"/>
                  </a:lnTo>
                  <a:lnTo>
                    <a:pt x="29" y="436"/>
                  </a:lnTo>
                  <a:lnTo>
                    <a:pt x="36" y="434"/>
                  </a:lnTo>
                  <a:lnTo>
                    <a:pt x="42" y="432"/>
                  </a:lnTo>
                  <a:lnTo>
                    <a:pt x="48" y="431"/>
                  </a:lnTo>
                  <a:lnTo>
                    <a:pt x="52" y="427"/>
                  </a:lnTo>
                  <a:lnTo>
                    <a:pt x="55" y="424"/>
                  </a:lnTo>
                  <a:lnTo>
                    <a:pt x="56" y="419"/>
                  </a:lnTo>
                  <a:lnTo>
                    <a:pt x="56" y="412"/>
                  </a:lnTo>
                  <a:lnTo>
                    <a:pt x="67" y="408"/>
                  </a:lnTo>
                  <a:lnTo>
                    <a:pt x="74" y="402"/>
                  </a:lnTo>
                  <a:lnTo>
                    <a:pt x="78" y="392"/>
                  </a:lnTo>
                  <a:lnTo>
                    <a:pt x="79" y="381"/>
                  </a:lnTo>
                  <a:lnTo>
                    <a:pt x="82" y="369"/>
                  </a:lnTo>
                  <a:lnTo>
                    <a:pt x="82" y="357"/>
                  </a:lnTo>
                  <a:lnTo>
                    <a:pt x="80" y="346"/>
                  </a:lnTo>
                  <a:lnTo>
                    <a:pt x="81" y="334"/>
                  </a:lnTo>
                  <a:lnTo>
                    <a:pt x="80" y="325"/>
                  </a:lnTo>
                  <a:lnTo>
                    <a:pt x="78" y="317"/>
                  </a:lnTo>
                  <a:lnTo>
                    <a:pt x="73" y="311"/>
                  </a:lnTo>
                  <a:lnTo>
                    <a:pt x="67" y="306"/>
                  </a:lnTo>
                  <a:lnTo>
                    <a:pt x="66" y="297"/>
                  </a:lnTo>
                  <a:lnTo>
                    <a:pt x="64" y="289"/>
                  </a:lnTo>
                  <a:lnTo>
                    <a:pt x="62" y="282"/>
                  </a:lnTo>
                  <a:lnTo>
                    <a:pt x="57" y="278"/>
                  </a:lnTo>
                  <a:lnTo>
                    <a:pt x="51" y="278"/>
                  </a:lnTo>
                  <a:lnTo>
                    <a:pt x="48" y="278"/>
                  </a:lnTo>
                  <a:lnTo>
                    <a:pt x="45" y="278"/>
                  </a:lnTo>
                  <a:lnTo>
                    <a:pt x="41" y="278"/>
                  </a:lnTo>
                  <a:lnTo>
                    <a:pt x="35" y="260"/>
                  </a:lnTo>
                  <a:lnTo>
                    <a:pt x="28" y="241"/>
                  </a:lnTo>
                  <a:lnTo>
                    <a:pt x="23" y="222"/>
                  </a:lnTo>
                  <a:lnTo>
                    <a:pt x="21" y="206"/>
                  </a:lnTo>
                  <a:lnTo>
                    <a:pt x="31" y="181"/>
                  </a:lnTo>
                  <a:lnTo>
                    <a:pt x="39" y="157"/>
                  </a:lnTo>
                  <a:lnTo>
                    <a:pt x="46" y="132"/>
                  </a:lnTo>
                  <a:lnTo>
                    <a:pt x="48" y="106"/>
                  </a:lnTo>
                  <a:lnTo>
                    <a:pt x="45" y="79"/>
                  </a:lnTo>
                  <a:lnTo>
                    <a:pt x="44" y="53"/>
                  </a:lnTo>
                  <a:lnTo>
                    <a:pt x="44" y="27"/>
                  </a:lnTo>
                  <a:lnTo>
                    <a:pt x="47" y="0"/>
                  </a:lnTo>
                  <a:lnTo>
                    <a:pt x="58" y="4"/>
                  </a:lnTo>
                  <a:lnTo>
                    <a:pt x="70" y="7"/>
                  </a:lnTo>
                  <a:lnTo>
                    <a:pt x="83" y="13"/>
                  </a:lnTo>
                  <a:lnTo>
                    <a:pt x="95" y="17"/>
                  </a:lnTo>
                  <a:lnTo>
                    <a:pt x="106" y="22"/>
                  </a:lnTo>
                  <a:lnTo>
                    <a:pt x="119" y="26"/>
                  </a:lnTo>
                  <a:lnTo>
                    <a:pt x="131" y="31"/>
                  </a:lnTo>
                  <a:lnTo>
                    <a:pt x="143" y="36"/>
                  </a:lnTo>
                  <a:lnTo>
                    <a:pt x="145" y="37"/>
                  </a:lnTo>
                  <a:lnTo>
                    <a:pt x="148" y="39"/>
                  </a:lnTo>
                  <a:lnTo>
                    <a:pt x="150" y="41"/>
                  </a:lnTo>
                  <a:lnTo>
                    <a:pt x="151" y="45"/>
                  </a:lnTo>
                  <a:lnTo>
                    <a:pt x="140" y="55"/>
                  </a:lnTo>
                  <a:lnTo>
                    <a:pt x="131" y="65"/>
                  </a:lnTo>
                  <a:lnTo>
                    <a:pt x="123" y="76"/>
                  </a:lnTo>
                  <a:lnTo>
                    <a:pt x="117" y="86"/>
                  </a:lnTo>
                  <a:lnTo>
                    <a:pt x="111" y="97"/>
                  </a:lnTo>
                  <a:lnTo>
                    <a:pt x="106" y="110"/>
                  </a:lnTo>
                  <a:lnTo>
                    <a:pt x="102" y="123"/>
                  </a:lnTo>
                  <a:lnTo>
                    <a:pt x="99" y="137"/>
                  </a:lnTo>
                  <a:lnTo>
                    <a:pt x="94" y="197"/>
                  </a:lnTo>
                  <a:lnTo>
                    <a:pt x="90" y="257"/>
                  </a:lnTo>
                  <a:lnTo>
                    <a:pt x="88" y="318"/>
                  </a:lnTo>
                  <a:lnTo>
                    <a:pt x="89" y="379"/>
                  </a:lnTo>
                  <a:lnTo>
                    <a:pt x="87" y="394"/>
                  </a:lnTo>
                  <a:lnTo>
                    <a:pt x="88" y="407"/>
                  </a:lnTo>
                  <a:lnTo>
                    <a:pt x="94" y="416"/>
                  </a:lnTo>
                  <a:lnTo>
                    <a:pt x="110" y="425"/>
                  </a:lnTo>
                  <a:lnTo>
                    <a:pt x="123" y="429"/>
                  </a:lnTo>
                  <a:lnTo>
                    <a:pt x="131" y="433"/>
                  </a:lnTo>
                  <a:lnTo>
                    <a:pt x="134" y="434"/>
                  </a:lnTo>
                  <a:lnTo>
                    <a:pt x="136" y="435"/>
                  </a:lnTo>
                  <a:lnTo>
                    <a:pt x="137" y="449"/>
                  </a:lnTo>
                  <a:lnTo>
                    <a:pt x="139" y="464"/>
                  </a:lnTo>
                  <a:lnTo>
                    <a:pt x="143" y="479"/>
                  </a:lnTo>
                  <a:lnTo>
                    <a:pt x="145" y="493"/>
                  </a:lnTo>
                  <a:lnTo>
                    <a:pt x="150" y="567"/>
                  </a:lnTo>
                  <a:lnTo>
                    <a:pt x="151" y="640"/>
                  </a:lnTo>
                  <a:lnTo>
                    <a:pt x="149" y="713"/>
                  </a:lnTo>
                  <a:lnTo>
                    <a:pt x="147" y="788"/>
                  </a:lnTo>
                  <a:lnTo>
                    <a:pt x="148" y="884"/>
                  </a:lnTo>
                  <a:lnTo>
                    <a:pt x="153" y="980"/>
                  </a:lnTo>
                  <a:lnTo>
                    <a:pt x="162" y="1076"/>
                  </a:lnTo>
                  <a:lnTo>
                    <a:pt x="177" y="1170"/>
                  </a:lnTo>
                  <a:lnTo>
                    <a:pt x="182" y="1191"/>
                  </a:lnTo>
                  <a:lnTo>
                    <a:pt x="186" y="1209"/>
                  </a:lnTo>
                  <a:lnTo>
                    <a:pt x="189" y="1223"/>
                  </a:lnTo>
                  <a:lnTo>
                    <a:pt x="190" y="1235"/>
                  </a:lnTo>
                  <a:lnTo>
                    <a:pt x="187" y="1247"/>
                  </a:lnTo>
                  <a:lnTo>
                    <a:pt x="181" y="1257"/>
                  </a:lnTo>
                  <a:lnTo>
                    <a:pt x="169" y="1269"/>
                  </a:lnTo>
                  <a:lnTo>
                    <a:pt x="152" y="1282"/>
                  </a:lnTo>
                  <a:lnTo>
                    <a:pt x="139" y="1287"/>
                  </a:lnTo>
                  <a:lnTo>
                    <a:pt x="127" y="1291"/>
                  </a:lnTo>
                  <a:lnTo>
                    <a:pt x="115" y="1295"/>
                  </a:lnTo>
                  <a:lnTo>
                    <a:pt x="101" y="1298"/>
                  </a:lnTo>
                  <a:lnTo>
                    <a:pt x="89" y="1303"/>
                  </a:lnTo>
                  <a:lnTo>
                    <a:pt x="77" y="1306"/>
                  </a:lnTo>
                  <a:lnTo>
                    <a:pt x="63" y="1310"/>
                  </a:lnTo>
                  <a:lnTo>
                    <a:pt x="51" y="1315"/>
                  </a:lnTo>
                  <a:lnTo>
                    <a:pt x="47" y="1316"/>
                  </a:lnTo>
                  <a:lnTo>
                    <a:pt x="42" y="1316"/>
                  </a:lnTo>
                  <a:lnTo>
                    <a:pt x="38" y="1317"/>
                  </a:lnTo>
                  <a:lnTo>
                    <a:pt x="35" y="1317"/>
                  </a:lnTo>
                  <a:lnTo>
                    <a:pt x="31" y="1317"/>
                  </a:lnTo>
                  <a:lnTo>
                    <a:pt x="27" y="1317"/>
                  </a:lnTo>
                  <a:lnTo>
                    <a:pt x="24" y="1317"/>
                  </a:lnTo>
                  <a:lnTo>
                    <a:pt x="20" y="1317"/>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14" name="Freeform 24"/>
            <p:cNvSpPr>
              <a:spLocks/>
            </p:cNvSpPr>
            <p:nvPr/>
          </p:nvSpPr>
          <p:spPr bwMode="auto">
            <a:xfrm>
              <a:off x="2762" y="2316"/>
              <a:ext cx="267" cy="854"/>
            </a:xfrm>
            <a:custGeom>
              <a:avLst/>
              <a:gdLst>
                <a:gd name="T0" fmla="*/ 169 w 267"/>
                <a:gd name="T1" fmla="*/ 853 h 854"/>
                <a:gd name="T2" fmla="*/ 143 w 267"/>
                <a:gd name="T3" fmla="*/ 851 h 854"/>
                <a:gd name="T4" fmla="*/ 115 w 267"/>
                <a:gd name="T5" fmla="*/ 845 h 854"/>
                <a:gd name="T6" fmla="*/ 85 w 267"/>
                <a:gd name="T7" fmla="*/ 838 h 854"/>
                <a:gd name="T8" fmla="*/ 56 w 267"/>
                <a:gd name="T9" fmla="*/ 829 h 854"/>
                <a:gd name="T10" fmla="*/ 30 w 267"/>
                <a:gd name="T11" fmla="*/ 814 h 854"/>
                <a:gd name="T12" fmla="*/ 11 w 267"/>
                <a:gd name="T13" fmla="*/ 798 h 854"/>
                <a:gd name="T14" fmla="*/ 1 w 267"/>
                <a:gd name="T15" fmla="*/ 776 h 854"/>
                <a:gd name="T16" fmla="*/ 5 w 267"/>
                <a:gd name="T17" fmla="*/ 741 h 854"/>
                <a:gd name="T18" fmla="*/ 18 w 267"/>
                <a:gd name="T19" fmla="*/ 696 h 854"/>
                <a:gd name="T20" fmla="*/ 33 w 267"/>
                <a:gd name="T21" fmla="*/ 617 h 854"/>
                <a:gd name="T22" fmla="*/ 45 w 267"/>
                <a:gd name="T23" fmla="*/ 505 h 854"/>
                <a:gd name="T24" fmla="*/ 52 w 267"/>
                <a:gd name="T25" fmla="*/ 336 h 854"/>
                <a:gd name="T26" fmla="*/ 61 w 267"/>
                <a:gd name="T27" fmla="*/ 112 h 854"/>
                <a:gd name="T28" fmla="*/ 62 w 267"/>
                <a:gd name="T29" fmla="*/ 0 h 854"/>
                <a:gd name="T30" fmla="*/ 63 w 267"/>
                <a:gd name="T31" fmla="*/ 0 h 854"/>
                <a:gd name="T32" fmla="*/ 74 w 267"/>
                <a:gd name="T33" fmla="*/ 3 h 854"/>
                <a:gd name="T34" fmla="*/ 96 w 267"/>
                <a:gd name="T35" fmla="*/ 8 h 854"/>
                <a:gd name="T36" fmla="*/ 118 w 267"/>
                <a:gd name="T37" fmla="*/ 14 h 854"/>
                <a:gd name="T38" fmla="*/ 139 w 267"/>
                <a:gd name="T39" fmla="*/ 19 h 854"/>
                <a:gd name="T40" fmla="*/ 161 w 267"/>
                <a:gd name="T41" fmla="*/ 24 h 854"/>
                <a:gd name="T42" fmla="*/ 183 w 267"/>
                <a:gd name="T43" fmla="*/ 29 h 854"/>
                <a:gd name="T44" fmla="*/ 204 w 267"/>
                <a:gd name="T45" fmla="*/ 34 h 854"/>
                <a:gd name="T46" fmla="*/ 226 w 267"/>
                <a:gd name="T47" fmla="*/ 40 h 854"/>
                <a:gd name="T48" fmla="*/ 246 w 267"/>
                <a:gd name="T49" fmla="*/ 42 h 854"/>
                <a:gd name="T50" fmla="*/ 259 w 267"/>
                <a:gd name="T51" fmla="*/ 35 h 854"/>
                <a:gd name="T52" fmla="*/ 266 w 267"/>
                <a:gd name="T53" fmla="*/ 61 h 854"/>
                <a:gd name="T54" fmla="*/ 266 w 267"/>
                <a:gd name="T55" fmla="*/ 117 h 854"/>
                <a:gd name="T56" fmla="*/ 255 w 267"/>
                <a:gd name="T57" fmla="*/ 307 h 854"/>
                <a:gd name="T58" fmla="*/ 247 w 267"/>
                <a:gd name="T59" fmla="*/ 629 h 854"/>
                <a:gd name="T60" fmla="*/ 241 w 267"/>
                <a:gd name="T61" fmla="*/ 808 h 854"/>
                <a:gd name="T62" fmla="*/ 240 w 267"/>
                <a:gd name="T63" fmla="*/ 830 h 854"/>
                <a:gd name="T64" fmla="*/ 234 w 267"/>
                <a:gd name="T65" fmla="*/ 841 h 854"/>
                <a:gd name="T66" fmla="*/ 215 w 267"/>
                <a:gd name="T67" fmla="*/ 848 h 854"/>
                <a:gd name="T68" fmla="*/ 194 w 267"/>
                <a:gd name="T69" fmla="*/ 853 h 854"/>
                <a:gd name="T70" fmla="*/ 185 w 267"/>
                <a:gd name="T71" fmla="*/ 853 h 8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854"/>
                <a:gd name="T110" fmla="*/ 267 w 267"/>
                <a:gd name="T111" fmla="*/ 854 h 8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854">
                  <a:moveTo>
                    <a:pt x="181" y="854"/>
                  </a:moveTo>
                  <a:lnTo>
                    <a:pt x="169" y="853"/>
                  </a:lnTo>
                  <a:lnTo>
                    <a:pt x="157" y="852"/>
                  </a:lnTo>
                  <a:lnTo>
                    <a:pt x="143" y="851"/>
                  </a:lnTo>
                  <a:lnTo>
                    <a:pt x="129" y="848"/>
                  </a:lnTo>
                  <a:lnTo>
                    <a:pt x="115" y="845"/>
                  </a:lnTo>
                  <a:lnTo>
                    <a:pt x="99" y="842"/>
                  </a:lnTo>
                  <a:lnTo>
                    <a:pt x="85" y="838"/>
                  </a:lnTo>
                  <a:lnTo>
                    <a:pt x="69" y="834"/>
                  </a:lnTo>
                  <a:lnTo>
                    <a:pt x="56" y="829"/>
                  </a:lnTo>
                  <a:lnTo>
                    <a:pt x="42" y="822"/>
                  </a:lnTo>
                  <a:lnTo>
                    <a:pt x="30" y="814"/>
                  </a:lnTo>
                  <a:lnTo>
                    <a:pt x="20" y="807"/>
                  </a:lnTo>
                  <a:lnTo>
                    <a:pt x="11" y="798"/>
                  </a:lnTo>
                  <a:lnTo>
                    <a:pt x="5" y="788"/>
                  </a:lnTo>
                  <a:lnTo>
                    <a:pt x="1" y="776"/>
                  </a:lnTo>
                  <a:lnTo>
                    <a:pt x="0" y="764"/>
                  </a:lnTo>
                  <a:lnTo>
                    <a:pt x="5" y="741"/>
                  </a:lnTo>
                  <a:lnTo>
                    <a:pt x="11" y="718"/>
                  </a:lnTo>
                  <a:lnTo>
                    <a:pt x="18" y="696"/>
                  </a:lnTo>
                  <a:lnTo>
                    <a:pt x="23" y="674"/>
                  </a:lnTo>
                  <a:lnTo>
                    <a:pt x="33" y="617"/>
                  </a:lnTo>
                  <a:lnTo>
                    <a:pt x="40" y="561"/>
                  </a:lnTo>
                  <a:lnTo>
                    <a:pt x="45" y="505"/>
                  </a:lnTo>
                  <a:lnTo>
                    <a:pt x="50" y="448"/>
                  </a:lnTo>
                  <a:lnTo>
                    <a:pt x="52" y="336"/>
                  </a:lnTo>
                  <a:lnTo>
                    <a:pt x="57" y="223"/>
                  </a:lnTo>
                  <a:lnTo>
                    <a:pt x="61" y="112"/>
                  </a:lnTo>
                  <a:lnTo>
                    <a:pt x="62" y="0"/>
                  </a:lnTo>
                  <a:lnTo>
                    <a:pt x="63" y="0"/>
                  </a:lnTo>
                  <a:lnTo>
                    <a:pt x="64" y="0"/>
                  </a:lnTo>
                  <a:lnTo>
                    <a:pt x="74" y="3"/>
                  </a:lnTo>
                  <a:lnTo>
                    <a:pt x="86" y="6"/>
                  </a:lnTo>
                  <a:lnTo>
                    <a:pt x="96" y="8"/>
                  </a:lnTo>
                  <a:lnTo>
                    <a:pt x="107" y="12"/>
                  </a:lnTo>
                  <a:lnTo>
                    <a:pt x="118" y="14"/>
                  </a:lnTo>
                  <a:lnTo>
                    <a:pt x="129" y="17"/>
                  </a:lnTo>
                  <a:lnTo>
                    <a:pt x="139" y="19"/>
                  </a:lnTo>
                  <a:lnTo>
                    <a:pt x="151" y="22"/>
                  </a:lnTo>
                  <a:lnTo>
                    <a:pt x="161" y="24"/>
                  </a:lnTo>
                  <a:lnTo>
                    <a:pt x="171" y="26"/>
                  </a:lnTo>
                  <a:lnTo>
                    <a:pt x="183" y="29"/>
                  </a:lnTo>
                  <a:lnTo>
                    <a:pt x="193" y="32"/>
                  </a:lnTo>
                  <a:lnTo>
                    <a:pt x="204" y="34"/>
                  </a:lnTo>
                  <a:lnTo>
                    <a:pt x="215" y="37"/>
                  </a:lnTo>
                  <a:lnTo>
                    <a:pt x="226" y="40"/>
                  </a:lnTo>
                  <a:lnTo>
                    <a:pt x="236" y="44"/>
                  </a:lnTo>
                  <a:lnTo>
                    <a:pt x="246" y="42"/>
                  </a:lnTo>
                  <a:lnTo>
                    <a:pt x="253" y="39"/>
                  </a:lnTo>
                  <a:lnTo>
                    <a:pt x="259" y="35"/>
                  </a:lnTo>
                  <a:lnTo>
                    <a:pt x="265" y="33"/>
                  </a:lnTo>
                  <a:lnTo>
                    <a:pt x="266" y="61"/>
                  </a:lnTo>
                  <a:lnTo>
                    <a:pt x="267" y="89"/>
                  </a:lnTo>
                  <a:lnTo>
                    <a:pt x="266" y="117"/>
                  </a:lnTo>
                  <a:lnTo>
                    <a:pt x="265" y="146"/>
                  </a:lnTo>
                  <a:lnTo>
                    <a:pt x="255" y="307"/>
                  </a:lnTo>
                  <a:lnTo>
                    <a:pt x="250" y="468"/>
                  </a:lnTo>
                  <a:lnTo>
                    <a:pt x="247" y="629"/>
                  </a:lnTo>
                  <a:lnTo>
                    <a:pt x="240" y="791"/>
                  </a:lnTo>
                  <a:lnTo>
                    <a:pt x="241" y="808"/>
                  </a:lnTo>
                  <a:lnTo>
                    <a:pt x="241" y="821"/>
                  </a:lnTo>
                  <a:lnTo>
                    <a:pt x="240" y="830"/>
                  </a:lnTo>
                  <a:lnTo>
                    <a:pt x="238" y="836"/>
                  </a:lnTo>
                  <a:lnTo>
                    <a:pt x="234" y="841"/>
                  </a:lnTo>
                  <a:lnTo>
                    <a:pt x="226" y="844"/>
                  </a:lnTo>
                  <a:lnTo>
                    <a:pt x="215" y="848"/>
                  </a:lnTo>
                  <a:lnTo>
                    <a:pt x="198" y="853"/>
                  </a:lnTo>
                  <a:lnTo>
                    <a:pt x="194" y="853"/>
                  </a:lnTo>
                  <a:lnTo>
                    <a:pt x="190" y="853"/>
                  </a:lnTo>
                  <a:lnTo>
                    <a:pt x="185" y="853"/>
                  </a:lnTo>
                  <a:lnTo>
                    <a:pt x="181" y="854"/>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15" name="Freeform 25"/>
            <p:cNvSpPr>
              <a:spLocks/>
            </p:cNvSpPr>
            <p:nvPr/>
          </p:nvSpPr>
          <p:spPr bwMode="auto">
            <a:xfrm>
              <a:off x="3012" y="2306"/>
              <a:ext cx="95" cy="834"/>
            </a:xfrm>
            <a:custGeom>
              <a:avLst/>
              <a:gdLst>
                <a:gd name="T0" fmla="*/ 11 w 95"/>
                <a:gd name="T1" fmla="*/ 834 h 834"/>
                <a:gd name="T2" fmla="*/ 8 w 95"/>
                <a:gd name="T3" fmla="*/ 834 h 834"/>
                <a:gd name="T4" fmla="*/ 6 w 95"/>
                <a:gd name="T5" fmla="*/ 833 h 834"/>
                <a:gd name="T6" fmla="*/ 3 w 95"/>
                <a:gd name="T7" fmla="*/ 832 h 834"/>
                <a:gd name="T8" fmla="*/ 1 w 95"/>
                <a:gd name="T9" fmla="*/ 831 h 834"/>
                <a:gd name="T10" fmla="*/ 0 w 95"/>
                <a:gd name="T11" fmla="*/ 810 h 834"/>
                <a:gd name="T12" fmla="*/ 0 w 95"/>
                <a:gd name="T13" fmla="*/ 789 h 834"/>
                <a:gd name="T14" fmla="*/ 1 w 95"/>
                <a:gd name="T15" fmla="*/ 770 h 834"/>
                <a:gd name="T16" fmla="*/ 2 w 95"/>
                <a:gd name="T17" fmla="*/ 749 h 834"/>
                <a:gd name="T18" fmla="*/ 4 w 95"/>
                <a:gd name="T19" fmla="*/ 597 h 834"/>
                <a:gd name="T20" fmla="*/ 9 w 95"/>
                <a:gd name="T21" fmla="*/ 446 h 834"/>
                <a:gd name="T22" fmla="*/ 15 w 95"/>
                <a:gd name="T23" fmla="*/ 294 h 834"/>
                <a:gd name="T24" fmla="*/ 24 w 95"/>
                <a:gd name="T25" fmla="*/ 142 h 834"/>
                <a:gd name="T26" fmla="*/ 25 w 95"/>
                <a:gd name="T27" fmla="*/ 114 h 834"/>
                <a:gd name="T28" fmla="*/ 25 w 95"/>
                <a:gd name="T29" fmla="*/ 85 h 834"/>
                <a:gd name="T30" fmla="*/ 24 w 95"/>
                <a:gd name="T31" fmla="*/ 58 h 834"/>
                <a:gd name="T32" fmla="*/ 23 w 95"/>
                <a:gd name="T33" fmla="*/ 30 h 834"/>
                <a:gd name="T34" fmla="*/ 28 w 95"/>
                <a:gd name="T35" fmla="*/ 23 h 834"/>
                <a:gd name="T36" fmla="*/ 32 w 95"/>
                <a:gd name="T37" fmla="*/ 18 h 834"/>
                <a:gd name="T38" fmla="*/ 34 w 95"/>
                <a:gd name="T39" fmla="*/ 14 h 834"/>
                <a:gd name="T40" fmla="*/ 37 w 95"/>
                <a:gd name="T41" fmla="*/ 12 h 834"/>
                <a:gd name="T42" fmla="*/ 40 w 95"/>
                <a:gd name="T43" fmla="*/ 11 h 834"/>
                <a:gd name="T44" fmla="*/ 44 w 95"/>
                <a:gd name="T45" fmla="*/ 10 h 834"/>
                <a:gd name="T46" fmla="*/ 50 w 95"/>
                <a:gd name="T47" fmla="*/ 9 h 834"/>
                <a:gd name="T48" fmla="*/ 59 w 95"/>
                <a:gd name="T49" fmla="*/ 8 h 834"/>
                <a:gd name="T50" fmla="*/ 61 w 95"/>
                <a:gd name="T51" fmla="*/ 7 h 834"/>
                <a:gd name="T52" fmla="*/ 65 w 95"/>
                <a:gd name="T53" fmla="*/ 6 h 834"/>
                <a:gd name="T54" fmla="*/ 70 w 95"/>
                <a:gd name="T55" fmla="*/ 4 h 834"/>
                <a:gd name="T56" fmla="*/ 76 w 95"/>
                <a:gd name="T57" fmla="*/ 3 h 834"/>
                <a:gd name="T58" fmla="*/ 81 w 95"/>
                <a:gd name="T59" fmla="*/ 2 h 834"/>
                <a:gd name="T60" fmla="*/ 86 w 95"/>
                <a:gd name="T61" fmla="*/ 1 h 834"/>
                <a:gd name="T62" fmla="*/ 92 w 95"/>
                <a:gd name="T63" fmla="*/ 0 h 834"/>
                <a:gd name="T64" fmla="*/ 94 w 95"/>
                <a:gd name="T65" fmla="*/ 0 h 834"/>
                <a:gd name="T66" fmla="*/ 95 w 95"/>
                <a:gd name="T67" fmla="*/ 1 h 834"/>
                <a:gd name="T68" fmla="*/ 95 w 95"/>
                <a:gd name="T69" fmla="*/ 3 h 834"/>
                <a:gd name="T70" fmla="*/ 95 w 95"/>
                <a:gd name="T71" fmla="*/ 4 h 834"/>
                <a:gd name="T72" fmla="*/ 95 w 95"/>
                <a:gd name="T73" fmla="*/ 6 h 834"/>
                <a:gd name="T74" fmla="*/ 94 w 95"/>
                <a:gd name="T75" fmla="*/ 148 h 834"/>
                <a:gd name="T76" fmla="*/ 90 w 95"/>
                <a:gd name="T77" fmla="*/ 293 h 834"/>
                <a:gd name="T78" fmla="*/ 87 w 95"/>
                <a:gd name="T79" fmla="*/ 436 h 834"/>
                <a:gd name="T80" fmla="*/ 85 w 95"/>
                <a:gd name="T81" fmla="*/ 581 h 834"/>
                <a:gd name="T82" fmla="*/ 83 w 95"/>
                <a:gd name="T83" fmla="*/ 622 h 834"/>
                <a:gd name="T84" fmla="*/ 81 w 95"/>
                <a:gd name="T85" fmla="*/ 663 h 834"/>
                <a:gd name="T86" fmla="*/ 79 w 95"/>
                <a:gd name="T87" fmla="*/ 706 h 834"/>
                <a:gd name="T88" fmla="*/ 77 w 95"/>
                <a:gd name="T89" fmla="*/ 748 h 834"/>
                <a:gd name="T90" fmla="*/ 75 w 95"/>
                <a:gd name="T91" fmla="*/ 793 h 834"/>
                <a:gd name="T92" fmla="*/ 73 w 95"/>
                <a:gd name="T93" fmla="*/ 817 h 834"/>
                <a:gd name="T94" fmla="*/ 73 w 95"/>
                <a:gd name="T95" fmla="*/ 825 h 834"/>
                <a:gd name="T96" fmla="*/ 72 w 95"/>
                <a:gd name="T97" fmla="*/ 828 h 834"/>
                <a:gd name="T98" fmla="*/ 65 w 95"/>
                <a:gd name="T99" fmla="*/ 829 h 834"/>
                <a:gd name="T100" fmla="*/ 56 w 95"/>
                <a:gd name="T101" fmla="*/ 830 h 834"/>
                <a:gd name="T102" fmla="*/ 49 w 95"/>
                <a:gd name="T103" fmla="*/ 831 h 834"/>
                <a:gd name="T104" fmla="*/ 42 w 95"/>
                <a:gd name="T105" fmla="*/ 832 h 834"/>
                <a:gd name="T106" fmla="*/ 34 w 95"/>
                <a:gd name="T107" fmla="*/ 833 h 834"/>
                <a:gd name="T108" fmla="*/ 27 w 95"/>
                <a:gd name="T109" fmla="*/ 833 h 834"/>
                <a:gd name="T110" fmla="*/ 18 w 95"/>
                <a:gd name="T111" fmla="*/ 834 h 834"/>
                <a:gd name="T112" fmla="*/ 11 w 95"/>
                <a:gd name="T113" fmla="*/ 834 h 8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
                <a:gd name="T172" fmla="*/ 0 h 834"/>
                <a:gd name="T173" fmla="*/ 95 w 95"/>
                <a:gd name="T174" fmla="*/ 834 h 8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 h="834">
                  <a:moveTo>
                    <a:pt x="11" y="834"/>
                  </a:moveTo>
                  <a:lnTo>
                    <a:pt x="8" y="834"/>
                  </a:lnTo>
                  <a:lnTo>
                    <a:pt x="6" y="833"/>
                  </a:lnTo>
                  <a:lnTo>
                    <a:pt x="3" y="832"/>
                  </a:lnTo>
                  <a:lnTo>
                    <a:pt x="1" y="831"/>
                  </a:lnTo>
                  <a:lnTo>
                    <a:pt x="0" y="810"/>
                  </a:lnTo>
                  <a:lnTo>
                    <a:pt x="0" y="789"/>
                  </a:lnTo>
                  <a:lnTo>
                    <a:pt x="1" y="770"/>
                  </a:lnTo>
                  <a:lnTo>
                    <a:pt x="2" y="749"/>
                  </a:lnTo>
                  <a:lnTo>
                    <a:pt x="4" y="597"/>
                  </a:lnTo>
                  <a:lnTo>
                    <a:pt x="9" y="446"/>
                  </a:lnTo>
                  <a:lnTo>
                    <a:pt x="15" y="294"/>
                  </a:lnTo>
                  <a:lnTo>
                    <a:pt x="24" y="142"/>
                  </a:lnTo>
                  <a:lnTo>
                    <a:pt x="25" y="114"/>
                  </a:lnTo>
                  <a:lnTo>
                    <a:pt x="25" y="85"/>
                  </a:lnTo>
                  <a:lnTo>
                    <a:pt x="24" y="58"/>
                  </a:lnTo>
                  <a:lnTo>
                    <a:pt x="23" y="30"/>
                  </a:lnTo>
                  <a:lnTo>
                    <a:pt x="28" y="23"/>
                  </a:lnTo>
                  <a:lnTo>
                    <a:pt x="32" y="18"/>
                  </a:lnTo>
                  <a:lnTo>
                    <a:pt x="34" y="14"/>
                  </a:lnTo>
                  <a:lnTo>
                    <a:pt x="37" y="12"/>
                  </a:lnTo>
                  <a:lnTo>
                    <a:pt x="40" y="11"/>
                  </a:lnTo>
                  <a:lnTo>
                    <a:pt x="44" y="10"/>
                  </a:lnTo>
                  <a:lnTo>
                    <a:pt x="50" y="9"/>
                  </a:lnTo>
                  <a:lnTo>
                    <a:pt x="59" y="8"/>
                  </a:lnTo>
                  <a:lnTo>
                    <a:pt x="61" y="7"/>
                  </a:lnTo>
                  <a:lnTo>
                    <a:pt x="65" y="6"/>
                  </a:lnTo>
                  <a:lnTo>
                    <a:pt x="70" y="4"/>
                  </a:lnTo>
                  <a:lnTo>
                    <a:pt x="76" y="3"/>
                  </a:lnTo>
                  <a:lnTo>
                    <a:pt x="81" y="2"/>
                  </a:lnTo>
                  <a:lnTo>
                    <a:pt x="86" y="1"/>
                  </a:lnTo>
                  <a:lnTo>
                    <a:pt x="92" y="0"/>
                  </a:lnTo>
                  <a:lnTo>
                    <a:pt x="94" y="0"/>
                  </a:lnTo>
                  <a:lnTo>
                    <a:pt x="95" y="1"/>
                  </a:lnTo>
                  <a:lnTo>
                    <a:pt x="95" y="3"/>
                  </a:lnTo>
                  <a:lnTo>
                    <a:pt x="95" y="4"/>
                  </a:lnTo>
                  <a:lnTo>
                    <a:pt x="95" y="6"/>
                  </a:lnTo>
                  <a:lnTo>
                    <a:pt x="94" y="148"/>
                  </a:lnTo>
                  <a:lnTo>
                    <a:pt x="90" y="293"/>
                  </a:lnTo>
                  <a:lnTo>
                    <a:pt x="87" y="436"/>
                  </a:lnTo>
                  <a:lnTo>
                    <a:pt x="85" y="581"/>
                  </a:lnTo>
                  <a:lnTo>
                    <a:pt x="83" y="622"/>
                  </a:lnTo>
                  <a:lnTo>
                    <a:pt x="81" y="663"/>
                  </a:lnTo>
                  <a:lnTo>
                    <a:pt x="79" y="706"/>
                  </a:lnTo>
                  <a:lnTo>
                    <a:pt x="77" y="748"/>
                  </a:lnTo>
                  <a:lnTo>
                    <a:pt x="75" y="793"/>
                  </a:lnTo>
                  <a:lnTo>
                    <a:pt x="73" y="817"/>
                  </a:lnTo>
                  <a:lnTo>
                    <a:pt x="73" y="825"/>
                  </a:lnTo>
                  <a:lnTo>
                    <a:pt x="72" y="828"/>
                  </a:lnTo>
                  <a:lnTo>
                    <a:pt x="65" y="829"/>
                  </a:lnTo>
                  <a:lnTo>
                    <a:pt x="56" y="830"/>
                  </a:lnTo>
                  <a:lnTo>
                    <a:pt x="49" y="831"/>
                  </a:lnTo>
                  <a:lnTo>
                    <a:pt x="42" y="832"/>
                  </a:lnTo>
                  <a:lnTo>
                    <a:pt x="34" y="833"/>
                  </a:lnTo>
                  <a:lnTo>
                    <a:pt x="27" y="833"/>
                  </a:lnTo>
                  <a:lnTo>
                    <a:pt x="18" y="834"/>
                  </a:lnTo>
                  <a:lnTo>
                    <a:pt x="11" y="834"/>
                  </a:lnTo>
                  <a:close/>
                </a:path>
              </a:pathLst>
            </a:custGeom>
            <a:solidFill>
              <a:srgbClr val="EDE2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16" name="Freeform 26"/>
            <p:cNvSpPr>
              <a:spLocks/>
            </p:cNvSpPr>
            <p:nvPr/>
          </p:nvSpPr>
          <p:spPr bwMode="auto">
            <a:xfrm>
              <a:off x="3385" y="2306"/>
              <a:ext cx="91" cy="99"/>
            </a:xfrm>
            <a:custGeom>
              <a:avLst/>
              <a:gdLst>
                <a:gd name="T0" fmla="*/ 25 w 91"/>
                <a:gd name="T1" fmla="*/ 99 h 99"/>
                <a:gd name="T2" fmla="*/ 24 w 91"/>
                <a:gd name="T3" fmla="*/ 98 h 99"/>
                <a:gd name="T4" fmla="*/ 24 w 91"/>
                <a:gd name="T5" fmla="*/ 98 h 99"/>
                <a:gd name="T6" fmla="*/ 22 w 91"/>
                <a:gd name="T7" fmla="*/ 98 h 99"/>
                <a:gd name="T8" fmla="*/ 19 w 91"/>
                <a:gd name="T9" fmla="*/ 97 h 99"/>
                <a:gd name="T10" fmla="*/ 7 w 91"/>
                <a:gd name="T11" fmla="*/ 82 h 99"/>
                <a:gd name="T12" fmla="*/ 2 w 91"/>
                <a:gd name="T13" fmla="*/ 58 h 99"/>
                <a:gd name="T14" fmla="*/ 0 w 91"/>
                <a:gd name="T15" fmla="*/ 31 h 99"/>
                <a:gd name="T16" fmla="*/ 1 w 91"/>
                <a:gd name="T17" fmla="*/ 11 h 99"/>
                <a:gd name="T18" fmla="*/ 7 w 91"/>
                <a:gd name="T19" fmla="*/ 11 h 99"/>
                <a:gd name="T20" fmla="*/ 14 w 91"/>
                <a:gd name="T21" fmla="*/ 12 h 99"/>
                <a:gd name="T22" fmla="*/ 20 w 91"/>
                <a:gd name="T23" fmla="*/ 12 h 99"/>
                <a:gd name="T24" fmla="*/ 26 w 91"/>
                <a:gd name="T25" fmla="*/ 13 h 99"/>
                <a:gd name="T26" fmla="*/ 33 w 91"/>
                <a:gd name="T27" fmla="*/ 13 h 99"/>
                <a:gd name="T28" fmla="*/ 39 w 91"/>
                <a:gd name="T29" fmla="*/ 14 h 99"/>
                <a:gd name="T30" fmla="*/ 47 w 91"/>
                <a:gd name="T31" fmla="*/ 14 h 99"/>
                <a:gd name="T32" fmla="*/ 54 w 91"/>
                <a:gd name="T33" fmla="*/ 14 h 99"/>
                <a:gd name="T34" fmla="*/ 56 w 91"/>
                <a:gd name="T35" fmla="*/ 13 h 99"/>
                <a:gd name="T36" fmla="*/ 61 w 91"/>
                <a:gd name="T37" fmla="*/ 11 h 99"/>
                <a:gd name="T38" fmla="*/ 66 w 91"/>
                <a:gd name="T39" fmla="*/ 9 h 99"/>
                <a:gd name="T40" fmla="*/ 72 w 91"/>
                <a:gd name="T41" fmla="*/ 7 h 99"/>
                <a:gd name="T42" fmla="*/ 80 w 91"/>
                <a:gd name="T43" fmla="*/ 4 h 99"/>
                <a:gd name="T44" fmla="*/ 85 w 91"/>
                <a:gd name="T45" fmla="*/ 2 h 99"/>
                <a:gd name="T46" fmla="*/ 89 w 91"/>
                <a:gd name="T47" fmla="*/ 1 h 99"/>
                <a:gd name="T48" fmla="*/ 91 w 91"/>
                <a:gd name="T49" fmla="*/ 0 h 99"/>
                <a:gd name="T50" fmla="*/ 86 w 91"/>
                <a:gd name="T51" fmla="*/ 13 h 99"/>
                <a:gd name="T52" fmla="*/ 80 w 91"/>
                <a:gd name="T53" fmla="*/ 27 h 99"/>
                <a:gd name="T54" fmla="*/ 73 w 91"/>
                <a:gd name="T55" fmla="*/ 41 h 99"/>
                <a:gd name="T56" fmla="*/ 67 w 91"/>
                <a:gd name="T57" fmla="*/ 55 h 99"/>
                <a:gd name="T58" fmla="*/ 64 w 91"/>
                <a:gd name="T59" fmla="*/ 63 h 99"/>
                <a:gd name="T60" fmla="*/ 61 w 91"/>
                <a:gd name="T61" fmla="*/ 71 h 99"/>
                <a:gd name="T62" fmla="*/ 57 w 91"/>
                <a:gd name="T63" fmla="*/ 78 h 99"/>
                <a:gd name="T64" fmla="*/ 53 w 91"/>
                <a:gd name="T65" fmla="*/ 84 h 99"/>
                <a:gd name="T66" fmla="*/ 48 w 91"/>
                <a:gd name="T67" fmla="*/ 91 h 99"/>
                <a:gd name="T68" fmla="*/ 42 w 91"/>
                <a:gd name="T69" fmla="*/ 95 h 99"/>
                <a:gd name="T70" fmla="*/ 34 w 91"/>
                <a:gd name="T71" fmla="*/ 98 h 99"/>
                <a:gd name="T72" fmla="*/ 25 w 91"/>
                <a:gd name="T73" fmla="*/ 99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99"/>
                <a:gd name="T113" fmla="*/ 91 w 91"/>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99">
                  <a:moveTo>
                    <a:pt x="25" y="99"/>
                  </a:moveTo>
                  <a:lnTo>
                    <a:pt x="24" y="98"/>
                  </a:lnTo>
                  <a:lnTo>
                    <a:pt x="22" y="98"/>
                  </a:lnTo>
                  <a:lnTo>
                    <a:pt x="19" y="97"/>
                  </a:lnTo>
                  <a:lnTo>
                    <a:pt x="7" y="82"/>
                  </a:lnTo>
                  <a:lnTo>
                    <a:pt x="2" y="58"/>
                  </a:lnTo>
                  <a:lnTo>
                    <a:pt x="0" y="31"/>
                  </a:lnTo>
                  <a:lnTo>
                    <a:pt x="1" y="11"/>
                  </a:lnTo>
                  <a:lnTo>
                    <a:pt x="7" y="11"/>
                  </a:lnTo>
                  <a:lnTo>
                    <a:pt x="14" y="12"/>
                  </a:lnTo>
                  <a:lnTo>
                    <a:pt x="20" y="12"/>
                  </a:lnTo>
                  <a:lnTo>
                    <a:pt x="26" y="13"/>
                  </a:lnTo>
                  <a:lnTo>
                    <a:pt x="33" y="13"/>
                  </a:lnTo>
                  <a:lnTo>
                    <a:pt x="39" y="14"/>
                  </a:lnTo>
                  <a:lnTo>
                    <a:pt x="47" y="14"/>
                  </a:lnTo>
                  <a:lnTo>
                    <a:pt x="54" y="14"/>
                  </a:lnTo>
                  <a:lnTo>
                    <a:pt x="56" y="13"/>
                  </a:lnTo>
                  <a:lnTo>
                    <a:pt x="61" y="11"/>
                  </a:lnTo>
                  <a:lnTo>
                    <a:pt x="66" y="9"/>
                  </a:lnTo>
                  <a:lnTo>
                    <a:pt x="72" y="7"/>
                  </a:lnTo>
                  <a:lnTo>
                    <a:pt x="80" y="4"/>
                  </a:lnTo>
                  <a:lnTo>
                    <a:pt x="85" y="2"/>
                  </a:lnTo>
                  <a:lnTo>
                    <a:pt x="89" y="1"/>
                  </a:lnTo>
                  <a:lnTo>
                    <a:pt x="91" y="0"/>
                  </a:lnTo>
                  <a:lnTo>
                    <a:pt x="86" y="13"/>
                  </a:lnTo>
                  <a:lnTo>
                    <a:pt x="80" y="27"/>
                  </a:lnTo>
                  <a:lnTo>
                    <a:pt x="73" y="41"/>
                  </a:lnTo>
                  <a:lnTo>
                    <a:pt x="67" y="55"/>
                  </a:lnTo>
                  <a:lnTo>
                    <a:pt x="64" y="63"/>
                  </a:lnTo>
                  <a:lnTo>
                    <a:pt x="61" y="71"/>
                  </a:lnTo>
                  <a:lnTo>
                    <a:pt x="57" y="78"/>
                  </a:lnTo>
                  <a:lnTo>
                    <a:pt x="53" y="84"/>
                  </a:lnTo>
                  <a:lnTo>
                    <a:pt x="48" y="91"/>
                  </a:lnTo>
                  <a:lnTo>
                    <a:pt x="42" y="95"/>
                  </a:lnTo>
                  <a:lnTo>
                    <a:pt x="34" y="98"/>
                  </a:lnTo>
                  <a:lnTo>
                    <a:pt x="25" y="99"/>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17" name="Freeform 27"/>
            <p:cNvSpPr>
              <a:spLocks/>
            </p:cNvSpPr>
            <p:nvPr/>
          </p:nvSpPr>
          <p:spPr bwMode="auto">
            <a:xfrm>
              <a:off x="3323" y="2315"/>
              <a:ext cx="57" cy="66"/>
            </a:xfrm>
            <a:custGeom>
              <a:avLst/>
              <a:gdLst>
                <a:gd name="T0" fmla="*/ 57 w 57"/>
                <a:gd name="T1" fmla="*/ 66 h 66"/>
                <a:gd name="T2" fmla="*/ 50 w 57"/>
                <a:gd name="T3" fmla="*/ 59 h 66"/>
                <a:gd name="T4" fmla="*/ 41 w 57"/>
                <a:gd name="T5" fmla="*/ 51 h 66"/>
                <a:gd name="T6" fmla="*/ 33 w 57"/>
                <a:gd name="T7" fmla="*/ 42 h 66"/>
                <a:gd name="T8" fmla="*/ 26 w 57"/>
                <a:gd name="T9" fmla="*/ 34 h 66"/>
                <a:gd name="T10" fmla="*/ 18 w 57"/>
                <a:gd name="T11" fmla="*/ 25 h 66"/>
                <a:gd name="T12" fmla="*/ 11 w 57"/>
                <a:gd name="T13" fmla="*/ 17 h 66"/>
                <a:gd name="T14" fmla="*/ 4 w 57"/>
                <a:gd name="T15" fmla="*/ 8 h 66"/>
                <a:gd name="T16" fmla="*/ 0 w 57"/>
                <a:gd name="T17" fmla="*/ 0 h 66"/>
                <a:gd name="T18" fmla="*/ 6 w 57"/>
                <a:gd name="T19" fmla="*/ 1 h 66"/>
                <a:gd name="T20" fmla="*/ 13 w 57"/>
                <a:gd name="T21" fmla="*/ 1 h 66"/>
                <a:gd name="T22" fmla="*/ 20 w 57"/>
                <a:gd name="T23" fmla="*/ 2 h 66"/>
                <a:gd name="T24" fmla="*/ 26 w 57"/>
                <a:gd name="T25" fmla="*/ 2 h 66"/>
                <a:gd name="T26" fmla="*/ 33 w 57"/>
                <a:gd name="T27" fmla="*/ 2 h 66"/>
                <a:gd name="T28" fmla="*/ 39 w 57"/>
                <a:gd name="T29" fmla="*/ 2 h 66"/>
                <a:gd name="T30" fmla="*/ 47 w 57"/>
                <a:gd name="T31" fmla="*/ 2 h 66"/>
                <a:gd name="T32" fmla="*/ 53 w 57"/>
                <a:gd name="T33" fmla="*/ 2 h 66"/>
                <a:gd name="T34" fmla="*/ 52 w 57"/>
                <a:gd name="T35" fmla="*/ 18 h 66"/>
                <a:gd name="T36" fmla="*/ 53 w 57"/>
                <a:gd name="T37" fmla="*/ 34 h 66"/>
                <a:gd name="T38" fmla="*/ 54 w 57"/>
                <a:gd name="T39" fmla="*/ 50 h 66"/>
                <a:gd name="T40" fmla="*/ 57 w 57"/>
                <a:gd name="T41" fmla="*/ 66 h 66"/>
                <a:gd name="T42" fmla="*/ 57 w 57"/>
                <a:gd name="T43" fmla="*/ 66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66"/>
                <a:gd name="T68" fmla="*/ 57 w 57"/>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66">
                  <a:moveTo>
                    <a:pt x="57" y="66"/>
                  </a:moveTo>
                  <a:lnTo>
                    <a:pt x="50" y="59"/>
                  </a:lnTo>
                  <a:lnTo>
                    <a:pt x="41" y="51"/>
                  </a:lnTo>
                  <a:lnTo>
                    <a:pt x="33" y="42"/>
                  </a:lnTo>
                  <a:lnTo>
                    <a:pt x="26" y="34"/>
                  </a:lnTo>
                  <a:lnTo>
                    <a:pt x="18" y="25"/>
                  </a:lnTo>
                  <a:lnTo>
                    <a:pt x="11" y="17"/>
                  </a:lnTo>
                  <a:lnTo>
                    <a:pt x="4" y="8"/>
                  </a:lnTo>
                  <a:lnTo>
                    <a:pt x="0" y="0"/>
                  </a:lnTo>
                  <a:lnTo>
                    <a:pt x="6" y="1"/>
                  </a:lnTo>
                  <a:lnTo>
                    <a:pt x="13" y="1"/>
                  </a:lnTo>
                  <a:lnTo>
                    <a:pt x="20" y="2"/>
                  </a:lnTo>
                  <a:lnTo>
                    <a:pt x="26" y="2"/>
                  </a:lnTo>
                  <a:lnTo>
                    <a:pt x="33" y="2"/>
                  </a:lnTo>
                  <a:lnTo>
                    <a:pt x="39" y="2"/>
                  </a:lnTo>
                  <a:lnTo>
                    <a:pt x="47" y="2"/>
                  </a:lnTo>
                  <a:lnTo>
                    <a:pt x="53" y="2"/>
                  </a:lnTo>
                  <a:lnTo>
                    <a:pt x="52" y="18"/>
                  </a:lnTo>
                  <a:lnTo>
                    <a:pt x="53" y="34"/>
                  </a:lnTo>
                  <a:lnTo>
                    <a:pt x="54" y="50"/>
                  </a:lnTo>
                  <a:lnTo>
                    <a:pt x="57" y="66"/>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18" name="Freeform 28"/>
            <p:cNvSpPr>
              <a:spLocks/>
            </p:cNvSpPr>
            <p:nvPr/>
          </p:nvSpPr>
          <p:spPr bwMode="auto">
            <a:xfrm>
              <a:off x="2701" y="1852"/>
              <a:ext cx="363" cy="498"/>
            </a:xfrm>
            <a:custGeom>
              <a:avLst/>
              <a:gdLst>
                <a:gd name="T0" fmla="*/ 284 w 363"/>
                <a:gd name="T1" fmla="*/ 494 h 498"/>
                <a:gd name="T2" fmla="*/ 253 w 363"/>
                <a:gd name="T3" fmla="*/ 487 h 498"/>
                <a:gd name="T4" fmla="*/ 222 w 363"/>
                <a:gd name="T5" fmla="*/ 481 h 498"/>
                <a:gd name="T6" fmla="*/ 190 w 363"/>
                <a:gd name="T7" fmla="*/ 473 h 498"/>
                <a:gd name="T8" fmla="*/ 159 w 363"/>
                <a:gd name="T9" fmla="*/ 466 h 498"/>
                <a:gd name="T10" fmla="*/ 128 w 363"/>
                <a:gd name="T11" fmla="*/ 457 h 498"/>
                <a:gd name="T12" fmla="*/ 98 w 363"/>
                <a:gd name="T13" fmla="*/ 448 h 498"/>
                <a:gd name="T14" fmla="*/ 69 w 363"/>
                <a:gd name="T15" fmla="*/ 435 h 498"/>
                <a:gd name="T16" fmla="*/ 38 w 363"/>
                <a:gd name="T17" fmla="*/ 417 h 498"/>
                <a:gd name="T18" fmla="*/ 16 w 363"/>
                <a:gd name="T19" fmla="*/ 390 h 498"/>
                <a:gd name="T20" fmla="*/ 3 w 363"/>
                <a:gd name="T21" fmla="*/ 360 h 498"/>
                <a:gd name="T22" fmla="*/ 0 w 363"/>
                <a:gd name="T23" fmla="*/ 326 h 498"/>
                <a:gd name="T24" fmla="*/ 8 w 363"/>
                <a:gd name="T25" fmla="*/ 276 h 498"/>
                <a:gd name="T26" fmla="*/ 27 w 363"/>
                <a:gd name="T27" fmla="*/ 219 h 498"/>
                <a:gd name="T28" fmla="*/ 51 w 363"/>
                <a:gd name="T29" fmla="*/ 161 h 498"/>
                <a:gd name="T30" fmla="*/ 77 w 363"/>
                <a:gd name="T31" fmla="*/ 104 h 498"/>
                <a:gd name="T32" fmla="*/ 102 w 363"/>
                <a:gd name="T33" fmla="*/ 61 h 498"/>
                <a:gd name="T34" fmla="*/ 131 w 363"/>
                <a:gd name="T35" fmla="*/ 39 h 498"/>
                <a:gd name="T36" fmla="*/ 165 w 363"/>
                <a:gd name="T37" fmla="*/ 26 h 498"/>
                <a:gd name="T38" fmla="*/ 201 w 363"/>
                <a:gd name="T39" fmla="*/ 15 h 498"/>
                <a:gd name="T40" fmla="*/ 232 w 363"/>
                <a:gd name="T41" fmla="*/ 5 h 498"/>
                <a:gd name="T42" fmla="*/ 242 w 363"/>
                <a:gd name="T43" fmla="*/ 1 h 498"/>
                <a:gd name="T44" fmla="*/ 245 w 363"/>
                <a:gd name="T45" fmla="*/ 14 h 498"/>
                <a:gd name="T46" fmla="*/ 248 w 363"/>
                <a:gd name="T47" fmla="*/ 42 h 498"/>
                <a:gd name="T48" fmla="*/ 240 w 363"/>
                <a:gd name="T49" fmla="*/ 58 h 498"/>
                <a:gd name="T50" fmla="*/ 211 w 363"/>
                <a:gd name="T51" fmla="*/ 64 h 498"/>
                <a:gd name="T52" fmla="*/ 183 w 363"/>
                <a:gd name="T53" fmla="*/ 74 h 498"/>
                <a:gd name="T54" fmla="*/ 157 w 363"/>
                <a:gd name="T55" fmla="*/ 87 h 498"/>
                <a:gd name="T56" fmla="*/ 127 w 363"/>
                <a:gd name="T57" fmla="*/ 118 h 498"/>
                <a:gd name="T58" fmla="*/ 105 w 363"/>
                <a:gd name="T59" fmla="*/ 164 h 498"/>
                <a:gd name="T60" fmla="*/ 104 w 363"/>
                <a:gd name="T61" fmla="*/ 209 h 498"/>
                <a:gd name="T62" fmla="*/ 118 w 363"/>
                <a:gd name="T63" fmla="*/ 259 h 498"/>
                <a:gd name="T64" fmla="*/ 130 w 363"/>
                <a:gd name="T65" fmla="*/ 287 h 498"/>
                <a:gd name="T66" fmla="*/ 132 w 363"/>
                <a:gd name="T67" fmla="*/ 290 h 498"/>
                <a:gd name="T68" fmla="*/ 120 w 363"/>
                <a:gd name="T69" fmla="*/ 291 h 498"/>
                <a:gd name="T70" fmla="*/ 91 w 363"/>
                <a:gd name="T71" fmla="*/ 291 h 498"/>
                <a:gd name="T72" fmla="*/ 61 w 363"/>
                <a:gd name="T73" fmla="*/ 294 h 498"/>
                <a:gd name="T74" fmla="*/ 35 w 363"/>
                <a:gd name="T75" fmla="*/ 303 h 498"/>
                <a:gd name="T76" fmla="*/ 29 w 363"/>
                <a:gd name="T77" fmla="*/ 312 h 498"/>
                <a:gd name="T78" fmla="*/ 44 w 363"/>
                <a:gd name="T79" fmla="*/ 310 h 498"/>
                <a:gd name="T80" fmla="*/ 62 w 363"/>
                <a:gd name="T81" fmla="*/ 305 h 498"/>
                <a:gd name="T82" fmla="*/ 79 w 363"/>
                <a:gd name="T83" fmla="*/ 300 h 498"/>
                <a:gd name="T84" fmla="*/ 99 w 363"/>
                <a:gd name="T85" fmla="*/ 299 h 498"/>
                <a:gd name="T86" fmla="*/ 129 w 363"/>
                <a:gd name="T87" fmla="*/ 300 h 498"/>
                <a:gd name="T88" fmla="*/ 159 w 363"/>
                <a:gd name="T89" fmla="*/ 301 h 498"/>
                <a:gd name="T90" fmla="*/ 188 w 363"/>
                <a:gd name="T91" fmla="*/ 302 h 498"/>
                <a:gd name="T92" fmla="*/ 218 w 363"/>
                <a:gd name="T93" fmla="*/ 304 h 498"/>
                <a:gd name="T94" fmla="*/ 248 w 363"/>
                <a:gd name="T95" fmla="*/ 306 h 498"/>
                <a:gd name="T96" fmla="*/ 278 w 363"/>
                <a:gd name="T97" fmla="*/ 309 h 498"/>
                <a:gd name="T98" fmla="*/ 308 w 363"/>
                <a:gd name="T99" fmla="*/ 311 h 498"/>
                <a:gd name="T100" fmla="*/ 331 w 363"/>
                <a:gd name="T101" fmla="*/ 313 h 498"/>
                <a:gd name="T102" fmla="*/ 342 w 363"/>
                <a:gd name="T103" fmla="*/ 316 h 498"/>
                <a:gd name="T104" fmla="*/ 360 w 363"/>
                <a:gd name="T105" fmla="*/ 337 h 498"/>
                <a:gd name="T106" fmla="*/ 361 w 363"/>
                <a:gd name="T107" fmla="*/ 392 h 498"/>
                <a:gd name="T108" fmla="*/ 354 w 363"/>
                <a:gd name="T109" fmla="*/ 428 h 498"/>
                <a:gd name="T110" fmla="*/ 343 w 363"/>
                <a:gd name="T111" fmla="*/ 453 h 498"/>
                <a:gd name="T112" fmla="*/ 328 w 363"/>
                <a:gd name="T113" fmla="*/ 479 h 498"/>
                <a:gd name="T114" fmla="*/ 310 w 363"/>
                <a:gd name="T115" fmla="*/ 496 h 4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3"/>
                <a:gd name="T175" fmla="*/ 0 h 498"/>
                <a:gd name="T176" fmla="*/ 363 w 363"/>
                <a:gd name="T177" fmla="*/ 498 h 4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3" h="498">
                  <a:moveTo>
                    <a:pt x="299" y="498"/>
                  </a:moveTo>
                  <a:lnTo>
                    <a:pt x="284" y="494"/>
                  </a:lnTo>
                  <a:lnTo>
                    <a:pt x="268" y="491"/>
                  </a:lnTo>
                  <a:lnTo>
                    <a:pt x="253" y="487"/>
                  </a:lnTo>
                  <a:lnTo>
                    <a:pt x="237" y="484"/>
                  </a:lnTo>
                  <a:lnTo>
                    <a:pt x="222" y="481"/>
                  </a:lnTo>
                  <a:lnTo>
                    <a:pt x="205" y="477"/>
                  </a:lnTo>
                  <a:lnTo>
                    <a:pt x="190" y="473"/>
                  </a:lnTo>
                  <a:lnTo>
                    <a:pt x="175" y="469"/>
                  </a:lnTo>
                  <a:lnTo>
                    <a:pt x="159" y="466"/>
                  </a:lnTo>
                  <a:lnTo>
                    <a:pt x="144" y="462"/>
                  </a:lnTo>
                  <a:lnTo>
                    <a:pt x="128" y="457"/>
                  </a:lnTo>
                  <a:lnTo>
                    <a:pt x="113" y="453"/>
                  </a:lnTo>
                  <a:lnTo>
                    <a:pt x="98" y="448"/>
                  </a:lnTo>
                  <a:lnTo>
                    <a:pt x="84" y="441"/>
                  </a:lnTo>
                  <a:lnTo>
                    <a:pt x="69" y="435"/>
                  </a:lnTo>
                  <a:lnTo>
                    <a:pt x="55" y="428"/>
                  </a:lnTo>
                  <a:lnTo>
                    <a:pt x="38" y="417"/>
                  </a:lnTo>
                  <a:lnTo>
                    <a:pt x="26" y="403"/>
                  </a:lnTo>
                  <a:lnTo>
                    <a:pt x="16" y="390"/>
                  </a:lnTo>
                  <a:lnTo>
                    <a:pt x="8" y="375"/>
                  </a:lnTo>
                  <a:lnTo>
                    <a:pt x="3" y="360"/>
                  </a:lnTo>
                  <a:lnTo>
                    <a:pt x="0" y="343"/>
                  </a:lnTo>
                  <a:lnTo>
                    <a:pt x="0" y="326"/>
                  </a:lnTo>
                  <a:lnTo>
                    <a:pt x="1" y="306"/>
                  </a:lnTo>
                  <a:lnTo>
                    <a:pt x="8" y="276"/>
                  </a:lnTo>
                  <a:lnTo>
                    <a:pt x="17" y="247"/>
                  </a:lnTo>
                  <a:lnTo>
                    <a:pt x="27" y="219"/>
                  </a:lnTo>
                  <a:lnTo>
                    <a:pt x="38" y="189"/>
                  </a:lnTo>
                  <a:lnTo>
                    <a:pt x="51" y="161"/>
                  </a:lnTo>
                  <a:lnTo>
                    <a:pt x="63" y="132"/>
                  </a:lnTo>
                  <a:lnTo>
                    <a:pt x="77" y="104"/>
                  </a:lnTo>
                  <a:lnTo>
                    <a:pt x="90" y="77"/>
                  </a:lnTo>
                  <a:lnTo>
                    <a:pt x="102" y="61"/>
                  </a:lnTo>
                  <a:lnTo>
                    <a:pt x="117" y="48"/>
                  </a:lnTo>
                  <a:lnTo>
                    <a:pt x="131" y="39"/>
                  </a:lnTo>
                  <a:lnTo>
                    <a:pt x="148" y="32"/>
                  </a:lnTo>
                  <a:lnTo>
                    <a:pt x="165" y="26"/>
                  </a:lnTo>
                  <a:lnTo>
                    <a:pt x="183" y="20"/>
                  </a:lnTo>
                  <a:lnTo>
                    <a:pt x="201" y="15"/>
                  </a:lnTo>
                  <a:lnTo>
                    <a:pt x="221" y="9"/>
                  </a:lnTo>
                  <a:lnTo>
                    <a:pt x="232" y="5"/>
                  </a:lnTo>
                  <a:lnTo>
                    <a:pt x="238" y="2"/>
                  </a:lnTo>
                  <a:lnTo>
                    <a:pt x="242" y="1"/>
                  </a:lnTo>
                  <a:lnTo>
                    <a:pt x="244" y="0"/>
                  </a:lnTo>
                  <a:lnTo>
                    <a:pt x="245" y="14"/>
                  </a:lnTo>
                  <a:lnTo>
                    <a:pt x="246" y="28"/>
                  </a:lnTo>
                  <a:lnTo>
                    <a:pt x="248" y="42"/>
                  </a:lnTo>
                  <a:lnTo>
                    <a:pt x="253" y="55"/>
                  </a:lnTo>
                  <a:lnTo>
                    <a:pt x="240" y="58"/>
                  </a:lnTo>
                  <a:lnTo>
                    <a:pt x="225" y="60"/>
                  </a:lnTo>
                  <a:lnTo>
                    <a:pt x="211" y="64"/>
                  </a:lnTo>
                  <a:lnTo>
                    <a:pt x="196" y="69"/>
                  </a:lnTo>
                  <a:lnTo>
                    <a:pt x="183" y="74"/>
                  </a:lnTo>
                  <a:lnTo>
                    <a:pt x="169" y="80"/>
                  </a:lnTo>
                  <a:lnTo>
                    <a:pt x="157" y="87"/>
                  </a:lnTo>
                  <a:lnTo>
                    <a:pt x="146" y="95"/>
                  </a:lnTo>
                  <a:lnTo>
                    <a:pt x="127" y="118"/>
                  </a:lnTo>
                  <a:lnTo>
                    <a:pt x="114" y="141"/>
                  </a:lnTo>
                  <a:lnTo>
                    <a:pt x="105" y="164"/>
                  </a:lnTo>
                  <a:lnTo>
                    <a:pt x="103" y="186"/>
                  </a:lnTo>
                  <a:lnTo>
                    <a:pt x="104" y="209"/>
                  </a:lnTo>
                  <a:lnTo>
                    <a:pt x="110" y="233"/>
                  </a:lnTo>
                  <a:lnTo>
                    <a:pt x="118" y="259"/>
                  </a:lnTo>
                  <a:lnTo>
                    <a:pt x="129" y="286"/>
                  </a:lnTo>
                  <a:lnTo>
                    <a:pt x="130" y="287"/>
                  </a:lnTo>
                  <a:lnTo>
                    <a:pt x="131" y="288"/>
                  </a:lnTo>
                  <a:lnTo>
                    <a:pt x="132" y="290"/>
                  </a:lnTo>
                  <a:lnTo>
                    <a:pt x="132" y="291"/>
                  </a:lnTo>
                  <a:lnTo>
                    <a:pt x="120" y="291"/>
                  </a:lnTo>
                  <a:lnTo>
                    <a:pt x="105" y="290"/>
                  </a:lnTo>
                  <a:lnTo>
                    <a:pt x="91" y="291"/>
                  </a:lnTo>
                  <a:lnTo>
                    <a:pt x="76" y="291"/>
                  </a:lnTo>
                  <a:lnTo>
                    <a:pt x="61" y="294"/>
                  </a:lnTo>
                  <a:lnTo>
                    <a:pt x="48" y="297"/>
                  </a:lnTo>
                  <a:lnTo>
                    <a:pt x="35" y="303"/>
                  </a:lnTo>
                  <a:lnTo>
                    <a:pt x="25" y="310"/>
                  </a:lnTo>
                  <a:lnTo>
                    <a:pt x="29" y="312"/>
                  </a:lnTo>
                  <a:lnTo>
                    <a:pt x="35" y="311"/>
                  </a:lnTo>
                  <a:lnTo>
                    <a:pt x="44" y="310"/>
                  </a:lnTo>
                  <a:lnTo>
                    <a:pt x="53" y="307"/>
                  </a:lnTo>
                  <a:lnTo>
                    <a:pt x="62" y="305"/>
                  </a:lnTo>
                  <a:lnTo>
                    <a:pt x="71" y="302"/>
                  </a:lnTo>
                  <a:lnTo>
                    <a:pt x="79" y="300"/>
                  </a:lnTo>
                  <a:lnTo>
                    <a:pt x="85" y="299"/>
                  </a:lnTo>
                  <a:lnTo>
                    <a:pt x="99" y="299"/>
                  </a:lnTo>
                  <a:lnTo>
                    <a:pt x="115" y="299"/>
                  </a:lnTo>
                  <a:lnTo>
                    <a:pt x="129" y="300"/>
                  </a:lnTo>
                  <a:lnTo>
                    <a:pt x="144" y="300"/>
                  </a:lnTo>
                  <a:lnTo>
                    <a:pt x="159" y="301"/>
                  </a:lnTo>
                  <a:lnTo>
                    <a:pt x="174" y="302"/>
                  </a:lnTo>
                  <a:lnTo>
                    <a:pt x="188" y="302"/>
                  </a:lnTo>
                  <a:lnTo>
                    <a:pt x="203" y="303"/>
                  </a:lnTo>
                  <a:lnTo>
                    <a:pt x="218" y="304"/>
                  </a:lnTo>
                  <a:lnTo>
                    <a:pt x="232" y="305"/>
                  </a:lnTo>
                  <a:lnTo>
                    <a:pt x="248" y="306"/>
                  </a:lnTo>
                  <a:lnTo>
                    <a:pt x="262" y="307"/>
                  </a:lnTo>
                  <a:lnTo>
                    <a:pt x="278" y="309"/>
                  </a:lnTo>
                  <a:lnTo>
                    <a:pt x="292" y="310"/>
                  </a:lnTo>
                  <a:lnTo>
                    <a:pt x="308" y="311"/>
                  </a:lnTo>
                  <a:lnTo>
                    <a:pt x="322" y="312"/>
                  </a:lnTo>
                  <a:lnTo>
                    <a:pt x="331" y="313"/>
                  </a:lnTo>
                  <a:lnTo>
                    <a:pt x="336" y="315"/>
                  </a:lnTo>
                  <a:lnTo>
                    <a:pt x="342" y="316"/>
                  </a:lnTo>
                  <a:lnTo>
                    <a:pt x="347" y="317"/>
                  </a:lnTo>
                  <a:lnTo>
                    <a:pt x="360" y="337"/>
                  </a:lnTo>
                  <a:lnTo>
                    <a:pt x="363" y="364"/>
                  </a:lnTo>
                  <a:lnTo>
                    <a:pt x="361" y="392"/>
                  </a:lnTo>
                  <a:lnTo>
                    <a:pt x="357" y="418"/>
                  </a:lnTo>
                  <a:lnTo>
                    <a:pt x="354" y="428"/>
                  </a:lnTo>
                  <a:lnTo>
                    <a:pt x="349" y="439"/>
                  </a:lnTo>
                  <a:lnTo>
                    <a:pt x="343" y="453"/>
                  </a:lnTo>
                  <a:lnTo>
                    <a:pt x="336" y="466"/>
                  </a:lnTo>
                  <a:lnTo>
                    <a:pt x="328" y="479"/>
                  </a:lnTo>
                  <a:lnTo>
                    <a:pt x="319" y="489"/>
                  </a:lnTo>
                  <a:lnTo>
                    <a:pt x="310" y="496"/>
                  </a:lnTo>
                  <a:lnTo>
                    <a:pt x="299" y="498"/>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19" name="Freeform 29"/>
            <p:cNvSpPr>
              <a:spLocks/>
            </p:cNvSpPr>
            <p:nvPr/>
          </p:nvSpPr>
          <p:spPr bwMode="auto">
            <a:xfrm>
              <a:off x="3352" y="2137"/>
              <a:ext cx="146" cy="176"/>
            </a:xfrm>
            <a:custGeom>
              <a:avLst/>
              <a:gdLst>
                <a:gd name="T0" fmla="*/ 63 w 146"/>
                <a:gd name="T1" fmla="*/ 176 h 176"/>
                <a:gd name="T2" fmla="*/ 49 w 146"/>
                <a:gd name="T3" fmla="*/ 172 h 176"/>
                <a:gd name="T4" fmla="*/ 51 w 146"/>
                <a:gd name="T5" fmla="*/ 166 h 176"/>
                <a:gd name="T6" fmla="*/ 68 w 146"/>
                <a:gd name="T7" fmla="*/ 165 h 176"/>
                <a:gd name="T8" fmla="*/ 87 w 146"/>
                <a:gd name="T9" fmla="*/ 162 h 176"/>
                <a:gd name="T10" fmla="*/ 101 w 146"/>
                <a:gd name="T11" fmla="*/ 154 h 176"/>
                <a:gd name="T12" fmla="*/ 95 w 146"/>
                <a:gd name="T13" fmla="*/ 150 h 176"/>
                <a:gd name="T14" fmla="*/ 73 w 146"/>
                <a:gd name="T15" fmla="*/ 154 h 176"/>
                <a:gd name="T16" fmla="*/ 50 w 146"/>
                <a:gd name="T17" fmla="*/ 157 h 176"/>
                <a:gd name="T18" fmla="*/ 29 w 146"/>
                <a:gd name="T19" fmla="*/ 156 h 176"/>
                <a:gd name="T20" fmla="*/ 25 w 146"/>
                <a:gd name="T21" fmla="*/ 146 h 176"/>
                <a:gd name="T22" fmla="*/ 51 w 146"/>
                <a:gd name="T23" fmla="*/ 138 h 176"/>
                <a:gd name="T24" fmla="*/ 85 w 146"/>
                <a:gd name="T25" fmla="*/ 135 h 176"/>
                <a:gd name="T26" fmla="*/ 109 w 146"/>
                <a:gd name="T27" fmla="*/ 127 h 176"/>
                <a:gd name="T28" fmla="*/ 103 w 146"/>
                <a:gd name="T29" fmla="*/ 119 h 176"/>
                <a:gd name="T30" fmla="*/ 68 w 146"/>
                <a:gd name="T31" fmla="*/ 124 h 176"/>
                <a:gd name="T32" fmla="*/ 28 w 146"/>
                <a:gd name="T33" fmla="*/ 130 h 176"/>
                <a:gd name="T34" fmla="*/ 1 w 146"/>
                <a:gd name="T35" fmla="*/ 125 h 176"/>
                <a:gd name="T36" fmla="*/ 7 w 146"/>
                <a:gd name="T37" fmla="*/ 115 h 176"/>
                <a:gd name="T38" fmla="*/ 36 w 146"/>
                <a:gd name="T39" fmla="*/ 110 h 176"/>
                <a:gd name="T40" fmla="*/ 71 w 146"/>
                <a:gd name="T41" fmla="*/ 103 h 176"/>
                <a:gd name="T42" fmla="*/ 97 w 146"/>
                <a:gd name="T43" fmla="*/ 95 h 176"/>
                <a:gd name="T44" fmla="*/ 98 w 146"/>
                <a:gd name="T45" fmla="*/ 89 h 176"/>
                <a:gd name="T46" fmla="*/ 90 w 146"/>
                <a:gd name="T47" fmla="*/ 88 h 176"/>
                <a:gd name="T48" fmla="*/ 80 w 146"/>
                <a:gd name="T49" fmla="*/ 90 h 176"/>
                <a:gd name="T50" fmla="*/ 71 w 146"/>
                <a:gd name="T51" fmla="*/ 92 h 176"/>
                <a:gd name="T52" fmla="*/ 62 w 146"/>
                <a:gd name="T53" fmla="*/ 95 h 176"/>
                <a:gd name="T54" fmla="*/ 44 w 146"/>
                <a:gd name="T55" fmla="*/ 98 h 176"/>
                <a:gd name="T56" fmla="*/ 28 w 146"/>
                <a:gd name="T57" fmla="*/ 98 h 176"/>
                <a:gd name="T58" fmla="*/ 16 w 146"/>
                <a:gd name="T59" fmla="*/ 92 h 176"/>
                <a:gd name="T60" fmla="*/ 20 w 146"/>
                <a:gd name="T61" fmla="*/ 81 h 176"/>
                <a:gd name="T62" fmla="*/ 36 w 146"/>
                <a:gd name="T63" fmla="*/ 77 h 176"/>
                <a:gd name="T64" fmla="*/ 56 w 146"/>
                <a:gd name="T65" fmla="*/ 75 h 176"/>
                <a:gd name="T66" fmla="*/ 72 w 146"/>
                <a:gd name="T67" fmla="*/ 72 h 176"/>
                <a:gd name="T68" fmla="*/ 85 w 146"/>
                <a:gd name="T69" fmla="*/ 67 h 176"/>
                <a:gd name="T70" fmla="*/ 94 w 146"/>
                <a:gd name="T71" fmla="*/ 67 h 176"/>
                <a:gd name="T72" fmla="*/ 101 w 146"/>
                <a:gd name="T73" fmla="*/ 65 h 176"/>
                <a:gd name="T74" fmla="*/ 102 w 146"/>
                <a:gd name="T75" fmla="*/ 64 h 176"/>
                <a:gd name="T76" fmla="*/ 101 w 146"/>
                <a:gd name="T77" fmla="*/ 60 h 176"/>
                <a:gd name="T78" fmla="*/ 99 w 146"/>
                <a:gd name="T79" fmla="*/ 57 h 176"/>
                <a:gd name="T80" fmla="*/ 98 w 146"/>
                <a:gd name="T81" fmla="*/ 51 h 176"/>
                <a:gd name="T82" fmla="*/ 96 w 146"/>
                <a:gd name="T83" fmla="*/ 42 h 176"/>
                <a:gd name="T84" fmla="*/ 94 w 146"/>
                <a:gd name="T85" fmla="*/ 27 h 176"/>
                <a:gd name="T86" fmla="*/ 97 w 146"/>
                <a:gd name="T87" fmla="*/ 9 h 176"/>
                <a:gd name="T88" fmla="*/ 98 w 146"/>
                <a:gd name="T89" fmla="*/ 0 h 176"/>
                <a:gd name="T90" fmla="*/ 98 w 146"/>
                <a:gd name="T91" fmla="*/ 0 h 176"/>
                <a:gd name="T92" fmla="*/ 102 w 146"/>
                <a:gd name="T93" fmla="*/ 12 h 176"/>
                <a:gd name="T94" fmla="*/ 114 w 146"/>
                <a:gd name="T95" fmla="*/ 36 h 176"/>
                <a:gd name="T96" fmla="*/ 128 w 146"/>
                <a:gd name="T97" fmla="*/ 59 h 176"/>
                <a:gd name="T98" fmla="*/ 141 w 146"/>
                <a:gd name="T99" fmla="*/ 84 h 176"/>
                <a:gd name="T100" fmla="*/ 145 w 146"/>
                <a:gd name="T101" fmla="*/ 115 h 176"/>
                <a:gd name="T102" fmla="*/ 136 w 146"/>
                <a:gd name="T103" fmla="*/ 143 h 176"/>
                <a:gd name="T104" fmla="*/ 118 w 146"/>
                <a:gd name="T105" fmla="*/ 162 h 176"/>
                <a:gd name="T106" fmla="*/ 90 w 146"/>
                <a:gd name="T107" fmla="*/ 173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6"/>
                <a:gd name="T163" fmla="*/ 0 h 176"/>
                <a:gd name="T164" fmla="*/ 146 w 146"/>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6" h="176">
                  <a:moveTo>
                    <a:pt x="72" y="176"/>
                  </a:moveTo>
                  <a:lnTo>
                    <a:pt x="63" y="176"/>
                  </a:lnTo>
                  <a:lnTo>
                    <a:pt x="55" y="175"/>
                  </a:lnTo>
                  <a:lnTo>
                    <a:pt x="49" y="172"/>
                  </a:lnTo>
                  <a:lnTo>
                    <a:pt x="44" y="166"/>
                  </a:lnTo>
                  <a:lnTo>
                    <a:pt x="51" y="166"/>
                  </a:lnTo>
                  <a:lnTo>
                    <a:pt x="59" y="165"/>
                  </a:lnTo>
                  <a:lnTo>
                    <a:pt x="68" y="165"/>
                  </a:lnTo>
                  <a:lnTo>
                    <a:pt x="77" y="163"/>
                  </a:lnTo>
                  <a:lnTo>
                    <a:pt x="87" y="162"/>
                  </a:lnTo>
                  <a:lnTo>
                    <a:pt x="95" y="159"/>
                  </a:lnTo>
                  <a:lnTo>
                    <a:pt x="101" y="154"/>
                  </a:lnTo>
                  <a:lnTo>
                    <a:pt x="104" y="148"/>
                  </a:lnTo>
                  <a:lnTo>
                    <a:pt x="95" y="150"/>
                  </a:lnTo>
                  <a:lnTo>
                    <a:pt x="85" y="152"/>
                  </a:lnTo>
                  <a:lnTo>
                    <a:pt x="73" y="154"/>
                  </a:lnTo>
                  <a:lnTo>
                    <a:pt x="61" y="156"/>
                  </a:lnTo>
                  <a:lnTo>
                    <a:pt x="50" y="157"/>
                  </a:lnTo>
                  <a:lnTo>
                    <a:pt x="39" y="157"/>
                  </a:lnTo>
                  <a:lnTo>
                    <a:pt x="29" y="156"/>
                  </a:lnTo>
                  <a:lnTo>
                    <a:pt x="21" y="153"/>
                  </a:lnTo>
                  <a:lnTo>
                    <a:pt x="25" y="146"/>
                  </a:lnTo>
                  <a:lnTo>
                    <a:pt x="35" y="141"/>
                  </a:lnTo>
                  <a:lnTo>
                    <a:pt x="51" y="138"/>
                  </a:lnTo>
                  <a:lnTo>
                    <a:pt x="67" y="136"/>
                  </a:lnTo>
                  <a:lnTo>
                    <a:pt x="85" y="135"/>
                  </a:lnTo>
                  <a:lnTo>
                    <a:pt x="99" y="132"/>
                  </a:lnTo>
                  <a:lnTo>
                    <a:pt x="109" y="127"/>
                  </a:lnTo>
                  <a:lnTo>
                    <a:pt x="113" y="119"/>
                  </a:lnTo>
                  <a:lnTo>
                    <a:pt x="103" y="119"/>
                  </a:lnTo>
                  <a:lnTo>
                    <a:pt x="88" y="121"/>
                  </a:lnTo>
                  <a:lnTo>
                    <a:pt x="68" y="124"/>
                  </a:lnTo>
                  <a:lnTo>
                    <a:pt x="48" y="128"/>
                  </a:lnTo>
                  <a:lnTo>
                    <a:pt x="28" y="130"/>
                  </a:lnTo>
                  <a:lnTo>
                    <a:pt x="11" y="130"/>
                  </a:lnTo>
                  <a:lnTo>
                    <a:pt x="1" y="125"/>
                  </a:lnTo>
                  <a:lnTo>
                    <a:pt x="0" y="117"/>
                  </a:lnTo>
                  <a:lnTo>
                    <a:pt x="7" y="115"/>
                  </a:lnTo>
                  <a:lnTo>
                    <a:pt x="20" y="113"/>
                  </a:lnTo>
                  <a:lnTo>
                    <a:pt x="36" y="110"/>
                  </a:lnTo>
                  <a:lnTo>
                    <a:pt x="54" y="106"/>
                  </a:lnTo>
                  <a:lnTo>
                    <a:pt x="71" y="103"/>
                  </a:lnTo>
                  <a:lnTo>
                    <a:pt x="87" y="99"/>
                  </a:lnTo>
                  <a:lnTo>
                    <a:pt x="97" y="95"/>
                  </a:lnTo>
                  <a:lnTo>
                    <a:pt x="101" y="90"/>
                  </a:lnTo>
                  <a:lnTo>
                    <a:pt x="98" y="89"/>
                  </a:lnTo>
                  <a:lnTo>
                    <a:pt x="94" y="88"/>
                  </a:lnTo>
                  <a:lnTo>
                    <a:pt x="90" y="88"/>
                  </a:lnTo>
                  <a:lnTo>
                    <a:pt x="85" y="89"/>
                  </a:lnTo>
                  <a:lnTo>
                    <a:pt x="80" y="90"/>
                  </a:lnTo>
                  <a:lnTo>
                    <a:pt x="75" y="91"/>
                  </a:lnTo>
                  <a:lnTo>
                    <a:pt x="71" y="92"/>
                  </a:lnTo>
                  <a:lnTo>
                    <a:pt x="69" y="94"/>
                  </a:lnTo>
                  <a:lnTo>
                    <a:pt x="62" y="95"/>
                  </a:lnTo>
                  <a:lnTo>
                    <a:pt x="54" y="97"/>
                  </a:lnTo>
                  <a:lnTo>
                    <a:pt x="44" y="98"/>
                  </a:lnTo>
                  <a:lnTo>
                    <a:pt x="36" y="98"/>
                  </a:lnTo>
                  <a:lnTo>
                    <a:pt x="28" y="98"/>
                  </a:lnTo>
                  <a:lnTo>
                    <a:pt x="21" y="96"/>
                  </a:lnTo>
                  <a:lnTo>
                    <a:pt x="16" y="92"/>
                  </a:lnTo>
                  <a:lnTo>
                    <a:pt x="12" y="86"/>
                  </a:lnTo>
                  <a:lnTo>
                    <a:pt x="20" y="81"/>
                  </a:lnTo>
                  <a:lnTo>
                    <a:pt x="28" y="79"/>
                  </a:lnTo>
                  <a:lnTo>
                    <a:pt x="36" y="77"/>
                  </a:lnTo>
                  <a:lnTo>
                    <a:pt x="47" y="76"/>
                  </a:lnTo>
                  <a:lnTo>
                    <a:pt x="56" y="75"/>
                  </a:lnTo>
                  <a:lnTo>
                    <a:pt x="64" y="74"/>
                  </a:lnTo>
                  <a:lnTo>
                    <a:pt x="72" y="72"/>
                  </a:lnTo>
                  <a:lnTo>
                    <a:pt x="80" y="68"/>
                  </a:lnTo>
                  <a:lnTo>
                    <a:pt x="85" y="67"/>
                  </a:lnTo>
                  <a:lnTo>
                    <a:pt x="89" y="67"/>
                  </a:lnTo>
                  <a:lnTo>
                    <a:pt x="94" y="67"/>
                  </a:lnTo>
                  <a:lnTo>
                    <a:pt x="101" y="66"/>
                  </a:lnTo>
                  <a:lnTo>
                    <a:pt x="101" y="65"/>
                  </a:lnTo>
                  <a:lnTo>
                    <a:pt x="102" y="64"/>
                  </a:lnTo>
                  <a:lnTo>
                    <a:pt x="102" y="63"/>
                  </a:lnTo>
                  <a:lnTo>
                    <a:pt x="101" y="60"/>
                  </a:lnTo>
                  <a:lnTo>
                    <a:pt x="100" y="59"/>
                  </a:lnTo>
                  <a:lnTo>
                    <a:pt x="99" y="57"/>
                  </a:lnTo>
                  <a:lnTo>
                    <a:pt x="98" y="56"/>
                  </a:lnTo>
                  <a:lnTo>
                    <a:pt x="98" y="51"/>
                  </a:lnTo>
                  <a:lnTo>
                    <a:pt x="97" y="46"/>
                  </a:lnTo>
                  <a:lnTo>
                    <a:pt x="96" y="42"/>
                  </a:lnTo>
                  <a:lnTo>
                    <a:pt x="93" y="38"/>
                  </a:lnTo>
                  <a:lnTo>
                    <a:pt x="94" y="27"/>
                  </a:lnTo>
                  <a:lnTo>
                    <a:pt x="95" y="18"/>
                  </a:lnTo>
                  <a:lnTo>
                    <a:pt x="97" y="9"/>
                  </a:lnTo>
                  <a:lnTo>
                    <a:pt x="98" y="0"/>
                  </a:lnTo>
                  <a:lnTo>
                    <a:pt x="99" y="0"/>
                  </a:lnTo>
                  <a:lnTo>
                    <a:pt x="102" y="12"/>
                  </a:lnTo>
                  <a:lnTo>
                    <a:pt x="107" y="23"/>
                  </a:lnTo>
                  <a:lnTo>
                    <a:pt x="114" y="36"/>
                  </a:lnTo>
                  <a:lnTo>
                    <a:pt x="121" y="47"/>
                  </a:lnTo>
                  <a:lnTo>
                    <a:pt x="128" y="59"/>
                  </a:lnTo>
                  <a:lnTo>
                    <a:pt x="135" y="72"/>
                  </a:lnTo>
                  <a:lnTo>
                    <a:pt x="141" y="84"/>
                  </a:lnTo>
                  <a:lnTo>
                    <a:pt x="146" y="98"/>
                  </a:lnTo>
                  <a:lnTo>
                    <a:pt x="145" y="115"/>
                  </a:lnTo>
                  <a:lnTo>
                    <a:pt x="141" y="131"/>
                  </a:lnTo>
                  <a:lnTo>
                    <a:pt x="136" y="143"/>
                  </a:lnTo>
                  <a:lnTo>
                    <a:pt x="128" y="153"/>
                  </a:lnTo>
                  <a:lnTo>
                    <a:pt x="118" y="162"/>
                  </a:lnTo>
                  <a:lnTo>
                    <a:pt x="105" y="169"/>
                  </a:lnTo>
                  <a:lnTo>
                    <a:pt x="90" y="173"/>
                  </a:lnTo>
                  <a:lnTo>
                    <a:pt x="72" y="176"/>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0" name="Freeform 30"/>
            <p:cNvSpPr>
              <a:spLocks/>
            </p:cNvSpPr>
            <p:nvPr/>
          </p:nvSpPr>
          <p:spPr bwMode="auto">
            <a:xfrm>
              <a:off x="3053" y="2279"/>
              <a:ext cx="87" cy="30"/>
            </a:xfrm>
            <a:custGeom>
              <a:avLst/>
              <a:gdLst>
                <a:gd name="T0" fmla="*/ 0 w 87"/>
                <a:gd name="T1" fmla="*/ 30 h 30"/>
                <a:gd name="T2" fmla="*/ 2 w 87"/>
                <a:gd name="T3" fmla="*/ 27 h 30"/>
                <a:gd name="T4" fmla="*/ 3 w 87"/>
                <a:gd name="T5" fmla="*/ 23 h 30"/>
                <a:gd name="T6" fmla="*/ 5 w 87"/>
                <a:gd name="T7" fmla="*/ 18 h 30"/>
                <a:gd name="T8" fmla="*/ 8 w 87"/>
                <a:gd name="T9" fmla="*/ 10 h 30"/>
                <a:gd name="T10" fmla="*/ 10 w 87"/>
                <a:gd name="T11" fmla="*/ 10 h 30"/>
                <a:gd name="T12" fmla="*/ 15 w 87"/>
                <a:gd name="T13" fmla="*/ 10 h 30"/>
                <a:gd name="T14" fmla="*/ 24 w 87"/>
                <a:gd name="T15" fmla="*/ 10 h 30"/>
                <a:gd name="T16" fmla="*/ 35 w 87"/>
                <a:gd name="T17" fmla="*/ 10 h 30"/>
                <a:gd name="T18" fmla="*/ 41 w 87"/>
                <a:gd name="T19" fmla="*/ 9 h 30"/>
                <a:gd name="T20" fmla="*/ 47 w 87"/>
                <a:gd name="T21" fmla="*/ 8 h 30"/>
                <a:gd name="T22" fmla="*/ 54 w 87"/>
                <a:gd name="T23" fmla="*/ 7 h 30"/>
                <a:gd name="T24" fmla="*/ 60 w 87"/>
                <a:gd name="T25" fmla="*/ 5 h 30"/>
                <a:gd name="T26" fmla="*/ 67 w 87"/>
                <a:gd name="T27" fmla="*/ 4 h 30"/>
                <a:gd name="T28" fmla="*/ 73 w 87"/>
                <a:gd name="T29" fmla="*/ 3 h 30"/>
                <a:gd name="T30" fmla="*/ 80 w 87"/>
                <a:gd name="T31" fmla="*/ 1 h 30"/>
                <a:gd name="T32" fmla="*/ 87 w 87"/>
                <a:gd name="T33" fmla="*/ 0 h 30"/>
                <a:gd name="T34" fmla="*/ 82 w 87"/>
                <a:gd name="T35" fmla="*/ 6 h 30"/>
                <a:gd name="T36" fmla="*/ 74 w 87"/>
                <a:gd name="T37" fmla="*/ 11 h 30"/>
                <a:gd name="T38" fmla="*/ 62 w 87"/>
                <a:gd name="T39" fmla="*/ 15 h 30"/>
                <a:gd name="T40" fmla="*/ 48 w 87"/>
                <a:gd name="T41" fmla="*/ 20 h 30"/>
                <a:gd name="T42" fmla="*/ 33 w 87"/>
                <a:gd name="T43" fmla="*/ 23 h 30"/>
                <a:gd name="T44" fmla="*/ 20 w 87"/>
                <a:gd name="T45" fmla="*/ 26 h 30"/>
                <a:gd name="T46" fmla="*/ 8 w 87"/>
                <a:gd name="T47" fmla="*/ 28 h 30"/>
                <a:gd name="T48" fmla="*/ 0 w 87"/>
                <a:gd name="T49" fmla="*/ 3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30"/>
                <a:gd name="T77" fmla="*/ 87 w 87"/>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30">
                  <a:moveTo>
                    <a:pt x="0" y="30"/>
                  </a:moveTo>
                  <a:lnTo>
                    <a:pt x="2" y="27"/>
                  </a:lnTo>
                  <a:lnTo>
                    <a:pt x="3" y="23"/>
                  </a:lnTo>
                  <a:lnTo>
                    <a:pt x="5" y="18"/>
                  </a:lnTo>
                  <a:lnTo>
                    <a:pt x="8" y="10"/>
                  </a:lnTo>
                  <a:lnTo>
                    <a:pt x="10" y="10"/>
                  </a:lnTo>
                  <a:lnTo>
                    <a:pt x="15" y="10"/>
                  </a:lnTo>
                  <a:lnTo>
                    <a:pt x="24" y="10"/>
                  </a:lnTo>
                  <a:lnTo>
                    <a:pt x="35" y="10"/>
                  </a:lnTo>
                  <a:lnTo>
                    <a:pt x="41" y="9"/>
                  </a:lnTo>
                  <a:lnTo>
                    <a:pt x="47" y="8"/>
                  </a:lnTo>
                  <a:lnTo>
                    <a:pt x="54" y="7"/>
                  </a:lnTo>
                  <a:lnTo>
                    <a:pt x="60" y="5"/>
                  </a:lnTo>
                  <a:lnTo>
                    <a:pt x="67" y="4"/>
                  </a:lnTo>
                  <a:lnTo>
                    <a:pt x="73" y="3"/>
                  </a:lnTo>
                  <a:lnTo>
                    <a:pt x="80" y="1"/>
                  </a:lnTo>
                  <a:lnTo>
                    <a:pt x="87" y="0"/>
                  </a:lnTo>
                  <a:lnTo>
                    <a:pt x="82" y="6"/>
                  </a:lnTo>
                  <a:lnTo>
                    <a:pt x="74" y="11"/>
                  </a:lnTo>
                  <a:lnTo>
                    <a:pt x="62" y="15"/>
                  </a:lnTo>
                  <a:lnTo>
                    <a:pt x="48" y="20"/>
                  </a:lnTo>
                  <a:lnTo>
                    <a:pt x="33" y="23"/>
                  </a:lnTo>
                  <a:lnTo>
                    <a:pt x="20" y="26"/>
                  </a:lnTo>
                  <a:lnTo>
                    <a:pt x="8" y="28"/>
                  </a:lnTo>
                  <a:lnTo>
                    <a:pt x="0" y="30"/>
                  </a:lnTo>
                  <a:close/>
                </a:path>
              </a:pathLst>
            </a:custGeom>
            <a:solidFill>
              <a:srgbClr val="E8EAF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1" name="Freeform 31"/>
            <p:cNvSpPr>
              <a:spLocks/>
            </p:cNvSpPr>
            <p:nvPr/>
          </p:nvSpPr>
          <p:spPr bwMode="auto">
            <a:xfrm>
              <a:off x="3189" y="1887"/>
              <a:ext cx="266" cy="422"/>
            </a:xfrm>
            <a:custGeom>
              <a:avLst/>
              <a:gdLst>
                <a:gd name="T0" fmla="*/ 145 w 266"/>
                <a:gd name="T1" fmla="*/ 421 h 422"/>
                <a:gd name="T2" fmla="*/ 115 w 266"/>
                <a:gd name="T3" fmla="*/ 418 h 422"/>
                <a:gd name="T4" fmla="*/ 83 w 266"/>
                <a:gd name="T5" fmla="*/ 414 h 422"/>
                <a:gd name="T6" fmla="*/ 55 w 266"/>
                <a:gd name="T7" fmla="*/ 406 h 422"/>
                <a:gd name="T8" fmla="*/ 38 w 266"/>
                <a:gd name="T9" fmla="*/ 401 h 422"/>
                <a:gd name="T10" fmla="*/ 22 w 266"/>
                <a:gd name="T11" fmla="*/ 397 h 422"/>
                <a:gd name="T12" fmla="*/ 7 w 266"/>
                <a:gd name="T13" fmla="*/ 390 h 422"/>
                <a:gd name="T14" fmla="*/ 0 w 266"/>
                <a:gd name="T15" fmla="*/ 378 h 422"/>
                <a:gd name="T16" fmla="*/ 3 w 266"/>
                <a:gd name="T17" fmla="*/ 300 h 422"/>
                <a:gd name="T18" fmla="*/ 5 w 266"/>
                <a:gd name="T19" fmla="*/ 156 h 422"/>
                <a:gd name="T20" fmla="*/ 27 w 266"/>
                <a:gd name="T21" fmla="*/ 71 h 422"/>
                <a:gd name="T22" fmla="*/ 46 w 266"/>
                <a:gd name="T23" fmla="*/ 44 h 422"/>
                <a:gd name="T24" fmla="*/ 68 w 266"/>
                <a:gd name="T25" fmla="*/ 23 h 422"/>
                <a:gd name="T26" fmla="*/ 94 w 266"/>
                <a:gd name="T27" fmla="*/ 9 h 422"/>
                <a:gd name="T28" fmla="*/ 122 w 266"/>
                <a:gd name="T29" fmla="*/ 1 h 422"/>
                <a:gd name="T30" fmla="*/ 152 w 266"/>
                <a:gd name="T31" fmla="*/ 1 h 422"/>
                <a:gd name="T32" fmla="*/ 182 w 266"/>
                <a:gd name="T33" fmla="*/ 7 h 422"/>
                <a:gd name="T34" fmla="*/ 213 w 266"/>
                <a:gd name="T35" fmla="*/ 20 h 422"/>
                <a:gd name="T36" fmla="*/ 247 w 266"/>
                <a:gd name="T37" fmla="*/ 50 h 422"/>
                <a:gd name="T38" fmla="*/ 264 w 266"/>
                <a:gd name="T39" fmla="*/ 106 h 422"/>
                <a:gd name="T40" fmla="*/ 264 w 266"/>
                <a:gd name="T41" fmla="*/ 170 h 422"/>
                <a:gd name="T42" fmla="*/ 255 w 266"/>
                <a:gd name="T43" fmla="*/ 231 h 422"/>
                <a:gd name="T44" fmla="*/ 249 w 266"/>
                <a:gd name="T45" fmla="*/ 274 h 422"/>
                <a:gd name="T46" fmla="*/ 247 w 266"/>
                <a:gd name="T47" fmla="*/ 295 h 422"/>
                <a:gd name="T48" fmla="*/ 243 w 266"/>
                <a:gd name="T49" fmla="*/ 305 h 422"/>
                <a:gd name="T50" fmla="*/ 229 w 266"/>
                <a:gd name="T51" fmla="*/ 313 h 422"/>
                <a:gd name="T52" fmla="*/ 211 w 266"/>
                <a:gd name="T53" fmla="*/ 318 h 422"/>
                <a:gd name="T54" fmla="*/ 193 w 266"/>
                <a:gd name="T55" fmla="*/ 320 h 422"/>
                <a:gd name="T56" fmla="*/ 175 w 266"/>
                <a:gd name="T57" fmla="*/ 326 h 422"/>
                <a:gd name="T58" fmla="*/ 167 w 266"/>
                <a:gd name="T59" fmla="*/ 336 h 422"/>
                <a:gd name="T60" fmla="*/ 169 w 266"/>
                <a:gd name="T61" fmla="*/ 347 h 422"/>
                <a:gd name="T62" fmla="*/ 172 w 266"/>
                <a:gd name="T63" fmla="*/ 351 h 422"/>
                <a:gd name="T64" fmla="*/ 174 w 266"/>
                <a:gd name="T65" fmla="*/ 354 h 422"/>
                <a:gd name="T66" fmla="*/ 161 w 266"/>
                <a:gd name="T67" fmla="*/ 360 h 422"/>
                <a:gd name="T68" fmla="*/ 153 w 266"/>
                <a:gd name="T69" fmla="*/ 369 h 422"/>
                <a:gd name="T70" fmla="*/ 155 w 266"/>
                <a:gd name="T71" fmla="*/ 380 h 422"/>
                <a:gd name="T72" fmla="*/ 168 w 266"/>
                <a:gd name="T73" fmla="*/ 388 h 422"/>
                <a:gd name="T74" fmla="*/ 174 w 266"/>
                <a:gd name="T75" fmla="*/ 388 h 422"/>
                <a:gd name="T76" fmla="*/ 181 w 266"/>
                <a:gd name="T77" fmla="*/ 389 h 422"/>
                <a:gd name="T78" fmla="*/ 177 w 266"/>
                <a:gd name="T79" fmla="*/ 404 h 422"/>
                <a:gd name="T80" fmla="*/ 190 w 266"/>
                <a:gd name="T81" fmla="*/ 415 h 422"/>
                <a:gd name="T82" fmla="*/ 197 w 266"/>
                <a:gd name="T83" fmla="*/ 415 h 422"/>
                <a:gd name="T84" fmla="*/ 200 w 266"/>
                <a:gd name="T85" fmla="*/ 421 h 422"/>
                <a:gd name="T86" fmla="*/ 190 w 266"/>
                <a:gd name="T87" fmla="*/ 421 h 422"/>
                <a:gd name="T88" fmla="*/ 179 w 266"/>
                <a:gd name="T89" fmla="*/ 421 h 422"/>
                <a:gd name="T90" fmla="*/ 168 w 266"/>
                <a:gd name="T91" fmla="*/ 421 h 422"/>
                <a:gd name="T92" fmla="*/ 157 w 266"/>
                <a:gd name="T93" fmla="*/ 422 h 4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6"/>
                <a:gd name="T142" fmla="*/ 0 h 422"/>
                <a:gd name="T143" fmla="*/ 266 w 266"/>
                <a:gd name="T144" fmla="*/ 422 h 4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6" h="422">
                  <a:moveTo>
                    <a:pt x="157" y="422"/>
                  </a:moveTo>
                  <a:lnTo>
                    <a:pt x="145" y="421"/>
                  </a:lnTo>
                  <a:lnTo>
                    <a:pt x="130" y="419"/>
                  </a:lnTo>
                  <a:lnTo>
                    <a:pt x="115" y="418"/>
                  </a:lnTo>
                  <a:lnTo>
                    <a:pt x="98" y="416"/>
                  </a:lnTo>
                  <a:lnTo>
                    <a:pt x="83" y="414"/>
                  </a:lnTo>
                  <a:lnTo>
                    <a:pt x="68" y="411"/>
                  </a:lnTo>
                  <a:lnTo>
                    <a:pt x="55" y="406"/>
                  </a:lnTo>
                  <a:lnTo>
                    <a:pt x="44" y="402"/>
                  </a:lnTo>
                  <a:lnTo>
                    <a:pt x="38" y="401"/>
                  </a:lnTo>
                  <a:lnTo>
                    <a:pt x="30" y="400"/>
                  </a:lnTo>
                  <a:lnTo>
                    <a:pt x="22" y="397"/>
                  </a:lnTo>
                  <a:lnTo>
                    <a:pt x="14" y="394"/>
                  </a:lnTo>
                  <a:lnTo>
                    <a:pt x="7" y="390"/>
                  </a:lnTo>
                  <a:lnTo>
                    <a:pt x="2" y="384"/>
                  </a:lnTo>
                  <a:lnTo>
                    <a:pt x="0" y="378"/>
                  </a:lnTo>
                  <a:lnTo>
                    <a:pt x="1" y="370"/>
                  </a:lnTo>
                  <a:lnTo>
                    <a:pt x="3" y="300"/>
                  </a:lnTo>
                  <a:lnTo>
                    <a:pt x="2" y="227"/>
                  </a:lnTo>
                  <a:lnTo>
                    <a:pt x="5" y="156"/>
                  </a:lnTo>
                  <a:lnTo>
                    <a:pt x="19" y="88"/>
                  </a:lnTo>
                  <a:lnTo>
                    <a:pt x="27" y="71"/>
                  </a:lnTo>
                  <a:lnTo>
                    <a:pt x="35" y="57"/>
                  </a:lnTo>
                  <a:lnTo>
                    <a:pt x="46" y="44"/>
                  </a:lnTo>
                  <a:lnTo>
                    <a:pt x="57" y="33"/>
                  </a:lnTo>
                  <a:lnTo>
                    <a:pt x="68" y="23"/>
                  </a:lnTo>
                  <a:lnTo>
                    <a:pt x="81" y="15"/>
                  </a:lnTo>
                  <a:lnTo>
                    <a:pt x="94" y="9"/>
                  </a:lnTo>
                  <a:lnTo>
                    <a:pt x="107" y="4"/>
                  </a:lnTo>
                  <a:lnTo>
                    <a:pt x="122" y="1"/>
                  </a:lnTo>
                  <a:lnTo>
                    <a:pt x="136" y="0"/>
                  </a:lnTo>
                  <a:lnTo>
                    <a:pt x="152" y="1"/>
                  </a:lnTo>
                  <a:lnTo>
                    <a:pt x="166" y="3"/>
                  </a:lnTo>
                  <a:lnTo>
                    <a:pt x="182" y="7"/>
                  </a:lnTo>
                  <a:lnTo>
                    <a:pt x="197" y="13"/>
                  </a:lnTo>
                  <a:lnTo>
                    <a:pt x="213" y="20"/>
                  </a:lnTo>
                  <a:lnTo>
                    <a:pt x="228" y="30"/>
                  </a:lnTo>
                  <a:lnTo>
                    <a:pt x="247" y="50"/>
                  </a:lnTo>
                  <a:lnTo>
                    <a:pt x="258" y="76"/>
                  </a:lnTo>
                  <a:lnTo>
                    <a:pt x="264" y="106"/>
                  </a:lnTo>
                  <a:lnTo>
                    <a:pt x="266" y="137"/>
                  </a:lnTo>
                  <a:lnTo>
                    <a:pt x="264" y="170"/>
                  </a:lnTo>
                  <a:lnTo>
                    <a:pt x="261" y="202"/>
                  </a:lnTo>
                  <a:lnTo>
                    <a:pt x="255" y="231"/>
                  </a:lnTo>
                  <a:lnTo>
                    <a:pt x="250" y="257"/>
                  </a:lnTo>
                  <a:lnTo>
                    <a:pt x="249" y="274"/>
                  </a:lnTo>
                  <a:lnTo>
                    <a:pt x="248" y="287"/>
                  </a:lnTo>
                  <a:lnTo>
                    <a:pt x="247" y="295"/>
                  </a:lnTo>
                  <a:lnTo>
                    <a:pt x="246" y="301"/>
                  </a:lnTo>
                  <a:lnTo>
                    <a:pt x="243" y="305"/>
                  </a:lnTo>
                  <a:lnTo>
                    <a:pt x="237" y="309"/>
                  </a:lnTo>
                  <a:lnTo>
                    <a:pt x="229" y="313"/>
                  </a:lnTo>
                  <a:lnTo>
                    <a:pt x="217" y="317"/>
                  </a:lnTo>
                  <a:lnTo>
                    <a:pt x="211" y="318"/>
                  </a:lnTo>
                  <a:lnTo>
                    <a:pt x="201" y="318"/>
                  </a:lnTo>
                  <a:lnTo>
                    <a:pt x="193" y="320"/>
                  </a:lnTo>
                  <a:lnTo>
                    <a:pt x="184" y="322"/>
                  </a:lnTo>
                  <a:lnTo>
                    <a:pt x="175" y="326"/>
                  </a:lnTo>
                  <a:lnTo>
                    <a:pt x="170" y="330"/>
                  </a:lnTo>
                  <a:lnTo>
                    <a:pt x="167" y="336"/>
                  </a:lnTo>
                  <a:lnTo>
                    <a:pt x="168" y="345"/>
                  </a:lnTo>
                  <a:lnTo>
                    <a:pt x="169" y="347"/>
                  </a:lnTo>
                  <a:lnTo>
                    <a:pt x="170" y="349"/>
                  </a:lnTo>
                  <a:lnTo>
                    <a:pt x="172" y="351"/>
                  </a:lnTo>
                  <a:lnTo>
                    <a:pt x="174" y="353"/>
                  </a:lnTo>
                  <a:lnTo>
                    <a:pt x="174" y="354"/>
                  </a:lnTo>
                  <a:lnTo>
                    <a:pt x="167" y="356"/>
                  </a:lnTo>
                  <a:lnTo>
                    <a:pt x="161" y="360"/>
                  </a:lnTo>
                  <a:lnTo>
                    <a:pt x="156" y="364"/>
                  </a:lnTo>
                  <a:lnTo>
                    <a:pt x="153" y="369"/>
                  </a:lnTo>
                  <a:lnTo>
                    <a:pt x="153" y="374"/>
                  </a:lnTo>
                  <a:lnTo>
                    <a:pt x="155" y="380"/>
                  </a:lnTo>
                  <a:lnTo>
                    <a:pt x="160" y="384"/>
                  </a:lnTo>
                  <a:lnTo>
                    <a:pt x="168" y="388"/>
                  </a:lnTo>
                  <a:lnTo>
                    <a:pt x="171" y="388"/>
                  </a:lnTo>
                  <a:lnTo>
                    <a:pt x="174" y="388"/>
                  </a:lnTo>
                  <a:lnTo>
                    <a:pt x="178" y="388"/>
                  </a:lnTo>
                  <a:lnTo>
                    <a:pt x="181" y="389"/>
                  </a:lnTo>
                  <a:lnTo>
                    <a:pt x="175" y="397"/>
                  </a:lnTo>
                  <a:lnTo>
                    <a:pt x="177" y="404"/>
                  </a:lnTo>
                  <a:lnTo>
                    <a:pt x="181" y="411"/>
                  </a:lnTo>
                  <a:lnTo>
                    <a:pt x="190" y="415"/>
                  </a:lnTo>
                  <a:lnTo>
                    <a:pt x="194" y="415"/>
                  </a:lnTo>
                  <a:lnTo>
                    <a:pt x="197" y="415"/>
                  </a:lnTo>
                  <a:lnTo>
                    <a:pt x="199" y="417"/>
                  </a:lnTo>
                  <a:lnTo>
                    <a:pt x="200" y="421"/>
                  </a:lnTo>
                  <a:lnTo>
                    <a:pt x="195" y="421"/>
                  </a:lnTo>
                  <a:lnTo>
                    <a:pt x="190" y="421"/>
                  </a:lnTo>
                  <a:lnTo>
                    <a:pt x="184" y="421"/>
                  </a:lnTo>
                  <a:lnTo>
                    <a:pt x="179" y="421"/>
                  </a:lnTo>
                  <a:lnTo>
                    <a:pt x="173" y="421"/>
                  </a:lnTo>
                  <a:lnTo>
                    <a:pt x="168" y="421"/>
                  </a:lnTo>
                  <a:lnTo>
                    <a:pt x="162" y="422"/>
                  </a:lnTo>
                  <a:lnTo>
                    <a:pt x="157" y="422"/>
                  </a:lnTo>
                  <a:close/>
                </a:path>
              </a:pathLst>
            </a:custGeom>
            <a:solidFill>
              <a:srgbClr val="E8EAF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2" name="Freeform 32"/>
            <p:cNvSpPr>
              <a:spLocks/>
            </p:cNvSpPr>
            <p:nvPr/>
          </p:nvSpPr>
          <p:spPr bwMode="auto">
            <a:xfrm>
              <a:off x="3064" y="2151"/>
              <a:ext cx="101" cy="131"/>
            </a:xfrm>
            <a:custGeom>
              <a:avLst/>
              <a:gdLst>
                <a:gd name="T0" fmla="*/ 4 w 101"/>
                <a:gd name="T1" fmla="*/ 131 h 131"/>
                <a:gd name="T2" fmla="*/ 1 w 101"/>
                <a:gd name="T3" fmla="*/ 131 h 131"/>
                <a:gd name="T4" fmla="*/ 5 w 101"/>
                <a:gd name="T5" fmla="*/ 105 h 131"/>
                <a:gd name="T6" fmla="*/ 8 w 101"/>
                <a:gd name="T7" fmla="*/ 51 h 131"/>
                <a:gd name="T8" fmla="*/ 4 w 101"/>
                <a:gd name="T9" fmla="*/ 22 h 131"/>
                <a:gd name="T10" fmla="*/ 21 w 101"/>
                <a:gd name="T11" fmla="*/ 12 h 131"/>
                <a:gd name="T12" fmla="*/ 44 w 101"/>
                <a:gd name="T13" fmla="*/ 5 h 131"/>
                <a:gd name="T14" fmla="*/ 63 w 101"/>
                <a:gd name="T15" fmla="*/ 1 h 131"/>
                <a:gd name="T16" fmla="*/ 73 w 101"/>
                <a:gd name="T17" fmla="*/ 0 h 131"/>
                <a:gd name="T18" fmla="*/ 80 w 101"/>
                <a:gd name="T19" fmla="*/ 0 h 131"/>
                <a:gd name="T20" fmla="*/ 80 w 101"/>
                <a:gd name="T21" fmla="*/ 6 h 131"/>
                <a:gd name="T22" fmla="*/ 70 w 101"/>
                <a:gd name="T23" fmla="*/ 12 h 131"/>
                <a:gd name="T24" fmla="*/ 61 w 101"/>
                <a:gd name="T25" fmla="*/ 18 h 131"/>
                <a:gd name="T26" fmla="*/ 54 w 101"/>
                <a:gd name="T27" fmla="*/ 24 h 131"/>
                <a:gd name="T28" fmla="*/ 53 w 101"/>
                <a:gd name="T29" fmla="*/ 30 h 131"/>
                <a:gd name="T30" fmla="*/ 56 w 101"/>
                <a:gd name="T31" fmla="*/ 30 h 131"/>
                <a:gd name="T32" fmla="*/ 64 w 101"/>
                <a:gd name="T33" fmla="*/ 25 h 131"/>
                <a:gd name="T34" fmla="*/ 79 w 101"/>
                <a:gd name="T35" fmla="*/ 18 h 131"/>
                <a:gd name="T36" fmla="*/ 87 w 101"/>
                <a:gd name="T37" fmla="*/ 22 h 131"/>
                <a:gd name="T38" fmla="*/ 87 w 101"/>
                <a:gd name="T39" fmla="*/ 38 h 131"/>
                <a:gd name="T40" fmla="*/ 82 w 101"/>
                <a:gd name="T41" fmla="*/ 53 h 131"/>
                <a:gd name="T42" fmla="*/ 90 w 101"/>
                <a:gd name="T43" fmla="*/ 54 h 131"/>
                <a:gd name="T44" fmla="*/ 96 w 101"/>
                <a:gd name="T45" fmla="*/ 46 h 131"/>
                <a:gd name="T46" fmla="*/ 96 w 101"/>
                <a:gd name="T47" fmla="*/ 41 h 131"/>
                <a:gd name="T48" fmla="*/ 97 w 101"/>
                <a:gd name="T49" fmla="*/ 36 h 131"/>
                <a:gd name="T50" fmla="*/ 98 w 101"/>
                <a:gd name="T51" fmla="*/ 57 h 131"/>
                <a:gd name="T52" fmla="*/ 89 w 101"/>
                <a:gd name="T53" fmla="*/ 75 h 131"/>
                <a:gd name="T54" fmla="*/ 85 w 101"/>
                <a:gd name="T55" fmla="*/ 78 h 131"/>
                <a:gd name="T56" fmla="*/ 83 w 101"/>
                <a:gd name="T57" fmla="*/ 82 h 131"/>
                <a:gd name="T58" fmla="*/ 92 w 101"/>
                <a:gd name="T59" fmla="*/ 82 h 131"/>
                <a:gd name="T60" fmla="*/ 101 w 101"/>
                <a:gd name="T61" fmla="*/ 76 h 131"/>
                <a:gd name="T62" fmla="*/ 98 w 101"/>
                <a:gd name="T63" fmla="*/ 90 h 131"/>
                <a:gd name="T64" fmla="*/ 88 w 101"/>
                <a:gd name="T65" fmla="*/ 101 h 131"/>
                <a:gd name="T66" fmla="*/ 88 w 101"/>
                <a:gd name="T67" fmla="*/ 102 h 131"/>
                <a:gd name="T68" fmla="*/ 88 w 101"/>
                <a:gd name="T69" fmla="*/ 103 h 131"/>
                <a:gd name="T70" fmla="*/ 92 w 101"/>
                <a:gd name="T71" fmla="*/ 104 h 131"/>
                <a:gd name="T72" fmla="*/ 97 w 101"/>
                <a:gd name="T73" fmla="*/ 104 h 131"/>
                <a:gd name="T74" fmla="*/ 82 w 101"/>
                <a:gd name="T75" fmla="*/ 118 h 131"/>
                <a:gd name="T76" fmla="*/ 55 w 101"/>
                <a:gd name="T77" fmla="*/ 126 h 131"/>
                <a:gd name="T78" fmla="*/ 26 w 101"/>
                <a:gd name="T79" fmla="*/ 130 h 131"/>
                <a:gd name="T80" fmla="*/ 5 w 101"/>
                <a:gd name="T81" fmla="*/ 131 h 1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131"/>
                <a:gd name="T125" fmla="*/ 101 w 101"/>
                <a:gd name="T126" fmla="*/ 131 h 1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131">
                  <a:moveTo>
                    <a:pt x="5" y="131"/>
                  </a:moveTo>
                  <a:lnTo>
                    <a:pt x="4" y="131"/>
                  </a:lnTo>
                  <a:lnTo>
                    <a:pt x="3" y="131"/>
                  </a:lnTo>
                  <a:lnTo>
                    <a:pt x="1" y="131"/>
                  </a:lnTo>
                  <a:lnTo>
                    <a:pt x="0" y="130"/>
                  </a:lnTo>
                  <a:lnTo>
                    <a:pt x="5" y="105"/>
                  </a:lnTo>
                  <a:lnTo>
                    <a:pt x="9" y="77"/>
                  </a:lnTo>
                  <a:lnTo>
                    <a:pt x="8" y="51"/>
                  </a:lnTo>
                  <a:lnTo>
                    <a:pt x="2" y="27"/>
                  </a:lnTo>
                  <a:lnTo>
                    <a:pt x="4" y="22"/>
                  </a:lnTo>
                  <a:lnTo>
                    <a:pt x="12" y="17"/>
                  </a:lnTo>
                  <a:lnTo>
                    <a:pt x="21" y="12"/>
                  </a:lnTo>
                  <a:lnTo>
                    <a:pt x="31" y="8"/>
                  </a:lnTo>
                  <a:lnTo>
                    <a:pt x="44" y="5"/>
                  </a:lnTo>
                  <a:lnTo>
                    <a:pt x="54" y="3"/>
                  </a:lnTo>
                  <a:lnTo>
                    <a:pt x="63" y="1"/>
                  </a:lnTo>
                  <a:lnTo>
                    <a:pt x="69" y="0"/>
                  </a:lnTo>
                  <a:lnTo>
                    <a:pt x="73" y="0"/>
                  </a:lnTo>
                  <a:lnTo>
                    <a:pt x="77" y="0"/>
                  </a:lnTo>
                  <a:lnTo>
                    <a:pt x="80" y="0"/>
                  </a:lnTo>
                  <a:lnTo>
                    <a:pt x="83" y="1"/>
                  </a:lnTo>
                  <a:lnTo>
                    <a:pt x="80" y="6"/>
                  </a:lnTo>
                  <a:lnTo>
                    <a:pt x="76" y="9"/>
                  </a:lnTo>
                  <a:lnTo>
                    <a:pt x="70" y="12"/>
                  </a:lnTo>
                  <a:lnTo>
                    <a:pt x="66" y="14"/>
                  </a:lnTo>
                  <a:lnTo>
                    <a:pt x="61" y="18"/>
                  </a:lnTo>
                  <a:lnTo>
                    <a:pt x="57" y="20"/>
                  </a:lnTo>
                  <a:lnTo>
                    <a:pt x="54" y="24"/>
                  </a:lnTo>
                  <a:lnTo>
                    <a:pt x="52" y="29"/>
                  </a:lnTo>
                  <a:lnTo>
                    <a:pt x="53" y="30"/>
                  </a:lnTo>
                  <a:lnTo>
                    <a:pt x="54" y="30"/>
                  </a:lnTo>
                  <a:lnTo>
                    <a:pt x="56" y="30"/>
                  </a:lnTo>
                  <a:lnTo>
                    <a:pt x="58" y="30"/>
                  </a:lnTo>
                  <a:lnTo>
                    <a:pt x="64" y="25"/>
                  </a:lnTo>
                  <a:lnTo>
                    <a:pt x="71" y="21"/>
                  </a:lnTo>
                  <a:lnTo>
                    <a:pt x="79" y="18"/>
                  </a:lnTo>
                  <a:lnTo>
                    <a:pt x="86" y="14"/>
                  </a:lnTo>
                  <a:lnTo>
                    <a:pt x="87" y="22"/>
                  </a:lnTo>
                  <a:lnTo>
                    <a:pt x="88" y="30"/>
                  </a:lnTo>
                  <a:lnTo>
                    <a:pt x="87" y="38"/>
                  </a:lnTo>
                  <a:lnTo>
                    <a:pt x="86" y="46"/>
                  </a:lnTo>
                  <a:lnTo>
                    <a:pt x="82" y="53"/>
                  </a:lnTo>
                  <a:lnTo>
                    <a:pt x="85" y="55"/>
                  </a:lnTo>
                  <a:lnTo>
                    <a:pt x="90" y="54"/>
                  </a:lnTo>
                  <a:lnTo>
                    <a:pt x="95" y="49"/>
                  </a:lnTo>
                  <a:lnTo>
                    <a:pt x="96" y="46"/>
                  </a:lnTo>
                  <a:lnTo>
                    <a:pt x="96" y="44"/>
                  </a:lnTo>
                  <a:lnTo>
                    <a:pt x="96" y="41"/>
                  </a:lnTo>
                  <a:lnTo>
                    <a:pt x="97" y="36"/>
                  </a:lnTo>
                  <a:lnTo>
                    <a:pt x="99" y="45"/>
                  </a:lnTo>
                  <a:lnTo>
                    <a:pt x="98" y="57"/>
                  </a:lnTo>
                  <a:lnTo>
                    <a:pt x="94" y="67"/>
                  </a:lnTo>
                  <a:lnTo>
                    <a:pt x="89" y="75"/>
                  </a:lnTo>
                  <a:lnTo>
                    <a:pt x="87" y="76"/>
                  </a:lnTo>
                  <a:lnTo>
                    <a:pt x="85" y="78"/>
                  </a:lnTo>
                  <a:lnTo>
                    <a:pt x="84" y="80"/>
                  </a:lnTo>
                  <a:lnTo>
                    <a:pt x="83" y="82"/>
                  </a:lnTo>
                  <a:lnTo>
                    <a:pt x="88" y="84"/>
                  </a:lnTo>
                  <a:lnTo>
                    <a:pt x="92" y="82"/>
                  </a:lnTo>
                  <a:lnTo>
                    <a:pt x="96" y="78"/>
                  </a:lnTo>
                  <a:lnTo>
                    <a:pt x="101" y="76"/>
                  </a:lnTo>
                  <a:lnTo>
                    <a:pt x="100" y="84"/>
                  </a:lnTo>
                  <a:lnTo>
                    <a:pt x="98" y="90"/>
                  </a:lnTo>
                  <a:lnTo>
                    <a:pt x="93" y="96"/>
                  </a:lnTo>
                  <a:lnTo>
                    <a:pt x="88" y="101"/>
                  </a:lnTo>
                  <a:lnTo>
                    <a:pt x="88" y="102"/>
                  </a:lnTo>
                  <a:lnTo>
                    <a:pt x="88" y="103"/>
                  </a:lnTo>
                  <a:lnTo>
                    <a:pt x="90" y="104"/>
                  </a:lnTo>
                  <a:lnTo>
                    <a:pt x="92" y="104"/>
                  </a:lnTo>
                  <a:lnTo>
                    <a:pt x="94" y="104"/>
                  </a:lnTo>
                  <a:lnTo>
                    <a:pt x="97" y="104"/>
                  </a:lnTo>
                  <a:lnTo>
                    <a:pt x="92" y="111"/>
                  </a:lnTo>
                  <a:lnTo>
                    <a:pt x="82" y="118"/>
                  </a:lnTo>
                  <a:lnTo>
                    <a:pt x="69" y="123"/>
                  </a:lnTo>
                  <a:lnTo>
                    <a:pt x="55" y="126"/>
                  </a:lnTo>
                  <a:lnTo>
                    <a:pt x="41" y="129"/>
                  </a:lnTo>
                  <a:lnTo>
                    <a:pt x="26" y="130"/>
                  </a:lnTo>
                  <a:lnTo>
                    <a:pt x="15" y="131"/>
                  </a:lnTo>
                  <a:lnTo>
                    <a:pt x="5" y="131"/>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3" name="Freeform 33"/>
            <p:cNvSpPr>
              <a:spLocks/>
            </p:cNvSpPr>
            <p:nvPr/>
          </p:nvSpPr>
          <p:spPr bwMode="auto">
            <a:xfrm>
              <a:off x="2812" y="1917"/>
              <a:ext cx="311" cy="253"/>
            </a:xfrm>
            <a:custGeom>
              <a:avLst/>
              <a:gdLst>
                <a:gd name="T0" fmla="*/ 245 w 311"/>
                <a:gd name="T1" fmla="*/ 250 h 253"/>
                <a:gd name="T2" fmla="*/ 238 w 311"/>
                <a:gd name="T3" fmla="*/ 244 h 253"/>
                <a:gd name="T4" fmla="*/ 221 w 311"/>
                <a:gd name="T5" fmla="*/ 241 h 253"/>
                <a:gd name="T6" fmla="*/ 196 w 311"/>
                <a:gd name="T7" fmla="*/ 239 h 253"/>
                <a:gd name="T8" fmla="*/ 170 w 311"/>
                <a:gd name="T9" fmla="*/ 236 h 253"/>
                <a:gd name="T10" fmla="*/ 145 w 311"/>
                <a:gd name="T11" fmla="*/ 234 h 253"/>
                <a:gd name="T12" fmla="*/ 120 w 311"/>
                <a:gd name="T13" fmla="*/ 232 h 253"/>
                <a:gd name="T14" fmla="*/ 94 w 311"/>
                <a:gd name="T15" fmla="*/ 230 h 253"/>
                <a:gd name="T16" fmla="*/ 70 w 311"/>
                <a:gd name="T17" fmla="*/ 229 h 253"/>
                <a:gd name="T18" fmla="*/ 45 w 311"/>
                <a:gd name="T19" fmla="*/ 227 h 253"/>
                <a:gd name="T20" fmla="*/ 26 w 311"/>
                <a:gd name="T21" fmla="*/ 211 h 253"/>
                <a:gd name="T22" fmla="*/ 13 w 311"/>
                <a:gd name="T23" fmla="*/ 182 h 253"/>
                <a:gd name="T24" fmla="*/ 4 w 311"/>
                <a:gd name="T25" fmla="*/ 155 h 253"/>
                <a:gd name="T26" fmla="*/ 0 w 311"/>
                <a:gd name="T27" fmla="*/ 125 h 253"/>
                <a:gd name="T28" fmla="*/ 9 w 311"/>
                <a:gd name="T29" fmla="*/ 84 h 253"/>
                <a:gd name="T30" fmla="*/ 30 w 311"/>
                <a:gd name="T31" fmla="*/ 48 h 253"/>
                <a:gd name="T32" fmla="*/ 58 w 311"/>
                <a:gd name="T33" fmla="*/ 25 h 253"/>
                <a:gd name="T34" fmla="*/ 99 w 311"/>
                <a:gd name="T35" fmla="*/ 9 h 253"/>
                <a:gd name="T36" fmla="*/ 140 w 311"/>
                <a:gd name="T37" fmla="*/ 0 h 253"/>
                <a:gd name="T38" fmla="*/ 171 w 311"/>
                <a:gd name="T39" fmla="*/ 1 h 253"/>
                <a:gd name="T40" fmla="*/ 199 w 311"/>
                <a:gd name="T41" fmla="*/ 9 h 253"/>
                <a:gd name="T42" fmla="*/ 225 w 311"/>
                <a:gd name="T43" fmla="*/ 27 h 253"/>
                <a:gd name="T44" fmla="*/ 251 w 311"/>
                <a:gd name="T45" fmla="*/ 58 h 253"/>
                <a:gd name="T46" fmla="*/ 276 w 311"/>
                <a:gd name="T47" fmla="*/ 103 h 253"/>
                <a:gd name="T48" fmla="*/ 296 w 311"/>
                <a:gd name="T49" fmla="*/ 156 h 253"/>
                <a:gd name="T50" fmla="*/ 308 w 311"/>
                <a:gd name="T51" fmla="*/ 205 h 253"/>
                <a:gd name="T52" fmla="*/ 302 w 311"/>
                <a:gd name="T53" fmla="*/ 229 h 253"/>
                <a:gd name="T54" fmla="*/ 286 w 311"/>
                <a:gd name="T55" fmla="*/ 233 h 253"/>
                <a:gd name="T56" fmla="*/ 274 w 311"/>
                <a:gd name="T57" fmla="*/ 237 h 253"/>
                <a:gd name="T58" fmla="*/ 261 w 311"/>
                <a:gd name="T59" fmla="*/ 245 h 253"/>
                <a:gd name="T60" fmla="*/ 252 w 311"/>
                <a:gd name="T61" fmla="*/ 252 h 253"/>
                <a:gd name="T62" fmla="*/ 250 w 311"/>
                <a:gd name="T63" fmla="*/ 253 h 2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1"/>
                <a:gd name="T97" fmla="*/ 0 h 253"/>
                <a:gd name="T98" fmla="*/ 311 w 311"/>
                <a:gd name="T99" fmla="*/ 253 h 2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1" h="253">
                  <a:moveTo>
                    <a:pt x="249" y="253"/>
                  </a:moveTo>
                  <a:lnTo>
                    <a:pt x="245" y="250"/>
                  </a:lnTo>
                  <a:lnTo>
                    <a:pt x="242" y="246"/>
                  </a:lnTo>
                  <a:lnTo>
                    <a:pt x="238" y="244"/>
                  </a:lnTo>
                  <a:lnTo>
                    <a:pt x="234" y="242"/>
                  </a:lnTo>
                  <a:lnTo>
                    <a:pt x="221" y="241"/>
                  </a:lnTo>
                  <a:lnTo>
                    <a:pt x="208" y="240"/>
                  </a:lnTo>
                  <a:lnTo>
                    <a:pt x="196" y="239"/>
                  </a:lnTo>
                  <a:lnTo>
                    <a:pt x="183" y="237"/>
                  </a:lnTo>
                  <a:lnTo>
                    <a:pt x="170" y="236"/>
                  </a:lnTo>
                  <a:lnTo>
                    <a:pt x="157" y="235"/>
                  </a:lnTo>
                  <a:lnTo>
                    <a:pt x="145" y="234"/>
                  </a:lnTo>
                  <a:lnTo>
                    <a:pt x="133" y="233"/>
                  </a:lnTo>
                  <a:lnTo>
                    <a:pt x="120" y="232"/>
                  </a:lnTo>
                  <a:lnTo>
                    <a:pt x="107" y="231"/>
                  </a:lnTo>
                  <a:lnTo>
                    <a:pt x="94" y="230"/>
                  </a:lnTo>
                  <a:lnTo>
                    <a:pt x="82" y="229"/>
                  </a:lnTo>
                  <a:lnTo>
                    <a:pt x="70" y="229"/>
                  </a:lnTo>
                  <a:lnTo>
                    <a:pt x="57" y="228"/>
                  </a:lnTo>
                  <a:lnTo>
                    <a:pt x="45" y="227"/>
                  </a:lnTo>
                  <a:lnTo>
                    <a:pt x="33" y="227"/>
                  </a:lnTo>
                  <a:lnTo>
                    <a:pt x="26" y="211"/>
                  </a:lnTo>
                  <a:lnTo>
                    <a:pt x="19" y="197"/>
                  </a:lnTo>
                  <a:lnTo>
                    <a:pt x="13" y="182"/>
                  </a:lnTo>
                  <a:lnTo>
                    <a:pt x="8" y="169"/>
                  </a:lnTo>
                  <a:lnTo>
                    <a:pt x="4" y="155"/>
                  </a:lnTo>
                  <a:lnTo>
                    <a:pt x="1" y="139"/>
                  </a:lnTo>
                  <a:lnTo>
                    <a:pt x="0" y="125"/>
                  </a:lnTo>
                  <a:lnTo>
                    <a:pt x="1" y="108"/>
                  </a:lnTo>
                  <a:lnTo>
                    <a:pt x="9" y="84"/>
                  </a:lnTo>
                  <a:lnTo>
                    <a:pt x="18" y="65"/>
                  </a:lnTo>
                  <a:lnTo>
                    <a:pt x="30" y="48"/>
                  </a:lnTo>
                  <a:lnTo>
                    <a:pt x="43" y="35"/>
                  </a:lnTo>
                  <a:lnTo>
                    <a:pt x="58" y="25"/>
                  </a:lnTo>
                  <a:lnTo>
                    <a:pt x="77" y="16"/>
                  </a:lnTo>
                  <a:lnTo>
                    <a:pt x="99" y="9"/>
                  </a:lnTo>
                  <a:lnTo>
                    <a:pt x="122" y="2"/>
                  </a:lnTo>
                  <a:lnTo>
                    <a:pt x="140" y="0"/>
                  </a:lnTo>
                  <a:lnTo>
                    <a:pt x="156" y="0"/>
                  </a:lnTo>
                  <a:lnTo>
                    <a:pt x="171" y="1"/>
                  </a:lnTo>
                  <a:lnTo>
                    <a:pt x="185" y="4"/>
                  </a:lnTo>
                  <a:lnTo>
                    <a:pt x="199" y="9"/>
                  </a:lnTo>
                  <a:lnTo>
                    <a:pt x="212" y="17"/>
                  </a:lnTo>
                  <a:lnTo>
                    <a:pt x="225" y="27"/>
                  </a:lnTo>
                  <a:lnTo>
                    <a:pt x="239" y="39"/>
                  </a:lnTo>
                  <a:lnTo>
                    <a:pt x="251" y="58"/>
                  </a:lnTo>
                  <a:lnTo>
                    <a:pt x="264" y="79"/>
                  </a:lnTo>
                  <a:lnTo>
                    <a:pt x="276" y="103"/>
                  </a:lnTo>
                  <a:lnTo>
                    <a:pt x="286" y="129"/>
                  </a:lnTo>
                  <a:lnTo>
                    <a:pt x="296" y="156"/>
                  </a:lnTo>
                  <a:lnTo>
                    <a:pt x="303" y="181"/>
                  </a:lnTo>
                  <a:lnTo>
                    <a:pt x="308" y="205"/>
                  </a:lnTo>
                  <a:lnTo>
                    <a:pt x="311" y="227"/>
                  </a:lnTo>
                  <a:lnTo>
                    <a:pt x="302" y="229"/>
                  </a:lnTo>
                  <a:lnTo>
                    <a:pt x="294" y="231"/>
                  </a:lnTo>
                  <a:lnTo>
                    <a:pt x="286" y="233"/>
                  </a:lnTo>
                  <a:lnTo>
                    <a:pt x="280" y="235"/>
                  </a:lnTo>
                  <a:lnTo>
                    <a:pt x="274" y="237"/>
                  </a:lnTo>
                  <a:lnTo>
                    <a:pt x="268" y="241"/>
                  </a:lnTo>
                  <a:lnTo>
                    <a:pt x="261" y="245"/>
                  </a:lnTo>
                  <a:lnTo>
                    <a:pt x="253" y="252"/>
                  </a:lnTo>
                  <a:lnTo>
                    <a:pt x="252" y="252"/>
                  </a:lnTo>
                  <a:lnTo>
                    <a:pt x="251" y="252"/>
                  </a:lnTo>
                  <a:lnTo>
                    <a:pt x="250" y="253"/>
                  </a:lnTo>
                  <a:lnTo>
                    <a:pt x="249" y="253"/>
                  </a:lnTo>
                  <a:close/>
                </a:path>
              </a:pathLst>
            </a:custGeom>
            <a:solidFill>
              <a:srgbClr val="E8EAF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4" name="Freeform 34"/>
            <p:cNvSpPr>
              <a:spLocks/>
            </p:cNvSpPr>
            <p:nvPr/>
          </p:nvSpPr>
          <p:spPr bwMode="auto">
            <a:xfrm>
              <a:off x="2954" y="1744"/>
              <a:ext cx="177" cy="312"/>
            </a:xfrm>
            <a:custGeom>
              <a:avLst/>
              <a:gdLst>
                <a:gd name="T0" fmla="*/ 156 w 177"/>
                <a:gd name="T1" fmla="*/ 312 h 312"/>
                <a:gd name="T2" fmla="*/ 145 w 177"/>
                <a:gd name="T3" fmla="*/ 283 h 312"/>
                <a:gd name="T4" fmla="*/ 134 w 177"/>
                <a:gd name="T5" fmla="*/ 257 h 312"/>
                <a:gd name="T6" fmla="*/ 121 w 177"/>
                <a:gd name="T7" fmla="*/ 234 h 312"/>
                <a:gd name="T8" fmla="*/ 106 w 177"/>
                <a:gd name="T9" fmla="*/ 212 h 312"/>
                <a:gd name="T10" fmla="*/ 89 w 177"/>
                <a:gd name="T11" fmla="*/ 194 h 312"/>
                <a:gd name="T12" fmla="*/ 67 w 177"/>
                <a:gd name="T13" fmla="*/ 180 h 312"/>
                <a:gd name="T14" fmla="*/ 41 w 177"/>
                <a:gd name="T15" fmla="*/ 169 h 312"/>
                <a:gd name="T16" fmla="*/ 11 w 177"/>
                <a:gd name="T17" fmla="*/ 162 h 312"/>
                <a:gd name="T18" fmla="*/ 1 w 177"/>
                <a:gd name="T19" fmla="*/ 133 h 312"/>
                <a:gd name="T20" fmla="*/ 0 w 177"/>
                <a:gd name="T21" fmla="*/ 101 h 312"/>
                <a:gd name="T22" fmla="*/ 3 w 177"/>
                <a:gd name="T23" fmla="*/ 68 h 312"/>
                <a:gd name="T24" fmla="*/ 6 w 177"/>
                <a:gd name="T25" fmla="*/ 37 h 312"/>
                <a:gd name="T26" fmla="*/ 5 w 177"/>
                <a:gd name="T27" fmla="*/ 28 h 312"/>
                <a:gd name="T28" fmla="*/ 3 w 177"/>
                <a:gd name="T29" fmla="*/ 19 h 312"/>
                <a:gd name="T30" fmla="*/ 2 w 177"/>
                <a:gd name="T31" fmla="*/ 10 h 312"/>
                <a:gd name="T32" fmla="*/ 1 w 177"/>
                <a:gd name="T33" fmla="*/ 1 h 312"/>
                <a:gd name="T34" fmla="*/ 3 w 177"/>
                <a:gd name="T35" fmla="*/ 0 h 312"/>
                <a:gd name="T36" fmla="*/ 5 w 177"/>
                <a:gd name="T37" fmla="*/ 0 h 312"/>
                <a:gd name="T38" fmla="*/ 6 w 177"/>
                <a:gd name="T39" fmla="*/ 0 h 312"/>
                <a:gd name="T40" fmla="*/ 7 w 177"/>
                <a:gd name="T41" fmla="*/ 0 h 312"/>
                <a:gd name="T42" fmla="*/ 10 w 177"/>
                <a:gd name="T43" fmla="*/ 11 h 312"/>
                <a:gd name="T44" fmla="*/ 14 w 177"/>
                <a:gd name="T45" fmla="*/ 23 h 312"/>
                <a:gd name="T46" fmla="*/ 19 w 177"/>
                <a:gd name="T47" fmla="*/ 37 h 312"/>
                <a:gd name="T48" fmla="*/ 25 w 177"/>
                <a:gd name="T49" fmla="*/ 50 h 312"/>
                <a:gd name="T50" fmla="*/ 31 w 177"/>
                <a:gd name="T51" fmla="*/ 62 h 312"/>
                <a:gd name="T52" fmla="*/ 38 w 177"/>
                <a:gd name="T53" fmla="*/ 72 h 312"/>
                <a:gd name="T54" fmla="*/ 48 w 177"/>
                <a:gd name="T55" fmla="*/ 78 h 312"/>
                <a:gd name="T56" fmla="*/ 60 w 177"/>
                <a:gd name="T57" fmla="*/ 80 h 312"/>
                <a:gd name="T58" fmla="*/ 67 w 177"/>
                <a:gd name="T59" fmla="*/ 77 h 312"/>
                <a:gd name="T60" fmla="*/ 74 w 177"/>
                <a:gd name="T61" fmla="*/ 74 h 312"/>
                <a:gd name="T62" fmla="*/ 80 w 177"/>
                <a:gd name="T63" fmla="*/ 71 h 312"/>
                <a:gd name="T64" fmla="*/ 87 w 177"/>
                <a:gd name="T65" fmla="*/ 66 h 312"/>
                <a:gd name="T66" fmla="*/ 93 w 177"/>
                <a:gd name="T67" fmla="*/ 63 h 312"/>
                <a:gd name="T68" fmla="*/ 100 w 177"/>
                <a:gd name="T69" fmla="*/ 61 h 312"/>
                <a:gd name="T70" fmla="*/ 107 w 177"/>
                <a:gd name="T71" fmla="*/ 60 h 312"/>
                <a:gd name="T72" fmla="*/ 115 w 177"/>
                <a:gd name="T73" fmla="*/ 59 h 312"/>
                <a:gd name="T74" fmla="*/ 125 w 177"/>
                <a:gd name="T75" fmla="*/ 61 h 312"/>
                <a:gd name="T76" fmla="*/ 134 w 177"/>
                <a:gd name="T77" fmla="*/ 61 h 312"/>
                <a:gd name="T78" fmla="*/ 144 w 177"/>
                <a:gd name="T79" fmla="*/ 60 h 312"/>
                <a:gd name="T80" fmla="*/ 153 w 177"/>
                <a:gd name="T81" fmla="*/ 60 h 312"/>
                <a:gd name="T82" fmla="*/ 161 w 177"/>
                <a:gd name="T83" fmla="*/ 61 h 312"/>
                <a:gd name="T84" fmla="*/ 168 w 177"/>
                <a:gd name="T85" fmla="*/ 64 h 312"/>
                <a:gd name="T86" fmla="*/ 174 w 177"/>
                <a:gd name="T87" fmla="*/ 71 h 312"/>
                <a:gd name="T88" fmla="*/ 177 w 177"/>
                <a:gd name="T89" fmla="*/ 81 h 312"/>
                <a:gd name="T90" fmla="*/ 177 w 177"/>
                <a:gd name="T91" fmla="*/ 108 h 312"/>
                <a:gd name="T92" fmla="*/ 175 w 177"/>
                <a:gd name="T93" fmla="*/ 135 h 312"/>
                <a:gd name="T94" fmla="*/ 173 w 177"/>
                <a:gd name="T95" fmla="*/ 161 h 312"/>
                <a:gd name="T96" fmla="*/ 173 w 177"/>
                <a:gd name="T97" fmla="*/ 188 h 312"/>
                <a:gd name="T98" fmla="*/ 175 w 177"/>
                <a:gd name="T99" fmla="*/ 216 h 312"/>
                <a:gd name="T100" fmla="*/ 175 w 177"/>
                <a:gd name="T101" fmla="*/ 241 h 312"/>
                <a:gd name="T102" fmla="*/ 172 w 177"/>
                <a:gd name="T103" fmla="*/ 265 h 312"/>
                <a:gd name="T104" fmla="*/ 165 w 177"/>
                <a:gd name="T105" fmla="*/ 292 h 312"/>
                <a:gd name="T106" fmla="*/ 160 w 177"/>
                <a:gd name="T107" fmla="*/ 304 h 312"/>
                <a:gd name="T108" fmla="*/ 157 w 177"/>
                <a:gd name="T109" fmla="*/ 310 h 312"/>
                <a:gd name="T110" fmla="*/ 156 w 177"/>
                <a:gd name="T111" fmla="*/ 312 h 312"/>
                <a:gd name="T112" fmla="*/ 156 w 177"/>
                <a:gd name="T113" fmla="*/ 312 h 3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7"/>
                <a:gd name="T172" fmla="*/ 0 h 312"/>
                <a:gd name="T173" fmla="*/ 177 w 177"/>
                <a:gd name="T174" fmla="*/ 312 h 3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7" h="312">
                  <a:moveTo>
                    <a:pt x="156" y="312"/>
                  </a:moveTo>
                  <a:lnTo>
                    <a:pt x="145" y="283"/>
                  </a:lnTo>
                  <a:lnTo>
                    <a:pt x="134" y="257"/>
                  </a:lnTo>
                  <a:lnTo>
                    <a:pt x="121" y="234"/>
                  </a:lnTo>
                  <a:lnTo>
                    <a:pt x="106" y="212"/>
                  </a:lnTo>
                  <a:lnTo>
                    <a:pt x="89" y="194"/>
                  </a:lnTo>
                  <a:lnTo>
                    <a:pt x="67" y="180"/>
                  </a:lnTo>
                  <a:lnTo>
                    <a:pt x="41" y="169"/>
                  </a:lnTo>
                  <a:lnTo>
                    <a:pt x="11" y="162"/>
                  </a:lnTo>
                  <a:lnTo>
                    <a:pt x="1" y="133"/>
                  </a:lnTo>
                  <a:lnTo>
                    <a:pt x="0" y="101"/>
                  </a:lnTo>
                  <a:lnTo>
                    <a:pt x="3" y="68"/>
                  </a:lnTo>
                  <a:lnTo>
                    <a:pt x="6" y="37"/>
                  </a:lnTo>
                  <a:lnTo>
                    <a:pt x="5" y="28"/>
                  </a:lnTo>
                  <a:lnTo>
                    <a:pt x="3" y="19"/>
                  </a:lnTo>
                  <a:lnTo>
                    <a:pt x="2" y="10"/>
                  </a:lnTo>
                  <a:lnTo>
                    <a:pt x="1" y="1"/>
                  </a:lnTo>
                  <a:lnTo>
                    <a:pt x="3" y="0"/>
                  </a:lnTo>
                  <a:lnTo>
                    <a:pt x="5" y="0"/>
                  </a:lnTo>
                  <a:lnTo>
                    <a:pt x="6" y="0"/>
                  </a:lnTo>
                  <a:lnTo>
                    <a:pt x="7" y="0"/>
                  </a:lnTo>
                  <a:lnTo>
                    <a:pt x="10" y="11"/>
                  </a:lnTo>
                  <a:lnTo>
                    <a:pt x="14" y="23"/>
                  </a:lnTo>
                  <a:lnTo>
                    <a:pt x="19" y="37"/>
                  </a:lnTo>
                  <a:lnTo>
                    <a:pt x="25" y="50"/>
                  </a:lnTo>
                  <a:lnTo>
                    <a:pt x="31" y="62"/>
                  </a:lnTo>
                  <a:lnTo>
                    <a:pt x="38" y="72"/>
                  </a:lnTo>
                  <a:lnTo>
                    <a:pt x="48" y="78"/>
                  </a:lnTo>
                  <a:lnTo>
                    <a:pt x="60" y="80"/>
                  </a:lnTo>
                  <a:lnTo>
                    <a:pt x="67" y="77"/>
                  </a:lnTo>
                  <a:lnTo>
                    <a:pt x="74" y="74"/>
                  </a:lnTo>
                  <a:lnTo>
                    <a:pt x="80" y="71"/>
                  </a:lnTo>
                  <a:lnTo>
                    <a:pt x="87" y="66"/>
                  </a:lnTo>
                  <a:lnTo>
                    <a:pt x="93" y="63"/>
                  </a:lnTo>
                  <a:lnTo>
                    <a:pt x="100" y="61"/>
                  </a:lnTo>
                  <a:lnTo>
                    <a:pt x="107" y="60"/>
                  </a:lnTo>
                  <a:lnTo>
                    <a:pt x="115" y="59"/>
                  </a:lnTo>
                  <a:lnTo>
                    <a:pt x="125" y="61"/>
                  </a:lnTo>
                  <a:lnTo>
                    <a:pt x="134" y="61"/>
                  </a:lnTo>
                  <a:lnTo>
                    <a:pt x="144" y="60"/>
                  </a:lnTo>
                  <a:lnTo>
                    <a:pt x="153" y="60"/>
                  </a:lnTo>
                  <a:lnTo>
                    <a:pt x="161" y="61"/>
                  </a:lnTo>
                  <a:lnTo>
                    <a:pt x="168" y="64"/>
                  </a:lnTo>
                  <a:lnTo>
                    <a:pt x="174" y="71"/>
                  </a:lnTo>
                  <a:lnTo>
                    <a:pt x="177" y="81"/>
                  </a:lnTo>
                  <a:lnTo>
                    <a:pt x="177" y="108"/>
                  </a:lnTo>
                  <a:lnTo>
                    <a:pt x="175" y="135"/>
                  </a:lnTo>
                  <a:lnTo>
                    <a:pt x="173" y="161"/>
                  </a:lnTo>
                  <a:lnTo>
                    <a:pt x="173" y="188"/>
                  </a:lnTo>
                  <a:lnTo>
                    <a:pt x="175" y="216"/>
                  </a:lnTo>
                  <a:lnTo>
                    <a:pt x="175" y="241"/>
                  </a:lnTo>
                  <a:lnTo>
                    <a:pt x="172" y="265"/>
                  </a:lnTo>
                  <a:lnTo>
                    <a:pt x="165" y="292"/>
                  </a:lnTo>
                  <a:lnTo>
                    <a:pt x="160" y="304"/>
                  </a:lnTo>
                  <a:lnTo>
                    <a:pt x="157" y="310"/>
                  </a:lnTo>
                  <a:lnTo>
                    <a:pt x="156" y="3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5" name="Freeform 35"/>
            <p:cNvSpPr>
              <a:spLocks/>
            </p:cNvSpPr>
            <p:nvPr/>
          </p:nvSpPr>
          <p:spPr bwMode="auto">
            <a:xfrm>
              <a:off x="2903" y="1634"/>
              <a:ext cx="234" cy="224"/>
            </a:xfrm>
            <a:custGeom>
              <a:avLst/>
              <a:gdLst>
                <a:gd name="T0" fmla="*/ 6 w 234"/>
                <a:gd name="T1" fmla="*/ 204 h 224"/>
                <a:gd name="T2" fmla="*/ 8 w 234"/>
                <a:gd name="T3" fmla="*/ 168 h 224"/>
                <a:gd name="T4" fmla="*/ 5 w 234"/>
                <a:gd name="T5" fmla="*/ 119 h 224"/>
                <a:gd name="T6" fmla="*/ 16 w 234"/>
                <a:gd name="T7" fmla="*/ 68 h 224"/>
                <a:gd name="T8" fmla="*/ 44 w 234"/>
                <a:gd name="T9" fmla="*/ 30 h 224"/>
                <a:gd name="T10" fmla="*/ 90 w 234"/>
                <a:gd name="T11" fmla="*/ 6 h 224"/>
                <a:gd name="T12" fmla="*/ 131 w 234"/>
                <a:gd name="T13" fmla="*/ 0 h 224"/>
                <a:gd name="T14" fmla="*/ 158 w 234"/>
                <a:gd name="T15" fmla="*/ 0 h 224"/>
                <a:gd name="T16" fmla="*/ 187 w 234"/>
                <a:gd name="T17" fmla="*/ 2 h 224"/>
                <a:gd name="T18" fmla="*/ 213 w 234"/>
                <a:gd name="T19" fmla="*/ 10 h 224"/>
                <a:gd name="T20" fmla="*/ 226 w 234"/>
                <a:gd name="T21" fmla="*/ 23 h 224"/>
                <a:gd name="T22" fmla="*/ 234 w 234"/>
                <a:gd name="T23" fmla="*/ 41 h 224"/>
                <a:gd name="T24" fmla="*/ 229 w 234"/>
                <a:gd name="T25" fmla="*/ 42 h 224"/>
                <a:gd name="T26" fmla="*/ 215 w 234"/>
                <a:gd name="T27" fmla="*/ 42 h 224"/>
                <a:gd name="T28" fmla="*/ 197 w 234"/>
                <a:gd name="T29" fmla="*/ 46 h 224"/>
                <a:gd name="T30" fmla="*/ 182 w 234"/>
                <a:gd name="T31" fmla="*/ 51 h 224"/>
                <a:gd name="T32" fmla="*/ 160 w 234"/>
                <a:gd name="T33" fmla="*/ 49 h 224"/>
                <a:gd name="T34" fmla="*/ 134 w 234"/>
                <a:gd name="T35" fmla="*/ 43 h 224"/>
                <a:gd name="T36" fmla="*/ 111 w 234"/>
                <a:gd name="T37" fmla="*/ 44 h 224"/>
                <a:gd name="T38" fmla="*/ 87 w 234"/>
                <a:gd name="T39" fmla="*/ 56 h 224"/>
                <a:gd name="T40" fmla="*/ 70 w 234"/>
                <a:gd name="T41" fmla="*/ 76 h 224"/>
                <a:gd name="T42" fmla="*/ 56 w 234"/>
                <a:gd name="T43" fmla="*/ 98 h 224"/>
                <a:gd name="T44" fmla="*/ 38 w 234"/>
                <a:gd name="T45" fmla="*/ 96 h 224"/>
                <a:gd name="T46" fmla="*/ 28 w 234"/>
                <a:gd name="T47" fmla="*/ 103 h 224"/>
                <a:gd name="T48" fmla="*/ 27 w 234"/>
                <a:gd name="T49" fmla="*/ 124 h 224"/>
                <a:gd name="T50" fmla="*/ 29 w 234"/>
                <a:gd name="T51" fmla="*/ 144 h 224"/>
                <a:gd name="T52" fmla="*/ 35 w 234"/>
                <a:gd name="T53" fmla="*/ 163 h 224"/>
                <a:gd name="T54" fmla="*/ 47 w 234"/>
                <a:gd name="T55" fmla="*/ 193 h 224"/>
                <a:gd name="T56" fmla="*/ 38 w 234"/>
                <a:gd name="T57" fmla="*/ 211 h 224"/>
                <a:gd name="T58" fmla="*/ 27 w 234"/>
                <a:gd name="T59" fmla="*/ 216 h 224"/>
                <a:gd name="T60" fmla="*/ 16 w 234"/>
                <a:gd name="T61" fmla="*/ 220 h 224"/>
                <a:gd name="T62" fmla="*/ 6 w 234"/>
                <a:gd name="T63" fmla="*/ 223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
                <a:gd name="T97" fmla="*/ 0 h 224"/>
                <a:gd name="T98" fmla="*/ 234 w 234"/>
                <a:gd name="T99" fmla="*/ 224 h 2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 h="224">
                  <a:moveTo>
                    <a:pt x="0" y="224"/>
                  </a:moveTo>
                  <a:lnTo>
                    <a:pt x="6" y="204"/>
                  </a:lnTo>
                  <a:lnTo>
                    <a:pt x="8" y="186"/>
                  </a:lnTo>
                  <a:lnTo>
                    <a:pt x="8" y="168"/>
                  </a:lnTo>
                  <a:lnTo>
                    <a:pt x="7" y="149"/>
                  </a:lnTo>
                  <a:lnTo>
                    <a:pt x="5" y="119"/>
                  </a:lnTo>
                  <a:lnTo>
                    <a:pt x="8" y="92"/>
                  </a:lnTo>
                  <a:lnTo>
                    <a:pt x="16" y="68"/>
                  </a:lnTo>
                  <a:lnTo>
                    <a:pt x="27" y="47"/>
                  </a:lnTo>
                  <a:lnTo>
                    <a:pt x="44" y="30"/>
                  </a:lnTo>
                  <a:lnTo>
                    <a:pt x="64" y="17"/>
                  </a:lnTo>
                  <a:lnTo>
                    <a:pt x="90" y="6"/>
                  </a:lnTo>
                  <a:lnTo>
                    <a:pt x="119" y="0"/>
                  </a:lnTo>
                  <a:lnTo>
                    <a:pt x="131" y="0"/>
                  </a:lnTo>
                  <a:lnTo>
                    <a:pt x="145" y="0"/>
                  </a:lnTo>
                  <a:lnTo>
                    <a:pt x="158" y="0"/>
                  </a:lnTo>
                  <a:lnTo>
                    <a:pt x="173" y="1"/>
                  </a:lnTo>
                  <a:lnTo>
                    <a:pt x="187" y="2"/>
                  </a:lnTo>
                  <a:lnTo>
                    <a:pt x="201" y="5"/>
                  </a:lnTo>
                  <a:lnTo>
                    <a:pt x="213" y="10"/>
                  </a:lnTo>
                  <a:lnTo>
                    <a:pt x="223" y="18"/>
                  </a:lnTo>
                  <a:lnTo>
                    <a:pt x="226" y="23"/>
                  </a:lnTo>
                  <a:lnTo>
                    <a:pt x="230" y="32"/>
                  </a:lnTo>
                  <a:lnTo>
                    <a:pt x="234" y="41"/>
                  </a:lnTo>
                  <a:lnTo>
                    <a:pt x="234" y="46"/>
                  </a:lnTo>
                  <a:lnTo>
                    <a:pt x="229" y="42"/>
                  </a:lnTo>
                  <a:lnTo>
                    <a:pt x="223" y="41"/>
                  </a:lnTo>
                  <a:lnTo>
                    <a:pt x="215" y="42"/>
                  </a:lnTo>
                  <a:lnTo>
                    <a:pt x="207" y="44"/>
                  </a:lnTo>
                  <a:lnTo>
                    <a:pt x="197" y="46"/>
                  </a:lnTo>
                  <a:lnTo>
                    <a:pt x="189" y="49"/>
                  </a:lnTo>
                  <a:lnTo>
                    <a:pt x="182" y="51"/>
                  </a:lnTo>
                  <a:lnTo>
                    <a:pt x="176" y="52"/>
                  </a:lnTo>
                  <a:lnTo>
                    <a:pt x="160" y="49"/>
                  </a:lnTo>
                  <a:lnTo>
                    <a:pt x="147" y="45"/>
                  </a:lnTo>
                  <a:lnTo>
                    <a:pt x="134" y="43"/>
                  </a:lnTo>
                  <a:lnTo>
                    <a:pt x="122" y="43"/>
                  </a:lnTo>
                  <a:lnTo>
                    <a:pt x="111" y="44"/>
                  </a:lnTo>
                  <a:lnTo>
                    <a:pt x="98" y="49"/>
                  </a:lnTo>
                  <a:lnTo>
                    <a:pt x="87" y="56"/>
                  </a:lnTo>
                  <a:lnTo>
                    <a:pt x="75" y="67"/>
                  </a:lnTo>
                  <a:lnTo>
                    <a:pt x="70" y="76"/>
                  </a:lnTo>
                  <a:lnTo>
                    <a:pt x="63" y="89"/>
                  </a:lnTo>
                  <a:lnTo>
                    <a:pt x="56" y="98"/>
                  </a:lnTo>
                  <a:lnTo>
                    <a:pt x="48" y="101"/>
                  </a:lnTo>
                  <a:lnTo>
                    <a:pt x="38" y="96"/>
                  </a:lnTo>
                  <a:lnTo>
                    <a:pt x="31" y="97"/>
                  </a:lnTo>
                  <a:lnTo>
                    <a:pt x="28" y="103"/>
                  </a:lnTo>
                  <a:lnTo>
                    <a:pt x="27" y="112"/>
                  </a:lnTo>
                  <a:lnTo>
                    <a:pt x="27" y="124"/>
                  </a:lnTo>
                  <a:lnTo>
                    <a:pt x="28" y="134"/>
                  </a:lnTo>
                  <a:lnTo>
                    <a:pt x="29" y="144"/>
                  </a:lnTo>
                  <a:lnTo>
                    <a:pt x="30" y="151"/>
                  </a:lnTo>
                  <a:lnTo>
                    <a:pt x="35" y="163"/>
                  </a:lnTo>
                  <a:lnTo>
                    <a:pt x="43" y="178"/>
                  </a:lnTo>
                  <a:lnTo>
                    <a:pt x="47" y="193"/>
                  </a:lnTo>
                  <a:lnTo>
                    <a:pt x="43" y="208"/>
                  </a:lnTo>
                  <a:lnTo>
                    <a:pt x="38" y="211"/>
                  </a:lnTo>
                  <a:lnTo>
                    <a:pt x="32" y="213"/>
                  </a:lnTo>
                  <a:lnTo>
                    <a:pt x="27" y="216"/>
                  </a:lnTo>
                  <a:lnTo>
                    <a:pt x="22" y="218"/>
                  </a:lnTo>
                  <a:lnTo>
                    <a:pt x="16" y="220"/>
                  </a:lnTo>
                  <a:lnTo>
                    <a:pt x="11" y="221"/>
                  </a:lnTo>
                  <a:lnTo>
                    <a:pt x="6" y="223"/>
                  </a:lnTo>
                  <a:lnTo>
                    <a:pt x="0" y="2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6" name="Freeform 36"/>
            <p:cNvSpPr>
              <a:spLocks/>
            </p:cNvSpPr>
            <p:nvPr/>
          </p:nvSpPr>
          <p:spPr bwMode="auto">
            <a:xfrm>
              <a:off x="3061" y="1816"/>
              <a:ext cx="45" cy="21"/>
            </a:xfrm>
            <a:custGeom>
              <a:avLst/>
              <a:gdLst>
                <a:gd name="T0" fmla="*/ 17 w 45"/>
                <a:gd name="T1" fmla="*/ 21 h 21"/>
                <a:gd name="T2" fmla="*/ 11 w 45"/>
                <a:gd name="T3" fmla="*/ 19 h 21"/>
                <a:gd name="T4" fmla="*/ 5 w 45"/>
                <a:gd name="T5" fmla="*/ 17 h 21"/>
                <a:gd name="T6" fmla="*/ 1 w 45"/>
                <a:gd name="T7" fmla="*/ 15 h 21"/>
                <a:gd name="T8" fmla="*/ 0 w 45"/>
                <a:gd name="T9" fmla="*/ 10 h 21"/>
                <a:gd name="T10" fmla="*/ 7 w 45"/>
                <a:gd name="T11" fmla="*/ 8 h 21"/>
                <a:gd name="T12" fmla="*/ 12 w 45"/>
                <a:gd name="T13" fmla="*/ 5 h 21"/>
                <a:gd name="T14" fmla="*/ 16 w 45"/>
                <a:gd name="T15" fmla="*/ 2 h 21"/>
                <a:gd name="T16" fmla="*/ 18 w 45"/>
                <a:gd name="T17" fmla="*/ 0 h 21"/>
                <a:gd name="T18" fmla="*/ 21 w 45"/>
                <a:gd name="T19" fmla="*/ 0 h 21"/>
                <a:gd name="T20" fmla="*/ 24 w 45"/>
                <a:gd name="T21" fmla="*/ 0 h 21"/>
                <a:gd name="T22" fmla="*/ 29 w 45"/>
                <a:gd name="T23" fmla="*/ 3 h 21"/>
                <a:gd name="T24" fmla="*/ 36 w 45"/>
                <a:gd name="T25" fmla="*/ 9 h 21"/>
                <a:gd name="T26" fmla="*/ 38 w 45"/>
                <a:gd name="T27" fmla="*/ 9 h 21"/>
                <a:gd name="T28" fmla="*/ 40 w 45"/>
                <a:gd name="T29" fmla="*/ 10 h 21"/>
                <a:gd name="T30" fmla="*/ 43 w 45"/>
                <a:gd name="T31" fmla="*/ 11 h 21"/>
                <a:gd name="T32" fmla="*/ 45 w 45"/>
                <a:gd name="T33" fmla="*/ 14 h 21"/>
                <a:gd name="T34" fmla="*/ 38 w 45"/>
                <a:gd name="T35" fmla="*/ 19 h 21"/>
                <a:gd name="T36" fmla="*/ 31 w 45"/>
                <a:gd name="T37" fmla="*/ 21 h 21"/>
                <a:gd name="T38" fmla="*/ 24 w 45"/>
                <a:gd name="T39" fmla="*/ 21 h 21"/>
                <a:gd name="T40" fmla="*/ 17 w 45"/>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1"/>
                <a:gd name="T65" fmla="*/ 45 w 45"/>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1">
                  <a:moveTo>
                    <a:pt x="17" y="21"/>
                  </a:moveTo>
                  <a:lnTo>
                    <a:pt x="11" y="19"/>
                  </a:lnTo>
                  <a:lnTo>
                    <a:pt x="5" y="17"/>
                  </a:lnTo>
                  <a:lnTo>
                    <a:pt x="1" y="15"/>
                  </a:lnTo>
                  <a:lnTo>
                    <a:pt x="0" y="10"/>
                  </a:lnTo>
                  <a:lnTo>
                    <a:pt x="7" y="8"/>
                  </a:lnTo>
                  <a:lnTo>
                    <a:pt x="12" y="5"/>
                  </a:lnTo>
                  <a:lnTo>
                    <a:pt x="16" y="2"/>
                  </a:lnTo>
                  <a:lnTo>
                    <a:pt x="18" y="0"/>
                  </a:lnTo>
                  <a:lnTo>
                    <a:pt x="21" y="0"/>
                  </a:lnTo>
                  <a:lnTo>
                    <a:pt x="24" y="0"/>
                  </a:lnTo>
                  <a:lnTo>
                    <a:pt x="29" y="3"/>
                  </a:lnTo>
                  <a:lnTo>
                    <a:pt x="36" y="9"/>
                  </a:lnTo>
                  <a:lnTo>
                    <a:pt x="38" y="9"/>
                  </a:lnTo>
                  <a:lnTo>
                    <a:pt x="40" y="10"/>
                  </a:lnTo>
                  <a:lnTo>
                    <a:pt x="43" y="11"/>
                  </a:lnTo>
                  <a:lnTo>
                    <a:pt x="45" y="14"/>
                  </a:lnTo>
                  <a:lnTo>
                    <a:pt x="38" y="19"/>
                  </a:lnTo>
                  <a:lnTo>
                    <a:pt x="31" y="21"/>
                  </a:lnTo>
                  <a:lnTo>
                    <a:pt x="24" y="21"/>
                  </a:lnTo>
                  <a:lnTo>
                    <a:pt x="17" y="21"/>
                  </a:lnTo>
                  <a:close/>
                </a:path>
              </a:pathLst>
            </a:custGeom>
            <a:solidFill>
              <a:srgbClr val="D6B7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7" name="Freeform 37"/>
            <p:cNvSpPr>
              <a:spLocks/>
            </p:cNvSpPr>
            <p:nvPr/>
          </p:nvSpPr>
          <p:spPr bwMode="auto">
            <a:xfrm>
              <a:off x="3080" y="1825"/>
              <a:ext cx="8" cy="3"/>
            </a:xfrm>
            <a:custGeom>
              <a:avLst/>
              <a:gdLst>
                <a:gd name="T0" fmla="*/ 0 w 8"/>
                <a:gd name="T1" fmla="*/ 3 h 3"/>
                <a:gd name="T2" fmla="*/ 1 w 8"/>
                <a:gd name="T3" fmla="*/ 0 h 3"/>
                <a:gd name="T4" fmla="*/ 3 w 8"/>
                <a:gd name="T5" fmla="*/ 0 h 3"/>
                <a:gd name="T6" fmla="*/ 6 w 8"/>
                <a:gd name="T7" fmla="*/ 1 h 3"/>
                <a:gd name="T8" fmla="*/ 8 w 8"/>
                <a:gd name="T9" fmla="*/ 3 h 3"/>
                <a:gd name="T10" fmla="*/ 8 w 8"/>
                <a:gd name="T11" fmla="*/ 3 h 3"/>
                <a:gd name="T12" fmla="*/ 7 w 8"/>
                <a:gd name="T13" fmla="*/ 3 h 3"/>
                <a:gd name="T14" fmla="*/ 5 w 8"/>
                <a:gd name="T15" fmla="*/ 3 h 3"/>
                <a:gd name="T16" fmla="*/ 0 w 8"/>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3"/>
                <a:gd name="T29" fmla="*/ 8 w 8"/>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3">
                  <a:moveTo>
                    <a:pt x="0" y="3"/>
                  </a:moveTo>
                  <a:lnTo>
                    <a:pt x="1" y="0"/>
                  </a:lnTo>
                  <a:lnTo>
                    <a:pt x="3" y="0"/>
                  </a:lnTo>
                  <a:lnTo>
                    <a:pt x="6" y="1"/>
                  </a:lnTo>
                  <a:lnTo>
                    <a:pt x="8" y="3"/>
                  </a:lnTo>
                  <a:lnTo>
                    <a:pt x="7" y="3"/>
                  </a:lnTo>
                  <a:lnTo>
                    <a:pt x="5" y="3"/>
                  </a:lnTo>
                  <a:lnTo>
                    <a:pt x="0" y="3"/>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8" name="Freeform 38"/>
            <p:cNvSpPr>
              <a:spLocks/>
            </p:cNvSpPr>
            <p:nvPr/>
          </p:nvSpPr>
          <p:spPr bwMode="auto">
            <a:xfrm>
              <a:off x="2968" y="1686"/>
              <a:ext cx="171" cy="130"/>
            </a:xfrm>
            <a:custGeom>
              <a:avLst/>
              <a:gdLst>
                <a:gd name="T0" fmla="*/ 40 w 171"/>
                <a:gd name="T1" fmla="*/ 130 h 130"/>
                <a:gd name="T2" fmla="*/ 31 w 171"/>
                <a:gd name="T3" fmla="*/ 126 h 130"/>
                <a:gd name="T4" fmla="*/ 25 w 171"/>
                <a:gd name="T5" fmla="*/ 117 h 130"/>
                <a:gd name="T6" fmla="*/ 20 w 171"/>
                <a:gd name="T7" fmla="*/ 107 h 130"/>
                <a:gd name="T8" fmla="*/ 15 w 171"/>
                <a:gd name="T9" fmla="*/ 96 h 130"/>
                <a:gd name="T10" fmla="*/ 11 w 171"/>
                <a:gd name="T11" fmla="*/ 84 h 130"/>
                <a:gd name="T12" fmla="*/ 8 w 171"/>
                <a:gd name="T13" fmla="*/ 72 h 130"/>
                <a:gd name="T14" fmla="*/ 5 w 171"/>
                <a:gd name="T15" fmla="*/ 62 h 130"/>
                <a:gd name="T16" fmla="*/ 0 w 171"/>
                <a:gd name="T17" fmla="*/ 54 h 130"/>
                <a:gd name="T18" fmla="*/ 3 w 171"/>
                <a:gd name="T19" fmla="*/ 44 h 130"/>
                <a:gd name="T20" fmla="*/ 10 w 171"/>
                <a:gd name="T21" fmla="*/ 32 h 130"/>
                <a:gd name="T22" fmla="*/ 18 w 171"/>
                <a:gd name="T23" fmla="*/ 20 h 130"/>
                <a:gd name="T24" fmla="*/ 25 w 171"/>
                <a:gd name="T25" fmla="*/ 12 h 130"/>
                <a:gd name="T26" fmla="*/ 35 w 171"/>
                <a:gd name="T27" fmla="*/ 6 h 130"/>
                <a:gd name="T28" fmla="*/ 46 w 171"/>
                <a:gd name="T29" fmla="*/ 2 h 130"/>
                <a:gd name="T30" fmla="*/ 55 w 171"/>
                <a:gd name="T31" fmla="*/ 0 h 130"/>
                <a:gd name="T32" fmla="*/ 64 w 171"/>
                <a:gd name="T33" fmla="*/ 0 h 130"/>
                <a:gd name="T34" fmla="*/ 74 w 171"/>
                <a:gd name="T35" fmla="*/ 1 h 130"/>
                <a:gd name="T36" fmla="*/ 84 w 171"/>
                <a:gd name="T37" fmla="*/ 3 h 130"/>
                <a:gd name="T38" fmla="*/ 94 w 171"/>
                <a:gd name="T39" fmla="*/ 5 h 130"/>
                <a:gd name="T40" fmla="*/ 106 w 171"/>
                <a:gd name="T41" fmla="*/ 8 h 130"/>
                <a:gd name="T42" fmla="*/ 117 w 171"/>
                <a:gd name="T43" fmla="*/ 8 h 130"/>
                <a:gd name="T44" fmla="*/ 128 w 171"/>
                <a:gd name="T45" fmla="*/ 5 h 130"/>
                <a:gd name="T46" fmla="*/ 140 w 171"/>
                <a:gd name="T47" fmla="*/ 2 h 130"/>
                <a:gd name="T48" fmla="*/ 150 w 171"/>
                <a:gd name="T49" fmla="*/ 0 h 130"/>
                <a:gd name="T50" fmla="*/ 159 w 171"/>
                <a:gd name="T51" fmla="*/ 0 h 130"/>
                <a:gd name="T52" fmla="*/ 165 w 171"/>
                <a:gd name="T53" fmla="*/ 3 h 130"/>
                <a:gd name="T54" fmla="*/ 169 w 171"/>
                <a:gd name="T55" fmla="*/ 12 h 130"/>
                <a:gd name="T56" fmla="*/ 167 w 171"/>
                <a:gd name="T57" fmla="*/ 28 h 130"/>
                <a:gd name="T58" fmla="*/ 169 w 171"/>
                <a:gd name="T59" fmla="*/ 51 h 130"/>
                <a:gd name="T60" fmla="*/ 171 w 171"/>
                <a:gd name="T61" fmla="*/ 72 h 130"/>
                <a:gd name="T62" fmla="*/ 170 w 171"/>
                <a:gd name="T63" fmla="*/ 92 h 130"/>
                <a:gd name="T64" fmla="*/ 161 w 171"/>
                <a:gd name="T65" fmla="*/ 116 h 130"/>
                <a:gd name="T66" fmla="*/ 153 w 171"/>
                <a:gd name="T67" fmla="*/ 113 h 130"/>
                <a:gd name="T68" fmla="*/ 147 w 171"/>
                <a:gd name="T69" fmla="*/ 112 h 130"/>
                <a:gd name="T70" fmla="*/ 142 w 171"/>
                <a:gd name="T71" fmla="*/ 111 h 130"/>
                <a:gd name="T72" fmla="*/ 138 w 171"/>
                <a:gd name="T73" fmla="*/ 111 h 130"/>
                <a:gd name="T74" fmla="*/ 133 w 171"/>
                <a:gd name="T75" fmla="*/ 111 h 130"/>
                <a:gd name="T76" fmla="*/ 129 w 171"/>
                <a:gd name="T77" fmla="*/ 111 h 130"/>
                <a:gd name="T78" fmla="*/ 123 w 171"/>
                <a:gd name="T79" fmla="*/ 112 h 130"/>
                <a:gd name="T80" fmla="*/ 116 w 171"/>
                <a:gd name="T81" fmla="*/ 113 h 130"/>
                <a:gd name="T82" fmla="*/ 108 w 171"/>
                <a:gd name="T83" fmla="*/ 111 h 130"/>
                <a:gd name="T84" fmla="*/ 100 w 171"/>
                <a:gd name="T85" fmla="*/ 110 h 130"/>
                <a:gd name="T86" fmla="*/ 94 w 171"/>
                <a:gd name="T87" fmla="*/ 110 h 130"/>
                <a:gd name="T88" fmla="*/ 89 w 171"/>
                <a:gd name="T89" fmla="*/ 110 h 130"/>
                <a:gd name="T90" fmla="*/ 84 w 171"/>
                <a:gd name="T91" fmla="*/ 111 h 130"/>
                <a:gd name="T92" fmla="*/ 78 w 171"/>
                <a:gd name="T93" fmla="*/ 113 h 130"/>
                <a:gd name="T94" fmla="*/ 71 w 171"/>
                <a:gd name="T95" fmla="*/ 116 h 130"/>
                <a:gd name="T96" fmla="*/ 62 w 171"/>
                <a:gd name="T97" fmla="*/ 120 h 130"/>
                <a:gd name="T98" fmla="*/ 56 w 171"/>
                <a:gd name="T99" fmla="*/ 124 h 130"/>
                <a:gd name="T100" fmla="*/ 51 w 171"/>
                <a:gd name="T101" fmla="*/ 127 h 130"/>
                <a:gd name="T102" fmla="*/ 46 w 171"/>
                <a:gd name="T103" fmla="*/ 129 h 130"/>
                <a:gd name="T104" fmla="*/ 40 w 171"/>
                <a:gd name="T105" fmla="*/ 130 h 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
                <a:gd name="T160" fmla="*/ 0 h 130"/>
                <a:gd name="T161" fmla="*/ 171 w 171"/>
                <a:gd name="T162" fmla="*/ 130 h 1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 h="130">
                  <a:moveTo>
                    <a:pt x="40" y="130"/>
                  </a:moveTo>
                  <a:lnTo>
                    <a:pt x="31" y="126"/>
                  </a:lnTo>
                  <a:lnTo>
                    <a:pt x="25" y="117"/>
                  </a:lnTo>
                  <a:lnTo>
                    <a:pt x="20" y="107"/>
                  </a:lnTo>
                  <a:lnTo>
                    <a:pt x="15" y="96"/>
                  </a:lnTo>
                  <a:lnTo>
                    <a:pt x="11" y="84"/>
                  </a:lnTo>
                  <a:lnTo>
                    <a:pt x="8" y="72"/>
                  </a:lnTo>
                  <a:lnTo>
                    <a:pt x="5" y="62"/>
                  </a:lnTo>
                  <a:lnTo>
                    <a:pt x="0" y="54"/>
                  </a:lnTo>
                  <a:lnTo>
                    <a:pt x="3" y="44"/>
                  </a:lnTo>
                  <a:lnTo>
                    <a:pt x="10" y="32"/>
                  </a:lnTo>
                  <a:lnTo>
                    <a:pt x="18" y="20"/>
                  </a:lnTo>
                  <a:lnTo>
                    <a:pt x="25" y="12"/>
                  </a:lnTo>
                  <a:lnTo>
                    <a:pt x="35" y="6"/>
                  </a:lnTo>
                  <a:lnTo>
                    <a:pt x="46" y="2"/>
                  </a:lnTo>
                  <a:lnTo>
                    <a:pt x="55" y="0"/>
                  </a:lnTo>
                  <a:lnTo>
                    <a:pt x="64" y="0"/>
                  </a:lnTo>
                  <a:lnTo>
                    <a:pt x="74" y="1"/>
                  </a:lnTo>
                  <a:lnTo>
                    <a:pt x="84" y="3"/>
                  </a:lnTo>
                  <a:lnTo>
                    <a:pt x="94" y="5"/>
                  </a:lnTo>
                  <a:lnTo>
                    <a:pt x="106" y="8"/>
                  </a:lnTo>
                  <a:lnTo>
                    <a:pt x="117" y="8"/>
                  </a:lnTo>
                  <a:lnTo>
                    <a:pt x="128" y="5"/>
                  </a:lnTo>
                  <a:lnTo>
                    <a:pt x="140" y="2"/>
                  </a:lnTo>
                  <a:lnTo>
                    <a:pt x="150" y="0"/>
                  </a:lnTo>
                  <a:lnTo>
                    <a:pt x="159" y="0"/>
                  </a:lnTo>
                  <a:lnTo>
                    <a:pt x="165" y="3"/>
                  </a:lnTo>
                  <a:lnTo>
                    <a:pt x="169" y="12"/>
                  </a:lnTo>
                  <a:lnTo>
                    <a:pt x="167" y="28"/>
                  </a:lnTo>
                  <a:lnTo>
                    <a:pt x="169" y="51"/>
                  </a:lnTo>
                  <a:lnTo>
                    <a:pt x="171" y="72"/>
                  </a:lnTo>
                  <a:lnTo>
                    <a:pt x="170" y="92"/>
                  </a:lnTo>
                  <a:lnTo>
                    <a:pt x="161" y="116"/>
                  </a:lnTo>
                  <a:lnTo>
                    <a:pt x="153" y="113"/>
                  </a:lnTo>
                  <a:lnTo>
                    <a:pt x="147" y="112"/>
                  </a:lnTo>
                  <a:lnTo>
                    <a:pt x="142" y="111"/>
                  </a:lnTo>
                  <a:lnTo>
                    <a:pt x="138" y="111"/>
                  </a:lnTo>
                  <a:lnTo>
                    <a:pt x="133" y="111"/>
                  </a:lnTo>
                  <a:lnTo>
                    <a:pt x="129" y="111"/>
                  </a:lnTo>
                  <a:lnTo>
                    <a:pt x="123" y="112"/>
                  </a:lnTo>
                  <a:lnTo>
                    <a:pt x="116" y="113"/>
                  </a:lnTo>
                  <a:lnTo>
                    <a:pt x="108" y="111"/>
                  </a:lnTo>
                  <a:lnTo>
                    <a:pt x="100" y="110"/>
                  </a:lnTo>
                  <a:lnTo>
                    <a:pt x="94" y="110"/>
                  </a:lnTo>
                  <a:lnTo>
                    <a:pt x="89" y="110"/>
                  </a:lnTo>
                  <a:lnTo>
                    <a:pt x="84" y="111"/>
                  </a:lnTo>
                  <a:lnTo>
                    <a:pt x="78" y="113"/>
                  </a:lnTo>
                  <a:lnTo>
                    <a:pt x="71" y="116"/>
                  </a:lnTo>
                  <a:lnTo>
                    <a:pt x="62" y="120"/>
                  </a:lnTo>
                  <a:lnTo>
                    <a:pt x="56" y="124"/>
                  </a:lnTo>
                  <a:lnTo>
                    <a:pt x="51" y="127"/>
                  </a:lnTo>
                  <a:lnTo>
                    <a:pt x="46" y="129"/>
                  </a:lnTo>
                  <a:lnTo>
                    <a:pt x="40" y="130"/>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729" name="Freeform 39"/>
            <p:cNvSpPr>
              <a:spLocks/>
            </p:cNvSpPr>
            <p:nvPr/>
          </p:nvSpPr>
          <p:spPr bwMode="auto">
            <a:xfrm>
              <a:off x="2936" y="1736"/>
              <a:ext cx="15" cy="62"/>
            </a:xfrm>
            <a:custGeom>
              <a:avLst/>
              <a:gdLst>
                <a:gd name="T0" fmla="*/ 14 w 15"/>
                <a:gd name="T1" fmla="*/ 62 h 62"/>
                <a:gd name="T2" fmla="*/ 8 w 15"/>
                <a:gd name="T3" fmla="*/ 54 h 62"/>
                <a:gd name="T4" fmla="*/ 5 w 15"/>
                <a:gd name="T5" fmla="*/ 46 h 62"/>
                <a:gd name="T6" fmla="*/ 3 w 15"/>
                <a:gd name="T7" fmla="*/ 37 h 62"/>
                <a:gd name="T8" fmla="*/ 3 w 15"/>
                <a:gd name="T9" fmla="*/ 26 h 62"/>
                <a:gd name="T10" fmla="*/ 1 w 15"/>
                <a:gd name="T11" fmla="*/ 19 h 62"/>
                <a:gd name="T12" fmla="*/ 0 w 15"/>
                <a:gd name="T13" fmla="*/ 12 h 62"/>
                <a:gd name="T14" fmla="*/ 0 w 15"/>
                <a:gd name="T15" fmla="*/ 4 h 62"/>
                <a:gd name="T16" fmla="*/ 6 w 15"/>
                <a:gd name="T17" fmla="*/ 0 h 62"/>
                <a:gd name="T18" fmla="*/ 11 w 15"/>
                <a:gd name="T19" fmla="*/ 13 h 62"/>
                <a:gd name="T20" fmla="*/ 14 w 15"/>
                <a:gd name="T21" fmla="*/ 29 h 62"/>
                <a:gd name="T22" fmla="*/ 15 w 15"/>
                <a:gd name="T23" fmla="*/ 47 h 62"/>
                <a:gd name="T24" fmla="*/ 14 w 15"/>
                <a:gd name="T25" fmla="*/ 62 h 62"/>
                <a:gd name="T26" fmla="*/ 14 w 15"/>
                <a:gd name="T27" fmla="*/ 62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62"/>
                <a:gd name="T44" fmla="*/ 15 w 15"/>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62">
                  <a:moveTo>
                    <a:pt x="14" y="62"/>
                  </a:moveTo>
                  <a:lnTo>
                    <a:pt x="8" y="54"/>
                  </a:lnTo>
                  <a:lnTo>
                    <a:pt x="5" y="46"/>
                  </a:lnTo>
                  <a:lnTo>
                    <a:pt x="3" y="37"/>
                  </a:lnTo>
                  <a:lnTo>
                    <a:pt x="3" y="26"/>
                  </a:lnTo>
                  <a:lnTo>
                    <a:pt x="1" y="19"/>
                  </a:lnTo>
                  <a:lnTo>
                    <a:pt x="0" y="12"/>
                  </a:lnTo>
                  <a:lnTo>
                    <a:pt x="0" y="4"/>
                  </a:lnTo>
                  <a:lnTo>
                    <a:pt x="6" y="0"/>
                  </a:lnTo>
                  <a:lnTo>
                    <a:pt x="11" y="13"/>
                  </a:lnTo>
                  <a:lnTo>
                    <a:pt x="14" y="29"/>
                  </a:lnTo>
                  <a:lnTo>
                    <a:pt x="15" y="47"/>
                  </a:lnTo>
                  <a:lnTo>
                    <a:pt x="14" y="62"/>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476200" name="Text Box 40"/>
          <p:cNvSpPr txBox="1">
            <a:spLocks noChangeArrowheads="1"/>
          </p:cNvSpPr>
          <p:nvPr/>
        </p:nvSpPr>
        <p:spPr bwMode="auto">
          <a:xfrm>
            <a:off x="381000" y="1447800"/>
            <a:ext cx="4495800" cy="3081338"/>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r>
              <a:rPr lang="en-US" altLang="en-US" sz="2800">
                <a:solidFill>
                  <a:srgbClr val="FBE50F"/>
                </a:solidFill>
                <a:effectLst>
                  <a:outerShdw blurRad="38100" dist="38100" dir="2700000" algn="tl">
                    <a:srgbClr val="000000"/>
                  </a:outerShdw>
                </a:effectLst>
                <a:latin typeface="Comic Sans MS" pitchFamily="66" charset="0"/>
              </a:rPr>
              <a:t>Moses first received the 10 Commandments at Mount Sinai.</a:t>
            </a:r>
          </a:p>
          <a:p>
            <a:pPr algn="l" eaLnBrk="1" hangingPunct="1"/>
            <a:endParaRPr lang="en-US" altLang="en-US" sz="2800">
              <a:solidFill>
                <a:srgbClr val="FBE50F"/>
              </a:solidFill>
              <a:effectLst>
                <a:outerShdw blurRad="38100" dist="38100" dir="2700000" algn="tl">
                  <a:srgbClr val="000000"/>
                </a:outerShdw>
              </a:effectLst>
              <a:latin typeface="Comic Sans MS" pitchFamily="66" charset="0"/>
            </a:endParaRPr>
          </a:p>
          <a:p>
            <a:pPr algn="l" eaLnBrk="1" hangingPunct="1"/>
            <a:r>
              <a:rPr lang="en-US" altLang="en-US" sz="2800">
                <a:solidFill>
                  <a:srgbClr val="FBE50F"/>
                </a:solidFill>
                <a:effectLst>
                  <a:outerShdw blurRad="38100" dist="38100" dir="2700000" algn="tl">
                    <a:srgbClr val="000000"/>
                  </a:outerShdw>
                </a:effectLst>
                <a:latin typeface="Comic Sans MS" pitchFamily="66" charset="0"/>
              </a:rPr>
              <a:t>His five books are the first installment of the scriptural record.</a:t>
            </a:r>
            <a:endParaRPr lang="en-US" altLang="en-US" sz="2800">
              <a:solidFill>
                <a:srgbClr val="FBE50F"/>
              </a:solidFill>
              <a:latin typeface="Comic Sans MS" pitchFamily="66" charset="0"/>
            </a:endParaRPr>
          </a:p>
        </p:txBody>
      </p:sp>
      <p:sp>
        <p:nvSpPr>
          <p:cNvPr id="476201" name="WordArt 41"/>
          <p:cNvSpPr>
            <a:spLocks noChangeArrowheads="1" noChangeShapeType="1" noTextEdit="1"/>
          </p:cNvSpPr>
          <p:nvPr/>
        </p:nvSpPr>
        <p:spPr bwMode="auto">
          <a:xfrm>
            <a:off x="1979613" y="5562600"/>
            <a:ext cx="5256212" cy="1028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GB"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Exodus 20:22–23:33</a:t>
            </a:r>
          </a:p>
        </p:txBody>
      </p:sp>
      <p:grpSp>
        <p:nvGrpSpPr>
          <p:cNvPr id="71685" name="Group 42"/>
          <p:cNvGrpSpPr>
            <a:grpSpLocks/>
          </p:cNvGrpSpPr>
          <p:nvPr/>
        </p:nvGrpSpPr>
        <p:grpSpPr bwMode="auto">
          <a:xfrm>
            <a:off x="7772400" y="6019800"/>
            <a:ext cx="1162050" cy="685800"/>
            <a:chOff x="4896" y="3792"/>
            <a:chExt cx="732" cy="432"/>
          </a:xfrm>
        </p:grpSpPr>
        <p:grpSp>
          <p:nvGrpSpPr>
            <p:cNvPr id="71687" name="Group 43"/>
            <p:cNvGrpSpPr>
              <a:grpSpLocks/>
            </p:cNvGrpSpPr>
            <p:nvPr/>
          </p:nvGrpSpPr>
          <p:grpSpPr bwMode="auto">
            <a:xfrm>
              <a:off x="5137" y="3914"/>
              <a:ext cx="194" cy="180"/>
              <a:chOff x="1824" y="633"/>
              <a:chExt cx="2834" cy="2849"/>
            </a:xfrm>
          </p:grpSpPr>
          <p:sp>
            <p:nvSpPr>
              <p:cNvPr id="71698"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71699"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71700"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71701"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71688" name="Group 48"/>
            <p:cNvGrpSpPr>
              <a:grpSpLocks/>
            </p:cNvGrpSpPr>
            <p:nvPr/>
          </p:nvGrpSpPr>
          <p:grpSpPr bwMode="auto">
            <a:xfrm>
              <a:off x="5398" y="4053"/>
              <a:ext cx="230" cy="142"/>
              <a:chOff x="1008" y="1059"/>
              <a:chExt cx="3768" cy="2733"/>
            </a:xfrm>
          </p:grpSpPr>
          <p:sp>
            <p:nvSpPr>
              <p:cNvPr id="71694" name="AutoShape 49"/>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695" name="Oval 50"/>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696" name="Oval 51"/>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697" name="Oval 52"/>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71689"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71690"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71691" name="AutoShape 55"/>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1692" name="AutoShape 56"/>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71693" name="AutoShape 57"/>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476218" name="Rectangle 58"/>
          <p:cNvSpPr>
            <a:spLocks noGrp="1" noChangeArrowheads="1"/>
          </p:cNvSpPr>
          <p:nvPr>
            <p:ph type="title" idx="4294967295"/>
          </p:nvPr>
        </p:nvSpPr>
        <p:spPr/>
        <p:txBody>
          <a:bodyPr/>
          <a:lstStyle/>
          <a:p>
            <a:pPr eaLnBrk="1" hangingPunct="1"/>
            <a:r>
              <a:rPr lang="en-US" altLang="en-US"/>
              <a:t>The Beginning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76167"/>
                                        </p:tgtEl>
                                        <p:attrNameLst>
                                          <p:attrName>style.visibility</p:attrName>
                                        </p:attrNameLst>
                                      </p:cBhvr>
                                      <p:to>
                                        <p:strVal val="visible"/>
                                      </p:to>
                                    </p:set>
                                    <p:animEffect transition="in" filter="dissolve">
                                      <p:cBhvr>
                                        <p:cTn id="7" dur="500"/>
                                        <p:tgtEl>
                                          <p:spTgt spid="476167"/>
                                        </p:tgtEl>
                                      </p:cBhvr>
                                    </p:animEffect>
                                  </p:childTnLst>
                                </p:cTn>
                              </p:par>
                            </p:childTnLst>
                          </p:cTn>
                        </p:par>
                        <p:par>
                          <p:cTn id="8" fill="hold" nodeType="afterGroup">
                            <p:stCondLst>
                              <p:cond delay="500"/>
                            </p:stCondLst>
                            <p:childTnLst>
                              <p:par>
                                <p:cTn id="9" presetID="34"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from="(-#ppt_w/2)" to="(#ppt_x)" calcmode="lin" valueType="num">
                                      <p:cBhvr>
                                        <p:cTn id="11" dur="1200" fill="hold">
                                          <p:stCondLst>
                                            <p:cond delay="0"/>
                                          </p:stCondLst>
                                        </p:cTn>
                                        <p:tgtEl>
                                          <p:spTgt spid="2"/>
                                        </p:tgtEl>
                                        <p:attrNameLst>
                                          <p:attrName>ppt_x</p:attrName>
                                        </p:attrNameLst>
                                      </p:cBhvr>
                                    </p:anim>
                                    <p:anim from="0" to="-1.0" calcmode="lin" valueType="num">
                                      <p:cBhvr>
                                        <p:cTn id="12" dur="400" decel="50000" autoRev="1" fill="hold">
                                          <p:stCondLst>
                                            <p:cond delay="1200"/>
                                          </p:stCondLst>
                                        </p:cTn>
                                        <p:tgtEl>
                                          <p:spTgt spid="2"/>
                                        </p:tgtEl>
                                        <p:attrNameLst>
                                          <p:attrName>xshear</p:attrName>
                                        </p:attrNameLst>
                                      </p:cBhvr>
                                    </p:anim>
                                    <p:animScale>
                                      <p:cBhvr>
                                        <p:cTn id="13" dur="400" decel="100000" autoRev="1" fill="hold">
                                          <p:stCondLst>
                                            <p:cond delay="1200"/>
                                          </p:stCondLst>
                                        </p:cTn>
                                        <p:tgtEl>
                                          <p:spTgt spid="2"/>
                                        </p:tgtEl>
                                      </p:cBhvr>
                                      <p:from x="100000" y="100000"/>
                                      <p:to x="80000" y="100000"/>
                                    </p:animScale>
                                    <p:anim by="(#ppt_h/3+#ppt_w*0.1)" calcmode="lin" valueType="num">
                                      <p:cBhvr additive="sum">
                                        <p:cTn id="14" dur="400" decel="100000" autoRev="1" fill="hold">
                                          <p:stCondLst>
                                            <p:cond delay="1200"/>
                                          </p:stCondLst>
                                        </p:cTn>
                                        <p:tgtEl>
                                          <p:spTgt spid="2"/>
                                        </p:tgtEl>
                                        <p:attrNameLst>
                                          <p:attrName>ppt_x</p:attrName>
                                        </p:attrNameLst>
                                      </p:cBhvr>
                                    </p:anim>
                                  </p:childTnLst>
                                </p:cTn>
                              </p:par>
                            </p:childTnLst>
                          </p:cTn>
                        </p:par>
                        <p:par>
                          <p:cTn id="15" fill="hold" nodeType="afterGroup">
                            <p:stCondLst>
                              <p:cond delay="2500"/>
                            </p:stCondLst>
                            <p:childTnLst>
                              <p:par>
                                <p:cTn id="16" presetID="25" presetClass="entr" presetSubtype="0" fill="hold" grpId="0" nodeType="afterEffect">
                                  <p:stCondLst>
                                    <p:cond delay="0"/>
                                  </p:stCondLst>
                                  <p:iterate type="lt">
                                    <p:tmPct val="0"/>
                                  </p:iterate>
                                  <p:childTnLst>
                                    <p:set>
                                      <p:cBhvr>
                                        <p:cTn id="17" dur="1" fill="hold">
                                          <p:stCondLst>
                                            <p:cond delay="0"/>
                                          </p:stCondLst>
                                        </p:cTn>
                                        <p:tgtEl>
                                          <p:spTgt spid="476200"/>
                                        </p:tgtEl>
                                        <p:attrNameLst>
                                          <p:attrName>style.visibility</p:attrName>
                                        </p:attrNameLst>
                                      </p:cBhvr>
                                      <p:to>
                                        <p:strVal val="visible"/>
                                      </p:to>
                                    </p:set>
                                    <p:anim calcmode="lin" valueType="num">
                                      <p:cBhvr>
                                        <p:cTn id="18" dur="1000" decel="50000" fill="hold">
                                          <p:stCondLst>
                                            <p:cond delay="0"/>
                                          </p:stCondLst>
                                        </p:cTn>
                                        <p:tgtEl>
                                          <p:spTgt spid="476200"/>
                                        </p:tgtEl>
                                        <p:attrNameLst>
                                          <p:attrName>style.rotation</p:attrName>
                                        </p:attrNameLst>
                                      </p:cBhvr>
                                      <p:tavLst>
                                        <p:tav tm="0">
                                          <p:val>
                                            <p:fltVal val="-90"/>
                                          </p:val>
                                        </p:tav>
                                        <p:tav tm="100000">
                                          <p:val>
                                            <p:fltVal val="0"/>
                                          </p:val>
                                        </p:tav>
                                      </p:tavLst>
                                    </p:anim>
                                    <p:anim calcmode="lin" valueType="num">
                                      <p:cBhvr>
                                        <p:cTn id="19" dur="1000" decel="50000" fill="hold">
                                          <p:stCondLst>
                                            <p:cond delay="0"/>
                                          </p:stCondLst>
                                        </p:cTn>
                                        <p:tgtEl>
                                          <p:spTgt spid="476200"/>
                                        </p:tgtEl>
                                        <p:attrNameLst>
                                          <p:attrName>ppt_w</p:attrName>
                                        </p:attrNameLst>
                                      </p:cBhvr>
                                      <p:tavLst>
                                        <p:tav tm="0">
                                          <p:val>
                                            <p:strVal val="#ppt_w"/>
                                          </p:val>
                                        </p:tav>
                                        <p:tav tm="100000">
                                          <p:val>
                                            <p:strVal val="#ppt_w*.05"/>
                                          </p:val>
                                        </p:tav>
                                      </p:tavLst>
                                    </p:anim>
                                    <p:anim calcmode="lin" valueType="num">
                                      <p:cBhvr>
                                        <p:cTn id="20" dur="1000" accel="50000" fill="hold">
                                          <p:stCondLst>
                                            <p:cond delay="1000"/>
                                          </p:stCondLst>
                                        </p:cTn>
                                        <p:tgtEl>
                                          <p:spTgt spid="476200"/>
                                        </p:tgtEl>
                                        <p:attrNameLst>
                                          <p:attrName>ppt_w</p:attrName>
                                        </p:attrNameLst>
                                      </p:cBhvr>
                                      <p:tavLst>
                                        <p:tav tm="0">
                                          <p:val>
                                            <p:strVal val="#ppt_w*.05"/>
                                          </p:val>
                                        </p:tav>
                                        <p:tav tm="100000">
                                          <p:val>
                                            <p:strVal val="#ppt_w"/>
                                          </p:val>
                                        </p:tav>
                                      </p:tavLst>
                                    </p:anim>
                                    <p:anim calcmode="lin" valueType="num">
                                      <p:cBhvr>
                                        <p:cTn id="21" dur="2000" fill="hold"/>
                                        <p:tgtEl>
                                          <p:spTgt spid="476200"/>
                                        </p:tgtEl>
                                        <p:attrNameLst>
                                          <p:attrName>ppt_h</p:attrName>
                                        </p:attrNameLst>
                                      </p:cBhvr>
                                      <p:tavLst>
                                        <p:tav tm="0">
                                          <p:val>
                                            <p:strVal val="#ppt_h"/>
                                          </p:val>
                                        </p:tav>
                                        <p:tav tm="100000">
                                          <p:val>
                                            <p:strVal val="#ppt_h"/>
                                          </p:val>
                                        </p:tav>
                                      </p:tavLst>
                                    </p:anim>
                                    <p:anim calcmode="lin" valueType="num">
                                      <p:cBhvr>
                                        <p:cTn id="22" dur="1000" decel="50000" fill="hold">
                                          <p:stCondLst>
                                            <p:cond delay="0"/>
                                          </p:stCondLst>
                                        </p:cTn>
                                        <p:tgtEl>
                                          <p:spTgt spid="476200"/>
                                        </p:tgtEl>
                                        <p:attrNameLst>
                                          <p:attrName>ppt_x</p:attrName>
                                        </p:attrNameLst>
                                      </p:cBhvr>
                                      <p:tavLst>
                                        <p:tav tm="0">
                                          <p:val>
                                            <p:strVal val="#ppt_x+.4"/>
                                          </p:val>
                                        </p:tav>
                                        <p:tav tm="100000">
                                          <p:val>
                                            <p:strVal val="#ppt_x"/>
                                          </p:val>
                                        </p:tav>
                                      </p:tavLst>
                                    </p:anim>
                                    <p:anim calcmode="lin" valueType="num">
                                      <p:cBhvr>
                                        <p:cTn id="23" dur="1000" decel="50000" fill="hold">
                                          <p:stCondLst>
                                            <p:cond delay="0"/>
                                          </p:stCondLst>
                                        </p:cTn>
                                        <p:tgtEl>
                                          <p:spTgt spid="476200"/>
                                        </p:tgtEl>
                                        <p:attrNameLst>
                                          <p:attrName>ppt_y</p:attrName>
                                        </p:attrNameLst>
                                      </p:cBhvr>
                                      <p:tavLst>
                                        <p:tav tm="0">
                                          <p:val>
                                            <p:strVal val="#ppt_y-.2"/>
                                          </p:val>
                                        </p:tav>
                                        <p:tav tm="100000">
                                          <p:val>
                                            <p:strVal val="#ppt_y+.1"/>
                                          </p:val>
                                        </p:tav>
                                      </p:tavLst>
                                    </p:anim>
                                    <p:anim calcmode="lin" valueType="num">
                                      <p:cBhvr>
                                        <p:cTn id="24" dur="1000" accel="50000" fill="hold">
                                          <p:stCondLst>
                                            <p:cond delay="1000"/>
                                          </p:stCondLst>
                                        </p:cTn>
                                        <p:tgtEl>
                                          <p:spTgt spid="476200"/>
                                        </p:tgtEl>
                                        <p:attrNameLst>
                                          <p:attrName>ppt_y</p:attrName>
                                        </p:attrNameLst>
                                      </p:cBhvr>
                                      <p:tavLst>
                                        <p:tav tm="0">
                                          <p:val>
                                            <p:strVal val="#ppt_y+.1"/>
                                          </p:val>
                                        </p:tav>
                                        <p:tav tm="100000">
                                          <p:val>
                                            <p:strVal val="#ppt_y"/>
                                          </p:val>
                                        </p:tav>
                                      </p:tavLst>
                                    </p:anim>
                                    <p:animEffect transition="in" filter="fade">
                                      <p:cBhvr>
                                        <p:cTn id="25" dur="2000" decel="50000">
                                          <p:stCondLst>
                                            <p:cond delay="0"/>
                                          </p:stCondLst>
                                        </p:cTn>
                                        <p:tgtEl>
                                          <p:spTgt spid="47620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76201"/>
                                        </p:tgtEl>
                                        <p:attrNameLst>
                                          <p:attrName>style.visibility</p:attrName>
                                        </p:attrNameLst>
                                      </p:cBhvr>
                                      <p:to>
                                        <p:strVal val="visible"/>
                                      </p:to>
                                    </p:set>
                                    <p:animEffect transition="in" filter="wipe(down)">
                                      <p:cBhvr>
                                        <p:cTn id="30" dur="580">
                                          <p:stCondLst>
                                            <p:cond delay="0"/>
                                          </p:stCondLst>
                                        </p:cTn>
                                        <p:tgtEl>
                                          <p:spTgt spid="476201"/>
                                        </p:tgtEl>
                                      </p:cBhvr>
                                    </p:animEffect>
                                    <p:anim calcmode="lin" valueType="num">
                                      <p:cBhvr>
                                        <p:cTn id="31" dur="1822" tmFilter="0,0; 0.14,0.36; 0.43,0.73; 0.71,0.91; 1.0,1.0">
                                          <p:stCondLst>
                                            <p:cond delay="0"/>
                                          </p:stCondLst>
                                        </p:cTn>
                                        <p:tgtEl>
                                          <p:spTgt spid="47620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7620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7620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7620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76201"/>
                                        </p:tgtEl>
                                        <p:attrNameLst>
                                          <p:attrName>ppt_y</p:attrName>
                                        </p:attrNameLst>
                                      </p:cBhvr>
                                      <p:tavLst>
                                        <p:tav tm="0" fmla="#ppt_y-sin(pi*$)/81">
                                          <p:val>
                                            <p:fltVal val="0"/>
                                          </p:val>
                                        </p:tav>
                                        <p:tav tm="100000">
                                          <p:val>
                                            <p:fltVal val="1"/>
                                          </p:val>
                                        </p:tav>
                                      </p:tavLst>
                                    </p:anim>
                                    <p:animScale>
                                      <p:cBhvr>
                                        <p:cTn id="36" dur="26">
                                          <p:stCondLst>
                                            <p:cond delay="650"/>
                                          </p:stCondLst>
                                        </p:cTn>
                                        <p:tgtEl>
                                          <p:spTgt spid="476201"/>
                                        </p:tgtEl>
                                      </p:cBhvr>
                                      <p:to x="100000" y="60000"/>
                                    </p:animScale>
                                    <p:animScale>
                                      <p:cBhvr>
                                        <p:cTn id="37" dur="166" decel="50000">
                                          <p:stCondLst>
                                            <p:cond delay="676"/>
                                          </p:stCondLst>
                                        </p:cTn>
                                        <p:tgtEl>
                                          <p:spTgt spid="476201"/>
                                        </p:tgtEl>
                                      </p:cBhvr>
                                      <p:to x="100000" y="100000"/>
                                    </p:animScale>
                                    <p:animScale>
                                      <p:cBhvr>
                                        <p:cTn id="38" dur="26">
                                          <p:stCondLst>
                                            <p:cond delay="1312"/>
                                          </p:stCondLst>
                                        </p:cTn>
                                        <p:tgtEl>
                                          <p:spTgt spid="476201"/>
                                        </p:tgtEl>
                                      </p:cBhvr>
                                      <p:to x="100000" y="80000"/>
                                    </p:animScale>
                                    <p:animScale>
                                      <p:cBhvr>
                                        <p:cTn id="39" dur="166" decel="50000">
                                          <p:stCondLst>
                                            <p:cond delay="1338"/>
                                          </p:stCondLst>
                                        </p:cTn>
                                        <p:tgtEl>
                                          <p:spTgt spid="476201"/>
                                        </p:tgtEl>
                                      </p:cBhvr>
                                      <p:to x="100000" y="100000"/>
                                    </p:animScale>
                                    <p:animScale>
                                      <p:cBhvr>
                                        <p:cTn id="40" dur="26">
                                          <p:stCondLst>
                                            <p:cond delay="1642"/>
                                          </p:stCondLst>
                                        </p:cTn>
                                        <p:tgtEl>
                                          <p:spTgt spid="476201"/>
                                        </p:tgtEl>
                                      </p:cBhvr>
                                      <p:to x="100000" y="90000"/>
                                    </p:animScale>
                                    <p:animScale>
                                      <p:cBhvr>
                                        <p:cTn id="41" dur="166" decel="50000">
                                          <p:stCondLst>
                                            <p:cond delay="1668"/>
                                          </p:stCondLst>
                                        </p:cTn>
                                        <p:tgtEl>
                                          <p:spTgt spid="476201"/>
                                        </p:tgtEl>
                                      </p:cBhvr>
                                      <p:to x="100000" y="100000"/>
                                    </p:animScale>
                                    <p:animScale>
                                      <p:cBhvr>
                                        <p:cTn id="42" dur="26">
                                          <p:stCondLst>
                                            <p:cond delay="1808"/>
                                          </p:stCondLst>
                                        </p:cTn>
                                        <p:tgtEl>
                                          <p:spTgt spid="476201"/>
                                        </p:tgtEl>
                                      </p:cBhvr>
                                      <p:to x="100000" y="95000"/>
                                    </p:animScale>
                                    <p:animScale>
                                      <p:cBhvr>
                                        <p:cTn id="43" dur="166" decel="50000">
                                          <p:stCondLst>
                                            <p:cond delay="1834"/>
                                          </p:stCondLst>
                                        </p:cTn>
                                        <p:tgtEl>
                                          <p:spTgt spid="476201"/>
                                        </p:tgtEl>
                                      </p:cBhvr>
                                      <p:to x="100000" y="100000"/>
                                    </p:animScale>
                                  </p:childTnLst>
                                </p:cTn>
                              </p:par>
                            </p:childTnLst>
                          </p:cTn>
                        </p:par>
                      </p:childTnLst>
                    </p:cTn>
                  </p:par>
                  <p:par>
                    <p:cTn id="44" fill="hold" nodeType="clickPar">
                      <p:stCondLst>
                        <p:cond delay="indefinite"/>
                      </p:stCondLst>
                      <p:childTnLst>
                        <p:par>
                          <p:cTn id="45" fill="hold" nodeType="withGroup">
                            <p:stCondLst>
                              <p:cond delay="0"/>
                            </p:stCondLst>
                            <p:childTnLst>
                              <p:par>
                                <p:cTn id="46" presetID="30" presetClass="exit" presetSubtype="0" fill="hold" grpId="1" nodeType="clickEffect">
                                  <p:stCondLst>
                                    <p:cond delay="0"/>
                                  </p:stCondLst>
                                  <p:iterate type="lt">
                                    <p:tmPct val="0"/>
                                  </p:iterate>
                                  <p:childTnLst>
                                    <p:animEffect transition="out" filter="fade">
                                      <p:cBhvr>
                                        <p:cTn id="47" dur="800" accel="100000">
                                          <p:stCondLst>
                                            <p:cond delay="200"/>
                                          </p:stCondLst>
                                        </p:cTn>
                                        <p:tgtEl>
                                          <p:spTgt spid="476200"/>
                                        </p:tgtEl>
                                      </p:cBhvr>
                                    </p:animEffect>
                                    <p:anim calcmode="lin" valueType="num">
                                      <p:cBhvr>
                                        <p:cTn id="48" dur="800" accel="100000">
                                          <p:stCondLst>
                                            <p:cond delay="200"/>
                                          </p:stCondLst>
                                        </p:cTn>
                                        <p:tgtEl>
                                          <p:spTgt spid="476200"/>
                                        </p:tgtEl>
                                        <p:attrNameLst>
                                          <p:attrName>style.rotation</p:attrName>
                                        </p:attrNameLst>
                                      </p:cBhvr>
                                      <p:tavLst>
                                        <p:tav tm="0">
                                          <p:val>
                                            <p:fltVal val="0"/>
                                          </p:val>
                                        </p:tav>
                                        <p:tav tm="100000">
                                          <p:val>
                                            <p:fltVal val="-90"/>
                                          </p:val>
                                        </p:tav>
                                      </p:tavLst>
                                    </p:anim>
                                    <p:anim calcmode="lin" valueType="num">
                                      <p:cBhvr>
                                        <p:cTn id="49" dur="200" decel="100000"/>
                                        <p:tgtEl>
                                          <p:spTgt spid="476200"/>
                                        </p:tgtEl>
                                        <p:attrNameLst>
                                          <p:attrName>ppt_x</p:attrName>
                                        </p:attrNameLst>
                                      </p:cBhvr>
                                      <p:tavLst>
                                        <p:tav tm="0">
                                          <p:val>
                                            <p:strVal val="ppt_x"/>
                                          </p:val>
                                        </p:tav>
                                        <p:tav tm="100000">
                                          <p:val>
                                            <p:strVal val="ppt_x-0.05"/>
                                          </p:val>
                                        </p:tav>
                                      </p:tavLst>
                                    </p:anim>
                                    <p:anim calcmode="lin" valueType="num">
                                      <p:cBhvr>
                                        <p:cTn id="50" dur="200" decel="100000"/>
                                        <p:tgtEl>
                                          <p:spTgt spid="476200"/>
                                        </p:tgtEl>
                                        <p:attrNameLst>
                                          <p:attrName>ppt_y</p:attrName>
                                        </p:attrNameLst>
                                      </p:cBhvr>
                                      <p:tavLst>
                                        <p:tav tm="0">
                                          <p:val>
                                            <p:strVal val="ppt_y"/>
                                          </p:val>
                                        </p:tav>
                                        <p:tav tm="100000">
                                          <p:val>
                                            <p:strVal val="ppt_y+0.1"/>
                                          </p:val>
                                        </p:tav>
                                      </p:tavLst>
                                    </p:anim>
                                    <p:anim calcmode="lin" valueType="num">
                                      <p:cBhvr>
                                        <p:cTn id="51" dur="800" accel="100000">
                                          <p:stCondLst>
                                            <p:cond delay="200"/>
                                          </p:stCondLst>
                                        </p:cTn>
                                        <p:tgtEl>
                                          <p:spTgt spid="476200"/>
                                        </p:tgtEl>
                                        <p:attrNameLst>
                                          <p:attrName>ppt_x</p:attrName>
                                        </p:attrNameLst>
                                      </p:cBhvr>
                                      <p:tavLst>
                                        <p:tav tm="0">
                                          <p:val>
                                            <p:strVal val="ppt_x"/>
                                          </p:val>
                                        </p:tav>
                                        <p:tav tm="100000">
                                          <p:val>
                                            <p:strVal val="ppt_x+0.4+0.05"/>
                                          </p:val>
                                        </p:tav>
                                      </p:tavLst>
                                    </p:anim>
                                    <p:anim calcmode="lin" valueType="num">
                                      <p:cBhvr>
                                        <p:cTn id="52" dur="800" accel="100000">
                                          <p:stCondLst>
                                            <p:cond delay="200"/>
                                          </p:stCondLst>
                                        </p:cTn>
                                        <p:tgtEl>
                                          <p:spTgt spid="476200"/>
                                        </p:tgtEl>
                                        <p:attrNameLst>
                                          <p:attrName>ppt_y</p:attrName>
                                        </p:attrNameLst>
                                      </p:cBhvr>
                                      <p:tavLst>
                                        <p:tav tm="0">
                                          <p:val>
                                            <p:strVal val="ppt_y"/>
                                          </p:val>
                                        </p:tav>
                                        <p:tav tm="100000">
                                          <p:val>
                                            <p:strVal val="ppt_y-0.4-0.1"/>
                                          </p:val>
                                        </p:tav>
                                      </p:tavLst>
                                    </p:anim>
                                    <p:set>
                                      <p:cBhvr>
                                        <p:cTn id="53" dur="1" fill="hold">
                                          <p:stCondLst>
                                            <p:cond delay="999"/>
                                          </p:stCondLst>
                                        </p:cTn>
                                        <p:tgtEl>
                                          <p:spTgt spid="476200"/>
                                        </p:tgtEl>
                                        <p:attrNameLst>
                                          <p:attrName>style.visibility</p:attrName>
                                        </p:attrNameLst>
                                      </p:cBhvr>
                                      <p:to>
                                        <p:strVal val="hidden"/>
                                      </p:to>
                                    </p:set>
                                  </p:childTnLst>
                                </p:cTn>
                              </p:par>
                            </p:childTnLst>
                          </p:cTn>
                        </p:par>
                        <p:par>
                          <p:cTn id="54" fill="hold" nodeType="afterGroup">
                            <p:stCondLst>
                              <p:cond delay="1000"/>
                            </p:stCondLst>
                            <p:childTnLst>
                              <p:par>
                                <p:cTn id="55" presetID="49" presetClass="exit" presetSubtype="0" accel="100000" fill="hold" nodeType="afterEffect">
                                  <p:stCondLst>
                                    <p:cond delay="0"/>
                                  </p:stCondLst>
                                  <p:childTnLst>
                                    <p:anim calcmode="lin" valueType="num">
                                      <p:cBhvr>
                                        <p:cTn id="56" dur="500"/>
                                        <p:tgtEl>
                                          <p:spTgt spid="2"/>
                                        </p:tgtEl>
                                        <p:attrNameLst>
                                          <p:attrName>ppt_w</p:attrName>
                                        </p:attrNameLst>
                                      </p:cBhvr>
                                      <p:tavLst>
                                        <p:tav tm="0">
                                          <p:val>
                                            <p:strVal val="ppt_w"/>
                                          </p:val>
                                        </p:tav>
                                        <p:tav tm="100000">
                                          <p:val>
                                            <p:fltVal val="0"/>
                                          </p:val>
                                        </p:tav>
                                      </p:tavLst>
                                    </p:anim>
                                    <p:anim calcmode="lin" valueType="num">
                                      <p:cBhvr>
                                        <p:cTn id="57" dur="500"/>
                                        <p:tgtEl>
                                          <p:spTgt spid="2"/>
                                        </p:tgtEl>
                                        <p:attrNameLst>
                                          <p:attrName>ppt_h</p:attrName>
                                        </p:attrNameLst>
                                      </p:cBhvr>
                                      <p:tavLst>
                                        <p:tav tm="0">
                                          <p:val>
                                            <p:strVal val="ppt_h"/>
                                          </p:val>
                                        </p:tav>
                                        <p:tav tm="100000">
                                          <p:val>
                                            <p:fltVal val="0"/>
                                          </p:val>
                                        </p:tav>
                                      </p:tavLst>
                                    </p:anim>
                                    <p:anim calcmode="lin" valueType="num">
                                      <p:cBhvr>
                                        <p:cTn id="58" dur="500"/>
                                        <p:tgtEl>
                                          <p:spTgt spid="2"/>
                                        </p:tgtEl>
                                        <p:attrNameLst>
                                          <p:attrName>style.rotation</p:attrName>
                                        </p:attrNameLst>
                                      </p:cBhvr>
                                      <p:tavLst>
                                        <p:tav tm="0">
                                          <p:val>
                                            <p:fltVal val="0"/>
                                          </p:val>
                                        </p:tav>
                                        <p:tav tm="100000">
                                          <p:val>
                                            <p:fltVal val="360"/>
                                          </p:val>
                                        </p:tav>
                                      </p:tavLst>
                                    </p:anim>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par>
                          <p:cTn id="61" fill="hold" nodeType="afterGroup">
                            <p:stCondLst>
                              <p:cond delay="1500"/>
                            </p:stCondLst>
                            <p:childTnLst>
                              <p:par>
                                <p:cTn id="62" presetID="9" presetClass="exit" presetSubtype="0" fill="hold" nodeType="afterEffect">
                                  <p:stCondLst>
                                    <p:cond delay="0"/>
                                  </p:stCondLst>
                                  <p:childTnLst>
                                    <p:animEffect transition="out" filter="dissolve">
                                      <p:cBhvr>
                                        <p:cTn id="63" dur="500"/>
                                        <p:tgtEl>
                                          <p:spTgt spid="476167"/>
                                        </p:tgtEl>
                                      </p:cBhvr>
                                    </p:animEffect>
                                    <p:set>
                                      <p:cBhvr>
                                        <p:cTn id="64" dur="1" fill="hold">
                                          <p:stCondLst>
                                            <p:cond delay="499"/>
                                          </p:stCondLst>
                                        </p:cTn>
                                        <p:tgtEl>
                                          <p:spTgt spid="476167"/>
                                        </p:tgtEl>
                                        <p:attrNameLst>
                                          <p:attrName>style.visibility</p:attrName>
                                        </p:attrNameLst>
                                      </p:cBhvr>
                                      <p:to>
                                        <p:strVal val="hidden"/>
                                      </p:to>
                                    </p:set>
                                  </p:childTnLst>
                                </p:cTn>
                              </p:par>
                            </p:childTnLst>
                          </p:cTn>
                        </p:par>
                        <p:par>
                          <p:cTn id="65" fill="hold" nodeType="afterGroup">
                            <p:stCondLst>
                              <p:cond delay="2000"/>
                            </p:stCondLst>
                            <p:childTnLst>
                              <p:par>
                                <p:cTn id="66" presetID="15" presetClass="exit" presetSubtype="0" fill="hold" grpId="1" nodeType="afterEffect">
                                  <p:stCondLst>
                                    <p:cond delay="0"/>
                                  </p:stCondLst>
                                  <p:childTnLst>
                                    <p:anim calcmode="lin" valueType="num">
                                      <p:cBhvr>
                                        <p:cTn id="67" dur="1000"/>
                                        <p:tgtEl>
                                          <p:spTgt spid="476201"/>
                                        </p:tgtEl>
                                        <p:attrNameLst>
                                          <p:attrName>ppt_w</p:attrName>
                                        </p:attrNameLst>
                                      </p:cBhvr>
                                      <p:tavLst>
                                        <p:tav tm="0">
                                          <p:val>
                                            <p:strVal val="ppt_w"/>
                                          </p:val>
                                        </p:tav>
                                        <p:tav tm="100000">
                                          <p:val>
                                            <p:fltVal val="0"/>
                                          </p:val>
                                        </p:tav>
                                      </p:tavLst>
                                    </p:anim>
                                    <p:anim calcmode="lin" valueType="num">
                                      <p:cBhvr>
                                        <p:cTn id="68" dur="1000"/>
                                        <p:tgtEl>
                                          <p:spTgt spid="476201"/>
                                        </p:tgtEl>
                                        <p:attrNameLst>
                                          <p:attrName>ppt_h</p:attrName>
                                        </p:attrNameLst>
                                      </p:cBhvr>
                                      <p:tavLst>
                                        <p:tav tm="0">
                                          <p:val>
                                            <p:strVal val="ppt_h"/>
                                          </p:val>
                                        </p:tav>
                                        <p:tav tm="100000">
                                          <p:val>
                                            <p:fltVal val="0"/>
                                          </p:val>
                                        </p:tav>
                                      </p:tavLst>
                                    </p:anim>
                                    <p:anim calcmode="lin" valueType="num">
                                      <p:cBhvr>
                                        <p:cTn id="69" dur="1000"/>
                                        <p:tgtEl>
                                          <p:spTgt spid="47620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0" dur="1000"/>
                                        <p:tgtEl>
                                          <p:spTgt spid="47620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1" dur="1" fill="hold">
                                          <p:stCondLst>
                                            <p:cond delay="999"/>
                                          </p:stCondLst>
                                        </p:cTn>
                                        <p:tgtEl>
                                          <p:spTgt spid="4762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00" grpId="0" animBg="1"/>
      <p:bldP spid="476200" grpId="1" animBg="1"/>
      <p:bldP spid="476201" grpId="0" animBg="1"/>
      <p:bldP spid="47620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9" name="Picture 5" descr="moses"/>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7010400"/>
          </a:xfrm>
          <a:noFill/>
          <a:extLst>
            <a:ext uri="{909E8E84-426E-40dd-AFC4-6F175D3DCCD1}">
              <a14:hiddenFill xmlns="" xmlns:a14="http://schemas.microsoft.com/office/drawing/2010/main">
                <a:solidFill>
                  <a:srgbClr val="FFFFFF"/>
                </a:solidFill>
              </a14:hiddenFill>
            </a:ext>
          </a:extLst>
        </p:spPr>
      </p:pic>
      <p:sp>
        <p:nvSpPr>
          <p:cNvPr id="73730" name="Rectangle 22"/>
          <p:cNvSpPr>
            <a:spLocks noChangeArrowheads="1"/>
          </p:cNvSpPr>
          <p:nvPr/>
        </p:nvSpPr>
        <p:spPr bwMode="auto">
          <a:xfrm>
            <a:off x="6781800" y="6629400"/>
            <a:ext cx="3810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87447" name="Rectangle 23"/>
          <p:cNvSpPr>
            <a:spLocks noGrp="1" noChangeArrowheads="1"/>
          </p:cNvSpPr>
          <p:nvPr>
            <p:ph type="title" idx="4294967295"/>
          </p:nvPr>
        </p:nvSpPr>
        <p:spPr/>
        <p:txBody>
          <a:bodyPr/>
          <a:lstStyle/>
          <a:p>
            <a:pPr eaLnBrk="1" hangingPunct="1"/>
            <a:r>
              <a:rPr lang="en-US" altLang="en-US"/>
              <a:t>A Summation of God</a:t>
            </a:r>
            <a:r>
              <a:rPr lang="fr-FR" altLang="ja-JP"/>
              <a:t>'</a:t>
            </a:r>
            <a:r>
              <a:rPr lang="en-US" altLang="en-US"/>
              <a:t>s Will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310" name="Picture 54" descr="j018220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480260" name="Rectangle 4"/>
          <p:cNvSpPr>
            <a:spLocks noGrp="1" noChangeArrowheads="1"/>
          </p:cNvSpPr>
          <p:nvPr>
            <p:ph type="title" sz="quarter"/>
          </p:nvPr>
        </p:nvSpPr>
        <p:spPr/>
        <p:txBody>
          <a:bodyPr/>
          <a:lstStyle/>
          <a:p>
            <a:pPr eaLnBrk="1" hangingPunct="1"/>
            <a:r>
              <a:rPr lang="en-US" altLang="en-US">
                <a:solidFill>
                  <a:srgbClr val="FBE50F"/>
                </a:solidFill>
              </a:rPr>
              <a:t>At the plains of Moab…</a:t>
            </a:r>
          </a:p>
        </p:txBody>
      </p:sp>
      <p:grpSp>
        <p:nvGrpSpPr>
          <p:cNvPr id="2" name="Group 6"/>
          <p:cNvGrpSpPr>
            <a:grpSpLocks noChangeAspect="1"/>
          </p:cNvGrpSpPr>
          <p:nvPr/>
        </p:nvGrpSpPr>
        <p:grpSpPr bwMode="auto">
          <a:xfrm>
            <a:off x="381000" y="1981200"/>
            <a:ext cx="2946400" cy="4646613"/>
            <a:chOff x="2400" y="1344"/>
            <a:chExt cx="1308" cy="2063"/>
          </a:xfrm>
        </p:grpSpPr>
        <p:sp>
          <p:nvSpPr>
            <p:cNvPr id="75798" name="AutoShape 7"/>
            <p:cNvSpPr>
              <a:spLocks noChangeAspect="1" noChangeArrowheads="1" noTextEdit="1"/>
            </p:cNvSpPr>
            <p:nvPr/>
          </p:nvSpPr>
          <p:spPr bwMode="auto">
            <a:xfrm>
              <a:off x="2400" y="1344"/>
              <a:ext cx="1308"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75799" name="Rectangle 8"/>
            <p:cNvSpPr>
              <a:spLocks noChangeArrowheads="1"/>
            </p:cNvSpPr>
            <p:nvPr/>
          </p:nvSpPr>
          <p:spPr bwMode="auto">
            <a:xfrm>
              <a:off x="2400" y="1344"/>
              <a:ext cx="1308"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0" name="Rectangle 9"/>
            <p:cNvSpPr>
              <a:spLocks noChangeArrowheads="1"/>
            </p:cNvSpPr>
            <p:nvPr/>
          </p:nvSpPr>
          <p:spPr bwMode="auto">
            <a:xfrm>
              <a:off x="2584" y="1344"/>
              <a:ext cx="461"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1" name="Rectangle 10"/>
            <p:cNvSpPr>
              <a:spLocks noChangeArrowheads="1"/>
            </p:cNvSpPr>
            <p:nvPr/>
          </p:nvSpPr>
          <p:spPr bwMode="auto">
            <a:xfrm>
              <a:off x="3035" y="1344"/>
              <a:ext cx="673"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2" name="Rectangle 11"/>
            <p:cNvSpPr>
              <a:spLocks noChangeArrowheads="1"/>
            </p:cNvSpPr>
            <p:nvPr/>
          </p:nvSpPr>
          <p:spPr bwMode="auto">
            <a:xfrm>
              <a:off x="3553" y="1344"/>
              <a:ext cx="155" cy="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3" name="Rectangle 12"/>
            <p:cNvSpPr>
              <a:spLocks noChangeArrowheads="1"/>
            </p:cNvSpPr>
            <p:nvPr/>
          </p:nvSpPr>
          <p:spPr bwMode="auto">
            <a:xfrm>
              <a:off x="2400" y="3018"/>
              <a:ext cx="1308" cy="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4" name="Rectangle 13"/>
            <p:cNvSpPr>
              <a:spLocks noChangeArrowheads="1"/>
            </p:cNvSpPr>
            <p:nvPr/>
          </p:nvSpPr>
          <p:spPr bwMode="auto">
            <a:xfrm>
              <a:off x="2400" y="3018"/>
              <a:ext cx="641" cy="389"/>
            </a:xfrm>
            <a:prstGeom prst="rect">
              <a:avLst/>
            </a:prstGeom>
            <a:solidFill>
              <a:schemeClr val="tx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5" name="Rectangle 14"/>
            <p:cNvSpPr>
              <a:spLocks noChangeArrowheads="1"/>
            </p:cNvSpPr>
            <p:nvPr/>
          </p:nvSpPr>
          <p:spPr bwMode="auto">
            <a:xfrm>
              <a:off x="3553" y="3018"/>
              <a:ext cx="155" cy="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6" name="Rectangle 15"/>
            <p:cNvSpPr>
              <a:spLocks noChangeArrowheads="1"/>
            </p:cNvSpPr>
            <p:nvPr/>
          </p:nvSpPr>
          <p:spPr bwMode="auto">
            <a:xfrm>
              <a:off x="2400" y="3018"/>
              <a:ext cx="184" cy="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807" name="Freeform 16"/>
            <p:cNvSpPr>
              <a:spLocks/>
            </p:cNvSpPr>
            <p:nvPr/>
          </p:nvSpPr>
          <p:spPr bwMode="auto">
            <a:xfrm>
              <a:off x="2889" y="3170"/>
              <a:ext cx="102" cy="62"/>
            </a:xfrm>
            <a:custGeom>
              <a:avLst/>
              <a:gdLst>
                <a:gd name="T0" fmla="*/ 87 w 102"/>
                <a:gd name="T1" fmla="*/ 62 h 62"/>
                <a:gd name="T2" fmla="*/ 76 w 102"/>
                <a:gd name="T3" fmla="*/ 59 h 62"/>
                <a:gd name="T4" fmla="*/ 65 w 102"/>
                <a:gd name="T5" fmla="*/ 56 h 62"/>
                <a:gd name="T6" fmla="*/ 54 w 102"/>
                <a:gd name="T7" fmla="*/ 52 h 62"/>
                <a:gd name="T8" fmla="*/ 41 w 102"/>
                <a:gd name="T9" fmla="*/ 48 h 62"/>
                <a:gd name="T10" fmla="*/ 30 w 102"/>
                <a:gd name="T11" fmla="*/ 43 h 62"/>
                <a:gd name="T12" fmla="*/ 20 w 102"/>
                <a:gd name="T13" fmla="*/ 38 h 62"/>
                <a:gd name="T14" fmla="*/ 11 w 102"/>
                <a:gd name="T15" fmla="*/ 32 h 62"/>
                <a:gd name="T16" fmla="*/ 4 w 102"/>
                <a:gd name="T17" fmla="*/ 25 h 62"/>
                <a:gd name="T18" fmla="*/ 3 w 102"/>
                <a:gd name="T19" fmla="*/ 19 h 62"/>
                <a:gd name="T20" fmla="*/ 2 w 102"/>
                <a:gd name="T21" fmla="*/ 13 h 62"/>
                <a:gd name="T22" fmla="*/ 1 w 102"/>
                <a:gd name="T23" fmla="*/ 7 h 62"/>
                <a:gd name="T24" fmla="*/ 0 w 102"/>
                <a:gd name="T25" fmla="*/ 2 h 62"/>
                <a:gd name="T26" fmla="*/ 12 w 102"/>
                <a:gd name="T27" fmla="*/ 4 h 62"/>
                <a:gd name="T28" fmla="*/ 25 w 102"/>
                <a:gd name="T29" fmla="*/ 5 h 62"/>
                <a:gd name="T30" fmla="*/ 37 w 102"/>
                <a:gd name="T31" fmla="*/ 6 h 62"/>
                <a:gd name="T32" fmla="*/ 49 w 102"/>
                <a:gd name="T33" fmla="*/ 6 h 62"/>
                <a:gd name="T34" fmla="*/ 62 w 102"/>
                <a:gd name="T35" fmla="*/ 6 h 62"/>
                <a:gd name="T36" fmla="*/ 74 w 102"/>
                <a:gd name="T37" fmla="*/ 5 h 62"/>
                <a:gd name="T38" fmla="*/ 87 w 102"/>
                <a:gd name="T39" fmla="*/ 3 h 62"/>
                <a:gd name="T40" fmla="*/ 99 w 102"/>
                <a:gd name="T41" fmla="*/ 0 h 62"/>
                <a:gd name="T42" fmla="*/ 101 w 102"/>
                <a:gd name="T43" fmla="*/ 15 h 62"/>
                <a:gd name="T44" fmla="*/ 102 w 102"/>
                <a:gd name="T45" fmla="*/ 35 h 62"/>
                <a:gd name="T46" fmla="*/ 99 w 102"/>
                <a:gd name="T47" fmla="*/ 52 h 62"/>
                <a:gd name="T48" fmla="*/ 87 w 102"/>
                <a:gd name="T49" fmla="*/ 62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62"/>
                <a:gd name="T77" fmla="*/ 102 w 102"/>
                <a:gd name="T78" fmla="*/ 62 h 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62">
                  <a:moveTo>
                    <a:pt x="87" y="62"/>
                  </a:moveTo>
                  <a:lnTo>
                    <a:pt x="76" y="59"/>
                  </a:lnTo>
                  <a:lnTo>
                    <a:pt x="65" y="56"/>
                  </a:lnTo>
                  <a:lnTo>
                    <a:pt x="54" y="52"/>
                  </a:lnTo>
                  <a:lnTo>
                    <a:pt x="41" y="48"/>
                  </a:lnTo>
                  <a:lnTo>
                    <a:pt x="30" y="43"/>
                  </a:lnTo>
                  <a:lnTo>
                    <a:pt x="20" y="38"/>
                  </a:lnTo>
                  <a:lnTo>
                    <a:pt x="11" y="32"/>
                  </a:lnTo>
                  <a:lnTo>
                    <a:pt x="4" y="25"/>
                  </a:lnTo>
                  <a:lnTo>
                    <a:pt x="3" y="19"/>
                  </a:lnTo>
                  <a:lnTo>
                    <a:pt x="2" y="13"/>
                  </a:lnTo>
                  <a:lnTo>
                    <a:pt x="1" y="7"/>
                  </a:lnTo>
                  <a:lnTo>
                    <a:pt x="0" y="2"/>
                  </a:lnTo>
                  <a:lnTo>
                    <a:pt x="12" y="4"/>
                  </a:lnTo>
                  <a:lnTo>
                    <a:pt x="25" y="5"/>
                  </a:lnTo>
                  <a:lnTo>
                    <a:pt x="37" y="6"/>
                  </a:lnTo>
                  <a:lnTo>
                    <a:pt x="49" y="6"/>
                  </a:lnTo>
                  <a:lnTo>
                    <a:pt x="62" y="6"/>
                  </a:lnTo>
                  <a:lnTo>
                    <a:pt x="74" y="5"/>
                  </a:lnTo>
                  <a:lnTo>
                    <a:pt x="87" y="3"/>
                  </a:lnTo>
                  <a:lnTo>
                    <a:pt x="99" y="0"/>
                  </a:lnTo>
                  <a:lnTo>
                    <a:pt x="101" y="15"/>
                  </a:lnTo>
                  <a:lnTo>
                    <a:pt x="102" y="35"/>
                  </a:lnTo>
                  <a:lnTo>
                    <a:pt x="99" y="52"/>
                  </a:lnTo>
                  <a:lnTo>
                    <a:pt x="87" y="62"/>
                  </a:lnTo>
                  <a:close/>
                </a:path>
              </a:pathLst>
            </a:custGeom>
            <a:solidFill>
              <a:srgbClr val="937C6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08" name="Freeform 17"/>
            <p:cNvSpPr>
              <a:spLocks/>
            </p:cNvSpPr>
            <p:nvPr/>
          </p:nvSpPr>
          <p:spPr bwMode="auto">
            <a:xfrm>
              <a:off x="3184" y="3140"/>
              <a:ext cx="106" cy="63"/>
            </a:xfrm>
            <a:custGeom>
              <a:avLst/>
              <a:gdLst>
                <a:gd name="T0" fmla="*/ 88 w 106"/>
                <a:gd name="T1" fmla="*/ 63 h 63"/>
                <a:gd name="T2" fmla="*/ 76 w 106"/>
                <a:gd name="T3" fmla="*/ 60 h 63"/>
                <a:gd name="T4" fmla="*/ 65 w 106"/>
                <a:gd name="T5" fmla="*/ 58 h 63"/>
                <a:gd name="T6" fmla="*/ 54 w 106"/>
                <a:gd name="T7" fmla="*/ 53 h 63"/>
                <a:gd name="T8" fmla="*/ 42 w 106"/>
                <a:gd name="T9" fmla="*/ 50 h 63"/>
                <a:gd name="T10" fmla="*/ 32 w 106"/>
                <a:gd name="T11" fmla="*/ 46 h 63"/>
                <a:gd name="T12" fmla="*/ 21 w 106"/>
                <a:gd name="T13" fmla="*/ 43 h 63"/>
                <a:gd name="T14" fmla="*/ 10 w 106"/>
                <a:gd name="T15" fmla="*/ 39 h 63"/>
                <a:gd name="T16" fmla="*/ 0 w 106"/>
                <a:gd name="T17" fmla="*/ 36 h 63"/>
                <a:gd name="T18" fmla="*/ 2 w 106"/>
                <a:gd name="T19" fmla="*/ 35 h 63"/>
                <a:gd name="T20" fmla="*/ 8 w 106"/>
                <a:gd name="T21" fmla="*/ 33 h 63"/>
                <a:gd name="T22" fmla="*/ 16 w 106"/>
                <a:gd name="T23" fmla="*/ 31 h 63"/>
                <a:gd name="T24" fmla="*/ 27 w 106"/>
                <a:gd name="T25" fmla="*/ 28 h 63"/>
                <a:gd name="T26" fmla="*/ 37 w 106"/>
                <a:gd name="T27" fmla="*/ 24 h 63"/>
                <a:gd name="T28" fmla="*/ 47 w 106"/>
                <a:gd name="T29" fmla="*/ 21 h 63"/>
                <a:gd name="T30" fmla="*/ 56 w 106"/>
                <a:gd name="T31" fmla="*/ 18 h 63"/>
                <a:gd name="T32" fmla="*/ 62 w 106"/>
                <a:gd name="T33" fmla="*/ 16 h 63"/>
                <a:gd name="T34" fmla="*/ 68 w 106"/>
                <a:gd name="T35" fmla="*/ 12 h 63"/>
                <a:gd name="T36" fmla="*/ 75 w 106"/>
                <a:gd name="T37" fmla="*/ 7 h 63"/>
                <a:gd name="T38" fmla="*/ 82 w 106"/>
                <a:gd name="T39" fmla="*/ 2 h 63"/>
                <a:gd name="T40" fmla="*/ 88 w 106"/>
                <a:gd name="T41" fmla="*/ 0 h 63"/>
                <a:gd name="T42" fmla="*/ 92 w 106"/>
                <a:gd name="T43" fmla="*/ 13 h 63"/>
                <a:gd name="T44" fmla="*/ 98 w 106"/>
                <a:gd name="T45" fmla="*/ 27 h 63"/>
                <a:gd name="T46" fmla="*/ 103 w 106"/>
                <a:gd name="T47" fmla="*/ 40 h 63"/>
                <a:gd name="T48" fmla="*/ 106 w 106"/>
                <a:gd name="T49" fmla="*/ 56 h 63"/>
                <a:gd name="T50" fmla="*/ 102 w 106"/>
                <a:gd name="T51" fmla="*/ 60 h 63"/>
                <a:gd name="T52" fmla="*/ 98 w 106"/>
                <a:gd name="T53" fmla="*/ 62 h 63"/>
                <a:gd name="T54" fmla="*/ 93 w 106"/>
                <a:gd name="T55" fmla="*/ 63 h 63"/>
                <a:gd name="T56" fmla="*/ 88 w 106"/>
                <a:gd name="T57" fmla="*/ 63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
                <a:gd name="T88" fmla="*/ 0 h 63"/>
                <a:gd name="T89" fmla="*/ 106 w 106"/>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 h="63">
                  <a:moveTo>
                    <a:pt x="88" y="63"/>
                  </a:moveTo>
                  <a:lnTo>
                    <a:pt x="76" y="60"/>
                  </a:lnTo>
                  <a:lnTo>
                    <a:pt x="65" y="58"/>
                  </a:lnTo>
                  <a:lnTo>
                    <a:pt x="54" y="53"/>
                  </a:lnTo>
                  <a:lnTo>
                    <a:pt x="42" y="50"/>
                  </a:lnTo>
                  <a:lnTo>
                    <a:pt x="32" y="46"/>
                  </a:lnTo>
                  <a:lnTo>
                    <a:pt x="21" y="43"/>
                  </a:lnTo>
                  <a:lnTo>
                    <a:pt x="10" y="39"/>
                  </a:lnTo>
                  <a:lnTo>
                    <a:pt x="0" y="36"/>
                  </a:lnTo>
                  <a:lnTo>
                    <a:pt x="2" y="35"/>
                  </a:lnTo>
                  <a:lnTo>
                    <a:pt x="8" y="33"/>
                  </a:lnTo>
                  <a:lnTo>
                    <a:pt x="16" y="31"/>
                  </a:lnTo>
                  <a:lnTo>
                    <a:pt x="27" y="28"/>
                  </a:lnTo>
                  <a:lnTo>
                    <a:pt x="37" y="24"/>
                  </a:lnTo>
                  <a:lnTo>
                    <a:pt x="47" y="21"/>
                  </a:lnTo>
                  <a:lnTo>
                    <a:pt x="56" y="18"/>
                  </a:lnTo>
                  <a:lnTo>
                    <a:pt x="62" y="16"/>
                  </a:lnTo>
                  <a:lnTo>
                    <a:pt x="68" y="12"/>
                  </a:lnTo>
                  <a:lnTo>
                    <a:pt x="75" y="7"/>
                  </a:lnTo>
                  <a:lnTo>
                    <a:pt x="82" y="2"/>
                  </a:lnTo>
                  <a:lnTo>
                    <a:pt x="88" y="0"/>
                  </a:lnTo>
                  <a:lnTo>
                    <a:pt x="92" y="13"/>
                  </a:lnTo>
                  <a:lnTo>
                    <a:pt x="98" y="27"/>
                  </a:lnTo>
                  <a:lnTo>
                    <a:pt x="103" y="40"/>
                  </a:lnTo>
                  <a:lnTo>
                    <a:pt x="106" y="56"/>
                  </a:lnTo>
                  <a:lnTo>
                    <a:pt x="102" y="60"/>
                  </a:lnTo>
                  <a:lnTo>
                    <a:pt x="98" y="62"/>
                  </a:lnTo>
                  <a:lnTo>
                    <a:pt x="93" y="63"/>
                  </a:lnTo>
                  <a:lnTo>
                    <a:pt x="88" y="63"/>
                  </a:lnTo>
                  <a:close/>
                </a:path>
              </a:pathLst>
            </a:custGeom>
            <a:solidFill>
              <a:srgbClr val="937C6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09" name="Freeform 18"/>
            <p:cNvSpPr>
              <a:spLocks/>
            </p:cNvSpPr>
            <p:nvPr/>
          </p:nvSpPr>
          <p:spPr bwMode="auto">
            <a:xfrm>
              <a:off x="3093" y="1865"/>
              <a:ext cx="190" cy="1317"/>
            </a:xfrm>
            <a:custGeom>
              <a:avLst/>
              <a:gdLst>
                <a:gd name="T0" fmla="*/ 7 w 190"/>
                <a:gd name="T1" fmla="*/ 1308 h 1317"/>
                <a:gd name="T2" fmla="*/ 0 w 190"/>
                <a:gd name="T3" fmla="*/ 1273 h 1317"/>
                <a:gd name="T4" fmla="*/ 7 w 190"/>
                <a:gd name="T5" fmla="*/ 1131 h 1317"/>
                <a:gd name="T6" fmla="*/ 16 w 190"/>
                <a:gd name="T7" fmla="*/ 877 h 1317"/>
                <a:gd name="T8" fmla="*/ 20 w 190"/>
                <a:gd name="T9" fmla="*/ 674 h 1317"/>
                <a:gd name="T10" fmla="*/ 24 w 190"/>
                <a:gd name="T11" fmla="*/ 522 h 1317"/>
                <a:gd name="T12" fmla="*/ 22 w 190"/>
                <a:gd name="T13" fmla="*/ 443 h 1317"/>
                <a:gd name="T14" fmla="*/ 22 w 190"/>
                <a:gd name="T15" fmla="*/ 439 h 1317"/>
                <a:gd name="T16" fmla="*/ 29 w 190"/>
                <a:gd name="T17" fmla="*/ 436 h 1317"/>
                <a:gd name="T18" fmla="*/ 42 w 190"/>
                <a:gd name="T19" fmla="*/ 432 h 1317"/>
                <a:gd name="T20" fmla="*/ 52 w 190"/>
                <a:gd name="T21" fmla="*/ 427 h 1317"/>
                <a:gd name="T22" fmla="*/ 56 w 190"/>
                <a:gd name="T23" fmla="*/ 419 h 1317"/>
                <a:gd name="T24" fmla="*/ 67 w 190"/>
                <a:gd name="T25" fmla="*/ 408 h 1317"/>
                <a:gd name="T26" fmla="*/ 78 w 190"/>
                <a:gd name="T27" fmla="*/ 392 h 1317"/>
                <a:gd name="T28" fmla="*/ 82 w 190"/>
                <a:gd name="T29" fmla="*/ 369 h 1317"/>
                <a:gd name="T30" fmla="*/ 80 w 190"/>
                <a:gd name="T31" fmla="*/ 346 h 1317"/>
                <a:gd name="T32" fmla="*/ 80 w 190"/>
                <a:gd name="T33" fmla="*/ 325 h 1317"/>
                <a:gd name="T34" fmla="*/ 73 w 190"/>
                <a:gd name="T35" fmla="*/ 311 h 1317"/>
                <a:gd name="T36" fmla="*/ 66 w 190"/>
                <a:gd name="T37" fmla="*/ 297 h 1317"/>
                <a:gd name="T38" fmla="*/ 62 w 190"/>
                <a:gd name="T39" fmla="*/ 282 h 1317"/>
                <a:gd name="T40" fmla="*/ 51 w 190"/>
                <a:gd name="T41" fmla="*/ 278 h 1317"/>
                <a:gd name="T42" fmla="*/ 45 w 190"/>
                <a:gd name="T43" fmla="*/ 278 h 1317"/>
                <a:gd name="T44" fmla="*/ 35 w 190"/>
                <a:gd name="T45" fmla="*/ 260 h 1317"/>
                <a:gd name="T46" fmla="*/ 23 w 190"/>
                <a:gd name="T47" fmla="*/ 222 h 1317"/>
                <a:gd name="T48" fmla="*/ 31 w 190"/>
                <a:gd name="T49" fmla="*/ 181 h 1317"/>
                <a:gd name="T50" fmla="*/ 46 w 190"/>
                <a:gd name="T51" fmla="*/ 132 h 1317"/>
                <a:gd name="T52" fmla="*/ 45 w 190"/>
                <a:gd name="T53" fmla="*/ 79 h 1317"/>
                <a:gd name="T54" fmla="*/ 44 w 190"/>
                <a:gd name="T55" fmla="*/ 27 h 1317"/>
                <a:gd name="T56" fmla="*/ 58 w 190"/>
                <a:gd name="T57" fmla="*/ 4 h 1317"/>
                <a:gd name="T58" fmla="*/ 83 w 190"/>
                <a:gd name="T59" fmla="*/ 13 h 1317"/>
                <a:gd name="T60" fmla="*/ 106 w 190"/>
                <a:gd name="T61" fmla="*/ 22 h 1317"/>
                <a:gd name="T62" fmla="*/ 131 w 190"/>
                <a:gd name="T63" fmla="*/ 31 h 1317"/>
                <a:gd name="T64" fmla="*/ 145 w 190"/>
                <a:gd name="T65" fmla="*/ 37 h 1317"/>
                <a:gd name="T66" fmla="*/ 150 w 190"/>
                <a:gd name="T67" fmla="*/ 41 h 1317"/>
                <a:gd name="T68" fmla="*/ 140 w 190"/>
                <a:gd name="T69" fmla="*/ 55 h 1317"/>
                <a:gd name="T70" fmla="*/ 123 w 190"/>
                <a:gd name="T71" fmla="*/ 76 h 1317"/>
                <a:gd name="T72" fmla="*/ 111 w 190"/>
                <a:gd name="T73" fmla="*/ 97 h 1317"/>
                <a:gd name="T74" fmla="*/ 102 w 190"/>
                <a:gd name="T75" fmla="*/ 123 h 1317"/>
                <a:gd name="T76" fmla="*/ 94 w 190"/>
                <a:gd name="T77" fmla="*/ 197 h 1317"/>
                <a:gd name="T78" fmla="*/ 88 w 190"/>
                <a:gd name="T79" fmla="*/ 318 h 1317"/>
                <a:gd name="T80" fmla="*/ 87 w 190"/>
                <a:gd name="T81" fmla="*/ 394 h 1317"/>
                <a:gd name="T82" fmla="*/ 94 w 190"/>
                <a:gd name="T83" fmla="*/ 416 h 1317"/>
                <a:gd name="T84" fmla="*/ 123 w 190"/>
                <a:gd name="T85" fmla="*/ 429 h 1317"/>
                <a:gd name="T86" fmla="*/ 134 w 190"/>
                <a:gd name="T87" fmla="*/ 434 h 1317"/>
                <a:gd name="T88" fmla="*/ 137 w 190"/>
                <a:gd name="T89" fmla="*/ 449 h 1317"/>
                <a:gd name="T90" fmla="*/ 143 w 190"/>
                <a:gd name="T91" fmla="*/ 479 h 1317"/>
                <a:gd name="T92" fmla="*/ 150 w 190"/>
                <a:gd name="T93" fmla="*/ 567 h 1317"/>
                <a:gd name="T94" fmla="*/ 149 w 190"/>
                <a:gd name="T95" fmla="*/ 713 h 1317"/>
                <a:gd name="T96" fmla="*/ 148 w 190"/>
                <a:gd name="T97" fmla="*/ 884 h 1317"/>
                <a:gd name="T98" fmla="*/ 162 w 190"/>
                <a:gd name="T99" fmla="*/ 1076 h 1317"/>
                <a:gd name="T100" fmla="*/ 182 w 190"/>
                <a:gd name="T101" fmla="*/ 1191 h 1317"/>
                <a:gd name="T102" fmla="*/ 189 w 190"/>
                <a:gd name="T103" fmla="*/ 1223 h 1317"/>
                <a:gd name="T104" fmla="*/ 187 w 190"/>
                <a:gd name="T105" fmla="*/ 1247 h 1317"/>
                <a:gd name="T106" fmla="*/ 169 w 190"/>
                <a:gd name="T107" fmla="*/ 1269 h 1317"/>
                <a:gd name="T108" fmla="*/ 139 w 190"/>
                <a:gd name="T109" fmla="*/ 1287 h 1317"/>
                <a:gd name="T110" fmla="*/ 115 w 190"/>
                <a:gd name="T111" fmla="*/ 1295 h 1317"/>
                <a:gd name="T112" fmla="*/ 89 w 190"/>
                <a:gd name="T113" fmla="*/ 1303 h 1317"/>
                <a:gd name="T114" fmla="*/ 63 w 190"/>
                <a:gd name="T115" fmla="*/ 1310 h 1317"/>
                <a:gd name="T116" fmla="*/ 47 w 190"/>
                <a:gd name="T117" fmla="*/ 1316 h 1317"/>
                <a:gd name="T118" fmla="*/ 38 w 190"/>
                <a:gd name="T119" fmla="*/ 1317 h 1317"/>
                <a:gd name="T120" fmla="*/ 31 w 190"/>
                <a:gd name="T121" fmla="*/ 1317 h 1317"/>
                <a:gd name="T122" fmla="*/ 24 w 190"/>
                <a:gd name="T123" fmla="*/ 1317 h 13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0"/>
                <a:gd name="T187" fmla="*/ 0 h 1317"/>
                <a:gd name="T188" fmla="*/ 190 w 190"/>
                <a:gd name="T189" fmla="*/ 1317 h 13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0" h="1317">
                  <a:moveTo>
                    <a:pt x="20" y="1317"/>
                  </a:moveTo>
                  <a:lnTo>
                    <a:pt x="7" y="1308"/>
                  </a:lnTo>
                  <a:lnTo>
                    <a:pt x="1" y="1291"/>
                  </a:lnTo>
                  <a:lnTo>
                    <a:pt x="0" y="1273"/>
                  </a:lnTo>
                  <a:lnTo>
                    <a:pt x="0" y="1258"/>
                  </a:lnTo>
                  <a:lnTo>
                    <a:pt x="7" y="1131"/>
                  </a:lnTo>
                  <a:lnTo>
                    <a:pt x="13" y="1004"/>
                  </a:lnTo>
                  <a:lnTo>
                    <a:pt x="16" y="877"/>
                  </a:lnTo>
                  <a:lnTo>
                    <a:pt x="17" y="750"/>
                  </a:lnTo>
                  <a:lnTo>
                    <a:pt x="20" y="674"/>
                  </a:lnTo>
                  <a:lnTo>
                    <a:pt x="23" y="598"/>
                  </a:lnTo>
                  <a:lnTo>
                    <a:pt x="24" y="522"/>
                  </a:lnTo>
                  <a:lnTo>
                    <a:pt x="23" y="447"/>
                  </a:lnTo>
                  <a:lnTo>
                    <a:pt x="22" y="443"/>
                  </a:lnTo>
                  <a:lnTo>
                    <a:pt x="22" y="441"/>
                  </a:lnTo>
                  <a:lnTo>
                    <a:pt x="22" y="439"/>
                  </a:lnTo>
                  <a:lnTo>
                    <a:pt x="22" y="438"/>
                  </a:lnTo>
                  <a:lnTo>
                    <a:pt x="29" y="436"/>
                  </a:lnTo>
                  <a:lnTo>
                    <a:pt x="36" y="434"/>
                  </a:lnTo>
                  <a:lnTo>
                    <a:pt x="42" y="432"/>
                  </a:lnTo>
                  <a:lnTo>
                    <a:pt x="48" y="431"/>
                  </a:lnTo>
                  <a:lnTo>
                    <a:pt x="52" y="427"/>
                  </a:lnTo>
                  <a:lnTo>
                    <a:pt x="55" y="424"/>
                  </a:lnTo>
                  <a:lnTo>
                    <a:pt x="56" y="419"/>
                  </a:lnTo>
                  <a:lnTo>
                    <a:pt x="56" y="412"/>
                  </a:lnTo>
                  <a:lnTo>
                    <a:pt x="67" y="408"/>
                  </a:lnTo>
                  <a:lnTo>
                    <a:pt x="74" y="402"/>
                  </a:lnTo>
                  <a:lnTo>
                    <a:pt x="78" y="392"/>
                  </a:lnTo>
                  <a:lnTo>
                    <a:pt x="79" y="381"/>
                  </a:lnTo>
                  <a:lnTo>
                    <a:pt x="82" y="369"/>
                  </a:lnTo>
                  <a:lnTo>
                    <a:pt x="82" y="357"/>
                  </a:lnTo>
                  <a:lnTo>
                    <a:pt x="80" y="346"/>
                  </a:lnTo>
                  <a:lnTo>
                    <a:pt x="81" y="334"/>
                  </a:lnTo>
                  <a:lnTo>
                    <a:pt x="80" y="325"/>
                  </a:lnTo>
                  <a:lnTo>
                    <a:pt x="78" y="317"/>
                  </a:lnTo>
                  <a:lnTo>
                    <a:pt x="73" y="311"/>
                  </a:lnTo>
                  <a:lnTo>
                    <a:pt x="67" y="306"/>
                  </a:lnTo>
                  <a:lnTo>
                    <a:pt x="66" y="297"/>
                  </a:lnTo>
                  <a:lnTo>
                    <a:pt x="64" y="289"/>
                  </a:lnTo>
                  <a:lnTo>
                    <a:pt x="62" y="282"/>
                  </a:lnTo>
                  <a:lnTo>
                    <a:pt x="57" y="278"/>
                  </a:lnTo>
                  <a:lnTo>
                    <a:pt x="51" y="278"/>
                  </a:lnTo>
                  <a:lnTo>
                    <a:pt x="48" y="278"/>
                  </a:lnTo>
                  <a:lnTo>
                    <a:pt x="45" y="278"/>
                  </a:lnTo>
                  <a:lnTo>
                    <a:pt x="41" y="278"/>
                  </a:lnTo>
                  <a:lnTo>
                    <a:pt x="35" y="260"/>
                  </a:lnTo>
                  <a:lnTo>
                    <a:pt x="28" y="241"/>
                  </a:lnTo>
                  <a:lnTo>
                    <a:pt x="23" y="222"/>
                  </a:lnTo>
                  <a:lnTo>
                    <a:pt x="21" y="206"/>
                  </a:lnTo>
                  <a:lnTo>
                    <a:pt x="31" y="181"/>
                  </a:lnTo>
                  <a:lnTo>
                    <a:pt x="39" y="157"/>
                  </a:lnTo>
                  <a:lnTo>
                    <a:pt x="46" y="132"/>
                  </a:lnTo>
                  <a:lnTo>
                    <a:pt x="48" y="106"/>
                  </a:lnTo>
                  <a:lnTo>
                    <a:pt x="45" y="79"/>
                  </a:lnTo>
                  <a:lnTo>
                    <a:pt x="44" y="53"/>
                  </a:lnTo>
                  <a:lnTo>
                    <a:pt x="44" y="27"/>
                  </a:lnTo>
                  <a:lnTo>
                    <a:pt x="47" y="0"/>
                  </a:lnTo>
                  <a:lnTo>
                    <a:pt x="58" y="4"/>
                  </a:lnTo>
                  <a:lnTo>
                    <a:pt x="70" y="7"/>
                  </a:lnTo>
                  <a:lnTo>
                    <a:pt x="83" y="13"/>
                  </a:lnTo>
                  <a:lnTo>
                    <a:pt x="95" y="17"/>
                  </a:lnTo>
                  <a:lnTo>
                    <a:pt x="106" y="22"/>
                  </a:lnTo>
                  <a:lnTo>
                    <a:pt x="119" y="26"/>
                  </a:lnTo>
                  <a:lnTo>
                    <a:pt x="131" y="31"/>
                  </a:lnTo>
                  <a:lnTo>
                    <a:pt x="143" y="36"/>
                  </a:lnTo>
                  <a:lnTo>
                    <a:pt x="145" y="37"/>
                  </a:lnTo>
                  <a:lnTo>
                    <a:pt x="148" y="39"/>
                  </a:lnTo>
                  <a:lnTo>
                    <a:pt x="150" y="41"/>
                  </a:lnTo>
                  <a:lnTo>
                    <a:pt x="151" y="45"/>
                  </a:lnTo>
                  <a:lnTo>
                    <a:pt x="140" y="55"/>
                  </a:lnTo>
                  <a:lnTo>
                    <a:pt x="131" y="65"/>
                  </a:lnTo>
                  <a:lnTo>
                    <a:pt x="123" y="76"/>
                  </a:lnTo>
                  <a:lnTo>
                    <a:pt x="117" y="86"/>
                  </a:lnTo>
                  <a:lnTo>
                    <a:pt x="111" y="97"/>
                  </a:lnTo>
                  <a:lnTo>
                    <a:pt x="106" y="110"/>
                  </a:lnTo>
                  <a:lnTo>
                    <a:pt x="102" y="123"/>
                  </a:lnTo>
                  <a:lnTo>
                    <a:pt x="99" y="137"/>
                  </a:lnTo>
                  <a:lnTo>
                    <a:pt x="94" y="197"/>
                  </a:lnTo>
                  <a:lnTo>
                    <a:pt x="90" y="257"/>
                  </a:lnTo>
                  <a:lnTo>
                    <a:pt x="88" y="318"/>
                  </a:lnTo>
                  <a:lnTo>
                    <a:pt x="89" y="379"/>
                  </a:lnTo>
                  <a:lnTo>
                    <a:pt x="87" y="394"/>
                  </a:lnTo>
                  <a:lnTo>
                    <a:pt x="88" y="407"/>
                  </a:lnTo>
                  <a:lnTo>
                    <a:pt x="94" y="416"/>
                  </a:lnTo>
                  <a:lnTo>
                    <a:pt x="110" y="425"/>
                  </a:lnTo>
                  <a:lnTo>
                    <a:pt x="123" y="429"/>
                  </a:lnTo>
                  <a:lnTo>
                    <a:pt x="131" y="433"/>
                  </a:lnTo>
                  <a:lnTo>
                    <a:pt x="134" y="434"/>
                  </a:lnTo>
                  <a:lnTo>
                    <a:pt x="136" y="435"/>
                  </a:lnTo>
                  <a:lnTo>
                    <a:pt x="137" y="449"/>
                  </a:lnTo>
                  <a:lnTo>
                    <a:pt x="139" y="464"/>
                  </a:lnTo>
                  <a:lnTo>
                    <a:pt x="143" y="479"/>
                  </a:lnTo>
                  <a:lnTo>
                    <a:pt x="145" y="493"/>
                  </a:lnTo>
                  <a:lnTo>
                    <a:pt x="150" y="567"/>
                  </a:lnTo>
                  <a:lnTo>
                    <a:pt x="151" y="640"/>
                  </a:lnTo>
                  <a:lnTo>
                    <a:pt x="149" y="713"/>
                  </a:lnTo>
                  <a:lnTo>
                    <a:pt x="147" y="788"/>
                  </a:lnTo>
                  <a:lnTo>
                    <a:pt x="148" y="884"/>
                  </a:lnTo>
                  <a:lnTo>
                    <a:pt x="153" y="980"/>
                  </a:lnTo>
                  <a:lnTo>
                    <a:pt x="162" y="1076"/>
                  </a:lnTo>
                  <a:lnTo>
                    <a:pt x="177" y="1170"/>
                  </a:lnTo>
                  <a:lnTo>
                    <a:pt x="182" y="1191"/>
                  </a:lnTo>
                  <a:lnTo>
                    <a:pt x="186" y="1209"/>
                  </a:lnTo>
                  <a:lnTo>
                    <a:pt x="189" y="1223"/>
                  </a:lnTo>
                  <a:lnTo>
                    <a:pt x="190" y="1235"/>
                  </a:lnTo>
                  <a:lnTo>
                    <a:pt x="187" y="1247"/>
                  </a:lnTo>
                  <a:lnTo>
                    <a:pt x="181" y="1257"/>
                  </a:lnTo>
                  <a:lnTo>
                    <a:pt x="169" y="1269"/>
                  </a:lnTo>
                  <a:lnTo>
                    <a:pt x="152" y="1282"/>
                  </a:lnTo>
                  <a:lnTo>
                    <a:pt x="139" y="1287"/>
                  </a:lnTo>
                  <a:lnTo>
                    <a:pt x="127" y="1291"/>
                  </a:lnTo>
                  <a:lnTo>
                    <a:pt x="115" y="1295"/>
                  </a:lnTo>
                  <a:lnTo>
                    <a:pt x="101" y="1298"/>
                  </a:lnTo>
                  <a:lnTo>
                    <a:pt x="89" y="1303"/>
                  </a:lnTo>
                  <a:lnTo>
                    <a:pt x="77" y="1306"/>
                  </a:lnTo>
                  <a:lnTo>
                    <a:pt x="63" y="1310"/>
                  </a:lnTo>
                  <a:lnTo>
                    <a:pt x="51" y="1315"/>
                  </a:lnTo>
                  <a:lnTo>
                    <a:pt x="47" y="1316"/>
                  </a:lnTo>
                  <a:lnTo>
                    <a:pt x="42" y="1316"/>
                  </a:lnTo>
                  <a:lnTo>
                    <a:pt x="38" y="1317"/>
                  </a:lnTo>
                  <a:lnTo>
                    <a:pt x="35" y="1317"/>
                  </a:lnTo>
                  <a:lnTo>
                    <a:pt x="31" y="1317"/>
                  </a:lnTo>
                  <a:lnTo>
                    <a:pt x="27" y="1317"/>
                  </a:lnTo>
                  <a:lnTo>
                    <a:pt x="24" y="1317"/>
                  </a:lnTo>
                  <a:lnTo>
                    <a:pt x="20" y="1317"/>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0" name="Freeform 19"/>
            <p:cNvSpPr>
              <a:spLocks/>
            </p:cNvSpPr>
            <p:nvPr/>
          </p:nvSpPr>
          <p:spPr bwMode="auto">
            <a:xfrm>
              <a:off x="2762" y="2316"/>
              <a:ext cx="267" cy="854"/>
            </a:xfrm>
            <a:custGeom>
              <a:avLst/>
              <a:gdLst>
                <a:gd name="T0" fmla="*/ 169 w 267"/>
                <a:gd name="T1" fmla="*/ 853 h 854"/>
                <a:gd name="T2" fmla="*/ 143 w 267"/>
                <a:gd name="T3" fmla="*/ 851 h 854"/>
                <a:gd name="T4" fmla="*/ 115 w 267"/>
                <a:gd name="T5" fmla="*/ 845 h 854"/>
                <a:gd name="T6" fmla="*/ 85 w 267"/>
                <a:gd name="T7" fmla="*/ 838 h 854"/>
                <a:gd name="T8" fmla="*/ 56 w 267"/>
                <a:gd name="T9" fmla="*/ 829 h 854"/>
                <a:gd name="T10" fmla="*/ 30 w 267"/>
                <a:gd name="T11" fmla="*/ 814 h 854"/>
                <a:gd name="T12" fmla="*/ 11 w 267"/>
                <a:gd name="T13" fmla="*/ 798 h 854"/>
                <a:gd name="T14" fmla="*/ 1 w 267"/>
                <a:gd name="T15" fmla="*/ 776 h 854"/>
                <a:gd name="T16" fmla="*/ 5 w 267"/>
                <a:gd name="T17" fmla="*/ 741 h 854"/>
                <a:gd name="T18" fmla="*/ 18 w 267"/>
                <a:gd name="T19" fmla="*/ 696 h 854"/>
                <a:gd name="T20" fmla="*/ 33 w 267"/>
                <a:gd name="T21" fmla="*/ 617 h 854"/>
                <a:gd name="T22" fmla="*/ 45 w 267"/>
                <a:gd name="T23" fmla="*/ 505 h 854"/>
                <a:gd name="T24" fmla="*/ 52 w 267"/>
                <a:gd name="T25" fmla="*/ 336 h 854"/>
                <a:gd name="T26" fmla="*/ 61 w 267"/>
                <a:gd name="T27" fmla="*/ 112 h 854"/>
                <a:gd name="T28" fmla="*/ 62 w 267"/>
                <a:gd name="T29" fmla="*/ 0 h 854"/>
                <a:gd name="T30" fmla="*/ 63 w 267"/>
                <a:gd name="T31" fmla="*/ 0 h 854"/>
                <a:gd name="T32" fmla="*/ 74 w 267"/>
                <a:gd name="T33" fmla="*/ 3 h 854"/>
                <a:gd name="T34" fmla="*/ 96 w 267"/>
                <a:gd name="T35" fmla="*/ 8 h 854"/>
                <a:gd name="T36" fmla="*/ 118 w 267"/>
                <a:gd name="T37" fmla="*/ 14 h 854"/>
                <a:gd name="T38" fmla="*/ 139 w 267"/>
                <a:gd name="T39" fmla="*/ 19 h 854"/>
                <a:gd name="T40" fmla="*/ 161 w 267"/>
                <a:gd name="T41" fmla="*/ 24 h 854"/>
                <a:gd name="T42" fmla="*/ 183 w 267"/>
                <a:gd name="T43" fmla="*/ 29 h 854"/>
                <a:gd name="T44" fmla="*/ 204 w 267"/>
                <a:gd name="T45" fmla="*/ 34 h 854"/>
                <a:gd name="T46" fmla="*/ 226 w 267"/>
                <a:gd name="T47" fmla="*/ 40 h 854"/>
                <a:gd name="T48" fmla="*/ 246 w 267"/>
                <a:gd name="T49" fmla="*/ 42 h 854"/>
                <a:gd name="T50" fmla="*/ 259 w 267"/>
                <a:gd name="T51" fmla="*/ 35 h 854"/>
                <a:gd name="T52" fmla="*/ 266 w 267"/>
                <a:gd name="T53" fmla="*/ 61 h 854"/>
                <a:gd name="T54" fmla="*/ 266 w 267"/>
                <a:gd name="T55" fmla="*/ 117 h 854"/>
                <a:gd name="T56" fmla="*/ 255 w 267"/>
                <a:gd name="T57" fmla="*/ 307 h 854"/>
                <a:gd name="T58" fmla="*/ 247 w 267"/>
                <a:gd name="T59" fmla="*/ 629 h 854"/>
                <a:gd name="T60" fmla="*/ 241 w 267"/>
                <a:gd name="T61" fmla="*/ 808 h 854"/>
                <a:gd name="T62" fmla="*/ 240 w 267"/>
                <a:gd name="T63" fmla="*/ 830 h 854"/>
                <a:gd name="T64" fmla="*/ 234 w 267"/>
                <a:gd name="T65" fmla="*/ 841 h 854"/>
                <a:gd name="T66" fmla="*/ 215 w 267"/>
                <a:gd name="T67" fmla="*/ 848 h 854"/>
                <a:gd name="T68" fmla="*/ 194 w 267"/>
                <a:gd name="T69" fmla="*/ 853 h 854"/>
                <a:gd name="T70" fmla="*/ 185 w 267"/>
                <a:gd name="T71" fmla="*/ 853 h 8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854"/>
                <a:gd name="T110" fmla="*/ 267 w 267"/>
                <a:gd name="T111" fmla="*/ 854 h 8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854">
                  <a:moveTo>
                    <a:pt x="181" y="854"/>
                  </a:moveTo>
                  <a:lnTo>
                    <a:pt x="169" y="853"/>
                  </a:lnTo>
                  <a:lnTo>
                    <a:pt x="157" y="852"/>
                  </a:lnTo>
                  <a:lnTo>
                    <a:pt x="143" y="851"/>
                  </a:lnTo>
                  <a:lnTo>
                    <a:pt x="129" y="848"/>
                  </a:lnTo>
                  <a:lnTo>
                    <a:pt x="115" y="845"/>
                  </a:lnTo>
                  <a:lnTo>
                    <a:pt x="99" y="842"/>
                  </a:lnTo>
                  <a:lnTo>
                    <a:pt x="85" y="838"/>
                  </a:lnTo>
                  <a:lnTo>
                    <a:pt x="69" y="834"/>
                  </a:lnTo>
                  <a:lnTo>
                    <a:pt x="56" y="829"/>
                  </a:lnTo>
                  <a:lnTo>
                    <a:pt x="42" y="822"/>
                  </a:lnTo>
                  <a:lnTo>
                    <a:pt x="30" y="814"/>
                  </a:lnTo>
                  <a:lnTo>
                    <a:pt x="20" y="807"/>
                  </a:lnTo>
                  <a:lnTo>
                    <a:pt x="11" y="798"/>
                  </a:lnTo>
                  <a:lnTo>
                    <a:pt x="5" y="788"/>
                  </a:lnTo>
                  <a:lnTo>
                    <a:pt x="1" y="776"/>
                  </a:lnTo>
                  <a:lnTo>
                    <a:pt x="0" y="764"/>
                  </a:lnTo>
                  <a:lnTo>
                    <a:pt x="5" y="741"/>
                  </a:lnTo>
                  <a:lnTo>
                    <a:pt x="11" y="718"/>
                  </a:lnTo>
                  <a:lnTo>
                    <a:pt x="18" y="696"/>
                  </a:lnTo>
                  <a:lnTo>
                    <a:pt x="23" y="674"/>
                  </a:lnTo>
                  <a:lnTo>
                    <a:pt x="33" y="617"/>
                  </a:lnTo>
                  <a:lnTo>
                    <a:pt x="40" y="561"/>
                  </a:lnTo>
                  <a:lnTo>
                    <a:pt x="45" y="505"/>
                  </a:lnTo>
                  <a:lnTo>
                    <a:pt x="50" y="448"/>
                  </a:lnTo>
                  <a:lnTo>
                    <a:pt x="52" y="336"/>
                  </a:lnTo>
                  <a:lnTo>
                    <a:pt x="57" y="223"/>
                  </a:lnTo>
                  <a:lnTo>
                    <a:pt x="61" y="112"/>
                  </a:lnTo>
                  <a:lnTo>
                    <a:pt x="62" y="0"/>
                  </a:lnTo>
                  <a:lnTo>
                    <a:pt x="63" y="0"/>
                  </a:lnTo>
                  <a:lnTo>
                    <a:pt x="64" y="0"/>
                  </a:lnTo>
                  <a:lnTo>
                    <a:pt x="74" y="3"/>
                  </a:lnTo>
                  <a:lnTo>
                    <a:pt x="86" y="6"/>
                  </a:lnTo>
                  <a:lnTo>
                    <a:pt x="96" y="8"/>
                  </a:lnTo>
                  <a:lnTo>
                    <a:pt x="107" y="12"/>
                  </a:lnTo>
                  <a:lnTo>
                    <a:pt x="118" y="14"/>
                  </a:lnTo>
                  <a:lnTo>
                    <a:pt x="129" y="17"/>
                  </a:lnTo>
                  <a:lnTo>
                    <a:pt x="139" y="19"/>
                  </a:lnTo>
                  <a:lnTo>
                    <a:pt x="151" y="22"/>
                  </a:lnTo>
                  <a:lnTo>
                    <a:pt x="161" y="24"/>
                  </a:lnTo>
                  <a:lnTo>
                    <a:pt x="171" y="26"/>
                  </a:lnTo>
                  <a:lnTo>
                    <a:pt x="183" y="29"/>
                  </a:lnTo>
                  <a:lnTo>
                    <a:pt x="193" y="32"/>
                  </a:lnTo>
                  <a:lnTo>
                    <a:pt x="204" y="34"/>
                  </a:lnTo>
                  <a:lnTo>
                    <a:pt x="215" y="37"/>
                  </a:lnTo>
                  <a:lnTo>
                    <a:pt x="226" y="40"/>
                  </a:lnTo>
                  <a:lnTo>
                    <a:pt x="236" y="44"/>
                  </a:lnTo>
                  <a:lnTo>
                    <a:pt x="246" y="42"/>
                  </a:lnTo>
                  <a:lnTo>
                    <a:pt x="253" y="39"/>
                  </a:lnTo>
                  <a:lnTo>
                    <a:pt x="259" y="35"/>
                  </a:lnTo>
                  <a:lnTo>
                    <a:pt x="265" y="33"/>
                  </a:lnTo>
                  <a:lnTo>
                    <a:pt x="266" y="61"/>
                  </a:lnTo>
                  <a:lnTo>
                    <a:pt x="267" y="89"/>
                  </a:lnTo>
                  <a:lnTo>
                    <a:pt x="266" y="117"/>
                  </a:lnTo>
                  <a:lnTo>
                    <a:pt x="265" y="146"/>
                  </a:lnTo>
                  <a:lnTo>
                    <a:pt x="255" y="307"/>
                  </a:lnTo>
                  <a:lnTo>
                    <a:pt x="250" y="468"/>
                  </a:lnTo>
                  <a:lnTo>
                    <a:pt x="247" y="629"/>
                  </a:lnTo>
                  <a:lnTo>
                    <a:pt x="240" y="791"/>
                  </a:lnTo>
                  <a:lnTo>
                    <a:pt x="241" y="808"/>
                  </a:lnTo>
                  <a:lnTo>
                    <a:pt x="241" y="821"/>
                  </a:lnTo>
                  <a:lnTo>
                    <a:pt x="240" y="830"/>
                  </a:lnTo>
                  <a:lnTo>
                    <a:pt x="238" y="836"/>
                  </a:lnTo>
                  <a:lnTo>
                    <a:pt x="234" y="841"/>
                  </a:lnTo>
                  <a:lnTo>
                    <a:pt x="226" y="844"/>
                  </a:lnTo>
                  <a:lnTo>
                    <a:pt x="215" y="848"/>
                  </a:lnTo>
                  <a:lnTo>
                    <a:pt x="198" y="853"/>
                  </a:lnTo>
                  <a:lnTo>
                    <a:pt x="194" y="853"/>
                  </a:lnTo>
                  <a:lnTo>
                    <a:pt x="190" y="853"/>
                  </a:lnTo>
                  <a:lnTo>
                    <a:pt x="185" y="853"/>
                  </a:lnTo>
                  <a:lnTo>
                    <a:pt x="181" y="854"/>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1" name="Freeform 20"/>
            <p:cNvSpPr>
              <a:spLocks/>
            </p:cNvSpPr>
            <p:nvPr/>
          </p:nvSpPr>
          <p:spPr bwMode="auto">
            <a:xfrm>
              <a:off x="3012" y="2306"/>
              <a:ext cx="95" cy="834"/>
            </a:xfrm>
            <a:custGeom>
              <a:avLst/>
              <a:gdLst>
                <a:gd name="T0" fmla="*/ 11 w 95"/>
                <a:gd name="T1" fmla="*/ 834 h 834"/>
                <a:gd name="T2" fmla="*/ 8 w 95"/>
                <a:gd name="T3" fmla="*/ 834 h 834"/>
                <a:gd name="T4" fmla="*/ 6 w 95"/>
                <a:gd name="T5" fmla="*/ 833 h 834"/>
                <a:gd name="T6" fmla="*/ 3 w 95"/>
                <a:gd name="T7" fmla="*/ 832 h 834"/>
                <a:gd name="T8" fmla="*/ 1 w 95"/>
                <a:gd name="T9" fmla="*/ 831 h 834"/>
                <a:gd name="T10" fmla="*/ 0 w 95"/>
                <a:gd name="T11" fmla="*/ 810 h 834"/>
                <a:gd name="T12" fmla="*/ 0 w 95"/>
                <a:gd name="T13" fmla="*/ 789 h 834"/>
                <a:gd name="T14" fmla="*/ 1 w 95"/>
                <a:gd name="T15" fmla="*/ 770 h 834"/>
                <a:gd name="T16" fmla="*/ 2 w 95"/>
                <a:gd name="T17" fmla="*/ 749 h 834"/>
                <a:gd name="T18" fmla="*/ 4 w 95"/>
                <a:gd name="T19" fmla="*/ 597 h 834"/>
                <a:gd name="T20" fmla="*/ 9 w 95"/>
                <a:gd name="T21" fmla="*/ 446 h 834"/>
                <a:gd name="T22" fmla="*/ 15 w 95"/>
                <a:gd name="T23" fmla="*/ 294 h 834"/>
                <a:gd name="T24" fmla="*/ 24 w 95"/>
                <a:gd name="T25" fmla="*/ 142 h 834"/>
                <a:gd name="T26" fmla="*/ 25 w 95"/>
                <a:gd name="T27" fmla="*/ 114 h 834"/>
                <a:gd name="T28" fmla="*/ 25 w 95"/>
                <a:gd name="T29" fmla="*/ 85 h 834"/>
                <a:gd name="T30" fmla="*/ 24 w 95"/>
                <a:gd name="T31" fmla="*/ 58 h 834"/>
                <a:gd name="T32" fmla="*/ 23 w 95"/>
                <a:gd name="T33" fmla="*/ 30 h 834"/>
                <a:gd name="T34" fmla="*/ 28 w 95"/>
                <a:gd name="T35" fmla="*/ 23 h 834"/>
                <a:gd name="T36" fmla="*/ 32 w 95"/>
                <a:gd name="T37" fmla="*/ 18 h 834"/>
                <a:gd name="T38" fmla="*/ 34 w 95"/>
                <a:gd name="T39" fmla="*/ 14 h 834"/>
                <a:gd name="T40" fmla="*/ 37 w 95"/>
                <a:gd name="T41" fmla="*/ 12 h 834"/>
                <a:gd name="T42" fmla="*/ 40 w 95"/>
                <a:gd name="T43" fmla="*/ 11 h 834"/>
                <a:gd name="T44" fmla="*/ 44 w 95"/>
                <a:gd name="T45" fmla="*/ 10 h 834"/>
                <a:gd name="T46" fmla="*/ 50 w 95"/>
                <a:gd name="T47" fmla="*/ 9 h 834"/>
                <a:gd name="T48" fmla="*/ 59 w 95"/>
                <a:gd name="T49" fmla="*/ 8 h 834"/>
                <a:gd name="T50" fmla="*/ 61 w 95"/>
                <a:gd name="T51" fmla="*/ 7 h 834"/>
                <a:gd name="T52" fmla="*/ 65 w 95"/>
                <a:gd name="T53" fmla="*/ 6 h 834"/>
                <a:gd name="T54" fmla="*/ 70 w 95"/>
                <a:gd name="T55" fmla="*/ 4 h 834"/>
                <a:gd name="T56" fmla="*/ 76 w 95"/>
                <a:gd name="T57" fmla="*/ 3 h 834"/>
                <a:gd name="T58" fmla="*/ 81 w 95"/>
                <a:gd name="T59" fmla="*/ 2 h 834"/>
                <a:gd name="T60" fmla="*/ 86 w 95"/>
                <a:gd name="T61" fmla="*/ 1 h 834"/>
                <a:gd name="T62" fmla="*/ 92 w 95"/>
                <a:gd name="T63" fmla="*/ 0 h 834"/>
                <a:gd name="T64" fmla="*/ 94 w 95"/>
                <a:gd name="T65" fmla="*/ 0 h 834"/>
                <a:gd name="T66" fmla="*/ 95 w 95"/>
                <a:gd name="T67" fmla="*/ 1 h 834"/>
                <a:gd name="T68" fmla="*/ 95 w 95"/>
                <a:gd name="T69" fmla="*/ 3 h 834"/>
                <a:gd name="T70" fmla="*/ 95 w 95"/>
                <a:gd name="T71" fmla="*/ 4 h 834"/>
                <a:gd name="T72" fmla="*/ 95 w 95"/>
                <a:gd name="T73" fmla="*/ 6 h 834"/>
                <a:gd name="T74" fmla="*/ 94 w 95"/>
                <a:gd name="T75" fmla="*/ 148 h 834"/>
                <a:gd name="T76" fmla="*/ 90 w 95"/>
                <a:gd name="T77" fmla="*/ 293 h 834"/>
                <a:gd name="T78" fmla="*/ 87 w 95"/>
                <a:gd name="T79" fmla="*/ 436 h 834"/>
                <a:gd name="T80" fmla="*/ 85 w 95"/>
                <a:gd name="T81" fmla="*/ 581 h 834"/>
                <a:gd name="T82" fmla="*/ 83 w 95"/>
                <a:gd name="T83" fmla="*/ 622 h 834"/>
                <a:gd name="T84" fmla="*/ 81 w 95"/>
                <a:gd name="T85" fmla="*/ 663 h 834"/>
                <a:gd name="T86" fmla="*/ 79 w 95"/>
                <a:gd name="T87" fmla="*/ 706 h 834"/>
                <a:gd name="T88" fmla="*/ 77 w 95"/>
                <a:gd name="T89" fmla="*/ 748 h 834"/>
                <a:gd name="T90" fmla="*/ 75 w 95"/>
                <a:gd name="T91" fmla="*/ 793 h 834"/>
                <a:gd name="T92" fmla="*/ 73 w 95"/>
                <a:gd name="T93" fmla="*/ 817 h 834"/>
                <a:gd name="T94" fmla="*/ 73 w 95"/>
                <a:gd name="T95" fmla="*/ 825 h 834"/>
                <a:gd name="T96" fmla="*/ 72 w 95"/>
                <a:gd name="T97" fmla="*/ 828 h 834"/>
                <a:gd name="T98" fmla="*/ 65 w 95"/>
                <a:gd name="T99" fmla="*/ 829 h 834"/>
                <a:gd name="T100" fmla="*/ 56 w 95"/>
                <a:gd name="T101" fmla="*/ 830 h 834"/>
                <a:gd name="T102" fmla="*/ 49 w 95"/>
                <a:gd name="T103" fmla="*/ 831 h 834"/>
                <a:gd name="T104" fmla="*/ 42 w 95"/>
                <a:gd name="T105" fmla="*/ 832 h 834"/>
                <a:gd name="T106" fmla="*/ 34 w 95"/>
                <a:gd name="T107" fmla="*/ 833 h 834"/>
                <a:gd name="T108" fmla="*/ 27 w 95"/>
                <a:gd name="T109" fmla="*/ 833 h 834"/>
                <a:gd name="T110" fmla="*/ 18 w 95"/>
                <a:gd name="T111" fmla="*/ 834 h 834"/>
                <a:gd name="T112" fmla="*/ 11 w 95"/>
                <a:gd name="T113" fmla="*/ 834 h 8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
                <a:gd name="T172" fmla="*/ 0 h 834"/>
                <a:gd name="T173" fmla="*/ 95 w 95"/>
                <a:gd name="T174" fmla="*/ 834 h 8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 h="834">
                  <a:moveTo>
                    <a:pt x="11" y="834"/>
                  </a:moveTo>
                  <a:lnTo>
                    <a:pt x="8" y="834"/>
                  </a:lnTo>
                  <a:lnTo>
                    <a:pt x="6" y="833"/>
                  </a:lnTo>
                  <a:lnTo>
                    <a:pt x="3" y="832"/>
                  </a:lnTo>
                  <a:lnTo>
                    <a:pt x="1" y="831"/>
                  </a:lnTo>
                  <a:lnTo>
                    <a:pt x="0" y="810"/>
                  </a:lnTo>
                  <a:lnTo>
                    <a:pt x="0" y="789"/>
                  </a:lnTo>
                  <a:lnTo>
                    <a:pt x="1" y="770"/>
                  </a:lnTo>
                  <a:lnTo>
                    <a:pt x="2" y="749"/>
                  </a:lnTo>
                  <a:lnTo>
                    <a:pt x="4" y="597"/>
                  </a:lnTo>
                  <a:lnTo>
                    <a:pt x="9" y="446"/>
                  </a:lnTo>
                  <a:lnTo>
                    <a:pt x="15" y="294"/>
                  </a:lnTo>
                  <a:lnTo>
                    <a:pt x="24" y="142"/>
                  </a:lnTo>
                  <a:lnTo>
                    <a:pt x="25" y="114"/>
                  </a:lnTo>
                  <a:lnTo>
                    <a:pt x="25" y="85"/>
                  </a:lnTo>
                  <a:lnTo>
                    <a:pt x="24" y="58"/>
                  </a:lnTo>
                  <a:lnTo>
                    <a:pt x="23" y="30"/>
                  </a:lnTo>
                  <a:lnTo>
                    <a:pt x="28" y="23"/>
                  </a:lnTo>
                  <a:lnTo>
                    <a:pt x="32" y="18"/>
                  </a:lnTo>
                  <a:lnTo>
                    <a:pt x="34" y="14"/>
                  </a:lnTo>
                  <a:lnTo>
                    <a:pt x="37" y="12"/>
                  </a:lnTo>
                  <a:lnTo>
                    <a:pt x="40" y="11"/>
                  </a:lnTo>
                  <a:lnTo>
                    <a:pt x="44" y="10"/>
                  </a:lnTo>
                  <a:lnTo>
                    <a:pt x="50" y="9"/>
                  </a:lnTo>
                  <a:lnTo>
                    <a:pt x="59" y="8"/>
                  </a:lnTo>
                  <a:lnTo>
                    <a:pt x="61" y="7"/>
                  </a:lnTo>
                  <a:lnTo>
                    <a:pt x="65" y="6"/>
                  </a:lnTo>
                  <a:lnTo>
                    <a:pt x="70" y="4"/>
                  </a:lnTo>
                  <a:lnTo>
                    <a:pt x="76" y="3"/>
                  </a:lnTo>
                  <a:lnTo>
                    <a:pt x="81" y="2"/>
                  </a:lnTo>
                  <a:lnTo>
                    <a:pt x="86" y="1"/>
                  </a:lnTo>
                  <a:lnTo>
                    <a:pt x="92" y="0"/>
                  </a:lnTo>
                  <a:lnTo>
                    <a:pt x="94" y="0"/>
                  </a:lnTo>
                  <a:lnTo>
                    <a:pt x="95" y="1"/>
                  </a:lnTo>
                  <a:lnTo>
                    <a:pt x="95" y="3"/>
                  </a:lnTo>
                  <a:lnTo>
                    <a:pt x="95" y="4"/>
                  </a:lnTo>
                  <a:lnTo>
                    <a:pt x="95" y="6"/>
                  </a:lnTo>
                  <a:lnTo>
                    <a:pt x="94" y="148"/>
                  </a:lnTo>
                  <a:lnTo>
                    <a:pt x="90" y="293"/>
                  </a:lnTo>
                  <a:lnTo>
                    <a:pt x="87" y="436"/>
                  </a:lnTo>
                  <a:lnTo>
                    <a:pt x="85" y="581"/>
                  </a:lnTo>
                  <a:lnTo>
                    <a:pt x="83" y="622"/>
                  </a:lnTo>
                  <a:lnTo>
                    <a:pt x="81" y="663"/>
                  </a:lnTo>
                  <a:lnTo>
                    <a:pt x="79" y="706"/>
                  </a:lnTo>
                  <a:lnTo>
                    <a:pt x="77" y="748"/>
                  </a:lnTo>
                  <a:lnTo>
                    <a:pt x="75" y="793"/>
                  </a:lnTo>
                  <a:lnTo>
                    <a:pt x="73" y="817"/>
                  </a:lnTo>
                  <a:lnTo>
                    <a:pt x="73" y="825"/>
                  </a:lnTo>
                  <a:lnTo>
                    <a:pt x="72" y="828"/>
                  </a:lnTo>
                  <a:lnTo>
                    <a:pt x="65" y="829"/>
                  </a:lnTo>
                  <a:lnTo>
                    <a:pt x="56" y="830"/>
                  </a:lnTo>
                  <a:lnTo>
                    <a:pt x="49" y="831"/>
                  </a:lnTo>
                  <a:lnTo>
                    <a:pt x="42" y="832"/>
                  </a:lnTo>
                  <a:lnTo>
                    <a:pt x="34" y="833"/>
                  </a:lnTo>
                  <a:lnTo>
                    <a:pt x="27" y="833"/>
                  </a:lnTo>
                  <a:lnTo>
                    <a:pt x="18" y="834"/>
                  </a:lnTo>
                  <a:lnTo>
                    <a:pt x="11" y="834"/>
                  </a:lnTo>
                  <a:close/>
                </a:path>
              </a:pathLst>
            </a:custGeom>
            <a:solidFill>
              <a:srgbClr val="EDE2D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2" name="Freeform 21"/>
            <p:cNvSpPr>
              <a:spLocks/>
            </p:cNvSpPr>
            <p:nvPr/>
          </p:nvSpPr>
          <p:spPr bwMode="auto">
            <a:xfrm>
              <a:off x="3385" y="2306"/>
              <a:ext cx="91" cy="99"/>
            </a:xfrm>
            <a:custGeom>
              <a:avLst/>
              <a:gdLst>
                <a:gd name="T0" fmla="*/ 25 w 91"/>
                <a:gd name="T1" fmla="*/ 99 h 99"/>
                <a:gd name="T2" fmla="*/ 24 w 91"/>
                <a:gd name="T3" fmla="*/ 98 h 99"/>
                <a:gd name="T4" fmla="*/ 24 w 91"/>
                <a:gd name="T5" fmla="*/ 98 h 99"/>
                <a:gd name="T6" fmla="*/ 22 w 91"/>
                <a:gd name="T7" fmla="*/ 98 h 99"/>
                <a:gd name="T8" fmla="*/ 19 w 91"/>
                <a:gd name="T9" fmla="*/ 97 h 99"/>
                <a:gd name="T10" fmla="*/ 7 w 91"/>
                <a:gd name="T11" fmla="*/ 82 h 99"/>
                <a:gd name="T12" fmla="*/ 2 w 91"/>
                <a:gd name="T13" fmla="*/ 58 h 99"/>
                <a:gd name="T14" fmla="*/ 0 w 91"/>
                <a:gd name="T15" fmla="*/ 31 h 99"/>
                <a:gd name="T16" fmla="*/ 1 w 91"/>
                <a:gd name="T17" fmla="*/ 11 h 99"/>
                <a:gd name="T18" fmla="*/ 7 w 91"/>
                <a:gd name="T19" fmla="*/ 11 h 99"/>
                <a:gd name="T20" fmla="*/ 14 w 91"/>
                <a:gd name="T21" fmla="*/ 12 h 99"/>
                <a:gd name="T22" fmla="*/ 20 w 91"/>
                <a:gd name="T23" fmla="*/ 12 h 99"/>
                <a:gd name="T24" fmla="*/ 26 w 91"/>
                <a:gd name="T25" fmla="*/ 13 h 99"/>
                <a:gd name="T26" fmla="*/ 33 w 91"/>
                <a:gd name="T27" fmla="*/ 13 h 99"/>
                <a:gd name="T28" fmla="*/ 39 w 91"/>
                <a:gd name="T29" fmla="*/ 14 h 99"/>
                <a:gd name="T30" fmla="*/ 47 w 91"/>
                <a:gd name="T31" fmla="*/ 14 h 99"/>
                <a:gd name="T32" fmla="*/ 54 w 91"/>
                <a:gd name="T33" fmla="*/ 14 h 99"/>
                <a:gd name="T34" fmla="*/ 56 w 91"/>
                <a:gd name="T35" fmla="*/ 13 h 99"/>
                <a:gd name="T36" fmla="*/ 61 w 91"/>
                <a:gd name="T37" fmla="*/ 11 h 99"/>
                <a:gd name="T38" fmla="*/ 66 w 91"/>
                <a:gd name="T39" fmla="*/ 9 h 99"/>
                <a:gd name="T40" fmla="*/ 72 w 91"/>
                <a:gd name="T41" fmla="*/ 7 h 99"/>
                <a:gd name="T42" fmla="*/ 80 w 91"/>
                <a:gd name="T43" fmla="*/ 4 h 99"/>
                <a:gd name="T44" fmla="*/ 85 w 91"/>
                <a:gd name="T45" fmla="*/ 2 h 99"/>
                <a:gd name="T46" fmla="*/ 89 w 91"/>
                <a:gd name="T47" fmla="*/ 1 h 99"/>
                <a:gd name="T48" fmla="*/ 91 w 91"/>
                <a:gd name="T49" fmla="*/ 0 h 99"/>
                <a:gd name="T50" fmla="*/ 86 w 91"/>
                <a:gd name="T51" fmla="*/ 13 h 99"/>
                <a:gd name="T52" fmla="*/ 80 w 91"/>
                <a:gd name="T53" fmla="*/ 27 h 99"/>
                <a:gd name="T54" fmla="*/ 73 w 91"/>
                <a:gd name="T55" fmla="*/ 41 h 99"/>
                <a:gd name="T56" fmla="*/ 67 w 91"/>
                <a:gd name="T57" fmla="*/ 55 h 99"/>
                <a:gd name="T58" fmla="*/ 64 w 91"/>
                <a:gd name="T59" fmla="*/ 63 h 99"/>
                <a:gd name="T60" fmla="*/ 61 w 91"/>
                <a:gd name="T61" fmla="*/ 71 h 99"/>
                <a:gd name="T62" fmla="*/ 57 w 91"/>
                <a:gd name="T63" fmla="*/ 78 h 99"/>
                <a:gd name="T64" fmla="*/ 53 w 91"/>
                <a:gd name="T65" fmla="*/ 84 h 99"/>
                <a:gd name="T66" fmla="*/ 48 w 91"/>
                <a:gd name="T67" fmla="*/ 91 h 99"/>
                <a:gd name="T68" fmla="*/ 42 w 91"/>
                <a:gd name="T69" fmla="*/ 95 h 99"/>
                <a:gd name="T70" fmla="*/ 34 w 91"/>
                <a:gd name="T71" fmla="*/ 98 h 99"/>
                <a:gd name="T72" fmla="*/ 25 w 91"/>
                <a:gd name="T73" fmla="*/ 99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99"/>
                <a:gd name="T113" fmla="*/ 91 w 91"/>
                <a:gd name="T114" fmla="*/ 99 h 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99">
                  <a:moveTo>
                    <a:pt x="25" y="99"/>
                  </a:moveTo>
                  <a:lnTo>
                    <a:pt x="24" y="98"/>
                  </a:lnTo>
                  <a:lnTo>
                    <a:pt x="22" y="98"/>
                  </a:lnTo>
                  <a:lnTo>
                    <a:pt x="19" y="97"/>
                  </a:lnTo>
                  <a:lnTo>
                    <a:pt x="7" y="82"/>
                  </a:lnTo>
                  <a:lnTo>
                    <a:pt x="2" y="58"/>
                  </a:lnTo>
                  <a:lnTo>
                    <a:pt x="0" y="31"/>
                  </a:lnTo>
                  <a:lnTo>
                    <a:pt x="1" y="11"/>
                  </a:lnTo>
                  <a:lnTo>
                    <a:pt x="7" y="11"/>
                  </a:lnTo>
                  <a:lnTo>
                    <a:pt x="14" y="12"/>
                  </a:lnTo>
                  <a:lnTo>
                    <a:pt x="20" y="12"/>
                  </a:lnTo>
                  <a:lnTo>
                    <a:pt x="26" y="13"/>
                  </a:lnTo>
                  <a:lnTo>
                    <a:pt x="33" y="13"/>
                  </a:lnTo>
                  <a:lnTo>
                    <a:pt x="39" y="14"/>
                  </a:lnTo>
                  <a:lnTo>
                    <a:pt x="47" y="14"/>
                  </a:lnTo>
                  <a:lnTo>
                    <a:pt x="54" y="14"/>
                  </a:lnTo>
                  <a:lnTo>
                    <a:pt x="56" y="13"/>
                  </a:lnTo>
                  <a:lnTo>
                    <a:pt x="61" y="11"/>
                  </a:lnTo>
                  <a:lnTo>
                    <a:pt x="66" y="9"/>
                  </a:lnTo>
                  <a:lnTo>
                    <a:pt x="72" y="7"/>
                  </a:lnTo>
                  <a:lnTo>
                    <a:pt x="80" y="4"/>
                  </a:lnTo>
                  <a:lnTo>
                    <a:pt x="85" y="2"/>
                  </a:lnTo>
                  <a:lnTo>
                    <a:pt x="89" y="1"/>
                  </a:lnTo>
                  <a:lnTo>
                    <a:pt x="91" y="0"/>
                  </a:lnTo>
                  <a:lnTo>
                    <a:pt x="86" y="13"/>
                  </a:lnTo>
                  <a:lnTo>
                    <a:pt x="80" y="27"/>
                  </a:lnTo>
                  <a:lnTo>
                    <a:pt x="73" y="41"/>
                  </a:lnTo>
                  <a:lnTo>
                    <a:pt x="67" y="55"/>
                  </a:lnTo>
                  <a:lnTo>
                    <a:pt x="64" y="63"/>
                  </a:lnTo>
                  <a:lnTo>
                    <a:pt x="61" y="71"/>
                  </a:lnTo>
                  <a:lnTo>
                    <a:pt x="57" y="78"/>
                  </a:lnTo>
                  <a:lnTo>
                    <a:pt x="53" y="84"/>
                  </a:lnTo>
                  <a:lnTo>
                    <a:pt x="48" y="91"/>
                  </a:lnTo>
                  <a:lnTo>
                    <a:pt x="42" y="95"/>
                  </a:lnTo>
                  <a:lnTo>
                    <a:pt x="34" y="98"/>
                  </a:lnTo>
                  <a:lnTo>
                    <a:pt x="25" y="99"/>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3" name="Freeform 22"/>
            <p:cNvSpPr>
              <a:spLocks/>
            </p:cNvSpPr>
            <p:nvPr/>
          </p:nvSpPr>
          <p:spPr bwMode="auto">
            <a:xfrm>
              <a:off x="3323" y="2315"/>
              <a:ext cx="57" cy="66"/>
            </a:xfrm>
            <a:custGeom>
              <a:avLst/>
              <a:gdLst>
                <a:gd name="T0" fmla="*/ 57 w 57"/>
                <a:gd name="T1" fmla="*/ 66 h 66"/>
                <a:gd name="T2" fmla="*/ 50 w 57"/>
                <a:gd name="T3" fmla="*/ 59 h 66"/>
                <a:gd name="T4" fmla="*/ 41 w 57"/>
                <a:gd name="T5" fmla="*/ 51 h 66"/>
                <a:gd name="T6" fmla="*/ 33 w 57"/>
                <a:gd name="T7" fmla="*/ 42 h 66"/>
                <a:gd name="T8" fmla="*/ 26 w 57"/>
                <a:gd name="T9" fmla="*/ 34 h 66"/>
                <a:gd name="T10" fmla="*/ 18 w 57"/>
                <a:gd name="T11" fmla="*/ 25 h 66"/>
                <a:gd name="T12" fmla="*/ 11 w 57"/>
                <a:gd name="T13" fmla="*/ 17 h 66"/>
                <a:gd name="T14" fmla="*/ 4 w 57"/>
                <a:gd name="T15" fmla="*/ 8 h 66"/>
                <a:gd name="T16" fmla="*/ 0 w 57"/>
                <a:gd name="T17" fmla="*/ 0 h 66"/>
                <a:gd name="T18" fmla="*/ 6 w 57"/>
                <a:gd name="T19" fmla="*/ 1 h 66"/>
                <a:gd name="T20" fmla="*/ 13 w 57"/>
                <a:gd name="T21" fmla="*/ 1 h 66"/>
                <a:gd name="T22" fmla="*/ 20 w 57"/>
                <a:gd name="T23" fmla="*/ 2 h 66"/>
                <a:gd name="T24" fmla="*/ 26 w 57"/>
                <a:gd name="T25" fmla="*/ 2 h 66"/>
                <a:gd name="T26" fmla="*/ 33 w 57"/>
                <a:gd name="T27" fmla="*/ 2 h 66"/>
                <a:gd name="T28" fmla="*/ 39 w 57"/>
                <a:gd name="T29" fmla="*/ 2 h 66"/>
                <a:gd name="T30" fmla="*/ 47 w 57"/>
                <a:gd name="T31" fmla="*/ 2 h 66"/>
                <a:gd name="T32" fmla="*/ 53 w 57"/>
                <a:gd name="T33" fmla="*/ 2 h 66"/>
                <a:gd name="T34" fmla="*/ 52 w 57"/>
                <a:gd name="T35" fmla="*/ 18 h 66"/>
                <a:gd name="T36" fmla="*/ 53 w 57"/>
                <a:gd name="T37" fmla="*/ 34 h 66"/>
                <a:gd name="T38" fmla="*/ 54 w 57"/>
                <a:gd name="T39" fmla="*/ 50 h 66"/>
                <a:gd name="T40" fmla="*/ 57 w 57"/>
                <a:gd name="T41" fmla="*/ 66 h 66"/>
                <a:gd name="T42" fmla="*/ 57 w 57"/>
                <a:gd name="T43" fmla="*/ 66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66"/>
                <a:gd name="T68" fmla="*/ 57 w 57"/>
                <a:gd name="T69" fmla="*/ 66 h 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66">
                  <a:moveTo>
                    <a:pt x="57" y="66"/>
                  </a:moveTo>
                  <a:lnTo>
                    <a:pt x="50" y="59"/>
                  </a:lnTo>
                  <a:lnTo>
                    <a:pt x="41" y="51"/>
                  </a:lnTo>
                  <a:lnTo>
                    <a:pt x="33" y="42"/>
                  </a:lnTo>
                  <a:lnTo>
                    <a:pt x="26" y="34"/>
                  </a:lnTo>
                  <a:lnTo>
                    <a:pt x="18" y="25"/>
                  </a:lnTo>
                  <a:lnTo>
                    <a:pt x="11" y="17"/>
                  </a:lnTo>
                  <a:lnTo>
                    <a:pt x="4" y="8"/>
                  </a:lnTo>
                  <a:lnTo>
                    <a:pt x="0" y="0"/>
                  </a:lnTo>
                  <a:lnTo>
                    <a:pt x="6" y="1"/>
                  </a:lnTo>
                  <a:lnTo>
                    <a:pt x="13" y="1"/>
                  </a:lnTo>
                  <a:lnTo>
                    <a:pt x="20" y="2"/>
                  </a:lnTo>
                  <a:lnTo>
                    <a:pt x="26" y="2"/>
                  </a:lnTo>
                  <a:lnTo>
                    <a:pt x="33" y="2"/>
                  </a:lnTo>
                  <a:lnTo>
                    <a:pt x="39" y="2"/>
                  </a:lnTo>
                  <a:lnTo>
                    <a:pt x="47" y="2"/>
                  </a:lnTo>
                  <a:lnTo>
                    <a:pt x="53" y="2"/>
                  </a:lnTo>
                  <a:lnTo>
                    <a:pt x="52" y="18"/>
                  </a:lnTo>
                  <a:lnTo>
                    <a:pt x="53" y="34"/>
                  </a:lnTo>
                  <a:lnTo>
                    <a:pt x="54" y="50"/>
                  </a:lnTo>
                  <a:lnTo>
                    <a:pt x="57" y="66"/>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4" name="Freeform 23"/>
            <p:cNvSpPr>
              <a:spLocks/>
            </p:cNvSpPr>
            <p:nvPr/>
          </p:nvSpPr>
          <p:spPr bwMode="auto">
            <a:xfrm>
              <a:off x="2701" y="1852"/>
              <a:ext cx="363" cy="498"/>
            </a:xfrm>
            <a:custGeom>
              <a:avLst/>
              <a:gdLst>
                <a:gd name="T0" fmla="*/ 284 w 363"/>
                <a:gd name="T1" fmla="*/ 494 h 498"/>
                <a:gd name="T2" fmla="*/ 253 w 363"/>
                <a:gd name="T3" fmla="*/ 487 h 498"/>
                <a:gd name="T4" fmla="*/ 222 w 363"/>
                <a:gd name="T5" fmla="*/ 481 h 498"/>
                <a:gd name="T6" fmla="*/ 190 w 363"/>
                <a:gd name="T7" fmla="*/ 473 h 498"/>
                <a:gd name="T8" fmla="*/ 159 w 363"/>
                <a:gd name="T9" fmla="*/ 466 h 498"/>
                <a:gd name="T10" fmla="*/ 128 w 363"/>
                <a:gd name="T11" fmla="*/ 457 h 498"/>
                <a:gd name="T12" fmla="*/ 98 w 363"/>
                <a:gd name="T13" fmla="*/ 448 h 498"/>
                <a:gd name="T14" fmla="*/ 69 w 363"/>
                <a:gd name="T15" fmla="*/ 435 h 498"/>
                <a:gd name="T16" fmla="*/ 38 w 363"/>
                <a:gd name="T17" fmla="*/ 417 h 498"/>
                <a:gd name="T18" fmla="*/ 16 w 363"/>
                <a:gd name="T19" fmla="*/ 390 h 498"/>
                <a:gd name="T20" fmla="*/ 3 w 363"/>
                <a:gd name="T21" fmla="*/ 360 h 498"/>
                <a:gd name="T22" fmla="*/ 0 w 363"/>
                <a:gd name="T23" fmla="*/ 326 h 498"/>
                <a:gd name="T24" fmla="*/ 8 w 363"/>
                <a:gd name="T25" fmla="*/ 276 h 498"/>
                <a:gd name="T26" fmla="*/ 27 w 363"/>
                <a:gd name="T27" fmla="*/ 219 h 498"/>
                <a:gd name="T28" fmla="*/ 51 w 363"/>
                <a:gd name="T29" fmla="*/ 161 h 498"/>
                <a:gd name="T30" fmla="*/ 77 w 363"/>
                <a:gd name="T31" fmla="*/ 104 h 498"/>
                <a:gd name="T32" fmla="*/ 102 w 363"/>
                <a:gd name="T33" fmla="*/ 61 h 498"/>
                <a:gd name="T34" fmla="*/ 131 w 363"/>
                <a:gd name="T35" fmla="*/ 39 h 498"/>
                <a:gd name="T36" fmla="*/ 165 w 363"/>
                <a:gd name="T37" fmla="*/ 26 h 498"/>
                <a:gd name="T38" fmla="*/ 201 w 363"/>
                <a:gd name="T39" fmla="*/ 15 h 498"/>
                <a:gd name="T40" fmla="*/ 232 w 363"/>
                <a:gd name="T41" fmla="*/ 5 h 498"/>
                <a:gd name="T42" fmla="*/ 242 w 363"/>
                <a:gd name="T43" fmla="*/ 1 h 498"/>
                <a:gd name="T44" fmla="*/ 245 w 363"/>
                <a:gd name="T45" fmla="*/ 14 h 498"/>
                <a:gd name="T46" fmla="*/ 248 w 363"/>
                <a:gd name="T47" fmla="*/ 42 h 498"/>
                <a:gd name="T48" fmla="*/ 240 w 363"/>
                <a:gd name="T49" fmla="*/ 58 h 498"/>
                <a:gd name="T50" fmla="*/ 211 w 363"/>
                <a:gd name="T51" fmla="*/ 64 h 498"/>
                <a:gd name="T52" fmla="*/ 183 w 363"/>
                <a:gd name="T53" fmla="*/ 74 h 498"/>
                <a:gd name="T54" fmla="*/ 157 w 363"/>
                <a:gd name="T55" fmla="*/ 87 h 498"/>
                <a:gd name="T56" fmla="*/ 127 w 363"/>
                <a:gd name="T57" fmla="*/ 118 h 498"/>
                <a:gd name="T58" fmla="*/ 105 w 363"/>
                <a:gd name="T59" fmla="*/ 164 h 498"/>
                <a:gd name="T60" fmla="*/ 104 w 363"/>
                <a:gd name="T61" fmla="*/ 209 h 498"/>
                <a:gd name="T62" fmla="*/ 118 w 363"/>
                <a:gd name="T63" fmla="*/ 259 h 498"/>
                <a:gd name="T64" fmla="*/ 130 w 363"/>
                <a:gd name="T65" fmla="*/ 287 h 498"/>
                <a:gd name="T66" fmla="*/ 132 w 363"/>
                <a:gd name="T67" fmla="*/ 290 h 498"/>
                <a:gd name="T68" fmla="*/ 120 w 363"/>
                <a:gd name="T69" fmla="*/ 291 h 498"/>
                <a:gd name="T70" fmla="*/ 91 w 363"/>
                <a:gd name="T71" fmla="*/ 291 h 498"/>
                <a:gd name="T72" fmla="*/ 61 w 363"/>
                <a:gd name="T73" fmla="*/ 294 h 498"/>
                <a:gd name="T74" fmla="*/ 35 w 363"/>
                <a:gd name="T75" fmla="*/ 303 h 498"/>
                <a:gd name="T76" fmla="*/ 29 w 363"/>
                <a:gd name="T77" fmla="*/ 312 h 498"/>
                <a:gd name="T78" fmla="*/ 44 w 363"/>
                <a:gd name="T79" fmla="*/ 310 h 498"/>
                <a:gd name="T80" fmla="*/ 62 w 363"/>
                <a:gd name="T81" fmla="*/ 305 h 498"/>
                <a:gd name="T82" fmla="*/ 79 w 363"/>
                <a:gd name="T83" fmla="*/ 300 h 498"/>
                <a:gd name="T84" fmla="*/ 99 w 363"/>
                <a:gd name="T85" fmla="*/ 299 h 498"/>
                <a:gd name="T86" fmla="*/ 129 w 363"/>
                <a:gd name="T87" fmla="*/ 300 h 498"/>
                <a:gd name="T88" fmla="*/ 159 w 363"/>
                <a:gd name="T89" fmla="*/ 301 h 498"/>
                <a:gd name="T90" fmla="*/ 188 w 363"/>
                <a:gd name="T91" fmla="*/ 302 h 498"/>
                <a:gd name="T92" fmla="*/ 218 w 363"/>
                <a:gd name="T93" fmla="*/ 304 h 498"/>
                <a:gd name="T94" fmla="*/ 248 w 363"/>
                <a:gd name="T95" fmla="*/ 306 h 498"/>
                <a:gd name="T96" fmla="*/ 278 w 363"/>
                <a:gd name="T97" fmla="*/ 309 h 498"/>
                <a:gd name="T98" fmla="*/ 308 w 363"/>
                <a:gd name="T99" fmla="*/ 311 h 498"/>
                <a:gd name="T100" fmla="*/ 331 w 363"/>
                <a:gd name="T101" fmla="*/ 313 h 498"/>
                <a:gd name="T102" fmla="*/ 342 w 363"/>
                <a:gd name="T103" fmla="*/ 316 h 498"/>
                <a:gd name="T104" fmla="*/ 360 w 363"/>
                <a:gd name="T105" fmla="*/ 337 h 498"/>
                <a:gd name="T106" fmla="*/ 361 w 363"/>
                <a:gd name="T107" fmla="*/ 392 h 498"/>
                <a:gd name="T108" fmla="*/ 354 w 363"/>
                <a:gd name="T109" fmla="*/ 428 h 498"/>
                <a:gd name="T110" fmla="*/ 343 w 363"/>
                <a:gd name="T111" fmla="*/ 453 h 498"/>
                <a:gd name="T112" fmla="*/ 328 w 363"/>
                <a:gd name="T113" fmla="*/ 479 h 498"/>
                <a:gd name="T114" fmla="*/ 310 w 363"/>
                <a:gd name="T115" fmla="*/ 496 h 4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3"/>
                <a:gd name="T175" fmla="*/ 0 h 498"/>
                <a:gd name="T176" fmla="*/ 363 w 363"/>
                <a:gd name="T177" fmla="*/ 498 h 4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3" h="498">
                  <a:moveTo>
                    <a:pt x="299" y="498"/>
                  </a:moveTo>
                  <a:lnTo>
                    <a:pt x="284" y="494"/>
                  </a:lnTo>
                  <a:lnTo>
                    <a:pt x="268" y="491"/>
                  </a:lnTo>
                  <a:lnTo>
                    <a:pt x="253" y="487"/>
                  </a:lnTo>
                  <a:lnTo>
                    <a:pt x="237" y="484"/>
                  </a:lnTo>
                  <a:lnTo>
                    <a:pt x="222" y="481"/>
                  </a:lnTo>
                  <a:lnTo>
                    <a:pt x="205" y="477"/>
                  </a:lnTo>
                  <a:lnTo>
                    <a:pt x="190" y="473"/>
                  </a:lnTo>
                  <a:lnTo>
                    <a:pt x="175" y="469"/>
                  </a:lnTo>
                  <a:lnTo>
                    <a:pt x="159" y="466"/>
                  </a:lnTo>
                  <a:lnTo>
                    <a:pt x="144" y="462"/>
                  </a:lnTo>
                  <a:lnTo>
                    <a:pt x="128" y="457"/>
                  </a:lnTo>
                  <a:lnTo>
                    <a:pt x="113" y="453"/>
                  </a:lnTo>
                  <a:lnTo>
                    <a:pt x="98" y="448"/>
                  </a:lnTo>
                  <a:lnTo>
                    <a:pt x="84" y="441"/>
                  </a:lnTo>
                  <a:lnTo>
                    <a:pt x="69" y="435"/>
                  </a:lnTo>
                  <a:lnTo>
                    <a:pt x="55" y="428"/>
                  </a:lnTo>
                  <a:lnTo>
                    <a:pt x="38" y="417"/>
                  </a:lnTo>
                  <a:lnTo>
                    <a:pt x="26" y="403"/>
                  </a:lnTo>
                  <a:lnTo>
                    <a:pt x="16" y="390"/>
                  </a:lnTo>
                  <a:lnTo>
                    <a:pt x="8" y="375"/>
                  </a:lnTo>
                  <a:lnTo>
                    <a:pt x="3" y="360"/>
                  </a:lnTo>
                  <a:lnTo>
                    <a:pt x="0" y="343"/>
                  </a:lnTo>
                  <a:lnTo>
                    <a:pt x="0" y="326"/>
                  </a:lnTo>
                  <a:lnTo>
                    <a:pt x="1" y="306"/>
                  </a:lnTo>
                  <a:lnTo>
                    <a:pt x="8" y="276"/>
                  </a:lnTo>
                  <a:lnTo>
                    <a:pt x="17" y="247"/>
                  </a:lnTo>
                  <a:lnTo>
                    <a:pt x="27" y="219"/>
                  </a:lnTo>
                  <a:lnTo>
                    <a:pt x="38" y="189"/>
                  </a:lnTo>
                  <a:lnTo>
                    <a:pt x="51" y="161"/>
                  </a:lnTo>
                  <a:lnTo>
                    <a:pt x="63" y="132"/>
                  </a:lnTo>
                  <a:lnTo>
                    <a:pt x="77" y="104"/>
                  </a:lnTo>
                  <a:lnTo>
                    <a:pt x="90" y="77"/>
                  </a:lnTo>
                  <a:lnTo>
                    <a:pt x="102" y="61"/>
                  </a:lnTo>
                  <a:lnTo>
                    <a:pt x="117" y="48"/>
                  </a:lnTo>
                  <a:lnTo>
                    <a:pt x="131" y="39"/>
                  </a:lnTo>
                  <a:lnTo>
                    <a:pt x="148" y="32"/>
                  </a:lnTo>
                  <a:lnTo>
                    <a:pt x="165" y="26"/>
                  </a:lnTo>
                  <a:lnTo>
                    <a:pt x="183" y="20"/>
                  </a:lnTo>
                  <a:lnTo>
                    <a:pt x="201" y="15"/>
                  </a:lnTo>
                  <a:lnTo>
                    <a:pt x="221" y="9"/>
                  </a:lnTo>
                  <a:lnTo>
                    <a:pt x="232" y="5"/>
                  </a:lnTo>
                  <a:lnTo>
                    <a:pt x="238" y="2"/>
                  </a:lnTo>
                  <a:lnTo>
                    <a:pt x="242" y="1"/>
                  </a:lnTo>
                  <a:lnTo>
                    <a:pt x="244" y="0"/>
                  </a:lnTo>
                  <a:lnTo>
                    <a:pt x="245" y="14"/>
                  </a:lnTo>
                  <a:lnTo>
                    <a:pt x="246" y="28"/>
                  </a:lnTo>
                  <a:lnTo>
                    <a:pt x="248" y="42"/>
                  </a:lnTo>
                  <a:lnTo>
                    <a:pt x="253" y="55"/>
                  </a:lnTo>
                  <a:lnTo>
                    <a:pt x="240" y="58"/>
                  </a:lnTo>
                  <a:lnTo>
                    <a:pt x="225" y="60"/>
                  </a:lnTo>
                  <a:lnTo>
                    <a:pt x="211" y="64"/>
                  </a:lnTo>
                  <a:lnTo>
                    <a:pt x="196" y="69"/>
                  </a:lnTo>
                  <a:lnTo>
                    <a:pt x="183" y="74"/>
                  </a:lnTo>
                  <a:lnTo>
                    <a:pt x="169" y="80"/>
                  </a:lnTo>
                  <a:lnTo>
                    <a:pt x="157" y="87"/>
                  </a:lnTo>
                  <a:lnTo>
                    <a:pt x="146" y="95"/>
                  </a:lnTo>
                  <a:lnTo>
                    <a:pt x="127" y="118"/>
                  </a:lnTo>
                  <a:lnTo>
                    <a:pt x="114" y="141"/>
                  </a:lnTo>
                  <a:lnTo>
                    <a:pt x="105" y="164"/>
                  </a:lnTo>
                  <a:lnTo>
                    <a:pt x="103" y="186"/>
                  </a:lnTo>
                  <a:lnTo>
                    <a:pt x="104" y="209"/>
                  </a:lnTo>
                  <a:lnTo>
                    <a:pt x="110" y="233"/>
                  </a:lnTo>
                  <a:lnTo>
                    <a:pt x="118" y="259"/>
                  </a:lnTo>
                  <a:lnTo>
                    <a:pt x="129" y="286"/>
                  </a:lnTo>
                  <a:lnTo>
                    <a:pt x="130" y="287"/>
                  </a:lnTo>
                  <a:lnTo>
                    <a:pt x="131" y="288"/>
                  </a:lnTo>
                  <a:lnTo>
                    <a:pt x="132" y="290"/>
                  </a:lnTo>
                  <a:lnTo>
                    <a:pt x="132" y="291"/>
                  </a:lnTo>
                  <a:lnTo>
                    <a:pt x="120" y="291"/>
                  </a:lnTo>
                  <a:lnTo>
                    <a:pt x="105" y="290"/>
                  </a:lnTo>
                  <a:lnTo>
                    <a:pt x="91" y="291"/>
                  </a:lnTo>
                  <a:lnTo>
                    <a:pt x="76" y="291"/>
                  </a:lnTo>
                  <a:lnTo>
                    <a:pt x="61" y="294"/>
                  </a:lnTo>
                  <a:lnTo>
                    <a:pt x="48" y="297"/>
                  </a:lnTo>
                  <a:lnTo>
                    <a:pt x="35" y="303"/>
                  </a:lnTo>
                  <a:lnTo>
                    <a:pt x="25" y="310"/>
                  </a:lnTo>
                  <a:lnTo>
                    <a:pt x="29" y="312"/>
                  </a:lnTo>
                  <a:lnTo>
                    <a:pt x="35" y="311"/>
                  </a:lnTo>
                  <a:lnTo>
                    <a:pt x="44" y="310"/>
                  </a:lnTo>
                  <a:lnTo>
                    <a:pt x="53" y="307"/>
                  </a:lnTo>
                  <a:lnTo>
                    <a:pt x="62" y="305"/>
                  </a:lnTo>
                  <a:lnTo>
                    <a:pt x="71" y="302"/>
                  </a:lnTo>
                  <a:lnTo>
                    <a:pt x="79" y="300"/>
                  </a:lnTo>
                  <a:lnTo>
                    <a:pt x="85" y="299"/>
                  </a:lnTo>
                  <a:lnTo>
                    <a:pt x="99" y="299"/>
                  </a:lnTo>
                  <a:lnTo>
                    <a:pt x="115" y="299"/>
                  </a:lnTo>
                  <a:lnTo>
                    <a:pt x="129" y="300"/>
                  </a:lnTo>
                  <a:lnTo>
                    <a:pt x="144" y="300"/>
                  </a:lnTo>
                  <a:lnTo>
                    <a:pt x="159" y="301"/>
                  </a:lnTo>
                  <a:lnTo>
                    <a:pt x="174" y="302"/>
                  </a:lnTo>
                  <a:lnTo>
                    <a:pt x="188" y="302"/>
                  </a:lnTo>
                  <a:lnTo>
                    <a:pt x="203" y="303"/>
                  </a:lnTo>
                  <a:lnTo>
                    <a:pt x="218" y="304"/>
                  </a:lnTo>
                  <a:lnTo>
                    <a:pt x="232" y="305"/>
                  </a:lnTo>
                  <a:lnTo>
                    <a:pt x="248" y="306"/>
                  </a:lnTo>
                  <a:lnTo>
                    <a:pt x="262" y="307"/>
                  </a:lnTo>
                  <a:lnTo>
                    <a:pt x="278" y="309"/>
                  </a:lnTo>
                  <a:lnTo>
                    <a:pt x="292" y="310"/>
                  </a:lnTo>
                  <a:lnTo>
                    <a:pt x="308" y="311"/>
                  </a:lnTo>
                  <a:lnTo>
                    <a:pt x="322" y="312"/>
                  </a:lnTo>
                  <a:lnTo>
                    <a:pt x="331" y="313"/>
                  </a:lnTo>
                  <a:lnTo>
                    <a:pt x="336" y="315"/>
                  </a:lnTo>
                  <a:lnTo>
                    <a:pt x="342" y="316"/>
                  </a:lnTo>
                  <a:lnTo>
                    <a:pt x="347" y="317"/>
                  </a:lnTo>
                  <a:lnTo>
                    <a:pt x="360" y="337"/>
                  </a:lnTo>
                  <a:lnTo>
                    <a:pt x="363" y="364"/>
                  </a:lnTo>
                  <a:lnTo>
                    <a:pt x="361" y="392"/>
                  </a:lnTo>
                  <a:lnTo>
                    <a:pt x="357" y="418"/>
                  </a:lnTo>
                  <a:lnTo>
                    <a:pt x="354" y="428"/>
                  </a:lnTo>
                  <a:lnTo>
                    <a:pt x="349" y="439"/>
                  </a:lnTo>
                  <a:lnTo>
                    <a:pt x="343" y="453"/>
                  </a:lnTo>
                  <a:lnTo>
                    <a:pt x="336" y="466"/>
                  </a:lnTo>
                  <a:lnTo>
                    <a:pt x="328" y="479"/>
                  </a:lnTo>
                  <a:lnTo>
                    <a:pt x="319" y="489"/>
                  </a:lnTo>
                  <a:lnTo>
                    <a:pt x="310" y="496"/>
                  </a:lnTo>
                  <a:lnTo>
                    <a:pt x="299" y="498"/>
                  </a:lnTo>
                  <a:close/>
                </a:path>
              </a:pathLst>
            </a:custGeom>
            <a:solidFill>
              <a:srgbClr val="F9F2E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5" name="Freeform 24"/>
            <p:cNvSpPr>
              <a:spLocks/>
            </p:cNvSpPr>
            <p:nvPr/>
          </p:nvSpPr>
          <p:spPr bwMode="auto">
            <a:xfrm>
              <a:off x="3352" y="2137"/>
              <a:ext cx="146" cy="176"/>
            </a:xfrm>
            <a:custGeom>
              <a:avLst/>
              <a:gdLst>
                <a:gd name="T0" fmla="*/ 63 w 146"/>
                <a:gd name="T1" fmla="*/ 176 h 176"/>
                <a:gd name="T2" fmla="*/ 49 w 146"/>
                <a:gd name="T3" fmla="*/ 172 h 176"/>
                <a:gd name="T4" fmla="*/ 51 w 146"/>
                <a:gd name="T5" fmla="*/ 166 h 176"/>
                <a:gd name="T6" fmla="*/ 68 w 146"/>
                <a:gd name="T7" fmla="*/ 165 h 176"/>
                <a:gd name="T8" fmla="*/ 87 w 146"/>
                <a:gd name="T9" fmla="*/ 162 h 176"/>
                <a:gd name="T10" fmla="*/ 101 w 146"/>
                <a:gd name="T11" fmla="*/ 154 h 176"/>
                <a:gd name="T12" fmla="*/ 95 w 146"/>
                <a:gd name="T13" fmla="*/ 150 h 176"/>
                <a:gd name="T14" fmla="*/ 73 w 146"/>
                <a:gd name="T15" fmla="*/ 154 h 176"/>
                <a:gd name="T16" fmla="*/ 50 w 146"/>
                <a:gd name="T17" fmla="*/ 157 h 176"/>
                <a:gd name="T18" fmla="*/ 29 w 146"/>
                <a:gd name="T19" fmla="*/ 156 h 176"/>
                <a:gd name="T20" fmla="*/ 25 w 146"/>
                <a:gd name="T21" fmla="*/ 146 h 176"/>
                <a:gd name="T22" fmla="*/ 51 w 146"/>
                <a:gd name="T23" fmla="*/ 138 h 176"/>
                <a:gd name="T24" fmla="*/ 85 w 146"/>
                <a:gd name="T25" fmla="*/ 135 h 176"/>
                <a:gd name="T26" fmla="*/ 109 w 146"/>
                <a:gd name="T27" fmla="*/ 127 h 176"/>
                <a:gd name="T28" fmla="*/ 103 w 146"/>
                <a:gd name="T29" fmla="*/ 119 h 176"/>
                <a:gd name="T30" fmla="*/ 68 w 146"/>
                <a:gd name="T31" fmla="*/ 124 h 176"/>
                <a:gd name="T32" fmla="*/ 28 w 146"/>
                <a:gd name="T33" fmla="*/ 130 h 176"/>
                <a:gd name="T34" fmla="*/ 1 w 146"/>
                <a:gd name="T35" fmla="*/ 125 h 176"/>
                <a:gd name="T36" fmla="*/ 7 w 146"/>
                <a:gd name="T37" fmla="*/ 115 h 176"/>
                <a:gd name="T38" fmla="*/ 36 w 146"/>
                <a:gd name="T39" fmla="*/ 110 h 176"/>
                <a:gd name="T40" fmla="*/ 71 w 146"/>
                <a:gd name="T41" fmla="*/ 103 h 176"/>
                <a:gd name="T42" fmla="*/ 97 w 146"/>
                <a:gd name="T43" fmla="*/ 95 h 176"/>
                <a:gd name="T44" fmla="*/ 98 w 146"/>
                <a:gd name="T45" fmla="*/ 89 h 176"/>
                <a:gd name="T46" fmla="*/ 90 w 146"/>
                <a:gd name="T47" fmla="*/ 88 h 176"/>
                <a:gd name="T48" fmla="*/ 80 w 146"/>
                <a:gd name="T49" fmla="*/ 90 h 176"/>
                <a:gd name="T50" fmla="*/ 71 w 146"/>
                <a:gd name="T51" fmla="*/ 92 h 176"/>
                <a:gd name="T52" fmla="*/ 62 w 146"/>
                <a:gd name="T53" fmla="*/ 95 h 176"/>
                <a:gd name="T54" fmla="*/ 44 w 146"/>
                <a:gd name="T55" fmla="*/ 98 h 176"/>
                <a:gd name="T56" fmla="*/ 28 w 146"/>
                <a:gd name="T57" fmla="*/ 98 h 176"/>
                <a:gd name="T58" fmla="*/ 16 w 146"/>
                <a:gd name="T59" fmla="*/ 92 h 176"/>
                <a:gd name="T60" fmla="*/ 20 w 146"/>
                <a:gd name="T61" fmla="*/ 81 h 176"/>
                <a:gd name="T62" fmla="*/ 36 w 146"/>
                <a:gd name="T63" fmla="*/ 77 h 176"/>
                <a:gd name="T64" fmla="*/ 56 w 146"/>
                <a:gd name="T65" fmla="*/ 75 h 176"/>
                <a:gd name="T66" fmla="*/ 72 w 146"/>
                <a:gd name="T67" fmla="*/ 72 h 176"/>
                <a:gd name="T68" fmla="*/ 85 w 146"/>
                <a:gd name="T69" fmla="*/ 67 h 176"/>
                <a:gd name="T70" fmla="*/ 94 w 146"/>
                <a:gd name="T71" fmla="*/ 67 h 176"/>
                <a:gd name="T72" fmla="*/ 101 w 146"/>
                <a:gd name="T73" fmla="*/ 65 h 176"/>
                <a:gd name="T74" fmla="*/ 102 w 146"/>
                <a:gd name="T75" fmla="*/ 64 h 176"/>
                <a:gd name="T76" fmla="*/ 101 w 146"/>
                <a:gd name="T77" fmla="*/ 60 h 176"/>
                <a:gd name="T78" fmla="*/ 99 w 146"/>
                <a:gd name="T79" fmla="*/ 57 h 176"/>
                <a:gd name="T80" fmla="*/ 98 w 146"/>
                <a:gd name="T81" fmla="*/ 51 h 176"/>
                <a:gd name="T82" fmla="*/ 96 w 146"/>
                <a:gd name="T83" fmla="*/ 42 h 176"/>
                <a:gd name="T84" fmla="*/ 94 w 146"/>
                <a:gd name="T85" fmla="*/ 27 h 176"/>
                <a:gd name="T86" fmla="*/ 97 w 146"/>
                <a:gd name="T87" fmla="*/ 9 h 176"/>
                <a:gd name="T88" fmla="*/ 98 w 146"/>
                <a:gd name="T89" fmla="*/ 0 h 176"/>
                <a:gd name="T90" fmla="*/ 98 w 146"/>
                <a:gd name="T91" fmla="*/ 0 h 176"/>
                <a:gd name="T92" fmla="*/ 102 w 146"/>
                <a:gd name="T93" fmla="*/ 12 h 176"/>
                <a:gd name="T94" fmla="*/ 114 w 146"/>
                <a:gd name="T95" fmla="*/ 36 h 176"/>
                <a:gd name="T96" fmla="*/ 128 w 146"/>
                <a:gd name="T97" fmla="*/ 59 h 176"/>
                <a:gd name="T98" fmla="*/ 141 w 146"/>
                <a:gd name="T99" fmla="*/ 84 h 176"/>
                <a:gd name="T100" fmla="*/ 145 w 146"/>
                <a:gd name="T101" fmla="*/ 115 h 176"/>
                <a:gd name="T102" fmla="*/ 136 w 146"/>
                <a:gd name="T103" fmla="*/ 143 h 176"/>
                <a:gd name="T104" fmla="*/ 118 w 146"/>
                <a:gd name="T105" fmla="*/ 162 h 176"/>
                <a:gd name="T106" fmla="*/ 90 w 146"/>
                <a:gd name="T107" fmla="*/ 173 h 1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6"/>
                <a:gd name="T163" fmla="*/ 0 h 176"/>
                <a:gd name="T164" fmla="*/ 146 w 146"/>
                <a:gd name="T165" fmla="*/ 176 h 1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6" h="176">
                  <a:moveTo>
                    <a:pt x="72" y="176"/>
                  </a:moveTo>
                  <a:lnTo>
                    <a:pt x="63" y="176"/>
                  </a:lnTo>
                  <a:lnTo>
                    <a:pt x="55" y="175"/>
                  </a:lnTo>
                  <a:lnTo>
                    <a:pt x="49" y="172"/>
                  </a:lnTo>
                  <a:lnTo>
                    <a:pt x="44" y="166"/>
                  </a:lnTo>
                  <a:lnTo>
                    <a:pt x="51" y="166"/>
                  </a:lnTo>
                  <a:lnTo>
                    <a:pt x="59" y="165"/>
                  </a:lnTo>
                  <a:lnTo>
                    <a:pt x="68" y="165"/>
                  </a:lnTo>
                  <a:lnTo>
                    <a:pt x="77" y="163"/>
                  </a:lnTo>
                  <a:lnTo>
                    <a:pt x="87" y="162"/>
                  </a:lnTo>
                  <a:lnTo>
                    <a:pt x="95" y="159"/>
                  </a:lnTo>
                  <a:lnTo>
                    <a:pt x="101" y="154"/>
                  </a:lnTo>
                  <a:lnTo>
                    <a:pt x="104" y="148"/>
                  </a:lnTo>
                  <a:lnTo>
                    <a:pt x="95" y="150"/>
                  </a:lnTo>
                  <a:lnTo>
                    <a:pt x="85" y="152"/>
                  </a:lnTo>
                  <a:lnTo>
                    <a:pt x="73" y="154"/>
                  </a:lnTo>
                  <a:lnTo>
                    <a:pt x="61" y="156"/>
                  </a:lnTo>
                  <a:lnTo>
                    <a:pt x="50" y="157"/>
                  </a:lnTo>
                  <a:lnTo>
                    <a:pt x="39" y="157"/>
                  </a:lnTo>
                  <a:lnTo>
                    <a:pt x="29" y="156"/>
                  </a:lnTo>
                  <a:lnTo>
                    <a:pt x="21" y="153"/>
                  </a:lnTo>
                  <a:lnTo>
                    <a:pt x="25" y="146"/>
                  </a:lnTo>
                  <a:lnTo>
                    <a:pt x="35" y="141"/>
                  </a:lnTo>
                  <a:lnTo>
                    <a:pt x="51" y="138"/>
                  </a:lnTo>
                  <a:lnTo>
                    <a:pt x="67" y="136"/>
                  </a:lnTo>
                  <a:lnTo>
                    <a:pt x="85" y="135"/>
                  </a:lnTo>
                  <a:lnTo>
                    <a:pt x="99" y="132"/>
                  </a:lnTo>
                  <a:lnTo>
                    <a:pt x="109" y="127"/>
                  </a:lnTo>
                  <a:lnTo>
                    <a:pt x="113" y="119"/>
                  </a:lnTo>
                  <a:lnTo>
                    <a:pt x="103" y="119"/>
                  </a:lnTo>
                  <a:lnTo>
                    <a:pt x="88" y="121"/>
                  </a:lnTo>
                  <a:lnTo>
                    <a:pt x="68" y="124"/>
                  </a:lnTo>
                  <a:lnTo>
                    <a:pt x="48" y="128"/>
                  </a:lnTo>
                  <a:lnTo>
                    <a:pt x="28" y="130"/>
                  </a:lnTo>
                  <a:lnTo>
                    <a:pt x="11" y="130"/>
                  </a:lnTo>
                  <a:lnTo>
                    <a:pt x="1" y="125"/>
                  </a:lnTo>
                  <a:lnTo>
                    <a:pt x="0" y="117"/>
                  </a:lnTo>
                  <a:lnTo>
                    <a:pt x="7" y="115"/>
                  </a:lnTo>
                  <a:lnTo>
                    <a:pt x="20" y="113"/>
                  </a:lnTo>
                  <a:lnTo>
                    <a:pt x="36" y="110"/>
                  </a:lnTo>
                  <a:lnTo>
                    <a:pt x="54" y="106"/>
                  </a:lnTo>
                  <a:lnTo>
                    <a:pt x="71" y="103"/>
                  </a:lnTo>
                  <a:lnTo>
                    <a:pt x="87" y="99"/>
                  </a:lnTo>
                  <a:lnTo>
                    <a:pt x="97" y="95"/>
                  </a:lnTo>
                  <a:lnTo>
                    <a:pt x="101" y="90"/>
                  </a:lnTo>
                  <a:lnTo>
                    <a:pt x="98" y="89"/>
                  </a:lnTo>
                  <a:lnTo>
                    <a:pt x="94" y="88"/>
                  </a:lnTo>
                  <a:lnTo>
                    <a:pt x="90" y="88"/>
                  </a:lnTo>
                  <a:lnTo>
                    <a:pt x="85" y="89"/>
                  </a:lnTo>
                  <a:lnTo>
                    <a:pt x="80" y="90"/>
                  </a:lnTo>
                  <a:lnTo>
                    <a:pt x="75" y="91"/>
                  </a:lnTo>
                  <a:lnTo>
                    <a:pt x="71" y="92"/>
                  </a:lnTo>
                  <a:lnTo>
                    <a:pt x="69" y="94"/>
                  </a:lnTo>
                  <a:lnTo>
                    <a:pt x="62" y="95"/>
                  </a:lnTo>
                  <a:lnTo>
                    <a:pt x="54" y="97"/>
                  </a:lnTo>
                  <a:lnTo>
                    <a:pt x="44" y="98"/>
                  </a:lnTo>
                  <a:lnTo>
                    <a:pt x="36" y="98"/>
                  </a:lnTo>
                  <a:lnTo>
                    <a:pt x="28" y="98"/>
                  </a:lnTo>
                  <a:lnTo>
                    <a:pt x="21" y="96"/>
                  </a:lnTo>
                  <a:lnTo>
                    <a:pt x="16" y="92"/>
                  </a:lnTo>
                  <a:lnTo>
                    <a:pt x="12" y="86"/>
                  </a:lnTo>
                  <a:lnTo>
                    <a:pt x="20" y="81"/>
                  </a:lnTo>
                  <a:lnTo>
                    <a:pt x="28" y="79"/>
                  </a:lnTo>
                  <a:lnTo>
                    <a:pt x="36" y="77"/>
                  </a:lnTo>
                  <a:lnTo>
                    <a:pt x="47" y="76"/>
                  </a:lnTo>
                  <a:lnTo>
                    <a:pt x="56" y="75"/>
                  </a:lnTo>
                  <a:lnTo>
                    <a:pt x="64" y="74"/>
                  </a:lnTo>
                  <a:lnTo>
                    <a:pt x="72" y="72"/>
                  </a:lnTo>
                  <a:lnTo>
                    <a:pt x="80" y="68"/>
                  </a:lnTo>
                  <a:lnTo>
                    <a:pt x="85" y="67"/>
                  </a:lnTo>
                  <a:lnTo>
                    <a:pt x="89" y="67"/>
                  </a:lnTo>
                  <a:lnTo>
                    <a:pt x="94" y="67"/>
                  </a:lnTo>
                  <a:lnTo>
                    <a:pt x="101" y="66"/>
                  </a:lnTo>
                  <a:lnTo>
                    <a:pt x="101" y="65"/>
                  </a:lnTo>
                  <a:lnTo>
                    <a:pt x="102" y="64"/>
                  </a:lnTo>
                  <a:lnTo>
                    <a:pt x="102" y="63"/>
                  </a:lnTo>
                  <a:lnTo>
                    <a:pt x="101" y="60"/>
                  </a:lnTo>
                  <a:lnTo>
                    <a:pt x="100" y="59"/>
                  </a:lnTo>
                  <a:lnTo>
                    <a:pt x="99" y="57"/>
                  </a:lnTo>
                  <a:lnTo>
                    <a:pt x="98" y="56"/>
                  </a:lnTo>
                  <a:lnTo>
                    <a:pt x="98" y="51"/>
                  </a:lnTo>
                  <a:lnTo>
                    <a:pt x="97" y="46"/>
                  </a:lnTo>
                  <a:lnTo>
                    <a:pt x="96" y="42"/>
                  </a:lnTo>
                  <a:lnTo>
                    <a:pt x="93" y="38"/>
                  </a:lnTo>
                  <a:lnTo>
                    <a:pt x="94" y="27"/>
                  </a:lnTo>
                  <a:lnTo>
                    <a:pt x="95" y="18"/>
                  </a:lnTo>
                  <a:lnTo>
                    <a:pt x="97" y="9"/>
                  </a:lnTo>
                  <a:lnTo>
                    <a:pt x="98" y="0"/>
                  </a:lnTo>
                  <a:lnTo>
                    <a:pt x="99" y="0"/>
                  </a:lnTo>
                  <a:lnTo>
                    <a:pt x="102" y="12"/>
                  </a:lnTo>
                  <a:lnTo>
                    <a:pt x="107" y="23"/>
                  </a:lnTo>
                  <a:lnTo>
                    <a:pt x="114" y="36"/>
                  </a:lnTo>
                  <a:lnTo>
                    <a:pt x="121" y="47"/>
                  </a:lnTo>
                  <a:lnTo>
                    <a:pt x="128" y="59"/>
                  </a:lnTo>
                  <a:lnTo>
                    <a:pt x="135" y="72"/>
                  </a:lnTo>
                  <a:lnTo>
                    <a:pt x="141" y="84"/>
                  </a:lnTo>
                  <a:lnTo>
                    <a:pt x="146" y="98"/>
                  </a:lnTo>
                  <a:lnTo>
                    <a:pt x="145" y="115"/>
                  </a:lnTo>
                  <a:lnTo>
                    <a:pt x="141" y="131"/>
                  </a:lnTo>
                  <a:lnTo>
                    <a:pt x="136" y="143"/>
                  </a:lnTo>
                  <a:lnTo>
                    <a:pt x="128" y="153"/>
                  </a:lnTo>
                  <a:lnTo>
                    <a:pt x="118" y="162"/>
                  </a:lnTo>
                  <a:lnTo>
                    <a:pt x="105" y="169"/>
                  </a:lnTo>
                  <a:lnTo>
                    <a:pt x="90" y="173"/>
                  </a:lnTo>
                  <a:lnTo>
                    <a:pt x="72" y="176"/>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6" name="Freeform 25"/>
            <p:cNvSpPr>
              <a:spLocks/>
            </p:cNvSpPr>
            <p:nvPr/>
          </p:nvSpPr>
          <p:spPr bwMode="auto">
            <a:xfrm>
              <a:off x="3053" y="2279"/>
              <a:ext cx="87" cy="30"/>
            </a:xfrm>
            <a:custGeom>
              <a:avLst/>
              <a:gdLst>
                <a:gd name="T0" fmla="*/ 0 w 87"/>
                <a:gd name="T1" fmla="*/ 30 h 30"/>
                <a:gd name="T2" fmla="*/ 2 w 87"/>
                <a:gd name="T3" fmla="*/ 27 h 30"/>
                <a:gd name="T4" fmla="*/ 3 w 87"/>
                <a:gd name="T5" fmla="*/ 23 h 30"/>
                <a:gd name="T6" fmla="*/ 5 w 87"/>
                <a:gd name="T7" fmla="*/ 18 h 30"/>
                <a:gd name="T8" fmla="*/ 8 w 87"/>
                <a:gd name="T9" fmla="*/ 10 h 30"/>
                <a:gd name="T10" fmla="*/ 10 w 87"/>
                <a:gd name="T11" fmla="*/ 10 h 30"/>
                <a:gd name="T12" fmla="*/ 15 w 87"/>
                <a:gd name="T13" fmla="*/ 10 h 30"/>
                <a:gd name="T14" fmla="*/ 24 w 87"/>
                <a:gd name="T15" fmla="*/ 10 h 30"/>
                <a:gd name="T16" fmla="*/ 35 w 87"/>
                <a:gd name="T17" fmla="*/ 10 h 30"/>
                <a:gd name="T18" fmla="*/ 41 w 87"/>
                <a:gd name="T19" fmla="*/ 9 h 30"/>
                <a:gd name="T20" fmla="*/ 47 w 87"/>
                <a:gd name="T21" fmla="*/ 8 h 30"/>
                <a:gd name="T22" fmla="*/ 54 w 87"/>
                <a:gd name="T23" fmla="*/ 7 h 30"/>
                <a:gd name="T24" fmla="*/ 60 w 87"/>
                <a:gd name="T25" fmla="*/ 5 h 30"/>
                <a:gd name="T26" fmla="*/ 67 w 87"/>
                <a:gd name="T27" fmla="*/ 4 h 30"/>
                <a:gd name="T28" fmla="*/ 73 w 87"/>
                <a:gd name="T29" fmla="*/ 3 h 30"/>
                <a:gd name="T30" fmla="*/ 80 w 87"/>
                <a:gd name="T31" fmla="*/ 1 h 30"/>
                <a:gd name="T32" fmla="*/ 87 w 87"/>
                <a:gd name="T33" fmla="*/ 0 h 30"/>
                <a:gd name="T34" fmla="*/ 82 w 87"/>
                <a:gd name="T35" fmla="*/ 6 h 30"/>
                <a:gd name="T36" fmla="*/ 74 w 87"/>
                <a:gd name="T37" fmla="*/ 11 h 30"/>
                <a:gd name="T38" fmla="*/ 62 w 87"/>
                <a:gd name="T39" fmla="*/ 15 h 30"/>
                <a:gd name="T40" fmla="*/ 48 w 87"/>
                <a:gd name="T41" fmla="*/ 20 h 30"/>
                <a:gd name="T42" fmla="*/ 33 w 87"/>
                <a:gd name="T43" fmla="*/ 23 h 30"/>
                <a:gd name="T44" fmla="*/ 20 w 87"/>
                <a:gd name="T45" fmla="*/ 26 h 30"/>
                <a:gd name="T46" fmla="*/ 8 w 87"/>
                <a:gd name="T47" fmla="*/ 28 h 30"/>
                <a:gd name="T48" fmla="*/ 0 w 87"/>
                <a:gd name="T49" fmla="*/ 3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30"/>
                <a:gd name="T77" fmla="*/ 87 w 87"/>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30">
                  <a:moveTo>
                    <a:pt x="0" y="30"/>
                  </a:moveTo>
                  <a:lnTo>
                    <a:pt x="2" y="27"/>
                  </a:lnTo>
                  <a:lnTo>
                    <a:pt x="3" y="23"/>
                  </a:lnTo>
                  <a:lnTo>
                    <a:pt x="5" y="18"/>
                  </a:lnTo>
                  <a:lnTo>
                    <a:pt x="8" y="10"/>
                  </a:lnTo>
                  <a:lnTo>
                    <a:pt x="10" y="10"/>
                  </a:lnTo>
                  <a:lnTo>
                    <a:pt x="15" y="10"/>
                  </a:lnTo>
                  <a:lnTo>
                    <a:pt x="24" y="10"/>
                  </a:lnTo>
                  <a:lnTo>
                    <a:pt x="35" y="10"/>
                  </a:lnTo>
                  <a:lnTo>
                    <a:pt x="41" y="9"/>
                  </a:lnTo>
                  <a:lnTo>
                    <a:pt x="47" y="8"/>
                  </a:lnTo>
                  <a:lnTo>
                    <a:pt x="54" y="7"/>
                  </a:lnTo>
                  <a:lnTo>
                    <a:pt x="60" y="5"/>
                  </a:lnTo>
                  <a:lnTo>
                    <a:pt x="67" y="4"/>
                  </a:lnTo>
                  <a:lnTo>
                    <a:pt x="73" y="3"/>
                  </a:lnTo>
                  <a:lnTo>
                    <a:pt x="80" y="1"/>
                  </a:lnTo>
                  <a:lnTo>
                    <a:pt x="87" y="0"/>
                  </a:lnTo>
                  <a:lnTo>
                    <a:pt x="82" y="6"/>
                  </a:lnTo>
                  <a:lnTo>
                    <a:pt x="74" y="11"/>
                  </a:lnTo>
                  <a:lnTo>
                    <a:pt x="62" y="15"/>
                  </a:lnTo>
                  <a:lnTo>
                    <a:pt x="48" y="20"/>
                  </a:lnTo>
                  <a:lnTo>
                    <a:pt x="33" y="23"/>
                  </a:lnTo>
                  <a:lnTo>
                    <a:pt x="20" y="26"/>
                  </a:lnTo>
                  <a:lnTo>
                    <a:pt x="8" y="28"/>
                  </a:lnTo>
                  <a:lnTo>
                    <a:pt x="0" y="30"/>
                  </a:lnTo>
                  <a:close/>
                </a:path>
              </a:pathLst>
            </a:custGeom>
            <a:solidFill>
              <a:srgbClr val="E8EAF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7" name="Freeform 26"/>
            <p:cNvSpPr>
              <a:spLocks/>
            </p:cNvSpPr>
            <p:nvPr/>
          </p:nvSpPr>
          <p:spPr bwMode="auto">
            <a:xfrm>
              <a:off x="3189" y="1887"/>
              <a:ext cx="266" cy="422"/>
            </a:xfrm>
            <a:custGeom>
              <a:avLst/>
              <a:gdLst>
                <a:gd name="T0" fmla="*/ 145 w 266"/>
                <a:gd name="T1" fmla="*/ 421 h 422"/>
                <a:gd name="T2" fmla="*/ 115 w 266"/>
                <a:gd name="T3" fmla="*/ 418 h 422"/>
                <a:gd name="T4" fmla="*/ 83 w 266"/>
                <a:gd name="T5" fmla="*/ 414 h 422"/>
                <a:gd name="T6" fmla="*/ 55 w 266"/>
                <a:gd name="T7" fmla="*/ 406 h 422"/>
                <a:gd name="T8" fmla="*/ 38 w 266"/>
                <a:gd name="T9" fmla="*/ 401 h 422"/>
                <a:gd name="T10" fmla="*/ 22 w 266"/>
                <a:gd name="T11" fmla="*/ 397 h 422"/>
                <a:gd name="T12" fmla="*/ 7 w 266"/>
                <a:gd name="T13" fmla="*/ 390 h 422"/>
                <a:gd name="T14" fmla="*/ 0 w 266"/>
                <a:gd name="T15" fmla="*/ 378 h 422"/>
                <a:gd name="T16" fmla="*/ 3 w 266"/>
                <a:gd name="T17" fmla="*/ 300 h 422"/>
                <a:gd name="T18" fmla="*/ 5 w 266"/>
                <a:gd name="T19" fmla="*/ 156 h 422"/>
                <a:gd name="T20" fmla="*/ 27 w 266"/>
                <a:gd name="T21" fmla="*/ 71 h 422"/>
                <a:gd name="T22" fmla="*/ 46 w 266"/>
                <a:gd name="T23" fmla="*/ 44 h 422"/>
                <a:gd name="T24" fmla="*/ 68 w 266"/>
                <a:gd name="T25" fmla="*/ 23 h 422"/>
                <a:gd name="T26" fmla="*/ 94 w 266"/>
                <a:gd name="T27" fmla="*/ 9 h 422"/>
                <a:gd name="T28" fmla="*/ 122 w 266"/>
                <a:gd name="T29" fmla="*/ 1 h 422"/>
                <a:gd name="T30" fmla="*/ 152 w 266"/>
                <a:gd name="T31" fmla="*/ 1 h 422"/>
                <a:gd name="T32" fmla="*/ 182 w 266"/>
                <a:gd name="T33" fmla="*/ 7 h 422"/>
                <a:gd name="T34" fmla="*/ 213 w 266"/>
                <a:gd name="T35" fmla="*/ 20 h 422"/>
                <a:gd name="T36" fmla="*/ 247 w 266"/>
                <a:gd name="T37" fmla="*/ 50 h 422"/>
                <a:gd name="T38" fmla="*/ 264 w 266"/>
                <a:gd name="T39" fmla="*/ 106 h 422"/>
                <a:gd name="T40" fmla="*/ 264 w 266"/>
                <a:gd name="T41" fmla="*/ 170 h 422"/>
                <a:gd name="T42" fmla="*/ 255 w 266"/>
                <a:gd name="T43" fmla="*/ 231 h 422"/>
                <a:gd name="T44" fmla="*/ 249 w 266"/>
                <a:gd name="T45" fmla="*/ 274 h 422"/>
                <a:gd name="T46" fmla="*/ 247 w 266"/>
                <a:gd name="T47" fmla="*/ 295 h 422"/>
                <a:gd name="T48" fmla="*/ 243 w 266"/>
                <a:gd name="T49" fmla="*/ 305 h 422"/>
                <a:gd name="T50" fmla="*/ 229 w 266"/>
                <a:gd name="T51" fmla="*/ 313 h 422"/>
                <a:gd name="T52" fmla="*/ 211 w 266"/>
                <a:gd name="T53" fmla="*/ 318 h 422"/>
                <a:gd name="T54" fmla="*/ 193 w 266"/>
                <a:gd name="T55" fmla="*/ 320 h 422"/>
                <a:gd name="T56" fmla="*/ 175 w 266"/>
                <a:gd name="T57" fmla="*/ 326 h 422"/>
                <a:gd name="T58" fmla="*/ 167 w 266"/>
                <a:gd name="T59" fmla="*/ 336 h 422"/>
                <a:gd name="T60" fmla="*/ 169 w 266"/>
                <a:gd name="T61" fmla="*/ 347 h 422"/>
                <a:gd name="T62" fmla="*/ 172 w 266"/>
                <a:gd name="T63" fmla="*/ 351 h 422"/>
                <a:gd name="T64" fmla="*/ 174 w 266"/>
                <a:gd name="T65" fmla="*/ 354 h 422"/>
                <a:gd name="T66" fmla="*/ 161 w 266"/>
                <a:gd name="T67" fmla="*/ 360 h 422"/>
                <a:gd name="T68" fmla="*/ 153 w 266"/>
                <a:gd name="T69" fmla="*/ 369 h 422"/>
                <a:gd name="T70" fmla="*/ 155 w 266"/>
                <a:gd name="T71" fmla="*/ 380 h 422"/>
                <a:gd name="T72" fmla="*/ 168 w 266"/>
                <a:gd name="T73" fmla="*/ 388 h 422"/>
                <a:gd name="T74" fmla="*/ 174 w 266"/>
                <a:gd name="T75" fmla="*/ 388 h 422"/>
                <a:gd name="T76" fmla="*/ 181 w 266"/>
                <a:gd name="T77" fmla="*/ 389 h 422"/>
                <a:gd name="T78" fmla="*/ 177 w 266"/>
                <a:gd name="T79" fmla="*/ 404 h 422"/>
                <a:gd name="T80" fmla="*/ 190 w 266"/>
                <a:gd name="T81" fmla="*/ 415 h 422"/>
                <a:gd name="T82" fmla="*/ 197 w 266"/>
                <a:gd name="T83" fmla="*/ 415 h 422"/>
                <a:gd name="T84" fmla="*/ 200 w 266"/>
                <a:gd name="T85" fmla="*/ 421 h 422"/>
                <a:gd name="T86" fmla="*/ 190 w 266"/>
                <a:gd name="T87" fmla="*/ 421 h 422"/>
                <a:gd name="T88" fmla="*/ 179 w 266"/>
                <a:gd name="T89" fmla="*/ 421 h 422"/>
                <a:gd name="T90" fmla="*/ 168 w 266"/>
                <a:gd name="T91" fmla="*/ 421 h 422"/>
                <a:gd name="T92" fmla="*/ 157 w 266"/>
                <a:gd name="T93" fmla="*/ 422 h 4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6"/>
                <a:gd name="T142" fmla="*/ 0 h 422"/>
                <a:gd name="T143" fmla="*/ 266 w 266"/>
                <a:gd name="T144" fmla="*/ 422 h 4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6" h="422">
                  <a:moveTo>
                    <a:pt x="157" y="422"/>
                  </a:moveTo>
                  <a:lnTo>
                    <a:pt x="145" y="421"/>
                  </a:lnTo>
                  <a:lnTo>
                    <a:pt x="130" y="419"/>
                  </a:lnTo>
                  <a:lnTo>
                    <a:pt x="115" y="418"/>
                  </a:lnTo>
                  <a:lnTo>
                    <a:pt x="98" y="416"/>
                  </a:lnTo>
                  <a:lnTo>
                    <a:pt x="83" y="414"/>
                  </a:lnTo>
                  <a:lnTo>
                    <a:pt x="68" y="411"/>
                  </a:lnTo>
                  <a:lnTo>
                    <a:pt x="55" y="406"/>
                  </a:lnTo>
                  <a:lnTo>
                    <a:pt x="44" y="402"/>
                  </a:lnTo>
                  <a:lnTo>
                    <a:pt x="38" y="401"/>
                  </a:lnTo>
                  <a:lnTo>
                    <a:pt x="30" y="400"/>
                  </a:lnTo>
                  <a:lnTo>
                    <a:pt x="22" y="397"/>
                  </a:lnTo>
                  <a:lnTo>
                    <a:pt x="14" y="394"/>
                  </a:lnTo>
                  <a:lnTo>
                    <a:pt x="7" y="390"/>
                  </a:lnTo>
                  <a:lnTo>
                    <a:pt x="2" y="384"/>
                  </a:lnTo>
                  <a:lnTo>
                    <a:pt x="0" y="378"/>
                  </a:lnTo>
                  <a:lnTo>
                    <a:pt x="1" y="370"/>
                  </a:lnTo>
                  <a:lnTo>
                    <a:pt x="3" y="300"/>
                  </a:lnTo>
                  <a:lnTo>
                    <a:pt x="2" y="227"/>
                  </a:lnTo>
                  <a:lnTo>
                    <a:pt x="5" y="156"/>
                  </a:lnTo>
                  <a:lnTo>
                    <a:pt x="19" y="88"/>
                  </a:lnTo>
                  <a:lnTo>
                    <a:pt x="27" y="71"/>
                  </a:lnTo>
                  <a:lnTo>
                    <a:pt x="35" y="57"/>
                  </a:lnTo>
                  <a:lnTo>
                    <a:pt x="46" y="44"/>
                  </a:lnTo>
                  <a:lnTo>
                    <a:pt x="57" y="33"/>
                  </a:lnTo>
                  <a:lnTo>
                    <a:pt x="68" y="23"/>
                  </a:lnTo>
                  <a:lnTo>
                    <a:pt x="81" y="15"/>
                  </a:lnTo>
                  <a:lnTo>
                    <a:pt x="94" y="9"/>
                  </a:lnTo>
                  <a:lnTo>
                    <a:pt x="107" y="4"/>
                  </a:lnTo>
                  <a:lnTo>
                    <a:pt x="122" y="1"/>
                  </a:lnTo>
                  <a:lnTo>
                    <a:pt x="136" y="0"/>
                  </a:lnTo>
                  <a:lnTo>
                    <a:pt x="152" y="1"/>
                  </a:lnTo>
                  <a:lnTo>
                    <a:pt x="166" y="3"/>
                  </a:lnTo>
                  <a:lnTo>
                    <a:pt x="182" y="7"/>
                  </a:lnTo>
                  <a:lnTo>
                    <a:pt x="197" y="13"/>
                  </a:lnTo>
                  <a:lnTo>
                    <a:pt x="213" y="20"/>
                  </a:lnTo>
                  <a:lnTo>
                    <a:pt x="228" y="30"/>
                  </a:lnTo>
                  <a:lnTo>
                    <a:pt x="247" y="50"/>
                  </a:lnTo>
                  <a:lnTo>
                    <a:pt x="258" y="76"/>
                  </a:lnTo>
                  <a:lnTo>
                    <a:pt x="264" y="106"/>
                  </a:lnTo>
                  <a:lnTo>
                    <a:pt x="266" y="137"/>
                  </a:lnTo>
                  <a:lnTo>
                    <a:pt x="264" y="170"/>
                  </a:lnTo>
                  <a:lnTo>
                    <a:pt x="261" y="202"/>
                  </a:lnTo>
                  <a:lnTo>
                    <a:pt x="255" y="231"/>
                  </a:lnTo>
                  <a:lnTo>
                    <a:pt x="250" y="257"/>
                  </a:lnTo>
                  <a:lnTo>
                    <a:pt x="249" y="274"/>
                  </a:lnTo>
                  <a:lnTo>
                    <a:pt x="248" y="287"/>
                  </a:lnTo>
                  <a:lnTo>
                    <a:pt x="247" y="295"/>
                  </a:lnTo>
                  <a:lnTo>
                    <a:pt x="246" y="301"/>
                  </a:lnTo>
                  <a:lnTo>
                    <a:pt x="243" y="305"/>
                  </a:lnTo>
                  <a:lnTo>
                    <a:pt x="237" y="309"/>
                  </a:lnTo>
                  <a:lnTo>
                    <a:pt x="229" y="313"/>
                  </a:lnTo>
                  <a:lnTo>
                    <a:pt x="217" y="317"/>
                  </a:lnTo>
                  <a:lnTo>
                    <a:pt x="211" y="318"/>
                  </a:lnTo>
                  <a:lnTo>
                    <a:pt x="201" y="318"/>
                  </a:lnTo>
                  <a:lnTo>
                    <a:pt x="193" y="320"/>
                  </a:lnTo>
                  <a:lnTo>
                    <a:pt x="184" y="322"/>
                  </a:lnTo>
                  <a:lnTo>
                    <a:pt x="175" y="326"/>
                  </a:lnTo>
                  <a:lnTo>
                    <a:pt x="170" y="330"/>
                  </a:lnTo>
                  <a:lnTo>
                    <a:pt x="167" y="336"/>
                  </a:lnTo>
                  <a:lnTo>
                    <a:pt x="168" y="345"/>
                  </a:lnTo>
                  <a:lnTo>
                    <a:pt x="169" y="347"/>
                  </a:lnTo>
                  <a:lnTo>
                    <a:pt x="170" y="349"/>
                  </a:lnTo>
                  <a:lnTo>
                    <a:pt x="172" y="351"/>
                  </a:lnTo>
                  <a:lnTo>
                    <a:pt x="174" y="353"/>
                  </a:lnTo>
                  <a:lnTo>
                    <a:pt x="174" y="354"/>
                  </a:lnTo>
                  <a:lnTo>
                    <a:pt x="167" y="356"/>
                  </a:lnTo>
                  <a:lnTo>
                    <a:pt x="161" y="360"/>
                  </a:lnTo>
                  <a:lnTo>
                    <a:pt x="156" y="364"/>
                  </a:lnTo>
                  <a:lnTo>
                    <a:pt x="153" y="369"/>
                  </a:lnTo>
                  <a:lnTo>
                    <a:pt x="153" y="374"/>
                  </a:lnTo>
                  <a:lnTo>
                    <a:pt x="155" y="380"/>
                  </a:lnTo>
                  <a:lnTo>
                    <a:pt x="160" y="384"/>
                  </a:lnTo>
                  <a:lnTo>
                    <a:pt x="168" y="388"/>
                  </a:lnTo>
                  <a:lnTo>
                    <a:pt x="171" y="388"/>
                  </a:lnTo>
                  <a:lnTo>
                    <a:pt x="174" y="388"/>
                  </a:lnTo>
                  <a:lnTo>
                    <a:pt x="178" y="388"/>
                  </a:lnTo>
                  <a:lnTo>
                    <a:pt x="181" y="389"/>
                  </a:lnTo>
                  <a:lnTo>
                    <a:pt x="175" y="397"/>
                  </a:lnTo>
                  <a:lnTo>
                    <a:pt x="177" y="404"/>
                  </a:lnTo>
                  <a:lnTo>
                    <a:pt x="181" y="411"/>
                  </a:lnTo>
                  <a:lnTo>
                    <a:pt x="190" y="415"/>
                  </a:lnTo>
                  <a:lnTo>
                    <a:pt x="194" y="415"/>
                  </a:lnTo>
                  <a:lnTo>
                    <a:pt x="197" y="415"/>
                  </a:lnTo>
                  <a:lnTo>
                    <a:pt x="199" y="417"/>
                  </a:lnTo>
                  <a:lnTo>
                    <a:pt x="200" y="421"/>
                  </a:lnTo>
                  <a:lnTo>
                    <a:pt x="195" y="421"/>
                  </a:lnTo>
                  <a:lnTo>
                    <a:pt x="190" y="421"/>
                  </a:lnTo>
                  <a:lnTo>
                    <a:pt x="184" y="421"/>
                  </a:lnTo>
                  <a:lnTo>
                    <a:pt x="179" y="421"/>
                  </a:lnTo>
                  <a:lnTo>
                    <a:pt x="173" y="421"/>
                  </a:lnTo>
                  <a:lnTo>
                    <a:pt x="168" y="421"/>
                  </a:lnTo>
                  <a:lnTo>
                    <a:pt x="162" y="422"/>
                  </a:lnTo>
                  <a:lnTo>
                    <a:pt x="157" y="422"/>
                  </a:lnTo>
                  <a:close/>
                </a:path>
              </a:pathLst>
            </a:cu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8" name="Freeform 27"/>
            <p:cNvSpPr>
              <a:spLocks/>
            </p:cNvSpPr>
            <p:nvPr/>
          </p:nvSpPr>
          <p:spPr bwMode="auto">
            <a:xfrm>
              <a:off x="3064" y="2151"/>
              <a:ext cx="101" cy="131"/>
            </a:xfrm>
            <a:custGeom>
              <a:avLst/>
              <a:gdLst>
                <a:gd name="T0" fmla="*/ 4 w 101"/>
                <a:gd name="T1" fmla="*/ 131 h 131"/>
                <a:gd name="T2" fmla="*/ 1 w 101"/>
                <a:gd name="T3" fmla="*/ 131 h 131"/>
                <a:gd name="T4" fmla="*/ 5 w 101"/>
                <a:gd name="T5" fmla="*/ 105 h 131"/>
                <a:gd name="T6" fmla="*/ 8 w 101"/>
                <a:gd name="T7" fmla="*/ 51 h 131"/>
                <a:gd name="T8" fmla="*/ 4 w 101"/>
                <a:gd name="T9" fmla="*/ 22 h 131"/>
                <a:gd name="T10" fmla="*/ 21 w 101"/>
                <a:gd name="T11" fmla="*/ 12 h 131"/>
                <a:gd name="T12" fmla="*/ 44 w 101"/>
                <a:gd name="T13" fmla="*/ 5 h 131"/>
                <a:gd name="T14" fmla="*/ 63 w 101"/>
                <a:gd name="T15" fmla="*/ 1 h 131"/>
                <a:gd name="T16" fmla="*/ 73 w 101"/>
                <a:gd name="T17" fmla="*/ 0 h 131"/>
                <a:gd name="T18" fmla="*/ 80 w 101"/>
                <a:gd name="T19" fmla="*/ 0 h 131"/>
                <a:gd name="T20" fmla="*/ 80 w 101"/>
                <a:gd name="T21" fmla="*/ 6 h 131"/>
                <a:gd name="T22" fmla="*/ 70 w 101"/>
                <a:gd name="T23" fmla="*/ 12 h 131"/>
                <a:gd name="T24" fmla="*/ 61 w 101"/>
                <a:gd name="T25" fmla="*/ 18 h 131"/>
                <a:gd name="T26" fmla="*/ 54 w 101"/>
                <a:gd name="T27" fmla="*/ 24 h 131"/>
                <a:gd name="T28" fmla="*/ 53 w 101"/>
                <a:gd name="T29" fmla="*/ 30 h 131"/>
                <a:gd name="T30" fmla="*/ 56 w 101"/>
                <a:gd name="T31" fmla="*/ 30 h 131"/>
                <a:gd name="T32" fmla="*/ 64 w 101"/>
                <a:gd name="T33" fmla="*/ 25 h 131"/>
                <a:gd name="T34" fmla="*/ 79 w 101"/>
                <a:gd name="T35" fmla="*/ 18 h 131"/>
                <a:gd name="T36" fmla="*/ 87 w 101"/>
                <a:gd name="T37" fmla="*/ 22 h 131"/>
                <a:gd name="T38" fmla="*/ 87 w 101"/>
                <a:gd name="T39" fmla="*/ 38 h 131"/>
                <a:gd name="T40" fmla="*/ 82 w 101"/>
                <a:gd name="T41" fmla="*/ 53 h 131"/>
                <a:gd name="T42" fmla="*/ 90 w 101"/>
                <a:gd name="T43" fmla="*/ 54 h 131"/>
                <a:gd name="T44" fmla="*/ 96 w 101"/>
                <a:gd name="T45" fmla="*/ 46 h 131"/>
                <a:gd name="T46" fmla="*/ 96 w 101"/>
                <a:gd name="T47" fmla="*/ 41 h 131"/>
                <a:gd name="T48" fmla="*/ 97 w 101"/>
                <a:gd name="T49" fmla="*/ 36 h 131"/>
                <a:gd name="T50" fmla="*/ 98 w 101"/>
                <a:gd name="T51" fmla="*/ 57 h 131"/>
                <a:gd name="T52" fmla="*/ 89 w 101"/>
                <a:gd name="T53" fmla="*/ 75 h 131"/>
                <a:gd name="T54" fmla="*/ 85 w 101"/>
                <a:gd name="T55" fmla="*/ 78 h 131"/>
                <a:gd name="T56" fmla="*/ 83 w 101"/>
                <a:gd name="T57" fmla="*/ 82 h 131"/>
                <a:gd name="T58" fmla="*/ 92 w 101"/>
                <a:gd name="T59" fmla="*/ 82 h 131"/>
                <a:gd name="T60" fmla="*/ 101 w 101"/>
                <a:gd name="T61" fmla="*/ 76 h 131"/>
                <a:gd name="T62" fmla="*/ 98 w 101"/>
                <a:gd name="T63" fmla="*/ 90 h 131"/>
                <a:gd name="T64" fmla="*/ 88 w 101"/>
                <a:gd name="T65" fmla="*/ 101 h 131"/>
                <a:gd name="T66" fmla="*/ 88 w 101"/>
                <a:gd name="T67" fmla="*/ 102 h 131"/>
                <a:gd name="T68" fmla="*/ 88 w 101"/>
                <a:gd name="T69" fmla="*/ 103 h 131"/>
                <a:gd name="T70" fmla="*/ 92 w 101"/>
                <a:gd name="T71" fmla="*/ 104 h 131"/>
                <a:gd name="T72" fmla="*/ 97 w 101"/>
                <a:gd name="T73" fmla="*/ 104 h 131"/>
                <a:gd name="T74" fmla="*/ 82 w 101"/>
                <a:gd name="T75" fmla="*/ 118 h 131"/>
                <a:gd name="T76" fmla="*/ 55 w 101"/>
                <a:gd name="T77" fmla="*/ 126 h 131"/>
                <a:gd name="T78" fmla="*/ 26 w 101"/>
                <a:gd name="T79" fmla="*/ 130 h 131"/>
                <a:gd name="T80" fmla="*/ 5 w 101"/>
                <a:gd name="T81" fmla="*/ 131 h 1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131"/>
                <a:gd name="T125" fmla="*/ 101 w 101"/>
                <a:gd name="T126" fmla="*/ 131 h 1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131">
                  <a:moveTo>
                    <a:pt x="5" y="131"/>
                  </a:moveTo>
                  <a:lnTo>
                    <a:pt x="4" y="131"/>
                  </a:lnTo>
                  <a:lnTo>
                    <a:pt x="3" y="131"/>
                  </a:lnTo>
                  <a:lnTo>
                    <a:pt x="1" y="131"/>
                  </a:lnTo>
                  <a:lnTo>
                    <a:pt x="0" y="130"/>
                  </a:lnTo>
                  <a:lnTo>
                    <a:pt x="5" y="105"/>
                  </a:lnTo>
                  <a:lnTo>
                    <a:pt x="9" y="77"/>
                  </a:lnTo>
                  <a:lnTo>
                    <a:pt x="8" y="51"/>
                  </a:lnTo>
                  <a:lnTo>
                    <a:pt x="2" y="27"/>
                  </a:lnTo>
                  <a:lnTo>
                    <a:pt x="4" y="22"/>
                  </a:lnTo>
                  <a:lnTo>
                    <a:pt x="12" y="17"/>
                  </a:lnTo>
                  <a:lnTo>
                    <a:pt x="21" y="12"/>
                  </a:lnTo>
                  <a:lnTo>
                    <a:pt x="31" y="8"/>
                  </a:lnTo>
                  <a:lnTo>
                    <a:pt x="44" y="5"/>
                  </a:lnTo>
                  <a:lnTo>
                    <a:pt x="54" y="3"/>
                  </a:lnTo>
                  <a:lnTo>
                    <a:pt x="63" y="1"/>
                  </a:lnTo>
                  <a:lnTo>
                    <a:pt x="69" y="0"/>
                  </a:lnTo>
                  <a:lnTo>
                    <a:pt x="73" y="0"/>
                  </a:lnTo>
                  <a:lnTo>
                    <a:pt x="77" y="0"/>
                  </a:lnTo>
                  <a:lnTo>
                    <a:pt x="80" y="0"/>
                  </a:lnTo>
                  <a:lnTo>
                    <a:pt x="83" y="1"/>
                  </a:lnTo>
                  <a:lnTo>
                    <a:pt x="80" y="6"/>
                  </a:lnTo>
                  <a:lnTo>
                    <a:pt x="76" y="9"/>
                  </a:lnTo>
                  <a:lnTo>
                    <a:pt x="70" y="12"/>
                  </a:lnTo>
                  <a:lnTo>
                    <a:pt x="66" y="14"/>
                  </a:lnTo>
                  <a:lnTo>
                    <a:pt x="61" y="18"/>
                  </a:lnTo>
                  <a:lnTo>
                    <a:pt x="57" y="20"/>
                  </a:lnTo>
                  <a:lnTo>
                    <a:pt x="54" y="24"/>
                  </a:lnTo>
                  <a:lnTo>
                    <a:pt x="52" y="29"/>
                  </a:lnTo>
                  <a:lnTo>
                    <a:pt x="53" y="30"/>
                  </a:lnTo>
                  <a:lnTo>
                    <a:pt x="54" y="30"/>
                  </a:lnTo>
                  <a:lnTo>
                    <a:pt x="56" y="30"/>
                  </a:lnTo>
                  <a:lnTo>
                    <a:pt x="58" y="30"/>
                  </a:lnTo>
                  <a:lnTo>
                    <a:pt x="64" y="25"/>
                  </a:lnTo>
                  <a:lnTo>
                    <a:pt x="71" y="21"/>
                  </a:lnTo>
                  <a:lnTo>
                    <a:pt x="79" y="18"/>
                  </a:lnTo>
                  <a:lnTo>
                    <a:pt x="86" y="14"/>
                  </a:lnTo>
                  <a:lnTo>
                    <a:pt x="87" y="22"/>
                  </a:lnTo>
                  <a:lnTo>
                    <a:pt x="88" y="30"/>
                  </a:lnTo>
                  <a:lnTo>
                    <a:pt x="87" y="38"/>
                  </a:lnTo>
                  <a:lnTo>
                    <a:pt x="86" y="46"/>
                  </a:lnTo>
                  <a:lnTo>
                    <a:pt x="82" y="53"/>
                  </a:lnTo>
                  <a:lnTo>
                    <a:pt x="85" y="55"/>
                  </a:lnTo>
                  <a:lnTo>
                    <a:pt x="90" y="54"/>
                  </a:lnTo>
                  <a:lnTo>
                    <a:pt x="95" y="49"/>
                  </a:lnTo>
                  <a:lnTo>
                    <a:pt x="96" y="46"/>
                  </a:lnTo>
                  <a:lnTo>
                    <a:pt x="96" y="44"/>
                  </a:lnTo>
                  <a:lnTo>
                    <a:pt x="96" y="41"/>
                  </a:lnTo>
                  <a:lnTo>
                    <a:pt x="97" y="36"/>
                  </a:lnTo>
                  <a:lnTo>
                    <a:pt x="99" y="45"/>
                  </a:lnTo>
                  <a:lnTo>
                    <a:pt x="98" y="57"/>
                  </a:lnTo>
                  <a:lnTo>
                    <a:pt x="94" y="67"/>
                  </a:lnTo>
                  <a:lnTo>
                    <a:pt x="89" y="75"/>
                  </a:lnTo>
                  <a:lnTo>
                    <a:pt x="87" y="76"/>
                  </a:lnTo>
                  <a:lnTo>
                    <a:pt x="85" y="78"/>
                  </a:lnTo>
                  <a:lnTo>
                    <a:pt x="84" y="80"/>
                  </a:lnTo>
                  <a:lnTo>
                    <a:pt x="83" y="82"/>
                  </a:lnTo>
                  <a:lnTo>
                    <a:pt x="88" y="84"/>
                  </a:lnTo>
                  <a:lnTo>
                    <a:pt x="92" y="82"/>
                  </a:lnTo>
                  <a:lnTo>
                    <a:pt x="96" y="78"/>
                  </a:lnTo>
                  <a:lnTo>
                    <a:pt x="101" y="76"/>
                  </a:lnTo>
                  <a:lnTo>
                    <a:pt x="100" y="84"/>
                  </a:lnTo>
                  <a:lnTo>
                    <a:pt x="98" y="90"/>
                  </a:lnTo>
                  <a:lnTo>
                    <a:pt x="93" y="96"/>
                  </a:lnTo>
                  <a:lnTo>
                    <a:pt x="88" y="101"/>
                  </a:lnTo>
                  <a:lnTo>
                    <a:pt x="88" y="102"/>
                  </a:lnTo>
                  <a:lnTo>
                    <a:pt x="88" y="103"/>
                  </a:lnTo>
                  <a:lnTo>
                    <a:pt x="90" y="104"/>
                  </a:lnTo>
                  <a:lnTo>
                    <a:pt x="92" y="104"/>
                  </a:lnTo>
                  <a:lnTo>
                    <a:pt x="94" y="104"/>
                  </a:lnTo>
                  <a:lnTo>
                    <a:pt x="97" y="104"/>
                  </a:lnTo>
                  <a:lnTo>
                    <a:pt x="92" y="111"/>
                  </a:lnTo>
                  <a:lnTo>
                    <a:pt x="82" y="118"/>
                  </a:lnTo>
                  <a:lnTo>
                    <a:pt x="69" y="123"/>
                  </a:lnTo>
                  <a:lnTo>
                    <a:pt x="55" y="126"/>
                  </a:lnTo>
                  <a:lnTo>
                    <a:pt x="41" y="129"/>
                  </a:lnTo>
                  <a:lnTo>
                    <a:pt x="26" y="130"/>
                  </a:lnTo>
                  <a:lnTo>
                    <a:pt x="15" y="131"/>
                  </a:lnTo>
                  <a:lnTo>
                    <a:pt x="5" y="131"/>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19" name="Freeform 28"/>
            <p:cNvSpPr>
              <a:spLocks/>
            </p:cNvSpPr>
            <p:nvPr/>
          </p:nvSpPr>
          <p:spPr bwMode="auto">
            <a:xfrm>
              <a:off x="2812" y="1917"/>
              <a:ext cx="311" cy="253"/>
            </a:xfrm>
            <a:custGeom>
              <a:avLst/>
              <a:gdLst>
                <a:gd name="T0" fmla="*/ 245 w 311"/>
                <a:gd name="T1" fmla="*/ 250 h 253"/>
                <a:gd name="T2" fmla="*/ 238 w 311"/>
                <a:gd name="T3" fmla="*/ 244 h 253"/>
                <a:gd name="T4" fmla="*/ 221 w 311"/>
                <a:gd name="T5" fmla="*/ 241 h 253"/>
                <a:gd name="T6" fmla="*/ 196 w 311"/>
                <a:gd name="T7" fmla="*/ 239 h 253"/>
                <a:gd name="T8" fmla="*/ 170 w 311"/>
                <a:gd name="T9" fmla="*/ 236 h 253"/>
                <a:gd name="T10" fmla="*/ 145 w 311"/>
                <a:gd name="T11" fmla="*/ 234 h 253"/>
                <a:gd name="T12" fmla="*/ 120 w 311"/>
                <a:gd name="T13" fmla="*/ 232 h 253"/>
                <a:gd name="T14" fmla="*/ 94 w 311"/>
                <a:gd name="T15" fmla="*/ 230 h 253"/>
                <a:gd name="T16" fmla="*/ 70 w 311"/>
                <a:gd name="T17" fmla="*/ 229 h 253"/>
                <a:gd name="T18" fmla="*/ 45 w 311"/>
                <a:gd name="T19" fmla="*/ 227 h 253"/>
                <a:gd name="T20" fmla="*/ 26 w 311"/>
                <a:gd name="T21" fmla="*/ 211 h 253"/>
                <a:gd name="T22" fmla="*/ 13 w 311"/>
                <a:gd name="T23" fmla="*/ 182 h 253"/>
                <a:gd name="T24" fmla="*/ 4 w 311"/>
                <a:gd name="T25" fmla="*/ 155 h 253"/>
                <a:gd name="T26" fmla="*/ 0 w 311"/>
                <a:gd name="T27" fmla="*/ 125 h 253"/>
                <a:gd name="T28" fmla="*/ 9 w 311"/>
                <a:gd name="T29" fmla="*/ 84 h 253"/>
                <a:gd name="T30" fmla="*/ 30 w 311"/>
                <a:gd name="T31" fmla="*/ 48 h 253"/>
                <a:gd name="T32" fmla="*/ 58 w 311"/>
                <a:gd name="T33" fmla="*/ 25 h 253"/>
                <a:gd name="T34" fmla="*/ 99 w 311"/>
                <a:gd name="T35" fmla="*/ 9 h 253"/>
                <a:gd name="T36" fmla="*/ 140 w 311"/>
                <a:gd name="T37" fmla="*/ 0 h 253"/>
                <a:gd name="T38" fmla="*/ 171 w 311"/>
                <a:gd name="T39" fmla="*/ 1 h 253"/>
                <a:gd name="T40" fmla="*/ 199 w 311"/>
                <a:gd name="T41" fmla="*/ 9 h 253"/>
                <a:gd name="T42" fmla="*/ 225 w 311"/>
                <a:gd name="T43" fmla="*/ 27 h 253"/>
                <a:gd name="T44" fmla="*/ 251 w 311"/>
                <a:gd name="T45" fmla="*/ 58 h 253"/>
                <a:gd name="T46" fmla="*/ 276 w 311"/>
                <a:gd name="T47" fmla="*/ 103 h 253"/>
                <a:gd name="T48" fmla="*/ 296 w 311"/>
                <a:gd name="T49" fmla="*/ 156 h 253"/>
                <a:gd name="T50" fmla="*/ 308 w 311"/>
                <a:gd name="T51" fmla="*/ 205 h 253"/>
                <a:gd name="T52" fmla="*/ 302 w 311"/>
                <a:gd name="T53" fmla="*/ 229 h 253"/>
                <a:gd name="T54" fmla="*/ 286 w 311"/>
                <a:gd name="T55" fmla="*/ 233 h 253"/>
                <a:gd name="T56" fmla="*/ 274 w 311"/>
                <a:gd name="T57" fmla="*/ 237 h 253"/>
                <a:gd name="T58" fmla="*/ 261 w 311"/>
                <a:gd name="T59" fmla="*/ 245 h 253"/>
                <a:gd name="T60" fmla="*/ 252 w 311"/>
                <a:gd name="T61" fmla="*/ 252 h 253"/>
                <a:gd name="T62" fmla="*/ 250 w 311"/>
                <a:gd name="T63" fmla="*/ 253 h 2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1"/>
                <a:gd name="T97" fmla="*/ 0 h 253"/>
                <a:gd name="T98" fmla="*/ 311 w 311"/>
                <a:gd name="T99" fmla="*/ 253 h 2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1" h="253">
                  <a:moveTo>
                    <a:pt x="249" y="253"/>
                  </a:moveTo>
                  <a:lnTo>
                    <a:pt x="245" y="250"/>
                  </a:lnTo>
                  <a:lnTo>
                    <a:pt x="242" y="246"/>
                  </a:lnTo>
                  <a:lnTo>
                    <a:pt x="238" y="244"/>
                  </a:lnTo>
                  <a:lnTo>
                    <a:pt x="234" y="242"/>
                  </a:lnTo>
                  <a:lnTo>
                    <a:pt x="221" y="241"/>
                  </a:lnTo>
                  <a:lnTo>
                    <a:pt x="208" y="240"/>
                  </a:lnTo>
                  <a:lnTo>
                    <a:pt x="196" y="239"/>
                  </a:lnTo>
                  <a:lnTo>
                    <a:pt x="183" y="237"/>
                  </a:lnTo>
                  <a:lnTo>
                    <a:pt x="170" y="236"/>
                  </a:lnTo>
                  <a:lnTo>
                    <a:pt x="157" y="235"/>
                  </a:lnTo>
                  <a:lnTo>
                    <a:pt x="145" y="234"/>
                  </a:lnTo>
                  <a:lnTo>
                    <a:pt x="133" y="233"/>
                  </a:lnTo>
                  <a:lnTo>
                    <a:pt x="120" y="232"/>
                  </a:lnTo>
                  <a:lnTo>
                    <a:pt x="107" y="231"/>
                  </a:lnTo>
                  <a:lnTo>
                    <a:pt x="94" y="230"/>
                  </a:lnTo>
                  <a:lnTo>
                    <a:pt x="82" y="229"/>
                  </a:lnTo>
                  <a:lnTo>
                    <a:pt x="70" y="229"/>
                  </a:lnTo>
                  <a:lnTo>
                    <a:pt x="57" y="228"/>
                  </a:lnTo>
                  <a:lnTo>
                    <a:pt x="45" y="227"/>
                  </a:lnTo>
                  <a:lnTo>
                    <a:pt x="33" y="227"/>
                  </a:lnTo>
                  <a:lnTo>
                    <a:pt x="26" y="211"/>
                  </a:lnTo>
                  <a:lnTo>
                    <a:pt x="19" y="197"/>
                  </a:lnTo>
                  <a:lnTo>
                    <a:pt x="13" y="182"/>
                  </a:lnTo>
                  <a:lnTo>
                    <a:pt x="8" y="169"/>
                  </a:lnTo>
                  <a:lnTo>
                    <a:pt x="4" y="155"/>
                  </a:lnTo>
                  <a:lnTo>
                    <a:pt x="1" y="139"/>
                  </a:lnTo>
                  <a:lnTo>
                    <a:pt x="0" y="125"/>
                  </a:lnTo>
                  <a:lnTo>
                    <a:pt x="1" y="108"/>
                  </a:lnTo>
                  <a:lnTo>
                    <a:pt x="9" y="84"/>
                  </a:lnTo>
                  <a:lnTo>
                    <a:pt x="18" y="65"/>
                  </a:lnTo>
                  <a:lnTo>
                    <a:pt x="30" y="48"/>
                  </a:lnTo>
                  <a:lnTo>
                    <a:pt x="43" y="35"/>
                  </a:lnTo>
                  <a:lnTo>
                    <a:pt x="58" y="25"/>
                  </a:lnTo>
                  <a:lnTo>
                    <a:pt x="77" y="16"/>
                  </a:lnTo>
                  <a:lnTo>
                    <a:pt x="99" y="9"/>
                  </a:lnTo>
                  <a:lnTo>
                    <a:pt x="122" y="2"/>
                  </a:lnTo>
                  <a:lnTo>
                    <a:pt x="140" y="0"/>
                  </a:lnTo>
                  <a:lnTo>
                    <a:pt x="156" y="0"/>
                  </a:lnTo>
                  <a:lnTo>
                    <a:pt x="171" y="1"/>
                  </a:lnTo>
                  <a:lnTo>
                    <a:pt x="185" y="4"/>
                  </a:lnTo>
                  <a:lnTo>
                    <a:pt x="199" y="9"/>
                  </a:lnTo>
                  <a:lnTo>
                    <a:pt x="212" y="17"/>
                  </a:lnTo>
                  <a:lnTo>
                    <a:pt x="225" y="27"/>
                  </a:lnTo>
                  <a:lnTo>
                    <a:pt x="239" y="39"/>
                  </a:lnTo>
                  <a:lnTo>
                    <a:pt x="251" y="58"/>
                  </a:lnTo>
                  <a:lnTo>
                    <a:pt x="264" y="79"/>
                  </a:lnTo>
                  <a:lnTo>
                    <a:pt x="276" y="103"/>
                  </a:lnTo>
                  <a:lnTo>
                    <a:pt x="286" y="129"/>
                  </a:lnTo>
                  <a:lnTo>
                    <a:pt x="296" y="156"/>
                  </a:lnTo>
                  <a:lnTo>
                    <a:pt x="303" y="181"/>
                  </a:lnTo>
                  <a:lnTo>
                    <a:pt x="308" y="205"/>
                  </a:lnTo>
                  <a:lnTo>
                    <a:pt x="311" y="227"/>
                  </a:lnTo>
                  <a:lnTo>
                    <a:pt x="302" y="229"/>
                  </a:lnTo>
                  <a:lnTo>
                    <a:pt x="294" y="231"/>
                  </a:lnTo>
                  <a:lnTo>
                    <a:pt x="286" y="233"/>
                  </a:lnTo>
                  <a:lnTo>
                    <a:pt x="280" y="235"/>
                  </a:lnTo>
                  <a:lnTo>
                    <a:pt x="274" y="237"/>
                  </a:lnTo>
                  <a:lnTo>
                    <a:pt x="268" y="241"/>
                  </a:lnTo>
                  <a:lnTo>
                    <a:pt x="261" y="245"/>
                  </a:lnTo>
                  <a:lnTo>
                    <a:pt x="253" y="252"/>
                  </a:lnTo>
                  <a:lnTo>
                    <a:pt x="252" y="252"/>
                  </a:lnTo>
                  <a:lnTo>
                    <a:pt x="251" y="252"/>
                  </a:lnTo>
                  <a:lnTo>
                    <a:pt x="250" y="253"/>
                  </a:lnTo>
                  <a:lnTo>
                    <a:pt x="249" y="253"/>
                  </a:lnTo>
                  <a:close/>
                </a:path>
              </a:pathLst>
            </a:custGeom>
            <a:blipFill dpi="0" rotWithShape="1">
              <a:blip r:embed="rId5"/>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20" name="Freeform 29"/>
            <p:cNvSpPr>
              <a:spLocks/>
            </p:cNvSpPr>
            <p:nvPr/>
          </p:nvSpPr>
          <p:spPr bwMode="auto">
            <a:xfrm>
              <a:off x="2954" y="1744"/>
              <a:ext cx="177" cy="312"/>
            </a:xfrm>
            <a:custGeom>
              <a:avLst/>
              <a:gdLst>
                <a:gd name="T0" fmla="*/ 156 w 177"/>
                <a:gd name="T1" fmla="*/ 312 h 312"/>
                <a:gd name="T2" fmla="*/ 145 w 177"/>
                <a:gd name="T3" fmla="*/ 283 h 312"/>
                <a:gd name="T4" fmla="*/ 134 w 177"/>
                <a:gd name="T5" fmla="*/ 257 h 312"/>
                <a:gd name="T6" fmla="*/ 121 w 177"/>
                <a:gd name="T7" fmla="*/ 234 h 312"/>
                <a:gd name="T8" fmla="*/ 106 w 177"/>
                <a:gd name="T9" fmla="*/ 212 h 312"/>
                <a:gd name="T10" fmla="*/ 89 w 177"/>
                <a:gd name="T11" fmla="*/ 194 h 312"/>
                <a:gd name="T12" fmla="*/ 67 w 177"/>
                <a:gd name="T13" fmla="*/ 180 h 312"/>
                <a:gd name="T14" fmla="*/ 41 w 177"/>
                <a:gd name="T15" fmla="*/ 169 h 312"/>
                <a:gd name="T16" fmla="*/ 11 w 177"/>
                <a:gd name="T17" fmla="*/ 162 h 312"/>
                <a:gd name="T18" fmla="*/ 1 w 177"/>
                <a:gd name="T19" fmla="*/ 133 h 312"/>
                <a:gd name="T20" fmla="*/ 0 w 177"/>
                <a:gd name="T21" fmla="*/ 101 h 312"/>
                <a:gd name="T22" fmla="*/ 3 w 177"/>
                <a:gd name="T23" fmla="*/ 68 h 312"/>
                <a:gd name="T24" fmla="*/ 6 w 177"/>
                <a:gd name="T25" fmla="*/ 37 h 312"/>
                <a:gd name="T26" fmla="*/ 5 w 177"/>
                <a:gd name="T27" fmla="*/ 28 h 312"/>
                <a:gd name="T28" fmla="*/ 3 w 177"/>
                <a:gd name="T29" fmla="*/ 19 h 312"/>
                <a:gd name="T30" fmla="*/ 2 w 177"/>
                <a:gd name="T31" fmla="*/ 10 h 312"/>
                <a:gd name="T32" fmla="*/ 1 w 177"/>
                <a:gd name="T33" fmla="*/ 1 h 312"/>
                <a:gd name="T34" fmla="*/ 3 w 177"/>
                <a:gd name="T35" fmla="*/ 0 h 312"/>
                <a:gd name="T36" fmla="*/ 5 w 177"/>
                <a:gd name="T37" fmla="*/ 0 h 312"/>
                <a:gd name="T38" fmla="*/ 6 w 177"/>
                <a:gd name="T39" fmla="*/ 0 h 312"/>
                <a:gd name="T40" fmla="*/ 7 w 177"/>
                <a:gd name="T41" fmla="*/ 0 h 312"/>
                <a:gd name="T42" fmla="*/ 10 w 177"/>
                <a:gd name="T43" fmla="*/ 11 h 312"/>
                <a:gd name="T44" fmla="*/ 14 w 177"/>
                <a:gd name="T45" fmla="*/ 23 h 312"/>
                <a:gd name="T46" fmla="*/ 19 w 177"/>
                <a:gd name="T47" fmla="*/ 37 h 312"/>
                <a:gd name="T48" fmla="*/ 25 w 177"/>
                <a:gd name="T49" fmla="*/ 50 h 312"/>
                <a:gd name="T50" fmla="*/ 31 w 177"/>
                <a:gd name="T51" fmla="*/ 62 h 312"/>
                <a:gd name="T52" fmla="*/ 38 w 177"/>
                <a:gd name="T53" fmla="*/ 72 h 312"/>
                <a:gd name="T54" fmla="*/ 48 w 177"/>
                <a:gd name="T55" fmla="*/ 78 h 312"/>
                <a:gd name="T56" fmla="*/ 60 w 177"/>
                <a:gd name="T57" fmla="*/ 80 h 312"/>
                <a:gd name="T58" fmla="*/ 67 w 177"/>
                <a:gd name="T59" fmla="*/ 77 h 312"/>
                <a:gd name="T60" fmla="*/ 74 w 177"/>
                <a:gd name="T61" fmla="*/ 74 h 312"/>
                <a:gd name="T62" fmla="*/ 80 w 177"/>
                <a:gd name="T63" fmla="*/ 71 h 312"/>
                <a:gd name="T64" fmla="*/ 87 w 177"/>
                <a:gd name="T65" fmla="*/ 66 h 312"/>
                <a:gd name="T66" fmla="*/ 93 w 177"/>
                <a:gd name="T67" fmla="*/ 63 h 312"/>
                <a:gd name="T68" fmla="*/ 100 w 177"/>
                <a:gd name="T69" fmla="*/ 61 h 312"/>
                <a:gd name="T70" fmla="*/ 107 w 177"/>
                <a:gd name="T71" fmla="*/ 60 h 312"/>
                <a:gd name="T72" fmla="*/ 115 w 177"/>
                <a:gd name="T73" fmla="*/ 59 h 312"/>
                <a:gd name="T74" fmla="*/ 125 w 177"/>
                <a:gd name="T75" fmla="*/ 61 h 312"/>
                <a:gd name="T76" fmla="*/ 134 w 177"/>
                <a:gd name="T77" fmla="*/ 61 h 312"/>
                <a:gd name="T78" fmla="*/ 144 w 177"/>
                <a:gd name="T79" fmla="*/ 60 h 312"/>
                <a:gd name="T80" fmla="*/ 153 w 177"/>
                <a:gd name="T81" fmla="*/ 60 h 312"/>
                <a:gd name="T82" fmla="*/ 161 w 177"/>
                <a:gd name="T83" fmla="*/ 61 h 312"/>
                <a:gd name="T84" fmla="*/ 168 w 177"/>
                <a:gd name="T85" fmla="*/ 64 h 312"/>
                <a:gd name="T86" fmla="*/ 174 w 177"/>
                <a:gd name="T87" fmla="*/ 71 h 312"/>
                <a:gd name="T88" fmla="*/ 177 w 177"/>
                <a:gd name="T89" fmla="*/ 81 h 312"/>
                <a:gd name="T90" fmla="*/ 177 w 177"/>
                <a:gd name="T91" fmla="*/ 108 h 312"/>
                <a:gd name="T92" fmla="*/ 175 w 177"/>
                <a:gd name="T93" fmla="*/ 135 h 312"/>
                <a:gd name="T94" fmla="*/ 173 w 177"/>
                <a:gd name="T95" fmla="*/ 161 h 312"/>
                <a:gd name="T96" fmla="*/ 173 w 177"/>
                <a:gd name="T97" fmla="*/ 188 h 312"/>
                <a:gd name="T98" fmla="*/ 175 w 177"/>
                <a:gd name="T99" fmla="*/ 216 h 312"/>
                <a:gd name="T100" fmla="*/ 175 w 177"/>
                <a:gd name="T101" fmla="*/ 241 h 312"/>
                <a:gd name="T102" fmla="*/ 172 w 177"/>
                <a:gd name="T103" fmla="*/ 265 h 312"/>
                <a:gd name="T104" fmla="*/ 165 w 177"/>
                <a:gd name="T105" fmla="*/ 292 h 312"/>
                <a:gd name="T106" fmla="*/ 160 w 177"/>
                <a:gd name="T107" fmla="*/ 304 h 312"/>
                <a:gd name="T108" fmla="*/ 157 w 177"/>
                <a:gd name="T109" fmla="*/ 310 h 312"/>
                <a:gd name="T110" fmla="*/ 156 w 177"/>
                <a:gd name="T111" fmla="*/ 312 h 312"/>
                <a:gd name="T112" fmla="*/ 156 w 177"/>
                <a:gd name="T113" fmla="*/ 312 h 3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7"/>
                <a:gd name="T172" fmla="*/ 0 h 312"/>
                <a:gd name="T173" fmla="*/ 177 w 177"/>
                <a:gd name="T174" fmla="*/ 312 h 3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7" h="312">
                  <a:moveTo>
                    <a:pt x="156" y="312"/>
                  </a:moveTo>
                  <a:lnTo>
                    <a:pt x="145" y="283"/>
                  </a:lnTo>
                  <a:lnTo>
                    <a:pt x="134" y="257"/>
                  </a:lnTo>
                  <a:lnTo>
                    <a:pt x="121" y="234"/>
                  </a:lnTo>
                  <a:lnTo>
                    <a:pt x="106" y="212"/>
                  </a:lnTo>
                  <a:lnTo>
                    <a:pt x="89" y="194"/>
                  </a:lnTo>
                  <a:lnTo>
                    <a:pt x="67" y="180"/>
                  </a:lnTo>
                  <a:lnTo>
                    <a:pt x="41" y="169"/>
                  </a:lnTo>
                  <a:lnTo>
                    <a:pt x="11" y="162"/>
                  </a:lnTo>
                  <a:lnTo>
                    <a:pt x="1" y="133"/>
                  </a:lnTo>
                  <a:lnTo>
                    <a:pt x="0" y="101"/>
                  </a:lnTo>
                  <a:lnTo>
                    <a:pt x="3" y="68"/>
                  </a:lnTo>
                  <a:lnTo>
                    <a:pt x="6" y="37"/>
                  </a:lnTo>
                  <a:lnTo>
                    <a:pt x="5" y="28"/>
                  </a:lnTo>
                  <a:lnTo>
                    <a:pt x="3" y="19"/>
                  </a:lnTo>
                  <a:lnTo>
                    <a:pt x="2" y="10"/>
                  </a:lnTo>
                  <a:lnTo>
                    <a:pt x="1" y="1"/>
                  </a:lnTo>
                  <a:lnTo>
                    <a:pt x="3" y="0"/>
                  </a:lnTo>
                  <a:lnTo>
                    <a:pt x="5" y="0"/>
                  </a:lnTo>
                  <a:lnTo>
                    <a:pt x="6" y="0"/>
                  </a:lnTo>
                  <a:lnTo>
                    <a:pt x="7" y="0"/>
                  </a:lnTo>
                  <a:lnTo>
                    <a:pt x="10" y="11"/>
                  </a:lnTo>
                  <a:lnTo>
                    <a:pt x="14" y="23"/>
                  </a:lnTo>
                  <a:lnTo>
                    <a:pt x="19" y="37"/>
                  </a:lnTo>
                  <a:lnTo>
                    <a:pt x="25" y="50"/>
                  </a:lnTo>
                  <a:lnTo>
                    <a:pt x="31" y="62"/>
                  </a:lnTo>
                  <a:lnTo>
                    <a:pt x="38" y="72"/>
                  </a:lnTo>
                  <a:lnTo>
                    <a:pt x="48" y="78"/>
                  </a:lnTo>
                  <a:lnTo>
                    <a:pt x="60" y="80"/>
                  </a:lnTo>
                  <a:lnTo>
                    <a:pt x="67" y="77"/>
                  </a:lnTo>
                  <a:lnTo>
                    <a:pt x="74" y="74"/>
                  </a:lnTo>
                  <a:lnTo>
                    <a:pt x="80" y="71"/>
                  </a:lnTo>
                  <a:lnTo>
                    <a:pt x="87" y="66"/>
                  </a:lnTo>
                  <a:lnTo>
                    <a:pt x="93" y="63"/>
                  </a:lnTo>
                  <a:lnTo>
                    <a:pt x="100" y="61"/>
                  </a:lnTo>
                  <a:lnTo>
                    <a:pt x="107" y="60"/>
                  </a:lnTo>
                  <a:lnTo>
                    <a:pt x="115" y="59"/>
                  </a:lnTo>
                  <a:lnTo>
                    <a:pt x="125" y="61"/>
                  </a:lnTo>
                  <a:lnTo>
                    <a:pt x="134" y="61"/>
                  </a:lnTo>
                  <a:lnTo>
                    <a:pt x="144" y="60"/>
                  </a:lnTo>
                  <a:lnTo>
                    <a:pt x="153" y="60"/>
                  </a:lnTo>
                  <a:lnTo>
                    <a:pt x="161" y="61"/>
                  </a:lnTo>
                  <a:lnTo>
                    <a:pt x="168" y="64"/>
                  </a:lnTo>
                  <a:lnTo>
                    <a:pt x="174" y="71"/>
                  </a:lnTo>
                  <a:lnTo>
                    <a:pt x="177" y="81"/>
                  </a:lnTo>
                  <a:lnTo>
                    <a:pt x="177" y="108"/>
                  </a:lnTo>
                  <a:lnTo>
                    <a:pt x="175" y="135"/>
                  </a:lnTo>
                  <a:lnTo>
                    <a:pt x="173" y="161"/>
                  </a:lnTo>
                  <a:lnTo>
                    <a:pt x="173" y="188"/>
                  </a:lnTo>
                  <a:lnTo>
                    <a:pt x="175" y="216"/>
                  </a:lnTo>
                  <a:lnTo>
                    <a:pt x="175" y="241"/>
                  </a:lnTo>
                  <a:lnTo>
                    <a:pt x="172" y="265"/>
                  </a:lnTo>
                  <a:lnTo>
                    <a:pt x="165" y="292"/>
                  </a:lnTo>
                  <a:lnTo>
                    <a:pt x="160" y="304"/>
                  </a:lnTo>
                  <a:lnTo>
                    <a:pt x="157" y="310"/>
                  </a:lnTo>
                  <a:lnTo>
                    <a:pt x="156" y="3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21" name="Freeform 30"/>
            <p:cNvSpPr>
              <a:spLocks/>
            </p:cNvSpPr>
            <p:nvPr/>
          </p:nvSpPr>
          <p:spPr bwMode="auto">
            <a:xfrm>
              <a:off x="2903" y="1634"/>
              <a:ext cx="234" cy="224"/>
            </a:xfrm>
            <a:custGeom>
              <a:avLst/>
              <a:gdLst>
                <a:gd name="T0" fmla="*/ 6 w 234"/>
                <a:gd name="T1" fmla="*/ 204 h 224"/>
                <a:gd name="T2" fmla="*/ 8 w 234"/>
                <a:gd name="T3" fmla="*/ 168 h 224"/>
                <a:gd name="T4" fmla="*/ 5 w 234"/>
                <a:gd name="T5" fmla="*/ 119 h 224"/>
                <a:gd name="T6" fmla="*/ 16 w 234"/>
                <a:gd name="T7" fmla="*/ 68 h 224"/>
                <a:gd name="T8" fmla="*/ 44 w 234"/>
                <a:gd name="T9" fmla="*/ 30 h 224"/>
                <a:gd name="T10" fmla="*/ 90 w 234"/>
                <a:gd name="T11" fmla="*/ 6 h 224"/>
                <a:gd name="T12" fmla="*/ 131 w 234"/>
                <a:gd name="T13" fmla="*/ 0 h 224"/>
                <a:gd name="T14" fmla="*/ 158 w 234"/>
                <a:gd name="T15" fmla="*/ 0 h 224"/>
                <a:gd name="T16" fmla="*/ 187 w 234"/>
                <a:gd name="T17" fmla="*/ 2 h 224"/>
                <a:gd name="T18" fmla="*/ 213 w 234"/>
                <a:gd name="T19" fmla="*/ 10 h 224"/>
                <a:gd name="T20" fmla="*/ 226 w 234"/>
                <a:gd name="T21" fmla="*/ 23 h 224"/>
                <a:gd name="T22" fmla="*/ 234 w 234"/>
                <a:gd name="T23" fmla="*/ 41 h 224"/>
                <a:gd name="T24" fmla="*/ 229 w 234"/>
                <a:gd name="T25" fmla="*/ 42 h 224"/>
                <a:gd name="T26" fmla="*/ 215 w 234"/>
                <a:gd name="T27" fmla="*/ 42 h 224"/>
                <a:gd name="T28" fmla="*/ 197 w 234"/>
                <a:gd name="T29" fmla="*/ 46 h 224"/>
                <a:gd name="T30" fmla="*/ 182 w 234"/>
                <a:gd name="T31" fmla="*/ 51 h 224"/>
                <a:gd name="T32" fmla="*/ 160 w 234"/>
                <a:gd name="T33" fmla="*/ 49 h 224"/>
                <a:gd name="T34" fmla="*/ 134 w 234"/>
                <a:gd name="T35" fmla="*/ 43 h 224"/>
                <a:gd name="T36" fmla="*/ 111 w 234"/>
                <a:gd name="T37" fmla="*/ 44 h 224"/>
                <a:gd name="T38" fmla="*/ 87 w 234"/>
                <a:gd name="T39" fmla="*/ 56 h 224"/>
                <a:gd name="T40" fmla="*/ 70 w 234"/>
                <a:gd name="T41" fmla="*/ 76 h 224"/>
                <a:gd name="T42" fmla="*/ 56 w 234"/>
                <a:gd name="T43" fmla="*/ 98 h 224"/>
                <a:gd name="T44" fmla="*/ 38 w 234"/>
                <a:gd name="T45" fmla="*/ 96 h 224"/>
                <a:gd name="T46" fmla="*/ 28 w 234"/>
                <a:gd name="T47" fmla="*/ 103 h 224"/>
                <a:gd name="T48" fmla="*/ 27 w 234"/>
                <a:gd name="T49" fmla="*/ 124 h 224"/>
                <a:gd name="T50" fmla="*/ 29 w 234"/>
                <a:gd name="T51" fmla="*/ 144 h 224"/>
                <a:gd name="T52" fmla="*/ 35 w 234"/>
                <a:gd name="T53" fmla="*/ 163 h 224"/>
                <a:gd name="T54" fmla="*/ 47 w 234"/>
                <a:gd name="T55" fmla="*/ 193 h 224"/>
                <a:gd name="T56" fmla="*/ 38 w 234"/>
                <a:gd name="T57" fmla="*/ 211 h 224"/>
                <a:gd name="T58" fmla="*/ 27 w 234"/>
                <a:gd name="T59" fmla="*/ 216 h 224"/>
                <a:gd name="T60" fmla="*/ 16 w 234"/>
                <a:gd name="T61" fmla="*/ 220 h 224"/>
                <a:gd name="T62" fmla="*/ 6 w 234"/>
                <a:gd name="T63" fmla="*/ 223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
                <a:gd name="T97" fmla="*/ 0 h 224"/>
                <a:gd name="T98" fmla="*/ 234 w 234"/>
                <a:gd name="T99" fmla="*/ 224 h 2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 h="224">
                  <a:moveTo>
                    <a:pt x="0" y="224"/>
                  </a:moveTo>
                  <a:lnTo>
                    <a:pt x="6" y="204"/>
                  </a:lnTo>
                  <a:lnTo>
                    <a:pt x="8" y="186"/>
                  </a:lnTo>
                  <a:lnTo>
                    <a:pt x="8" y="168"/>
                  </a:lnTo>
                  <a:lnTo>
                    <a:pt x="7" y="149"/>
                  </a:lnTo>
                  <a:lnTo>
                    <a:pt x="5" y="119"/>
                  </a:lnTo>
                  <a:lnTo>
                    <a:pt x="8" y="92"/>
                  </a:lnTo>
                  <a:lnTo>
                    <a:pt x="16" y="68"/>
                  </a:lnTo>
                  <a:lnTo>
                    <a:pt x="27" y="47"/>
                  </a:lnTo>
                  <a:lnTo>
                    <a:pt x="44" y="30"/>
                  </a:lnTo>
                  <a:lnTo>
                    <a:pt x="64" y="17"/>
                  </a:lnTo>
                  <a:lnTo>
                    <a:pt x="90" y="6"/>
                  </a:lnTo>
                  <a:lnTo>
                    <a:pt x="119" y="0"/>
                  </a:lnTo>
                  <a:lnTo>
                    <a:pt x="131" y="0"/>
                  </a:lnTo>
                  <a:lnTo>
                    <a:pt x="145" y="0"/>
                  </a:lnTo>
                  <a:lnTo>
                    <a:pt x="158" y="0"/>
                  </a:lnTo>
                  <a:lnTo>
                    <a:pt x="173" y="1"/>
                  </a:lnTo>
                  <a:lnTo>
                    <a:pt x="187" y="2"/>
                  </a:lnTo>
                  <a:lnTo>
                    <a:pt x="201" y="5"/>
                  </a:lnTo>
                  <a:lnTo>
                    <a:pt x="213" y="10"/>
                  </a:lnTo>
                  <a:lnTo>
                    <a:pt x="223" y="18"/>
                  </a:lnTo>
                  <a:lnTo>
                    <a:pt x="226" y="23"/>
                  </a:lnTo>
                  <a:lnTo>
                    <a:pt x="230" y="32"/>
                  </a:lnTo>
                  <a:lnTo>
                    <a:pt x="234" y="41"/>
                  </a:lnTo>
                  <a:lnTo>
                    <a:pt x="234" y="46"/>
                  </a:lnTo>
                  <a:lnTo>
                    <a:pt x="229" y="42"/>
                  </a:lnTo>
                  <a:lnTo>
                    <a:pt x="223" y="41"/>
                  </a:lnTo>
                  <a:lnTo>
                    <a:pt x="215" y="42"/>
                  </a:lnTo>
                  <a:lnTo>
                    <a:pt x="207" y="44"/>
                  </a:lnTo>
                  <a:lnTo>
                    <a:pt x="197" y="46"/>
                  </a:lnTo>
                  <a:lnTo>
                    <a:pt x="189" y="49"/>
                  </a:lnTo>
                  <a:lnTo>
                    <a:pt x="182" y="51"/>
                  </a:lnTo>
                  <a:lnTo>
                    <a:pt x="176" y="52"/>
                  </a:lnTo>
                  <a:lnTo>
                    <a:pt x="160" y="49"/>
                  </a:lnTo>
                  <a:lnTo>
                    <a:pt x="147" y="45"/>
                  </a:lnTo>
                  <a:lnTo>
                    <a:pt x="134" y="43"/>
                  </a:lnTo>
                  <a:lnTo>
                    <a:pt x="122" y="43"/>
                  </a:lnTo>
                  <a:lnTo>
                    <a:pt x="111" y="44"/>
                  </a:lnTo>
                  <a:lnTo>
                    <a:pt x="98" y="49"/>
                  </a:lnTo>
                  <a:lnTo>
                    <a:pt x="87" y="56"/>
                  </a:lnTo>
                  <a:lnTo>
                    <a:pt x="75" y="67"/>
                  </a:lnTo>
                  <a:lnTo>
                    <a:pt x="70" y="76"/>
                  </a:lnTo>
                  <a:lnTo>
                    <a:pt x="63" y="89"/>
                  </a:lnTo>
                  <a:lnTo>
                    <a:pt x="56" y="98"/>
                  </a:lnTo>
                  <a:lnTo>
                    <a:pt x="48" y="101"/>
                  </a:lnTo>
                  <a:lnTo>
                    <a:pt x="38" y="96"/>
                  </a:lnTo>
                  <a:lnTo>
                    <a:pt x="31" y="97"/>
                  </a:lnTo>
                  <a:lnTo>
                    <a:pt x="28" y="103"/>
                  </a:lnTo>
                  <a:lnTo>
                    <a:pt x="27" y="112"/>
                  </a:lnTo>
                  <a:lnTo>
                    <a:pt x="27" y="124"/>
                  </a:lnTo>
                  <a:lnTo>
                    <a:pt x="28" y="134"/>
                  </a:lnTo>
                  <a:lnTo>
                    <a:pt x="29" y="144"/>
                  </a:lnTo>
                  <a:lnTo>
                    <a:pt x="30" y="151"/>
                  </a:lnTo>
                  <a:lnTo>
                    <a:pt x="35" y="163"/>
                  </a:lnTo>
                  <a:lnTo>
                    <a:pt x="43" y="178"/>
                  </a:lnTo>
                  <a:lnTo>
                    <a:pt x="47" y="193"/>
                  </a:lnTo>
                  <a:lnTo>
                    <a:pt x="43" y="208"/>
                  </a:lnTo>
                  <a:lnTo>
                    <a:pt x="38" y="211"/>
                  </a:lnTo>
                  <a:lnTo>
                    <a:pt x="32" y="213"/>
                  </a:lnTo>
                  <a:lnTo>
                    <a:pt x="27" y="216"/>
                  </a:lnTo>
                  <a:lnTo>
                    <a:pt x="22" y="218"/>
                  </a:lnTo>
                  <a:lnTo>
                    <a:pt x="16" y="220"/>
                  </a:lnTo>
                  <a:lnTo>
                    <a:pt x="11" y="221"/>
                  </a:lnTo>
                  <a:lnTo>
                    <a:pt x="6" y="223"/>
                  </a:lnTo>
                  <a:lnTo>
                    <a:pt x="0" y="2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22" name="Freeform 31"/>
            <p:cNvSpPr>
              <a:spLocks/>
            </p:cNvSpPr>
            <p:nvPr/>
          </p:nvSpPr>
          <p:spPr bwMode="auto">
            <a:xfrm>
              <a:off x="3061" y="1816"/>
              <a:ext cx="45" cy="21"/>
            </a:xfrm>
            <a:custGeom>
              <a:avLst/>
              <a:gdLst>
                <a:gd name="T0" fmla="*/ 17 w 45"/>
                <a:gd name="T1" fmla="*/ 21 h 21"/>
                <a:gd name="T2" fmla="*/ 11 w 45"/>
                <a:gd name="T3" fmla="*/ 19 h 21"/>
                <a:gd name="T4" fmla="*/ 5 w 45"/>
                <a:gd name="T5" fmla="*/ 17 h 21"/>
                <a:gd name="T6" fmla="*/ 1 w 45"/>
                <a:gd name="T7" fmla="*/ 15 h 21"/>
                <a:gd name="T8" fmla="*/ 0 w 45"/>
                <a:gd name="T9" fmla="*/ 10 h 21"/>
                <a:gd name="T10" fmla="*/ 7 w 45"/>
                <a:gd name="T11" fmla="*/ 8 h 21"/>
                <a:gd name="T12" fmla="*/ 12 w 45"/>
                <a:gd name="T13" fmla="*/ 5 h 21"/>
                <a:gd name="T14" fmla="*/ 16 w 45"/>
                <a:gd name="T15" fmla="*/ 2 h 21"/>
                <a:gd name="T16" fmla="*/ 18 w 45"/>
                <a:gd name="T17" fmla="*/ 0 h 21"/>
                <a:gd name="T18" fmla="*/ 21 w 45"/>
                <a:gd name="T19" fmla="*/ 0 h 21"/>
                <a:gd name="T20" fmla="*/ 24 w 45"/>
                <a:gd name="T21" fmla="*/ 0 h 21"/>
                <a:gd name="T22" fmla="*/ 29 w 45"/>
                <a:gd name="T23" fmla="*/ 3 h 21"/>
                <a:gd name="T24" fmla="*/ 36 w 45"/>
                <a:gd name="T25" fmla="*/ 9 h 21"/>
                <a:gd name="T26" fmla="*/ 38 w 45"/>
                <a:gd name="T27" fmla="*/ 9 h 21"/>
                <a:gd name="T28" fmla="*/ 40 w 45"/>
                <a:gd name="T29" fmla="*/ 10 h 21"/>
                <a:gd name="T30" fmla="*/ 43 w 45"/>
                <a:gd name="T31" fmla="*/ 11 h 21"/>
                <a:gd name="T32" fmla="*/ 45 w 45"/>
                <a:gd name="T33" fmla="*/ 14 h 21"/>
                <a:gd name="T34" fmla="*/ 38 w 45"/>
                <a:gd name="T35" fmla="*/ 19 h 21"/>
                <a:gd name="T36" fmla="*/ 31 w 45"/>
                <a:gd name="T37" fmla="*/ 21 h 21"/>
                <a:gd name="T38" fmla="*/ 24 w 45"/>
                <a:gd name="T39" fmla="*/ 21 h 21"/>
                <a:gd name="T40" fmla="*/ 17 w 45"/>
                <a:gd name="T41" fmla="*/ 21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1"/>
                <a:gd name="T65" fmla="*/ 45 w 45"/>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1">
                  <a:moveTo>
                    <a:pt x="17" y="21"/>
                  </a:moveTo>
                  <a:lnTo>
                    <a:pt x="11" y="19"/>
                  </a:lnTo>
                  <a:lnTo>
                    <a:pt x="5" y="17"/>
                  </a:lnTo>
                  <a:lnTo>
                    <a:pt x="1" y="15"/>
                  </a:lnTo>
                  <a:lnTo>
                    <a:pt x="0" y="10"/>
                  </a:lnTo>
                  <a:lnTo>
                    <a:pt x="7" y="8"/>
                  </a:lnTo>
                  <a:lnTo>
                    <a:pt x="12" y="5"/>
                  </a:lnTo>
                  <a:lnTo>
                    <a:pt x="16" y="2"/>
                  </a:lnTo>
                  <a:lnTo>
                    <a:pt x="18" y="0"/>
                  </a:lnTo>
                  <a:lnTo>
                    <a:pt x="21" y="0"/>
                  </a:lnTo>
                  <a:lnTo>
                    <a:pt x="24" y="0"/>
                  </a:lnTo>
                  <a:lnTo>
                    <a:pt x="29" y="3"/>
                  </a:lnTo>
                  <a:lnTo>
                    <a:pt x="36" y="9"/>
                  </a:lnTo>
                  <a:lnTo>
                    <a:pt x="38" y="9"/>
                  </a:lnTo>
                  <a:lnTo>
                    <a:pt x="40" y="10"/>
                  </a:lnTo>
                  <a:lnTo>
                    <a:pt x="43" y="11"/>
                  </a:lnTo>
                  <a:lnTo>
                    <a:pt x="45" y="14"/>
                  </a:lnTo>
                  <a:lnTo>
                    <a:pt x="38" y="19"/>
                  </a:lnTo>
                  <a:lnTo>
                    <a:pt x="31" y="21"/>
                  </a:lnTo>
                  <a:lnTo>
                    <a:pt x="24" y="21"/>
                  </a:lnTo>
                  <a:lnTo>
                    <a:pt x="17" y="21"/>
                  </a:lnTo>
                  <a:close/>
                </a:path>
              </a:pathLst>
            </a:custGeom>
            <a:solidFill>
              <a:srgbClr val="D6B7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23" name="Freeform 32"/>
            <p:cNvSpPr>
              <a:spLocks/>
            </p:cNvSpPr>
            <p:nvPr/>
          </p:nvSpPr>
          <p:spPr bwMode="auto">
            <a:xfrm>
              <a:off x="3080" y="1825"/>
              <a:ext cx="8" cy="3"/>
            </a:xfrm>
            <a:custGeom>
              <a:avLst/>
              <a:gdLst>
                <a:gd name="T0" fmla="*/ 0 w 8"/>
                <a:gd name="T1" fmla="*/ 3 h 3"/>
                <a:gd name="T2" fmla="*/ 1 w 8"/>
                <a:gd name="T3" fmla="*/ 0 h 3"/>
                <a:gd name="T4" fmla="*/ 3 w 8"/>
                <a:gd name="T5" fmla="*/ 0 h 3"/>
                <a:gd name="T6" fmla="*/ 6 w 8"/>
                <a:gd name="T7" fmla="*/ 1 h 3"/>
                <a:gd name="T8" fmla="*/ 8 w 8"/>
                <a:gd name="T9" fmla="*/ 3 h 3"/>
                <a:gd name="T10" fmla="*/ 8 w 8"/>
                <a:gd name="T11" fmla="*/ 3 h 3"/>
                <a:gd name="T12" fmla="*/ 7 w 8"/>
                <a:gd name="T13" fmla="*/ 3 h 3"/>
                <a:gd name="T14" fmla="*/ 5 w 8"/>
                <a:gd name="T15" fmla="*/ 3 h 3"/>
                <a:gd name="T16" fmla="*/ 0 w 8"/>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3"/>
                <a:gd name="T29" fmla="*/ 8 w 8"/>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3">
                  <a:moveTo>
                    <a:pt x="0" y="3"/>
                  </a:moveTo>
                  <a:lnTo>
                    <a:pt x="1" y="0"/>
                  </a:lnTo>
                  <a:lnTo>
                    <a:pt x="3" y="0"/>
                  </a:lnTo>
                  <a:lnTo>
                    <a:pt x="6" y="1"/>
                  </a:lnTo>
                  <a:lnTo>
                    <a:pt x="8" y="3"/>
                  </a:lnTo>
                  <a:lnTo>
                    <a:pt x="7" y="3"/>
                  </a:lnTo>
                  <a:lnTo>
                    <a:pt x="5" y="3"/>
                  </a:lnTo>
                  <a:lnTo>
                    <a:pt x="0" y="3"/>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24" name="Freeform 33"/>
            <p:cNvSpPr>
              <a:spLocks/>
            </p:cNvSpPr>
            <p:nvPr/>
          </p:nvSpPr>
          <p:spPr bwMode="auto">
            <a:xfrm>
              <a:off x="2968" y="1686"/>
              <a:ext cx="171" cy="130"/>
            </a:xfrm>
            <a:custGeom>
              <a:avLst/>
              <a:gdLst>
                <a:gd name="T0" fmla="*/ 40 w 171"/>
                <a:gd name="T1" fmla="*/ 130 h 130"/>
                <a:gd name="T2" fmla="*/ 31 w 171"/>
                <a:gd name="T3" fmla="*/ 126 h 130"/>
                <a:gd name="T4" fmla="*/ 25 w 171"/>
                <a:gd name="T5" fmla="*/ 117 h 130"/>
                <a:gd name="T6" fmla="*/ 20 w 171"/>
                <a:gd name="T7" fmla="*/ 107 h 130"/>
                <a:gd name="T8" fmla="*/ 15 w 171"/>
                <a:gd name="T9" fmla="*/ 96 h 130"/>
                <a:gd name="T10" fmla="*/ 11 w 171"/>
                <a:gd name="T11" fmla="*/ 84 h 130"/>
                <a:gd name="T12" fmla="*/ 8 w 171"/>
                <a:gd name="T13" fmla="*/ 72 h 130"/>
                <a:gd name="T14" fmla="*/ 5 w 171"/>
                <a:gd name="T15" fmla="*/ 62 h 130"/>
                <a:gd name="T16" fmla="*/ 0 w 171"/>
                <a:gd name="T17" fmla="*/ 54 h 130"/>
                <a:gd name="T18" fmla="*/ 3 w 171"/>
                <a:gd name="T19" fmla="*/ 44 h 130"/>
                <a:gd name="T20" fmla="*/ 10 w 171"/>
                <a:gd name="T21" fmla="*/ 32 h 130"/>
                <a:gd name="T22" fmla="*/ 18 w 171"/>
                <a:gd name="T23" fmla="*/ 20 h 130"/>
                <a:gd name="T24" fmla="*/ 25 w 171"/>
                <a:gd name="T25" fmla="*/ 12 h 130"/>
                <a:gd name="T26" fmla="*/ 35 w 171"/>
                <a:gd name="T27" fmla="*/ 6 h 130"/>
                <a:gd name="T28" fmla="*/ 46 w 171"/>
                <a:gd name="T29" fmla="*/ 2 h 130"/>
                <a:gd name="T30" fmla="*/ 55 w 171"/>
                <a:gd name="T31" fmla="*/ 0 h 130"/>
                <a:gd name="T32" fmla="*/ 64 w 171"/>
                <a:gd name="T33" fmla="*/ 0 h 130"/>
                <a:gd name="T34" fmla="*/ 74 w 171"/>
                <a:gd name="T35" fmla="*/ 1 h 130"/>
                <a:gd name="T36" fmla="*/ 84 w 171"/>
                <a:gd name="T37" fmla="*/ 3 h 130"/>
                <a:gd name="T38" fmla="*/ 94 w 171"/>
                <a:gd name="T39" fmla="*/ 5 h 130"/>
                <a:gd name="T40" fmla="*/ 106 w 171"/>
                <a:gd name="T41" fmla="*/ 8 h 130"/>
                <a:gd name="T42" fmla="*/ 117 w 171"/>
                <a:gd name="T43" fmla="*/ 8 h 130"/>
                <a:gd name="T44" fmla="*/ 128 w 171"/>
                <a:gd name="T45" fmla="*/ 5 h 130"/>
                <a:gd name="T46" fmla="*/ 140 w 171"/>
                <a:gd name="T47" fmla="*/ 2 h 130"/>
                <a:gd name="T48" fmla="*/ 150 w 171"/>
                <a:gd name="T49" fmla="*/ 0 h 130"/>
                <a:gd name="T50" fmla="*/ 159 w 171"/>
                <a:gd name="T51" fmla="*/ 0 h 130"/>
                <a:gd name="T52" fmla="*/ 165 w 171"/>
                <a:gd name="T53" fmla="*/ 3 h 130"/>
                <a:gd name="T54" fmla="*/ 169 w 171"/>
                <a:gd name="T55" fmla="*/ 12 h 130"/>
                <a:gd name="T56" fmla="*/ 167 w 171"/>
                <a:gd name="T57" fmla="*/ 28 h 130"/>
                <a:gd name="T58" fmla="*/ 169 w 171"/>
                <a:gd name="T59" fmla="*/ 51 h 130"/>
                <a:gd name="T60" fmla="*/ 171 w 171"/>
                <a:gd name="T61" fmla="*/ 72 h 130"/>
                <a:gd name="T62" fmla="*/ 170 w 171"/>
                <a:gd name="T63" fmla="*/ 92 h 130"/>
                <a:gd name="T64" fmla="*/ 161 w 171"/>
                <a:gd name="T65" fmla="*/ 116 h 130"/>
                <a:gd name="T66" fmla="*/ 153 w 171"/>
                <a:gd name="T67" fmla="*/ 113 h 130"/>
                <a:gd name="T68" fmla="*/ 147 w 171"/>
                <a:gd name="T69" fmla="*/ 112 h 130"/>
                <a:gd name="T70" fmla="*/ 142 w 171"/>
                <a:gd name="T71" fmla="*/ 111 h 130"/>
                <a:gd name="T72" fmla="*/ 138 w 171"/>
                <a:gd name="T73" fmla="*/ 111 h 130"/>
                <a:gd name="T74" fmla="*/ 133 w 171"/>
                <a:gd name="T75" fmla="*/ 111 h 130"/>
                <a:gd name="T76" fmla="*/ 129 w 171"/>
                <a:gd name="T77" fmla="*/ 111 h 130"/>
                <a:gd name="T78" fmla="*/ 123 w 171"/>
                <a:gd name="T79" fmla="*/ 112 h 130"/>
                <a:gd name="T80" fmla="*/ 116 w 171"/>
                <a:gd name="T81" fmla="*/ 113 h 130"/>
                <a:gd name="T82" fmla="*/ 108 w 171"/>
                <a:gd name="T83" fmla="*/ 111 h 130"/>
                <a:gd name="T84" fmla="*/ 100 w 171"/>
                <a:gd name="T85" fmla="*/ 110 h 130"/>
                <a:gd name="T86" fmla="*/ 94 w 171"/>
                <a:gd name="T87" fmla="*/ 110 h 130"/>
                <a:gd name="T88" fmla="*/ 89 w 171"/>
                <a:gd name="T89" fmla="*/ 110 h 130"/>
                <a:gd name="T90" fmla="*/ 84 w 171"/>
                <a:gd name="T91" fmla="*/ 111 h 130"/>
                <a:gd name="T92" fmla="*/ 78 w 171"/>
                <a:gd name="T93" fmla="*/ 113 h 130"/>
                <a:gd name="T94" fmla="*/ 71 w 171"/>
                <a:gd name="T95" fmla="*/ 116 h 130"/>
                <a:gd name="T96" fmla="*/ 62 w 171"/>
                <a:gd name="T97" fmla="*/ 120 h 130"/>
                <a:gd name="T98" fmla="*/ 56 w 171"/>
                <a:gd name="T99" fmla="*/ 124 h 130"/>
                <a:gd name="T100" fmla="*/ 51 w 171"/>
                <a:gd name="T101" fmla="*/ 127 h 130"/>
                <a:gd name="T102" fmla="*/ 46 w 171"/>
                <a:gd name="T103" fmla="*/ 129 h 130"/>
                <a:gd name="T104" fmla="*/ 40 w 171"/>
                <a:gd name="T105" fmla="*/ 130 h 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
                <a:gd name="T160" fmla="*/ 0 h 130"/>
                <a:gd name="T161" fmla="*/ 171 w 171"/>
                <a:gd name="T162" fmla="*/ 130 h 1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 h="130">
                  <a:moveTo>
                    <a:pt x="40" y="130"/>
                  </a:moveTo>
                  <a:lnTo>
                    <a:pt x="31" y="126"/>
                  </a:lnTo>
                  <a:lnTo>
                    <a:pt x="25" y="117"/>
                  </a:lnTo>
                  <a:lnTo>
                    <a:pt x="20" y="107"/>
                  </a:lnTo>
                  <a:lnTo>
                    <a:pt x="15" y="96"/>
                  </a:lnTo>
                  <a:lnTo>
                    <a:pt x="11" y="84"/>
                  </a:lnTo>
                  <a:lnTo>
                    <a:pt x="8" y="72"/>
                  </a:lnTo>
                  <a:lnTo>
                    <a:pt x="5" y="62"/>
                  </a:lnTo>
                  <a:lnTo>
                    <a:pt x="0" y="54"/>
                  </a:lnTo>
                  <a:lnTo>
                    <a:pt x="3" y="44"/>
                  </a:lnTo>
                  <a:lnTo>
                    <a:pt x="10" y="32"/>
                  </a:lnTo>
                  <a:lnTo>
                    <a:pt x="18" y="20"/>
                  </a:lnTo>
                  <a:lnTo>
                    <a:pt x="25" y="12"/>
                  </a:lnTo>
                  <a:lnTo>
                    <a:pt x="35" y="6"/>
                  </a:lnTo>
                  <a:lnTo>
                    <a:pt x="46" y="2"/>
                  </a:lnTo>
                  <a:lnTo>
                    <a:pt x="55" y="0"/>
                  </a:lnTo>
                  <a:lnTo>
                    <a:pt x="64" y="0"/>
                  </a:lnTo>
                  <a:lnTo>
                    <a:pt x="74" y="1"/>
                  </a:lnTo>
                  <a:lnTo>
                    <a:pt x="84" y="3"/>
                  </a:lnTo>
                  <a:lnTo>
                    <a:pt x="94" y="5"/>
                  </a:lnTo>
                  <a:lnTo>
                    <a:pt x="106" y="8"/>
                  </a:lnTo>
                  <a:lnTo>
                    <a:pt x="117" y="8"/>
                  </a:lnTo>
                  <a:lnTo>
                    <a:pt x="128" y="5"/>
                  </a:lnTo>
                  <a:lnTo>
                    <a:pt x="140" y="2"/>
                  </a:lnTo>
                  <a:lnTo>
                    <a:pt x="150" y="0"/>
                  </a:lnTo>
                  <a:lnTo>
                    <a:pt x="159" y="0"/>
                  </a:lnTo>
                  <a:lnTo>
                    <a:pt x="165" y="3"/>
                  </a:lnTo>
                  <a:lnTo>
                    <a:pt x="169" y="12"/>
                  </a:lnTo>
                  <a:lnTo>
                    <a:pt x="167" y="28"/>
                  </a:lnTo>
                  <a:lnTo>
                    <a:pt x="169" y="51"/>
                  </a:lnTo>
                  <a:lnTo>
                    <a:pt x="171" y="72"/>
                  </a:lnTo>
                  <a:lnTo>
                    <a:pt x="170" y="92"/>
                  </a:lnTo>
                  <a:lnTo>
                    <a:pt x="161" y="116"/>
                  </a:lnTo>
                  <a:lnTo>
                    <a:pt x="153" y="113"/>
                  </a:lnTo>
                  <a:lnTo>
                    <a:pt x="147" y="112"/>
                  </a:lnTo>
                  <a:lnTo>
                    <a:pt x="142" y="111"/>
                  </a:lnTo>
                  <a:lnTo>
                    <a:pt x="138" y="111"/>
                  </a:lnTo>
                  <a:lnTo>
                    <a:pt x="133" y="111"/>
                  </a:lnTo>
                  <a:lnTo>
                    <a:pt x="129" y="111"/>
                  </a:lnTo>
                  <a:lnTo>
                    <a:pt x="123" y="112"/>
                  </a:lnTo>
                  <a:lnTo>
                    <a:pt x="116" y="113"/>
                  </a:lnTo>
                  <a:lnTo>
                    <a:pt x="108" y="111"/>
                  </a:lnTo>
                  <a:lnTo>
                    <a:pt x="100" y="110"/>
                  </a:lnTo>
                  <a:lnTo>
                    <a:pt x="94" y="110"/>
                  </a:lnTo>
                  <a:lnTo>
                    <a:pt x="89" y="110"/>
                  </a:lnTo>
                  <a:lnTo>
                    <a:pt x="84" y="111"/>
                  </a:lnTo>
                  <a:lnTo>
                    <a:pt x="78" y="113"/>
                  </a:lnTo>
                  <a:lnTo>
                    <a:pt x="71" y="116"/>
                  </a:lnTo>
                  <a:lnTo>
                    <a:pt x="62" y="120"/>
                  </a:lnTo>
                  <a:lnTo>
                    <a:pt x="56" y="124"/>
                  </a:lnTo>
                  <a:lnTo>
                    <a:pt x="51" y="127"/>
                  </a:lnTo>
                  <a:lnTo>
                    <a:pt x="46" y="129"/>
                  </a:lnTo>
                  <a:lnTo>
                    <a:pt x="40" y="130"/>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5825" name="Freeform 34"/>
            <p:cNvSpPr>
              <a:spLocks/>
            </p:cNvSpPr>
            <p:nvPr/>
          </p:nvSpPr>
          <p:spPr bwMode="auto">
            <a:xfrm>
              <a:off x="2936" y="1736"/>
              <a:ext cx="15" cy="62"/>
            </a:xfrm>
            <a:custGeom>
              <a:avLst/>
              <a:gdLst>
                <a:gd name="T0" fmla="*/ 14 w 15"/>
                <a:gd name="T1" fmla="*/ 62 h 62"/>
                <a:gd name="T2" fmla="*/ 8 w 15"/>
                <a:gd name="T3" fmla="*/ 54 h 62"/>
                <a:gd name="T4" fmla="*/ 5 w 15"/>
                <a:gd name="T5" fmla="*/ 46 h 62"/>
                <a:gd name="T6" fmla="*/ 3 w 15"/>
                <a:gd name="T7" fmla="*/ 37 h 62"/>
                <a:gd name="T8" fmla="*/ 3 w 15"/>
                <a:gd name="T9" fmla="*/ 26 h 62"/>
                <a:gd name="T10" fmla="*/ 1 w 15"/>
                <a:gd name="T11" fmla="*/ 19 h 62"/>
                <a:gd name="T12" fmla="*/ 0 w 15"/>
                <a:gd name="T13" fmla="*/ 12 h 62"/>
                <a:gd name="T14" fmla="*/ 0 w 15"/>
                <a:gd name="T15" fmla="*/ 4 h 62"/>
                <a:gd name="T16" fmla="*/ 6 w 15"/>
                <a:gd name="T17" fmla="*/ 0 h 62"/>
                <a:gd name="T18" fmla="*/ 11 w 15"/>
                <a:gd name="T19" fmla="*/ 13 h 62"/>
                <a:gd name="T20" fmla="*/ 14 w 15"/>
                <a:gd name="T21" fmla="*/ 29 h 62"/>
                <a:gd name="T22" fmla="*/ 15 w 15"/>
                <a:gd name="T23" fmla="*/ 47 h 62"/>
                <a:gd name="T24" fmla="*/ 14 w 15"/>
                <a:gd name="T25" fmla="*/ 62 h 62"/>
                <a:gd name="T26" fmla="*/ 14 w 15"/>
                <a:gd name="T27" fmla="*/ 62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62"/>
                <a:gd name="T44" fmla="*/ 15 w 15"/>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62">
                  <a:moveTo>
                    <a:pt x="14" y="62"/>
                  </a:moveTo>
                  <a:lnTo>
                    <a:pt x="8" y="54"/>
                  </a:lnTo>
                  <a:lnTo>
                    <a:pt x="5" y="46"/>
                  </a:lnTo>
                  <a:lnTo>
                    <a:pt x="3" y="37"/>
                  </a:lnTo>
                  <a:lnTo>
                    <a:pt x="3" y="26"/>
                  </a:lnTo>
                  <a:lnTo>
                    <a:pt x="1" y="19"/>
                  </a:lnTo>
                  <a:lnTo>
                    <a:pt x="0" y="12"/>
                  </a:lnTo>
                  <a:lnTo>
                    <a:pt x="0" y="4"/>
                  </a:lnTo>
                  <a:lnTo>
                    <a:pt x="6" y="0"/>
                  </a:lnTo>
                  <a:lnTo>
                    <a:pt x="11" y="13"/>
                  </a:lnTo>
                  <a:lnTo>
                    <a:pt x="14" y="29"/>
                  </a:lnTo>
                  <a:lnTo>
                    <a:pt x="15" y="47"/>
                  </a:lnTo>
                  <a:lnTo>
                    <a:pt x="14" y="62"/>
                  </a:lnTo>
                  <a:close/>
                </a:path>
              </a:pathLst>
            </a:custGeom>
            <a:solidFill>
              <a:srgbClr val="F9EAE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480313" name="Text Box 57"/>
          <p:cNvSpPr txBox="1">
            <a:spLocks noChangeArrowheads="1"/>
          </p:cNvSpPr>
          <p:nvPr/>
        </p:nvSpPr>
        <p:spPr bwMode="auto">
          <a:xfrm>
            <a:off x="3124200" y="1371600"/>
            <a:ext cx="5334000" cy="1066800"/>
          </a:xfrm>
          <a:prstGeom prst="rect">
            <a:avLst/>
          </a:prstGeom>
          <a:noFill/>
          <a:ln w="9525">
            <a:noFill/>
            <a:miter lim="800000"/>
            <a:headEnd/>
            <a:tailEnd/>
          </a:ln>
          <a:effectLst/>
        </p:spPr>
        <p:txBody>
          <a:bodyPr>
            <a:spAutoFit/>
          </a:bodyPr>
          <a:lstStyle/>
          <a:p>
            <a:pPr algn="l">
              <a:defRPr/>
            </a:pPr>
            <a:r>
              <a:rPr lang="en-US" sz="3200" dirty="0">
                <a:latin typeface="Comic Sans MS" pitchFamily="-112" charset="0"/>
                <a:ea typeface="Arial" pitchFamily="-112" charset="0"/>
              </a:rPr>
              <a:t>The book of Deuteronomy was added to the canon</a:t>
            </a:r>
          </a:p>
        </p:txBody>
      </p:sp>
      <p:sp>
        <p:nvSpPr>
          <p:cNvPr id="480314" name="Text Box 58"/>
          <p:cNvSpPr txBox="1">
            <a:spLocks noChangeArrowheads="1"/>
          </p:cNvSpPr>
          <p:nvPr/>
        </p:nvSpPr>
        <p:spPr bwMode="auto">
          <a:xfrm>
            <a:off x="3352800" y="4419600"/>
            <a:ext cx="4465638" cy="20621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a:defRPr/>
            </a:pPr>
            <a:r>
              <a:rPr lang="en-US" sz="3200" dirty="0">
                <a:solidFill>
                  <a:srgbClr val="FBE50F"/>
                </a:solidFill>
                <a:latin typeface="Comic Sans MS" pitchFamily="-112" charset="0"/>
                <a:ea typeface="Arial" pitchFamily="-112" charset="0"/>
              </a:rPr>
              <a:t>By the time of Moses</a:t>
            </a:r>
            <a:r>
              <a:rPr lang="fr-FR" sz="3200" dirty="0">
                <a:solidFill>
                  <a:srgbClr val="FBE50F"/>
                </a:solidFill>
                <a:latin typeface="Comic Sans MS" pitchFamily="-112" charset="0"/>
                <a:ea typeface="Arial" pitchFamily="-112" charset="0"/>
              </a:rPr>
              <a:t>'</a:t>
            </a:r>
            <a:r>
              <a:rPr lang="en-US" sz="3200" dirty="0">
                <a:solidFill>
                  <a:srgbClr val="FBE50F"/>
                </a:solidFill>
                <a:latin typeface="Comic Sans MS" pitchFamily="-112" charset="0"/>
                <a:ea typeface="Arial" pitchFamily="-112" charset="0"/>
              </a:rPr>
              <a:t> death, Jews accepted the Pentateuch as from God himself</a:t>
            </a:r>
          </a:p>
        </p:txBody>
      </p:sp>
      <p:grpSp>
        <p:nvGrpSpPr>
          <p:cNvPr id="75782" name="Group 59"/>
          <p:cNvGrpSpPr>
            <a:grpSpLocks/>
          </p:cNvGrpSpPr>
          <p:nvPr/>
        </p:nvGrpSpPr>
        <p:grpSpPr bwMode="auto">
          <a:xfrm>
            <a:off x="7772400" y="6019800"/>
            <a:ext cx="1162050" cy="685800"/>
            <a:chOff x="4896" y="3792"/>
            <a:chExt cx="732" cy="432"/>
          </a:xfrm>
        </p:grpSpPr>
        <p:grpSp>
          <p:nvGrpSpPr>
            <p:cNvPr id="75783" name="Group 60"/>
            <p:cNvGrpSpPr>
              <a:grpSpLocks/>
            </p:cNvGrpSpPr>
            <p:nvPr/>
          </p:nvGrpSpPr>
          <p:grpSpPr bwMode="auto">
            <a:xfrm>
              <a:off x="5137" y="3914"/>
              <a:ext cx="194" cy="180"/>
              <a:chOff x="1824" y="633"/>
              <a:chExt cx="2834" cy="2849"/>
            </a:xfrm>
          </p:grpSpPr>
          <p:sp>
            <p:nvSpPr>
              <p:cNvPr id="75794"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75795"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75796"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75797"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75784" name="Group 65"/>
            <p:cNvGrpSpPr>
              <a:grpSpLocks/>
            </p:cNvGrpSpPr>
            <p:nvPr/>
          </p:nvGrpSpPr>
          <p:grpSpPr bwMode="auto">
            <a:xfrm>
              <a:off x="5398" y="4053"/>
              <a:ext cx="230" cy="142"/>
              <a:chOff x="1008" y="1059"/>
              <a:chExt cx="3768" cy="2733"/>
            </a:xfrm>
          </p:grpSpPr>
          <p:sp>
            <p:nvSpPr>
              <p:cNvPr id="75790" name="AutoShape 66"/>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791" name="Oval 67"/>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792" name="Oval 68"/>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793" name="Oval 69"/>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75785"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75786"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75787" name="AutoShape 72"/>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5788" name="AutoShape 73"/>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75789" name="AutoShape 74"/>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480310"/>
                                        </p:tgtEl>
                                        <p:attrNameLst>
                                          <p:attrName>style.visibility</p:attrName>
                                        </p:attrNameLst>
                                      </p:cBhvr>
                                      <p:to>
                                        <p:strVal val="visible"/>
                                      </p:to>
                                    </p:set>
                                    <p:animEffect transition="in" filter="fade">
                                      <p:cBhvr>
                                        <p:cTn id="7" dur="1000"/>
                                        <p:tgtEl>
                                          <p:spTgt spid="480310"/>
                                        </p:tgtEl>
                                      </p:cBhvr>
                                    </p:animEffect>
                                    <p:anim calcmode="lin" valueType="num">
                                      <p:cBhvr>
                                        <p:cTn id="8" dur="1000" fill="hold"/>
                                        <p:tgtEl>
                                          <p:spTgt spid="480310"/>
                                        </p:tgtEl>
                                        <p:attrNameLst>
                                          <p:attrName>ppt_x</p:attrName>
                                        </p:attrNameLst>
                                      </p:cBhvr>
                                      <p:tavLst>
                                        <p:tav tm="0">
                                          <p:val>
                                            <p:strVal val="#ppt_x"/>
                                          </p:val>
                                        </p:tav>
                                        <p:tav tm="100000">
                                          <p:val>
                                            <p:strVal val="#ppt_x"/>
                                          </p:val>
                                        </p:tav>
                                      </p:tavLst>
                                    </p:anim>
                                    <p:anim calcmode="lin" valueType="num">
                                      <p:cBhvr>
                                        <p:cTn id="9" dur="900" decel="100000" fill="hold"/>
                                        <p:tgtEl>
                                          <p:spTgt spid="4803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0310"/>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480260"/>
                                        </p:tgtEl>
                                        <p:attrNameLst>
                                          <p:attrName>style.visibility</p:attrName>
                                        </p:attrNameLst>
                                      </p:cBhvr>
                                      <p:to>
                                        <p:strVal val="visible"/>
                                      </p:to>
                                    </p:set>
                                    <p:animEffect transition="in" filter="fade">
                                      <p:cBhvr>
                                        <p:cTn id="13" dur="2000"/>
                                        <p:tgtEl>
                                          <p:spTgt spid="480260"/>
                                        </p:tgtEl>
                                      </p:cBhvr>
                                    </p:animEffect>
                                  </p:childTnLst>
                                </p:cTn>
                              </p:par>
                            </p:childTnLst>
                          </p:cTn>
                        </p:par>
                        <p:par>
                          <p:cTn id="14" fill="hold" nodeType="afterGroup">
                            <p:stCondLst>
                              <p:cond delay="2000"/>
                            </p:stCondLst>
                            <p:childTnLst>
                              <p:par>
                                <p:cTn id="15" presetID="2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2000" fill="hold"/>
                                        <p:tgtEl>
                                          <p:spTgt spid="2"/>
                                        </p:tgtEl>
                                        <p:attrNameLst>
                                          <p:attrName>ppt_w</p:attrName>
                                        </p:attrNameLst>
                                      </p:cBhvr>
                                      <p:tavLst>
                                        <p:tav tm="0">
                                          <p:val>
                                            <p:fltVal val="0"/>
                                          </p:val>
                                        </p:tav>
                                        <p:tav tm="100000">
                                          <p:val>
                                            <p:strVal val="#ppt_w"/>
                                          </p:val>
                                        </p:tav>
                                      </p:tavLst>
                                    </p:anim>
                                    <p:anim calcmode="lin" valueType="num">
                                      <p:cBhvr>
                                        <p:cTn id="18" dur="2000" fill="hold"/>
                                        <p:tgtEl>
                                          <p:spTgt spid="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4000"/>
                            </p:stCondLst>
                            <p:childTnLst>
                              <p:par>
                                <p:cTn id="20" presetID="9" presetClass="entr" presetSubtype="0" fill="hold" grpId="0" nodeType="afterEffect">
                                  <p:stCondLst>
                                    <p:cond delay="0"/>
                                  </p:stCondLst>
                                  <p:iterate type="wd">
                                    <p:tmPct val="0"/>
                                  </p:iterate>
                                  <p:childTnLst>
                                    <p:set>
                                      <p:cBhvr>
                                        <p:cTn id="21" dur="1" fill="hold">
                                          <p:stCondLst>
                                            <p:cond delay="0"/>
                                          </p:stCondLst>
                                        </p:cTn>
                                        <p:tgtEl>
                                          <p:spTgt spid="480313"/>
                                        </p:tgtEl>
                                        <p:attrNameLst>
                                          <p:attrName>style.visibility</p:attrName>
                                        </p:attrNameLst>
                                      </p:cBhvr>
                                      <p:to>
                                        <p:strVal val="visible"/>
                                      </p:to>
                                    </p:set>
                                    <p:animEffect transition="in" filter="dissolve">
                                      <p:cBhvr>
                                        <p:cTn id="22" dur="500"/>
                                        <p:tgtEl>
                                          <p:spTgt spid="4803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xit" presetSubtype="10" fill="hold" grpId="1" nodeType="clickEffect">
                                  <p:stCondLst>
                                    <p:cond delay="0"/>
                                  </p:stCondLst>
                                  <p:iterate type="wd">
                                    <p:tmPct val="0"/>
                                  </p:iterate>
                                  <p:childTnLst>
                                    <p:anim calcmode="lin" valueType="num">
                                      <p:cBhvr>
                                        <p:cTn id="26" dur="500"/>
                                        <p:tgtEl>
                                          <p:spTgt spid="480313"/>
                                        </p:tgtEl>
                                        <p:attrNameLst>
                                          <p:attrName>ppt_w</p:attrName>
                                        </p:attrNameLst>
                                      </p:cBhvr>
                                      <p:tavLst>
                                        <p:tav tm="0">
                                          <p:val>
                                            <p:strVal val="ppt_w"/>
                                          </p:val>
                                        </p:tav>
                                        <p:tav tm="100000">
                                          <p:val>
                                            <p:fltVal val="0"/>
                                          </p:val>
                                        </p:tav>
                                      </p:tavLst>
                                    </p:anim>
                                    <p:anim calcmode="lin" valueType="num">
                                      <p:cBhvr>
                                        <p:cTn id="27" dur="500"/>
                                        <p:tgtEl>
                                          <p:spTgt spid="480313"/>
                                        </p:tgtEl>
                                        <p:attrNameLst>
                                          <p:attrName>ppt_h</p:attrName>
                                        </p:attrNameLst>
                                      </p:cBhvr>
                                      <p:tavLst>
                                        <p:tav tm="0">
                                          <p:val>
                                            <p:strVal val="ppt_h"/>
                                          </p:val>
                                        </p:tav>
                                        <p:tav tm="100000">
                                          <p:val>
                                            <p:strVal val="ppt_h"/>
                                          </p:val>
                                        </p:tav>
                                      </p:tavLst>
                                    </p:anim>
                                    <p:set>
                                      <p:cBhvr>
                                        <p:cTn id="28" dur="1" fill="hold">
                                          <p:stCondLst>
                                            <p:cond delay="499"/>
                                          </p:stCondLst>
                                        </p:cTn>
                                        <p:tgtEl>
                                          <p:spTgt spid="480313"/>
                                        </p:tgtEl>
                                        <p:attrNameLst>
                                          <p:attrName>style.visibility</p:attrName>
                                        </p:attrNameLst>
                                      </p:cBhvr>
                                      <p:to>
                                        <p:strVal val="hidden"/>
                                      </p:to>
                                    </p:set>
                                  </p:childTnLst>
                                </p:cTn>
                              </p:par>
                            </p:childTnLst>
                          </p:cTn>
                        </p:par>
                        <p:par>
                          <p:cTn id="29" fill="hold" nodeType="afterGroup">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480314"/>
                                        </p:tgtEl>
                                        <p:attrNameLst>
                                          <p:attrName>style.visibility</p:attrName>
                                        </p:attrNameLst>
                                      </p:cBhvr>
                                      <p:to>
                                        <p:strVal val="visible"/>
                                      </p:to>
                                    </p:set>
                                    <p:animEffect transition="in" filter="dissolve">
                                      <p:cBhvr>
                                        <p:cTn id="32" dur="500"/>
                                        <p:tgtEl>
                                          <p:spTgt spid="480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60" grpId="0"/>
      <p:bldP spid="480313" grpId="0"/>
      <p:bldP spid="480313" grpId="1"/>
      <p:bldP spid="4803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duotone>
              <a:prstClr val="black"/>
              <a:srgbClr val="D9C3A5">
                <a:tint val="50000"/>
                <a:satMod val="180000"/>
              </a:srgbClr>
            </a:duotone>
          </a:blip>
          <a:srcRect l="10307" r="5289" b="4793"/>
          <a:stretch/>
        </p:blipFill>
        <p:spPr>
          <a:xfrm>
            <a:off x="0" y="0"/>
            <a:ext cx="9144000" cy="6858000"/>
          </a:xfrm>
          <a:prstGeom prst="rect">
            <a:avLst/>
          </a:prstGeom>
        </p:spPr>
      </p:pic>
      <p:sp>
        <p:nvSpPr>
          <p:cNvPr id="505858" name="Rectangle 2"/>
          <p:cNvSpPr>
            <a:spLocks noGrp="1" noChangeArrowheads="1"/>
          </p:cNvSpPr>
          <p:nvPr>
            <p:ph type="title"/>
          </p:nvPr>
        </p:nvSpPr>
        <p:spPr>
          <a:xfrm>
            <a:off x="457200" y="0"/>
            <a:ext cx="8229600" cy="1143000"/>
          </a:xfrm>
          <a:effectLst>
            <a:outerShdw blurRad="63500" dist="38099" dir="2700000" algn="ctr" rotWithShape="0">
              <a:srgbClr val="000000">
                <a:alpha val="74997"/>
              </a:srgbClr>
            </a:outerShdw>
          </a:effectLst>
        </p:spPr>
        <p:txBody>
          <a:bodyPr/>
          <a:lstStyle/>
          <a:p>
            <a:pPr eaLnBrk="1" hangingPunct="1"/>
            <a:r>
              <a:rPr lang="en-US" altLang="en-US" sz="4800"/>
              <a:t>So!...The Command to Write</a:t>
            </a:r>
          </a:p>
        </p:txBody>
      </p:sp>
      <p:grpSp>
        <p:nvGrpSpPr>
          <p:cNvPr id="77826" name="Group 4"/>
          <p:cNvGrpSpPr>
            <a:grpSpLocks/>
          </p:cNvGrpSpPr>
          <p:nvPr/>
        </p:nvGrpSpPr>
        <p:grpSpPr bwMode="auto">
          <a:xfrm>
            <a:off x="7772400" y="6019800"/>
            <a:ext cx="1162050" cy="685800"/>
            <a:chOff x="4896" y="3792"/>
            <a:chExt cx="732" cy="432"/>
          </a:xfrm>
        </p:grpSpPr>
        <p:grpSp>
          <p:nvGrpSpPr>
            <p:cNvPr id="77828" name="Group 5"/>
            <p:cNvGrpSpPr>
              <a:grpSpLocks/>
            </p:cNvGrpSpPr>
            <p:nvPr/>
          </p:nvGrpSpPr>
          <p:grpSpPr bwMode="auto">
            <a:xfrm>
              <a:off x="5137" y="3914"/>
              <a:ext cx="194" cy="180"/>
              <a:chOff x="1824" y="633"/>
              <a:chExt cx="2834" cy="2849"/>
            </a:xfrm>
          </p:grpSpPr>
          <p:sp>
            <p:nvSpPr>
              <p:cNvPr id="505862" name="Puzzle3"/>
              <p:cNvSpPr>
                <a:spLocks noEditPoints="1" noChangeArrowheads="1"/>
              </p:cNvSpPr>
              <p:nvPr/>
            </p:nvSpPr>
            <p:spPr bwMode="auto">
              <a:xfrm>
                <a:off x="3197" y="633"/>
                <a:ext cx="1125" cy="1519"/>
              </a:xfrm>
              <a:custGeom>
                <a:avLst/>
                <a:gdLst>
                  <a:gd name="T0" fmla="*/ 541 w 21600"/>
                  <a:gd name="T1" fmla="*/ 1112 h 21600"/>
                  <a:gd name="T2" fmla="*/ 1070 w 21600"/>
                  <a:gd name="T3" fmla="*/ 1483 h 21600"/>
                  <a:gd name="T4" fmla="*/ 686 w 21600"/>
                  <a:gd name="T5" fmla="*/ 971 h 21600"/>
                  <a:gd name="T6" fmla="*/ 1070 w 21600"/>
                  <a:gd name="T7" fmla="*/ 494 h 21600"/>
                  <a:gd name="T8" fmla="*/ 547 w 21600"/>
                  <a:gd name="T9" fmla="*/ 4 h 21600"/>
                  <a:gd name="T10" fmla="*/ 36 w 21600"/>
                  <a:gd name="T11" fmla="*/ 478 h 21600"/>
                  <a:gd name="T12" fmla="*/ 420 w 21600"/>
                  <a:gd name="T13" fmla="*/ 951 h 21600"/>
                  <a:gd name="T14" fmla="*/ 36 w 21600"/>
                  <a:gd name="T15" fmla="*/ 1483 h 21600"/>
                  <a:gd name="T16" fmla="*/ 0 60000 65536"/>
                  <a:gd name="T17" fmla="*/ 0 60000 65536"/>
                  <a:gd name="T18" fmla="*/ 0 60000 65536"/>
                  <a:gd name="T19" fmla="*/ 0 60000 65536"/>
                  <a:gd name="T20" fmla="*/ 0 60000 65536"/>
                  <a:gd name="T21" fmla="*/ 0 60000 65536"/>
                  <a:gd name="T22" fmla="*/ 0 60000 65536"/>
                  <a:gd name="T23" fmla="*/ 0 60000 65536"/>
                  <a:gd name="T24" fmla="*/ 2266 w 21600"/>
                  <a:gd name="T25" fmla="*/ 7721 h 21600"/>
                  <a:gd name="T26" fmla="*/ 19142 w 21600"/>
                  <a:gd name="T27" fmla="*/ 2023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63" name="Puzzle2"/>
              <p:cNvSpPr>
                <a:spLocks noEditPoints="1" noChangeArrowheads="1"/>
              </p:cNvSpPr>
              <p:nvPr/>
            </p:nvSpPr>
            <p:spPr bwMode="auto">
              <a:xfrm>
                <a:off x="2876" y="1741"/>
                <a:ext cx="1782" cy="1377"/>
              </a:xfrm>
              <a:custGeom>
                <a:avLst/>
                <a:gdLst>
                  <a:gd name="T0" fmla="*/ 1 w 21600"/>
                  <a:gd name="T1" fmla="*/ 853 h 21600"/>
                  <a:gd name="T2" fmla="*/ 347 w 21600"/>
                  <a:gd name="T3" fmla="*/ 1349 h 21600"/>
                  <a:gd name="T4" fmla="*/ 858 w 21600"/>
                  <a:gd name="T5" fmla="*/ 887 h 21600"/>
                  <a:gd name="T6" fmla="*/ 1388 w 21600"/>
                  <a:gd name="T7" fmla="*/ 1351 h 21600"/>
                  <a:gd name="T8" fmla="*/ 1782 w 21600"/>
                  <a:gd name="T9" fmla="*/ 962 h 21600"/>
                  <a:gd name="T10" fmla="*/ 1393 w 21600"/>
                  <a:gd name="T11" fmla="*/ 366 h 21600"/>
                  <a:gd name="T12" fmla="*/ 891 w 21600"/>
                  <a:gd name="T13" fmla="*/ 2 h 21600"/>
                  <a:gd name="T14" fmla="*/ 347 w 21600"/>
                  <a:gd name="T15" fmla="*/ 376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45 h 21600"/>
                  <a:gd name="T26" fmla="*/ 16182 w 21600"/>
                  <a:gd name="T27" fmla="*/ 20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64" name="Puzzle4"/>
              <p:cNvSpPr>
                <a:spLocks noEditPoints="1" noChangeArrowheads="1"/>
              </p:cNvSpPr>
              <p:nvPr/>
            </p:nvSpPr>
            <p:spPr bwMode="auto">
              <a:xfrm>
                <a:off x="2189" y="1725"/>
                <a:ext cx="1081" cy="1757"/>
              </a:xfrm>
              <a:custGeom>
                <a:avLst/>
                <a:gdLst>
                  <a:gd name="T0" fmla="*/ 416 w 21600"/>
                  <a:gd name="T1" fmla="*/ 943 h 21600"/>
                  <a:gd name="T2" fmla="*/ 23 w 21600"/>
                  <a:gd name="T3" fmla="*/ 1378 h 21600"/>
                  <a:gd name="T4" fmla="*/ 576 w 21600"/>
                  <a:gd name="T5" fmla="*/ 1757 h 21600"/>
                  <a:gd name="T6" fmla="*/ 1047 w 21600"/>
                  <a:gd name="T7" fmla="*/ 1363 h 21600"/>
                  <a:gd name="T8" fmla="*/ 699 w 21600"/>
                  <a:gd name="T9" fmla="*/ 886 h 21600"/>
                  <a:gd name="T10" fmla="*/ 1053 w 21600"/>
                  <a:gd name="T11" fmla="*/ 384 h 21600"/>
                  <a:gd name="T12" fmla="*/ 556 w 21600"/>
                  <a:gd name="T13" fmla="*/ 1 h 21600"/>
                  <a:gd name="T14" fmla="*/ 23 w 21600"/>
                  <a:gd name="T15" fmla="*/ 384 h 21600"/>
                  <a:gd name="T16" fmla="*/ 0 60000 65536"/>
                  <a:gd name="T17" fmla="*/ 0 60000 65536"/>
                  <a:gd name="T18" fmla="*/ 0 60000 65536"/>
                  <a:gd name="T19" fmla="*/ 0 60000 65536"/>
                  <a:gd name="T20" fmla="*/ 0 60000 65536"/>
                  <a:gd name="T21" fmla="*/ 0 60000 65536"/>
                  <a:gd name="T22" fmla="*/ 0 60000 65536"/>
                  <a:gd name="T23" fmla="*/ 0 60000 65536"/>
                  <a:gd name="T24" fmla="*/ 2078 w 21600"/>
                  <a:gd name="T25" fmla="*/ 5667 h 21600"/>
                  <a:gd name="T26" fmla="*/ 20201 w 21600"/>
                  <a:gd name="T27" fmla="*/ 159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65" name="Puzzle1"/>
              <p:cNvSpPr>
                <a:spLocks noEditPoints="1" noChangeArrowheads="1"/>
              </p:cNvSpPr>
              <p:nvPr/>
            </p:nvSpPr>
            <p:spPr bwMode="auto">
              <a:xfrm>
                <a:off x="1824" y="1092"/>
                <a:ext cx="1797" cy="1045"/>
              </a:xfrm>
              <a:custGeom>
                <a:avLst/>
                <a:gdLst>
                  <a:gd name="T0" fmla="*/ 1393 w 21600"/>
                  <a:gd name="T1" fmla="*/ 1020 h 21600"/>
                  <a:gd name="T2" fmla="*/ 1412 w 21600"/>
                  <a:gd name="T3" fmla="*/ 25 h 21600"/>
                  <a:gd name="T4" fmla="*/ 393 w 21600"/>
                  <a:gd name="T5" fmla="*/ 41 h 21600"/>
                  <a:gd name="T6" fmla="*/ 419 w 21600"/>
                  <a:gd name="T7" fmla="*/ 1016 h 21600"/>
                  <a:gd name="T8" fmla="*/ 899 w 21600"/>
                  <a:gd name="T9" fmla="*/ 623 h 21600"/>
                  <a:gd name="T10" fmla="*/ 902 w 21600"/>
                  <a:gd name="T11" fmla="*/ 422 h 21600"/>
                  <a:gd name="T12" fmla="*/ 1797 w 21600"/>
                  <a:gd name="T13" fmla="*/ 484 h 21600"/>
                  <a:gd name="T14" fmla="*/ 5 w 21600"/>
                  <a:gd name="T15" fmla="*/ 484 h 21600"/>
                  <a:gd name="T16" fmla="*/ 0 60000 65536"/>
                  <a:gd name="T17" fmla="*/ 0 60000 65536"/>
                  <a:gd name="T18" fmla="*/ 0 60000 65536"/>
                  <a:gd name="T19" fmla="*/ 0 60000 65536"/>
                  <a:gd name="T20" fmla="*/ 0 60000 65536"/>
                  <a:gd name="T21" fmla="*/ 0 60000 65536"/>
                  <a:gd name="T22" fmla="*/ 0 60000 65536"/>
                  <a:gd name="T23" fmla="*/ 0 60000 65536"/>
                  <a:gd name="T24" fmla="*/ 6082 w 21600"/>
                  <a:gd name="T25" fmla="*/ 2563 h 21600"/>
                  <a:gd name="T26" fmla="*/ 16131 w 21600"/>
                  <a:gd name="T27" fmla="*/ 1955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grpSp>
        <p:grpSp>
          <p:nvGrpSpPr>
            <p:cNvPr id="77829" name="Group 10"/>
            <p:cNvGrpSpPr>
              <a:grpSpLocks/>
            </p:cNvGrpSpPr>
            <p:nvPr/>
          </p:nvGrpSpPr>
          <p:grpSpPr bwMode="auto">
            <a:xfrm>
              <a:off x="5398" y="4053"/>
              <a:ext cx="230" cy="142"/>
              <a:chOff x="1008" y="1059"/>
              <a:chExt cx="3768" cy="2733"/>
            </a:xfrm>
          </p:grpSpPr>
          <p:sp>
            <p:nvSpPr>
              <p:cNvPr id="505867" name="AutoShape 11"/>
              <p:cNvSpPr>
                <a:spLocks noChangeAspect="1" noChangeArrowheads="1"/>
              </p:cNvSpPr>
              <p:nvPr/>
            </p:nvSpPr>
            <p:spPr bwMode="auto">
              <a:xfrm>
                <a:off x="1909" y="1617"/>
                <a:ext cx="1950" cy="1674"/>
              </a:xfrm>
              <a:prstGeom prst="triangle">
                <a:avLst>
                  <a:gd name="adj" fmla="val 50000"/>
                </a:avLst>
              </a:prstGeom>
              <a:solidFill>
                <a:srgbClr val="C0C0C0"/>
              </a:solidFill>
              <a:ln w="9525">
                <a:solidFill>
                  <a:srgbClr val="000000"/>
                </a:solidFill>
                <a:miter lim="800000"/>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05868" name="Oval 12"/>
              <p:cNvSpPr>
                <a:spLocks noChangeArrowheads="1"/>
              </p:cNvSpPr>
              <p:nvPr/>
            </p:nvSpPr>
            <p:spPr bwMode="auto">
              <a:xfrm>
                <a:off x="1008" y="3234"/>
                <a:ext cx="1114" cy="558"/>
              </a:xfrm>
              <a:prstGeom prst="ellipse">
                <a:avLst/>
              </a:prstGeom>
              <a:solidFill>
                <a:srgbClr val="C0C0C0"/>
              </a:solidFill>
              <a:ln w="9525">
                <a:solidFill>
                  <a:srgbClr val="000000"/>
                </a:solidFill>
                <a:round/>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05869" name="Oval 13"/>
              <p:cNvSpPr>
                <a:spLocks noChangeArrowheads="1"/>
              </p:cNvSpPr>
              <p:nvPr/>
            </p:nvSpPr>
            <p:spPr bwMode="auto">
              <a:xfrm>
                <a:off x="2335" y="1059"/>
                <a:ext cx="1114" cy="558"/>
              </a:xfrm>
              <a:prstGeom prst="ellipse">
                <a:avLst/>
              </a:prstGeom>
              <a:solidFill>
                <a:srgbClr val="C0C0C0"/>
              </a:solidFill>
              <a:ln w="9525">
                <a:solidFill>
                  <a:srgbClr val="000000"/>
                </a:solidFill>
                <a:round/>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05870" name="Oval 14"/>
              <p:cNvSpPr>
                <a:spLocks noChangeArrowheads="1"/>
              </p:cNvSpPr>
              <p:nvPr/>
            </p:nvSpPr>
            <p:spPr bwMode="auto">
              <a:xfrm>
                <a:off x="3662" y="3234"/>
                <a:ext cx="1114" cy="558"/>
              </a:xfrm>
              <a:prstGeom prst="ellipse">
                <a:avLst/>
              </a:prstGeom>
              <a:solidFill>
                <a:srgbClr val="C0C0C0"/>
              </a:solidFill>
              <a:ln w="9525">
                <a:solidFill>
                  <a:srgbClr val="000000"/>
                </a:solidFill>
                <a:round/>
                <a:headEnd/>
                <a:tailEnd/>
              </a:ln>
              <a:effectLst>
                <a:outerShdw blurRad="63500" dist="38099" dir="2700000" algn="ctr" rotWithShape="0">
                  <a:srgbClr val="000000">
                    <a:alpha val="74998"/>
                  </a:srgbClr>
                </a:outerShdw>
              </a:effec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505871" name="Film"/>
            <p:cNvSpPr>
              <a:spLocks noEditPoints="1" noChangeArrowheads="1"/>
            </p:cNvSpPr>
            <p:nvPr/>
          </p:nvSpPr>
          <p:spPr bwMode="auto">
            <a:xfrm>
              <a:off x="4896" y="3808"/>
              <a:ext cx="161" cy="416"/>
            </a:xfrm>
            <a:custGeom>
              <a:avLst/>
              <a:gdLst>
                <a:gd name="T0" fmla="*/ 0 w 21600"/>
                <a:gd name="T1" fmla="*/ 0 h 21600"/>
                <a:gd name="T2" fmla="*/ 81 w 21600"/>
                <a:gd name="T3" fmla="*/ 0 h 21600"/>
                <a:gd name="T4" fmla="*/ 161 w 21600"/>
                <a:gd name="T5" fmla="*/ 0 h 21600"/>
                <a:gd name="T6" fmla="*/ 161 w 21600"/>
                <a:gd name="T7" fmla="*/ 208 h 21600"/>
                <a:gd name="T8" fmla="*/ 161 w 21600"/>
                <a:gd name="T9" fmla="*/ 416 h 21600"/>
                <a:gd name="T10" fmla="*/ 81 w 21600"/>
                <a:gd name="T11" fmla="*/ 416 h 21600"/>
                <a:gd name="T12" fmla="*/ 0 w 21600"/>
                <a:gd name="T13" fmla="*/ 416 h 21600"/>
                <a:gd name="T14" fmla="*/ 0 w 21600"/>
                <a:gd name="T15" fmla="*/ 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72" name="Lock"/>
            <p:cNvSpPr>
              <a:spLocks noEditPoints="1" noChangeArrowheads="1"/>
            </p:cNvSpPr>
            <p:nvPr/>
          </p:nvSpPr>
          <p:spPr bwMode="auto">
            <a:xfrm>
              <a:off x="5405" y="3792"/>
              <a:ext cx="170" cy="167"/>
            </a:xfrm>
            <a:custGeom>
              <a:avLst/>
              <a:gdLst>
                <a:gd name="T0" fmla="*/ 85 w 21600"/>
                <a:gd name="T1" fmla="*/ 0 h 21600"/>
                <a:gd name="T2" fmla="*/ 170 w 21600"/>
                <a:gd name="T3" fmla="*/ 74 h 21600"/>
                <a:gd name="T4" fmla="*/ 85 w 21600"/>
                <a:gd name="T5" fmla="*/ 167 h 21600"/>
                <a:gd name="T6" fmla="*/ 0 w 21600"/>
                <a:gd name="T7" fmla="*/ 74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a:effectLst>
              <a:outerShdw blurRad="63500" dist="38099" dir="2700000" algn="ctr" rotWithShape="0">
                <a:srgbClr val="000000">
                  <a:alpha val="74997"/>
                </a:srgbClr>
              </a:outerShdw>
            </a:effectLst>
          </p:spPr>
          <p:txBody>
            <a:bodyPr/>
            <a:lstStyle/>
            <a:p>
              <a:endParaRPr lang="en-GB"/>
            </a:p>
          </p:txBody>
        </p:sp>
        <p:sp>
          <p:nvSpPr>
            <p:cNvPr id="505873"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05874" name="AutoShape 18"/>
            <p:cNvSpPr>
              <a:spLocks noChangeArrowheads="1"/>
            </p:cNvSpPr>
            <p:nvPr/>
          </p:nvSpPr>
          <p:spPr bwMode="auto">
            <a:xfrm>
              <a:off x="5251" y="3808"/>
              <a:ext cx="141" cy="93"/>
            </a:xfrm>
            <a:custGeom>
              <a:avLst/>
              <a:gdLst>
                <a:gd name="T0" fmla="*/ 99 w 21600"/>
                <a:gd name="T1" fmla="*/ 0 h 21600"/>
                <a:gd name="T2" fmla="*/ 99 w 21600"/>
                <a:gd name="T3" fmla="*/ 52 h 21600"/>
                <a:gd name="T4" fmla="*/ 21 w 21600"/>
                <a:gd name="T5" fmla="*/ 93 h 21600"/>
                <a:gd name="T6" fmla="*/ 141 w 21600"/>
                <a:gd name="T7" fmla="*/ 26 h 21600"/>
                <a:gd name="T8" fmla="*/ 17694720 60000 65536"/>
                <a:gd name="T9" fmla="*/ 5898240 60000 65536"/>
                <a:gd name="T10" fmla="*/ 589824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GB"/>
            </a:p>
          </p:txBody>
        </p:sp>
        <p:sp>
          <p:nvSpPr>
            <p:cNvPr id="505875" name="AutoShape 19"/>
            <p:cNvSpPr>
              <a:spLocks noChangeArrowheads="1"/>
            </p:cNvSpPr>
            <p:nvPr/>
          </p:nvSpPr>
          <p:spPr bwMode="auto">
            <a:xfrm flipV="1">
              <a:off x="5258" y="4085"/>
              <a:ext cx="140" cy="106"/>
            </a:xfrm>
            <a:custGeom>
              <a:avLst/>
              <a:gdLst>
                <a:gd name="T0" fmla="*/ 98 w 21600"/>
                <a:gd name="T1" fmla="*/ 0 h 21600"/>
                <a:gd name="T2" fmla="*/ 98 w 21600"/>
                <a:gd name="T3" fmla="*/ 60 h 21600"/>
                <a:gd name="T4" fmla="*/ 21 w 21600"/>
                <a:gd name="T5" fmla="*/ 106 h 21600"/>
                <a:gd name="T6" fmla="*/ 140 w 21600"/>
                <a:gd name="T7" fmla="*/ 30 h 21600"/>
                <a:gd name="T8" fmla="*/ 17694720 60000 65536"/>
                <a:gd name="T9" fmla="*/ 5898240 60000 65536"/>
                <a:gd name="T10" fmla="*/ 589824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GB"/>
            </a:p>
          </p:txBody>
        </p:sp>
      </p:grpSp>
      <p:sp>
        <p:nvSpPr>
          <p:cNvPr id="505876" name="Rectangle 20"/>
          <p:cNvSpPr>
            <a:spLocks noChangeArrowheads="1"/>
          </p:cNvSpPr>
          <p:nvPr/>
        </p:nvSpPr>
        <p:spPr bwMode="auto">
          <a:xfrm>
            <a:off x="304800" y="1219200"/>
            <a:ext cx="88392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pPr>
            <a:r>
              <a:rPr lang="en-US" altLang="en-US" sz="2800">
                <a:solidFill>
                  <a:srgbClr val="00FFFF"/>
                </a:solidFill>
                <a:effectLst>
                  <a:glow rad="228600">
                    <a:srgbClr val="000000">
                      <a:alpha val="75000"/>
                    </a:srgbClr>
                  </a:glow>
                </a:effectLst>
                <a:latin typeface="Comic Sans MS" pitchFamily="66" charset="0"/>
              </a:rPr>
              <a:t>God explicitly commanded His servants to write down certain events and words:</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Words of God at Sinai </a:t>
            </a:r>
            <a:r>
              <a:rPr lang="en-US" altLang="en-US" sz="2800">
                <a:solidFill>
                  <a:srgbClr val="00FFFF"/>
                </a:solidFill>
                <a:effectLst>
                  <a:glow rad="228600">
                    <a:srgbClr val="000000">
                      <a:alpha val="75000"/>
                    </a:srgbClr>
                  </a:glow>
                </a:effectLst>
                <a:latin typeface="Comic Sans MS" pitchFamily="66" charset="0"/>
              </a:rPr>
              <a:t>(Exod. 24</a:t>
            </a:r>
            <a:r>
              <a:rPr lang="en-US" altLang="en-US" sz="2800" baseline="30000">
                <a:solidFill>
                  <a:srgbClr val="00FFFF"/>
                </a:solidFill>
                <a:effectLst>
                  <a:glow rad="228600">
                    <a:srgbClr val="000000">
                      <a:alpha val="75000"/>
                    </a:srgbClr>
                  </a:glow>
                </a:effectLst>
                <a:latin typeface="Comic Sans MS" pitchFamily="66" charset="0"/>
              </a:rPr>
              <a:t>4</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Tablets of Stone </a:t>
            </a:r>
            <a:r>
              <a:rPr lang="en-US" altLang="en-US" sz="2800">
                <a:solidFill>
                  <a:srgbClr val="00FFFF"/>
                </a:solidFill>
                <a:effectLst>
                  <a:glow rad="228600">
                    <a:srgbClr val="000000">
                      <a:alpha val="75000"/>
                    </a:srgbClr>
                  </a:glow>
                </a:effectLst>
                <a:latin typeface="Comic Sans MS" pitchFamily="66" charset="0"/>
              </a:rPr>
              <a:t>(Exod. 24</a:t>
            </a:r>
            <a:r>
              <a:rPr lang="en-US" altLang="en-US" sz="2800" baseline="30000">
                <a:solidFill>
                  <a:srgbClr val="00FFFF"/>
                </a:solidFill>
                <a:effectLst>
                  <a:glow rad="228600">
                    <a:srgbClr val="000000">
                      <a:alpha val="75000"/>
                    </a:srgbClr>
                  </a:glow>
                </a:effectLst>
                <a:latin typeface="Comic Sans MS" pitchFamily="66" charset="0"/>
              </a:rPr>
              <a:t>12</a:t>
            </a:r>
            <a:r>
              <a:rPr lang="en-US" altLang="en-US" sz="2800">
                <a:solidFill>
                  <a:srgbClr val="00FFFF"/>
                </a:solidFill>
                <a:effectLst>
                  <a:glow rad="228600">
                    <a:srgbClr val="000000">
                      <a:alpha val="75000"/>
                    </a:srgbClr>
                  </a:glow>
                </a:effectLst>
                <a:latin typeface="Comic Sans MS" pitchFamily="66" charset="0"/>
              </a:rPr>
              <a:t> 34</a:t>
            </a:r>
            <a:r>
              <a:rPr lang="en-US" altLang="en-US" sz="2800" baseline="30000">
                <a:solidFill>
                  <a:srgbClr val="00FFFF"/>
                </a:solidFill>
                <a:effectLst>
                  <a:glow rad="228600">
                    <a:srgbClr val="000000">
                      <a:alpha val="75000"/>
                    </a:srgbClr>
                  </a:glow>
                </a:effectLst>
                <a:latin typeface="Comic Sans MS" pitchFamily="66" charset="0"/>
              </a:rPr>
              <a:t>1</a:t>
            </a:r>
            <a:r>
              <a:rPr lang="en-US" altLang="en-US" sz="2800">
                <a:solidFill>
                  <a:srgbClr val="00FFFF"/>
                </a:solidFill>
                <a:effectLst>
                  <a:glow rad="228600">
                    <a:srgbClr val="000000">
                      <a:alpha val="75000"/>
                    </a:srgbClr>
                  </a:glow>
                </a:effectLst>
                <a:latin typeface="Comic Sans MS" pitchFamily="66" charset="0"/>
              </a:rPr>
              <a:t>; Deut. 4</a:t>
            </a:r>
            <a:r>
              <a:rPr lang="en-US" altLang="en-US" sz="2800" baseline="30000">
                <a:solidFill>
                  <a:srgbClr val="00FFFF"/>
                </a:solidFill>
                <a:effectLst>
                  <a:glow rad="228600">
                    <a:srgbClr val="000000">
                      <a:alpha val="75000"/>
                    </a:srgbClr>
                  </a:glow>
                </a:effectLst>
                <a:latin typeface="Comic Sans MS" pitchFamily="66" charset="0"/>
              </a:rPr>
              <a:t>13</a:t>
            </a:r>
            <a:r>
              <a:rPr lang="en-US" altLang="en-US" sz="2800">
                <a:solidFill>
                  <a:srgbClr val="00FFFF"/>
                </a:solidFill>
                <a:effectLst>
                  <a:glow rad="228600">
                    <a:srgbClr val="000000">
                      <a:alpha val="75000"/>
                    </a:srgbClr>
                  </a:glow>
                </a:effectLst>
                <a:latin typeface="Comic Sans MS" pitchFamily="66" charset="0"/>
              </a:rPr>
              <a:t> 5</a:t>
            </a:r>
            <a:r>
              <a:rPr lang="en-US" altLang="en-US" sz="2800" baseline="30000">
                <a:solidFill>
                  <a:srgbClr val="00FFFF"/>
                </a:solidFill>
                <a:effectLst>
                  <a:glow rad="228600">
                    <a:srgbClr val="000000">
                      <a:alpha val="75000"/>
                    </a:srgbClr>
                  </a:glow>
                </a:effectLst>
                <a:latin typeface="Comic Sans MS" pitchFamily="66" charset="0"/>
              </a:rPr>
              <a:t>22 </a:t>
            </a:r>
            <a:r>
              <a:rPr lang="en-US" altLang="en-US" sz="2800">
                <a:solidFill>
                  <a:srgbClr val="00FFFF"/>
                </a:solidFill>
                <a:effectLst>
                  <a:glow rad="228600">
                    <a:srgbClr val="000000">
                      <a:alpha val="75000"/>
                    </a:srgbClr>
                  </a:glow>
                </a:effectLst>
                <a:latin typeface="Comic Sans MS" pitchFamily="66" charset="0"/>
              </a:rPr>
              <a:t>10</a:t>
            </a:r>
            <a:r>
              <a:rPr lang="en-US" altLang="en-US" sz="2800" baseline="30000">
                <a:solidFill>
                  <a:srgbClr val="00FFFF"/>
                </a:solidFill>
                <a:effectLst>
                  <a:glow rad="228600">
                    <a:srgbClr val="000000">
                      <a:alpha val="75000"/>
                    </a:srgbClr>
                  </a:glow>
                </a:effectLst>
                <a:latin typeface="Comic Sans MS" pitchFamily="66" charset="0"/>
              </a:rPr>
              <a:t>2,4</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Moses to write the Words of God </a:t>
            </a:r>
            <a:r>
              <a:rPr lang="en-US" altLang="en-US" sz="2800">
                <a:solidFill>
                  <a:srgbClr val="00FFFF"/>
                </a:solidFill>
                <a:effectLst>
                  <a:glow rad="228600">
                    <a:srgbClr val="000000">
                      <a:alpha val="75000"/>
                    </a:srgbClr>
                  </a:glow>
                </a:effectLst>
                <a:latin typeface="Comic Sans MS" pitchFamily="66" charset="0"/>
              </a:rPr>
              <a:t>(Exod. 34</a:t>
            </a:r>
            <a:r>
              <a:rPr lang="en-US" altLang="en-US" sz="2800" baseline="30000">
                <a:solidFill>
                  <a:srgbClr val="00FFFF"/>
                </a:solidFill>
                <a:effectLst>
                  <a:glow rad="228600">
                    <a:srgbClr val="000000">
                      <a:alpha val="75000"/>
                    </a:srgbClr>
                  </a:glow>
                </a:effectLst>
                <a:latin typeface="Comic Sans MS" pitchFamily="66" charset="0"/>
              </a:rPr>
              <a:t>27-29</a:t>
            </a:r>
            <a:r>
              <a:rPr lang="en-US" altLang="en-US" sz="2800">
                <a:solidFill>
                  <a:srgbClr val="00FFFF"/>
                </a:solidFill>
                <a:effectLst>
                  <a:glow rad="228600">
                    <a:srgbClr val="000000">
                      <a:alpha val="75000"/>
                    </a:srgbClr>
                  </a:glow>
                </a:effectLst>
                <a:latin typeface="Comic Sans MS" pitchFamily="66" charset="0"/>
              </a:rPr>
              <a:t>; Num. 33</a:t>
            </a:r>
            <a:r>
              <a:rPr lang="en-US" altLang="en-US" sz="2800" baseline="30000">
                <a:solidFill>
                  <a:srgbClr val="00FFFF"/>
                </a:solidFill>
                <a:effectLst>
                  <a:glow rad="228600">
                    <a:srgbClr val="000000">
                      <a:alpha val="75000"/>
                    </a:srgbClr>
                  </a:glow>
                </a:effectLst>
                <a:latin typeface="Comic Sans MS" pitchFamily="66" charset="0"/>
              </a:rPr>
              <a:t>2</a:t>
            </a:r>
            <a:r>
              <a:rPr lang="en-US" altLang="en-US" sz="2800">
                <a:solidFill>
                  <a:srgbClr val="00FFFF"/>
                </a:solidFill>
                <a:effectLst>
                  <a:glow rad="228600">
                    <a:srgbClr val="000000">
                      <a:alpha val="75000"/>
                    </a:srgbClr>
                  </a:glow>
                </a:effectLst>
                <a:latin typeface="Comic Sans MS" pitchFamily="66" charset="0"/>
              </a:rPr>
              <a:t> Deut. 31</a:t>
            </a:r>
            <a:r>
              <a:rPr lang="en-US" altLang="en-US" sz="2800" baseline="30000">
                <a:solidFill>
                  <a:srgbClr val="00FFFF"/>
                </a:solidFill>
                <a:effectLst>
                  <a:glow rad="228600">
                    <a:srgbClr val="000000">
                      <a:alpha val="75000"/>
                    </a:srgbClr>
                  </a:glow>
                </a:effectLst>
                <a:latin typeface="Comic Sans MS" pitchFamily="66" charset="0"/>
              </a:rPr>
              <a:t>9</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Joshua to write the Law </a:t>
            </a:r>
            <a:r>
              <a:rPr lang="en-US" altLang="en-US" sz="2800">
                <a:solidFill>
                  <a:srgbClr val="00FFFF"/>
                </a:solidFill>
                <a:effectLst>
                  <a:glow rad="228600">
                    <a:srgbClr val="000000">
                      <a:alpha val="75000"/>
                    </a:srgbClr>
                  </a:glow>
                </a:effectLst>
                <a:latin typeface="Comic Sans MS" pitchFamily="66" charset="0"/>
              </a:rPr>
              <a:t>(Deut. 27</a:t>
            </a:r>
            <a:r>
              <a:rPr lang="en-US" altLang="en-US" sz="2800" baseline="30000">
                <a:solidFill>
                  <a:srgbClr val="00FFFF"/>
                </a:solidFill>
                <a:effectLst>
                  <a:glow rad="228600">
                    <a:srgbClr val="000000">
                      <a:alpha val="75000"/>
                    </a:srgbClr>
                  </a:glow>
                </a:effectLst>
                <a:latin typeface="Comic Sans MS" pitchFamily="66" charset="0"/>
              </a:rPr>
              <a:t>2-3,8 </a:t>
            </a:r>
            <a:r>
              <a:rPr lang="en-US" altLang="en-US" sz="2800">
                <a:solidFill>
                  <a:srgbClr val="00FFFF"/>
                </a:solidFill>
                <a:effectLst>
                  <a:glow rad="228600">
                    <a:srgbClr val="000000">
                      <a:alpha val="75000"/>
                    </a:srgbClr>
                  </a:glow>
                </a:effectLst>
                <a:latin typeface="Comic Sans MS" pitchFamily="66" charset="0"/>
              </a:rPr>
              <a:t>; Josh. 8</a:t>
            </a:r>
            <a:r>
              <a:rPr lang="en-US" altLang="en-US" sz="2800" baseline="30000">
                <a:solidFill>
                  <a:srgbClr val="00FFFF"/>
                </a:solidFill>
                <a:effectLst>
                  <a:glow rad="228600">
                    <a:srgbClr val="000000">
                      <a:alpha val="75000"/>
                    </a:srgbClr>
                  </a:glow>
                </a:effectLst>
                <a:latin typeface="Comic Sans MS" pitchFamily="66" charset="0"/>
              </a:rPr>
              <a:t>32</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Josiah finds and reads the Law </a:t>
            </a:r>
            <a:r>
              <a:rPr lang="en-US" altLang="en-US" sz="2800">
                <a:solidFill>
                  <a:srgbClr val="00FFFF"/>
                </a:solidFill>
                <a:effectLst>
                  <a:glow rad="228600">
                    <a:srgbClr val="000000">
                      <a:alpha val="75000"/>
                    </a:srgbClr>
                  </a:glow>
                </a:effectLst>
                <a:latin typeface="Comic Sans MS" pitchFamily="66" charset="0"/>
              </a:rPr>
              <a:t>(2 Kings 22</a:t>
            </a:r>
            <a:r>
              <a:rPr lang="en-US" altLang="en-US" sz="2800" baseline="30000">
                <a:solidFill>
                  <a:srgbClr val="00FFFF"/>
                </a:solidFill>
                <a:effectLst>
                  <a:glow rad="228600">
                    <a:srgbClr val="000000">
                      <a:alpha val="75000"/>
                    </a:srgbClr>
                  </a:glow>
                </a:effectLst>
                <a:latin typeface="Comic Sans MS" pitchFamily="66" charset="0"/>
              </a:rPr>
              <a:t>8-13</a:t>
            </a:r>
            <a:r>
              <a:rPr lang="en-US" altLang="en-US" sz="2800">
                <a:solidFill>
                  <a:srgbClr val="00FFFF"/>
                </a:solidFill>
                <a:effectLst>
                  <a:glow rad="228600">
                    <a:srgbClr val="000000">
                      <a:alpha val="75000"/>
                    </a:srgbClr>
                  </a:glo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a:solidFill>
                  <a:srgbClr val="FBE50F"/>
                </a:solidFill>
                <a:effectLst>
                  <a:glow rad="228600">
                    <a:srgbClr val="000000">
                      <a:alpha val="75000"/>
                    </a:srgbClr>
                  </a:glow>
                </a:effectLst>
                <a:latin typeface="Comic Sans MS" pitchFamily="66" charset="0"/>
              </a:rPr>
              <a:t>Ezra preserves/edits the Books </a:t>
            </a:r>
            <a:r>
              <a:rPr lang="en-US" altLang="en-US" sz="2800">
                <a:solidFill>
                  <a:srgbClr val="00FFFF"/>
                </a:solidFill>
                <a:effectLst>
                  <a:glow rad="228600">
                    <a:srgbClr val="000000">
                      <a:alpha val="75000"/>
                    </a:srgbClr>
                  </a:glow>
                </a:effectLst>
                <a:latin typeface="Comic Sans MS" pitchFamily="66" charset="0"/>
              </a:rPr>
              <a:t>(Ezra 7</a:t>
            </a:r>
            <a:r>
              <a:rPr lang="en-US" altLang="en-US" sz="2800" baseline="30000">
                <a:solidFill>
                  <a:srgbClr val="00FFFF"/>
                </a:solidFill>
                <a:effectLst>
                  <a:glow rad="228600">
                    <a:srgbClr val="000000">
                      <a:alpha val="75000"/>
                    </a:srgbClr>
                  </a:glow>
                </a:effectLst>
                <a:latin typeface="Comic Sans MS" pitchFamily="66" charset="0"/>
              </a:rPr>
              <a:t>10 </a:t>
            </a:r>
            <a:r>
              <a:rPr lang="en-US" altLang="en-US" sz="2800">
                <a:solidFill>
                  <a:srgbClr val="00FFFF"/>
                </a:solidFill>
                <a:effectLst>
                  <a:glow rad="228600">
                    <a:srgbClr val="000000">
                      <a:alpha val="75000"/>
                    </a:srgbClr>
                  </a:glow>
                </a:effectLst>
                <a:latin typeface="Comic Sans MS" pitchFamily="66" charset="0"/>
              </a:rPr>
              <a:t>; Neh. 9</a:t>
            </a:r>
            <a:r>
              <a:rPr lang="en-US" altLang="en-US" sz="2800" baseline="30000">
                <a:solidFill>
                  <a:srgbClr val="00FFFF"/>
                </a:solidFill>
                <a:effectLst>
                  <a:glow rad="228600">
                    <a:srgbClr val="000000">
                      <a:alpha val="75000"/>
                    </a:srgbClr>
                  </a:glow>
                </a:effectLst>
                <a:latin typeface="Comic Sans MS" pitchFamily="66" charset="0"/>
              </a:rPr>
              <a:t>38</a:t>
            </a:r>
            <a:r>
              <a:rPr lang="en-US" altLang="en-US" sz="2800">
                <a:solidFill>
                  <a:srgbClr val="00FFFF"/>
                </a:solidFill>
                <a:effectLst>
                  <a:glow rad="228600">
                    <a:srgbClr val="000000">
                      <a:alpha val="75000"/>
                    </a:srgbClr>
                  </a:glow>
                </a:effectLst>
                <a:latin typeface="Comic Sans MS" pitchFamily="66" charset="0"/>
              </a:rPr>
              <a:t> 13</a:t>
            </a:r>
            <a:r>
              <a:rPr lang="en-US" altLang="en-US" sz="2800" baseline="30000">
                <a:solidFill>
                  <a:srgbClr val="00FFFF"/>
                </a:solidFill>
                <a:effectLst>
                  <a:glow rad="228600">
                    <a:srgbClr val="000000">
                      <a:alpha val="75000"/>
                    </a:srgbClr>
                  </a:glow>
                </a:effectLst>
                <a:latin typeface="Comic Sans MS" pitchFamily="66" charset="0"/>
              </a:rPr>
              <a:t>1</a:t>
            </a:r>
            <a:r>
              <a:rPr lang="en-US" altLang="en-US" sz="2800">
                <a:solidFill>
                  <a:srgbClr val="00FFFF"/>
                </a:solidFill>
                <a:effectLst>
                  <a:glow rad="228600">
                    <a:srgbClr val="000000">
                      <a:alpha val="75000"/>
                    </a:srgbClr>
                  </a:glow>
                </a:effectLst>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iterate type="lt">
                                    <p:tmPct val="10000"/>
                                  </p:iterate>
                                  <p:childTnLst>
                                    <p:set>
                                      <p:cBhvr>
                                        <p:cTn id="6" dur="1" fill="hold">
                                          <p:stCondLst>
                                            <p:cond delay="0"/>
                                          </p:stCondLst>
                                        </p:cTn>
                                        <p:tgtEl>
                                          <p:spTgt spid="505858"/>
                                        </p:tgtEl>
                                        <p:attrNameLst>
                                          <p:attrName>style.visibility</p:attrName>
                                        </p:attrNameLst>
                                      </p:cBhvr>
                                      <p:to>
                                        <p:strVal val="visible"/>
                                      </p:to>
                                    </p:set>
                                    <p:anim calcmode="lin" valueType="num">
                                      <p:cBhvr>
                                        <p:cTn id="7" dur="500" fill="hold"/>
                                        <p:tgtEl>
                                          <p:spTgt spid="505858"/>
                                        </p:tgtEl>
                                        <p:attrNameLst>
                                          <p:attrName>ppt_w</p:attrName>
                                        </p:attrNameLst>
                                      </p:cBhvr>
                                      <p:tavLst>
                                        <p:tav tm="0">
                                          <p:val>
                                            <p:fltVal val="0"/>
                                          </p:val>
                                        </p:tav>
                                        <p:tav tm="100000">
                                          <p:val>
                                            <p:strVal val="#ppt_w"/>
                                          </p:val>
                                        </p:tav>
                                      </p:tavLst>
                                    </p:anim>
                                    <p:anim calcmode="lin" valueType="num">
                                      <p:cBhvr>
                                        <p:cTn id="8" dur="500" fill="hold"/>
                                        <p:tgtEl>
                                          <p:spTgt spid="505858"/>
                                        </p:tgtEl>
                                        <p:attrNameLst>
                                          <p:attrName>ppt_h</p:attrName>
                                        </p:attrNameLst>
                                      </p:cBhvr>
                                      <p:tavLst>
                                        <p:tav tm="0">
                                          <p:val>
                                            <p:fltVal val="0"/>
                                          </p:val>
                                        </p:tav>
                                        <p:tav tm="100000">
                                          <p:val>
                                            <p:strVal val="#ppt_h"/>
                                          </p:val>
                                        </p:tav>
                                      </p:tavLst>
                                    </p:anim>
                                    <p:anim calcmode="lin" valueType="num">
                                      <p:cBhvr>
                                        <p:cTn id="9" dur="500" fill="hold"/>
                                        <p:tgtEl>
                                          <p:spTgt spid="505858"/>
                                        </p:tgtEl>
                                        <p:attrNameLst>
                                          <p:attrName>style.rotation</p:attrName>
                                        </p:attrNameLst>
                                      </p:cBhvr>
                                      <p:tavLst>
                                        <p:tav tm="0">
                                          <p:val>
                                            <p:fltVal val="360"/>
                                          </p:val>
                                        </p:tav>
                                        <p:tav tm="100000">
                                          <p:val>
                                            <p:fltVal val="0"/>
                                          </p:val>
                                        </p:tav>
                                      </p:tavLst>
                                    </p:anim>
                                    <p:animEffect transition="in" filter="fade">
                                      <p:cBhvr>
                                        <p:cTn id="10" dur="500"/>
                                        <p:tgtEl>
                                          <p:spTgt spid="505858"/>
                                        </p:tgtEl>
                                      </p:cBhvr>
                                    </p:animEffect>
                                  </p:childTnLst>
                                </p:cTn>
                              </p:par>
                            </p:childTnLst>
                          </p:cTn>
                        </p:par>
                        <p:par>
                          <p:cTn id="11" fill="hold" nodeType="afterGroup">
                            <p:stCondLst>
                              <p:cond delay="1800"/>
                            </p:stCondLst>
                            <p:childTnLst>
                              <p:par>
                                <p:cTn id="12" presetID="15" presetClass="entr" presetSubtype="0" fill="hold" grpId="0" nodeType="afterEffect">
                                  <p:stCondLst>
                                    <p:cond delay="0"/>
                                  </p:stCondLst>
                                  <p:childTnLst>
                                    <p:set>
                                      <p:cBhvr>
                                        <p:cTn id="13" dur="1" fill="hold">
                                          <p:stCondLst>
                                            <p:cond delay="0"/>
                                          </p:stCondLst>
                                        </p:cTn>
                                        <p:tgtEl>
                                          <p:spTgt spid="505876">
                                            <p:txEl>
                                              <p:pRg st="0" end="0"/>
                                            </p:txEl>
                                          </p:spTgt>
                                        </p:tgtEl>
                                        <p:attrNameLst>
                                          <p:attrName>style.visibility</p:attrName>
                                        </p:attrNameLst>
                                      </p:cBhvr>
                                      <p:to>
                                        <p:strVal val="visible"/>
                                      </p:to>
                                    </p:set>
                                    <p:anim calcmode="lin" valueType="num">
                                      <p:cBhvr>
                                        <p:cTn id="14" dur="1000" fill="hold"/>
                                        <p:tgtEl>
                                          <p:spTgt spid="50587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0587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058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058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505876">
                                            <p:txEl>
                                              <p:pRg st="1" end="1"/>
                                            </p:txEl>
                                          </p:spTgt>
                                        </p:tgtEl>
                                        <p:attrNameLst>
                                          <p:attrName>style.visibility</p:attrName>
                                        </p:attrNameLst>
                                      </p:cBhvr>
                                      <p:to>
                                        <p:strVal val="visible"/>
                                      </p:to>
                                    </p:set>
                                    <p:anim calcmode="lin" valueType="num">
                                      <p:cBhvr>
                                        <p:cTn id="22" dur="1000" fill="hold"/>
                                        <p:tgtEl>
                                          <p:spTgt spid="50587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50587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058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058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grpId="0" nodeType="clickEffect">
                                  <p:stCondLst>
                                    <p:cond delay="0"/>
                                  </p:stCondLst>
                                  <p:childTnLst>
                                    <p:set>
                                      <p:cBhvr>
                                        <p:cTn id="29" dur="1" fill="hold">
                                          <p:stCondLst>
                                            <p:cond delay="0"/>
                                          </p:stCondLst>
                                        </p:cTn>
                                        <p:tgtEl>
                                          <p:spTgt spid="505876">
                                            <p:txEl>
                                              <p:pRg st="2" end="2"/>
                                            </p:txEl>
                                          </p:spTgt>
                                        </p:tgtEl>
                                        <p:attrNameLst>
                                          <p:attrName>style.visibility</p:attrName>
                                        </p:attrNameLst>
                                      </p:cBhvr>
                                      <p:to>
                                        <p:strVal val="visible"/>
                                      </p:to>
                                    </p:set>
                                    <p:anim calcmode="lin" valueType="num">
                                      <p:cBhvr>
                                        <p:cTn id="30" dur="1000" fill="hold"/>
                                        <p:tgtEl>
                                          <p:spTgt spid="50587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50587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5058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058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505876">
                                            <p:txEl>
                                              <p:pRg st="3" end="3"/>
                                            </p:txEl>
                                          </p:spTgt>
                                        </p:tgtEl>
                                        <p:attrNameLst>
                                          <p:attrName>style.visibility</p:attrName>
                                        </p:attrNameLst>
                                      </p:cBhvr>
                                      <p:to>
                                        <p:strVal val="visible"/>
                                      </p:to>
                                    </p:set>
                                    <p:anim calcmode="lin" valueType="num">
                                      <p:cBhvr>
                                        <p:cTn id="38" dur="1000" fill="hold"/>
                                        <p:tgtEl>
                                          <p:spTgt spid="50587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50587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50587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50587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505876">
                                            <p:txEl>
                                              <p:pRg st="4" end="4"/>
                                            </p:txEl>
                                          </p:spTgt>
                                        </p:tgtEl>
                                        <p:attrNameLst>
                                          <p:attrName>style.visibility</p:attrName>
                                        </p:attrNameLst>
                                      </p:cBhvr>
                                      <p:to>
                                        <p:strVal val="visible"/>
                                      </p:to>
                                    </p:set>
                                    <p:anim calcmode="lin" valueType="num">
                                      <p:cBhvr>
                                        <p:cTn id="46" dur="1000" fill="hold"/>
                                        <p:tgtEl>
                                          <p:spTgt spid="505876">
                                            <p:txEl>
                                              <p:pRg st="4" end="4"/>
                                            </p:txEl>
                                          </p:spTgt>
                                        </p:tgtEl>
                                        <p:attrNameLst>
                                          <p:attrName>ppt_w</p:attrName>
                                        </p:attrNameLst>
                                      </p:cBhvr>
                                      <p:tavLst>
                                        <p:tav tm="0">
                                          <p:val>
                                            <p:fltVal val="0"/>
                                          </p:val>
                                        </p:tav>
                                        <p:tav tm="100000">
                                          <p:val>
                                            <p:strVal val="#ppt_w"/>
                                          </p:val>
                                        </p:tav>
                                      </p:tavLst>
                                    </p:anim>
                                    <p:anim calcmode="lin" valueType="num">
                                      <p:cBhvr>
                                        <p:cTn id="47" dur="1000" fill="hold"/>
                                        <p:tgtEl>
                                          <p:spTgt spid="505876">
                                            <p:txEl>
                                              <p:pRg st="4" end="4"/>
                                            </p:txEl>
                                          </p:spTgt>
                                        </p:tgtEl>
                                        <p:attrNameLst>
                                          <p:attrName>ppt_h</p:attrName>
                                        </p:attrNameLst>
                                      </p:cBhvr>
                                      <p:tavLst>
                                        <p:tav tm="0">
                                          <p:val>
                                            <p:fltVal val="0"/>
                                          </p:val>
                                        </p:tav>
                                        <p:tav tm="100000">
                                          <p:val>
                                            <p:strVal val="#ppt_h"/>
                                          </p:val>
                                        </p:tav>
                                      </p:tavLst>
                                    </p:anim>
                                    <p:anim calcmode="lin" valueType="num">
                                      <p:cBhvr>
                                        <p:cTn id="48" dur="1000" fill="hold"/>
                                        <p:tgtEl>
                                          <p:spTgt spid="50587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0587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505876">
                                            <p:txEl>
                                              <p:pRg st="5" end="5"/>
                                            </p:txEl>
                                          </p:spTgt>
                                        </p:tgtEl>
                                        <p:attrNameLst>
                                          <p:attrName>style.visibility</p:attrName>
                                        </p:attrNameLst>
                                      </p:cBhvr>
                                      <p:to>
                                        <p:strVal val="visible"/>
                                      </p:to>
                                    </p:set>
                                    <p:anim calcmode="lin" valueType="num">
                                      <p:cBhvr>
                                        <p:cTn id="54" dur="1000" fill="hold"/>
                                        <p:tgtEl>
                                          <p:spTgt spid="505876">
                                            <p:txEl>
                                              <p:pRg st="5" end="5"/>
                                            </p:txEl>
                                          </p:spTgt>
                                        </p:tgtEl>
                                        <p:attrNameLst>
                                          <p:attrName>ppt_w</p:attrName>
                                        </p:attrNameLst>
                                      </p:cBhvr>
                                      <p:tavLst>
                                        <p:tav tm="0">
                                          <p:val>
                                            <p:fltVal val="0"/>
                                          </p:val>
                                        </p:tav>
                                        <p:tav tm="100000">
                                          <p:val>
                                            <p:strVal val="#ppt_w"/>
                                          </p:val>
                                        </p:tav>
                                      </p:tavLst>
                                    </p:anim>
                                    <p:anim calcmode="lin" valueType="num">
                                      <p:cBhvr>
                                        <p:cTn id="55" dur="1000" fill="hold"/>
                                        <p:tgtEl>
                                          <p:spTgt spid="505876">
                                            <p:txEl>
                                              <p:pRg st="5" end="5"/>
                                            </p:txEl>
                                          </p:spTgt>
                                        </p:tgtEl>
                                        <p:attrNameLst>
                                          <p:attrName>ppt_h</p:attrName>
                                        </p:attrNameLst>
                                      </p:cBhvr>
                                      <p:tavLst>
                                        <p:tav tm="0">
                                          <p:val>
                                            <p:fltVal val="0"/>
                                          </p:val>
                                        </p:tav>
                                        <p:tav tm="100000">
                                          <p:val>
                                            <p:strVal val="#ppt_h"/>
                                          </p:val>
                                        </p:tav>
                                      </p:tavLst>
                                    </p:anim>
                                    <p:anim calcmode="lin" valueType="num">
                                      <p:cBhvr>
                                        <p:cTn id="56" dur="1000" fill="hold"/>
                                        <p:tgtEl>
                                          <p:spTgt spid="50587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50587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5" presetClass="entr" presetSubtype="0" fill="hold" grpId="0" nodeType="clickEffect">
                                  <p:stCondLst>
                                    <p:cond delay="0"/>
                                  </p:stCondLst>
                                  <p:childTnLst>
                                    <p:set>
                                      <p:cBhvr>
                                        <p:cTn id="61" dur="1" fill="hold">
                                          <p:stCondLst>
                                            <p:cond delay="0"/>
                                          </p:stCondLst>
                                        </p:cTn>
                                        <p:tgtEl>
                                          <p:spTgt spid="505876">
                                            <p:txEl>
                                              <p:pRg st="6" end="6"/>
                                            </p:txEl>
                                          </p:spTgt>
                                        </p:tgtEl>
                                        <p:attrNameLst>
                                          <p:attrName>style.visibility</p:attrName>
                                        </p:attrNameLst>
                                      </p:cBhvr>
                                      <p:to>
                                        <p:strVal val="visible"/>
                                      </p:to>
                                    </p:set>
                                    <p:anim calcmode="lin" valueType="num">
                                      <p:cBhvr>
                                        <p:cTn id="62" dur="1000" fill="hold"/>
                                        <p:tgtEl>
                                          <p:spTgt spid="505876">
                                            <p:txEl>
                                              <p:pRg st="6" end="6"/>
                                            </p:txEl>
                                          </p:spTgt>
                                        </p:tgtEl>
                                        <p:attrNameLst>
                                          <p:attrName>ppt_w</p:attrName>
                                        </p:attrNameLst>
                                      </p:cBhvr>
                                      <p:tavLst>
                                        <p:tav tm="0">
                                          <p:val>
                                            <p:fltVal val="0"/>
                                          </p:val>
                                        </p:tav>
                                        <p:tav tm="100000">
                                          <p:val>
                                            <p:strVal val="#ppt_w"/>
                                          </p:val>
                                        </p:tav>
                                      </p:tavLst>
                                    </p:anim>
                                    <p:anim calcmode="lin" valueType="num">
                                      <p:cBhvr>
                                        <p:cTn id="63" dur="1000" fill="hold"/>
                                        <p:tgtEl>
                                          <p:spTgt spid="505876">
                                            <p:txEl>
                                              <p:pRg st="6" end="6"/>
                                            </p:txEl>
                                          </p:spTgt>
                                        </p:tgtEl>
                                        <p:attrNameLst>
                                          <p:attrName>ppt_h</p:attrName>
                                        </p:attrNameLst>
                                      </p:cBhvr>
                                      <p:tavLst>
                                        <p:tav tm="0">
                                          <p:val>
                                            <p:fltVal val="0"/>
                                          </p:val>
                                        </p:tav>
                                        <p:tav tm="100000">
                                          <p:val>
                                            <p:strVal val="#ppt_h"/>
                                          </p:val>
                                        </p:tav>
                                      </p:tavLst>
                                    </p:anim>
                                    <p:anim calcmode="lin" valueType="num">
                                      <p:cBhvr>
                                        <p:cTn id="64" dur="1000" fill="hold"/>
                                        <p:tgtEl>
                                          <p:spTgt spid="505876">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505876">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8" grpId="0"/>
      <p:bldP spid="505876"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8405" name="Rectangle 21"/>
          <p:cNvSpPr>
            <a:spLocks noChangeArrowheads="1"/>
          </p:cNvSpPr>
          <p:nvPr/>
        </p:nvSpPr>
        <p:spPr bwMode="auto">
          <a:xfrm>
            <a:off x="381000" y="1600200"/>
            <a:ext cx="8382000" cy="2667000"/>
          </a:xfrm>
          <a:prstGeom prst="rect">
            <a:avLst/>
          </a:prstGeom>
          <a:solidFill>
            <a:srgbClr val="000066"/>
          </a:solidFill>
          <a:ln w="9525">
            <a:solidFill>
              <a:schemeClr val="tx1"/>
            </a:solidFill>
            <a:miter lim="800000"/>
            <a:headEnd/>
            <a:tailEnd/>
          </a:ln>
          <a:effectLst>
            <a:outerShdw blurRad="63500" dist="38099" dir="2700000" algn="ctr" rotWithShape="0">
              <a:srgbClr val="000066">
                <a:alpha val="74998"/>
              </a:srgbClr>
            </a:outerShdw>
          </a:effec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28386" name="Rectangle 2"/>
          <p:cNvSpPr>
            <a:spLocks noGrp="1" noChangeArrowheads="1"/>
          </p:cNvSpPr>
          <p:nvPr>
            <p:ph type="title"/>
          </p:nvPr>
        </p:nvSpPr>
        <p:spPr/>
        <p:txBody>
          <a:bodyPr/>
          <a:lstStyle/>
          <a:p>
            <a:pPr eaLnBrk="1" hangingPunct="1"/>
            <a:r>
              <a:rPr lang="en-US" altLang="en-US" dirty="0"/>
              <a:t>Preserve the Scrolls</a:t>
            </a:r>
          </a:p>
        </p:txBody>
      </p:sp>
      <p:sp>
        <p:nvSpPr>
          <p:cNvPr id="528387" name="Rectangle 3"/>
          <p:cNvSpPr>
            <a:spLocks noGrp="1" noChangeArrowheads="1"/>
          </p:cNvSpPr>
          <p:nvPr>
            <p:ph type="body" idx="1"/>
          </p:nvPr>
        </p:nvSpPr>
        <p:spPr>
          <a:xfrm>
            <a:off x="457200" y="1600200"/>
            <a:ext cx="8229600" cy="2895600"/>
          </a:xfrm>
          <a:effectLst>
            <a:outerShdw blurRad="63500" dist="38099" dir="2700000" algn="ctr" rotWithShape="0">
              <a:srgbClr val="000066">
                <a:alpha val="74997"/>
              </a:srgbClr>
            </a:outerShdw>
          </a:effectLst>
        </p:spPr>
        <p:txBody>
          <a:bodyPr/>
          <a:lstStyle/>
          <a:p>
            <a:pPr eaLnBrk="1" hangingPunct="1">
              <a:lnSpc>
                <a:spcPct val="90000"/>
              </a:lnSpc>
            </a:pPr>
            <a:r>
              <a:rPr lang="en-US" altLang="en-US" dirty="0">
                <a:solidFill>
                  <a:srgbClr val="00FFFF"/>
                </a:solidFill>
                <a:effectLst/>
                <a:latin typeface="Comic Sans MS" pitchFamily="66" charset="0"/>
              </a:rPr>
              <a:t>Deuteronomy 31:26</a:t>
            </a:r>
            <a:r>
              <a:rPr lang="en-US" altLang="en-US" dirty="0">
                <a:solidFill>
                  <a:srgbClr val="FBE50F"/>
                </a:solidFill>
                <a:effectLst/>
                <a:latin typeface="Comic Sans MS" pitchFamily="66" charset="0"/>
              </a:rPr>
              <a:t> "Take this Book of the Law and put it by the side of the ark of the covenant of the L</a:t>
            </a:r>
            <a:r>
              <a:rPr lang="en-US" altLang="en-US" sz="2800" dirty="0">
                <a:solidFill>
                  <a:srgbClr val="FBE50F"/>
                </a:solidFill>
                <a:effectLst/>
                <a:latin typeface="Comic Sans MS" pitchFamily="66" charset="0"/>
              </a:rPr>
              <a:t>ORD</a:t>
            </a:r>
            <a:r>
              <a:rPr lang="en-US" altLang="en-US" dirty="0">
                <a:solidFill>
                  <a:srgbClr val="FBE50F"/>
                </a:solidFill>
                <a:effectLst/>
                <a:latin typeface="Comic Sans MS" pitchFamily="66" charset="0"/>
              </a:rPr>
              <a:t> your God, that it may be there for a witness against you.</a:t>
            </a:r>
            <a:r>
              <a:rPr lang="en-US" altLang="ja-JP" dirty="0">
                <a:solidFill>
                  <a:srgbClr val="FBE50F"/>
                </a:solidFill>
                <a:effectLst/>
                <a:latin typeface="Comic Sans MS" pitchFamily="66" charset="0"/>
              </a:rPr>
              <a:t>"</a:t>
            </a:r>
            <a:endParaRPr lang="en-US" altLang="en-US" dirty="0">
              <a:solidFill>
                <a:srgbClr val="FBE50F"/>
              </a:solidFill>
              <a:effectLst/>
              <a:latin typeface="Comic Sans MS" pitchFamily="66" charset="0"/>
            </a:endParaRPr>
          </a:p>
        </p:txBody>
      </p:sp>
      <p:grpSp>
        <p:nvGrpSpPr>
          <p:cNvPr id="79876" name="Group 4"/>
          <p:cNvGrpSpPr>
            <a:grpSpLocks/>
          </p:cNvGrpSpPr>
          <p:nvPr/>
        </p:nvGrpSpPr>
        <p:grpSpPr bwMode="auto">
          <a:xfrm>
            <a:off x="7772400" y="6019800"/>
            <a:ext cx="1162050" cy="685800"/>
            <a:chOff x="4896" y="3792"/>
            <a:chExt cx="732" cy="432"/>
          </a:xfrm>
        </p:grpSpPr>
        <p:grpSp>
          <p:nvGrpSpPr>
            <p:cNvPr id="79878" name="Group 5"/>
            <p:cNvGrpSpPr>
              <a:grpSpLocks/>
            </p:cNvGrpSpPr>
            <p:nvPr/>
          </p:nvGrpSpPr>
          <p:grpSpPr bwMode="auto">
            <a:xfrm>
              <a:off x="5137" y="3914"/>
              <a:ext cx="194" cy="180"/>
              <a:chOff x="1824" y="633"/>
              <a:chExt cx="2834" cy="2849"/>
            </a:xfrm>
          </p:grpSpPr>
          <p:sp>
            <p:nvSpPr>
              <p:cNvPr id="7988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7989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7989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7989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79879" name="Group 10"/>
            <p:cNvGrpSpPr>
              <a:grpSpLocks/>
            </p:cNvGrpSpPr>
            <p:nvPr/>
          </p:nvGrpSpPr>
          <p:grpSpPr bwMode="auto">
            <a:xfrm>
              <a:off x="5398" y="4053"/>
              <a:ext cx="230" cy="142"/>
              <a:chOff x="1008" y="1059"/>
              <a:chExt cx="3768" cy="2733"/>
            </a:xfrm>
          </p:grpSpPr>
          <p:sp>
            <p:nvSpPr>
              <p:cNvPr id="79885"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9886"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9887"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9888"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79880"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79881"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79882"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79883"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79884"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28406" name="Rectangle 22"/>
          <p:cNvSpPr>
            <a:spLocks noChangeArrowheads="1"/>
          </p:cNvSpPr>
          <p:nvPr/>
        </p:nvSpPr>
        <p:spPr bwMode="auto">
          <a:xfrm>
            <a:off x="457200" y="4572000"/>
            <a:ext cx="8229600" cy="140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3200">
                <a:solidFill>
                  <a:srgbClr val="FBE50F"/>
                </a:solidFill>
                <a:latin typeface="Comic Sans MS" pitchFamily="66" charset="0"/>
              </a:rPr>
              <a:t>Notice, the </a:t>
            </a:r>
            <a:r>
              <a:rPr lang="en-US" altLang="en-US" sz="3200">
                <a:latin typeface="Comic Sans MS" pitchFamily="66" charset="0"/>
              </a:rPr>
              <a:t>Torah</a:t>
            </a:r>
            <a:r>
              <a:rPr lang="en-US" altLang="en-US" sz="3200">
                <a:solidFill>
                  <a:srgbClr val="FBE50F"/>
                </a:solidFill>
                <a:latin typeface="Comic Sans MS" pitchFamily="66" charset="0"/>
              </a:rPr>
              <a:t> (and subsequent writings) were not kept IN the Ark but beside it!   …for ease of reference!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2838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28387">
                                            <p:txEl>
                                              <p:pRg st="0" end="0"/>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28406"/>
                                        </p:tgtEl>
                                        <p:attrNameLst>
                                          <p:attrName>style.visibility</p:attrName>
                                        </p:attrNameLst>
                                      </p:cBhvr>
                                      <p:to>
                                        <p:strVal val="visible"/>
                                      </p:to>
                                    </p:set>
                                    <p:animEffect transition="in" filter="checkerboard(across)">
                                      <p:cBhvr>
                                        <p:cTn id="14" dur="500"/>
                                        <p:tgtEl>
                                          <p:spTgt spid="528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6" grpId="0" autoUpdateAnimBg="0"/>
      <p:bldP spid="528387" grpId="0" build="p" bldLvl="2" autoUpdateAnimBg="0" advAuto="0"/>
      <p:bldP spid="52840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457200" y="-228600"/>
            <a:ext cx="8229600" cy="1143000"/>
          </a:xfrm>
        </p:spPr>
        <p:txBody>
          <a:bodyPr/>
          <a:lstStyle/>
          <a:p>
            <a:pPr eaLnBrk="1" hangingPunct="1"/>
            <a:r>
              <a:rPr lang="en-US" altLang="en-US"/>
              <a:t>Adding to the Commands</a:t>
            </a:r>
          </a:p>
        </p:txBody>
      </p:sp>
      <p:grpSp>
        <p:nvGrpSpPr>
          <p:cNvPr id="81922" name="Group 4"/>
          <p:cNvGrpSpPr>
            <a:grpSpLocks/>
          </p:cNvGrpSpPr>
          <p:nvPr/>
        </p:nvGrpSpPr>
        <p:grpSpPr bwMode="auto">
          <a:xfrm>
            <a:off x="7772400" y="6019800"/>
            <a:ext cx="1162050" cy="685800"/>
            <a:chOff x="4896" y="3792"/>
            <a:chExt cx="732" cy="432"/>
          </a:xfrm>
        </p:grpSpPr>
        <p:grpSp>
          <p:nvGrpSpPr>
            <p:cNvPr id="81925" name="Group 5"/>
            <p:cNvGrpSpPr>
              <a:grpSpLocks/>
            </p:cNvGrpSpPr>
            <p:nvPr/>
          </p:nvGrpSpPr>
          <p:grpSpPr bwMode="auto">
            <a:xfrm>
              <a:off x="5137" y="3914"/>
              <a:ext cx="194" cy="180"/>
              <a:chOff x="1824" y="633"/>
              <a:chExt cx="2834" cy="2849"/>
            </a:xfrm>
          </p:grpSpPr>
          <p:sp>
            <p:nvSpPr>
              <p:cNvPr id="8193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8193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8193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8193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81926" name="Group 10"/>
            <p:cNvGrpSpPr>
              <a:grpSpLocks/>
            </p:cNvGrpSpPr>
            <p:nvPr/>
          </p:nvGrpSpPr>
          <p:grpSpPr bwMode="auto">
            <a:xfrm>
              <a:off x="5398" y="4053"/>
              <a:ext cx="230" cy="142"/>
              <a:chOff x="1008" y="1059"/>
              <a:chExt cx="3768" cy="2733"/>
            </a:xfrm>
          </p:grpSpPr>
          <p:sp>
            <p:nvSpPr>
              <p:cNvPr id="81932"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1933"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1934"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1935"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81927"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81928"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81929"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1930"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81931"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81923" name="Rectangle 37"/>
          <p:cNvSpPr>
            <a:spLocks noChangeArrowheads="1"/>
          </p:cNvSpPr>
          <p:nvPr/>
        </p:nvSpPr>
        <p:spPr bwMode="auto">
          <a:xfrm>
            <a:off x="304800" y="2590800"/>
            <a:ext cx="8610600" cy="2286000"/>
          </a:xfrm>
          <a:prstGeom prst="rect">
            <a:avLst/>
          </a:prstGeom>
          <a:solidFill>
            <a:srgbClr val="000066"/>
          </a:solidFill>
          <a:ln w="38100">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27398" name="Rectangle 38"/>
          <p:cNvSpPr>
            <a:spLocks noChangeArrowheads="1"/>
          </p:cNvSpPr>
          <p:nvPr/>
        </p:nvSpPr>
        <p:spPr bwMode="auto">
          <a:xfrm>
            <a:off x="381000" y="1020763"/>
            <a:ext cx="8763000" cy="4800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dirty="0">
                <a:solidFill>
                  <a:srgbClr val="FBE50F"/>
                </a:solidFill>
                <a:latin typeface="Comic Sans MS" pitchFamily="66" charset="0"/>
              </a:rPr>
              <a:t>The Jews Considered the </a:t>
            </a:r>
            <a:r>
              <a:rPr lang="en-US" altLang="en-US" sz="3200" dirty="0">
                <a:latin typeface="Comic Sans MS" pitchFamily="66" charset="0"/>
              </a:rPr>
              <a:t>Torah</a:t>
            </a:r>
            <a:r>
              <a:rPr lang="en-US" altLang="en-US" sz="3200" dirty="0">
                <a:solidFill>
                  <a:srgbClr val="FBE50F"/>
                </a:solidFill>
                <a:latin typeface="Comic Sans MS" pitchFamily="66" charset="0"/>
              </a:rPr>
              <a:t> not to be messed with! We see the command given:</a:t>
            </a:r>
          </a:p>
          <a:p>
            <a:pPr algn="l" eaLnBrk="1" hangingPunct="1">
              <a:spcBef>
                <a:spcPct val="20000"/>
              </a:spcBef>
              <a:buClr>
                <a:schemeClr val="hlink"/>
              </a:buClr>
              <a:buFontTx/>
              <a:buChar char="•"/>
            </a:pPr>
            <a:endParaRPr lang="en-US" altLang="en-US" sz="3200" dirty="0">
              <a:solidFill>
                <a:srgbClr val="FBE50F"/>
              </a:solidFill>
              <a:latin typeface="Comic Sans MS" pitchFamily="66" charset="0"/>
            </a:endParaRPr>
          </a:p>
          <a:p>
            <a:pPr algn="l" eaLnBrk="1" hangingPunct="1">
              <a:spcBef>
                <a:spcPct val="20000"/>
              </a:spcBef>
              <a:buClr>
                <a:schemeClr val="hlink"/>
              </a:buClr>
              <a:buFontTx/>
              <a:buChar char="•"/>
            </a:pPr>
            <a:r>
              <a:rPr lang="en-US" altLang="ja-JP" sz="3200" dirty="0">
                <a:solidFill>
                  <a:srgbClr val="FBE50F"/>
                </a:solidFill>
                <a:latin typeface="Comic Sans MS" pitchFamily="66" charset="0"/>
              </a:rPr>
              <a:t>"</a:t>
            </a:r>
            <a:r>
              <a:rPr lang="en-US" altLang="en-US" sz="3200" dirty="0">
                <a:solidFill>
                  <a:srgbClr val="FBE50F"/>
                </a:solidFill>
                <a:latin typeface="Comic Sans MS" pitchFamily="66" charset="0"/>
              </a:rPr>
              <a:t>You shall not add to the word that I command you, nor take from it, that you may keep the commandments of the LORD your God that I command you</a:t>
            </a:r>
            <a:r>
              <a:rPr lang="en-US" altLang="ja-JP" sz="3200" dirty="0">
                <a:solidFill>
                  <a:srgbClr val="FBE50F"/>
                </a:solidFill>
                <a:latin typeface="Comic Sans MS" pitchFamily="66" charset="0"/>
              </a:rPr>
              <a:t>"</a:t>
            </a:r>
            <a:r>
              <a:rPr lang="en-US" altLang="en-US" sz="3200" dirty="0">
                <a:solidFill>
                  <a:srgbClr val="FBE50F"/>
                </a:solidFill>
                <a:latin typeface="Comic Sans MS" pitchFamily="66" charset="0"/>
              </a:rPr>
              <a:t> </a:t>
            </a:r>
            <a:r>
              <a:rPr lang="en-US" altLang="en-US" sz="3200" dirty="0">
                <a:solidFill>
                  <a:srgbClr val="00FFFF"/>
                </a:solidFill>
                <a:latin typeface="Comic Sans MS" pitchFamily="66" charset="0"/>
              </a:rPr>
              <a:t>(Deut. 4:2)</a:t>
            </a:r>
            <a:endParaRPr lang="en-US" altLang="en-US" sz="3200" dirty="0">
              <a:solidFill>
                <a:srgbClr val="FBE50F"/>
              </a:solidFill>
              <a:latin typeface="Comic Sans MS" pitchFamily="66" charset="0"/>
            </a:endParaRPr>
          </a:p>
          <a:p>
            <a:pPr algn="l" eaLnBrk="1" hangingPunct="1">
              <a:spcBef>
                <a:spcPct val="20000"/>
              </a:spcBef>
              <a:buClr>
                <a:schemeClr val="hlink"/>
              </a:buClr>
              <a:buFontTx/>
              <a:buChar char="•"/>
            </a:pPr>
            <a:endParaRPr lang="en-US" altLang="en-US" sz="3200" dirty="0">
              <a:solidFill>
                <a:srgbClr val="FBE50F"/>
              </a:solidFill>
              <a:latin typeface="Comic Sans MS" pitchFamily="66" charset="0"/>
            </a:endParaRPr>
          </a:p>
          <a:p>
            <a:pPr algn="l" eaLnBrk="1" hangingPunct="1">
              <a:spcBef>
                <a:spcPct val="20000"/>
              </a:spcBef>
              <a:buClr>
                <a:schemeClr val="hlink"/>
              </a:buClr>
              <a:buFontTx/>
              <a:buChar char="•"/>
            </a:pPr>
            <a:r>
              <a:rPr lang="en-US" altLang="en-US" sz="3200" dirty="0">
                <a:solidFill>
                  <a:srgbClr val="FBE50F"/>
                </a:solidFill>
                <a:latin typeface="Comic Sans MS" pitchFamily="66" charset="0"/>
              </a:rPr>
              <a:t>But as for the </a:t>
            </a:r>
            <a:r>
              <a:rPr lang="en-US" altLang="en-US" sz="3200" dirty="0">
                <a:latin typeface="Comic Sans MS" pitchFamily="66" charset="0"/>
              </a:rPr>
              <a:t>Writings</a:t>
            </a:r>
            <a:r>
              <a:rPr lang="en-US" altLang="en-US" sz="3200" dirty="0">
                <a:solidFill>
                  <a:srgbClr val="FBE50F"/>
                </a:solidFill>
                <a:latin typeface="Comic Sans MS" pitchFamily="66" charset="0"/>
              </a:rPr>
              <a:t> and </a:t>
            </a:r>
            <a:r>
              <a:rPr lang="en-US" altLang="en-US" sz="3200" dirty="0">
                <a:latin typeface="Comic Sans MS" pitchFamily="66" charset="0"/>
              </a:rPr>
              <a:t>Prophets</a:t>
            </a:r>
            <a:r>
              <a:rPr lang="en-US" altLang="en-US" sz="3200" dirty="0">
                <a:solidFill>
                  <a:srgbClr val="FBE50F"/>
                </a:solidFill>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7362"/>
                                        </p:tgtEl>
                                        <p:attrNameLst>
                                          <p:attrName>style.visibility</p:attrName>
                                        </p:attrNameLst>
                                      </p:cBhvr>
                                      <p:to>
                                        <p:strVal val="visible"/>
                                      </p:to>
                                    </p:set>
                                    <p:animEffect transition="in" filter="dissolve">
                                      <p:cBhvr>
                                        <p:cTn id="7" dur="500"/>
                                        <p:tgtEl>
                                          <p:spTgt spid="52736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27398">
                                            <p:txEl>
                                              <p:pRg st="0" end="0"/>
                                            </p:txEl>
                                          </p:spTgt>
                                        </p:tgtEl>
                                        <p:attrNameLst>
                                          <p:attrName>style.visibility</p:attrName>
                                        </p:attrNameLst>
                                      </p:cBhvr>
                                      <p:to>
                                        <p:strVal val="visible"/>
                                      </p:to>
                                    </p:set>
                                    <p:animEffect transition="in" filter="dissolve">
                                      <p:cBhvr>
                                        <p:cTn id="11" dur="500"/>
                                        <p:tgtEl>
                                          <p:spTgt spid="52739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27398">
                                            <p:txEl>
                                              <p:pRg st="2" end="2"/>
                                            </p:txEl>
                                          </p:spTgt>
                                        </p:tgtEl>
                                        <p:attrNameLst>
                                          <p:attrName>style.visibility</p:attrName>
                                        </p:attrNameLst>
                                      </p:cBhvr>
                                      <p:to>
                                        <p:strVal val="visible"/>
                                      </p:to>
                                    </p:set>
                                    <p:animEffect transition="in" filter="dissolve">
                                      <p:cBhvr>
                                        <p:cTn id="16" dur="500"/>
                                        <p:tgtEl>
                                          <p:spTgt spid="52739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27398">
                                            <p:txEl>
                                              <p:pRg st="4" end="4"/>
                                            </p:txEl>
                                          </p:spTgt>
                                        </p:tgtEl>
                                        <p:attrNameLst>
                                          <p:attrName>style.visibility</p:attrName>
                                        </p:attrNameLst>
                                      </p:cBhvr>
                                      <p:to>
                                        <p:strVal val="visible"/>
                                      </p:to>
                                    </p:set>
                                    <p:animEffect transition="in" filter="dissolve">
                                      <p:cBhvr>
                                        <p:cTn id="21" dur="500"/>
                                        <p:tgtEl>
                                          <p:spTgt spid="5273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2" grpId="0"/>
      <p:bldP spid="52739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9"/>
          <p:cNvGrpSpPr>
            <a:grpSpLocks/>
          </p:cNvGrpSpPr>
          <p:nvPr/>
        </p:nvGrpSpPr>
        <p:grpSpPr bwMode="auto">
          <a:xfrm>
            <a:off x="3276600" y="2819400"/>
            <a:ext cx="2209800" cy="1676400"/>
            <a:chOff x="1824" y="633"/>
            <a:chExt cx="2834" cy="2849"/>
          </a:xfrm>
        </p:grpSpPr>
        <p:sp>
          <p:nvSpPr>
            <p:cNvPr id="36881"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36882"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36883"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36884"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94"/>
          <p:cNvGrpSpPr>
            <a:grpSpLocks/>
          </p:cNvGrpSpPr>
          <p:nvPr/>
        </p:nvGrpSpPr>
        <p:grpSpPr bwMode="auto">
          <a:xfrm>
            <a:off x="6248400" y="4114800"/>
            <a:ext cx="2609850" cy="1333500"/>
            <a:chOff x="1008" y="1059"/>
            <a:chExt cx="3768" cy="2733"/>
          </a:xfrm>
        </p:grpSpPr>
        <p:sp>
          <p:nvSpPr>
            <p:cNvPr id="36877" name="AutoShape 95"/>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6878" name="Oval 96"/>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6879" name="Oval 97"/>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6880" name="Oval 98"/>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557155"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557156"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557157" name="AutoShape 101"/>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57158" name="AutoShape 102"/>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557159" name="AutoShape 103"/>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557160" name="WordArt 104"/>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557161" name="WordArt 105"/>
          <p:cNvSpPr>
            <a:spLocks noChangeArrowheads="1" noChangeShapeType="1" noTextEdit="1"/>
          </p:cNvSpPr>
          <p:nvPr/>
        </p:nvSpPr>
        <p:spPr bwMode="auto">
          <a:xfrm>
            <a:off x="2667000" y="20574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COMPILATION</a:t>
            </a:r>
          </a:p>
        </p:txBody>
      </p:sp>
      <p:sp>
        <p:nvSpPr>
          <p:cNvPr id="557162" name="WordArt 106"/>
          <p:cNvSpPr>
            <a:spLocks noChangeArrowheads="1" noChangeShapeType="1" noTextEdit="1"/>
          </p:cNvSpPr>
          <p:nvPr/>
        </p:nvSpPr>
        <p:spPr bwMode="auto">
          <a:xfrm>
            <a:off x="5943600" y="685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CONSERVATION</a:t>
            </a:r>
          </a:p>
        </p:txBody>
      </p:sp>
      <p:sp>
        <p:nvSpPr>
          <p:cNvPr id="557163" name="WordArt 107"/>
          <p:cNvSpPr>
            <a:spLocks noChangeArrowheads="1" noChangeShapeType="1" noTextEdit="1"/>
          </p:cNvSpPr>
          <p:nvPr/>
        </p:nvSpPr>
        <p:spPr bwMode="auto">
          <a:xfrm>
            <a:off x="6248400" y="5638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CONCOCTIONS</a:t>
            </a:r>
          </a:p>
        </p:txBody>
      </p:sp>
      <p:sp>
        <p:nvSpPr>
          <p:cNvPr id="557165" name="Rectangle 109"/>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57155"/>
                                        </p:tgtEl>
                                        <p:attrNameLst>
                                          <p:attrName>style.visibility</p:attrName>
                                        </p:attrNameLst>
                                      </p:cBhvr>
                                      <p:to>
                                        <p:strVal val="visible"/>
                                      </p:to>
                                    </p:set>
                                    <p:anim calcmode="lin" valueType="num">
                                      <p:cBhvr additive="base">
                                        <p:cTn id="7" dur="500" fill="hold"/>
                                        <p:tgtEl>
                                          <p:spTgt spid="557155"/>
                                        </p:tgtEl>
                                        <p:attrNameLst>
                                          <p:attrName>ppt_x</p:attrName>
                                        </p:attrNameLst>
                                      </p:cBhvr>
                                      <p:tavLst>
                                        <p:tav tm="0">
                                          <p:val>
                                            <p:strVal val="#ppt_x"/>
                                          </p:val>
                                        </p:tav>
                                        <p:tav tm="100000">
                                          <p:val>
                                            <p:strVal val="#ppt_x"/>
                                          </p:val>
                                        </p:tav>
                                      </p:tavLst>
                                    </p:anim>
                                    <p:anim calcmode="lin" valueType="num">
                                      <p:cBhvr additive="base">
                                        <p:cTn id="8" dur="500" fill="hold"/>
                                        <p:tgtEl>
                                          <p:spTgt spid="55715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37" presetClass="entr" presetSubtype="0" fill="hold" grpId="0" nodeType="afterEffect">
                                  <p:stCondLst>
                                    <p:cond delay="0"/>
                                  </p:stCondLst>
                                  <p:childTnLst>
                                    <p:set>
                                      <p:cBhvr>
                                        <p:cTn id="11" dur="1" fill="hold">
                                          <p:stCondLst>
                                            <p:cond delay="0"/>
                                          </p:stCondLst>
                                        </p:cTn>
                                        <p:tgtEl>
                                          <p:spTgt spid="557160"/>
                                        </p:tgtEl>
                                        <p:attrNameLst>
                                          <p:attrName>style.visibility</p:attrName>
                                        </p:attrNameLst>
                                      </p:cBhvr>
                                      <p:to>
                                        <p:strVal val="visible"/>
                                      </p:to>
                                    </p:set>
                                    <p:animEffect transition="in" filter="fade">
                                      <p:cBhvr>
                                        <p:cTn id="12" dur="1000"/>
                                        <p:tgtEl>
                                          <p:spTgt spid="557160"/>
                                        </p:tgtEl>
                                      </p:cBhvr>
                                    </p:animEffect>
                                    <p:anim calcmode="lin" valueType="num">
                                      <p:cBhvr>
                                        <p:cTn id="13" dur="1000" fill="hold"/>
                                        <p:tgtEl>
                                          <p:spTgt spid="557160"/>
                                        </p:tgtEl>
                                        <p:attrNameLst>
                                          <p:attrName>ppt_x</p:attrName>
                                        </p:attrNameLst>
                                      </p:cBhvr>
                                      <p:tavLst>
                                        <p:tav tm="0">
                                          <p:val>
                                            <p:strVal val="#ppt_x"/>
                                          </p:val>
                                        </p:tav>
                                        <p:tav tm="100000">
                                          <p:val>
                                            <p:strVal val="#ppt_x"/>
                                          </p:val>
                                        </p:tav>
                                      </p:tavLst>
                                    </p:anim>
                                    <p:anim calcmode="lin" valueType="num">
                                      <p:cBhvr>
                                        <p:cTn id="14" dur="900" decel="100000" fill="hold"/>
                                        <p:tgtEl>
                                          <p:spTgt spid="55716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57160"/>
                                        </p:tgtEl>
                                        <p:attrNameLst>
                                          <p:attrName>ppt_y</p:attrName>
                                        </p:attrNameLst>
                                      </p:cBhvr>
                                      <p:tavLst>
                                        <p:tav tm="0">
                                          <p:val>
                                            <p:strVal val="#ppt_y-.03"/>
                                          </p:val>
                                        </p:tav>
                                        <p:tav tm="100000">
                                          <p:val>
                                            <p:strVal val="#ppt_y"/>
                                          </p:val>
                                        </p:tav>
                                      </p:tavLst>
                                    </p:anim>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57157"/>
                                        </p:tgtEl>
                                        <p:attrNameLst>
                                          <p:attrName>style.visibility</p:attrName>
                                        </p:attrNameLst>
                                      </p:cBhvr>
                                      <p:to>
                                        <p:strVal val="visible"/>
                                      </p:to>
                                    </p:set>
                                    <p:animEffect transition="in" filter="wipe(left)">
                                      <p:cBhvr>
                                        <p:cTn id="19" dur="500"/>
                                        <p:tgtEl>
                                          <p:spTgt spid="557157"/>
                                        </p:tgtEl>
                                      </p:cBhvr>
                                    </p:animEffect>
                                  </p:childTnLst>
                                </p:cTn>
                              </p:par>
                            </p:childTnLst>
                          </p:cTn>
                        </p:par>
                        <p:par>
                          <p:cTn id="20" fill="hold" nodeType="afterGroup">
                            <p:stCondLst>
                              <p:cond delay="2000"/>
                            </p:stCondLst>
                            <p:childTnLst>
                              <p:par>
                                <p:cTn id="21" presetID="26"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par>
                          <p:cTn id="37" fill="hold" nodeType="afterGroup">
                            <p:stCondLst>
                              <p:cond delay="4000"/>
                            </p:stCondLst>
                            <p:childTnLst>
                              <p:par>
                                <p:cTn id="38" presetID="9" presetClass="entr" presetSubtype="0" fill="hold" grpId="0" nodeType="afterEffect">
                                  <p:stCondLst>
                                    <p:cond delay="0"/>
                                  </p:stCondLst>
                                  <p:childTnLst>
                                    <p:set>
                                      <p:cBhvr>
                                        <p:cTn id="39" dur="1" fill="hold">
                                          <p:stCondLst>
                                            <p:cond delay="0"/>
                                          </p:stCondLst>
                                        </p:cTn>
                                        <p:tgtEl>
                                          <p:spTgt spid="557161"/>
                                        </p:tgtEl>
                                        <p:attrNameLst>
                                          <p:attrName>style.visibility</p:attrName>
                                        </p:attrNameLst>
                                      </p:cBhvr>
                                      <p:to>
                                        <p:strVal val="visible"/>
                                      </p:to>
                                    </p:set>
                                    <p:animEffect transition="in" filter="dissolve">
                                      <p:cBhvr>
                                        <p:cTn id="40" dur="500"/>
                                        <p:tgtEl>
                                          <p:spTgt spid="557161"/>
                                        </p:tgtEl>
                                      </p:cBhvr>
                                    </p:animEffect>
                                  </p:childTnLst>
                                </p:cTn>
                              </p:par>
                            </p:childTnLst>
                          </p:cTn>
                        </p:par>
                        <p:par>
                          <p:cTn id="41" fill="hold" nodeType="afterGroup">
                            <p:stCondLst>
                              <p:cond delay="4500"/>
                            </p:stCondLst>
                            <p:childTnLst>
                              <p:par>
                                <p:cTn id="42" presetID="22" presetClass="entr" presetSubtype="1" fill="hold" grpId="0" nodeType="afterEffect">
                                  <p:stCondLst>
                                    <p:cond delay="0"/>
                                  </p:stCondLst>
                                  <p:childTnLst>
                                    <p:set>
                                      <p:cBhvr>
                                        <p:cTn id="43" dur="1" fill="hold">
                                          <p:stCondLst>
                                            <p:cond delay="0"/>
                                          </p:stCondLst>
                                        </p:cTn>
                                        <p:tgtEl>
                                          <p:spTgt spid="557159"/>
                                        </p:tgtEl>
                                        <p:attrNameLst>
                                          <p:attrName>style.visibility</p:attrName>
                                        </p:attrNameLst>
                                      </p:cBhvr>
                                      <p:to>
                                        <p:strVal val="visible"/>
                                      </p:to>
                                    </p:set>
                                    <p:animEffect transition="in" filter="wipe(up)">
                                      <p:cBhvr>
                                        <p:cTn id="44" dur="500"/>
                                        <p:tgtEl>
                                          <p:spTgt spid="557159"/>
                                        </p:tgtEl>
                                      </p:cBhvr>
                                    </p:animEffect>
                                  </p:childTnLst>
                                </p:cTn>
                              </p:par>
                            </p:childTnLst>
                          </p:cTn>
                        </p:par>
                        <p:par>
                          <p:cTn id="45" fill="hold" nodeType="afterGroup">
                            <p:stCondLst>
                              <p:cond delay="5000"/>
                            </p:stCondLst>
                            <p:childTnLst>
                              <p:par>
                                <p:cTn id="46" presetID="9"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dissolve">
                                      <p:cBhvr>
                                        <p:cTn id="48" dur="500"/>
                                        <p:tgtEl>
                                          <p:spTgt spid="3"/>
                                        </p:tgtEl>
                                      </p:cBhvr>
                                    </p:animEffect>
                                  </p:childTnLst>
                                </p:cTn>
                              </p:par>
                            </p:childTnLst>
                          </p:cTn>
                        </p:par>
                        <p:par>
                          <p:cTn id="49" fill="hold" nodeType="afterGroup">
                            <p:stCondLst>
                              <p:cond delay="5500"/>
                            </p:stCondLst>
                            <p:childTnLst>
                              <p:par>
                                <p:cTn id="50" presetID="15" presetClass="entr" presetSubtype="0" fill="hold" grpId="0" nodeType="afterEffect">
                                  <p:stCondLst>
                                    <p:cond delay="0"/>
                                  </p:stCondLst>
                                  <p:childTnLst>
                                    <p:set>
                                      <p:cBhvr>
                                        <p:cTn id="51" dur="1" fill="hold">
                                          <p:stCondLst>
                                            <p:cond delay="0"/>
                                          </p:stCondLst>
                                        </p:cTn>
                                        <p:tgtEl>
                                          <p:spTgt spid="557163"/>
                                        </p:tgtEl>
                                        <p:attrNameLst>
                                          <p:attrName>style.visibility</p:attrName>
                                        </p:attrNameLst>
                                      </p:cBhvr>
                                      <p:to>
                                        <p:strVal val="visible"/>
                                      </p:to>
                                    </p:set>
                                    <p:anim calcmode="lin" valueType="num">
                                      <p:cBhvr>
                                        <p:cTn id="52" dur="1000" fill="hold"/>
                                        <p:tgtEl>
                                          <p:spTgt spid="557163"/>
                                        </p:tgtEl>
                                        <p:attrNameLst>
                                          <p:attrName>ppt_w</p:attrName>
                                        </p:attrNameLst>
                                      </p:cBhvr>
                                      <p:tavLst>
                                        <p:tav tm="0">
                                          <p:val>
                                            <p:fltVal val="0"/>
                                          </p:val>
                                        </p:tav>
                                        <p:tav tm="100000">
                                          <p:val>
                                            <p:strVal val="#ppt_w"/>
                                          </p:val>
                                        </p:tav>
                                      </p:tavLst>
                                    </p:anim>
                                    <p:anim calcmode="lin" valueType="num">
                                      <p:cBhvr>
                                        <p:cTn id="53" dur="1000" fill="hold"/>
                                        <p:tgtEl>
                                          <p:spTgt spid="557163"/>
                                        </p:tgtEl>
                                        <p:attrNameLst>
                                          <p:attrName>ppt_h</p:attrName>
                                        </p:attrNameLst>
                                      </p:cBhvr>
                                      <p:tavLst>
                                        <p:tav tm="0">
                                          <p:val>
                                            <p:fltVal val="0"/>
                                          </p:val>
                                        </p:tav>
                                        <p:tav tm="100000">
                                          <p:val>
                                            <p:strVal val="#ppt_h"/>
                                          </p:val>
                                        </p:tav>
                                      </p:tavLst>
                                    </p:anim>
                                    <p:anim calcmode="lin" valueType="num">
                                      <p:cBhvr>
                                        <p:cTn id="54" dur="1000" fill="hold"/>
                                        <p:tgtEl>
                                          <p:spTgt spid="557163"/>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557163"/>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557158"/>
                                        </p:tgtEl>
                                        <p:attrNameLst>
                                          <p:attrName>style.visibility</p:attrName>
                                        </p:attrNameLst>
                                      </p:cBhvr>
                                      <p:to>
                                        <p:strVal val="visible"/>
                                      </p:to>
                                    </p:set>
                                    <p:animEffect transition="in" filter="wipe(down)">
                                      <p:cBhvr>
                                        <p:cTn id="59" dur="500"/>
                                        <p:tgtEl>
                                          <p:spTgt spid="557158"/>
                                        </p:tgtEl>
                                      </p:cBhvr>
                                    </p:animEffect>
                                  </p:childTnLst>
                                </p:cTn>
                              </p:par>
                            </p:childTnLst>
                          </p:cTn>
                        </p:par>
                        <p:par>
                          <p:cTn id="60" fill="hold" nodeType="afterGroup">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57156"/>
                                        </p:tgtEl>
                                        <p:attrNameLst>
                                          <p:attrName>style.visibility</p:attrName>
                                        </p:attrNameLst>
                                      </p:cBhvr>
                                      <p:to>
                                        <p:strVal val="visible"/>
                                      </p:to>
                                    </p:set>
                                    <p:animEffect transition="in" filter="fade">
                                      <p:cBhvr>
                                        <p:cTn id="63" dur="2000"/>
                                        <p:tgtEl>
                                          <p:spTgt spid="557156"/>
                                        </p:tgtEl>
                                      </p:cBhvr>
                                    </p:animEffect>
                                  </p:childTnLst>
                                </p:cTn>
                              </p:par>
                            </p:childTnLst>
                          </p:cTn>
                        </p:par>
                        <p:par>
                          <p:cTn id="64" fill="hold" nodeType="afterGroup">
                            <p:stCondLst>
                              <p:cond delay="9000"/>
                            </p:stCondLst>
                            <p:childTnLst>
                              <p:par>
                                <p:cTn id="65" presetID="30" presetClass="entr" presetSubtype="0" fill="hold" grpId="0" nodeType="afterEffect">
                                  <p:stCondLst>
                                    <p:cond delay="0"/>
                                  </p:stCondLst>
                                  <p:childTnLst>
                                    <p:set>
                                      <p:cBhvr>
                                        <p:cTn id="66" dur="1" fill="hold">
                                          <p:stCondLst>
                                            <p:cond delay="0"/>
                                          </p:stCondLst>
                                        </p:cTn>
                                        <p:tgtEl>
                                          <p:spTgt spid="557162"/>
                                        </p:tgtEl>
                                        <p:attrNameLst>
                                          <p:attrName>style.visibility</p:attrName>
                                        </p:attrNameLst>
                                      </p:cBhvr>
                                      <p:to>
                                        <p:strVal val="visible"/>
                                      </p:to>
                                    </p:set>
                                    <p:animEffect transition="in" filter="fade">
                                      <p:cBhvr>
                                        <p:cTn id="67" dur="800" decel="100000"/>
                                        <p:tgtEl>
                                          <p:spTgt spid="557162"/>
                                        </p:tgtEl>
                                      </p:cBhvr>
                                    </p:animEffect>
                                    <p:anim calcmode="lin" valueType="num">
                                      <p:cBhvr>
                                        <p:cTn id="68" dur="800" decel="100000" fill="hold"/>
                                        <p:tgtEl>
                                          <p:spTgt spid="557162"/>
                                        </p:tgtEl>
                                        <p:attrNameLst>
                                          <p:attrName>style.rotation</p:attrName>
                                        </p:attrNameLst>
                                      </p:cBhvr>
                                      <p:tavLst>
                                        <p:tav tm="0">
                                          <p:val>
                                            <p:fltVal val="-90"/>
                                          </p:val>
                                        </p:tav>
                                        <p:tav tm="100000">
                                          <p:val>
                                            <p:fltVal val="0"/>
                                          </p:val>
                                        </p:tav>
                                      </p:tavLst>
                                    </p:anim>
                                    <p:anim calcmode="lin" valueType="num">
                                      <p:cBhvr>
                                        <p:cTn id="69" dur="800" decel="100000" fill="hold"/>
                                        <p:tgtEl>
                                          <p:spTgt spid="557162"/>
                                        </p:tgtEl>
                                        <p:attrNameLst>
                                          <p:attrName>ppt_x</p:attrName>
                                        </p:attrNameLst>
                                      </p:cBhvr>
                                      <p:tavLst>
                                        <p:tav tm="0">
                                          <p:val>
                                            <p:strVal val="#ppt_x+0.4"/>
                                          </p:val>
                                        </p:tav>
                                        <p:tav tm="100000">
                                          <p:val>
                                            <p:strVal val="#ppt_x-0.05"/>
                                          </p:val>
                                        </p:tav>
                                      </p:tavLst>
                                    </p:anim>
                                    <p:anim calcmode="lin" valueType="num">
                                      <p:cBhvr>
                                        <p:cTn id="70" dur="800" decel="100000" fill="hold"/>
                                        <p:tgtEl>
                                          <p:spTgt spid="557162"/>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557162"/>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55716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155" grpId="0" animBg="1"/>
      <p:bldP spid="557156" grpId="0" animBg="1"/>
      <p:bldP spid="557157" grpId="0" animBg="1"/>
      <p:bldP spid="557158" grpId="0" animBg="1"/>
      <p:bldP spid="557159" grpId="0" animBg="1"/>
      <p:bldP spid="557160" grpId="0" animBg="1"/>
      <p:bldP spid="557161" grpId="0" animBg="1"/>
      <p:bldP spid="557162" grpId="0" animBg="1"/>
      <p:bldP spid="5571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effectLst/>
        </p:spPr>
        <p:txBody>
          <a:bodyPr/>
          <a:lstStyle/>
          <a:p>
            <a:pPr eaLnBrk="1" hangingPunct="1"/>
            <a:r>
              <a:rPr lang="en-US" altLang="en-US">
                <a:effectLst>
                  <a:glow rad="139700">
                    <a:srgbClr val="000000">
                      <a:alpha val="40000"/>
                    </a:srgbClr>
                  </a:glow>
                  <a:outerShdw blurRad="38100" dist="38100" dir="2700000" algn="tl">
                    <a:srgbClr val="000000"/>
                  </a:outerShdw>
                </a:effectLst>
              </a:rPr>
              <a:t>The Torah Only?</a:t>
            </a:r>
          </a:p>
        </p:txBody>
      </p:sp>
      <p:grpSp>
        <p:nvGrpSpPr>
          <p:cNvPr id="83970" name="Group 4"/>
          <p:cNvGrpSpPr>
            <a:grpSpLocks/>
          </p:cNvGrpSpPr>
          <p:nvPr/>
        </p:nvGrpSpPr>
        <p:grpSpPr bwMode="auto">
          <a:xfrm>
            <a:off x="7772400" y="6019800"/>
            <a:ext cx="1162050" cy="685800"/>
            <a:chOff x="4896" y="3792"/>
            <a:chExt cx="732" cy="432"/>
          </a:xfrm>
        </p:grpSpPr>
        <p:grpSp>
          <p:nvGrpSpPr>
            <p:cNvPr id="83972" name="Group 5"/>
            <p:cNvGrpSpPr>
              <a:grpSpLocks/>
            </p:cNvGrpSpPr>
            <p:nvPr/>
          </p:nvGrpSpPr>
          <p:grpSpPr bwMode="auto">
            <a:xfrm>
              <a:off x="5137" y="3914"/>
              <a:ext cx="194" cy="180"/>
              <a:chOff x="1824" y="633"/>
              <a:chExt cx="2834" cy="2849"/>
            </a:xfrm>
          </p:grpSpPr>
          <p:sp>
            <p:nvSpPr>
              <p:cNvPr id="83983"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83984"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83985"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83986"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83973" name="Group 10"/>
            <p:cNvGrpSpPr>
              <a:grpSpLocks/>
            </p:cNvGrpSpPr>
            <p:nvPr/>
          </p:nvGrpSpPr>
          <p:grpSpPr bwMode="auto">
            <a:xfrm>
              <a:off x="5398" y="4053"/>
              <a:ext cx="230" cy="142"/>
              <a:chOff x="1008" y="1059"/>
              <a:chExt cx="3768" cy="2733"/>
            </a:xfrm>
          </p:grpSpPr>
          <p:sp>
            <p:nvSpPr>
              <p:cNvPr id="83979"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3980"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3981"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3982"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83974"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83975"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83976"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3977"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83978"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16116" name="Rectangle 20"/>
          <p:cNvSpPr>
            <a:spLocks noChangeArrowheads="1"/>
          </p:cNvSpPr>
          <p:nvPr/>
        </p:nvSpPr>
        <p:spPr bwMode="auto">
          <a:xfrm>
            <a:off x="609600" y="1524000"/>
            <a:ext cx="8229600" cy="449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That</a:t>
            </a:r>
            <a:r>
              <a:rPr lang="fr-FR" altLang="ja-JP"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a:t>
            </a: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s all well and good, but so far, you</a:t>
            </a:r>
            <a:r>
              <a:rPr lang="fr-FR" altLang="ja-JP"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a:t>
            </a: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ve only mentioned the Torah (Pentateuch)</a:t>
            </a:r>
          </a:p>
          <a:p>
            <a:pPr algn="l" eaLnBrk="1" hangingPunct="1">
              <a:lnSpc>
                <a:spcPct val="90000"/>
              </a:lnSpc>
              <a:spcBef>
                <a:spcPct val="20000"/>
              </a:spcBef>
              <a:buClr>
                <a:schemeClr val="hlink"/>
              </a:buClr>
              <a:buFontTx/>
              <a:buChar char="•"/>
            </a:pP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What happened to the rest?</a:t>
            </a:r>
          </a:p>
          <a:p>
            <a:pPr algn="l" eaLnBrk="1" hangingPunct="1">
              <a:lnSpc>
                <a:spcPct val="90000"/>
              </a:lnSpc>
              <a:spcBef>
                <a:spcPct val="20000"/>
              </a:spcBef>
              <a:buClr>
                <a:schemeClr val="hlink"/>
              </a:buClr>
              <a:buFontTx/>
              <a:buChar char="•"/>
            </a:pP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No one really knows for sure… but here</a:t>
            </a:r>
            <a:r>
              <a:rPr lang="fr-FR" altLang="ja-JP"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a:t>
            </a:r>
            <a:r>
              <a:rPr lang="en-US" altLang="en-US" sz="3200" dirty="0">
                <a:solidFill>
                  <a:srgbClr val="FBE50F"/>
                </a:solidFill>
                <a:effectLst>
                  <a:glow rad="139700">
                    <a:srgbClr val="000000">
                      <a:alpha val="40000"/>
                    </a:srgbClr>
                  </a:glow>
                  <a:outerShdw blurRad="38100" dist="38100" dir="2700000" algn="tl">
                    <a:srgbClr val="000000"/>
                  </a:outerShdw>
                </a:effectLst>
                <a:latin typeface="Comic Sans MS" pitchFamily="66" charset="0"/>
              </a:rPr>
              <a:t>s the generally believed account…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6098"/>
                                        </p:tgtEl>
                                        <p:attrNameLst>
                                          <p:attrName>style.visibility</p:attrName>
                                        </p:attrNameLst>
                                      </p:cBhvr>
                                      <p:to>
                                        <p:strVal val="visible"/>
                                      </p:to>
                                    </p:set>
                                    <p:animEffect transition="in" filter="wipe(up)">
                                      <p:cBhvr>
                                        <p:cTn id="7" dur="500"/>
                                        <p:tgtEl>
                                          <p:spTgt spid="516098"/>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16116">
                                            <p:txEl>
                                              <p:pRg st="0" end="0"/>
                                            </p:txEl>
                                          </p:spTgt>
                                        </p:tgtEl>
                                        <p:attrNameLst>
                                          <p:attrName>style.visibility</p:attrName>
                                        </p:attrNameLst>
                                      </p:cBhvr>
                                      <p:to>
                                        <p:strVal val="visible"/>
                                      </p:to>
                                    </p:set>
                                    <p:animEffect transition="in" filter="wipe(up)">
                                      <p:cBhvr>
                                        <p:cTn id="11" dur="500"/>
                                        <p:tgtEl>
                                          <p:spTgt spid="516116">
                                            <p:txEl>
                                              <p:pRg st="0" end="0"/>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16116">
                                            <p:txEl>
                                              <p:pRg st="1" end="1"/>
                                            </p:txEl>
                                          </p:spTgt>
                                        </p:tgtEl>
                                        <p:attrNameLst>
                                          <p:attrName>style.visibility</p:attrName>
                                        </p:attrNameLst>
                                      </p:cBhvr>
                                      <p:to>
                                        <p:strVal val="visible"/>
                                      </p:to>
                                    </p:set>
                                    <p:animEffect transition="in" filter="wipe(up)">
                                      <p:cBhvr>
                                        <p:cTn id="15" dur="500"/>
                                        <p:tgtEl>
                                          <p:spTgt spid="516116">
                                            <p:txEl>
                                              <p:pRg st="1" end="1"/>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16116">
                                            <p:txEl>
                                              <p:pRg st="2" end="2"/>
                                            </p:txEl>
                                          </p:spTgt>
                                        </p:tgtEl>
                                        <p:attrNameLst>
                                          <p:attrName>style.visibility</p:attrName>
                                        </p:attrNameLst>
                                      </p:cBhvr>
                                      <p:to>
                                        <p:strVal val="visible"/>
                                      </p:to>
                                    </p:set>
                                    <p:animEffect transition="in" filter="wipe(up)">
                                      <p:cBhvr>
                                        <p:cTn id="19" dur="500"/>
                                        <p:tgtEl>
                                          <p:spTgt spid="5161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8" grpId="0"/>
      <p:bldP spid="5161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effectLst>
            <a:outerShdw blurRad="63500" dist="113592" dir="1593903" algn="ctr" rotWithShape="0">
              <a:srgbClr val="000000">
                <a:alpha val="74997"/>
              </a:srgbClr>
            </a:outerShdw>
          </a:effectLst>
        </p:spPr>
        <p:txBody>
          <a:bodyPr/>
          <a:lstStyle/>
          <a:p>
            <a:pPr eaLnBrk="1" hangingPunct="1"/>
            <a:r>
              <a:rPr lang="en-US" altLang="en-US" dirty="0"/>
              <a:t>Writings &amp; Prophets Limits</a:t>
            </a:r>
          </a:p>
        </p:txBody>
      </p:sp>
      <p:grpSp>
        <p:nvGrpSpPr>
          <p:cNvPr id="86018" name="Group 4"/>
          <p:cNvGrpSpPr>
            <a:grpSpLocks/>
          </p:cNvGrpSpPr>
          <p:nvPr/>
        </p:nvGrpSpPr>
        <p:grpSpPr bwMode="auto">
          <a:xfrm>
            <a:off x="7772400" y="6019800"/>
            <a:ext cx="1162050" cy="685800"/>
            <a:chOff x="4896" y="3792"/>
            <a:chExt cx="732" cy="432"/>
          </a:xfrm>
        </p:grpSpPr>
        <p:grpSp>
          <p:nvGrpSpPr>
            <p:cNvPr id="86020" name="Group 5"/>
            <p:cNvGrpSpPr>
              <a:grpSpLocks/>
            </p:cNvGrpSpPr>
            <p:nvPr/>
          </p:nvGrpSpPr>
          <p:grpSpPr bwMode="auto">
            <a:xfrm>
              <a:off x="5137" y="3914"/>
              <a:ext cx="194" cy="180"/>
              <a:chOff x="1824" y="633"/>
              <a:chExt cx="2834" cy="2849"/>
            </a:xfrm>
          </p:grpSpPr>
          <p:sp>
            <p:nvSpPr>
              <p:cNvPr id="86031"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86032"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86033"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86034"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86021" name="Group 10"/>
            <p:cNvGrpSpPr>
              <a:grpSpLocks/>
            </p:cNvGrpSpPr>
            <p:nvPr/>
          </p:nvGrpSpPr>
          <p:grpSpPr bwMode="auto">
            <a:xfrm>
              <a:off x="5398" y="4053"/>
              <a:ext cx="230" cy="142"/>
              <a:chOff x="1008" y="1059"/>
              <a:chExt cx="3768" cy="2733"/>
            </a:xfrm>
          </p:grpSpPr>
          <p:sp>
            <p:nvSpPr>
              <p:cNvPr id="86027"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6028"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6029"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6030"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86022"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86023"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86024"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86025"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86026"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29429" name="Rectangle 21"/>
          <p:cNvSpPr>
            <a:spLocks noChangeArrowheads="1"/>
          </p:cNvSpPr>
          <p:nvPr/>
        </p:nvSpPr>
        <p:spPr bwMode="auto">
          <a:xfrm>
            <a:off x="533400" y="1600200"/>
            <a:ext cx="8610600" cy="4800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Joshua to write his own covenant </a:t>
            </a:r>
            <a:r>
              <a:rPr lang="en-US" altLang="en-US" sz="2800" dirty="0">
                <a:solidFill>
                  <a:srgbClr val="00FFFF"/>
                </a:solidFill>
                <a:effectLst>
                  <a:outerShdw blurRad="38100" dist="38100" dir="2700000" algn="tl">
                    <a:srgbClr val="000000"/>
                  </a:outerShdw>
                </a:effectLst>
                <a:latin typeface="Comic Sans MS" pitchFamily="66" charset="0"/>
              </a:rPr>
              <a:t>(Josh 24</a:t>
            </a:r>
            <a:r>
              <a:rPr lang="en-US" altLang="en-US" sz="2800" baseline="30000" dirty="0">
                <a:solidFill>
                  <a:srgbClr val="00FFFF"/>
                </a:solidFill>
                <a:effectLst>
                  <a:outerShdw blurRad="38100" dist="38100" dir="2700000" algn="tl">
                    <a:srgbClr val="000000"/>
                  </a:outerShdw>
                </a:effectLst>
                <a:latin typeface="Comic Sans MS" pitchFamily="66" charset="0"/>
              </a:rPr>
              <a:t>26</a:t>
            </a:r>
            <a:r>
              <a:rPr lang="en-US" altLang="en-US" sz="2800" dirty="0">
                <a:solidFill>
                  <a:srgbClr val="00FFFF"/>
                </a:solidFill>
                <a:effectLst>
                  <a:outerShdw blurRad="38100" dist="38100" dir="2700000" algn="tl">
                    <a:srgbClr val="000000"/>
                  </a:outerShdw>
                </a:effectLst>
                <a:latin typeface="Comic Sans MS" pitchFamily="66" charset="0"/>
              </a:rPr>
              <a:t>)</a:t>
            </a:r>
            <a:endParaRPr lang="en-US" altLang="en-US" sz="2800"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Prophets unlike Moses to come after Moses </a:t>
            </a:r>
            <a:r>
              <a:rPr lang="en-US" altLang="en-US" sz="2800" dirty="0">
                <a:solidFill>
                  <a:srgbClr val="00FFFF"/>
                </a:solidFill>
                <a:effectLst>
                  <a:outerShdw blurRad="38100" dist="38100" dir="2700000" algn="tl">
                    <a:srgbClr val="000000"/>
                  </a:outerShdw>
                </a:effectLst>
                <a:latin typeface="Comic Sans MS" pitchFamily="66" charset="0"/>
              </a:rPr>
              <a:t>(Exod 33</a:t>
            </a:r>
            <a:r>
              <a:rPr lang="en-US" altLang="en-US" sz="2800" baseline="30000" dirty="0">
                <a:solidFill>
                  <a:srgbClr val="00FFFF"/>
                </a:solidFill>
                <a:effectLst>
                  <a:outerShdw blurRad="38100" dist="38100" dir="2700000" algn="tl">
                    <a:srgbClr val="000000"/>
                  </a:outerShdw>
                </a:effectLst>
                <a:latin typeface="Comic Sans MS" pitchFamily="66" charset="0"/>
              </a:rPr>
              <a:t>11</a:t>
            </a:r>
            <a:r>
              <a:rPr lang="en-US" altLang="en-US" dirty="0">
                <a:solidFill>
                  <a:srgbClr val="00FFFF"/>
                </a:solidFill>
                <a:effectLst>
                  <a:outerShdw blurRad="38100" dist="38100" dir="2700000" algn="tl">
                    <a:srgbClr val="000000"/>
                  </a:outerShdw>
                </a:effectLst>
                <a:latin typeface="Comic Sans MS" pitchFamily="66" charset="0"/>
              </a:rPr>
              <a:t>;</a:t>
            </a:r>
            <a:r>
              <a:rPr lang="en-US" altLang="en-US" sz="2800" dirty="0">
                <a:solidFill>
                  <a:srgbClr val="00FFFF"/>
                </a:solidFill>
                <a:effectLst>
                  <a:outerShdw blurRad="38100" dist="38100" dir="2700000" algn="tl">
                    <a:srgbClr val="000000"/>
                  </a:outerShdw>
                </a:effectLst>
                <a:latin typeface="Comic Sans MS" pitchFamily="66" charset="0"/>
              </a:rPr>
              <a:t> Deut 34</a:t>
            </a:r>
            <a:r>
              <a:rPr lang="en-US" altLang="en-US" sz="2800" baseline="30000" dirty="0">
                <a:solidFill>
                  <a:srgbClr val="00FFFF"/>
                </a:solidFill>
                <a:effectLst>
                  <a:outerShdw blurRad="38100" dist="38100" dir="2700000" algn="tl">
                    <a:srgbClr val="000000"/>
                  </a:outerShdw>
                </a:effectLst>
                <a:latin typeface="Comic Sans MS" pitchFamily="66" charset="0"/>
              </a:rPr>
              <a:t>10</a:t>
            </a:r>
            <a:r>
              <a:rPr lang="en-US" altLang="en-US" sz="2800" dirty="0">
                <a:solidFill>
                  <a:srgbClr val="00FFFF"/>
                </a:solidFill>
                <a:effectLst>
                  <a:outerShdw blurRad="38100" dist="38100" dir="2700000" algn="tl">
                    <a:srgbClr val="000000"/>
                  </a:outerShd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Samuel writes priestly ordinances </a:t>
            </a:r>
            <a:r>
              <a:rPr lang="en-US" altLang="en-US" sz="2800" dirty="0">
                <a:solidFill>
                  <a:srgbClr val="00FFFF"/>
                </a:solidFill>
                <a:effectLst>
                  <a:outerShdw blurRad="38100" dist="38100" dir="2700000" algn="tl">
                    <a:srgbClr val="000000"/>
                  </a:outerShdw>
                </a:effectLst>
                <a:latin typeface="Comic Sans MS" pitchFamily="66" charset="0"/>
              </a:rPr>
              <a:t>(1 Sam 10</a:t>
            </a:r>
            <a:r>
              <a:rPr lang="en-US" altLang="en-US" sz="2800" baseline="30000" dirty="0">
                <a:solidFill>
                  <a:srgbClr val="00FFFF"/>
                </a:solidFill>
                <a:effectLst>
                  <a:outerShdw blurRad="38100" dist="38100" dir="2700000" algn="tl">
                    <a:srgbClr val="000000"/>
                  </a:outerShdw>
                </a:effectLst>
                <a:latin typeface="Comic Sans MS" pitchFamily="66" charset="0"/>
              </a:rPr>
              <a:t>25</a:t>
            </a:r>
            <a:r>
              <a:rPr lang="en-US" altLang="en-US" sz="2800" dirty="0">
                <a:solidFill>
                  <a:srgbClr val="00FFFF"/>
                </a:solidFill>
                <a:effectLst>
                  <a:outerShdw blurRad="38100" dist="38100" dir="2700000" algn="tl">
                    <a:srgbClr val="000000"/>
                  </a:outerShd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Prophets commanded to write </a:t>
            </a:r>
            <a:r>
              <a:rPr lang="en-US" altLang="en-US" sz="2800" dirty="0">
                <a:solidFill>
                  <a:srgbClr val="00FFFF"/>
                </a:solidFill>
                <a:effectLst>
                  <a:outerShdw blurRad="38100" dist="38100" dir="2700000" algn="tl">
                    <a:srgbClr val="000000"/>
                  </a:outerShdw>
                </a:effectLst>
                <a:latin typeface="Comic Sans MS" pitchFamily="66" charset="0"/>
              </a:rPr>
              <a:t>(Isa 8</a:t>
            </a:r>
            <a:r>
              <a:rPr lang="en-US" altLang="en-US" sz="2800" baseline="30000" dirty="0">
                <a:solidFill>
                  <a:srgbClr val="00FFFF"/>
                </a:solidFill>
                <a:effectLst>
                  <a:outerShdw blurRad="38100" dist="38100" dir="2700000" algn="tl">
                    <a:srgbClr val="000000"/>
                  </a:outerShdw>
                </a:effectLst>
                <a:latin typeface="Comic Sans MS" pitchFamily="66" charset="0"/>
              </a:rPr>
              <a:t>16</a:t>
            </a:r>
            <a:r>
              <a:rPr lang="en-US" altLang="en-US" sz="2800" dirty="0">
                <a:solidFill>
                  <a:srgbClr val="00FFFF"/>
                </a:solidFill>
                <a:effectLst>
                  <a:outerShdw blurRad="38100" dist="38100" dir="2700000" algn="tl">
                    <a:srgbClr val="000000"/>
                  </a:outerShdw>
                </a:effectLst>
                <a:latin typeface="Comic Sans MS" pitchFamily="66" charset="0"/>
              </a:rPr>
              <a:t> 30</a:t>
            </a:r>
            <a:r>
              <a:rPr lang="en-US" altLang="en-US" sz="2800" baseline="30000" dirty="0">
                <a:solidFill>
                  <a:srgbClr val="00FFFF"/>
                </a:solidFill>
                <a:effectLst>
                  <a:outerShdw blurRad="38100" dist="38100" dir="2700000" algn="tl">
                    <a:srgbClr val="000000"/>
                  </a:outerShdw>
                </a:effectLst>
                <a:latin typeface="Comic Sans MS" pitchFamily="66" charset="0"/>
              </a:rPr>
              <a:t>8</a:t>
            </a:r>
            <a:r>
              <a:rPr lang="en-US" altLang="en-US" sz="2800" dirty="0">
                <a:solidFill>
                  <a:srgbClr val="00FFFF"/>
                </a:solidFill>
                <a:effectLst>
                  <a:outerShdw blurRad="38100" dist="38100" dir="2700000" algn="tl">
                    <a:srgbClr val="000000"/>
                  </a:outerShdw>
                </a:effectLst>
                <a:latin typeface="Comic Sans MS" pitchFamily="66" charset="0"/>
              </a:rPr>
              <a:t> Jer 30</a:t>
            </a:r>
            <a:r>
              <a:rPr lang="en-US" altLang="en-US" sz="2800" baseline="30000" dirty="0">
                <a:solidFill>
                  <a:srgbClr val="00FFFF"/>
                </a:solidFill>
                <a:effectLst>
                  <a:outerShdw blurRad="38100" dist="38100" dir="2700000" algn="tl">
                    <a:srgbClr val="000000"/>
                  </a:outerShdw>
                </a:effectLst>
                <a:latin typeface="Comic Sans MS" pitchFamily="66" charset="0"/>
              </a:rPr>
              <a:t>2</a:t>
            </a:r>
            <a:r>
              <a:rPr lang="en-US" altLang="en-US" sz="2800" dirty="0">
                <a:solidFill>
                  <a:srgbClr val="00FFFF"/>
                </a:solidFill>
                <a:effectLst>
                  <a:outerShdw blurRad="38100" dist="38100" dir="2700000" algn="tl">
                    <a:srgbClr val="000000"/>
                  </a:outerShdw>
                </a:effectLst>
                <a:latin typeface="Comic Sans MS" pitchFamily="66" charset="0"/>
              </a:rPr>
              <a:t> 36</a:t>
            </a:r>
            <a:r>
              <a:rPr lang="en-US" altLang="en-US" sz="2800" baseline="30000" dirty="0">
                <a:solidFill>
                  <a:srgbClr val="00FFFF"/>
                </a:solidFill>
                <a:effectLst>
                  <a:outerShdw blurRad="38100" dist="38100" dir="2700000" algn="tl">
                    <a:srgbClr val="000000"/>
                  </a:outerShdw>
                </a:effectLst>
                <a:latin typeface="Comic Sans MS" pitchFamily="66" charset="0"/>
              </a:rPr>
              <a:t>2,4,17,18</a:t>
            </a:r>
            <a:r>
              <a:rPr lang="en-US" altLang="en-US" sz="2800" dirty="0">
                <a:solidFill>
                  <a:srgbClr val="00FFFF"/>
                </a:solidFill>
                <a:effectLst>
                  <a:outerShdw blurRad="38100" dist="38100" dir="2700000" algn="tl">
                    <a:srgbClr val="000000"/>
                  </a:outerShdw>
                </a:effectLst>
                <a:latin typeface="Comic Sans MS" pitchFamily="66" charset="0"/>
              </a:rPr>
              <a:t> 45</a:t>
            </a:r>
            <a:r>
              <a:rPr lang="en-US" altLang="en-US" sz="2800" baseline="30000" dirty="0">
                <a:solidFill>
                  <a:srgbClr val="00FFFF"/>
                </a:solidFill>
                <a:effectLst>
                  <a:outerShdw blurRad="38100" dist="38100" dir="2700000" algn="tl">
                    <a:srgbClr val="000000"/>
                  </a:outerShdw>
                </a:effectLst>
                <a:latin typeface="Comic Sans MS" pitchFamily="66" charset="0"/>
              </a:rPr>
              <a:t>1</a:t>
            </a:r>
            <a:r>
              <a:rPr lang="en-US" altLang="en-US" sz="2800" dirty="0">
                <a:solidFill>
                  <a:srgbClr val="00FFFF"/>
                </a:solidFill>
                <a:effectLst>
                  <a:outerShdw blurRad="38100" dist="38100" dir="2700000" algn="tl">
                    <a:srgbClr val="000000"/>
                  </a:outerShdw>
                </a:effectLst>
                <a:latin typeface="Comic Sans MS" pitchFamily="66" charset="0"/>
              </a:rPr>
              <a:t> 51</a:t>
            </a:r>
            <a:r>
              <a:rPr lang="en-US" altLang="en-US" sz="2800" baseline="30000" dirty="0">
                <a:solidFill>
                  <a:srgbClr val="00FFFF"/>
                </a:solidFill>
                <a:effectLst>
                  <a:outerShdw blurRad="38100" dist="38100" dir="2700000" algn="tl">
                    <a:srgbClr val="000000"/>
                  </a:outerShdw>
                </a:effectLst>
                <a:latin typeface="Comic Sans MS" pitchFamily="66" charset="0"/>
              </a:rPr>
              <a:t>60</a:t>
            </a:r>
            <a:r>
              <a:rPr lang="en-US" altLang="en-US" sz="2800" dirty="0">
                <a:solidFill>
                  <a:srgbClr val="00FFFF"/>
                </a:solidFill>
                <a:effectLst>
                  <a:outerShdw blurRad="38100" dist="38100" dir="2700000" algn="tl">
                    <a:srgbClr val="000000"/>
                  </a:outerShdw>
                </a:effectLst>
                <a:latin typeface="Comic Sans MS" pitchFamily="66" charset="0"/>
              </a:rPr>
              <a:t> Ezek 43</a:t>
            </a:r>
            <a:r>
              <a:rPr lang="en-US" altLang="en-US" sz="2800" baseline="30000" dirty="0">
                <a:solidFill>
                  <a:srgbClr val="00FFFF"/>
                </a:solidFill>
                <a:effectLst>
                  <a:outerShdw blurRad="38100" dist="38100" dir="2700000" algn="tl">
                    <a:srgbClr val="000000"/>
                  </a:outerShdw>
                </a:effectLst>
                <a:latin typeface="Comic Sans MS" pitchFamily="66" charset="0"/>
              </a:rPr>
              <a:t>11</a:t>
            </a:r>
            <a:r>
              <a:rPr lang="en-US" altLang="en-US" sz="2800" dirty="0">
                <a:solidFill>
                  <a:srgbClr val="00FFFF"/>
                </a:solidFill>
                <a:effectLst>
                  <a:outerShdw blurRad="38100" dist="38100" dir="2700000" algn="tl">
                    <a:srgbClr val="000000"/>
                  </a:outerShdw>
                </a:effectLst>
                <a:latin typeface="Comic Sans MS" pitchFamily="66" charset="0"/>
              </a:rPr>
              <a:t> Hab 2</a:t>
            </a:r>
            <a:r>
              <a:rPr lang="en-US" altLang="en-US" sz="2800" baseline="30000" dirty="0">
                <a:solidFill>
                  <a:srgbClr val="00FFFF"/>
                </a:solidFill>
                <a:effectLst>
                  <a:outerShdw blurRad="38100" dist="38100" dir="2700000" algn="tl">
                    <a:srgbClr val="000000"/>
                  </a:outerShdw>
                </a:effectLst>
                <a:latin typeface="Comic Sans MS" pitchFamily="66" charset="0"/>
              </a:rPr>
              <a:t>2</a:t>
            </a:r>
            <a:r>
              <a:rPr lang="en-US" altLang="en-US" sz="2800" dirty="0">
                <a:solidFill>
                  <a:srgbClr val="00FFFF"/>
                </a:solidFill>
                <a:effectLst>
                  <a:outerShdw blurRad="38100" dist="38100" dir="2700000" algn="tl">
                    <a:srgbClr val="000000"/>
                  </a:outerShdw>
                </a:effectLst>
                <a:latin typeface="Comic Sans MS" pitchFamily="66" charset="0"/>
              </a:rPr>
              <a:t>)</a:t>
            </a: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Book read and explained to post exilic Jews </a:t>
            </a:r>
            <a:r>
              <a:rPr lang="en-US" altLang="en-US" sz="2800" dirty="0">
                <a:solidFill>
                  <a:srgbClr val="00FFFF"/>
                </a:solidFill>
                <a:effectLst>
                  <a:outerShdw blurRad="38100" dist="38100" dir="2700000" algn="tl">
                    <a:srgbClr val="000000"/>
                  </a:outerShdw>
                </a:effectLst>
                <a:latin typeface="Comic Sans MS" pitchFamily="66" charset="0"/>
              </a:rPr>
              <a:t>(Neh 8</a:t>
            </a:r>
            <a:r>
              <a:rPr lang="en-US" altLang="en-US" sz="2800" baseline="30000" dirty="0">
                <a:solidFill>
                  <a:srgbClr val="00FFFF"/>
                </a:solidFill>
                <a:effectLst>
                  <a:outerShdw blurRad="38100" dist="38100" dir="2700000" algn="tl">
                    <a:srgbClr val="000000"/>
                  </a:outerShdw>
                </a:effectLst>
                <a:latin typeface="Comic Sans MS" pitchFamily="66" charset="0"/>
              </a:rPr>
              <a:t>1-18</a:t>
            </a:r>
            <a:r>
              <a:rPr lang="en-US" altLang="en-US" sz="2800" dirty="0">
                <a:solidFill>
                  <a:srgbClr val="00FFFF"/>
                </a:solidFill>
                <a:effectLst>
                  <a:outerShdw blurRad="38100" dist="38100" dir="2700000" algn="tl">
                    <a:srgbClr val="000000"/>
                  </a:outerShdw>
                </a:effectLst>
                <a:latin typeface="Comic Sans MS" pitchFamily="66" charset="0"/>
              </a:rPr>
              <a:t>) </a:t>
            </a:r>
            <a:r>
              <a:rPr lang="en-US" altLang="en-US" sz="2800" dirty="0">
                <a:effectLst>
                  <a:outerShdw blurRad="38100" dist="38100" dir="2700000" algn="tl">
                    <a:srgbClr val="000000"/>
                  </a:outerShdw>
                </a:effectLst>
                <a:latin typeface="Comic Sans MS" pitchFamily="66" charset="0"/>
              </a:rPr>
              <a:t>(Emendations made)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9429">
                                            <p:txEl>
                                              <p:pRg st="0" end="0"/>
                                            </p:txEl>
                                          </p:spTgt>
                                        </p:tgtEl>
                                        <p:attrNameLst>
                                          <p:attrName>style.visibility</p:attrName>
                                        </p:attrNameLst>
                                      </p:cBhvr>
                                      <p:to>
                                        <p:strVal val="visible"/>
                                      </p:to>
                                    </p:set>
                                    <p:animEffect transition="in" filter="wipe(left)">
                                      <p:cBhvr>
                                        <p:cTn id="7" dur="500"/>
                                        <p:tgtEl>
                                          <p:spTgt spid="5294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9429">
                                            <p:txEl>
                                              <p:pRg st="1" end="1"/>
                                            </p:txEl>
                                          </p:spTgt>
                                        </p:tgtEl>
                                        <p:attrNameLst>
                                          <p:attrName>style.visibility</p:attrName>
                                        </p:attrNameLst>
                                      </p:cBhvr>
                                      <p:to>
                                        <p:strVal val="visible"/>
                                      </p:to>
                                    </p:set>
                                    <p:animEffect transition="in" filter="wipe(left)">
                                      <p:cBhvr>
                                        <p:cTn id="12" dur="500"/>
                                        <p:tgtEl>
                                          <p:spTgt spid="5294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9429">
                                            <p:txEl>
                                              <p:pRg st="2" end="2"/>
                                            </p:txEl>
                                          </p:spTgt>
                                        </p:tgtEl>
                                        <p:attrNameLst>
                                          <p:attrName>style.visibility</p:attrName>
                                        </p:attrNameLst>
                                      </p:cBhvr>
                                      <p:to>
                                        <p:strVal val="visible"/>
                                      </p:to>
                                    </p:set>
                                    <p:animEffect transition="in" filter="wipe(left)">
                                      <p:cBhvr>
                                        <p:cTn id="17" dur="500"/>
                                        <p:tgtEl>
                                          <p:spTgt spid="52942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29429">
                                            <p:txEl>
                                              <p:pRg st="3" end="3"/>
                                            </p:txEl>
                                          </p:spTgt>
                                        </p:tgtEl>
                                        <p:attrNameLst>
                                          <p:attrName>style.visibility</p:attrName>
                                        </p:attrNameLst>
                                      </p:cBhvr>
                                      <p:to>
                                        <p:strVal val="visible"/>
                                      </p:to>
                                    </p:set>
                                    <p:animEffect transition="in" filter="wipe(left)">
                                      <p:cBhvr>
                                        <p:cTn id="22" dur="500"/>
                                        <p:tgtEl>
                                          <p:spTgt spid="52942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29429">
                                            <p:txEl>
                                              <p:pRg st="4" end="4"/>
                                            </p:txEl>
                                          </p:spTgt>
                                        </p:tgtEl>
                                        <p:attrNameLst>
                                          <p:attrName>style.visibility</p:attrName>
                                        </p:attrNameLst>
                                      </p:cBhvr>
                                      <p:to>
                                        <p:strVal val="visible"/>
                                      </p:to>
                                    </p:set>
                                    <p:animEffect transition="in" filter="wipe(left)">
                                      <p:cBhvr>
                                        <p:cTn id="27" dur="500"/>
                                        <p:tgtEl>
                                          <p:spTgt spid="5294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2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914400" y="381000"/>
            <a:ext cx="3581400" cy="1246188"/>
          </a:xfrm>
        </p:spPr>
        <p:txBody>
          <a:bodyPr/>
          <a:lstStyle/>
          <a:p>
            <a:pPr eaLnBrk="1" hangingPunct="1"/>
            <a:r>
              <a:rPr lang="en-US" altLang="en-US" sz="4000"/>
              <a:t>The Hebrew Canon</a:t>
            </a:r>
          </a:p>
        </p:txBody>
      </p:sp>
      <p:sp>
        <p:nvSpPr>
          <p:cNvPr id="616451" name="Rectangle 3"/>
          <p:cNvSpPr>
            <a:spLocks noGrp="1" noChangeArrowheads="1"/>
          </p:cNvSpPr>
          <p:nvPr>
            <p:ph type="body" idx="1"/>
          </p:nvPr>
        </p:nvSpPr>
        <p:spPr>
          <a:xfrm>
            <a:off x="5486400" y="2286000"/>
            <a:ext cx="3429000" cy="2133600"/>
          </a:xfrm>
        </p:spPr>
        <p:txBody>
          <a:bodyPr/>
          <a:lstStyle/>
          <a:p>
            <a:pPr eaLnBrk="1" hangingPunct="1">
              <a:lnSpc>
                <a:spcPct val="90000"/>
              </a:lnSpc>
            </a:pPr>
            <a:r>
              <a:rPr lang="en-US" altLang="en-US" sz="2800"/>
              <a:t>Jewish and Christian books are the same but in different order and classification</a:t>
            </a:r>
          </a:p>
        </p:txBody>
      </p:sp>
      <p:pic>
        <p:nvPicPr>
          <p:cNvPr id="88067" name="Picture 4" descr="OTcan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8" name="Picture 5" descr="OTcan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8069" name="WordArt 6"/>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Impact"/>
              </a:rPr>
              <a:t>The Hebrew Canon</a:t>
            </a:r>
          </a:p>
        </p:txBody>
      </p:sp>
      <p:sp>
        <p:nvSpPr>
          <p:cNvPr id="88070" name="Text Box 7"/>
          <p:cNvSpPr txBox="1">
            <a:spLocks noChangeArrowheads="1"/>
          </p:cNvSpPr>
          <p:nvPr/>
        </p:nvSpPr>
        <p:spPr bwMode="auto">
          <a:xfrm>
            <a:off x="8374063"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6" name="Rectangle 4"/>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The Pentateuch (Torah</a:t>
            </a:r>
            <a:r>
              <a:rPr lang="en-US" altLang="en-US">
                <a:sym typeface="Hebrew" pitchFamily="-128" charset="0"/>
              </a:rPr>
              <a:t>)</a:t>
            </a:r>
          </a:p>
        </p:txBody>
      </p:sp>
      <p:sp>
        <p:nvSpPr>
          <p:cNvPr id="489479" name="Rectangle 7"/>
          <p:cNvSpPr>
            <a:spLocks noGrp="1" noChangeArrowheads="1"/>
          </p:cNvSpPr>
          <p:nvPr>
            <p:ph type="body" sz="half" idx="3"/>
          </p:nvPr>
        </p:nvSpPr>
        <p:spPr/>
        <p:txBody>
          <a:bodyPr/>
          <a:lstStyle/>
          <a:p>
            <a:pPr eaLnBrk="1" hangingPunct="1">
              <a:lnSpc>
                <a:spcPct val="90000"/>
              </a:lnSpc>
            </a:pPr>
            <a:r>
              <a:rPr lang="en-US" altLang="en-US" sz="2400">
                <a:solidFill>
                  <a:srgbClr val="FBE50F"/>
                </a:solidFill>
                <a:latin typeface="Comic Sans MS" pitchFamily="66" charset="0"/>
              </a:rPr>
              <a:t>Ca 722 BCE, by the time of the exile of the Northern Kingdom, the Pentateuch</a:t>
            </a:r>
            <a:r>
              <a:rPr lang="en-US" altLang="en-US" sz="2400">
                <a:solidFill>
                  <a:srgbClr val="FBE50F"/>
                </a:solidFill>
              </a:rPr>
              <a:t> (</a:t>
            </a:r>
            <a:r>
              <a:rPr lang="en-US" altLang="en-US">
                <a:solidFill>
                  <a:srgbClr val="FBE50F"/>
                </a:solidFill>
                <a:latin typeface="Bwhebb" charset="0"/>
              </a:rPr>
              <a:t>hrt</a:t>
            </a:r>
            <a:r>
              <a:rPr lang="en-US" altLang="en-US" sz="2400">
                <a:solidFill>
                  <a:srgbClr val="FBE50F"/>
                </a:solidFill>
                <a:latin typeface="Hebrew" pitchFamily="-128" charset="0"/>
              </a:rPr>
              <a:t>)</a:t>
            </a:r>
            <a:r>
              <a:rPr lang="en-US" altLang="en-US" sz="2400">
                <a:solidFill>
                  <a:srgbClr val="FBE50F"/>
                </a:solidFill>
              </a:rPr>
              <a:t> </a:t>
            </a:r>
            <a:r>
              <a:rPr lang="en-US" altLang="en-US" sz="2400">
                <a:solidFill>
                  <a:srgbClr val="FBE50F"/>
                </a:solidFill>
                <a:latin typeface="Comic Sans MS" pitchFamily="66" charset="0"/>
              </a:rPr>
              <a:t>was canonized.</a:t>
            </a:r>
          </a:p>
          <a:p>
            <a:pPr eaLnBrk="1" hangingPunct="1">
              <a:lnSpc>
                <a:spcPct val="90000"/>
              </a:lnSpc>
            </a:pPr>
            <a:r>
              <a:rPr lang="en-US" altLang="en-US" sz="2400">
                <a:solidFill>
                  <a:srgbClr val="FBE50F"/>
                </a:solidFill>
                <a:latin typeface="Comic Sans MS" pitchFamily="66" charset="0"/>
              </a:rPr>
              <a:t>And upon return from the exile, the Northern tribes already had the precursor of their current Samaritan Pentateuch (ca 110 BCE)</a:t>
            </a:r>
          </a:p>
        </p:txBody>
      </p:sp>
      <p:grpSp>
        <p:nvGrpSpPr>
          <p:cNvPr id="2" name="Group 10"/>
          <p:cNvGrpSpPr>
            <a:grpSpLocks noChangeAspect="1"/>
          </p:cNvGrpSpPr>
          <p:nvPr/>
        </p:nvGrpSpPr>
        <p:grpSpPr bwMode="auto">
          <a:xfrm>
            <a:off x="1571625" y="1600200"/>
            <a:ext cx="1809750" cy="2171700"/>
            <a:chOff x="990" y="1008"/>
            <a:chExt cx="1140" cy="1368"/>
          </a:xfrm>
        </p:grpSpPr>
        <p:sp>
          <p:nvSpPr>
            <p:cNvPr id="90133" name="AutoShape 9"/>
            <p:cNvSpPr>
              <a:spLocks noChangeAspect="1" noChangeArrowheads="1" noTextEdit="1"/>
            </p:cNvSpPr>
            <p:nvPr/>
          </p:nvSpPr>
          <p:spPr bwMode="auto">
            <a:xfrm>
              <a:off x="990" y="1008"/>
              <a:ext cx="1140" cy="1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90134" name="Freeform 11"/>
            <p:cNvSpPr>
              <a:spLocks/>
            </p:cNvSpPr>
            <p:nvPr/>
          </p:nvSpPr>
          <p:spPr bwMode="auto">
            <a:xfrm>
              <a:off x="1778" y="1045"/>
              <a:ext cx="155" cy="153"/>
            </a:xfrm>
            <a:custGeom>
              <a:avLst/>
              <a:gdLst>
                <a:gd name="T0" fmla="*/ 8 w 310"/>
                <a:gd name="T1" fmla="*/ 0 h 306"/>
                <a:gd name="T2" fmla="*/ 10 w 310"/>
                <a:gd name="T3" fmla="*/ 24 h 306"/>
                <a:gd name="T4" fmla="*/ 22 w 310"/>
                <a:gd name="T5" fmla="*/ 29 h 306"/>
                <a:gd name="T6" fmla="*/ 39 w 310"/>
                <a:gd name="T7" fmla="*/ 21 h 306"/>
                <a:gd name="T8" fmla="*/ 37 w 310"/>
                <a:gd name="T9" fmla="*/ 30 h 306"/>
                <a:gd name="T10" fmla="*/ 24 w 310"/>
                <a:gd name="T11" fmla="*/ 38 h 306"/>
                <a:gd name="T12" fmla="*/ 14 w 310"/>
                <a:gd name="T13" fmla="*/ 39 h 306"/>
                <a:gd name="T14" fmla="*/ 2 w 310"/>
                <a:gd name="T15" fmla="*/ 29 h 306"/>
                <a:gd name="T16" fmla="*/ 0 w 310"/>
                <a:gd name="T17" fmla="*/ 12 h 306"/>
                <a:gd name="T18" fmla="*/ 8 w 310"/>
                <a:gd name="T19" fmla="*/ 0 h 306"/>
                <a:gd name="T20" fmla="*/ 8 w 310"/>
                <a:gd name="T21" fmla="*/ 0 h 3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306"/>
                <a:gd name="T35" fmla="*/ 310 w 310"/>
                <a:gd name="T36" fmla="*/ 306 h 3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306">
                  <a:moveTo>
                    <a:pt x="58" y="0"/>
                  </a:moveTo>
                  <a:lnTo>
                    <a:pt x="77" y="190"/>
                  </a:lnTo>
                  <a:lnTo>
                    <a:pt x="176" y="229"/>
                  </a:lnTo>
                  <a:lnTo>
                    <a:pt x="310" y="168"/>
                  </a:lnTo>
                  <a:lnTo>
                    <a:pt x="292" y="234"/>
                  </a:lnTo>
                  <a:lnTo>
                    <a:pt x="188" y="300"/>
                  </a:lnTo>
                  <a:lnTo>
                    <a:pt x="109" y="306"/>
                  </a:lnTo>
                  <a:lnTo>
                    <a:pt x="12" y="225"/>
                  </a:lnTo>
                  <a:lnTo>
                    <a:pt x="0" y="93"/>
                  </a:lnTo>
                  <a:lnTo>
                    <a:pt x="58" y="0"/>
                  </a:lnTo>
                  <a:close/>
                </a:path>
              </a:pathLst>
            </a:custGeom>
            <a:solidFill>
              <a:srgbClr val="FAF2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35" name="Freeform 12"/>
            <p:cNvSpPr>
              <a:spLocks/>
            </p:cNvSpPr>
            <p:nvPr/>
          </p:nvSpPr>
          <p:spPr bwMode="auto">
            <a:xfrm>
              <a:off x="1022" y="1102"/>
              <a:ext cx="1093" cy="1259"/>
            </a:xfrm>
            <a:custGeom>
              <a:avLst/>
              <a:gdLst>
                <a:gd name="T0" fmla="*/ 9 w 2185"/>
                <a:gd name="T1" fmla="*/ 268 h 2517"/>
                <a:gd name="T2" fmla="*/ 12 w 2185"/>
                <a:gd name="T3" fmla="*/ 283 h 2517"/>
                <a:gd name="T4" fmla="*/ 16 w 2185"/>
                <a:gd name="T5" fmla="*/ 304 h 2517"/>
                <a:gd name="T6" fmla="*/ 26 w 2185"/>
                <a:gd name="T7" fmla="*/ 315 h 2517"/>
                <a:gd name="T8" fmla="*/ 102 w 2185"/>
                <a:gd name="T9" fmla="*/ 308 h 2517"/>
                <a:gd name="T10" fmla="*/ 207 w 2185"/>
                <a:gd name="T11" fmla="*/ 295 h 2517"/>
                <a:gd name="T12" fmla="*/ 274 w 2185"/>
                <a:gd name="T13" fmla="*/ 230 h 2517"/>
                <a:gd name="T14" fmla="*/ 271 w 2185"/>
                <a:gd name="T15" fmla="*/ 231 h 2517"/>
                <a:gd name="T16" fmla="*/ 261 w 2185"/>
                <a:gd name="T17" fmla="*/ 234 h 2517"/>
                <a:gd name="T18" fmla="*/ 243 w 2185"/>
                <a:gd name="T19" fmla="*/ 238 h 2517"/>
                <a:gd name="T20" fmla="*/ 239 w 2185"/>
                <a:gd name="T21" fmla="*/ 232 h 2517"/>
                <a:gd name="T22" fmla="*/ 238 w 2185"/>
                <a:gd name="T23" fmla="*/ 210 h 2517"/>
                <a:gd name="T24" fmla="*/ 233 w 2185"/>
                <a:gd name="T25" fmla="*/ 184 h 2517"/>
                <a:gd name="T26" fmla="*/ 180 w 2185"/>
                <a:gd name="T27" fmla="*/ 184 h 2517"/>
                <a:gd name="T28" fmla="*/ 183 w 2185"/>
                <a:gd name="T29" fmla="*/ 173 h 2517"/>
                <a:gd name="T30" fmla="*/ 183 w 2185"/>
                <a:gd name="T31" fmla="*/ 149 h 2517"/>
                <a:gd name="T32" fmla="*/ 168 w 2185"/>
                <a:gd name="T33" fmla="*/ 119 h 2517"/>
                <a:gd name="T34" fmla="*/ 181 w 2185"/>
                <a:gd name="T35" fmla="*/ 113 h 2517"/>
                <a:gd name="T36" fmla="*/ 201 w 2185"/>
                <a:gd name="T37" fmla="*/ 92 h 2517"/>
                <a:gd name="T38" fmla="*/ 202 w 2185"/>
                <a:gd name="T39" fmla="*/ 47 h 2517"/>
                <a:gd name="T40" fmla="*/ 193 w 2185"/>
                <a:gd name="T41" fmla="*/ 30 h 2517"/>
                <a:gd name="T42" fmla="*/ 179 w 2185"/>
                <a:gd name="T43" fmla="*/ 16 h 2517"/>
                <a:gd name="T44" fmla="*/ 156 w 2185"/>
                <a:gd name="T45" fmla="*/ 3 h 2517"/>
                <a:gd name="T46" fmla="*/ 134 w 2185"/>
                <a:gd name="T47" fmla="*/ 1 h 2517"/>
                <a:gd name="T48" fmla="*/ 115 w 2185"/>
                <a:gd name="T49" fmla="*/ 7 h 2517"/>
                <a:gd name="T50" fmla="*/ 93 w 2185"/>
                <a:gd name="T51" fmla="*/ 23 h 2517"/>
                <a:gd name="T52" fmla="*/ 75 w 2185"/>
                <a:gd name="T53" fmla="*/ 35 h 2517"/>
                <a:gd name="T54" fmla="*/ 77 w 2185"/>
                <a:gd name="T55" fmla="*/ 31 h 2517"/>
                <a:gd name="T56" fmla="*/ 76 w 2185"/>
                <a:gd name="T57" fmla="*/ 25 h 2517"/>
                <a:gd name="T58" fmla="*/ 67 w 2185"/>
                <a:gd name="T59" fmla="*/ 22 h 2517"/>
                <a:gd name="T60" fmla="*/ 67 w 2185"/>
                <a:gd name="T61" fmla="*/ 18 h 2517"/>
                <a:gd name="T62" fmla="*/ 64 w 2185"/>
                <a:gd name="T63" fmla="*/ 12 h 2517"/>
                <a:gd name="T64" fmla="*/ 59 w 2185"/>
                <a:gd name="T65" fmla="*/ 9 h 2517"/>
                <a:gd name="T66" fmla="*/ 55 w 2185"/>
                <a:gd name="T67" fmla="*/ 11 h 2517"/>
                <a:gd name="T68" fmla="*/ 51 w 2185"/>
                <a:gd name="T69" fmla="*/ 14 h 2517"/>
                <a:gd name="T70" fmla="*/ 46 w 2185"/>
                <a:gd name="T71" fmla="*/ 19 h 2517"/>
                <a:gd name="T72" fmla="*/ 43 w 2185"/>
                <a:gd name="T73" fmla="*/ 21 h 2517"/>
                <a:gd name="T74" fmla="*/ 35 w 2185"/>
                <a:gd name="T75" fmla="*/ 19 h 2517"/>
                <a:gd name="T76" fmla="*/ 21 w 2185"/>
                <a:gd name="T77" fmla="*/ 19 h 2517"/>
                <a:gd name="T78" fmla="*/ 7 w 2185"/>
                <a:gd name="T79" fmla="*/ 86 h 2517"/>
                <a:gd name="T80" fmla="*/ 22 w 2185"/>
                <a:gd name="T81" fmla="*/ 82 h 2517"/>
                <a:gd name="T82" fmla="*/ 28 w 2185"/>
                <a:gd name="T83" fmla="*/ 90 h 2517"/>
                <a:gd name="T84" fmla="*/ 39 w 2185"/>
                <a:gd name="T85" fmla="*/ 99 h 2517"/>
                <a:gd name="T86" fmla="*/ 43 w 2185"/>
                <a:gd name="T87" fmla="*/ 102 h 2517"/>
                <a:gd name="T88" fmla="*/ 41 w 2185"/>
                <a:gd name="T89" fmla="*/ 105 h 2517"/>
                <a:gd name="T90" fmla="*/ 41 w 2185"/>
                <a:gd name="T91" fmla="*/ 112 h 2517"/>
                <a:gd name="T92" fmla="*/ 33 w 2185"/>
                <a:gd name="T93" fmla="*/ 142 h 2517"/>
                <a:gd name="T94" fmla="*/ 86 w 2185"/>
                <a:gd name="T95" fmla="*/ 169 h 2517"/>
                <a:gd name="T96" fmla="*/ 82 w 2185"/>
                <a:gd name="T97" fmla="*/ 170 h 2517"/>
                <a:gd name="T98" fmla="*/ 72 w 2185"/>
                <a:gd name="T99" fmla="*/ 171 h 2517"/>
                <a:gd name="T100" fmla="*/ 52 w 2185"/>
                <a:gd name="T101" fmla="*/ 172 h 2517"/>
                <a:gd name="T102" fmla="*/ 45 w 2185"/>
                <a:gd name="T103" fmla="*/ 173 h 2517"/>
                <a:gd name="T104" fmla="*/ 34 w 2185"/>
                <a:gd name="T105" fmla="*/ 189 h 2517"/>
                <a:gd name="T106" fmla="*/ 27 w 2185"/>
                <a:gd name="T107" fmla="*/ 236 h 25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85"/>
                <a:gd name="T163" fmla="*/ 0 h 2517"/>
                <a:gd name="T164" fmla="*/ 2185 w 2185"/>
                <a:gd name="T165" fmla="*/ 2517 h 25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85" h="2517">
                  <a:moveTo>
                    <a:pt x="230" y="2098"/>
                  </a:moveTo>
                  <a:lnTo>
                    <a:pt x="60" y="2115"/>
                  </a:lnTo>
                  <a:lnTo>
                    <a:pt x="60" y="2118"/>
                  </a:lnTo>
                  <a:lnTo>
                    <a:pt x="63" y="2126"/>
                  </a:lnTo>
                  <a:lnTo>
                    <a:pt x="66" y="2140"/>
                  </a:lnTo>
                  <a:lnTo>
                    <a:pt x="71" y="2158"/>
                  </a:lnTo>
                  <a:lnTo>
                    <a:pt x="75" y="2179"/>
                  </a:lnTo>
                  <a:lnTo>
                    <a:pt x="81" y="2205"/>
                  </a:lnTo>
                  <a:lnTo>
                    <a:pt x="89" y="2233"/>
                  </a:lnTo>
                  <a:lnTo>
                    <a:pt x="95" y="2264"/>
                  </a:lnTo>
                  <a:lnTo>
                    <a:pt x="103" y="2294"/>
                  </a:lnTo>
                  <a:lnTo>
                    <a:pt x="109" y="2329"/>
                  </a:lnTo>
                  <a:lnTo>
                    <a:pt x="115" y="2361"/>
                  </a:lnTo>
                  <a:lnTo>
                    <a:pt x="123" y="2397"/>
                  </a:lnTo>
                  <a:lnTo>
                    <a:pt x="127" y="2429"/>
                  </a:lnTo>
                  <a:lnTo>
                    <a:pt x="132" y="2459"/>
                  </a:lnTo>
                  <a:lnTo>
                    <a:pt x="136" y="2490"/>
                  </a:lnTo>
                  <a:lnTo>
                    <a:pt x="139" y="2517"/>
                  </a:lnTo>
                  <a:lnTo>
                    <a:pt x="156" y="2516"/>
                  </a:lnTo>
                  <a:lnTo>
                    <a:pt x="207" y="2513"/>
                  </a:lnTo>
                  <a:lnTo>
                    <a:pt x="286" y="2507"/>
                  </a:lnTo>
                  <a:lnTo>
                    <a:pt x="392" y="2501"/>
                  </a:lnTo>
                  <a:lnTo>
                    <a:pt x="517" y="2490"/>
                  </a:lnTo>
                  <a:lnTo>
                    <a:pt x="659" y="2478"/>
                  </a:lnTo>
                  <a:lnTo>
                    <a:pt x="815" y="2464"/>
                  </a:lnTo>
                  <a:lnTo>
                    <a:pt x="982" y="2447"/>
                  </a:lnTo>
                  <a:lnTo>
                    <a:pt x="1152" y="2427"/>
                  </a:lnTo>
                  <a:lnTo>
                    <a:pt x="1323" y="2404"/>
                  </a:lnTo>
                  <a:lnTo>
                    <a:pt x="1493" y="2380"/>
                  </a:lnTo>
                  <a:lnTo>
                    <a:pt x="1656" y="2354"/>
                  </a:lnTo>
                  <a:lnTo>
                    <a:pt x="1809" y="2325"/>
                  </a:lnTo>
                  <a:lnTo>
                    <a:pt x="1947" y="2293"/>
                  </a:lnTo>
                  <a:lnTo>
                    <a:pt x="2066" y="2257"/>
                  </a:lnTo>
                  <a:lnTo>
                    <a:pt x="2164" y="2221"/>
                  </a:lnTo>
                  <a:lnTo>
                    <a:pt x="2185" y="1835"/>
                  </a:lnTo>
                  <a:lnTo>
                    <a:pt x="2184" y="1835"/>
                  </a:lnTo>
                  <a:lnTo>
                    <a:pt x="2181" y="1837"/>
                  </a:lnTo>
                  <a:lnTo>
                    <a:pt x="2176" y="1838"/>
                  </a:lnTo>
                  <a:lnTo>
                    <a:pt x="2170" y="1841"/>
                  </a:lnTo>
                  <a:lnTo>
                    <a:pt x="2161" y="1843"/>
                  </a:lnTo>
                  <a:lnTo>
                    <a:pt x="2150" y="1848"/>
                  </a:lnTo>
                  <a:lnTo>
                    <a:pt x="2136" y="1851"/>
                  </a:lnTo>
                  <a:lnTo>
                    <a:pt x="2121" y="1857"/>
                  </a:lnTo>
                  <a:lnTo>
                    <a:pt x="2103" y="1861"/>
                  </a:lnTo>
                  <a:lnTo>
                    <a:pt x="2083" y="1866"/>
                  </a:lnTo>
                  <a:lnTo>
                    <a:pt x="2060" y="1870"/>
                  </a:lnTo>
                  <a:lnTo>
                    <a:pt x="2034" y="1878"/>
                  </a:lnTo>
                  <a:lnTo>
                    <a:pt x="2007" y="1884"/>
                  </a:lnTo>
                  <a:lnTo>
                    <a:pt x="1974" y="1890"/>
                  </a:lnTo>
                  <a:lnTo>
                    <a:pt x="1941" y="1898"/>
                  </a:lnTo>
                  <a:lnTo>
                    <a:pt x="1906" y="1906"/>
                  </a:lnTo>
                  <a:lnTo>
                    <a:pt x="1906" y="1901"/>
                  </a:lnTo>
                  <a:lnTo>
                    <a:pt x="1906" y="1890"/>
                  </a:lnTo>
                  <a:lnTo>
                    <a:pt x="1906" y="1872"/>
                  </a:lnTo>
                  <a:lnTo>
                    <a:pt x="1907" y="1849"/>
                  </a:lnTo>
                  <a:lnTo>
                    <a:pt x="1907" y="1820"/>
                  </a:lnTo>
                  <a:lnTo>
                    <a:pt x="1907" y="1788"/>
                  </a:lnTo>
                  <a:lnTo>
                    <a:pt x="1906" y="1751"/>
                  </a:lnTo>
                  <a:lnTo>
                    <a:pt x="1904" y="1715"/>
                  </a:lnTo>
                  <a:lnTo>
                    <a:pt x="1899" y="1673"/>
                  </a:lnTo>
                  <a:lnTo>
                    <a:pt x="1895" y="1632"/>
                  </a:lnTo>
                  <a:lnTo>
                    <a:pt x="1889" y="1589"/>
                  </a:lnTo>
                  <a:lnTo>
                    <a:pt x="1880" y="1546"/>
                  </a:lnTo>
                  <a:lnTo>
                    <a:pt x="1869" y="1505"/>
                  </a:lnTo>
                  <a:lnTo>
                    <a:pt x="1857" y="1465"/>
                  </a:lnTo>
                  <a:lnTo>
                    <a:pt x="1841" y="1427"/>
                  </a:lnTo>
                  <a:lnTo>
                    <a:pt x="1823" y="1393"/>
                  </a:lnTo>
                  <a:lnTo>
                    <a:pt x="1427" y="1537"/>
                  </a:lnTo>
                  <a:lnTo>
                    <a:pt x="1436" y="1473"/>
                  </a:lnTo>
                  <a:lnTo>
                    <a:pt x="1436" y="1468"/>
                  </a:lnTo>
                  <a:lnTo>
                    <a:pt x="1441" y="1461"/>
                  </a:lnTo>
                  <a:lnTo>
                    <a:pt x="1445" y="1445"/>
                  </a:lnTo>
                  <a:lnTo>
                    <a:pt x="1451" y="1427"/>
                  </a:lnTo>
                  <a:lnTo>
                    <a:pt x="1458" y="1404"/>
                  </a:lnTo>
                  <a:lnTo>
                    <a:pt x="1464" y="1377"/>
                  </a:lnTo>
                  <a:lnTo>
                    <a:pt x="1467" y="1344"/>
                  </a:lnTo>
                  <a:lnTo>
                    <a:pt x="1470" y="1311"/>
                  </a:lnTo>
                  <a:lnTo>
                    <a:pt x="1470" y="1271"/>
                  </a:lnTo>
                  <a:lnTo>
                    <a:pt x="1467" y="1230"/>
                  </a:lnTo>
                  <a:lnTo>
                    <a:pt x="1459" y="1187"/>
                  </a:lnTo>
                  <a:lnTo>
                    <a:pt x="1447" y="1143"/>
                  </a:lnTo>
                  <a:lnTo>
                    <a:pt x="1430" y="1095"/>
                  </a:lnTo>
                  <a:lnTo>
                    <a:pt x="1407" y="1046"/>
                  </a:lnTo>
                  <a:lnTo>
                    <a:pt x="1378" y="996"/>
                  </a:lnTo>
                  <a:lnTo>
                    <a:pt x="1341" y="947"/>
                  </a:lnTo>
                  <a:lnTo>
                    <a:pt x="1346" y="944"/>
                  </a:lnTo>
                  <a:lnTo>
                    <a:pt x="1361" y="939"/>
                  </a:lnTo>
                  <a:lnTo>
                    <a:pt x="1383" y="931"/>
                  </a:lnTo>
                  <a:lnTo>
                    <a:pt x="1412" y="919"/>
                  </a:lnTo>
                  <a:lnTo>
                    <a:pt x="1444" y="902"/>
                  </a:lnTo>
                  <a:lnTo>
                    <a:pt x="1479" y="881"/>
                  </a:lnTo>
                  <a:lnTo>
                    <a:pt x="1514" y="852"/>
                  </a:lnTo>
                  <a:lnTo>
                    <a:pt x="1549" y="820"/>
                  </a:lnTo>
                  <a:lnTo>
                    <a:pt x="1580" y="777"/>
                  </a:lnTo>
                  <a:lnTo>
                    <a:pt x="1607" y="730"/>
                  </a:lnTo>
                  <a:lnTo>
                    <a:pt x="1627" y="675"/>
                  </a:lnTo>
                  <a:lnTo>
                    <a:pt x="1641" y="613"/>
                  </a:lnTo>
                  <a:lnTo>
                    <a:pt x="1643" y="541"/>
                  </a:lnTo>
                  <a:lnTo>
                    <a:pt x="1633" y="460"/>
                  </a:lnTo>
                  <a:lnTo>
                    <a:pt x="1610" y="370"/>
                  </a:lnTo>
                  <a:lnTo>
                    <a:pt x="1574" y="271"/>
                  </a:lnTo>
                  <a:lnTo>
                    <a:pt x="1571" y="268"/>
                  </a:lnTo>
                  <a:lnTo>
                    <a:pt x="1566" y="260"/>
                  </a:lnTo>
                  <a:lnTo>
                    <a:pt x="1555" y="248"/>
                  </a:lnTo>
                  <a:lnTo>
                    <a:pt x="1543" y="233"/>
                  </a:lnTo>
                  <a:lnTo>
                    <a:pt x="1525" y="213"/>
                  </a:lnTo>
                  <a:lnTo>
                    <a:pt x="1506" y="193"/>
                  </a:lnTo>
                  <a:lnTo>
                    <a:pt x="1482" y="170"/>
                  </a:lnTo>
                  <a:lnTo>
                    <a:pt x="1458" y="147"/>
                  </a:lnTo>
                  <a:lnTo>
                    <a:pt x="1428" y="122"/>
                  </a:lnTo>
                  <a:lnTo>
                    <a:pt x="1396" y="98"/>
                  </a:lnTo>
                  <a:lnTo>
                    <a:pt x="1363" y="77"/>
                  </a:lnTo>
                  <a:lnTo>
                    <a:pt x="1326" y="55"/>
                  </a:lnTo>
                  <a:lnTo>
                    <a:pt x="1288" y="37"/>
                  </a:lnTo>
                  <a:lnTo>
                    <a:pt x="1247" y="22"/>
                  </a:lnTo>
                  <a:lnTo>
                    <a:pt x="1204" y="9"/>
                  </a:lnTo>
                  <a:lnTo>
                    <a:pt x="1159" y="3"/>
                  </a:lnTo>
                  <a:lnTo>
                    <a:pt x="1129" y="0"/>
                  </a:lnTo>
                  <a:lnTo>
                    <a:pt x="1100" y="0"/>
                  </a:lnTo>
                  <a:lnTo>
                    <a:pt x="1071" y="3"/>
                  </a:lnTo>
                  <a:lnTo>
                    <a:pt x="1040" y="8"/>
                  </a:lnTo>
                  <a:lnTo>
                    <a:pt x="1008" y="14"/>
                  </a:lnTo>
                  <a:lnTo>
                    <a:pt x="977" y="25"/>
                  </a:lnTo>
                  <a:lnTo>
                    <a:pt x="945" y="37"/>
                  </a:lnTo>
                  <a:lnTo>
                    <a:pt x="913" y="54"/>
                  </a:lnTo>
                  <a:lnTo>
                    <a:pt x="878" y="72"/>
                  </a:lnTo>
                  <a:lnTo>
                    <a:pt x="846" y="95"/>
                  </a:lnTo>
                  <a:lnTo>
                    <a:pt x="812" y="121"/>
                  </a:lnTo>
                  <a:lnTo>
                    <a:pt x="779" y="150"/>
                  </a:lnTo>
                  <a:lnTo>
                    <a:pt x="743" y="184"/>
                  </a:lnTo>
                  <a:lnTo>
                    <a:pt x="710" y="222"/>
                  </a:lnTo>
                  <a:lnTo>
                    <a:pt x="675" y="263"/>
                  </a:lnTo>
                  <a:lnTo>
                    <a:pt x="639" y="309"/>
                  </a:lnTo>
                  <a:lnTo>
                    <a:pt x="598" y="282"/>
                  </a:lnTo>
                  <a:lnTo>
                    <a:pt x="598" y="280"/>
                  </a:lnTo>
                  <a:lnTo>
                    <a:pt x="600" y="277"/>
                  </a:lnTo>
                  <a:lnTo>
                    <a:pt x="603" y="271"/>
                  </a:lnTo>
                  <a:lnTo>
                    <a:pt x="604" y="265"/>
                  </a:lnTo>
                  <a:lnTo>
                    <a:pt x="607" y="257"/>
                  </a:lnTo>
                  <a:lnTo>
                    <a:pt x="609" y="248"/>
                  </a:lnTo>
                  <a:lnTo>
                    <a:pt x="610" y="239"/>
                  </a:lnTo>
                  <a:lnTo>
                    <a:pt x="612" y="230"/>
                  </a:lnTo>
                  <a:lnTo>
                    <a:pt x="609" y="219"/>
                  </a:lnTo>
                  <a:lnTo>
                    <a:pt x="607" y="210"/>
                  </a:lnTo>
                  <a:lnTo>
                    <a:pt x="601" y="200"/>
                  </a:lnTo>
                  <a:lnTo>
                    <a:pt x="594" y="191"/>
                  </a:lnTo>
                  <a:lnTo>
                    <a:pt x="583" y="184"/>
                  </a:lnTo>
                  <a:lnTo>
                    <a:pt x="571" y="178"/>
                  </a:lnTo>
                  <a:lnTo>
                    <a:pt x="554" y="173"/>
                  </a:lnTo>
                  <a:lnTo>
                    <a:pt x="534" y="171"/>
                  </a:lnTo>
                  <a:lnTo>
                    <a:pt x="532" y="168"/>
                  </a:lnTo>
                  <a:lnTo>
                    <a:pt x="532" y="165"/>
                  </a:lnTo>
                  <a:lnTo>
                    <a:pt x="532" y="159"/>
                  </a:lnTo>
                  <a:lnTo>
                    <a:pt x="531" y="152"/>
                  </a:lnTo>
                  <a:lnTo>
                    <a:pt x="529" y="141"/>
                  </a:lnTo>
                  <a:lnTo>
                    <a:pt x="528" y="132"/>
                  </a:lnTo>
                  <a:lnTo>
                    <a:pt x="525" y="121"/>
                  </a:lnTo>
                  <a:lnTo>
                    <a:pt x="522" y="112"/>
                  </a:lnTo>
                  <a:lnTo>
                    <a:pt x="517" y="100"/>
                  </a:lnTo>
                  <a:lnTo>
                    <a:pt x="512" y="90"/>
                  </a:lnTo>
                  <a:lnTo>
                    <a:pt x="505" y="81"/>
                  </a:lnTo>
                  <a:lnTo>
                    <a:pt x="499" y="77"/>
                  </a:lnTo>
                  <a:lnTo>
                    <a:pt x="490" y="70"/>
                  </a:lnTo>
                  <a:lnTo>
                    <a:pt x="479" y="69"/>
                  </a:lnTo>
                  <a:lnTo>
                    <a:pt x="468" y="69"/>
                  </a:lnTo>
                  <a:lnTo>
                    <a:pt x="456" y="72"/>
                  </a:lnTo>
                  <a:lnTo>
                    <a:pt x="450" y="74"/>
                  </a:lnTo>
                  <a:lnTo>
                    <a:pt x="445" y="77"/>
                  </a:lnTo>
                  <a:lnTo>
                    <a:pt x="439" y="78"/>
                  </a:lnTo>
                  <a:lnTo>
                    <a:pt x="435" y="81"/>
                  </a:lnTo>
                  <a:lnTo>
                    <a:pt x="428" y="86"/>
                  </a:lnTo>
                  <a:lnTo>
                    <a:pt x="422" y="90"/>
                  </a:lnTo>
                  <a:lnTo>
                    <a:pt x="416" y="95"/>
                  </a:lnTo>
                  <a:lnTo>
                    <a:pt x="410" y="101"/>
                  </a:lnTo>
                  <a:lnTo>
                    <a:pt x="402" y="107"/>
                  </a:lnTo>
                  <a:lnTo>
                    <a:pt x="396" y="113"/>
                  </a:lnTo>
                  <a:lnTo>
                    <a:pt x="389" y="121"/>
                  </a:lnTo>
                  <a:lnTo>
                    <a:pt x="381" y="129"/>
                  </a:lnTo>
                  <a:lnTo>
                    <a:pt x="373" y="136"/>
                  </a:lnTo>
                  <a:lnTo>
                    <a:pt x="366" y="147"/>
                  </a:lnTo>
                  <a:lnTo>
                    <a:pt x="358" y="156"/>
                  </a:lnTo>
                  <a:lnTo>
                    <a:pt x="350" y="167"/>
                  </a:lnTo>
                  <a:lnTo>
                    <a:pt x="347" y="165"/>
                  </a:lnTo>
                  <a:lnTo>
                    <a:pt x="344" y="164"/>
                  </a:lnTo>
                  <a:lnTo>
                    <a:pt x="338" y="161"/>
                  </a:lnTo>
                  <a:lnTo>
                    <a:pt x="329" y="159"/>
                  </a:lnTo>
                  <a:lnTo>
                    <a:pt x="318" y="155"/>
                  </a:lnTo>
                  <a:lnTo>
                    <a:pt x="306" y="152"/>
                  </a:lnTo>
                  <a:lnTo>
                    <a:pt x="291" y="148"/>
                  </a:lnTo>
                  <a:lnTo>
                    <a:pt x="274" y="145"/>
                  </a:lnTo>
                  <a:lnTo>
                    <a:pt x="254" y="142"/>
                  </a:lnTo>
                  <a:lnTo>
                    <a:pt x="234" y="142"/>
                  </a:lnTo>
                  <a:lnTo>
                    <a:pt x="211" y="141"/>
                  </a:lnTo>
                  <a:lnTo>
                    <a:pt x="187" y="142"/>
                  </a:lnTo>
                  <a:lnTo>
                    <a:pt x="161" y="145"/>
                  </a:lnTo>
                  <a:lnTo>
                    <a:pt x="135" y="150"/>
                  </a:lnTo>
                  <a:lnTo>
                    <a:pt x="106" y="158"/>
                  </a:lnTo>
                  <a:lnTo>
                    <a:pt x="77" y="167"/>
                  </a:lnTo>
                  <a:lnTo>
                    <a:pt x="0" y="613"/>
                  </a:lnTo>
                  <a:lnTo>
                    <a:pt x="52" y="684"/>
                  </a:lnTo>
                  <a:lnTo>
                    <a:pt x="162" y="627"/>
                  </a:lnTo>
                  <a:lnTo>
                    <a:pt x="162" y="629"/>
                  </a:lnTo>
                  <a:lnTo>
                    <a:pt x="165" y="633"/>
                  </a:lnTo>
                  <a:lnTo>
                    <a:pt x="168" y="641"/>
                  </a:lnTo>
                  <a:lnTo>
                    <a:pt x="173" y="652"/>
                  </a:lnTo>
                  <a:lnTo>
                    <a:pt x="179" y="662"/>
                  </a:lnTo>
                  <a:lnTo>
                    <a:pt x="187" y="676"/>
                  </a:lnTo>
                  <a:lnTo>
                    <a:pt x="196" y="690"/>
                  </a:lnTo>
                  <a:lnTo>
                    <a:pt x="207" y="705"/>
                  </a:lnTo>
                  <a:lnTo>
                    <a:pt x="219" y="720"/>
                  </a:lnTo>
                  <a:lnTo>
                    <a:pt x="233" y="736"/>
                  </a:lnTo>
                  <a:lnTo>
                    <a:pt x="248" y="751"/>
                  </a:lnTo>
                  <a:lnTo>
                    <a:pt x="265" y="765"/>
                  </a:lnTo>
                  <a:lnTo>
                    <a:pt x="283" y="777"/>
                  </a:lnTo>
                  <a:lnTo>
                    <a:pt x="305" y="788"/>
                  </a:lnTo>
                  <a:lnTo>
                    <a:pt x="326" y="797"/>
                  </a:lnTo>
                  <a:lnTo>
                    <a:pt x="350" y="805"/>
                  </a:lnTo>
                  <a:lnTo>
                    <a:pt x="349" y="805"/>
                  </a:lnTo>
                  <a:lnTo>
                    <a:pt x="346" y="808"/>
                  </a:lnTo>
                  <a:lnTo>
                    <a:pt x="343" y="809"/>
                  </a:lnTo>
                  <a:lnTo>
                    <a:pt x="340" y="814"/>
                  </a:lnTo>
                  <a:lnTo>
                    <a:pt x="334" y="818"/>
                  </a:lnTo>
                  <a:lnTo>
                    <a:pt x="329" y="824"/>
                  </a:lnTo>
                  <a:lnTo>
                    <a:pt x="326" y="832"/>
                  </a:lnTo>
                  <a:lnTo>
                    <a:pt x="323" y="840"/>
                  </a:lnTo>
                  <a:lnTo>
                    <a:pt x="320" y="847"/>
                  </a:lnTo>
                  <a:lnTo>
                    <a:pt x="318" y="857"/>
                  </a:lnTo>
                  <a:lnTo>
                    <a:pt x="318" y="867"/>
                  </a:lnTo>
                  <a:lnTo>
                    <a:pt x="321" y="878"/>
                  </a:lnTo>
                  <a:lnTo>
                    <a:pt x="326" y="889"/>
                  </a:lnTo>
                  <a:lnTo>
                    <a:pt x="332" y="902"/>
                  </a:lnTo>
                  <a:lnTo>
                    <a:pt x="343" y="915"/>
                  </a:lnTo>
                  <a:lnTo>
                    <a:pt x="357" y="928"/>
                  </a:lnTo>
                  <a:lnTo>
                    <a:pt x="231" y="1054"/>
                  </a:lnTo>
                  <a:lnTo>
                    <a:pt x="263" y="1136"/>
                  </a:lnTo>
                  <a:lnTo>
                    <a:pt x="554" y="1202"/>
                  </a:lnTo>
                  <a:lnTo>
                    <a:pt x="557" y="1123"/>
                  </a:lnTo>
                  <a:lnTo>
                    <a:pt x="661" y="1185"/>
                  </a:lnTo>
                  <a:lnTo>
                    <a:pt x="685" y="1352"/>
                  </a:lnTo>
                  <a:lnTo>
                    <a:pt x="684" y="1352"/>
                  </a:lnTo>
                  <a:lnTo>
                    <a:pt x="682" y="1352"/>
                  </a:lnTo>
                  <a:lnTo>
                    <a:pt x="678" y="1352"/>
                  </a:lnTo>
                  <a:lnTo>
                    <a:pt x="673" y="1355"/>
                  </a:lnTo>
                  <a:lnTo>
                    <a:pt x="665" y="1357"/>
                  </a:lnTo>
                  <a:lnTo>
                    <a:pt x="656" y="1358"/>
                  </a:lnTo>
                  <a:lnTo>
                    <a:pt x="644" y="1360"/>
                  </a:lnTo>
                  <a:lnTo>
                    <a:pt x="629" y="1363"/>
                  </a:lnTo>
                  <a:lnTo>
                    <a:pt x="612" y="1364"/>
                  </a:lnTo>
                  <a:lnTo>
                    <a:pt x="592" y="1366"/>
                  </a:lnTo>
                  <a:lnTo>
                    <a:pt x="569" y="1367"/>
                  </a:lnTo>
                  <a:lnTo>
                    <a:pt x="545" y="1369"/>
                  </a:lnTo>
                  <a:lnTo>
                    <a:pt x="516" y="1369"/>
                  </a:lnTo>
                  <a:lnTo>
                    <a:pt x="483" y="1369"/>
                  </a:lnTo>
                  <a:lnTo>
                    <a:pt x="447" y="1369"/>
                  </a:lnTo>
                  <a:lnTo>
                    <a:pt x="409" y="1369"/>
                  </a:lnTo>
                  <a:lnTo>
                    <a:pt x="405" y="1367"/>
                  </a:lnTo>
                  <a:lnTo>
                    <a:pt x="399" y="1367"/>
                  </a:lnTo>
                  <a:lnTo>
                    <a:pt x="387" y="1369"/>
                  </a:lnTo>
                  <a:lnTo>
                    <a:pt x="375" y="1373"/>
                  </a:lnTo>
                  <a:lnTo>
                    <a:pt x="358" y="1381"/>
                  </a:lnTo>
                  <a:lnTo>
                    <a:pt x="341" y="1393"/>
                  </a:lnTo>
                  <a:lnTo>
                    <a:pt x="323" y="1412"/>
                  </a:lnTo>
                  <a:lnTo>
                    <a:pt x="305" y="1436"/>
                  </a:lnTo>
                  <a:lnTo>
                    <a:pt x="285" y="1468"/>
                  </a:lnTo>
                  <a:lnTo>
                    <a:pt x="268" y="1510"/>
                  </a:lnTo>
                  <a:lnTo>
                    <a:pt x="251" y="1560"/>
                  </a:lnTo>
                  <a:lnTo>
                    <a:pt x="237" y="1623"/>
                  </a:lnTo>
                  <a:lnTo>
                    <a:pt x="227" y="1695"/>
                  </a:lnTo>
                  <a:lnTo>
                    <a:pt x="219" y="1782"/>
                  </a:lnTo>
                  <a:lnTo>
                    <a:pt x="216" y="1883"/>
                  </a:lnTo>
                  <a:lnTo>
                    <a:pt x="219" y="1999"/>
                  </a:lnTo>
                  <a:lnTo>
                    <a:pt x="230" y="2098"/>
                  </a:lnTo>
                  <a:close/>
                </a:path>
              </a:pathLst>
            </a:custGeom>
            <a:solidFill>
              <a:srgbClr val="DEDED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36" name="Freeform 13"/>
            <p:cNvSpPr>
              <a:spLocks/>
            </p:cNvSpPr>
            <p:nvPr/>
          </p:nvSpPr>
          <p:spPr bwMode="auto">
            <a:xfrm>
              <a:off x="1092" y="2072"/>
              <a:ext cx="981" cy="255"/>
            </a:xfrm>
            <a:custGeom>
              <a:avLst/>
              <a:gdLst>
                <a:gd name="T0" fmla="*/ 0 w 1962"/>
                <a:gd name="T1" fmla="*/ 29 h 511"/>
                <a:gd name="T2" fmla="*/ 15 w 1962"/>
                <a:gd name="T3" fmla="*/ 28 h 511"/>
                <a:gd name="T4" fmla="*/ 35 w 1962"/>
                <a:gd name="T5" fmla="*/ 26 h 511"/>
                <a:gd name="T6" fmla="*/ 50 w 1962"/>
                <a:gd name="T7" fmla="*/ 24 h 511"/>
                <a:gd name="T8" fmla="*/ 75 w 1962"/>
                <a:gd name="T9" fmla="*/ 15 h 511"/>
                <a:gd name="T10" fmla="*/ 105 w 1962"/>
                <a:gd name="T11" fmla="*/ 8 h 511"/>
                <a:gd name="T12" fmla="*/ 146 w 1962"/>
                <a:gd name="T13" fmla="*/ 4 h 511"/>
                <a:gd name="T14" fmla="*/ 166 w 1962"/>
                <a:gd name="T15" fmla="*/ 6 h 511"/>
                <a:gd name="T16" fmla="*/ 196 w 1962"/>
                <a:gd name="T17" fmla="*/ 8 h 511"/>
                <a:gd name="T18" fmla="*/ 223 w 1962"/>
                <a:gd name="T19" fmla="*/ 4 h 511"/>
                <a:gd name="T20" fmla="*/ 246 w 1962"/>
                <a:gd name="T21" fmla="*/ 0 h 511"/>
                <a:gd name="T22" fmla="*/ 244 w 1962"/>
                <a:gd name="T23" fmla="*/ 30 h 511"/>
                <a:gd name="T24" fmla="*/ 181 w 1962"/>
                <a:gd name="T25" fmla="*/ 43 h 511"/>
                <a:gd name="T26" fmla="*/ 131 w 1962"/>
                <a:gd name="T27" fmla="*/ 51 h 511"/>
                <a:gd name="T28" fmla="*/ 79 w 1962"/>
                <a:gd name="T29" fmla="*/ 57 h 511"/>
                <a:gd name="T30" fmla="*/ 42 w 1962"/>
                <a:gd name="T31" fmla="*/ 61 h 511"/>
                <a:gd name="T32" fmla="*/ 8 w 1962"/>
                <a:gd name="T33" fmla="*/ 63 h 511"/>
                <a:gd name="T34" fmla="*/ 0 w 1962"/>
                <a:gd name="T35" fmla="*/ 29 h 511"/>
                <a:gd name="T36" fmla="*/ 0 w 1962"/>
                <a:gd name="T37" fmla="*/ 29 h 5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2"/>
                <a:gd name="T58" fmla="*/ 0 h 511"/>
                <a:gd name="T59" fmla="*/ 1962 w 1962"/>
                <a:gd name="T60" fmla="*/ 511 h 5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2" h="511">
                  <a:moveTo>
                    <a:pt x="0" y="233"/>
                  </a:moveTo>
                  <a:lnTo>
                    <a:pt x="115" y="231"/>
                  </a:lnTo>
                  <a:lnTo>
                    <a:pt x="274" y="211"/>
                  </a:lnTo>
                  <a:lnTo>
                    <a:pt x="393" y="199"/>
                  </a:lnTo>
                  <a:lnTo>
                    <a:pt x="599" y="123"/>
                  </a:lnTo>
                  <a:lnTo>
                    <a:pt x="835" y="69"/>
                  </a:lnTo>
                  <a:lnTo>
                    <a:pt x="1168" y="37"/>
                  </a:lnTo>
                  <a:lnTo>
                    <a:pt x="1323" y="52"/>
                  </a:lnTo>
                  <a:lnTo>
                    <a:pt x="1564" y="69"/>
                  </a:lnTo>
                  <a:lnTo>
                    <a:pt x="1781" y="37"/>
                  </a:lnTo>
                  <a:lnTo>
                    <a:pt x="1962" y="0"/>
                  </a:lnTo>
                  <a:lnTo>
                    <a:pt x="1947" y="242"/>
                  </a:lnTo>
                  <a:lnTo>
                    <a:pt x="1448" y="347"/>
                  </a:lnTo>
                  <a:lnTo>
                    <a:pt x="1044" y="409"/>
                  </a:lnTo>
                  <a:lnTo>
                    <a:pt x="628" y="461"/>
                  </a:lnTo>
                  <a:lnTo>
                    <a:pt x="333" y="494"/>
                  </a:lnTo>
                  <a:lnTo>
                    <a:pt x="63" y="511"/>
                  </a:lnTo>
                  <a:lnTo>
                    <a:pt x="0" y="233"/>
                  </a:lnTo>
                  <a:close/>
                </a:path>
              </a:pathLst>
            </a:custGeom>
            <a:solidFill>
              <a:srgbClr val="E6B3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37" name="Freeform 14"/>
            <p:cNvSpPr>
              <a:spLocks/>
            </p:cNvSpPr>
            <p:nvPr/>
          </p:nvSpPr>
          <p:spPr bwMode="auto">
            <a:xfrm>
              <a:off x="1975" y="1795"/>
              <a:ext cx="115" cy="103"/>
            </a:xfrm>
            <a:custGeom>
              <a:avLst/>
              <a:gdLst>
                <a:gd name="T0" fmla="*/ 6 w 230"/>
                <a:gd name="T1" fmla="*/ 0 h 206"/>
                <a:gd name="T2" fmla="*/ 17 w 230"/>
                <a:gd name="T3" fmla="*/ 9 h 206"/>
                <a:gd name="T4" fmla="*/ 29 w 230"/>
                <a:gd name="T5" fmla="*/ 12 h 206"/>
                <a:gd name="T6" fmla="*/ 22 w 230"/>
                <a:gd name="T7" fmla="*/ 26 h 206"/>
                <a:gd name="T8" fmla="*/ 22 w 230"/>
                <a:gd name="T9" fmla="*/ 26 h 206"/>
                <a:gd name="T10" fmla="*/ 21 w 230"/>
                <a:gd name="T11" fmla="*/ 26 h 206"/>
                <a:gd name="T12" fmla="*/ 20 w 230"/>
                <a:gd name="T13" fmla="*/ 25 h 206"/>
                <a:gd name="T14" fmla="*/ 19 w 230"/>
                <a:gd name="T15" fmla="*/ 24 h 206"/>
                <a:gd name="T16" fmla="*/ 17 w 230"/>
                <a:gd name="T17" fmla="*/ 23 h 206"/>
                <a:gd name="T18" fmla="*/ 15 w 230"/>
                <a:gd name="T19" fmla="*/ 22 h 206"/>
                <a:gd name="T20" fmla="*/ 13 w 230"/>
                <a:gd name="T21" fmla="*/ 21 h 206"/>
                <a:gd name="T22" fmla="*/ 11 w 230"/>
                <a:gd name="T23" fmla="*/ 20 h 206"/>
                <a:gd name="T24" fmla="*/ 9 w 230"/>
                <a:gd name="T25" fmla="*/ 19 h 206"/>
                <a:gd name="T26" fmla="*/ 7 w 230"/>
                <a:gd name="T27" fmla="*/ 17 h 206"/>
                <a:gd name="T28" fmla="*/ 5 w 230"/>
                <a:gd name="T29" fmla="*/ 16 h 206"/>
                <a:gd name="T30" fmla="*/ 4 w 230"/>
                <a:gd name="T31" fmla="*/ 15 h 206"/>
                <a:gd name="T32" fmla="*/ 2 w 230"/>
                <a:gd name="T33" fmla="*/ 14 h 206"/>
                <a:gd name="T34" fmla="*/ 1 w 230"/>
                <a:gd name="T35" fmla="*/ 13 h 206"/>
                <a:gd name="T36" fmla="*/ 1 w 230"/>
                <a:gd name="T37" fmla="*/ 13 h 206"/>
                <a:gd name="T38" fmla="*/ 0 w 230"/>
                <a:gd name="T39" fmla="*/ 12 h 206"/>
                <a:gd name="T40" fmla="*/ 0 w 230"/>
                <a:gd name="T41" fmla="*/ 12 h 206"/>
                <a:gd name="T42" fmla="*/ 1 w 230"/>
                <a:gd name="T43" fmla="*/ 11 h 206"/>
                <a:gd name="T44" fmla="*/ 1 w 230"/>
                <a:gd name="T45" fmla="*/ 11 h 206"/>
                <a:gd name="T46" fmla="*/ 1 w 230"/>
                <a:gd name="T47" fmla="*/ 10 h 206"/>
                <a:gd name="T48" fmla="*/ 2 w 230"/>
                <a:gd name="T49" fmla="*/ 9 h 206"/>
                <a:gd name="T50" fmla="*/ 2 w 230"/>
                <a:gd name="T51" fmla="*/ 8 h 206"/>
                <a:gd name="T52" fmla="*/ 3 w 230"/>
                <a:gd name="T53" fmla="*/ 7 h 206"/>
                <a:gd name="T54" fmla="*/ 3 w 230"/>
                <a:gd name="T55" fmla="*/ 6 h 206"/>
                <a:gd name="T56" fmla="*/ 4 w 230"/>
                <a:gd name="T57" fmla="*/ 5 h 206"/>
                <a:gd name="T58" fmla="*/ 4 w 230"/>
                <a:gd name="T59" fmla="*/ 4 h 206"/>
                <a:gd name="T60" fmla="*/ 5 w 230"/>
                <a:gd name="T61" fmla="*/ 3 h 206"/>
                <a:gd name="T62" fmla="*/ 5 w 230"/>
                <a:gd name="T63" fmla="*/ 2 h 206"/>
                <a:gd name="T64" fmla="*/ 6 w 230"/>
                <a:gd name="T65" fmla="*/ 1 h 206"/>
                <a:gd name="T66" fmla="*/ 6 w 230"/>
                <a:gd name="T67" fmla="*/ 1 h 206"/>
                <a:gd name="T68" fmla="*/ 6 w 230"/>
                <a:gd name="T69" fmla="*/ 0 h 206"/>
                <a:gd name="T70" fmla="*/ 6 w 230"/>
                <a:gd name="T71" fmla="*/ 0 h 206"/>
                <a:gd name="T72" fmla="*/ 6 w 230"/>
                <a:gd name="T73" fmla="*/ 0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0"/>
                <a:gd name="T112" fmla="*/ 0 h 206"/>
                <a:gd name="T113" fmla="*/ 230 w 230"/>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0" h="206">
                  <a:moveTo>
                    <a:pt x="45" y="0"/>
                  </a:moveTo>
                  <a:lnTo>
                    <a:pt x="136" y="70"/>
                  </a:lnTo>
                  <a:lnTo>
                    <a:pt x="230" y="93"/>
                  </a:lnTo>
                  <a:lnTo>
                    <a:pt x="172" y="206"/>
                  </a:lnTo>
                  <a:lnTo>
                    <a:pt x="169" y="205"/>
                  </a:lnTo>
                  <a:lnTo>
                    <a:pt x="165" y="202"/>
                  </a:lnTo>
                  <a:lnTo>
                    <a:pt x="156" y="197"/>
                  </a:lnTo>
                  <a:lnTo>
                    <a:pt x="145" y="191"/>
                  </a:lnTo>
                  <a:lnTo>
                    <a:pt x="131" y="182"/>
                  </a:lnTo>
                  <a:lnTo>
                    <a:pt x="116" y="174"/>
                  </a:lnTo>
                  <a:lnTo>
                    <a:pt x="101" y="163"/>
                  </a:lnTo>
                  <a:lnTo>
                    <a:pt x="85" y="154"/>
                  </a:lnTo>
                  <a:lnTo>
                    <a:pt x="68" y="145"/>
                  </a:lnTo>
                  <a:lnTo>
                    <a:pt x="53" y="136"/>
                  </a:lnTo>
                  <a:lnTo>
                    <a:pt x="38" y="127"/>
                  </a:lnTo>
                  <a:lnTo>
                    <a:pt x="26" y="117"/>
                  </a:lnTo>
                  <a:lnTo>
                    <a:pt x="15" y="110"/>
                  </a:lnTo>
                  <a:lnTo>
                    <a:pt x="6" y="104"/>
                  </a:lnTo>
                  <a:lnTo>
                    <a:pt x="1" y="99"/>
                  </a:lnTo>
                  <a:lnTo>
                    <a:pt x="0" y="96"/>
                  </a:lnTo>
                  <a:lnTo>
                    <a:pt x="0" y="93"/>
                  </a:lnTo>
                  <a:lnTo>
                    <a:pt x="1" y="88"/>
                  </a:lnTo>
                  <a:lnTo>
                    <a:pt x="3" y="82"/>
                  </a:lnTo>
                  <a:lnTo>
                    <a:pt x="6" y="76"/>
                  </a:lnTo>
                  <a:lnTo>
                    <a:pt x="9" y="69"/>
                  </a:lnTo>
                  <a:lnTo>
                    <a:pt x="13" y="61"/>
                  </a:lnTo>
                  <a:lnTo>
                    <a:pt x="18" y="52"/>
                  </a:lnTo>
                  <a:lnTo>
                    <a:pt x="23" y="44"/>
                  </a:lnTo>
                  <a:lnTo>
                    <a:pt x="26" y="35"/>
                  </a:lnTo>
                  <a:lnTo>
                    <a:pt x="30" y="27"/>
                  </a:lnTo>
                  <a:lnTo>
                    <a:pt x="33" y="18"/>
                  </a:lnTo>
                  <a:lnTo>
                    <a:pt x="38" y="12"/>
                  </a:lnTo>
                  <a:lnTo>
                    <a:pt x="41" y="6"/>
                  </a:lnTo>
                  <a:lnTo>
                    <a:pt x="44" y="3"/>
                  </a:lnTo>
                  <a:lnTo>
                    <a:pt x="45" y="0"/>
                  </a:lnTo>
                  <a:close/>
                </a:path>
              </a:pathLst>
            </a:custGeom>
            <a:solidFill>
              <a:srgbClr val="C2E0C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38" name="Freeform 15"/>
            <p:cNvSpPr>
              <a:spLocks/>
            </p:cNvSpPr>
            <p:nvPr/>
          </p:nvSpPr>
          <p:spPr bwMode="auto">
            <a:xfrm>
              <a:off x="1872" y="1561"/>
              <a:ext cx="133" cy="99"/>
            </a:xfrm>
            <a:custGeom>
              <a:avLst/>
              <a:gdLst>
                <a:gd name="T0" fmla="*/ 0 w 266"/>
                <a:gd name="T1" fmla="*/ 5 h 199"/>
                <a:gd name="T2" fmla="*/ 8 w 266"/>
                <a:gd name="T3" fmla="*/ 0 h 199"/>
                <a:gd name="T4" fmla="*/ 14 w 266"/>
                <a:gd name="T5" fmla="*/ 10 h 199"/>
                <a:gd name="T6" fmla="*/ 14 w 266"/>
                <a:gd name="T7" fmla="*/ 10 h 199"/>
                <a:gd name="T8" fmla="*/ 15 w 266"/>
                <a:gd name="T9" fmla="*/ 11 h 199"/>
                <a:gd name="T10" fmla="*/ 15 w 266"/>
                <a:gd name="T11" fmla="*/ 11 h 199"/>
                <a:gd name="T12" fmla="*/ 16 w 266"/>
                <a:gd name="T13" fmla="*/ 11 h 199"/>
                <a:gd name="T14" fmla="*/ 17 w 266"/>
                <a:gd name="T15" fmla="*/ 11 h 199"/>
                <a:gd name="T16" fmla="*/ 17 w 266"/>
                <a:gd name="T17" fmla="*/ 11 h 199"/>
                <a:gd name="T18" fmla="*/ 18 w 266"/>
                <a:gd name="T19" fmla="*/ 11 h 199"/>
                <a:gd name="T20" fmla="*/ 19 w 266"/>
                <a:gd name="T21" fmla="*/ 11 h 199"/>
                <a:gd name="T22" fmla="*/ 19 w 266"/>
                <a:gd name="T23" fmla="*/ 11 h 199"/>
                <a:gd name="T24" fmla="*/ 20 w 266"/>
                <a:gd name="T25" fmla="*/ 12 h 199"/>
                <a:gd name="T26" fmla="*/ 21 w 266"/>
                <a:gd name="T27" fmla="*/ 12 h 199"/>
                <a:gd name="T28" fmla="*/ 21 w 266"/>
                <a:gd name="T29" fmla="*/ 12 h 199"/>
                <a:gd name="T30" fmla="*/ 22 w 266"/>
                <a:gd name="T31" fmla="*/ 12 h 199"/>
                <a:gd name="T32" fmla="*/ 22 w 266"/>
                <a:gd name="T33" fmla="*/ 12 h 199"/>
                <a:gd name="T34" fmla="*/ 22 w 266"/>
                <a:gd name="T35" fmla="*/ 12 h 199"/>
                <a:gd name="T36" fmla="*/ 23 w 266"/>
                <a:gd name="T37" fmla="*/ 12 h 199"/>
                <a:gd name="T38" fmla="*/ 23 w 266"/>
                <a:gd name="T39" fmla="*/ 12 h 199"/>
                <a:gd name="T40" fmla="*/ 24 w 266"/>
                <a:gd name="T41" fmla="*/ 12 h 199"/>
                <a:gd name="T42" fmla="*/ 25 w 266"/>
                <a:gd name="T43" fmla="*/ 12 h 199"/>
                <a:gd name="T44" fmla="*/ 26 w 266"/>
                <a:gd name="T45" fmla="*/ 12 h 199"/>
                <a:gd name="T46" fmla="*/ 27 w 266"/>
                <a:gd name="T47" fmla="*/ 11 h 199"/>
                <a:gd name="T48" fmla="*/ 28 w 266"/>
                <a:gd name="T49" fmla="*/ 11 h 199"/>
                <a:gd name="T50" fmla="*/ 29 w 266"/>
                <a:gd name="T51" fmla="*/ 11 h 199"/>
                <a:gd name="T52" fmla="*/ 30 w 266"/>
                <a:gd name="T53" fmla="*/ 11 h 199"/>
                <a:gd name="T54" fmla="*/ 31 w 266"/>
                <a:gd name="T55" fmla="*/ 11 h 199"/>
                <a:gd name="T56" fmla="*/ 32 w 266"/>
                <a:gd name="T57" fmla="*/ 11 h 199"/>
                <a:gd name="T58" fmla="*/ 33 w 266"/>
                <a:gd name="T59" fmla="*/ 11 h 199"/>
                <a:gd name="T60" fmla="*/ 33 w 266"/>
                <a:gd name="T61" fmla="*/ 11 h 199"/>
                <a:gd name="T62" fmla="*/ 34 w 266"/>
                <a:gd name="T63" fmla="*/ 11 h 199"/>
                <a:gd name="T64" fmla="*/ 34 w 266"/>
                <a:gd name="T65" fmla="*/ 11 h 199"/>
                <a:gd name="T66" fmla="*/ 28 w 266"/>
                <a:gd name="T67" fmla="*/ 23 h 199"/>
                <a:gd name="T68" fmla="*/ 19 w 266"/>
                <a:gd name="T69" fmla="*/ 24 h 199"/>
                <a:gd name="T70" fmla="*/ 8 w 266"/>
                <a:gd name="T71" fmla="*/ 22 h 199"/>
                <a:gd name="T72" fmla="*/ 3 w 266"/>
                <a:gd name="T73" fmla="*/ 12 h 199"/>
                <a:gd name="T74" fmla="*/ 0 w 266"/>
                <a:gd name="T75" fmla="*/ 5 h 199"/>
                <a:gd name="T76" fmla="*/ 0 w 266"/>
                <a:gd name="T77" fmla="*/ 5 h 1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6"/>
                <a:gd name="T118" fmla="*/ 0 h 199"/>
                <a:gd name="T119" fmla="*/ 266 w 266"/>
                <a:gd name="T120" fmla="*/ 199 h 1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6" h="199">
                  <a:moveTo>
                    <a:pt x="0" y="41"/>
                  </a:moveTo>
                  <a:lnTo>
                    <a:pt x="61" y="0"/>
                  </a:lnTo>
                  <a:lnTo>
                    <a:pt x="109" y="87"/>
                  </a:lnTo>
                  <a:lnTo>
                    <a:pt x="110" y="87"/>
                  </a:lnTo>
                  <a:lnTo>
                    <a:pt x="116" y="88"/>
                  </a:lnTo>
                  <a:lnTo>
                    <a:pt x="119" y="88"/>
                  </a:lnTo>
                  <a:lnTo>
                    <a:pt x="124" y="90"/>
                  </a:lnTo>
                  <a:lnTo>
                    <a:pt x="130" y="91"/>
                  </a:lnTo>
                  <a:lnTo>
                    <a:pt x="136" y="93"/>
                  </a:lnTo>
                  <a:lnTo>
                    <a:pt x="141" y="93"/>
                  </a:lnTo>
                  <a:lnTo>
                    <a:pt x="147" y="95"/>
                  </a:lnTo>
                  <a:lnTo>
                    <a:pt x="152" y="95"/>
                  </a:lnTo>
                  <a:lnTo>
                    <a:pt x="158" y="96"/>
                  </a:lnTo>
                  <a:lnTo>
                    <a:pt x="161" y="98"/>
                  </a:lnTo>
                  <a:lnTo>
                    <a:pt x="165" y="98"/>
                  </a:lnTo>
                  <a:lnTo>
                    <a:pt x="170" y="98"/>
                  </a:lnTo>
                  <a:lnTo>
                    <a:pt x="171" y="99"/>
                  </a:lnTo>
                  <a:lnTo>
                    <a:pt x="174" y="98"/>
                  </a:lnTo>
                  <a:lnTo>
                    <a:pt x="179" y="98"/>
                  </a:lnTo>
                  <a:lnTo>
                    <a:pt x="184" y="98"/>
                  </a:lnTo>
                  <a:lnTo>
                    <a:pt x="191" y="98"/>
                  </a:lnTo>
                  <a:lnTo>
                    <a:pt x="197" y="96"/>
                  </a:lnTo>
                  <a:lnTo>
                    <a:pt x="205" y="96"/>
                  </a:lnTo>
                  <a:lnTo>
                    <a:pt x="214" y="95"/>
                  </a:lnTo>
                  <a:lnTo>
                    <a:pt x="222" y="95"/>
                  </a:lnTo>
                  <a:lnTo>
                    <a:pt x="230" y="93"/>
                  </a:lnTo>
                  <a:lnTo>
                    <a:pt x="237" y="93"/>
                  </a:lnTo>
                  <a:lnTo>
                    <a:pt x="245" y="91"/>
                  </a:lnTo>
                  <a:lnTo>
                    <a:pt x="252" y="91"/>
                  </a:lnTo>
                  <a:lnTo>
                    <a:pt x="257" y="91"/>
                  </a:lnTo>
                  <a:lnTo>
                    <a:pt x="262" y="91"/>
                  </a:lnTo>
                  <a:lnTo>
                    <a:pt x="265" y="91"/>
                  </a:lnTo>
                  <a:lnTo>
                    <a:pt x="266" y="91"/>
                  </a:lnTo>
                  <a:lnTo>
                    <a:pt x="219" y="188"/>
                  </a:lnTo>
                  <a:lnTo>
                    <a:pt x="148" y="199"/>
                  </a:lnTo>
                  <a:lnTo>
                    <a:pt x="60" y="179"/>
                  </a:lnTo>
                  <a:lnTo>
                    <a:pt x="23" y="98"/>
                  </a:lnTo>
                  <a:lnTo>
                    <a:pt x="0" y="41"/>
                  </a:lnTo>
                  <a:close/>
                </a:path>
              </a:pathLst>
            </a:custGeom>
            <a:solidFill>
              <a:srgbClr val="C2E0C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39" name="Freeform 16"/>
            <p:cNvSpPr>
              <a:spLocks/>
            </p:cNvSpPr>
            <p:nvPr/>
          </p:nvSpPr>
          <p:spPr bwMode="auto">
            <a:xfrm>
              <a:off x="1176" y="1579"/>
              <a:ext cx="98" cy="81"/>
            </a:xfrm>
            <a:custGeom>
              <a:avLst/>
              <a:gdLst>
                <a:gd name="T0" fmla="*/ 18 w 195"/>
                <a:gd name="T1" fmla="*/ 0 h 163"/>
                <a:gd name="T2" fmla="*/ 0 w 195"/>
                <a:gd name="T3" fmla="*/ 13 h 163"/>
                <a:gd name="T4" fmla="*/ 2 w 195"/>
                <a:gd name="T5" fmla="*/ 16 h 163"/>
                <a:gd name="T6" fmla="*/ 24 w 195"/>
                <a:gd name="T7" fmla="*/ 20 h 163"/>
                <a:gd name="T8" fmla="*/ 25 w 195"/>
                <a:gd name="T9" fmla="*/ 5 h 163"/>
                <a:gd name="T10" fmla="*/ 18 w 195"/>
                <a:gd name="T11" fmla="*/ 0 h 163"/>
                <a:gd name="T12" fmla="*/ 18 w 195"/>
                <a:gd name="T13" fmla="*/ 0 h 163"/>
                <a:gd name="T14" fmla="*/ 0 60000 65536"/>
                <a:gd name="T15" fmla="*/ 0 60000 65536"/>
                <a:gd name="T16" fmla="*/ 0 60000 65536"/>
                <a:gd name="T17" fmla="*/ 0 60000 65536"/>
                <a:gd name="T18" fmla="*/ 0 60000 65536"/>
                <a:gd name="T19" fmla="*/ 0 60000 65536"/>
                <a:gd name="T20" fmla="*/ 0 60000 65536"/>
                <a:gd name="T21" fmla="*/ 0 w 195"/>
                <a:gd name="T22" fmla="*/ 0 h 163"/>
                <a:gd name="T23" fmla="*/ 195 w 195"/>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63">
                  <a:moveTo>
                    <a:pt x="139" y="0"/>
                  </a:moveTo>
                  <a:lnTo>
                    <a:pt x="0" y="109"/>
                  </a:lnTo>
                  <a:lnTo>
                    <a:pt x="16" y="132"/>
                  </a:lnTo>
                  <a:lnTo>
                    <a:pt x="188" y="163"/>
                  </a:lnTo>
                  <a:lnTo>
                    <a:pt x="195" y="42"/>
                  </a:lnTo>
                  <a:lnTo>
                    <a:pt x="139" y="0"/>
                  </a:lnTo>
                  <a:close/>
                </a:path>
              </a:pathLst>
            </a:custGeom>
            <a:solidFill>
              <a:srgbClr val="C4B8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0" name="Freeform 17"/>
            <p:cNvSpPr>
              <a:spLocks/>
            </p:cNvSpPr>
            <p:nvPr/>
          </p:nvSpPr>
          <p:spPr bwMode="auto">
            <a:xfrm>
              <a:off x="1268" y="1153"/>
              <a:ext cx="536" cy="388"/>
            </a:xfrm>
            <a:custGeom>
              <a:avLst/>
              <a:gdLst>
                <a:gd name="T0" fmla="*/ 0 w 1072"/>
                <a:gd name="T1" fmla="*/ 91 h 777"/>
                <a:gd name="T2" fmla="*/ 7 w 1072"/>
                <a:gd name="T3" fmla="*/ 76 h 777"/>
                <a:gd name="T4" fmla="*/ 14 w 1072"/>
                <a:gd name="T5" fmla="*/ 66 h 777"/>
                <a:gd name="T6" fmla="*/ 15 w 1072"/>
                <a:gd name="T7" fmla="*/ 52 h 777"/>
                <a:gd name="T8" fmla="*/ 32 w 1072"/>
                <a:gd name="T9" fmla="*/ 23 h 777"/>
                <a:gd name="T10" fmla="*/ 52 w 1072"/>
                <a:gd name="T11" fmla="*/ 6 h 777"/>
                <a:gd name="T12" fmla="*/ 79 w 1072"/>
                <a:gd name="T13" fmla="*/ 0 h 777"/>
                <a:gd name="T14" fmla="*/ 102 w 1072"/>
                <a:gd name="T15" fmla="*/ 4 h 777"/>
                <a:gd name="T16" fmla="*/ 117 w 1072"/>
                <a:gd name="T17" fmla="*/ 17 h 777"/>
                <a:gd name="T18" fmla="*/ 130 w 1072"/>
                <a:gd name="T19" fmla="*/ 35 h 777"/>
                <a:gd name="T20" fmla="*/ 134 w 1072"/>
                <a:gd name="T21" fmla="*/ 65 h 777"/>
                <a:gd name="T22" fmla="*/ 121 w 1072"/>
                <a:gd name="T23" fmla="*/ 88 h 777"/>
                <a:gd name="T24" fmla="*/ 104 w 1072"/>
                <a:gd name="T25" fmla="*/ 96 h 777"/>
                <a:gd name="T26" fmla="*/ 88 w 1072"/>
                <a:gd name="T27" fmla="*/ 97 h 777"/>
                <a:gd name="T28" fmla="*/ 70 w 1072"/>
                <a:gd name="T29" fmla="*/ 83 h 777"/>
                <a:gd name="T30" fmla="*/ 54 w 1072"/>
                <a:gd name="T31" fmla="*/ 78 h 777"/>
                <a:gd name="T32" fmla="*/ 39 w 1072"/>
                <a:gd name="T33" fmla="*/ 69 h 777"/>
                <a:gd name="T34" fmla="*/ 27 w 1072"/>
                <a:gd name="T35" fmla="*/ 70 h 777"/>
                <a:gd name="T36" fmla="*/ 16 w 1072"/>
                <a:gd name="T37" fmla="*/ 76 h 777"/>
                <a:gd name="T38" fmla="*/ 6 w 1072"/>
                <a:gd name="T39" fmla="*/ 92 h 777"/>
                <a:gd name="T40" fmla="*/ 0 w 1072"/>
                <a:gd name="T41" fmla="*/ 91 h 777"/>
                <a:gd name="T42" fmla="*/ 0 w 1072"/>
                <a:gd name="T43" fmla="*/ 91 h 7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72"/>
                <a:gd name="T67" fmla="*/ 0 h 777"/>
                <a:gd name="T68" fmla="*/ 1072 w 1072"/>
                <a:gd name="T69" fmla="*/ 777 h 7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72" h="777">
                  <a:moveTo>
                    <a:pt x="0" y="731"/>
                  </a:moveTo>
                  <a:lnTo>
                    <a:pt x="55" y="615"/>
                  </a:lnTo>
                  <a:lnTo>
                    <a:pt x="106" y="534"/>
                  </a:lnTo>
                  <a:lnTo>
                    <a:pt x="118" y="422"/>
                  </a:lnTo>
                  <a:lnTo>
                    <a:pt x="251" y="190"/>
                  </a:lnTo>
                  <a:lnTo>
                    <a:pt x="414" y="52"/>
                  </a:lnTo>
                  <a:lnTo>
                    <a:pt x="627" y="0"/>
                  </a:lnTo>
                  <a:lnTo>
                    <a:pt x="811" y="32"/>
                  </a:lnTo>
                  <a:lnTo>
                    <a:pt x="931" y="136"/>
                  </a:lnTo>
                  <a:lnTo>
                    <a:pt x="1040" y="281"/>
                  </a:lnTo>
                  <a:lnTo>
                    <a:pt x="1072" y="525"/>
                  </a:lnTo>
                  <a:lnTo>
                    <a:pt x="962" y="710"/>
                  </a:lnTo>
                  <a:lnTo>
                    <a:pt x="829" y="769"/>
                  </a:lnTo>
                  <a:lnTo>
                    <a:pt x="704" y="777"/>
                  </a:lnTo>
                  <a:lnTo>
                    <a:pt x="554" y="665"/>
                  </a:lnTo>
                  <a:lnTo>
                    <a:pt x="427" y="626"/>
                  </a:lnTo>
                  <a:lnTo>
                    <a:pt x="309" y="558"/>
                  </a:lnTo>
                  <a:lnTo>
                    <a:pt x="211" y="567"/>
                  </a:lnTo>
                  <a:lnTo>
                    <a:pt x="121" y="615"/>
                  </a:lnTo>
                  <a:lnTo>
                    <a:pt x="43" y="736"/>
                  </a:lnTo>
                  <a:lnTo>
                    <a:pt x="0" y="731"/>
                  </a:lnTo>
                  <a:close/>
                </a:path>
              </a:pathLst>
            </a:custGeom>
            <a:solidFill>
              <a:srgbClr val="C4B8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1" name="Freeform 18"/>
            <p:cNvSpPr>
              <a:spLocks/>
            </p:cNvSpPr>
            <p:nvPr/>
          </p:nvSpPr>
          <p:spPr bwMode="auto">
            <a:xfrm>
              <a:off x="1163" y="1739"/>
              <a:ext cx="657" cy="353"/>
            </a:xfrm>
            <a:custGeom>
              <a:avLst/>
              <a:gdLst>
                <a:gd name="T0" fmla="*/ 99 w 1313"/>
                <a:gd name="T1" fmla="*/ 0 h 705"/>
                <a:gd name="T2" fmla="*/ 133 w 1313"/>
                <a:gd name="T3" fmla="*/ 27 h 705"/>
                <a:gd name="T4" fmla="*/ 161 w 1313"/>
                <a:gd name="T5" fmla="*/ 38 h 705"/>
                <a:gd name="T6" fmla="*/ 147 w 1313"/>
                <a:gd name="T7" fmla="*/ 69 h 705"/>
                <a:gd name="T8" fmla="*/ 120 w 1313"/>
                <a:gd name="T9" fmla="*/ 73 h 705"/>
                <a:gd name="T10" fmla="*/ 96 w 1313"/>
                <a:gd name="T11" fmla="*/ 25 h 705"/>
                <a:gd name="T12" fmla="*/ 44 w 1313"/>
                <a:gd name="T13" fmla="*/ 42 h 705"/>
                <a:gd name="T14" fmla="*/ 43 w 1313"/>
                <a:gd name="T15" fmla="*/ 42 h 705"/>
                <a:gd name="T16" fmla="*/ 42 w 1313"/>
                <a:gd name="T17" fmla="*/ 44 h 705"/>
                <a:gd name="T18" fmla="*/ 40 w 1313"/>
                <a:gd name="T19" fmla="*/ 47 h 705"/>
                <a:gd name="T20" fmla="*/ 38 w 1313"/>
                <a:gd name="T21" fmla="*/ 50 h 705"/>
                <a:gd name="T22" fmla="*/ 36 w 1313"/>
                <a:gd name="T23" fmla="*/ 53 h 705"/>
                <a:gd name="T24" fmla="*/ 34 w 1313"/>
                <a:gd name="T25" fmla="*/ 56 h 705"/>
                <a:gd name="T26" fmla="*/ 32 w 1313"/>
                <a:gd name="T27" fmla="*/ 58 h 705"/>
                <a:gd name="T28" fmla="*/ 32 w 1313"/>
                <a:gd name="T29" fmla="*/ 59 h 705"/>
                <a:gd name="T30" fmla="*/ 32 w 1313"/>
                <a:gd name="T31" fmla="*/ 60 h 705"/>
                <a:gd name="T32" fmla="*/ 31 w 1313"/>
                <a:gd name="T33" fmla="*/ 64 h 705"/>
                <a:gd name="T34" fmla="*/ 31 w 1313"/>
                <a:gd name="T35" fmla="*/ 67 h 705"/>
                <a:gd name="T36" fmla="*/ 30 w 1313"/>
                <a:gd name="T37" fmla="*/ 72 h 705"/>
                <a:gd name="T38" fmla="*/ 30 w 1313"/>
                <a:gd name="T39" fmla="*/ 76 h 705"/>
                <a:gd name="T40" fmla="*/ 29 w 1313"/>
                <a:gd name="T41" fmla="*/ 80 h 705"/>
                <a:gd name="T42" fmla="*/ 29 w 1313"/>
                <a:gd name="T43" fmla="*/ 83 h 705"/>
                <a:gd name="T44" fmla="*/ 29 w 1313"/>
                <a:gd name="T45" fmla="*/ 84 h 705"/>
                <a:gd name="T46" fmla="*/ 28 w 1313"/>
                <a:gd name="T47" fmla="*/ 84 h 705"/>
                <a:gd name="T48" fmla="*/ 24 w 1313"/>
                <a:gd name="T49" fmla="*/ 85 h 705"/>
                <a:gd name="T50" fmla="*/ 20 w 1313"/>
                <a:gd name="T51" fmla="*/ 86 h 705"/>
                <a:gd name="T52" fmla="*/ 15 w 1313"/>
                <a:gd name="T53" fmla="*/ 87 h 705"/>
                <a:gd name="T54" fmla="*/ 9 w 1313"/>
                <a:gd name="T55" fmla="*/ 87 h 705"/>
                <a:gd name="T56" fmla="*/ 5 w 1313"/>
                <a:gd name="T57" fmla="*/ 88 h 705"/>
                <a:gd name="T58" fmla="*/ 2 w 1313"/>
                <a:gd name="T59" fmla="*/ 89 h 705"/>
                <a:gd name="T60" fmla="*/ 0 w 1313"/>
                <a:gd name="T61" fmla="*/ 88 h 705"/>
                <a:gd name="T62" fmla="*/ 0 w 1313"/>
                <a:gd name="T63" fmla="*/ 87 h 705"/>
                <a:gd name="T64" fmla="*/ 1 w 1313"/>
                <a:gd name="T65" fmla="*/ 84 h 705"/>
                <a:gd name="T66" fmla="*/ 1 w 1313"/>
                <a:gd name="T67" fmla="*/ 80 h 705"/>
                <a:gd name="T68" fmla="*/ 2 w 1313"/>
                <a:gd name="T69" fmla="*/ 76 h 705"/>
                <a:gd name="T70" fmla="*/ 2 w 1313"/>
                <a:gd name="T71" fmla="*/ 71 h 705"/>
                <a:gd name="T72" fmla="*/ 2 w 1313"/>
                <a:gd name="T73" fmla="*/ 68 h 705"/>
                <a:gd name="T74" fmla="*/ 2 w 1313"/>
                <a:gd name="T75" fmla="*/ 65 h 705"/>
                <a:gd name="T76" fmla="*/ 3 w 1313"/>
                <a:gd name="T77" fmla="*/ 64 h 705"/>
                <a:gd name="T78" fmla="*/ 16 w 1313"/>
                <a:gd name="T79" fmla="*/ 22 h 705"/>
                <a:gd name="T80" fmla="*/ 17 w 1313"/>
                <a:gd name="T81" fmla="*/ 22 h 705"/>
                <a:gd name="T82" fmla="*/ 19 w 1313"/>
                <a:gd name="T83" fmla="*/ 23 h 705"/>
                <a:gd name="T84" fmla="*/ 22 w 1313"/>
                <a:gd name="T85" fmla="*/ 23 h 705"/>
                <a:gd name="T86" fmla="*/ 26 w 1313"/>
                <a:gd name="T87" fmla="*/ 23 h 705"/>
                <a:gd name="T88" fmla="*/ 30 w 1313"/>
                <a:gd name="T89" fmla="*/ 23 h 705"/>
                <a:gd name="T90" fmla="*/ 33 w 1313"/>
                <a:gd name="T91" fmla="*/ 23 h 705"/>
                <a:gd name="T92" fmla="*/ 36 w 1313"/>
                <a:gd name="T93" fmla="*/ 23 h 705"/>
                <a:gd name="T94" fmla="*/ 37 w 1313"/>
                <a:gd name="T95" fmla="*/ 23 h 705"/>
                <a:gd name="T96" fmla="*/ 39 w 1313"/>
                <a:gd name="T97" fmla="*/ 23 h 705"/>
                <a:gd name="T98" fmla="*/ 41 w 1313"/>
                <a:gd name="T99" fmla="*/ 23 h 705"/>
                <a:gd name="T100" fmla="*/ 45 w 1313"/>
                <a:gd name="T101" fmla="*/ 22 h 705"/>
                <a:gd name="T102" fmla="*/ 48 w 1313"/>
                <a:gd name="T103" fmla="*/ 21 h 705"/>
                <a:gd name="T104" fmla="*/ 52 w 1313"/>
                <a:gd name="T105" fmla="*/ 20 h 705"/>
                <a:gd name="T106" fmla="*/ 55 w 1313"/>
                <a:gd name="T107" fmla="*/ 19 h 705"/>
                <a:gd name="T108" fmla="*/ 57 w 1313"/>
                <a:gd name="T109" fmla="*/ 19 h 705"/>
                <a:gd name="T110" fmla="*/ 58 w 1313"/>
                <a:gd name="T111" fmla="*/ 19 h 705"/>
                <a:gd name="T112" fmla="*/ 59 w 1313"/>
                <a:gd name="T113" fmla="*/ 2 h 7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13"/>
                <a:gd name="T172" fmla="*/ 0 h 705"/>
                <a:gd name="T173" fmla="*/ 1313 w 1313"/>
                <a:gd name="T174" fmla="*/ 705 h 7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13" h="705">
                  <a:moveTo>
                    <a:pt x="469" y="14"/>
                  </a:moveTo>
                  <a:lnTo>
                    <a:pt x="792" y="0"/>
                  </a:lnTo>
                  <a:lnTo>
                    <a:pt x="1113" y="17"/>
                  </a:lnTo>
                  <a:lnTo>
                    <a:pt x="1059" y="211"/>
                  </a:lnTo>
                  <a:lnTo>
                    <a:pt x="1059" y="387"/>
                  </a:lnTo>
                  <a:lnTo>
                    <a:pt x="1287" y="303"/>
                  </a:lnTo>
                  <a:lnTo>
                    <a:pt x="1313" y="460"/>
                  </a:lnTo>
                  <a:lnTo>
                    <a:pt x="1176" y="548"/>
                  </a:lnTo>
                  <a:lnTo>
                    <a:pt x="1055" y="609"/>
                  </a:lnTo>
                  <a:lnTo>
                    <a:pt x="955" y="583"/>
                  </a:lnTo>
                  <a:lnTo>
                    <a:pt x="847" y="467"/>
                  </a:lnTo>
                  <a:lnTo>
                    <a:pt x="767" y="197"/>
                  </a:lnTo>
                  <a:lnTo>
                    <a:pt x="527" y="274"/>
                  </a:lnTo>
                  <a:lnTo>
                    <a:pt x="347" y="329"/>
                  </a:lnTo>
                  <a:lnTo>
                    <a:pt x="345" y="329"/>
                  </a:lnTo>
                  <a:lnTo>
                    <a:pt x="342" y="333"/>
                  </a:lnTo>
                  <a:lnTo>
                    <a:pt x="338" y="340"/>
                  </a:lnTo>
                  <a:lnTo>
                    <a:pt x="331" y="349"/>
                  </a:lnTo>
                  <a:lnTo>
                    <a:pt x="324" y="358"/>
                  </a:lnTo>
                  <a:lnTo>
                    <a:pt x="316" y="370"/>
                  </a:lnTo>
                  <a:lnTo>
                    <a:pt x="308" y="382"/>
                  </a:lnTo>
                  <a:lnTo>
                    <a:pt x="299" y="396"/>
                  </a:lnTo>
                  <a:lnTo>
                    <a:pt x="290" y="408"/>
                  </a:lnTo>
                  <a:lnTo>
                    <a:pt x="282" y="421"/>
                  </a:lnTo>
                  <a:lnTo>
                    <a:pt x="273" y="431"/>
                  </a:lnTo>
                  <a:lnTo>
                    <a:pt x="267" y="444"/>
                  </a:lnTo>
                  <a:lnTo>
                    <a:pt x="260" y="453"/>
                  </a:lnTo>
                  <a:lnTo>
                    <a:pt x="255" y="460"/>
                  </a:lnTo>
                  <a:lnTo>
                    <a:pt x="252" y="467"/>
                  </a:lnTo>
                  <a:lnTo>
                    <a:pt x="252" y="471"/>
                  </a:lnTo>
                  <a:lnTo>
                    <a:pt x="250" y="474"/>
                  </a:lnTo>
                  <a:lnTo>
                    <a:pt x="249" y="480"/>
                  </a:lnTo>
                  <a:lnTo>
                    <a:pt x="247" y="491"/>
                  </a:lnTo>
                  <a:lnTo>
                    <a:pt x="246" y="505"/>
                  </a:lnTo>
                  <a:lnTo>
                    <a:pt x="244" y="520"/>
                  </a:lnTo>
                  <a:lnTo>
                    <a:pt x="241" y="535"/>
                  </a:lnTo>
                  <a:lnTo>
                    <a:pt x="240" y="554"/>
                  </a:lnTo>
                  <a:lnTo>
                    <a:pt x="238" y="572"/>
                  </a:lnTo>
                  <a:lnTo>
                    <a:pt x="235" y="589"/>
                  </a:lnTo>
                  <a:lnTo>
                    <a:pt x="234" y="607"/>
                  </a:lnTo>
                  <a:lnTo>
                    <a:pt x="232" y="622"/>
                  </a:lnTo>
                  <a:lnTo>
                    <a:pt x="230" y="638"/>
                  </a:lnTo>
                  <a:lnTo>
                    <a:pt x="229" y="648"/>
                  </a:lnTo>
                  <a:lnTo>
                    <a:pt x="227" y="659"/>
                  </a:lnTo>
                  <a:lnTo>
                    <a:pt x="227" y="665"/>
                  </a:lnTo>
                  <a:lnTo>
                    <a:pt x="227" y="667"/>
                  </a:lnTo>
                  <a:lnTo>
                    <a:pt x="224" y="667"/>
                  </a:lnTo>
                  <a:lnTo>
                    <a:pt x="217" y="668"/>
                  </a:lnTo>
                  <a:lnTo>
                    <a:pt x="206" y="671"/>
                  </a:lnTo>
                  <a:lnTo>
                    <a:pt x="192" y="674"/>
                  </a:lnTo>
                  <a:lnTo>
                    <a:pt x="174" y="678"/>
                  </a:lnTo>
                  <a:lnTo>
                    <a:pt x="154" y="682"/>
                  </a:lnTo>
                  <a:lnTo>
                    <a:pt x="134" y="685"/>
                  </a:lnTo>
                  <a:lnTo>
                    <a:pt x="114" y="690"/>
                  </a:lnTo>
                  <a:lnTo>
                    <a:pt x="93" y="693"/>
                  </a:lnTo>
                  <a:lnTo>
                    <a:pt x="71" y="696"/>
                  </a:lnTo>
                  <a:lnTo>
                    <a:pt x="52" y="699"/>
                  </a:lnTo>
                  <a:lnTo>
                    <a:pt x="36" y="702"/>
                  </a:lnTo>
                  <a:lnTo>
                    <a:pt x="19" y="704"/>
                  </a:lnTo>
                  <a:lnTo>
                    <a:pt x="9" y="705"/>
                  </a:lnTo>
                  <a:lnTo>
                    <a:pt x="3" y="704"/>
                  </a:lnTo>
                  <a:lnTo>
                    <a:pt x="0" y="704"/>
                  </a:lnTo>
                  <a:lnTo>
                    <a:pt x="0" y="699"/>
                  </a:lnTo>
                  <a:lnTo>
                    <a:pt x="0" y="691"/>
                  </a:lnTo>
                  <a:lnTo>
                    <a:pt x="1" y="681"/>
                  </a:lnTo>
                  <a:lnTo>
                    <a:pt x="3" y="668"/>
                  </a:lnTo>
                  <a:lnTo>
                    <a:pt x="3" y="652"/>
                  </a:lnTo>
                  <a:lnTo>
                    <a:pt x="4" y="636"/>
                  </a:lnTo>
                  <a:lnTo>
                    <a:pt x="6" y="619"/>
                  </a:lnTo>
                  <a:lnTo>
                    <a:pt x="9" y="601"/>
                  </a:lnTo>
                  <a:lnTo>
                    <a:pt x="10" y="583"/>
                  </a:lnTo>
                  <a:lnTo>
                    <a:pt x="12" y="567"/>
                  </a:lnTo>
                  <a:lnTo>
                    <a:pt x="13" y="551"/>
                  </a:lnTo>
                  <a:lnTo>
                    <a:pt x="15" y="537"/>
                  </a:lnTo>
                  <a:lnTo>
                    <a:pt x="15" y="526"/>
                  </a:lnTo>
                  <a:lnTo>
                    <a:pt x="16" y="517"/>
                  </a:lnTo>
                  <a:lnTo>
                    <a:pt x="16" y="511"/>
                  </a:lnTo>
                  <a:lnTo>
                    <a:pt x="18" y="509"/>
                  </a:lnTo>
                  <a:lnTo>
                    <a:pt x="42" y="295"/>
                  </a:lnTo>
                  <a:lnTo>
                    <a:pt x="123" y="176"/>
                  </a:lnTo>
                  <a:lnTo>
                    <a:pt x="125" y="176"/>
                  </a:lnTo>
                  <a:lnTo>
                    <a:pt x="130" y="176"/>
                  </a:lnTo>
                  <a:lnTo>
                    <a:pt x="137" y="176"/>
                  </a:lnTo>
                  <a:lnTo>
                    <a:pt x="146" y="177"/>
                  </a:lnTo>
                  <a:lnTo>
                    <a:pt x="159" y="177"/>
                  </a:lnTo>
                  <a:lnTo>
                    <a:pt x="172" y="177"/>
                  </a:lnTo>
                  <a:lnTo>
                    <a:pt x="188" y="179"/>
                  </a:lnTo>
                  <a:lnTo>
                    <a:pt x="203" y="179"/>
                  </a:lnTo>
                  <a:lnTo>
                    <a:pt x="218" y="179"/>
                  </a:lnTo>
                  <a:lnTo>
                    <a:pt x="234" y="181"/>
                  </a:lnTo>
                  <a:lnTo>
                    <a:pt x="247" y="181"/>
                  </a:lnTo>
                  <a:lnTo>
                    <a:pt x="261" y="182"/>
                  </a:lnTo>
                  <a:lnTo>
                    <a:pt x="272" y="182"/>
                  </a:lnTo>
                  <a:lnTo>
                    <a:pt x="282" y="182"/>
                  </a:lnTo>
                  <a:lnTo>
                    <a:pt x="290" y="182"/>
                  </a:lnTo>
                  <a:lnTo>
                    <a:pt x="295" y="184"/>
                  </a:lnTo>
                  <a:lnTo>
                    <a:pt x="299" y="182"/>
                  </a:lnTo>
                  <a:lnTo>
                    <a:pt x="307" y="181"/>
                  </a:lnTo>
                  <a:lnTo>
                    <a:pt x="316" y="179"/>
                  </a:lnTo>
                  <a:lnTo>
                    <a:pt x="328" y="177"/>
                  </a:lnTo>
                  <a:lnTo>
                    <a:pt x="341" y="173"/>
                  </a:lnTo>
                  <a:lnTo>
                    <a:pt x="353" y="170"/>
                  </a:lnTo>
                  <a:lnTo>
                    <a:pt x="368" y="167"/>
                  </a:lnTo>
                  <a:lnTo>
                    <a:pt x="383" y="164"/>
                  </a:lnTo>
                  <a:lnTo>
                    <a:pt x="396" y="161"/>
                  </a:lnTo>
                  <a:lnTo>
                    <a:pt x="409" y="158"/>
                  </a:lnTo>
                  <a:lnTo>
                    <a:pt x="422" y="153"/>
                  </a:lnTo>
                  <a:lnTo>
                    <a:pt x="434" y="151"/>
                  </a:lnTo>
                  <a:lnTo>
                    <a:pt x="443" y="150"/>
                  </a:lnTo>
                  <a:lnTo>
                    <a:pt x="449" y="147"/>
                  </a:lnTo>
                  <a:lnTo>
                    <a:pt x="454" y="147"/>
                  </a:lnTo>
                  <a:lnTo>
                    <a:pt x="457" y="147"/>
                  </a:lnTo>
                  <a:lnTo>
                    <a:pt x="489" y="109"/>
                  </a:lnTo>
                  <a:lnTo>
                    <a:pt x="469" y="14"/>
                  </a:lnTo>
                  <a:close/>
                </a:path>
              </a:pathLst>
            </a:custGeom>
            <a:solidFill>
              <a:srgbClr val="7A94A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2" name="Freeform 19"/>
            <p:cNvSpPr>
              <a:spLocks/>
            </p:cNvSpPr>
            <p:nvPr/>
          </p:nvSpPr>
          <p:spPr bwMode="auto">
            <a:xfrm>
              <a:off x="1287" y="1429"/>
              <a:ext cx="421" cy="318"/>
            </a:xfrm>
            <a:custGeom>
              <a:avLst/>
              <a:gdLst>
                <a:gd name="T0" fmla="*/ 0 w 843"/>
                <a:gd name="T1" fmla="*/ 23 h 636"/>
                <a:gd name="T2" fmla="*/ 15 w 843"/>
                <a:gd name="T3" fmla="*/ 5 h 636"/>
                <a:gd name="T4" fmla="*/ 15 w 843"/>
                <a:gd name="T5" fmla="*/ 5 h 636"/>
                <a:gd name="T6" fmla="*/ 15 w 843"/>
                <a:gd name="T7" fmla="*/ 5 h 636"/>
                <a:gd name="T8" fmla="*/ 16 w 843"/>
                <a:gd name="T9" fmla="*/ 4 h 636"/>
                <a:gd name="T10" fmla="*/ 16 w 843"/>
                <a:gd name="T11" fmla="*/ 4 h 636"/>
                <a:gd name="T12" fmla="*/ 17 w 843"/>
                <a:gd name="T13" fmla="*/ 4 h 636"/>
                <a:gd name="T14" fmla="*/ 18 w 843"/>
                <a:gd name="T15" fmla="*/ 3 h 636"/>
                <a:gd name="T16" fmla="*/ 19 w 843"/>
                <a:gd name="T17" fmla="*/ 3 h 636"/>
                <a:gd name="T18" fmla="*/ 20 w 843"/>
                <a:gd name="T19" fmla="*/ 3 h 636"/>
                <a:gd name="T20" fmla="*/ 21 w 843"/>
                <a:gd name="T21" fmla="*/ 2 h 636"/>
                <a:gd name="T22" fmla="*/ 22 w 843"/>
                <a:gd name="T23" fmla="*/ 2 h 636"/>
                <a:gd name="T24" fmla="*/ 23 w 843"/>
                <a:gd name="T25" fmla="*/ 1 h 636"/>
                <a:gd name="T26" fmla="*/ 24 w 843"/>
                <a:gd name="T27" fmla="*/ 1 h 636"/>
                <a:gd name="T28" fmla="*/ 25 w 843"/>
                <a:gd name="T29" fmla="*/ 1 h 636"/>
                <a:gd name="T30" fmla="*/ 26 w 843"/>
                <a:gd name="T31" fmla="*/ 1 h 636"/>
                <a:gd name="T32" fmla="*/ 26 w 843"/>
                <a:gd name="T33" fmla="*/ 0 h 636"/>
                <a:gd name="T34" fmla="*/ 27 w 843"/>
                <a:gd name="T35" fmla="*/ 0 h 636"/>
                <a:gd name="T36" fmla="*/ 27 w 843"/>
                <a:gd name="T37" fmla="*/ 0 h 636"/>
                <a:gd name="T38" fmla="*/ 28 w 843"/>
                <a:gd name="T39" fmla="*/ 1 h 636"/>
                <a:gd name="T40" fmla="*/ 29 w 843"/>
                <a:gd name="T41" fmla="*/ 1 h 636"/>
                <a:gd name="T42" fmla="*/ 30 w 843"/>
                <a:gd name="T43" fmla="*/ 2 h 636"/>
                <a:gd name="T44" fmla="*/ 31 w 843"/>
                <a:gd name="T45" fmla="*/ 2 h 636"/>
                <a:gd name="T46" fmla="*/ 33 w 843"/>
                <a:gd name="T47" fmla="*/ 3 h 636"/>
                <a:gd name="T48" fmla="*/ 34 w 843"/>
                <a:gd name="T49" fmla="*/ 3 h 636"/>
                <a:gd name="T50" fmla="*/ 36 w 843"/>
                <a:gd name="T51" fmla="*/ 4 h 636"/>
                <a:gd name="T52" fmla="*/ 37 w 843"/>
                <a:gd name="T53" fmla="*/ 5 h 636"/>
                <a:gd name="T54" fmla="*/ 39 w 843"/>
                <a:gd name="T55" fmla="*/ 6 h 636"/>
                <a:gd name="T56" fmla="*/ 40 w 843"/>
                <a:gd name="T57" fmla="*/ 6 h 636"/>
                <a:gd name="T58" fmla="*/ 41 w 843"/>
                <a:gd name="T59" fmla="*/ 7 h 636"/>
                <a:gd name="T60" fmla="*/ 42 w 843"/>
                <a:gd name="T61" fmla="*/ 7 h 636"/>
                <a:gd name="T62" fmla="*/ 43 w 843"/>
                <a:gd name="T63" fmla="*/ 8 h 636"/>
                <a:gd name="T64" fmla="*/ 43 w 843"/>
                <a:gd name="T65" fmla="*/ 8 h 636"/>
                <a:gd name="T66" fmla="*/ 44 w 843"/>
                <a:gd name="T67" fmla="*/ 8 h 636"/>
                <a:gd name="T68" fmla="*/ 55 w 843"/>
                <a:gd name="T69" fmla="*/ 11 h 636"/>
                <a:gd name="T70" fmla="*/ 77 w 843"/>
                <a:gd name="T71" fmla="*/ 24 h 636"/>
                <a:gd name="T72" fmla="*/ 92 w 843"/>
                <a:gd name="T73" fmla="*/ 36 h 636"/>
                <a:gd name="T74" fmla="*/ 102 w 843"/>
                <a:gd name="T75" fmla="*/ 59 h 636"/>
                <a:gd name="T76" fmla="*/ 105 w 843"/>
                <a:gd name="T77" fmla="*/ 78 h 636"/>
                <a:gd name="T78" fmla="*/ 65 w 843"/>
                <a:gd name="T79" fmla="*/ 77 h 636"/>
                <a:gd name="T80" fmla="*/ 29 w 843"/>
                <a:gd name="T81" fmla="*/ 80 h 636"/>
                <a:gd name="T82" fmla="*/ 26 w 843"/>
                <a:gd name="T83" fmla="*/ 63 h 636"/>
                <a:gd name="T84" fmla="*/ 0 w 843"/>
                <a:gd name="T85" fmla="*/ 30 h 636"/>
                <a:gd name="T86" fmla="*/ 0 w 843"/>
                <a:gd name="T87" fmla="*/ 23 h 636"/>
                <a:gd name="T88" fmla="*/ 0 w 843"/>
                <a:gd name="T89" fmla="*/ 23 h 6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3"/>
                <a:gd name="T136" fmla="*/ 0 h 636"/>
                <a:gd name="T137" fmla="*/ 843 w 843"/>
                <a:gd name="T138" fmla="*/ 636 h 6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3" h="636">
                  <a:moveTo>
                    <a:pt x="0" y="183"/>
                  </a:moveTo>
                  <a:lnTo>
                    <a:pt x="121" y="36"/>
                  </a:lnTo>
                  <a:lnTo>
                    <a:pt x="124" y="35"/>
                  </a:lnTo>
                  <a:lnTo>
                    <a:pt x="129" y="32"/>
                  </a:lnTo>
                  <a:lnTo>
                    <a:pt x="135" y="30"/>
                  </a:lnTo>
                  <a:lnTo>
                    <a:pt x="141" y="27"/>
                  </a:lnTo>
                  <a:lnTo>
                    <a:pt x="147" y="24"/>
                  </a:lnTo>
                  <a:lnTo>
                    <a:pt x="155" y="21"/>
                  </a:lnTo>
                  <a:lnTo>
                    <a:pt x="164" y="18"/>
                  </a:lnTo>
                  <a:lnTo>
                    <a:pt x="172" y="15"/>
                  </a:lnTo>
                  <a:lnTo>
                    <a:pt x="181" y="10"/>
                  </a:lnTo>
                  <a:lnTo>
                    <a:pt x="188" y="7"/>
                  </a:lnTo>
                  <a:lnTo>
                    <a:pt x="196" y="6"/>
                  </a:lnTo>
                  <a:lnTo>
                    <a:pt x="201" y="3"/>
                  </a:lnTo>
                  <a:lnTo>
                    <a:pt x="208" y="1"/>
                  </a:lnTo>
                  <a:lnTo>
                    <a:pt x="211" y="0"/>
                  </a:lnTo>
                  <a:lnTo>
                    <a:pt x="216" y="0"/>
                  </a:lnTo>
                  <a:lnTo>
                    <a:pt x="219" y="0"/>
                  </a:lnTo>
                  <a:lnTo>
                    <a:pt x="225" y="3"/>
                  </a:lnTo>
                  <a:lnTo>
                    <a:pt x="233" y="4"/>
                  </a:lnTo>
                  <a:lnTo>
                    <a:pt x="243" y="9"/>
                  </a:lnTo>
                  <a:lnTo>
                    <a:pt x="253" y="13"/>
                  </a:lnTo>
                  <a:lnTo>
                    <a:pt x="265" y="18"/>
                  </a:lnTo>
                  <a:lnTo>
                    <a:pt x="277" y="24"/>
                  </a:lnTo>
                  <a:lnTo>
                    <a:pt x="289" y="30"/>
                  </a:lnTo>
                  <a:lnTo>
                    <a:pt x="300" y="35"/>
                  </a:lnTo>
                  <a:lnTo>
                    <a:pt x="312" y="41"/>
                  </a:lnTo>
                  <a:lnTo>
                    <a:pt x="323" y="46"/>
                  </a:lnTo>
                  <a:lnTo>
                    <a:pt x="334" y="50"/>
                  </a:lnTo>
                  <a:lnTo>
                    <a:pt x="341" y="55"/>
                  </a:lnTo>
                  <a:lnTo>
                    <a:pt x="347" y="58"/>
                  </a:lnTo>
                  <a:lnTo>
                    <a:pt x="351" y="59"/>
                  </a:lnTo>
                  <a:lnTo>
                    <a:pt x="352" y="61"/>
                  </a:lnTo>
                  <a:lnTo>
                    <a:pt x="447" y="85"/>
                  </a:lnTo>
                  <a:lnTo>
                    <a:pt x="621" y="186"/>
                  </a:lnTo>
                  <a:lnTo>
                    <a:pt x="740" y="286"/>
                  </a:lnTo>
                  <a:lnTo>
                    <a:pt x="823" y="468"/>
                  </a:lnTo>
                  <a:lnTo>
                    <a:pt x="843" y="622"/>
                  </a:lnTo>
                  <a:lnTo>
                    <a:pt x="523" y="614"/>
                  </a:lnTo>
                  <a:lnTo>
                    <a:pt x="233" y="636"/>
                  </a:lnTo>
                  <a:lnTo>
                    <a:pt x="213" y="497"/>
                  </a:lnTo>
                  <a:lnTo>
                    <a:pt x="0" y="240"/>
                  </a:lnTo>
                  <a:lnTo>
                    <a:pt x="0" y="183"/>
                  </a:lnTo>
                  <a:close/>
                </a:path>
              </a:pathLst>
            </a:custGeom>
            <a:solidFill>
              <a:srgbClr val="C2E0C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3" name="Freeform 20"/>
            <p:cNvSpPr>
              <a:spLocks/>
            </p:cNvSpPr>
            <p:nvPr/>
          </p:nvSpPr>
          <p:spPr bwMode="auto">
            <a:xfrm>
              <a:off x="1586" y="1739"/>
              <a:ext cx="128" cy="97"/>
            </a:xfrm>
            <a:custGeom>
              <a:avLst/>
              <a:gdLst>
                <a:gd name="T0" fmla="*/ 0 w 255"/>
                <a:gd name="T1" fmla="*/ 0 h 194"/>
                <a:gd name="T2" fmla="*/ 10 w 255"/>
                <a:gd name="T3" fmla="*/ 0 h 194"/>
                <a:gd name="T4" fmla="*/ 15 w 255"/>
                <a:gd name="T5" fmla="*/ 13 h 194"/>
                <a:gd name="T6" fmla="*/ 32 w 255"/>
                <a:gd name="T7" fmla="*/ 16 h 194"/>
                <a:gd name="T8" fmla="*/ 28 w 255"/>
                <a:gd name="T9" fmla="*/ 25 h 194"/>
                <a:gd name="T10" fmla="*/ 11 w 255"/>
                <a:gd name="T11" fmla="*/ 21 h 194"/>
                <a:gd name="T12" fmla="*/ 4 w 255"/>
                <a:gd name="T13" fmla="*/ 12 h 194"/>
                <a:gd name="T14" fmla="*/ 0 w 255"/>
                <a:gd name="T15" fmla="*/ 0 h 194"/>
                <a:gd name="T16" fmla="*/ 0 w 255"/>
                <a:gd name="T17" fmla="*/ 0 h 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5"/>
                <a:gd name="T28" fmla="*/ 0 h 194"/>
                <a:gd name="T29" fmla="*/ 255 w 255"/>
                <a:gd name="T30" fmla="*/ 194 h 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5" h="194">
                  <a:moveTo>
                    <a:pt x="0" y="0"/>
                  </a:moveTo>
                  <a:lnTo>
                    <a:pt x="76" y="0"/>
                  </a:lnTo>
                  <a:lnTo>
                    <a:pt x="118" y="99"/>
                  </a:lnTo>
                  <a:lnTo>
                    <a:pt x="255" y="127"/>
                  </a:lnTo>
                  <a:lnTo>
                    <a:pt x="220" y="194"/>
                  </a:lnTo>
                  <a:lnTo>
                    <a:pt x="82" y="164"/>
                  </a:lnTo>
                  <a:lnTo>
                    <a:pt x="29" y="93"/>
                  </a:lnTo>
                  <a:lnTo>
                    <a:pt x="0" y="0"/>
                  </a:lnTo>
                  <a:close/>
                </a:path>
              </a:pathLst>
            </a:custGeom>
            <a:solidFill>
              <a:srgbClr val="C2E0C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4" name="Freeform 21"/>
            <p:cNvSpPr>
              <a:spLocks/>
            </p:cNvSpPr>
            <p:nvPr/>
          </p:nvSpPr>
          <p:spPr bwMode="auto">
            <a:xfrm>
              <a:off x="1807" y="1850"/>
              <a:ext cx="133" cy="225"/>
            </a:xfrm>
            <a:custGeom>
              <a:avLst/>
              <a:gdLst>
                <a:gd name="T0" fmla="*/ 0 w 268"/>
                <a:gd name="T1" fmla="*/ 11 h 449"/>
                <a:gd name="T2" fmla="*/ 25 w 268"/>
                <a:gd name="T3" fmla="*/ 0 h 449"/>
                <a:gd name="T4" fmla="*/ 31 w 268"/>
                <a:gd name="T5" fmla="*/ 17 h 449"/>
                <a:gd name="T6" fmla="*/ 33 w 268"/>
                <a:gd name="T7" fmla="*/ 42 h 449"/>
                <a:gd name="T8" fmla="*/ 32 w 268"/>
                <a:gd name="T9" fmla="*/ 53 h 449"/>
                <a:gd name="T10" fmla="*/ 26 w 268"/>
                <a:gd name="T11" fmla="*/ 56 h 449"/>
                <a:gd name="T12" fmla="*/ 21 w 268"/>
                <a:gd name="T13" fmla="*/ 46 h 449"/>
                <a:gd name="T14" fmla="*/ 17 w 268"/>
                <a:gd name="T15" fmla="*/ 57 h 449"/>
                <a:gd name="T16" fmla="*/ 12 w 268"/>
                <a:gd name="T17" fmla="*/ 55 h 449"/>
                <a:gd name="T18" fmla="*/ 14 w 268"/>
                <a:gd name="T19" fmla="*/ 24 h 449"/>
                <a:gd name="T20" fmla="*/ 1 w 268"/>
                <a:gd name="T21" fmla="*/ 31 h 449"/>
                <a:gd name="T22" fmla="*/ 0 w 268"/>
                <a:gd name="T23" fmla="*/ 11 h 449"/>
                <a:gd name="T24" fmla="*/ 0 w 268"/>
                <a:gd name="T25" fmla="*/ 11 h 4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8"/>
                <a:gd name="T40" fmla="*/ 0 h 449"/>
                <a:gd name="T41" fmla="*/ 268 w 268"/>
                <a:gd name="T42" fmla="*/ 449 h 4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8" h="449">
                  <a:moveTo>
                    <a:pt x="0" y="84"/>
                  </a:moveTo>
                  <a:lnTo>
                    <a:pt x="204" y="0"/>
                  </a:lnTo>
                  <a:lnTo>
                    <a:pt x="249" y="131"/>
                  </a:lnTo>
                  <a:lnTo>
                    <a:pt x="268" y="336"/>
                  </a:lnTo>
                  <a:lnTo>
                    <a:pt x="260" y="419"/>
                  </a:lnTo>
                  <a:lnTo>
                    <a:pt x="210" y="443"/>
                  </a:lnTo>
                  <a:lnTo>
                    <a:pt x="171" y="365"/>
                  </a:lnTo>
                  <a:lnTo>
                    <a:pt x="138" y="449"/>
                  </a:lnTo>
                  <a:lnTo>
                    <a:pt x="103" y="439"/>
                  </a:lnTo>
                  <a:lnTo>
                    <a:pt x="118" y="191"/>
                  </a:lnTo>
                  <a:lnTo>
                    <a:pt x="15" y="246"/>
                  </a:lnTo>
                  <a:lnTo>
                    <a:pt x="0" y="84"/>
                  </a:lnTo>
                  <a:close/>
                </a:path>
              </a:pathLst>
            </a:custGeom>
            <a:solidFill>
              <a:srgbClr val="FFC4B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5" name="Freeform 22"/>
            <p:cNvSpPr>
              <a:spLocks/>
            </p:cNvSpPr>
            <p:nvPr/>
          </p:nvSpPr>
          <p:spPr bwMode="auto">
            <a:xfrm>
              <a:off x="1182" y="1571"/>
              <a:ext cx="109" cy="99"/>
            </a:xfrm>
            <a:custGeom>
              <a:avLst/>
              <a:gdLst>
                <a:gd name="T0" fmla="*/ 20 w 218"/>
                <a:gd name="T1" fmla="*/ 3 h 198"/>
                <a:gd name="T2" fmla="*/ 20 w 218"/>
                <a:gd name="T3" fmla="*/ 4 h 198"/>
                <a:gd name="T4" fmla="*/ 18 w 218"/>
                <a:gd name="T5" fmla="*/ 5 h 198"/>
                <a:gd name="T6" fmla="*/ 15 w 218"/>
                <a:gd name="T7" fmla="*/ 7 h 198"/>
                <a:gd name="T8" fmla="*/ 13 w 218"/>
                <a:gd name="T9" fmla="*/ 9 h 198"/>
                <a:gd name="T10" fmla="*/ 10 w 218"/>
                <a:gd name="T11" fmla="*/ 11 h 198"/>
                <a:gd name="T12" fmla="*/ 8 w 218"/>
                <a:gd name="T13" fmla="*/ 13 h 198"/>
                <a:gd name="T14" fmla="*/ 6 w 218"/>
                <a:gd name="T15" fmla="*/ 15 h 198"/>
                <a:gd name="T16" fmla="*/ 5 w 218"/>
                <a:gd name="T17" fmla="*/ 16 h 198"/>
                <a:gd name="T18" fmla="*/ 6 w 218"/>
                <a:gd name="T19" fmla="*/ 16 h 198"/>
                <a:gd name="T20" fmla="*/ 7 w 218"/>
                <a:gd name="T21" fmla="*/ 16 h 198"/>
                <a:gd name="T22" fmla="*/ 10 w 218"/>
                <a:gd name="T23" fmla="*/ 16 h 198"/>
                <a:gd name="T24" fmla="*/ 12 w 218"/>
                <a:gd name="T25" fmla="*/ 16 h 198"/>
                <a:gd name="T26" fmla="*/ 15 w 218"/>
                <a:gd name="T27" fmla="*/ 17 h 198"/>
                <a:gd name="T28" fmla="*/ 18 w 218"/>
                <a:gd name="T29" fmla="*/ 18 h 198"/>
                <a:gd name="T30" fmla="*/ 22 w 218"/>
                <a:gd name="T31" fmla="*/ 19 h 198"/>
                <a:gd name="T32" fmla="*/ 23 w 218"/>
                <a:gd name="T33" fmla="*/ 20 h 198"/>
                <a:gd name="T34" fmla="*/ 23 w 218"/>
                <a:gd name="T35" fmla="*/ 19 h 198"/>
                <a:gd name="T36" fmla="*/ 23 w 218"/>
                <a:gd name="T37" fmla="*/ 17 h 198"/>
                <a:gd name="T38" fmla="*/ 23 w 218"/>
                <a:gd name="T39" fmla="*/ 15 h 198"/>
                <a:gd name="T40" fmla="*/ 23 w 218"/>
                <a:gd name="T41" fmla="*/ 13 h 198"/>
                <a:gd name="T42" fmla="*/ 23 w 218"/>
                <a:gd name="T43" fmla="*/ 10 h 198"/>
                <a:gd name="T44" fmla="*/ 23 w 218"/>
                <a:gd name="T45" fmla="*/ 8 h 198"/>
                <a:gd name="T46" fmla="*/ 24 w 218"/>
                <a:gd name="T47" fmla="*/ 6 h 198"/>
                <a:gd name="T48" fmla="*/ 28 w 218"/>
                <a:gd name="T49" fmla="*/ 8 h 198"/>
                <a:gd name="T50" fmla="*/ 28 w 218"/>
                <a:gd name="T51" fmla="*/ 8 h 198"/>
                <a:gd name="T52" fmla="*/ 27 w 218"/>
                <a:gd name="T53" fmla="*/ 9 h 198"/>
                <a:gd name="T54" fmla="*/ 27 w 218"/>
                <a:gd name="T55" fmla="*/ 11 h 198"/>
                <a:gd name="T56" fmla="*/ 27 w 218"/>
                <a:gd name="T57" fmla="*/ 13 h 198"/>
                <a:gd name="T58" fmla="*/ 26 w 218"/>
                <a:gd name="T59" fmla="*/ 15 h 198"/>
                <a:gd name="T60" fmla="*/ 27 w 218"/>
                <a:gd name="T61" fmla="*/ 18 h 198"/>
                <a:gd name="T62" fmla="*/ 27 w 218"/>
                <a:gd name="T63" fmla="*/ 20 h 198"/>
                <a:gd name="T64" fmla="*/ 28 w 218"/>
                <a:gd name="T65" fmla="*/ 24 h 198"/>
                <a:gd name="T66" fmla="*/ 24 w 218"/>
                <a:gd name="T67" fmla="*/ 25 h 198"/>
                <a:gd name="T68" fmla="*/ 24 w 218"/>
                <a:gd name="T69" fmla="*/ 24 h 198"/>
                <a:gd name="T70" fmla="*/ 22 w 218"/>
                <a:gd name="T71" fmla="*/ 24 h 198"/>
                <a:gd name="T72" fmla="*/ 20 w 218"/>
                <a:gd name="T73" fmla="*/ 23 h 198"/>
                <a:gd name="T74" fmla="*/ 16 w 218"/>
                <a:gd name="T75" fmla="*/ 22 h 198"/>
                <a:gd name="T76" fmla="*/ 12 w 218"/>
                <a:gd name="T77" fmla="*/ 21 h 198"/>
                <a:gd name="T78" fmla="*/ 5 w 218"/>
                <a:gd name="T79" fmla="*/ 20 h 198"/>
                <a:gd name="T80" fmla="*/ 0 w 218"/>
                <a:gd name="T81" fmla="*/ 15 h 198"/>
                <a:gd name="T82" fmla="*/ 1 w 218"/>
                <a:gd name="T83" fmla="*/ 15 h 198"/>
                <a:gd name="T84" fmla="*/ 2 w 218"/>
                <a:gd name="T85" fmla="*/ 13 h 198"/>
                <a:gd name="T86" fmla="*/ 4 w 218"/>
                <a:gd name="T87" fmla="*/ 11 h 198"/>
                <a:gd name="T88" fmla="*/ 7 w 218"/>
                <a:gd name="T89" fmla="*/ 9 h 198"/>
                <a:gd name="T90" fmla="*/ 10 w 218"/>
                <a:gd name="T91" fmla="*/ 6 h 198"/>
                <a:gd name="T92" fmla="*/ 13 w 218"/>
                <a:gd name="T93" fmla="*/ 4 h 198"/>
                <a:gd name="T94" fmla="*/ 16 w 218"/>
                <a:gd name="T95" fmla="*/ 2 h 198"/>
                <a:gd name="T96" fmla="*/ 19 w 218"/>
                <a:gd name="T97" fmla="*/ 0 h 198"/>
                <a:gd name="T98" fmla="*/ 21 w 218"/>
                <a:gd name="T99" fmla="*/ 3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198"/>
                <a:gd name="T152" fmla="*/ 218 w 218"/>
                <a:gd name="T153" fmla="*/ 198 h 1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198">
                  <a:moveTo>
                    <a:pt x="162" y="19"/>
                  </a:moveTo>
                  <a:lnTo>
                    <a:pt x="160" y="19"/>
                  </a:lnTo>
                  <a:lnTo>
                    <a:pt x="157" y="23"/>
                  </a:lnTo>
                  <a:lnTo>
                    <a:pt x="153" y="26"/>
                  </a:lnTo>
                  <a:lnTo>
                    <a:pt x="147" y="32"/>
                  </a:lnTo>
                  <a:lnTo>
                    <a:pt x="137" y="36"/>
                  </a:lnTo>
                  <a:lnTo>
                    <a:pt x="128" y="44"/>
                  </a:lnTo>
                  <a:lnTo>
                    <a:pt x="119" y="50"/>
                  </a:lnTo>
                  <a:lnTo>
                    <a:pt x="108" y="58"/>
                  </a:lnTo>
                  <a:lnTo>
                    <a:pt x="98" y="65"/>
                  </a:lnTo>
                  <a:lnTo>
                    <a:pt x="87" y="75"/>
                  </a:lnTo>
                  <a:lnTo>
                    <a:pt x="76" y="82"/>
                  </a:lnTo>
                  <a:lnTo>
                    <a:pt x="67" y="91"/>
                  </a:lnTo>
                  <a:lnTo>
                    <a:pt x="59" y="99"/>
                  </a:lnTo>
                  <a:lnTo>
                    <a:pt x="52" y="108"/>
                  </a:lnTo>
                  <a:lnTo>
                    <a:pt x="44" y="114"/>
                  </a:lnTo>
                  <a:lnTo>
                    <a:pt x="41" y="122"/>
                  </a:lnTo>
                  <a:lnTo>
                    <a:pt x="40" y="122"/>
                  </a:lnTo>
                  <a:lnTo>
                    <a:pt x="43" y="123"/>
                  </a:lnTo>
                  <a:lnTo>
                    <a:pt x="46" y="123"/>
                  </a:lnTo>
                  <a:lnTo>
                    <a:pt x="50" y="123"/>
                  </a:lnTo>
                  <a:lnTo>
                    <a:pt x="56" y="123"/>
                  </a:lnTo>
                  <a:lnTo>
                    <a:pt x="64" y="125"/>
                  </a:lnTo>
                  <a:lnTo>
                    <a:pt x="73" y="125"/>
                  </a:lnTo>
                  <a:lnTo>
                    <a:pt x="84" y="127"/>
                  </a:lnTo>
                  <a:lnTo>
                    <a:pt x="95" y="128"/>
                  </a:lnTo>
                  <a:lnTo>
                    <a:pt x="107" y="130"/>
                  </a:lnTo>
                  <a:lnTo>
                    <a:pt x="118" y="133"/>
                  </a:lnTo>
                  <a:lnTo>
                    <a:pt x="131" y="136"/>
                  </a:lnTo>
                  <a:lnTo>
                    <a:pt x="144" y="140"/>
                  </a:lnTo>
                  <a:lnTo>
                    <a:pt x="157" y="145"/>
                  </a:lnTo>
                  <a:lnTo>
                    <a:pt x="170" y="151"/>
                  </a:lnTo>
                  <a:lnTo>
                    <a:pt x="183" y="159"/>
                  </a:lnTo>
                  <a:lnTo>
                    <a:pt x="183" y="157"/>
                  </a:lnTo>
                  <a:lnTo>
                    <a:pt x="183" y="154"/>
                  </a:lnTo>
                  <a:lnTo>
                    <a:pt x="182" y="149"/>
                  </a:lnTo>
                  <a:lnTo>
                    <a:pt x="182" y="143"/>
                  </a:lnTo>
                  <a:lnTo>
                    <a:pt x="182" y="136"/>
                  </a:lnTo>
                  <a:lnTo>
                    <a:pt x="180" y="127"/>
                  </a:lnTo>
                  <a:lnTo>
                    <a:pt x="180" y="117"/>
                  </a:lnTo>
                  <a:lnTo>
                    <a:pt x="180" y="108"/>
                  </a:lnTo>
                  <a:lnTo>
                    <a:pt x="180" y="99"/>
                  </a:lnTo>
                  <a:lnTo>
                    <a:pt x="180" y="88"/>
                  </a:lnTo>
                  <a:lnTo>
                    <a:pt x="180" y="78"/>
                  </a:lnTo>
                  <a:lnTo>
                    <a:pt x="182" y="68"/>
                  </a:lnTo>
                  <a:lnTo>
                    <a:pt x="182" y="59"/>
                  </a:lnTo>
                  <a:lnTo>
                    <a:pt x="183" y="52"/>
                  </a:lnTo>
                  <a:lnTo>
                    <a:pt x="185" y="44"/>
                  </a:lnTo>
                  <a:lnTo>
                    <a:pt x="188" y="38"/>
                  </a:lnTo>
                  <a:lnTo>
                    <a:pt x="218" y="61"/>
                  </a:lnTo>
                  <a:lnTo>
                    <a:pt x="217" y="61"/>
                  </a:lnTo>
                  <a:lnTo>
                    <a:pt x="217" y="62"/>
                  </a:lnTo>
                  <a:lnTo>
                    <a:pt x="215" y="65"/>
                  </a:lnTo>
                  <a:lnTo>
                    <a:pt x="214" y="70"/>
                  </a:lnTo>
                  <a:lnTo>
                    <a:pt x="212" y="75"/>
                  </a:lnTo>
                  <a:lnTo>
                    <a:pt x="211" y="82"/>
                  </a:lnTo>
                  <a:lnTo>
                    <a:pt x="209" y="88"/>
                  </a:lnTo>
                  <a:lnTo>
                    <a:pt x="209" y="97"/>
                  </a:lnTo>
                  <a:lnTo>
                    <a:pt x="209" y="107"/>
                  </a:lnTo>
                  <a:lnTo>
                    <a:pt x="208" y="116"/>
                  </a:lnTo>
                  <a:lnTo>
                    <a:pt x="208" y="127"/>
                  </a:lnTo>
                  <a:lnTo>
                    <a:pt x="209" y="137"/>
                  </a:lnTo>
                  <a:lnTo>
                    <a:pt x="209" y="148"/>
                  </a:lnTo>
                  <a:lnTo>
                    <a:pt x="211" y="160"/>
                  </a:lnTo>
                  <a:lnTo>
                    <a:pt x="214" y="171"/>
                  </a:lnTo>
                  <a:lnTo>
                    <a:pt x="218" y="185"/>
                  </a:lnTo>
                  <a:lnTo>
                    <a:pt x="192" y="198"/>
                  </a:lnTo>
                  <a:lnTo>
                    <a:pt x="191" y="197"/>
                  </a:lnTo>
                  <a:lnTo>
                    <a:pt x="188" y="194"/>
                  </a:lnTo>
                  <a:lnTo>
                    <a:pt x="185" y="191"/>
                  </a:lnTo>
                  <a:lnTo>
                    <a:pt x="180" y="188"/>
                  </a:lnTo>
                  <a:lnTo>
                    <a:pt x="173" y="185"/>
                  </a:lnTo>
                  <a:lnTo>
                    <a:pt x="165" y="182"/>
                  </a:lnTo>
                  <a:lnTo>
                    <a:pt x="154" y="177"/>
                  </a:lnTo>
                  <a:lnTo>
                    <a:pt x="142" y="174"/>
                  </a:lnTo>
                  <a:lnTo>
                    <a:pt x="127" y="169"/>
                  </a:lnTo>
                  <a:lnTo>
                    <a:pt x="110" y="168"/>
                  </a:lnTo>
                  <a:lnTo>
                    <a:pt x="90" y="163"/>
                  </a:lnTo>
                  <a:lnTo>
                    <a:pt x="66" y="162"/>
                  </a:lnTo>
                  <a:lnTo>
                    <a:pt x="38" y="159"/>
                  </a:lnTo>
                  <a:lnTo>
                    <a:pt x="9" y="157"/>
                  </a:lnTo>
                  <a:lnTo>
                    <a:pt x="0" y="120"/>
                  </a:lnTo>
                  <a:lnTo>
                    <a:pt x="0" y="119"/>
                  </a:lnTo>
                  <a:lnTo>
                    <a:pt x="3" y="114"/>
                  </a:lnTo>
                  <a:lnTo>
                    <a:pt x="7" y="110"/>
                  </a:lnTo>
                  <a:lnTo>
                    <a:pt x="15" y="104"/>
                  </a:lnTo>
                  <a:lnTo>
                    <a:pt x="23" y="96"/>
                  </a:lnTo>
                  <a:lnTo>
                    <a:pt x="32" y="87"/>
                  </a:lnTo>
                  <a:lnTo>
                    <a:pt x="43" y="78"/>
                  </a:lnTo>
                  <a:lnTo>
                    <a:pt x="55" y="67"/>
                  </a:lnTo>
                  <a:lnTo>
                    <a:pt x="66" y="56"/>
                  </a:lnTo>
                  <a:lnTo>
                    <a:pt x="78" y="47"/>
                  </a:lnTo>
                  <a:lnTo>
                    <a:pt x="90" y="36"/>
                  </a:lnTo>
                  <a:lnTo>
                    <a:pt x="102" y="27"/>
                  </a:lnTo>
                  <a:lnTo>
                    <a:pt x="113" y="18"/>
                  </a:lnTo>
                  <a:lnTo>
                    <a:pt x="125" y="10"/>
                  </a:lnTo>
                  <a:lnTo>
                    <a:pt x="134" y="3"/>
                  </a:lnTo>
                  <a:lnTo>
                    <a:pt x="145" y="0"/>
                  </a:lnTo>
                  <a:lnTo>
                    <a:pt x="162" y="1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6" name="Freeform 23"/>
            <p:cNvSpPr>
              <a:spLocks/>
            </p:cNvSpPr>
            <p:nvPr/>
          </p:nvSpPr>
          <p:spPr bwMode="auto">
            <a:xfrm>
              <a:off x="1147" y="2075"/>
              <a:ext cx="121" cy="153"/>
            </a:xfrm>
            <a:custGeom>
              <a:avLst/>
              <a:gdLst>
                <a:gd name="T0" fmla="*/ 14 w 244"/>
                <a:gd name="T1" fmla="*/ 4 h 306"/>
                <a:gd name="T2" fmla="*/ 9 w 244"/>
                <a:gd name="T3" fmla="*/ 15 h 306"/>
                <a:gd name="T4" fmla="*/ 0 w 244"/>
                <a:gd name="T5" fmla="*/ 31 h 306"/>
                <a:gd name="T6" fmla="*/ 0 w 244"/>
                <a:gd name="T7" fmla="*/ 35 h 306"/>
                <a:gd name="T8" fmla="*/ 3 w 244"/>
                <a:gd name="T9" fmla="*/ 35 h 306"/>
                <a:gd name="T10" fmla="*/ 7 w 244"/>
                <a:gd name="T11" fmla="*/ 39 h 306"/>
                <a:gd name="T12" fmla="*/ 12 w 244"/>
                <a:gd name="T13" fmla="*/ 34 h 306"/>
                <a:gd name="T14" fmla="*/ 17 w 244"/>
                <a:gd name="T15" fmla="*/ 35 h 306"/>
                <a:gd name="T16" fmla="*/ 20 w 244"/>
                <a:gd name="T17" fmla="*/ 22 h 306"/>
                <a:gd name="T18" fmla="*/ 30 w 244"/>
                <a:gd name="T19" fmla="*/ 7 h 306"/>
                <a:gd name="T20" fmla="*/ 28 w 244"/>
                <a:gd name="T21" fmla="*/ 0 h 306"/>
                <a:gd name="T22" fmla="*/ 14 w 244"/>
                <a:gd name="T23" fmla="*/ 4 h 306"/>
                <a:gd name="T24" fmla="*/ 14 w 244"/>
                <a:gd name="T25" fmla="*/ 4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306"/>
                <a:gd name="T41" fmla="*/ 244 w 244"/>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306">
                  <a:moveTo>
                    <a:pt x="112" y="26"/>
                  </a:moveTo>
                  <a:lnTo>
                    <a:pt x="75" y="118"/>
                  </a:lnTo>
                  <a:lnTo>
                    <a:pt x="5" y="241"/>
                  </a:lnTo>
                  <a:lnTo>
                    <a:pt x="0" y="276"/>
                  </a:lnTo>
                  <a:lnTo>
                    <a:pt x="30" y="280"/>
                  </a:lnTo>
                  <a:lnTo>
                    <a:pt x="59" y="306"/>
                  </a:lnTo>
                  <a:lnTo>
                    <a:pt x="103" y="267"/>
                  </a:lnTo>
                  <a:lnTo>
                    <a:pt x="143" y="276"/>
                  </a:lnTo>
                  <a:lnTo>
                    <a:pt x="166" y="176"/>
                  </a:lnTo>
                  <a:lnTo>
                    <a:pt x="244" y="55"/>
                  </a:lnTo>
                  <a:lnTo>
                    <a:pt x="231" y="0"/>
                  </a:lnTo>
                  <a:lnTo>
                    <a:pt x="112" y="26"/>
                  </a:lnTo>
                  <a:close/>
                </a:path>
              </a:pathLst>
            </a:custGeom>
            <a:solidFill>
              <a:srgbClr val="FFC4B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7" name="Freeform 24"/>
            <p:cNvSpPr>
              <a:spLocks/>
            </p:cNvSpPr>
            <p:nvPr/>
          </p:nvSpPr>
          <p:spPr bwMode="auto">
            <a:xfrm>
              <a:off x="1218" y="1429"/>
              <a:ext cx="313" cy="257"/>
            </a:xfrm>
            <a:custGeom>
              <a:avLst/>
              <a:gdLst>
                <a:gd name="T0" fmla="*/ 31 w 627"/>
                <a:gd name="T1" fmla="*/ 5 h 516"/>
                <a:gd name="T2" fmla="*/ 43 w 627"/>
                <a:gd name="T3" fmla="*/ 0 h 516"/>
                <a:gd name="T4" fmla="*/ 61 w 627"/>
                <a:gd name="T5" fmla="*/ 6 h 516"/>
                <a:gd name="T6" fmla="*/ 71 w 627"/>
                <a:gd name="T7" fmla="*/ 19 h 516"/>
                <a:gd name="T8" fmla="*/ 78 w 627"/>
                <a:gd name="T9" fmla="*/ 40 h 516"/>
                <a:gd name="T10" fmla="*/ 76 w 627"/>
                <a:gd name="T11" fmla="*/ 55 h 516"/>
                <a:gd name="T12" fmla="*/ 66 w 627"/>
                <a:gd name="T13" fmla="*/ 64 h 516"/>
                <a:gd name="T14" fmla="*/ 55 w 627"/>
                <a:gd name="T15" fmla="*/ 64 h 516"/>
                <a:gd name="T16" fmla="*/ 39 w 627"/>
                <a:gd name="T17" fmla="*/ 60 h 516"/>
                <a:gd name="T18" fmla="*/ 17 w 627"/>
                <a:gd name="T19" fmla="*/ 45 h 516"/>
                <a:gd name="T20" fmla="*/ 5 w 627"/>
                <a:gd name="T21" fmla="*/ 35 h 516"/>
                <a:gd name="T22" fmla="*/ 0 w 627"/>
                <a:gd name="T23" fmla="*/ 25 h 516"/>
                <a:gd name="T24" fmla="*/ 4 w 627"/>
                <a:gd name="T25" fmla="*/ 23 h 516"/>
                <a:gd name="T26" fmla="*/ 8 w 627"/>
                <a:gd name="T27" fmla="*/ 19 h 516"/>
                <a:gd name="T28" fmla="*/ 13 w 627"/>
                <a:gd name="T29" fmla="*/ 21 h 516"/>
                <a:gd name="T30" fmla="*/ 17 w 627"/>
                <a:gd name="T31" fmla="*/ 23 h 516"/>
                <a:gd name="T32" fmla="*/ 17 w 627"/>
                <a:gd name="T33" fmla="*/ 30 h 516"/>
                <a:gd name="T34" fmla="*/ 31 w 627"/>
                <a:gd name="T35" fmla="*/ 36 h 516"/>
                <a:gd name="T36" fmla="*/ 56 w 627"/>
                <a:gd name="T37" fmla="*/ 43 h 516"/>
                <a:gd name="T38" fmla="*/ 51 w 627"/>
                <a:gd name="T39" fmla="*/ 35 h 516"/>
                <a:gd name="T40" fmla="*/ 39 w 627"/>
                <a:gd name="T41" fmla="*/ 20 h 516"/>
                <a:gd name="T42" fmla="*/ 31 w 627"/>
                <a:gd name="T43" fmla="*/ 5 h 516"/>
                <a:gd name="T44" fmla="*/ 31 w 627"/>
                <a:gd name="T45" fmla="*/ 5 h 5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7"/>
                <a:gd name="T70" fmla="*/ 0 h 516"/>
                <a:gd name="T71" fmla="*/ 627 w 627"/>
                <a:gd name="T72" fmla="*/ 516 h 5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7" h="516">
                  <a:moveTo>
                    <a:pt x="254" y="43"/>
                  </a:moveTo>
                  <a:lnTo>
                    <a:pt x="347" y="0"/>
                  </a:lnTo>
                  <a:lnTo>
                    <a:pt x="492" y="54"/>
                  </a:lnTo>
                  <a:lnTo>
                    <a:pt x="569" y="158"/>
                  </a:lnTo>
                  <a:lnTo>
                    <a:pt x="627" y="327"/>
                  </a:lnTo>
                  <a:lnTo>
                    <a:pt x="610" y="442"/>
                  </a:lnTo>
                  <a:lnTo>
                    <a:pt x="530" y="516"/>
                  </a:lnTo>
                  <a:lnTo>
                    <a:pt x="446" y="514"/>
                  </a:lnTo>
                  <a:lnTo>
                    <a:pt x="318" y="483"/>
                  </a:lnTo>
                  <a:lnTo>
                    <a:pt x="137" y="367"/>
                  </a:lnTo>
                  <a:lnTo>
                    <a:pt x="41" y="283"/>
                  </a:lnTo>
                  <a:lnTo>
                    <a:pt x="0" y="200"/>
                  </a:lnTo>
                  <a:lnTo>
                    <a:pt x="36" y="190"/>
                  </a:lnTo>
                  <a:lnTo>
                    <a:pt x="67" y="155"/>
                  </a:lnTo>
                  <a:lnTo>
                    <a:pt x="110" y="174"/>
                  </a:lnTo>
                  <a:lnTo>
                    <a:pt x="139" y="184"/>
                  </a:lnTo>
                  <a:lnTo>
                    <a:pt x="143" y="243"/>
                  </a:lnTo>
                  <a:lnTo>
                    <a:pt x="254" y="295"/>
                  </a:lnTo>
                  <a:lnTo>
                    <a:pt x="452" y="347"/>
                  </a:lnTo>
                  <a:lnTo>
                    <a:pt x="414" y="285"/>
                  </a:lnTo>
                  <a:lnTo>
                    <a:pt x="315" y="165"/>
                  </a:lnTo>
                  <a:lnTo>
                    <a:pt x="254" y="43"/>
                  </a:lnTo>
                  <a:close/>
                </a:path>
              </a:pathLst>
            </a:custGeom>
            <a:solidFill>
              <a:srgbClr val="FFC4B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8" name="Freeform 25"/>
            <p:cNvSpPr>
              <a:spLocks/>
            </p:cNvSpPr>
            <p:nvPr/>
          </p:nvSpPr>
          <p:spPr bwMode="auto">
            <a:xfrm>
              <a:off x="1052" y="1211"/>
              <a:ext cx="271" cy="270"/>
            </a:xfrm>
            <a:custGeom>
              <a:avLst/>
              <a:gdLst>
                <a:gd name="T0" fmla="*/ 10 w 541"/>
                <a:gd name="T1" fmla="*/ 0 h 540"/>
                <a:gd name="T2" fmla="*/ 26 w 541"/>
                <a:gd name="T3" fmla="*/ 0 h 540"/>
                <a:gd name="T4" fmla="*/ 41 w 541"/>
                <a:gd name="T5" fmla="*/ 4 h 540"/>
                <a:gd name="T6" fmla="*/ 54 w 541"/>
                <a:gd name="T7" fmla="*/ 16 h 540"/>
                <a:gd name="T8" fmla="*/ 58 w 541"/>
                <a:gd name="T9" fmla="*/ 12 h 540"/>
                <a:gd name="T10" fmla="*/ 65 w 541"/>
                <a:gd name="T11" fmla="*/ 14 h 540"/>
                <a:gd name="T12" fmla="*/ 66 w 541"/>
                <a:gd name="T13" fmla="*/ 22 h 540"/>
                <a:gd name="T14" fmla="*/ 62 w 541"/>
                <a:gd name="T15" fmla="*/ 26 h 540"/>
                <a:gd name="T16" fmla="*/ 66 w 541"/>
                <a:gd name="T17" fmla="*/ 36 h 540"/>
                <a:gd name="T18" fmla="*/ 68 w 541"/>
                <a:gd name="T19" fmla="*/ 50 h 540"/>
                <a:gd name="T20" fmla="*/ 61 w 541"/>
                <a:gd name="T21" fmla="*/ 63 h 540"/>
                <a:gd name="T22" fmla="*/ 50 w 541"/>
                <a:gd name="T23" fmla="*/ 68 h 540"/>
                <a:gd name="T24" fmla="*/ 39 w 541"/>
                <a:gd name="T25" fmla="*/ 66 h 540"/>
                <a:gd name="T26" fmla="*/ 28 w 541"/>
                <a:gd name="T27" fmla="*/ 57 h 540"/>
                <a:gd name="T28" fmla="*/ 16 w 541"/>
                <a:gd name="T29" fmla="*/ 42 h 540"/>
                <a:gd name="T30" fmla="*/ 2 w 541"/>
                <a:gd name="T31" fmla="*/ 50 h 540"/>
                <a:gd name="T32" fmla="*/ 0 w 541"/>
                <a:gd name="T33" fmla="*/ 47 h 540"/>
                <a:gd name="T34" fmla="*/ 4 w 541"/>
                <a:gd name="T35" fmla="*/ 26 h 540"/>
                <a:gd name="T36" fmla="*/ 10 w 541"/>
                <a:gd name="T37" fmla="*/ 0 h 540"/>
                <a:gd name="T38" fmla="*/ 10 w 541"/>
                <a:gd name="T39" fmla="*/ 0 h 5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1"/>
                <a:gd name="T61" fmla="*/ 0 h 540"/>
                <a:gd name="T62" fmla="*/ 541 w 541"/>
                <a:gd name="T63" fmla="*/ 540 h 5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1" h="540">
                  <a:moveTo>
                    <a:pt x="75" y="0"/>
                  </a:moveTo>
                  <a:lnTo>
                    <a:pt x="208" y="0"/>
                  </a:lnTo>
                  <a:lnTo>
                    <a:pt x="326" y="30"/>
                  </a:lnTo>
                  <a:lnTo>
                    <a:pt x="431" y="127"/>
                  </a:lnTo>
                  <a:lnTo>
                    <a:pt x="460" y="93"/>
                  </a:lnTo>
                  <a:lnTo>
                    <a:pt x="517" y="108"/>
                  </a:lnTo>
                  <a:lnTo>
                    <a:pt x="526" y="173"/>
                  </a:lnTo>
                  <a:lnTo>
                    <a:pt x="494" y="203"/>
                  </a:lnTo>
                  <a:lnTo>
                    <a:pt x="527" y="287"/>
                  </a:lnTo>
                  <a:lnTo>
                    <a:pt x="541" y="397"/>
                  </a:lnTo>
                  <a:lnTo>
                    <a:pt x="483" y="503"/>
                  </a:lnTo>
                  <a:lnTo>
                    <a:pt x="396" y="540"/>
                  </a:lnTo>
                  <a:lnTo>
                    <a:pt x="312" y="526"/>
                  </a:lnTo>
                  <a:lnTo>
                    <a:pt x="219" y="451"/>
                  </a:lnTo>
                  <a:lnTo>
                    <a:pt x="127" y="330"/>
                  </a:lnTo>
                  <a:lnTo>
                    <a:pt x="15" y="394"/>
                  </a:lnTo>
                  <a:lnTo>
                    <a:pt x="0" y="374"/>
                  </a:lnTo>
                  <a:lnTo>
                    <a:pt x="32" y="205"/>
                  </a:lnTo>
                  <a:lnTo>
                    <a:pt x="75" y="0"/>
                  </a:lnTo>
                  <a:close/>
                </a:path>
              </a:pathLst>
            </a:custGeom>
            <a:solidFill>
              <a:srgbClr val="FFC4B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49" name="Freeform 26"/>
            <p:cNvSpPr>
              <a:spLocks/>
            </p:cNvSpPr>
            <p:nvPr/>
          </p:nvSpPr>
          <p:spPr bwMode="auto">
            <a:xfrm>
              <a:off x="1066" y="1163"/>
              <a:ext cx="233" cy="190"/>
            </a:xfrm>
            <a:custGeom>
              <a:avLst/>
              <a:gdLst>
                <a:gd name="T0" fmla="*/ 2 w 465"/>
                <a:gd name="T1" fmla="*/ 29 h 380"/>
                <a:gd name="T2" fmla="*/ 14 w 465"/>
                <a:gd name="T3" fmla="*/ 29 h 380"/>
                <a:gd name="T4" fmla="*/ 39 w 465"/>
                <a:gd name="T5" fmla="*/ 19 h 380"/>
                <a:gd name="T6" fmla="*/ 39 w 465"/>
                <a:gd name="T7" fmla="*/ 12 h 380"/>
                <a:gd name="T8" fmla="*/ 44 w 465"/>
                <a:gd name="T9" fmla="*/ 3 h 380"/>
                <a:gd name="T10" fmla="*/ 48 w 465"/>
                <a:gd name="T11" fmla="*/ 0 h 380"/>
                <a:gd name="T12" fmla="*/ 49 w 465"/>
                <a:gd name="T13" fmla="*/ 4 h 380"/>
                <a:gd name="T14" fmla="*/ 45 w 465"/>
                <a:gd name="T15" fmla="*/ 16 h 380"/>
                <a:gd name="T16" fmla="*/ 54 w 465"/>
                <a:gd name="T17" fmla="*/ 13 h 380"/>
                <a:gd name="T18" fmla="*/ 59 w 465"/>
                <a:gd name="T19" fmla="*/ 16 h 380"/>
                <a:gd name="T20" fmla="*/ 53 w 465"/>
                <a:gd name="T21" fmla="*/ 20 h 380"/>
                <a:gd name="T22" fmla="*/ 45 w 465"/>
                <a:gd name="T23" fmla="*/ 23 h 380"/>
                <a:gd name="T24" fmla="*/ 43 w 465"/>
                <a:gd name="T25" fmla="*/ 33 h 380"/>
                <a:gd name="T26" fmla="*/ 38 w 465"/>
                <a:gd name="T27" fmla="*/ 41 h 380"/>
                <a:gd name="T28" fmla="*/ 32 w 465"/>
                <a:gd name="T29" fmla="*/ 42 h 380"/>
                <a:gd name="T30" fmla="*/ 28 w 465"/>
                <a:gd name="T31" fmla="*/ 40 h 380"/>
                <a:gd name="T32" fmla="*/ 27 w 465"/>
                <a:gd name="T33" fmla="*/ 37 h 380"/>
                <a:gd name="T34" fmla="*/ 23 w 465"/>
                <a:gd name="T35" fmla="*/ 45 h 380"/>
                <a:gd name="T36" fmla="*/ 18 w 465"/>
                <a:gd name="T37" fmla="*/ 48 h 380"/>
                <a:gd name="T38" fmla="*/ 9 w 465"/>
                <a:gd name="T39" fmla="*/ 47 h 380"/>
                <a:gd name="T40" fmla="*/ 0 w 465"/>
                <a:gd name="T41" fmla="*/ 41 h 380"/>
                <a:gd name="T42" fmla="*/ 2 w 465"/>
                <a:gd name="T43" fmla="*/ 29 h 380"/>
                <a:gd name="T44" fmla="*/ 2 w 465"/>
                <a:gd name="T45" fmla="*/ 29 h 3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5"/>
                <a:gd name="T70" fmla="*/ 0 h 380"/>
                <a:gd name="T71" fmla="*/ 465 w 465"/>
                <a:gd name="T72" fmla="*/ 380 h 3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5" h="380">
                  <a:moveTo>
                    <a:pt x="14" y="231"/>
                  </a:moveTo>
                  <a:lnTo>
                    <a:pt x="105" y="228"/>
                  </a:lnTo>
                  <a:lnTo>
                    <a:pt x="306" y="146"/>
                  </a:lnTo>
                  <a:lnTo>
                    <a:pt x="310" y="89"/>
                  </a:lnTo>
                  <a:lnTo>
                    <a:pt x="347" y="22"/>
                  </a:lnTo>
                  <a:lnTo>
                    <a:pt x="384" y="0"/>
                  </a:lnTo>
                  <a:lnTo>
                    <a:pt x="391" y="26"/>
                  </a:lnTo>
                  <a:lnTo>
                    <a:pt x="355" y="123"/>
                  </a:lnTo>
                  <a:lnTo>
                    <a:pt x="425" y="100"/>
                  </a:lnTo>
                  <a:lnTo>
                    <a:pt x="465" y="123"/>
                  </a:lnTo>
                  <a:lnTo>
                    <a:pt x="420" y="156"/>
                  </a:lnTo>
                  <a:lnTo>
                    <a:pt x="359" y="179"/>
                  </a:lnTo>
                  <a:lnTo>
                    <a:pt x="341" y="264"/>
                  </a:lnTo>
                  <a:lnTo>
                    <a:pt x="303" y="325"/>
                  </a:lnTo>
                  <a:lnTo>
                    <a:pt x="249" y="335"/>
                  </a:lnTo>
                  <a:lnTo>
                    <a:pt x="219" y="320"/>
                  </a:lnTo>
                  <a:lnTo>
                    <a:pt x="209" y="294"/>
                  </a:lnTo>
                  <a:lnTo>
                    <a:pt x="177" y="355"/>
                  </a:lnTo>
                  <a:lnTo>
                    <a:pt x="141" y="380"/>
                  </a:lnTo>
                  <a:lnTo>
                    <a:pt x="69" y="374"/>
                  </a:lnTo>
                  <a:lnTo>
                    <a:pt x="0" y="325"/>
                  </a:lnTo>
                  <a:lnTo>
                    <a:pt x="14" y="231"/>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0" name="Freeform 27"/>
            <p:cNvSpPr>
              <a:spLocks/>
            </p:cNvSpPr>
            <p:nvPr/>
          </p:nvSpPr>
          <p:spPr bwMode="auto">
            <a:xfrm>
              <a:off x="1169" y="1573"/>
              <a:ext cx="113" cy="100"/>
            </a:xfrm>
            <a:custGeom>
              <a:avLst/>
              <a:gdLst>
                <a:gd name="T0" fmla="*/ 21 w 226"/>
                <a:gd name="T1" fmla="*/ 2 h 201"/>
                <a:gd name="T2" fmla="*/ 20 w 226"/>
                <a:gd name="T3" fmla="*/ 3 h 201"/>
                <a:gd name="T4" fmla="*/ 18 w 226"/>
                <a:gd name="T5" fmla="*/ 5 h 201"/>
                <a:gd name="T6" fmla="*/ 15 w 226"/>
                <a:gd name="T7" fmla="*/ 6 h 201"/>
                <a:gd name="T8" fmla="*/ 12 w 226"/>
                <a:gd name="T9" fmla="*/ 9 h 201"/>
                <a:gd name="T10" fmla="*/ 10 w 226"/>
                <a:gd name="T11" fmla="*/ 11 h 201"/>
                <a:gd name="T12" fmla="*/ 7 w 226"/>
                <a:gd name="T13" fmla="*/ 13 h 201"/>
                <a:gd name="T14" fmla="*/ 6 w 226"/>
                <a:gd name="T15" fmla="*/ 16 h 201"/>
                <a:gd name="T16" fmla="*/ 8 w 226"/>
                <a:gd name="T17" fmla="*/ 15 h 201"/>
                <a:gd name="T18" fmla="*/ 11 w 226"/>
                <a:gd name="T19" fmla="*/ 16 h 201"/>
                <a:gd name="T20" fmla="*/ 14 w 226"/>
                <a:gd name="T21" fmla="*/ 16 h 201"/>
                <a:gd name="T22" fmla="*/ 17 w 226"/>
                <a:gd name="T23" fmla="*/ 17 h 201"/>
                <a:gd name="T24" fmla="*/ 20 w 226"/>
                <a:gd name="T25" fmla="*/ 18 h 201"/>
                <a:gd name="T26" fmla="*/ 24 w 226"/>
                <a:gd name="T27" fmla="*/ 19 h 201"/>
                <a:gd name="T28" fmla="*/ 24 w 226"/>
                <a:gd name="T29" fmla="*/ 19 h 201"/>
                <a:gd name="T30" fmla="*/ 24 w 226"/>
                <a:gd name="T31" fmla="*/ 18 h 201"/>
                <a:gd name="T32" fmla="*/ 23 w 226"/>
                <a:gd name="T33" fmla="*/ 16 h 201"/>
                <a:gd name="T34" fmla="*/ 23 w 226"/>
                <a:gd name="T35" fmla="*/ 13 h 201"/>
                <a:gd name="T36" fmla="*/ 23 w 226"/>
                <a:gd name="T37" fmla="*/ 11 h 201"/>
                <a:gd name="T38" fmla="*/ 23 w 226"/>
                <a:gd name="T39" fmla="*/ 8 h 201"/>
                <a:gd name="T40" fmla="*/ 24 w 226"/>
                <a:gd name="T41" fmla="*/ 6 h 201"/>
                <a:gd name="T42" fmla="*/ 24 w 226"/>
                <a:gd name="T43" fmla="*/ 4 h 201"/>
                <a:gd name="T44" fmla="*/ 28 w 226"/>
                <a:gd name="T45" fmla="*/ 7 h 201"/>
                <a:gd name="T46" fmla="*/ 28 w 226"/>
                <a:gd name="T47" fmla="*/ 8 h 201"/>
                <a:gd name="T48" fmla="*/ 28 w 226"/>
                <a:gd name="T49" fmla="*/ 9 h 201"/>
                <a:gd name="T50" fmla="*/ 28 w 226"/>
                <a:gd name="T51" fmla="*/ 11 h 201"/>
                <a:gd name="T52" fmla="*/ 28 w 226"/>
                <a:gd name="T53" fmla="*/ 13 h 201"/>
                <a:gd name="T54" fmla="*/ 28 w 226"/>
                <a:gd name="T55" fmla="*/ 16 h 201"/>
                <a:gd name="T56" fmla="*/ 28 w 226"/>
                <a:gd name="T57" fmla="*/ 19 h 201"/>
                <a:gd name="T58" fmla="*/ 28 w 226"/>
                <a:gd name="T59" fmla="*/ 22 h 201"/>
                <a:gd name="T60" fmla="*/ 25 w 226"/>
                <a:gd name="T61" fmla="*/ 25 h 201"/>
                <a:gd name="T62" fmla="*/ 24 w 226"/>
                <a:gd name="T63" fmla="*/ 24 h 201"/>
                <a:gd name="T64" fmla="*/ 23 w 226"/>
                <a:gd name="T65" fmla="*/ 23 h 201"/>
                <a:gd name="T66" fmla="*/ 21 w 226"/>
                <a:gd name="T67" fmla="*/ 22 h 201"/>
                <a:gd name="T68" fmla="*/ 18 w 226"/>
                <a:gd name="T69" fmla="*/ 21 h 201"/>
                <a:gd name="T70" fmla="*/ 14 w 226"/>
                <a:gd name="T71" fmla="*/ 21 h 201"/>
                <a:gd name="T72" fmla="*/ 9 w 226"/>
                <a:gd name="T73" fmla="*/ 20 h 201"/>
                <a:gd name="T74" fmla="*/ 2 w 226"/>
                <a:gd name="T75" fmla="*/ 19 h 201"/>
                <a:gd name="T76" fmla="*/ 1 w 226"/>
                <a:gd name="T77" fmla="*/ 14 h 201"/>
                <a:gd name="T78" fmla="*/ 2 w 226"/>
                <a:gd name="T79" fmla="*/ 13 h 201"/>
                <a:gd name="T80" fmla="*/ 3 w 226"/>
                <a:gd name="T81" fmla="*/ 12 h 201"/>
                <a:gd name="T82" fmla="*/ 6 w 226"/>
                <a:gd name="T83" fmla="*/ 9 h 201"/>
                <a:gd name="T84" fmla="*/ 9 w 226"/>
                <a:gd name="T85" fmla="*/ 7 h 201"/>
                <a:gd name="T86" fmla="*/ 12 w 226"/>
                <a:gd name="T87" fmla="*/ 4 h 201"/>
                <a:gd name="T88" fmla="*/ 15 w 226"/>
                <a:gd name="T89" fmla="*/ 2 h 201"/>
                <a:gd name="T90" fmla="*/ 17 w 226"/>
                <a:gd name="T91" fmla="*/ 0 h 201"/>
                <a:gd name="T92" fmla="*/ 21 w 226"/>
                <a:gd name="T93" fmla="*/ 2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6"/>
                <a:gd name="T142" fmla="*/ 0 h 201"/>
                <a:gd name="T143" fmla="*/ 226 w 226"/>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6" h="201">
                  <a:moveTo>
                    <a:pt x="165" y="22"/>
                  </a:moveTo>
                  <a:lnTo>
                    <a:pt x="163" y="22"/>
                  </a:lnTo>
                  <a:lnTo>
                    <a:pt x="160" y="25"/>
                  </a:lnTo>
                  <a:lnTo>
                    <a:pt x="154" y="28"/>
                  </a:lnTo>
                  <a:lnTo>
                    <a:pt x="147" y="34"/>
                  </a:lnTo>
                  <a:lnTo>
                    <a:pt x="137" y="40"/>
                  </a:lnTo>
                  <a:lnTo>
                    <a:pt x="128" y="48"/>
                  </a:lnTo>
                  <a:lnTo>
                    <a:pt x="118" y="55"/>
                  </a:lnTo>
                  <a:lnTo>
                    <a:pt x="107" y="64"/>
                  </a:lnTo>
                  <a:lnTo>
                    <a:pt x="95" y="72"/>
                  </a:lnTo>
                  <a:lnTo>
                    <a:pt x="84" y="81"/>
                  </a:lnTo>
                  <a:lnTo>
                    <a:pt x="73" y="90"/>
                  </a:lnTo>
                  <a:lnTo>
                    <a:pt x="64" y="100"/>
                  </a:lnTo>
                  <a:lnTo>
                    <a:pt x="53" y="107"/>
                  </a:lnTo>
                  <a:lnTo>
                    <a:pt x="46" y="116"/>
                  </a:lnTo>
                  <a:lnTo>
                    <a:pt x="47" y="129"/>
                  </a:lnTo>
                  <a:lnTo>
                    <a:pt x="55" y="127"/>
                  </a:lnTo>
                  <a:lnTo>
                    <a:pt x="64" y="127"/>
                  </a:lnTo>
                  <a:lnTo>
                    <a:pt x="73" y="127"/>
                  </a:lnTo>
                  <a:lnTo>
                    <a:pt x="85" y="129"/>
                  </a:lnTo>
                  <a:lnTo>
                    <a:pt x="95" y="129"/>
                  </a:lnTo>
                  <a:lnTo>
                    <a:pt x="108" y="132"/>
                  </a:lnTo>
                  <a:lnTo>
                    <a:pt x="121" y="133"/>
                  </a:lnTo>
                  <a:lnTo>
                    <a:pt x="133" y="136"/>
                  </a:lnTo>
                  <a:lnTo>
                    <a:pt x="147" y="141"/>
                  </a:lnTo>
                  <a:lnTo>
                    <a:pt x="160" y="145"/>
                  </a:lnTo>
                  <a:lnTo>
                    <a:pt x="173" y="152"/>
                  </a:lnTo>
                  <a:lnTo>
                    <a:pt x="186" y="159"/>
                  </a:lnTo>
                  <a:lnTo>
                    <a:pt x="185" y="158"/>
                  </a:lnTo>
                  <a:lnTo>
                    <a:pt x="185" y="155"/>
                  </a:lnTo>
                  <a:lnTo>
                    <a:pt x="185" y="150"/>
                  </a:lnTo>
                  <a:lnTo>
                    <a:pt x="185" y="144"/>
                  </a:lnTo>
                  <a:lnTo>
                    <a:pt x="185" y="136"/>
                  </a:lnTo>
                  <a:lnTo>
                    <a:pt x="183" y="129"/>
                  </a:lnTo>
                  <a:lnTo>
                    <a:pt x="183" y="119"/>
                  </a:lnTo>
                  <a:lnTo>
                    <a:pt x="183" y="110"/>
                  </a:lnTo>
                  <a:lnTo>
                    <a:pt x="182" y="100"/>
                  </a:lnTo>
                  <a:lnTo>
                    <a:pt x="182" y="89"/>
                  </a:lnTo>
                  <a:lnTo>
                    <a:pt x="182" y="78"/>
                  </a:lnTo>
                  <a:lnTo>
                    <a:pt x="183" y="69"/>
                  </a:lnTo>
                  <a:lnTo>
                    <a:pt x="183" y="60"/>
                  </a:lnTo>
                  <a:lnTo>
                    <a:pt x="185" y="52"/>
                  </a:lnTo>
                  <a:lnTo>
                    <a:pt x="186" y="45"/>
                  </a:lnTo>
                  <a:lnTo>
                    <a:pt x="188" y="38"/>
                  </a:lnTo>
                  <a:lnTo>
                    <a:pt x="220" y="61"/>
                  </a:lnTo>
                  <a:lnTo>
                    <a:pt x="220" y="64"/>
                  </a:lnTo>
                  <a:lnTo>
                    <a:pt x="218" y="67"/>
                  </a:lnTo>
                  <a:lnTo>
                    <a:pt x="218" y="72"/>
                  </a:lnTo>
                  <a:lnTo>
                    <a:pt x="218" y="78"/>
                  </a:lnTo>
                  <a:lnTo>
                    <a:pt x="217" y="84"/>
                  </a:lnTo>
                  <a:lnTo>
                    <a:pt x="217" y="92"/>
                  </a:lnTo>
                  <a:lnTo>
                    <a:pt x="217" y="101"/>
                  </a:lnTo>
                  <a:lnTo>
                    <a:pt x="217" y="110"/>
                  </a:lnTo>
                  <a:lnTo>
                    <a:pt x="217" y="119"/>
                  </a:lnTo>
                  <a:lnTo>
                    <a:pt x="217" y="130"/>
                  </a:lnTo>
                  <a:lnTo>
                    <a:pt x="218" y="142"/>
                  </a:lnTo>
                  <a:lnTo>
                    <a:pt x="218" y="153"/>
                  </a:lnTo>
                  <a:lnTo>
                    <a:pt x="222" y="164"/>
                  </a:lnTo>
                  <a:lnTo>
                    <a:pt x="223" y="176"/>
                  </a:lnTo>
                  <a:lnTo>
                    <a:pt x="226" y="188"/>
                  </a:lnTo>
                  <a:lnTo>
                    <a:pt x="194" y="201"/>
                  </a:lnTo>
                  <a:lnTo>
                    <a:pt x="193" y="199"/>
                  </a:lnTo>
                  <a:lnTo>
                    <a:pt x="189" y="194"/>
                  </a:lnTo>
                  <a:lnTo>
                    <a:pt x="185" y="191"/>
                  </a:lnTo>
                  <a:lnTo>
                    <a:pt x="180" y="188"/>
                  </a:lnTo>
                  <a:lnTo>
                    <a:pt x="174" y="185"/>
                  </a:lnTo>
                  <a:lnTo>
                    <a:pt x="167" y="182"/>
                  </a:lnTo>
                  <a:lnTo>
                    <a:pt x="156" y="179"/>
                  </a:lnTo>
                  <a:lnTo>
                    <a:pt x="144" y="175"/>
                  </a:lnTo>
                  <a:lnTo>
                    <a:pt x="128" y="171"/>
                  </a:lnTo>
                  <a:lnTo>
                    <a:pt x="111" y="168"/>
                  </a:lnTo>
                  <a:lnTo>
                    <a:pt x="90" y="165"/>
                  </a:lnTo>
                  <a:lnTo>
                    <a:pt x="67" y="162"/>
                  </a:lnTo>
                  <a:lnTo>
                    <a:pt x="40" y="159"/>
                  </a:lnTo>
                  <a:lnTo>
                    <a:pt x="11" y="159"/>
                  </a:lnTo>
                  <a:lnTo>
                    <a:pt x="0" y="121"/>
                  </a:lnTo>
                  <a:lnTo>
                    <a:pt x="1" y="119"/>
                  </a:lnTo>
                  <a:lnTo>
                    <a:pt x="4" y="116"/>
                  </a:lnTo>
                  <a:lnTo>
                    <a:pt x="9" y="110"/>
                  </a:lnTo>
                  <a:lnTo>
                    <a:pt x="17" y="104"/>
                  </a:lnTo>
                  <a:lnTo>
                    <a:pt x="24" y="97"/>
                  </a:lnTo>
                  <a:lnTo>
                    <a:pt x="35" y="89"/>
                  </a:lnTo>
                  <a:lnTo>
                    <a:pt x="44" y="78"/>
                  </a:lnTo>
                  <a:lnTo>
                    <a:pt x="56" y="69"/>
                  </a:lnTo>
                  <a:lnTo>
                    <a:pt x="69" y="58"/>
                  </a:lnTo>
                  <a:lnTo>
                    <a:pt x="81" y="48"/>
                  </a:lnTo>
                  <a:lnTo>
                    <a:pt x="92" y="37"/>
                  </a:lnTo>
                  <a:lnTo>
                    <a:pt x="104" y="28"/>
                  </a:lnTo>
                  <a:lnTo>
                    <a:pt x="115" y="19"/>
                  </a:lnTo>
                  <a:lnTo>
                    <a:pt x="127" y="11"/>
                  </a:lnTo>
                  <a:lnTo>
                    <a:pt x="136" y="5"/>
                  </a:lnTo>
                  <a:lnTo>
                    <a:pt x="145" y="0"/>
                  </a:lnTo>
                  <a:lnTo>
                    <a:pt x="165"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1" name="Freeform 28"/>
            <p:cNvSpPr>
              <a:spLocks/>
            </p:cNvSpPr>
            <p:nvPr/>
          </p:nvSpPr>
          <p:spPr bwMode="auto">
            <a:xfrm>
              <a:off x="1258" y="1406"/>
              <a:ext cx="14" cy="13"/>
            </a:xfrm>
            <a:custGeom>
              <a:avLst/>
              <a:gdLst>
                <a:gd name="T0" fmla="*/ 0 w 29"/>
                <a:gd name="T1" fmla="*/ 3 h 26"/>
                <a:gd name="T2" fmla="*/ 0 w 29"/>
                <a:gd name="T3" fmla="*/ 3 h 26"/>
                <a:gd name="T4" fmla="*/ 0 w 29"/>
                <a:gd name="T5" fmla="*/ 2 h 26"/>
                <a:gd name="T6" fmla="*/ 0 w 29"/>
                <a:gd name="T7" fmla="*/ 1 h 26"/>
                <a:gd name="T8" fmla="*/ 0 w 29"/>
                <a:gd name="T9" fmla="*/ 1 h 26"/>
                <a:gd name="T10" fmla="*/ 0 w 29"/>
                <a:gd name="T11" fmla="*/ 1 h 26"/>
                <a:gd name="T12" fmla="*/ 1 w 29"/>
                <a:gd name="T13" fmla="*/ 1 h 26"/>
                <a:gd name="T14" fmla="*/ 2 w 29"/>
                <a:gd name="T15" fmla="*/ 0 h 26"/>
                <a:gd name="T16" fmla="*/ 2 w 29"/>
                <a:gd name="T17" fmla="*/ 1 h 26"/>
                <a:gd name="T18" fmla="*/ 2 w 29"/>
                <a:gd name="T19" fmla="*/ 1 h 26"/>
                <a:gd name="T20" fmla="*/ 3 w 29"/>
                <a:gd name="T21" fmla="*/ 1 h 26"/>
                <a:gd name="T22" fmla="*/ 3 w 29"/>
                <a:gd name="T23" fmla="*/ 2 h 26"/>
                <a:gd name="T24" fmla="*/ 3 w 29"/>
                <a:gd name="T25" fmla="*/ 2 h 26"/>
                <a:gd name="T26" fmla="*/ 3 w 29"/>
                <a:gd name="T27" fmla="*/ 2 h 26"/>
                <a:gd name="T28" fmla="*/ 3 w 29"/>
                <a:gd name="T29" fmla="*/ 3 h 26"/>
                <a:gd name="T30" fmla="*/ 3 w 29"/>
                <a:gd name="T31" fmla="*/ 3 h 26"/>
                <a:gd name="T32" fmla="*/ 2 w 29"/>
                <a:gd name="T33" fmla="*/ 3 h 26"/>
                <a:gd name="T34" fmla="*/ 2 w 29"/>
                <a:gd name="T35" fmla="*/ 3 h 26"/>
                <a:gd name="T36" fmla="*/ 2 w 29"/>
                <a:gd name="T37" fmla="*/ 4 h 26"/>
                <a:gd name="T38" fmla="*/ 1 w 29"/>
                <a:gd name="T39" fmla="*/ 3 h 26"/>
                <a:gd name="T40" fmla="*/ 0 w 29"/>
                <a:gd name="T41" fmla="*/ 3 h 26"/>
                <a:gd name="T42" fmla="*/ 0 w 29"/>
                <a:gd name="T43" fmla="*/ 3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6"/>
                <a:gd name="T68" fmla="*/ 29 w 29"/>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6">
                  <a:moveTo>
                    <a:pt x="6" y="20"/>
                  </a:moveTo>
                  <a:lnTo>
                    <a:pt x="3" y="17"/>
                  </a:lnTo>
                  <a:lnTo>
                    <a:pt x="2" y="12"/>
                  </a:lnTo>
                  <a:lnTo>
                    <a:pt x="0" y="7"/>
                  </a:lnTo>
                  <a:lnTo>
                    <a:pt x="2" y="6"/>
                  </a:lnTo>
                  <a:lnTo>
                    <a:pt x="5" y="3"/>
                  </a:lnTo>
                  <a:lnTo>
                    <a:pt x="11" y="1"/>
                  </a:lnTo>
                  <a:lnTo>
                    <a:pt x="17" y="0"/>
                  </a:lnTo>
                  <a:lnTo>
                    <a:pt x="22" y="1"/>
                  </a:lnTo>
                  <a:lnTo>
                    <a:pt x="23" y="3"/>
                  </a:lnTo>
                  <a:lnTo>
                    <a:pt x="26" y="6"/>
                  </a:lnTo>
                  <a:lnTo>
                    <a:pt x="28" y="9"/>
                  </a:lnTo>
                  <a:lnTo>
                    <a:pt x="28" y="14"/>
                  </a:lnTo>
                  <a:lnTo>
                    <a:pt x="28" y="15"/>
                  </a:lnTo>
                  <a:lnTo>
                    <a:pt x="29" y="17"/>
                  </a:lnTo>
                  <a:lnTo>
                    <a:pt x="26" y="20"/>
                  </a:lnTo>
                  <a:lnTo>
                    <a:pt x="23" y="24"/>
                  </a:lnTo>
                  <a:lnTo>
                    <a:pt x="19" y="24"/>
                  </a:lnTo>
                  <a:lnTo>
                    <a:pt x="16" y="26"/>
                  </a:lnTo>
                  <a:lnTo>
                    <a:pt x="11" y="23"/>
                  </a:lnTo>
                  <a:lnTo>
                    <a:pt x="6" y="2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2" name="Freeform 29"/>
            <p:cNvSpPr>
              <a:spLocks/>
            </p:cNvSpPr>
            <p:nvPr/>
          </p:nvSpPr>
          <p:spPr bwMode="auto">
            <a:xfrm>
              <a:off x="1171" y="2166"/>
              <a:ext cx="58" cy="64"/>
            </a:xfrm>
            <a:custGeom>
              <a:avLst/>
              <a:gdLst>
                <a:gd name="T0" fmla="*/ 2 w 117"/>
                <a:gd name="T1" fmla="*/ 11 h 127"/>
                <a:gd name="T2" fmla="*/ 2 w 117"/>
                <a:gd name="T3" fmla="*/ 12 h 127"/>
                <a:gd name="T4" fmla="*/ 2 w 117"/>
                <a:gd name="T5" fmla="*/ 12 h 127"/>
                <a:gd name="T6" fmla="*/ 3 w 117"/>
                <a:gd name="T7" fmla="*/ 12 h 127"/>
                <a:gd name="T8" fmla="*/ 3 w 117"/>
                <a:gd name="T9" fmla="*/ 13 h 127"/>
                <a:gd name="T10" fmla="*/ 4 w 117"/>
                <a:gd name="T11" fmla="*/ 13 h 127"/>
                <a:gd name="T12" fmla="*/ 4 w 117"/>
                <a:gd name="T13" fmla="*/ 13 h 127"/>
                <a:gd name="T14" fmla="*/ 5 w 117"/>
                <a:gd name="T15" fmla="*/ 13 h 127"/>
                <a:gd name="T16" fmla="*/ 6 w 117"/>
                <a:gd name="T17" fmla="*/ 12 h 127"/>
                <a:gd name="T18" fmla="*/ 7 w 117"/>
                <a:gd name="T19" fmla="*/ 12 h 127"/>
                <a:gd name="T20" fmla="*/ 8 w 117"/>
                <a:gd name="T21" fmla="*/ 10 h 127"/>
                <a:gd name="T22" fmla="*/ 9 w 117"/>
                <a:gd name="T23" fmla="*/ 9 h 127"/>
                <a:gd name="T24" fmla="*/ 10 w 117"/>
                <a:gd name="T25" fmla="*/ 7 h 127"/>
                <a:gd name="T26" fmla="*/ 11 w 117"/>
                <a:gd name="T27" fmla="*/ 4 h 127"/>
                <a:gd name="T28" fmla="*/ 12 w 117"/>
                <a:gd name="T29" fmla="*/ 0 h 127"/>
                <a:gd name="T30" fmla="*/ 14 w 117"/>
                <a:gd name="T31" fmla="*/ 1 h 127"/>
                <a:gd name="T32" fmla="*/ 14 w 117"/>
                <a:gd name="T33" fmla="*/ 2 h 127"/>
                <a:gd name="T34" fmla="*/ 14 w 117"/>
                <a:gd name="T35" fmla="*/ 2 h 127"/>
                <a:gd name="T36" fmla="*/ 13 w 117"/>
                <a:gd name="T37" fmla="*/ 3 h 127"/>
                <a:gd name="T38" fmla="*/ 13 w 117"/>
                <a:gd name="T39" fmla="*/ 5 h 127"/>
                <a:gd name="T40" fmla="*/ 12 w 117"/>
                <a:gd name="T41" fmla="*/ 7 h 127"/>
                <a:gd name="T42" fmla="*/ 11 w 117"/>
                <a:gd name="T43" fmla="*/ 8 h 127"/>
                <a:gd name="T44" fmla="*/ 10 w 117"/>
                <a:gd name="T45" fmla="*/ 10 h 127"/>
                <a:gd name="T46" fmla="*/ 9 w 117"/>
                <a:gd name="T47" fmla="*/ 12 h 127"/>
                <a:gd name="T48" fmla="*/ 8 w 117"/>
                <a:gd name="T49" fmla="*/ 13 h 127"/>
                <a:gd name="T50" fmla="*/ 7 w 117"/>
                <a:gd name="T51" fmla="*/ 15 h 127"/>
                <a:gd name="T52" fmla="*/ 6 w 117"/>
                <a:gd name="T53" fmla="*/ 16 h 127"/>
                <a:gd name="T54" fmla="*/ 5 w 117"/>
                <a:gd name="T55" fmla="*/ 16 h 127"/>
                <a:gd name="T56" fmla="*/ 3 w 117"/>
                <a:gd name="T57" fmla="*/ 16 h 127"/>
                <a:gd name="T58" fmla="*/ 2 w 117"/>
                <a:gd name="T59" fmla="*/ 16 h 127"/>
                <a:gd name="T60" fmla="*/ 1 w 117"/>
                <a:gd name="T61" fmla="*/ 14 h 127"/>
                <a:gd name="T62" fmla="*/ 0 w 117"/>
                <a:gd name="T63" fmla="*/ 12 h 127"/>
                <a:gd name="T64" fmla="*/ 2 w 117"/>
                <a:gd name="T65" fmla="*/ 11 h 127"/>
                <a:gd name="T66" fmla="*/ 2 w 117"/>
                <a:gd name="T67" fmla="*/ 11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7"/>
                <a:gd name="T103" fmla="*/ 0 h 127"/>
                <a:gd name="T104" fmla="*/ 117 w 117"/>
                <a:gd name="T105" fmla="*/ 127 h 1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7" h="127">
                  <a:moveTo>
                    <a:pt x="16" y="86"/>
                  </a:moveTo>
                  <a:lnTo>
                    <a:pt x="17" y="89"/>
                  </a:lnTo>
                  <a:lnTo>
                    <a:pt x="22" y="95"/>
                  </a:lnTo>
                  <a:lnTo>
                    <a:pt x="25" y="96"/>
                  </a:lnTo>
                  <a:lnTo>
                    <a:pt x="29" y="99"/>
                  </a:lnTo>
                  <a:lnTo>
                    <a:pt x="33" y="101"/>
                  </a:lnTo>
                  <a:lnTo>
                    <a:pt x="39" y="102"/>
                  </a:lnTo>
                  <a:lnTo>
                    <a:pt x="43" y="99"/>
                  </a:lnTo>
                  <a:lnTo>
                    <a:pt x="51" y="96"/>
                  </a:lnTo>
                  <a:lnTo>
                    <a:pt x="57" y="89"/>
                  </a:lnTo>
                  <a:lnTo>
                    <a:pt x="65" y="79"/>
                  </a:lnTo>
                  <a:lnTo>
                    <a:pt x="72" y="66"/>
                  </a:lnTo>
                  <a:lnTo>
                    <a:pt x="81" y="49"/>
                  </a:lnTo>
                  <a:lnTo>
                    <a:pt x="89" y="26"/>
                  </a:lnTo>
                  <a:lnTo>
                    <a:pt x="98" y="0"/>
                  </a:lnTo>
                  <a:lnTo>
                    <a:pt x="117" y="8"/>
                  </a:lnTo>
                  <a:lnTo>
                    <a:pt x="115" y="9"/>
                  </a:lnTo>
                  <a:lnTo>
                    <a:pt x="114" y="15"/>
                  </a:lnTo>
                  <a:lnTo>
                    <a:pt x="109" y="24"/>
                  </a:lnTo>
                  <a:lnTo>
                    <a:pt x="106" y="37"/>
                  </a:lnTo>
                  <a:lnTo>
                    <a:pt x="100" y="49"/>
                  </a:lnTo>
                  <a:lnTo>
                    <a:pt x="94" y="63"/>
                  </a:lnTo>
                  <a:lnTo>
                    <a:pt x="86" y="78"/>
                  </a:lnTo>
                  <a:lnTo>
                    <a:pt x="78" y="92"/>
                  </a:lnTo>
                  <a:lnTo>
                    <a:pt x="71" y="104"/>
                  </a:lnTo>
                  <a:lnTo>
                    <a:pt x="62" y="115"/>
                  </a:lnTo>
                  <a:lnTo>
                    <a:pt x="51" y="122"/>
                  </a:lnTo>
                  <a:lnTo>
                    <a:pt x="42" y="127"/>
                  </a:lnTo>
                  <a:lnTo>
                    <a:pt x="31" y="125"/>
                  </a:lnTo>
                  <a:lnTo>
                    <a:pt x="20" y="121"/>
                  </a:lnTo>
                  <a:lnTo>
                    <a:pt x="10" y="110"/>
                  </a:lnTo>
                  <a:lnTo>
                    <a:pt x="0" y="93"/>
                  </a:lnTo>
                  <a:lnTo>
                    <a:pt x="16" y="8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3" name="Freeform 30"/>
            <p:cNvSpPr>
              <a:spLocks/>
            </p:cNvSpPr>
            <p:nvPr/>
          </p:nvSpPr>
          <p:spPr bwMode="auto">
            <a:xfrm>
              <a:off x="1106" y="1277"/>
              <a:ext cx="54" cy="34"/>
            </a:xfrm>
            <a:custGeom>
              <a:avLst/>
              <a:gdLst>
                <a:gd name="T0" fmla="*/ 3 w 107"/>
                <a:gd name="T1" fmla="*/ 3 h 68"/>
                <a:gd name="T2" fmla="*/ 3 w 107"/>
                <a:gd name="T3" fmla="*/ 4 h 68"/>
                <a:gd name="T4" fmla="*/ 3 w 107"/>
                <a:gd name="T5" fmla="*/ 4 h 68"/>
                <a:gd name="T6" fmla="*/ 3 w 107"/>
                <a:gd name="T7" fmla="*/ 5 h 68"/>
                <a:gd name="T8" fmla="*/ 4 w 107"/>
                <a:gd name="T9" fmla="*/ 6 h 68"/>
                <a:gd name="T10" fmla="*/ 5 w 107"/>
                <a:gd name="T11" fmla="*/ 6 h 68"/>
                <a:gd name="T12" fmla="*/ 5 w 107"/>
                <a:gd name="T13" fmla="*/ 6 h 68"/>
                <a:gd name="T14" fmla="*/ 6 w 107"/>
                <a:gd name="T15" fmla="*/ 6 h 68"/>
                <a:gd name="T16" fmla="*/ 7 w 107"/>
                <a:gd name="T17" fmla="*/ 5 h 68"/>
                <a:gd name="T18" fmla="*/ 8 w 107"/>
                <a:gd name="T19" fmla="*/ 4 h 68"/>
                <a:gd name="T20" fmla="*/ 9 w 107"/>
                <a:gd name="T21" fmla="*/ 4 h 68"/>
                <a:gd name="T22" fmla="*/ 10 w 107"/>
                <a:gd name="T23" fmla="*/ 2 h 68"/>
                <a:gd name="T24" fmla="*/ 11 w 107"/>
                <a:gd name="T25" fmla="*/ 0 h 68"/>
                <a:gd name="T26" fmla="*/ 14 w 107"/>
                <a:gd name="T27" fmla="*/ 1 h 68"/>
                <a:gd name="T28" fmla="*/ 14 w 107"/>
                <a:gd name="T29" fmla="*/ 1 h 68"/>
                <a:gd name="T30" fmla="*/ 13 w 107"/>
                <a:gd name="T31" fmla="*/ 2 h 68"/>
                <a:gd name="T32" fmla="*/ 13 w 107"/>
                <a:gd name="T33" fmla="*/ 2 h 68"/>
                <a:gd name="T34" fmla="*/ 12 w 107"/>
                <a:gd name="T35" fmla="*/ 3 h 68"/>
                <a:gd name="T36" fmla="*/ 11 w 107"/>
                <a:gd name="T37" fmla="*/ 4 h 68"/>
                <a:gd name="T38" fmla="*/ 10 w 107"/>
                <a:gd name="T39" fmla="*/ 5 h 68"/>
                <a:gd name="T40" fmla="*/ 9 w 107"/>
                <a:gd name="T41" fmla="*/ 6 h 68"/>
                <a:gd name="T42" fmla="*/ 8 w 107"/>
                <a:gd name="T43" fmla="*/ 7 h 68"/>
                <a:gd name="T44" fmla="*/ 7 w 107"/>
                <a:gd name="T45" fmla="*/ 8 h 68"/>
                <a:gd name="T46" fmla="*/ 5 w 107"/>
                <a:gd name="T47" fmla="*/ 9 h 68"/>
                <a:gd name="T48" fmla="*/ 4 w 107"/>
                <a:gd name="T49" fmla="*/ 9 h 68"/>
                <a:gd name="T50" fmla="*/ 3 w 107"/>
                <a:gd name="T51" fmla="*/ 9 h 68"/>
                <a:gd name="T52" fmla="*/ 2 w 107"/>
                <a:gd name="T53" fmla="*/ 8 h 68"/>
                <a:gd name="T54" fmla="*/ 1 w 107"/>
                <a:gd name="T55" fmla="*/ 7 h 68"/>
                <a:gd name="T56" fmla="*/ 1 w 107"/>
                <a:gd name="T57" fmla="*/ 6 h 68"/>
                <a:gd name="T58" fmla="*/ 0 w 107"/>
                <a:gd name="T59" fmla="*/ 3 h 68"/>
                <a:gd name="T60" fmla="*/ 3 w 107"/>
                <a:gd name="T61" fmla="*/ 3 h 68"/>
                <a:gd name="T62" fmla="*/ 3 w 107"/>
                <a:gd name="T63" fmla="*/ 3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68"/>
                <a:gd name="T98" fmla="*/ 107 w 107"/>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68">
                  <a:moveTo>
                    <a:pt x="19" y="23"/>
                  </a:moveTo>
                  <a:lnTo>
                    <a:pt x="19" y="26"/>
                  </a:lnTo>
                  <a:lnTo>
                    <a:pt x="20" y="31"/>
                  </a:lnTo>
                  <a:lnTo>
                    <a:pt x="23" y="39"/>
                  </a:lnTo>
                  <a:lnTo>
                    <a:pt x="29" y="43"/>
                  </a:lnTo>
                  <a:lnTo>
                    <a:pt x="33" y="45"/>
                  </a:lnTo>
                  <a:lnTo>
                    <a:pt x="37" y="45"/>
                  </a:lnTo>
                  <a:lnTo>
                    <a:pt x="43" y="42"/>
                  </a:lnTo>
                  <a:lnTo>
                    <a:pt x="49" y="39"/>
                  </a:lnTo>
                  <a:lnTo>
                    <a:pt x="57" y="32"/>
                  </a:lnTo>
                  <a:lnTo>
                    <a:pt x="65" y="25"/>
                  </a:lnTo>
                  <a:lnTo>
                    <a:pt x="74" y="13"/>
                  </a:lnTo>
                  <a:lnTo>
                    <a:pt x="85" y="0"/>
                  </a:lnTo>
                  <a:lnTo>
                    <a:pt x="107" y="3"/>
                  </a:lnTo>
                  <a:lnTo>
                    <a:pt x="106" y="5"/>
                  </a:lnTo>
                  <a:lnTo>
                    <a:pt x="103" y="10"/>
                  </a:lnTo>
                  <a:lnTo>
                    <a:pt x="98" y="14"/>
                  </a:lnTo>
                  <a:lnTo>
                    <a:pt x="92" y="23"/>
                  </a:lnTo>
                  <a:lnTo>
                    <a:pt x="85" y="31"/>
                  </a:lnTo>
                  <a:lnTo>
                    <a:pt x="75" y="40"/>
                  </a:lnTo>
                  <a:lnTo>
                    <a:pt x="66" y="48"/>
                  </a:lnTo>
                  <a:lnTo>
                    <a:pt x="59" y="55"/>
                  </a:lnTo>
                  <a:lnTo>
                    <a:pt x="49" y="62"/>
                  </a:lnTo>
                  <a:lnTo>
                    <a:pt x="40" y="66"/>
                  </a:lnTo>
                  <a:lnTo>
                    <a:pt x="31" y="68"/>
                  </a:lnTo>
                  <a:lnTo>
                    <a:pt x="22" y="68"/>
                  </a:lnTo>
                  <a:lnTo>
                    <a:pt x="14" y="63"/>
                  </a:lnTo>
                  <a:lnTo>
                    <a:pt x="8" y="54"/>
                  </a:lnTo>
                  <a:lnTo>
                    <a:pt x="3" y="42"/>
                  </a:lnTo>
                  <a:lnTo>
                    <a:pt x="0" y="23"/>
                  </a:lnTo>
                  <a:lnTo>
                    <a:pt x="19"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4" name="Freeform 31"/>
            <p:cNvSpPr>
              <a:spLocks/>
            </p:cNvSpPr>
            <p:nvPr/>
          </p:nvSpPr>
          <p:spPr bwMode="auto">
            <a:xfrm>
              <a:off x="1175" y="1260"/>
              <a:ext cx="52" cy="32"/>
            </a:xfrm>
            <a:custGeom>
              <a:avLst/>
              <a:gdLst>
                <a:gd name="T0" fmla="*/ 3 w 104"/>
                <a:gd name="T1" fmla="*/ 3 h 62"/>
                <a:gd name="T2" fmla="*/ 3 w 104"/>
                <a:gd name="T3" fmla="*/ 3 h 62"/>
                <a:gd name="T4" fmla="*/ 3 w 104"/>
                <a:gd name="T5" fmla="*/ 4 h 62"/>
                <a:gd name="T6" fmla="*/ 4 w 104"/>
                <a:gd name="T7" fmla="*/ 5 h 62"/>
                <a:gd name="T8" fmla="*/ 4 w 104"/>
                <a:gd name="T9" fmla="*/ 5 h 62"/>
                <a:gd name="T10" fmla="*/ 4 w 104"/>
                <a:gd name="T11" fmla="*/ 5 h 62"/>
                <a:gd name="T12" fmla="*/ 5 w 104"/>
                <a:gd name="T13" fmla="*/ 5 h 62"/>
                <a:gd name="T14" fmla="*/ 5 w 104"/>
                <a:gd name="T15" fmla="*/ 5 h 62"/>
                <a:gd name="T16" fmla="*/ 6 w 104"/>
                <a:gd name="T17" fmla="*/ 5 h 62"/>
                <a:gd name="T18" fmla="*/ 7 w 104"/>
                <a:gd name="T19" fmla="*/ 5 h 62"/>
                <a:gd name="T20" fmla="*/ 8 w 104"/>
                <a:gd name="T21" fmla="*/ 5 h 62"/>
                <a:gd name="T22" fmla="*/ 8 w 104"/>
                <a:gd name="T23" fmla="*/ 4 h 62"/>
                <a:gd name="T24" fmla="*/ 9 w 104"/>
                <a:gd name="T25" fmla="*/ 3 h 62"/>
                <a:gd name="T26" fmla="*/ 10 w 104"/>
                <a:gd name="T27" fmla="*/ 2 h 62"/>
                <a:gd name="T28" fmla="*/ 11 w 104"/>
                <a:gd name="T29" fmla="*/ 0 h 62"/>
                <a:gd name="T30" fmla="*/ 13 w 104"/>
                <a:gd name="T31" fmla="*/ 1 h 62"/>
                <a:gd name="T32" fmla="*/ 13 w 104"/>
                <a:gd name="T33" fmla="*/ 1 h 62"/>
                <a:gd name="T34" fmla="*/ 13 w 104"/>
                <a:gd name="T35" fmla="*/ 2 h 62"/>
                <a:gd name="T36" fmla="*/ 13 w 104"/>
                <a:gd name="T37" fmla="*/ 2 h 62"/>
                <a:gd name="T38" fmla="*/ 12 w 104"/>
                <a:gd name="T39" fmla="*/ 3 h 62"/>
                <a:gd name="T40" fmla="*/ 12 w 104"/>
                <a:gd name="T41" fmla="*/ 4 h 62"/>
                <a:gd name="T42" fmla="*/ 11 w 104"/>
                <a:gd name="T43" fmla="*/ 5 h 62"/>
                <a:gd name="T44" fmla="*/ 10 w 104"/>
                <a:gd name="T45" fmla="*/ 6 h 62"/>
                <a:gd name="T46" fmla="*/ 9 w 104"/>
                <a:gd name="T47" fmla="*/ 7 h 62"/>
                <a:gd name="T48" fmla="*/ 8 w 104"/>
                <a:gd name="T49" fmla="*/ 7 h 62"/>
                <a:gd name="T50" fmla="*/ 7 w 104"/>
                <a:gd name="T51" fmla="*/ 8 h 62"/>
                <a:gd name="T52" fmla="*/ 6 w 104"/>
                <a:gd name="T53" fmla="*/ 9 h 62"/>
                <a:gd name="T54" fmla="*/ 5 w 104"/>
                <a:gd name="T55" fmla="*/ 9 h 62"/>
                <a:gd name="T56" fmla="*/ 4 w 104"/>
                <a:gd name="T57" fmla="*/ 8 h 62"/>
                <a:gd name="T58" fmla="*/ 3 w 104"/>
                <a:gd name="T59" fmla="*/ 7 h 62"/>
                <a:gd name="T60" fmla="*/ 2 w 104"/>
                <a:gd name="T61" fmla="*/ 6 h 62"/>
                <a:gd name="T62" fmla="*/ 0 w 104"/>
                <a:gd name="T63" fmla="*/ 4 h 62"/>
                <a:gd name="T64" fmla="*/ 3 w 104"/>
                <a:gd name="T65" fmla="*/ 3 h 62"/>
                <a:gd name="T66" fmla="*/ 3 w 104"/>
                <a:gd name="T67" fmla="*/ 3 h 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
                <a:gd name="T103" fmla="*/ 0 h 62"/>
                <a:gd name="T104" fmla="*/ 104 w 104"/>
                <a:gd name="T105" fmla="*/ 62 h 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 h="62">
                  <a:moveTo>
                    <a:pt x="18" y="23"/>
                  </a:moveTo>
                  <a:lnTo>
                    <a:pt x="18" y="24"/>
                  </a:lnTo>
                  <a:lnTo>
                    <a:pt x="23" y="29"/>
                  </a:lnTo>
                  <a:lnTo>
                    <a:pt x="25" y="32"/>
                  </a:lnTo>
                  <a:lnTo>
                    <a:pt x="28" y="35"/>
                  </a:lnTo>
                  <a:lnTo>
                    <a:pt x="31" y="36"/>
                  </a:lnTo>
                  <a:lnTo>
                    <a:pt x="35" y="39"/>
                  </a:lnTo>
                  <a:lnTo>
                    <a:pt x="40" y="39"/>
                  </a:lnTo>
                  <a:lnTo>
                    <a:pt x="44" y="39"/>
                  </a:lnTo>
                  <a:lnTo>
                    <a:pt x="49" y="38"/>
                  </a:lnTo>
                  <a:lnTo>
                    <a:pt x="57" y="35"/>
                  </a:lnTo>
                  <a:lnTo>
                    <a:pt x="63" y="29"/>
                  </a:lnTo>
                  <a:lnTo>
                    <a:pt x="70" y="23"/>
                  </a:lnTo>
                  <a:lnTo>
                    <a:pt x="77" y="12"/>
                  </a:lnTo>
                  <a:lnTo>
                    <a:pt x="86" y="0"/>
                  </a:lnTo>
                  <a:lnTo>
                    <a:pt x="104" y="4"/>
                  </a:lnTo>
                  <a:lnTo>
                    <a:pt x="103" y="6"/>
                  </a:lnTo>
                  <a:lnTo>
                    <a:pt x="101" y="9"/>
                  </a:lnTo>
                  <a:lnTo>
                    <a:pt x="98" y="13"/>
                  </a:lnTo>
                  <a:lnTo>
                    <a:pt x="93" y="21"/>
                  </a:lnTo>
                  <a:lnTo>
                    <a:pt x="89" y="27"/>
                  </a:lnTo>
                  <a:lnTo>
                    <a:pt x="83" y="35"/>
                  </a:lnTo>
                  <a:lnTo>
                    <a:pt x="75" y="43"/>
                  </a:lnTo>
                  <a:lnTo>
                    <a:pt x="70" y="50"/>
                  </a:lnTo>
                  <a:lnTo>
                    <a:pt x="61" y="55"/>
                  </a:lnTo>
                  <a:lnTo>
                    <a:pt x="54" y="59"/>
                  </a:lnTo>
                  <a:lnTo>
                    <a:pt x="44" y="62"/>
                  </a:lnTo>
                  <a:lnTo>
                    <a:pt x="35" y="62"/>
                  </a:lnTo>
                  <a:lnTo>
                    <a:pt x="26" y="59"/>
                  </a:lnTo>
                  <a:lnTo>
                    <a:pt x="18" y="53"/>
                  </a:lnTo>
                  <a:lnTo>
                    <a:pt x="9" y="44"/>
                  </a:lnTo>
                  <a:lnTo>
                    <a:pt x="0" y="30"/>
                  </a:lnTo>
                  <a:lnTo>
                    <a:pt x="18"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5" name="Freeform 32"/>
            <p:cNvSpPr>
              <a:spLocks/>
            </p:cNvSpPr>
            <p:nvPr/>
          </p:nvSpPr>
          <p:spPr bwMode="auto">
            <a:xfrm>
              <a:off x="1208" y="2075"/>
              <a:ext cx="79" cy="143"/>
            </a:xfrm>
            <a:custGeom>
              <a:avLst/>
              <a:gdLst>
                <a:gd name="T0" fmla="*/ 0 w 159"/>
                <a:gd name="T1" fmla="*/ 34 h 286"/>
                <a:gd name="T2" fmla="*/ 1 w 159"/>
                <a:gd name="T3" fmla="*/ 35 h 286"/>
                <a:gd name="T4" fmla="*/ 2 w 159"/>
                <a:gd name="T5" fmla="*/ 36 h 286"/>
                <a:gd name="T6" fmla="*/ 4 w 159"/>
                <a:gd name="T7" fmla="*/ 36 h 286"/>
                <a:gd name="T8" fmla="*/ 5 w 159"/>
                <a:gd name="T9" fmla="*/ 35 h 286"/>
                <a:gd name="T10" fmla="*/ 7 w 159"/>
                <a:gd name="T11" fmla="*/ 33 h 286"/>
                <a:gd name="T12" fmla="*/ 9 w 159"/>
                <a:gd name="T13" fmla="*/ 29 h 286"/>
                <a:gd name="T14" fmla="*/ 10 w 159"/>
                <a:gd name="T15" fmla="*/ 23 h 286"/>
                <a:gd name="T16" fmla="*/ 10 w 159"/>
                <a:gd name="T17" fmla="*/ 22 h 286"/>
                <a:gd name="T18" fmla="*/ 11 w 159"/>
                <a:gd name="T19" fmla="*/ 20 h 286"/>
                <a:gd name="T20" fmla="*/ 13 w 159"/>
                <a:gd name="T21" fmla="*/ 17 h 286"/>
                <a:gd name="T22" fmla="*/ 15 w 159"/>
                <a:gd name="T23" fmla="*/ 15 h 286"/>
                <a:gd name="T24" fmla="*/ 16 w 159"/>
                <a:gd name="T25" fmla="*/ 12 h 286"/>
                <a:gd name="T26" fmla="*/ 18 w 159"/>
                <a:gd name="T27" fmla="*/ 10 h 286"/>
                <a:gd name="T28" fmla="*/ 19 w 159"/>
                <a:gd name="T29" fmla="*/ 8 h 286"/>
                <a:gd name="T30" fmla="*/ 19 w 159"/>
                <a:gd name="T31" fmla="*/ 8 h 286"/>
                <a:gd name="T32" fmla="*/ 19 w 159"/>
                <a:gd name="T33" fmla="*/ 8 h 286"/>
                <a:gd name="T34" fmla="*/ 19 w 159"/>
                <a:gd name="T35" fmla="*/ 6 h 286"/>
                <a:gd name="T36" fmla="*/ 19 w 159"/>
                <a:gd name="T37" fmla="*/ 5 h 286"/>
                <a:gd name="T38" fmla="*/ 19 w 159"/>
                <a:gd name="T39" fmla="*/ 4 h 286"/>
                <a:gd name="T40" fmla="*/ 18 w 159"/>
                <a:gd name="T41" fmla="*/ 2 h 286"/>
                <a:gd name="T42" fmla="*/ 17 w 159"/>
                <a:gd name="T43" fmla="*/ 0 h 286"/>
                <a:gd name="T44" fmla="*/ 14 w 159"/>
                <a:gd name="T45" fmla="*/ 1 h 286"/>
                <a:gd name="T46" fmla="*/ 14 w 159"/>
                <a:gd name="T47" fmla="*/ 2 h 286"/>
                <a:gd name="T48" fmla="*/ 15 w 159"/>
                <a:gd name="T49" fmla="*/ 3 h 286"/>
                <a:gd name="T50" fmla="*/ 15 w 159"/>
                <a:gd name="T51" fmla="*/ 4 h 286"/>
                <a:gd name="T52" fmla="*/ 15 w 159"/>
                <a:gd name="T53" fmla="*/ 6 h 286"/>
                <a:gd name="T54" fmla="*/ 15 w 159"/>
                <a:gd name="T55" fmla="*/ 7 h 286"/>
                <a:gd name="T56" fmla="*/ 15 w 159"/>
                <a:gd name="T57" fmla="*/ 9 h 286"/>
                <a:gd name="T58" fmla="*/ 13 w 159"/>
                <a:gd name="T59" fmla="*/ 11 h 286"/>
                <a:gd name="T60" fmla="*/ 12 w 159"/>
                <a:gd name="T61" fmla="*/ 13 h 286"/>
                <a:gd name="T62" fmla="*/ 10 w 159"/>
                <a:gd name="T63" fmla="*/ 16 h 286"/>
                <a:gd name="T64" fmla="*/ 9 w 159"/>
                <a:gd name="T65" fmla="*/ 18 h 286"/>
                <a:gd name="T66" fmla="*/ 7 w 159"/>
                <a:gd name="T67" fmla="*/ 20 h 286"/>
                <a:gd name="T68" fmla="*/ 7 w 159"/>
                <a:gd name="T69" fmla="*/ 21 h 286"/>
                <a:gd name="T70" fmla="*/ 7 w 159"/>
                <a:gd name="T71" fmla="*/ 22 h 286"/>
                <a:gd name="T72" fmla="*/ 6 w 159"/>
                <a:gd name="T73" fmla="*/ 23 h 286"/>
                <a:gd name="T74" fmla="*/ 6 w 159"/>
                <a:gd name="T75" fmla="*/ 25 h 286"/>
                <a:gd name="T76" fmla="*/ 5 w 159"/>
                <a:gd name="T77" fmla="*/ 28 h 286"/>
                <a:gd name="T78" fmla="*/ 5 w 159"/>
                <a:gd name="T79" fmla="*/ 30 h 286"/>
                <a:gd name="T80" fmla="*/ 4 w 159"/>
                <a:gd name="T81" fmla="*/ 32 h 286"/>
                <a:gd name="T82" fmla="*/ 3 w 159"/>
                <a:gd name="T83" fmla="*/ 33 h 286"/>
                <a:gd name="T84" fmla="*/ 2 w 159"/>
                <a:gd name="T85" fmla="*/ 32 h 286"/>
                <a:gd name="T86" fmla="*/ 0 w 159"/>
                <a:gd name="T87" fmla="*/ 34 h 2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9"/>
                <a:gd name="T133" fmla="*/ 0 h 286"/>
                <a:gd name="T134" fmla="*/ 159 w 159"/>
                <a:gd name="T135" fmla="*/ 286 h 28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9" h="286">
                  <a:moveTo>
                    <a:pt x="0" y="266"/>
                  </a:moveTo>
                  <a:lnTo>
                    <a:pt x="3" y="269"/>
                  </a:lnTo>
                  <a:lnTo>
                    <a:pt x="4" y="272"/>
                  </a:lnTo>
                  <a:lnTo>
                    <a:pt x="9" y="275"/>
                  </a:lnTo>
                  <a:lnTo>
                    <a:pt x="14" y="278"/>
                  </a:lnTo>
                  <a:lnTo>
                    <a:pt x="18" y="283"/>
                  </a:lnTo>
                  <a:lnTo>
                    <a:pt x="24" y="284"/>
                  </a:lnTo>
                  <a:lnTo>
                    <a:pt x="32" y="286"/>
                  </a:lnTo>
                  <a:lnTo>
                    <a:pt x="38" y="284"/>
                  </a:lnTo>
                  <a:lnTo>
                    <a:pt x="46" y="280"/>
                  </a:lnTo>
                  <a:lnTo>
                    <a:pt x="52" y="272"/>
                  </a:lnTo>
                  <a:lnTo>
                    <a:pt x="58" y="263"/>
                  </a:lnTo>
                  <a:lnTo>
                    <a:pt x="64" y="249"/>
                  </a:lnTo>
                  <a:lnTo>
                    <a:pt x="72" y="231"/>
                  </a:lnTo>
                  <a:lnTo>
                    <a:pt x="76" y="208"/>
                  </a:lnTo>
                  <a:lnTo>
                    <a:pt x="82" y="180"/>
                  </a:lnTo>
                  <a:lnTo>
                    <a:pt x="82" y="176"/>
                  </a:lnTo>
                  <a:lnTo>
                    <a:pt x="85" y="171"/>
                  </a:lnTo>
                  <a:lnTo>
                    <a:pt x="89" y="164"/>
                  </a:lnTo>
                  <a:lnTo>
                    <a:pt x="95" y="154"/>
                  </a:lnTo>
                  <a:lnTo>
                    <a:pt x="99" y="145"/>
                  </a:lnTo>
                  <a:lnTo>
                    <a:pt x="107" y="135"/>
                  </a:lnTo>
                  <a:lnTo>
                    <a:pt x="113" y="125"/>
                  </a:lnTo>
                  <a:lnTo>
                    <a:pt x="121" y="115"/>
                  </a:lnTo>
                  <a:lnTo>
                    <a:pt x="127" y="104"/>
                  </a:lnTo>
                  <a:lnTo>
                    <a:pt x="134" y="93"/>
                  </a:lnTo>
                  <a:lnTo>
                    <a:pt x="140" y="84"/>
                  </a:lnTo>
                  <a:lnTo>
                    <a:pt x="147" y="76"/>
                  </a:lnTo>
                  <a:lnTo>
                    <a:pt x="151" y="70"/>
                  </a:lnTo>
                  <a:lnTo>
                    <a:pt x="154" y="64"/>
                  </a:lnTo>
                  <a:lnTo>
                    <a:pt x="157" y="61"/>
                  </a:lnTo>
                  <a:lnTo>
                    <a:pt x="159" y="61"/>
                  </a:lnTo>
                  <a:lnTo>
                    <a:pt x="159" y="60"/>
                  </a:lnTo>
                  <a:lnTo>
                    <a:pt x="159" y="58"/>
                  </a:lnTo>
                  <a:lnTo>
                    <a:pt x="157" y="53"/>
                  </a:lnTo>
                  <a:lnTo>
                    <a:pt x="157" y="47"/>
                  </a:lnTo>
                  <a:lnTo>
                    <a:pt x="157" y="43"/>
                  </a:lnTo>
                  <a:lnTo>
                    <a:pt x="156" y="40"/>
                  </a:lnTo>
                  <a:lnTo>
                    <a:pt x="154" y="34"/>
                  </a:lnTo>
                  <a:lnTo>
                    <a:pt x="154" y="29"/>
                  </a:lnTo>
                  <a:lnTo>
                    <a:pt x="151" y="21"/>
                  </a:lnTo>
                  <a:lnTo>
                    <a:pt x="150" y="15"/>
                  </a:lnTo>
                  <a:lnTo>
                    <a:pt x="145" y="8"/>
                  </a:lnTo>
                  <a:lnTo>
                    <a:pt x="142" y="0"/>
                  </a:lnTo>
                  <a:lnTo>
                    <a:pt x="115" y="1"/>
                  </a:lnTo>
                  <a:lnTo>
                    <a:pt x="116" y="6"/>
                  </a:lnTo>
                  <a:lnTo>
                    <a:pt x="118" y="12"/>
                  </a:lnTo>
                  <a:lnTo>
                    <a:pt x="121" y="20"/>
                  </a:lnTo>
                  <a:lnTo>
                    <a:pt x="121" y="21"/>
                  </a:lnTo>
                  <a:lnTo>
                    <a:pt x="122" y="26"/>
                  </a:lnTo>
                  <a:lnTo>
                    <a:pt x="124" y="31"/>
                  </a:lnTo>
                  <a:lnTo>
                    <a:pt x="125" y="35"/>
                  </a:lnTo>
                  <a:lnTo>
                    <a:pt x="127" y="43"/>
                  </a:lnTo>
                  <a:lnTo>
                    <a:pt x="128" y="50"/>
                  </a:lnTo>
                  <a:lnTo>
                    <a:pt x="127" y="53"/>
                  </a:lnTo>
                  <a:lnTo>
                    <a:pt x="125" y="60"/>
                  </a:lnTo>
                  <a:lnTo>
                    <a:pt x="121" y="66"/>
                  </a:lnTo>
                  <a:lnTo>
                    <a:pt x="118" y="73"/>
                  </a:lnTo>
                  <a:lnTo>
                    <a:pt x="111" y="83"/>
                  </a:lnTo>
                  <a:lnTo>
                    <a:pt x="107" y="93"/>
                  </a:lnTo>
                  <a:lnTo>
                    <a:pt x="99" y="104"/>
                  </a:lnTo>
                  <a:lnTo>
                    <a:pt x="93" y="115"/>
                  </a:lnTo>
                  <a:lnTo>
                    <a:pt x="87" y="125"/>
                  </a:lnTo>
                  <a:lnTo>
                    <a:pt x="79" y="135"/>
                  </a:lnTo>
                  <a:lnTo>
                    <a:pt x="73" y="142"/>
                  </a:lnTo>
                  <a:lnTo>
                    <a:pt x="69" y="151"/>
                  </a:lnTo>
                  <a:lnTo>
                    <a:pt x="63" y="157"/>
                  </a:lnTo>
                  <a:lnTo>
                    <a:pt x="59" y="164"/>
                  </a:lnTo>
                  <a:lnTo>
                    <a:pt x="56" y="167"/>
                  </a:lnTo>
                  <a:lnTo>
                    <a:pt x="56" y="168"/>
                  </a:lnTo>
                  <a:lnTo>
                    <a:pt x="56" y="170"/>
                  </a:lnTo>
                  <a:lnTo>
                    <a:pt x="55" y="174"/>
                  </a:lnTo>
                  <a:lnTo>
                    <a:pt x="55" y="179"/>
                  </a:lnTo>
                  <a:lnTo>
                    <a:pt x="53" y="188"/>
                  </a:lnTo>
                  <a:lnTo>
                    <a:pt x="50" y="197"/>
                  </a:lnTo>
                  <a:lnTo>
                    <a:pt x="49" y="208"/>
                  </a:lnTo>
                  <a:lnTo>
                    <a:pt x="46" y="219"/>
                  </a:lnTo>
                  <a:lnTo>
                    <a:pt x="44" y="229"/>
                  </a:lnTo>
                  <a:lnTo>
                    <a:pt x="40" y="237"/>
                  </a:lnTo>
                  <a:lnTo>
                    <a:pt x="37" y="246"/>
                  </a:lnTo>
                  <a:lnTo>
                    <a:pt x="32" y="252"/>
                  </a:lnTo>
                  <a:lnTo>
                    <a:pt x="29" y="257"/>
                  </a:lnTo>
                  <a:lnTo>
                    <a:pt x="26" y="258"/>
                  </a:lnTo>
                  <a:lnTo>
                    <a:pt x="21" y="257"/>
                  </a:lnTo>
                  <a:lnTo>
                    <a:pt x="18" y="252"/>
                  </a:lnTo>
                  <a:lnTo>
                    <a:pt x="14" y="245"/>
                  </a:lnTo>
                  <a:lnTo>
                    <a:pt x="0" y="2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6" name="Freeform 33"/>
            <p:cNvSpPr>
              <a:spLocks/>
            </p:cNvSpPr>
            <p:nvPr/>
          </p:nvSpPr>
          <p:spPr bwMode="auto">
            <a:xfrm>
              <a:off x="1152" y="2082"/>
              <a:ext cx="67" cy="135"/>
            </a:xfrm>
            <a:custGeom>
              <a:avLst/>
              <a:gdLst>
                <a:gd name="T0" fmla="*/ 16 w 135"/>
                <a:gd name="T1" fmla="*/ 0 h 269"/>
                <a:gd name="T2" fmla="*/ 16 w 135"/>
                <a:gd name="T3" fmla="*/ 1 h 269"/>
                <a:gd name="T4" fmla="*/ 16 w 135"/>
                <a:gd name="T5" fmla="*/ 2 h 269"/>
                <a:gd name="T6" fmla="*/ 16 w 135"/>
                <a:gd name="T7" fmla="*/ 4 h 269"/>
                <a:gd name="T8" fmla="*/ 15 w 135"/>
                <a:gd name="T9" fmla="*/ 6 h 269"/>
                <a:gd name="T10" fmla="*/ 13 w 135"/>
                <a:gd name="T11" fmla="*/ 10 h 269"/>
                <a:gd name="T12" fmla="*/ 11 w 135"/>
                <a:gd name="T13" fmla="*/ 15 h 269"/>
                <a:gd name="T14" fmla="*/ 7 w 135"/>
                <a:gd name="T15" fmla="*/ 21 h 269"/>
                <a:gd name="T16" fmla="*/ 5 w 135"/>
                <a:gd name="T17" fmla="*/ 24 h 269"/>
                <a:gd name="T18" fmla="*/ 5 w 135"/>
                <a:gd name="T19" fmla="*/ 25 h 269"/>
                <a:gd name="T20" fmla="*/ 4 w 135"/>
                <a:gd name="T21" fmla="*/ 26 h 269"/>
                <a:gd name="T22" fmla="*/ 3 w 135"/>
                <a:gd name="T23" fmla="*/ 28 h 269"/>
                <a:gd name="T24" fmla="*/ 3 w 135"/>
                <a:gd name="T25" fmla="*/ 29 h 269"/>
                <a:gd name="T26" fmla="*/ 2 w 135"/>
                <a:gd name="T27" fmla="*/ 30 h 269"/>
                <a:gd name="T28" fmla="*/ 3 w 135"/>
                <a:gd name="T29" fmla="*/ 31 h 269"/>
                <a:gd name="T30" fmla="*/ 4 w 135"/>
                <a:gd name="T31" fmla="*/ 31 h 269"/>
                <a:gd name="T32" fmla="*/ 11 w 135"/>
                <a:gd name="T33" fmla="*/ 20 h 269"/>
                <a:gd name="T34" fmla="*/ 7 w 135"/>
                <a:gd name="T35" fmla="*/ 34 h 269"/>
                <a:gd name="T36" fmla="*/ 6 w 135"/>
                <a:gd name="T37" fmla="*/ 34 h 269"/>
                <a:gd name="T38" fmla="*/ 5 w 135"/>
                <a:gd name="T39" fmla="*/ 34 h 269"/>
                <a:gd name="T40" fmla="*/ 3 w 135"/>
                <a:gd name="T41" fmla="*/ 34 h 269"/>
                <a:gd name="T42" fmla="*/ 1 w 135"/>
                <a:gd name="T43" fmla="*/ 34 h 269"/>
                <a:gd name="T44" fmla="*/ 0 w 135"/>
                <a:gd name="T45" fmla="*/ 33 h 269"/>
                <a:gd name="T46" fmla="*/ 0 w 135"/>
                <a:gd name="T47" fmla="*/ 31 h 269"/>
                <a:gd name="T48" fmla="*/ 0 w 135"/>
                <a:gd name="T49" fmla="*/ 28 h 269"/>
                <a:gd name="T50" fmla="*/ 2 w 135"/>
                <a:gd name="T51" fmla="*/ 24 h 269"/>
                <a:gd name="T52" fmla="*/ 3 w 135"/>
                <a:gd name="T53" fmla="*/ 23 h 269"/>
                <a:gd name="T54" fmla="*/ 4 w 135"/>
                <a:gd name="T55" fmla="*/ 21 h 269"/>
                <a:gd name="T56" fmla="*/ 6 w 135"/>
                <a:gd name="T57" fmla="*/ 17 h 269"/>
                <a:gd name="T58" fmla="*/ 8 w 135"/>
                <a:gd name="T59" fmla="*/ 14 h 269"/>
                <a:gd name="T60" fmla="*/ 10 w 135"/>
                <a:gd name="T61" fmla="*/ 10 h 269"/>
                <a:gd name="T62" fmla="*/ 12 w 135"/>
                <a:gd name="T63" fmla="*/ 6 h 269"/>
                <a:gd name="T64" fmla="*/ 13 w 135"/>
                <a:gd name="T65" fmla="*/ 3 h 269"/>
                <a:gd name="T66" fmla="*/ 14 w 135"/>
                <a:gd name="T67" fmla="*/ 0 h 269"/>
                <a:gd name="T68" fmla="*/ 16 w 135"/>
                <a:gd name="T69" fmla="*/ 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5"/>
                <a:gd name="T106" fmla="*/ 0 h 269"/>
                <a:gd name="T107" fmla="*/ 135 w 135"/>
                <a:gd name="T108" fmla="*/ 269 h 2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5" h="269">
                  <a:moveTo>
                    <a:pt x="135" y="0"/>
                  </a:moveTo>
                  <a:lnTo>
                    <a:pt x="133" y="0"/>
                  </a:lnTo>
                  <a:lnTo>
                    <a:pt x="133" y="1"/>
                  </a:lnTo>
                  <a:lnTo>
                    <a:pt x="133" y="3"/>
                  </a:lnTo>
                  <a:lnTo>
                    <a:pt x="133" y="7"/>
                  </a:lnTo>
                  <a:lnTo>
                    <a:pt x="133" y="10"/>
                  </a:lnTo>
                  <a:lnTo>
                    <a:pt x="132" y="18"/>
                  </a:lnTo>
                  <a:lnTo>
                    <a:pt x="129" y="26"/>
                  </a:lnTo>
                  <a:lnTo>
                    <a:pt x="127" y="36"/>
                  </a:lnTo>
                  <a:lnTo>
                    <a:pt x="121" y="47"/>
                  </a:lnTo>
                  <a:lnTo>
                    <a:pt x="116" y="61"/>
                  </a:lnTo>
                  <a:lnTo>
                    <a:pt x="109" y="76"/>
                  </a:lnTo>
                  <a:lnTo>
                    <a:pt x="101" y="95"/>
                  </a:lnTo>
                  <a:lnTo>
                    <a:pt x="89" y="114"/>
                  </a:lnTo>
                  <a:lnTo>
                    <a:pt x="77" y="137"/>
                  </a:lnTo>
                  <a:lnTo>
                    <a:pt x="61" y="162"/>
                  </a:lnTo>
                  <a:lnTo>
                    <a:pt x="45" y="191"/>
                  </a:lnTo>
                  <a:lnTo>
                    <a:pt x="43" y="194"/>
                  </a:lnTo>
                  <a:lnTo>
                    <a:pt x="40" y="197"/>
                  </a:lnTo>
                  <a:lnTo>
                    <a:pt x="38" y="202"/>
                  </a:lnTo>
                  <a:lnTo>
                    <a:pt x="34" y="206"/>
                  </a:lnTo>
                  <a:lnTo>
                    <a:pt x="32" y="211"/>
                  </a:lnTo>
                  <a:lnTo>
                    <a:pt x="29" y="217"/>
                  </a:lnTo>
                  <a:lnTo>
                    <a:pt x="26" y="225"/>
                  </a:lnTo>
                  <a:lnTo>
                    <a:pt x="25" y="229"/>
                  </a:lnTo>
                  <a:lnTo>
                    <a:pt x="23" y="234"/>
                  </a:lnTo>
                  <a:lnTo>
                    <a:pt x="23" y="238"/>
                  </a:lnTo>
                  <a:lnTo>
                    <a:pt x="25" y="243"/>
                  </a:lnTo>
                  <a:lnTo>
                    <a:pt x="26" y="246"/>
                  </a:lnTo>
                  <a:lnTo>
                    <a:pt x="31" y="247"/>
                  </a:lnTo>
                  <a:lnTo>
                    <a:pt x="37" y="247"/>
                  </a:lnTo>
                  <a:lnTo>
                    <a:pt x="45" y="247"/>
                  </a:lnTo>
                  <a:lnTo>
                    <a:pt x="92" y="160"/>
                  </a:lnTo>
                  <a:lnTo>
                    <a:pt x="112" y="165"/>
                  </a:lnTo>
                  <a:lnTo>
                    <a:pt x="58" y="266"/>
                  </a:lnTo>
                  <a:lnTo>
                    <a:pt x="57" y="266"/>
                  </a:lnTo>
                  <a:lnTo>
                    <a:pt x="54" y="266"/>
                  </a:lnTo>
                  <a:lnTo>
                    <a:pt x="48" y="267"/>
                  </a:lnTo>
                  <a:lnTo>
                    <a:pt x="43" y="269"/>
                  </a:lnTo>
                  <a:lnTo>
                    <a:pt x="35" y="269"/>
                  </a:lnTo>
                  <a:lnTo>
                    <a:pt x="28" y="269"/>
                  </a:lnTo>
                  <a:lnTo>
                    <a:pt x="22" y="269"/>
                  </a:lnTo>
                  <a:lnTo>
                    <a:pt x="15" y="267"/>
                  </a:lnTo>
                  <a:lnTo>
                    <a:pt x="8" y="264"/>
                  </a:lnTo>
                  <a:lnTo>
                    <a:pt x="3" y="260"/>
                  </a:lnTo>
                  <a:lnTo>
                    <a:pt x="0" y="254"/>
                  </a:lnTo>
                  <a:lnTo>
                    <a:pt x="0" y="244"/>
                  </a:lnTo>
                  <a:lnTo>
                    <a:pt x="0" y="234"/>
                  </a:lnTo>
                  <a:lnTo>
                    <a:pt x="5" y="220"/>
                  </a:lnTo>
                  <a:lnTo>
                    <a:pt x="12" y="203"/>
                  </a:lnTo>
                  <a:lnTo>
                    <a:pt x="23" y="185"/>
                  </a:lnTo>
                  <a:lnTo>
                    <a:pt x="23" y="182"/>
                  </a:lnTo>
                  <a:lnTo>
                    <a:pt x="26" y="177"/>
                  </a:lnTo>
                  <a:lnTo>
                    <a:pt x="31" y="169"/>
                  </a:lnTo>
                  <a:lnTo>
                    <a:pt x="37" y="162"/>
                  </a:lnTo>
                  <a:lnTo>
                    <a:pt x="43" y="150"/>
                  </a:lnTo>
                  <a:lnTo>
                    <a:pt x="51" y="136"/>
                  </a:lnTo>
                  <a:lnTo>
                    <a:pt x="58" y="122"/>
                  </a:lnTo>
                  <a:lnTo>
                    <a:pt x="67" y="108"/>
                  </a:lnTo>
                  <a:lnTo>
                    <a:pt x="75" y="91"/>
                  </a:lnTo>
                  <a:lnTo>
                    <a:pt x="83" y="75"/>
                  </a:lnTo>
                  <a:lnTo>
                    <a:pt x="90" y="59"/>
                  </a:lnTo>
                  <a:lnTo>
                    <a:pt x="98" y="46"/>
                  </a:lnTo>
                  <a:lnTo>
                    <a:pt x="103" y="32"/>
                  </a:lnTo>
                  <a:lnTo>
                    <a:pt x="107" y="18"/>
                  </a:lnTo>
                  <a:lnTo>
                    <a:pt x="110" y="7"/>
                  </a:lnTo>
                  <a:lnTo>
                    <a:pt x="112" y="0"/>
                  </a:lnTo>
                  <a:lnTo>
                    <a:pt x="13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7" name="Freeform 34"/>
            <p:cNvSpPr>
              <a:spLocks/>
            </p:cNvSpPr>
            <p:nvPr/>
          </p:nvSpPr>
          <p:spPr bwMode="auto">
            <a:xfrm>
              <a:off x="1284" y="1422"/>
              <a:ext cx="13" cy="15"/>
            </a:xfrm>
            <a:custGeom>
              <a:avLst/>
              <a:gdLst>
                <a:gd name="T0" fmla="*/ 1 w 24"/>
                <a:gd name="T1" fmla="*/ 3 h 29"/>
                <a:gd name="T2" fmla="*/ 1 w 24"/>
                <a:gd name="T3" fmla="*/ 3 h 29"/>
                <a:gd name="T4" fmla="*/ 1 w 24"/>
                <a:gd name="T5" fmla="*/ 2 h 29"/>
                <a:gd name="T6" fmla="*/ 0 w 24"/>
                <a:gd name="T7" fmla="*/ 2 h 29"/>
                <a:gd name="T8" fmla="*/ 1 w 24"/>
                <a:gd name="T9" fmla="*/ 1 h 29"/>
                <a:gd name="T10" fmla="*/ 1 w 24"/>
                <a:gd name="T11" fmla="*/ 1 h 29"/>
                <a:gd name="T12" fmla="*/ 2 w 24"/>
                <a:gd name="T13" fmla="*/ 1 h 29"/>
                <a:gd name="T14" fmla="*/ 3 w 24"/>
                <a:gd name="T15" fmla="*/ 0 h 29"/>
                <a:gd name="T16" fmla="*/ 3 w 24"/>
                <a:gd name="T17" fmla="*/ 0 h 29"/>
                <a:gd name="T18" fmla="*/ 4 w 24"/>
                <a:gd name="T19" fmla="*/ 1 h 29"/>
                <a:gd name="T20" fmla="*/ 4 w 24"/>
                <a:gd name="T21" fmla="*/ 1 h 29"/>
                <a:gd name="T22" fmla="*/ 4 w 24"/>
                <a:gd name="T23" fmla="*/ 2 h 29"/>
                <a:gd name="T24" fmla="*/ 4 w 24"/>
                <a:gd name="T25" fmla="*/ 3 h 29"/>
                <a:gd name="T26" fmla="*/ 4 w 24"/>
                <a:gd name="T27" fmla="*/ 3 h 29"/>
                <a:gd name="T28" fmla="*/ 3 w 24"/>
                <a:gd name="T29" fmla="*/ 4 h 29"/>
                <a:gd name="T30" fmla="*/ 3 w 24"/>
                <a:gd name="T31" fmla="*/ 4 h 29"/>
                <a:gd name="T32" fmla="*/ 3 w 24"/>
                <a:gd name="T33" fmla="*/ 4 h 29"/>
                <a:gd name="T34" fmla="*/ 2 w 24"/>
                <a:gd name="T35" fmla="*/ 4 h 29"/>
                <a:gd name="T36" fmla="*/ 1 w 24"/>
                <a:gd name="T37" fmla="*/ 3 h 29"/>
                <a:gd name="T38" fmla="*/ 1 w 24"/>
                <a:gd name="T39" fmla="*/ 3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29"/>
                <a:gd name="T62" fmla="*/ 24 w 24"/>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29">
                  <a:moveTo>
                    <a:pt x="6" y="23"/>
                  </a:moveTo>
                  <a:lnTo>
                    <a:pt x="3" y="20"/>
                  </a:lnTo>
                  <a:lnTo>
                    <a:pt x="1" y="14"/>
                  </a:lnTo>
                  <a:lnTo>
                    <a:pt x="0" y="9"/>
                  </a:lnTo>
                  <a:lnTo>
                    <a:pt x="1" y="6"/>
                  </a:lnTo>
                  <a:lnTo>
                    <a:pt x="4" y="3"/>
                  </a:lnTo>
                  <a:lnTo>
                    <a:pt x="10" y="1"/>
                  </a:lnTo>
                  <a:lnTo>
                    <a:pt x="17" y="0"/>
                  </a:lnTo>
                  <a:lnTo>
                    <a:pt x="21" y="0"/>
                  </a:lnTo>
                  <a:lnTo>
                    <a:pt x="23" y="3"/>
                  </a:lnTo>
                  <a:lnTo>
                    <a:pt x="24" y="6"/>
                  </a:lnTo>
                  <a:lnTo>
                    <a:pt x="24" y="14"/>
                  </a:lnTo>
                  <a:lnTo>
                    <a:pt x="24" y="17"/>
                  </a:lnTo>
                  <a:lnTo>
                    <a:pt x="23" y="20"/>
                  </a:lnTo>
                  <a:lnTo>
                    <a:pt x="21" y="26"/>
                  </a:lnTo>
                  <a:lnTo>
                    <a:pt x="20" y="27"/>
                  </a:lnTo>
                  <a:lnTo>
                    <a:pt x="17" y="29"/>
                  </a:lnTo>
                  <a:lnTo>
                    <a:pt x="12" y="27"/>
                  </a:lnTo>
                  <a:lnTo>
                    <a:pt x="6"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8" name="Freeform 35"/>
            <p:cNvSpPr>
              <a:spLocks/>
            </p:cNvSpPr>
            <p:nvPr/>
          </p:nvSpPr>
          <p:spPr bwMode="auto">
            <a:xfrm>
              <a:off x="1246" y="1439"/>
              <a:ext cx="13" cy="12"/>
            </a:xfrm>
            <a:custGeom>
              <a:avLst/>
              <a:gdLst>
                <a:gd name="T0" fmla="*/ 1 w 26"/>
                <a:gd name="T1" fmla="*/ 3 h 22"/>
                <a:gd name="T2" fmla="*/ 1 w 26"/>
                <a:gd name="T3" fmla="*/ 2 h 22"/>
                <a:gd name="T4" fmla="*/ 0 w 26"/>
                <a:gd name="T5" fmla="*/ 2 h 22"/>
                <a:gd name="T6" fmla="*/ 0 w 26"/>
                <a:gd name="T7" fmla="*/ 1 h 22"/>
                <a:gd name="T8" fmla="*/ 1 w 26"/>
                <a:gd name="T9" fmla="*/ 1 h 22"/>
                <a:gd name="T10" fmla="*/ 1 w 26"/>
                <a:gd name="T11" fmla="*/ 1 h 22"/>
                <a:gd name="T12" fmla="*/ 2 w 26"/>
                <a:gd name="T13" fmla="*/ 1 h 22"/>
                <a:gd name="T14" fmla="*/ 2 w 26"/>
                <a:gd name="T15" fmla="*/ 0 h 22"/>
                <a:gd name="T16" fmla="*/ 3 w 26"/>
                <a:gd name="T17" fmla="*/ 1 h 22"/>
                <a:gd name="T18" fmla="*/ 3 w 26"/>
                <a:gd name="T19" fmla="*/ 1 h 22"/>
                <a:gd name="T20" fmla="*/ 4 w 26"/>
                <a:gd name="T21" fmla="*/ 1 h 22"/>
                <a:gd name="T22" fmla="*/ 4 w 26"/>
                <a:gd name="T23" fmla="*/ 2 h 22"/>
                <a:gd name="T24" fmla="*/ 4 w 26"/>
                <a:gd name="T25" fmla="*/ 2 h 22"/>
                <a:gd name="T26" fmla="*/ 4 w 26"/>
                <a:gd name="T27" fmla="*/ 3 h 22"/>
                <a:gd name="T28" fmla="*/ 3 w 26"/>
                <a:gd name="T29" fmla="*/ 3 h 22"/>
                <a:gd name="T30" fmla="*/ 2 w 26"/>
                <a:gd name="T31" fmla="*/ 4 h 22"/>
                <a:gd name="T32" fmla="*/ 2 w 26"/>
                <a:gd name="T33" fmla="*/ 4 h 22"/>
                <a:gd name="T34" fmla="*/ 1 w 26"/>
                <a:gd name="T35" fmla="*/ 3 h 22"/>
                <a:gd name="T36" fmla="*/ 1 w 26"/>
                <a:gd name="T37" fmla="*/ 3 h 22"/>
                <a:gd name="T38" fmla="*/ 1 w 26"/>
                <a:gd name="T39" fmla="*/ 3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22"/>
                <a:gd name="T62" fmla="*/ 26 w 26"/>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22">
                  <a:moveTo>
                    <a:pt x="3" y="18"/>
                  </a:moveTo>
                  <a:lnTo>
                    <a:pt x="2" y="15"/>
                  </a:lnTo>
                  <a:lnTo>
                    <a:pt x="0" y="10"/>
                  </a:lnTo>
                  <a:lnTo>
                    <a:pt x="0" y="7"/>
                  </a:lnTo>
                  <a:lnTo>
                    <a:pt x="2" y="6"/>
                  </a:lnTo>
                  <a:lnTo>
                    <a:pt x="5" y="3"/>
                  </a:lnTo>
                  <a:lnTo>
                    <a:pt x="9" y="1"/>
                  </a:lnTo>
                  <a:lnTo>
                    <a:pt x="14" y="0"/>
                  </a:lnTo>
                  <a:lnTo>
                    <a:pt x="20" y="1"/>
                  </a:lnTo>
                  <a:lnTo>
                    <a:pt x="22" y="3"/>
                  </a:lnTo>
                  <a:lnTo>
                    <a:pt x="25" y="6"/>
                  </a:lnTo>
                  <a:lnTo>
                    <a:pt x="26" y="12"/>
                  </a:lnTo>
                  <a:lnTo>
                    <a:pt x="26" y="15"/>
                  </a:lnTo>
                  <a:lnTo>
                    <a:pt x="25" y="16"/>
                  </a:lnTo>
                  <a:lnTo>
                    <a:pt x="20" y="21"/>
                  </a:lnTo>
                  <a:lnTo>
                    <a:pt x="16" y="22"/>
                  </a:lnTo>
                  <a:lnTo>
                    <a:pt x="11" y="22"/>
                  </a:lnTo>
                  <a:lnTo>
                    <a:pt x="8" y="21"/>
                  </a:lnTo>
                  <a:lnTo>
                    <a:pt x="3"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59" name="Freeform 36"/>
            <p:cNvSpPr>
              <a:spLocks/>
            </p:cNvSpPr>
            <p:nvPr/>
          </p:nvSpPr>
          <p:spPr bwMode="auto">
            <a:xfrm>
              <a:off x="1241" y="1443"/>
              <a:ext cx="14" cy="12"/>
            </a:xfrm>
            <a:custGeom>
              <a:avLst/>
              <a:gdLst>
                <a:gd name="T0" fmla="*/ 1 w 27"/>
                <a:gd name="T1" fmla="*/ 3 h 23"/>
                <a:gd name="T2" fmla="*/ 1 w 27"/>
                <a:gd name="T3" fmla="*/ 3 h 23"/>
                <a:gd name="T4" fmla="*/ 0 w 27"/>
                <a:gd name="T5" fmla="*/ 2 h 23"/>
                <a:gd name="T6" fmla="*/ 0 w 27"/>
                <a:gd name="T7" fmla="*/ 1 h 23"/>
                <a:gd name="T8" fmla="*/ 1 w 27"/>
                <a:gd name="T9" fmla="*/ 1 h 23"/>
                <a:gd name="T10" fmla="*/ 1 w 27"/>
                <a:gd name="T11" fmla="*/ 1 h 23"/>
                <a:gd name="T12" fmla="*/ 2 w 27"/>
                <a:gd name="T13" fmla="*/ 1 h 23"/>
                <a:gd name="T14" fmla="*/ 2 w 27"/>
                <a:gd name="T15" fmla="*/ 0 h 23"/>
                <a:gd name="T16" fmla="*/ 3 w 27"/>
                <a:gd name="T17" fmla="*/ 1 h 23"/>
                <a:gd name="T18" fmla="*/ 3 w 27"/>
                <a:gd name="T19" fmla="*/ 1 h 23"/>
                <a:gd name="T20" fmla="*/ 3 w 27"/>
                <a:gd name="T21" fmla="*/ 1 h 23"/>
                <a:gd name="T22" fmla="*/ 4 w 27"/>
                <a:gd name="T23" fmla="*/ 2 h 23"/>
                <a:gd name="T24" fmla="*/ 4 w 27"/>
                <a:gd name="T25" fmla="*/ 2 h 23"/>
                <a:gd name="T26" fmla="*/ 3 w 27"/>
                <a:gd name="T27" fmla="*/ 3 h 23"/>
                <a:gd name="T28" fmla="*/ 3 w 27"/>
                <a:gd name="T29" fmla="*/ 3 h 23"/>
                <a:gd name="T30" fmla="*/ 2 w 27"/>
                <a:gd name="T31" fmla="*/ 3 h 23"/>
                <a:gd name="T32" fmla="*/ 2 w 27"/>
                <a:gd name="T33" fmla="*/ 3 h 23"/>
                <a:gd name="T34" fmla="*/ 1 w 27"/>
                <a:gd name="T35" fmla="*/ 3 h 23"/>
                <a:gd name="T36" fmla="*/ 1 w 27"/>
                <a:gd name="T37" fmla="*/ 3 h 23"/>
                <a:gd name="T38" fmla="*/ 1 w 27"/>
                <a:gd name="T39" fmla="*/ 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23"/>
                <a:gd name="T62" fmla="*/ 27 w 27"/>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23">
                  <a:moveTo>
                    <a:pt x="3" y="19"/>
                  </a:moveTo>
                  <a:lnTo>
                    <a:pt x="1" y="17"/>
                  </a:lnTo>
                  <a:lnTo>
                    <a:pt x="0" y="12"/>
                  </a:lnTo>
                  <a:lnTo>
                    <a:pt x="0" y="8"/>
                  </a:lnTo>
                  <a:lnTo>
                    <a:pt x="1" y="6"/>
                  </a:lnTo>
                  <a:lnTo>
                    <a:pt x="4" y="3"/>
                  </a:lnTo>
                  <a:lnTo>
                    <a:pt x="10" y="2"/>
                  </a:lnTo>
                  <a:lnTo>
                    <a:pt x="15" y="0"/>
                  </a:lnTo>
                  <a:lnTo>
                    <a:pt x="19" y="2"/>
                  </a:lnTo>
                  <a:lnTo>
                    <a:pt x="21" y="3"/>
                  </a:lnTo>
                  <a:lnTo>
                    <a:pt x="24" y="6"/>
                  </a:lnTo>
                  <a:lnTo>
                    <a:pt x="26" y="12"/>
                  </a:lnTo>
                  <a:lnTo>
                    <a:pt x="27" y="15"/>
                  </a:lnTo>
                  <a:lnTo>
                    <a:pt x="24" y="17"/>
                  </a:lnTo>
                  <a:lnTo>
                    <a:pt x="19" y="22"/>
                  </a:lnTo>
                  <a:lnTo>
                    <a:pt x="15" y="23"/>
                  </a:lnTo>
                  <a:lnTo>
                    <a:pt x="10" y="23"/>
                  </a:lnTo>
                  <a:lnTo>
                    <a:pt x="7" y="22"/>
                  </a:lnTo>
                  <a:lnTo>
                    <a:pt x="3" y="1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0" name="Freeform 37"/>
            <p:cNvSpPr>
              <a:spLocks/>
            </p:cNvSpPr>
            <p:nvPr/>
          </p:nvSpPr>
          <p:spPr bwMode="auto">
            <a:xfrm>
              <a:off x="1075" y="1247"/>
              <a:ext cx="184" cy="107"/>
            </a:xfrm>
            <a:custGeom>
              <a:avLst/>
              <a:gdLst>
                <a:gd name="T0" fmla="*/ 2 w 368"/>
                <a:gd name="T1" fmla="*/ 17 h 214"/>
                <a:gd name="T2" fmla="*/ 3 w 368"/>
                <a:gd name="T3" fmla="*/ 19 h 214"/>
                <a:gd name="T4" fmla="*/ 6 w 368"/>
                <a:gd name="T5" fmla="*/ 22 h 214"/>
                <a:gd name="T6" fmla="*/ 10 w 368"/>
                <a:gd name="T7" fmla="*/ 24 h 214"/>
                <a:gd name="T8" fmla="*/ 14 w 368"/>
                <a:gd name="T9" fmla="*/ 25 h 214"/>
                <a:gd name="T10" fmla="*/ 18 w 368"/>
                <a:gd name="T11" fmla="*/ 23 h 214"/>
                <a:gd name="T12" fmla="*/ 21 w 368"/>
                <a:gd name="T13" fmla="*/ 21 h 214"/>
                <a:gd name="T14" fmla="*/ 23 w 368"/>
                <a:gd name="T15" fmla="*/ 18 h 214"/>
                <a:gd name="T16" fmla="*/ 24 w 368"/>
                <a:gd name="T17" fmla="*/ 16 h 214"/>
                <a:gd name="T18" fmla="*/ 25 w 368"/>
                <a:gd name="T19" fmla="*/ 14 h 214"/>
                <a:gd name="T20" fmla="*/ 28 w 368"/>
                <a:gd name="T21" fmla="*/ 13 h 214"/>
                <a:gd name="T22" fmla="*/ 28 w 368"/>
                <a:gd name="T23" fmla="*/ 15 h 214"/>
                <a:gd name="T24" fmla="*/ 29 w 368"/>
                <a:gd name="T25" fmla="*/ 17 h 214"/>
                <a:gd name="T26" fmla="*/ 31 w 368"/>
                <a:gd name="T27" fmla="*/ 19 h 214"/>
                <a:gd name="T28" fmla="*/ 34 w 368"/>
                <a:gd name="T29" fmla="*/ 18 h 214"/>
                <a:gd name="T30" fmla="*/ 39 w 368"/>
                <a:gd name="T31" fmla="*/ 15 h 214"/>
                <a:gd name="T32" fmla="*/ 40 w 368"/>
                <a:gd name="T33" fmla="*/ 14 h 214"/>
                <a:gd name="T34" fmla="*/ 41 w 368"/>
                <a:gd name="T35" fmla="*/ 12 h 214"/>
                <a:gd name="T36" fmla="*/ 42 w 368"/>
                <a:gd name="T37" fmla="*/ 9 h 214"/>
                <a:gd name="T38" fmla="*/ 43 w 368"/>
                <a:gd name="T39" fmla="*/ 4 h 214"/>
                <a:gd name="T40" fmla="*/ 46 w 368"/>
                <a:gd name="T41" fmla="*/ 2 h 214"/>
                <a:gd name="T42" fmla="*/ 46 w 368"/>
                <a:gd name="T43" fmla="*/ 3 h 214"/>
                <a:gd name="T44" fmla="*/ 46 w 368"/>
                <a:gd name="T45" fmla="*/ 5 h 214"/>
                <a:gd name="T46" fmla="*/ 45 w 368"/>
                <a:gd name="T47" fmla="*/ 9 h 214"/>
                <a:gd name="T48" fmla="*/ 44 w 368"/>
                <a:gd name="T49" fmla="*/ 13 h 214"/>
                <a:gd name="T50" fmla="*/ 42 w 368"/>
                <a:gd name="T51" fmla="*/ 17 h 214"/>
                <a:gd name="T52" fmla="*/ 38 w 368"/>
                <a:gd name="T53" fmla="*/ 20 h 214"/>
                <a:gd name="T54" fmla="*/ 35 w 368"/>
                <a:gd name="T55" fmla="*/ 21 h 214"/>
                <a:gd name="T56" fmla="*/ 32 w 368"/>
                <a:gd name="T57" fmla="*/ 22 h 214"/>
                <a:gd name="T58" fmla="*/ 29 w 368"/>
                <a:gd name="T59" fmla="*/ 21 h 214"/>
                <a:gd name="T60" fmla="*/ 27 w 368"/>
                <a:gd name="T61" fmla="*/ 20 h 214"/>
                <a:gd name="T62" fmla="*/ 26 w 368"/>
                <a:gd name="T63" fmla="*/ 18 h 214"/>
                <a:gd name="T64" fmla="*/ 25 w 368"/>
                <a:gd name="T65" fmla="*/ 19 h 214"/>
                <a:gd name="T66" fmla="*/ 24 w 368"/>
                <a:gd name="T67" fmla="*/ 21 h 214"/>
                <a:gd name="T68" fmla="*/ 22 w 368"/>
                <a:gd name="T69" fmla="*/ 24 h 214"/>
                <a:gd name="T70" fmla="*/ 19 w 368"/>
                <a:gd name="T71" fmla="*/ 26 h 214"/>
                <a:gd name="T72" fmla="*/ 16 w 368"/>
                <a:gd name="T73" fmla="*/ 27 h 214"/>
                <a:gd name="T74" fmla="*/ 12 w 368"/>
                <a:gd name="T75" fmla="*/ 27 h 214"/>
                <a:gd name="T76" fmla="*/ 8 w 368"/>
                <a:gd name="T77" fmla="*/ 26 h 214"/>
                <a:gd name="T78" fmla="*/ 5 w 368"/>
                <a:gd name="T79" fmla="*/ 25 h 214"/>
                <a:gd name="T80" fmla="*/ 2 w 368"/>
                <a:gd name="T81" fmla="*/ 22 h 214"/>
                <a:gd name="T82" fmla="*/ 1 w 368"/>
                <a:gd name="T83" fmla="*/ 20 h 214"/>
                <a:gd name="T84" fmla="*/ 1 w 368"/>
                <a:gd name="T85" fmla="*/ 16 h 2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8"/>
                <a:gd name="T130" fmla="*/ 0 h 214"/>
                <a:gd name="T131" fmla="*/ 368 w 368"/>
                <a:gd name="T132" fmla="*/ 214 h 2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8" h="214">
                  <a:moveTo>
                    <a:pt x="6" y="127"/>
                  </a:moveTo>
                  <a:lnTo>
                    <a:pt x="7" y="130"/>
                  </a:lnTo>
                  <a:lnTo>
                    <a:pt x="10" y="133"/>
                  </a:lnTo>
                  <a:lnTo>
                    <a:pt x="14" y="139"/>
                  </a:lnTo>
                  <a:lnTo>
                    <a:pt x="18" y="144"/>
                  </a:lnTo>
                  <a:lnTo>
                    <a:pt x="23" y="150"/>
                  </a:lnTo>
                  <a:lnTo>
                    <a:pt x="29" y="158"/>
                  </a:lnTo>
                  <a:lnTo>
                    <a:pt x="36" y="164"/>
                  </a:lnTo>
                  <a:lnTo>
                    <a:pt x="44" y="170"/>
                  </a:lnTo>
                  <a:lnTo>
                    <a:pt x="53" y="176"/>
                  </a:lnTo>
                  <a:lnTo>
                    <a:pt x="62" y="182"/>
                  </a:lnTo>
                  <a:lnTo>
                    <a:pt x="73" y="187"/>
                  </a:lnTo>
                  <a:lnTo>
                    <a:pt x="82" y="190"/>
                  </a:lnTo>
                  <a:lnTo>
                    <a:pt x="95" y="193"/>
                  </a:lnTo>
                  <a:lnTo>
                    <a:pt x="105" y="193"/>
                  </a:lnTo>
                  <a:lnTo>
                    <a:pt x="119" y="191"/>
                  </a:lnTo>
                  <a:lnTo>
                    <a:pt x="130" y="187"/>
                  </a:lnTo>
                  <a:lnTo>
                    <a:pt x="140" y="184"/>
                  </a:lnTo>
                  <a:lnTo>
                    <a:pt x="150" y="178"/>
                  </a:lnTo>
                  <a:lnTo>
                    <a:pt x="157" y="171"/>
                  </a:lnTo>
                  <a:lnTo>
                    <a:pt x="165" y="164"/>
                  </a:lnTo>
                  <a:lnTo>
                    <a:pt x="171" y="158"/>
                  </a:lnTo>
                  <a:lnTo>
                    <a:pt x="176" y="150"/>
                  </a:lnTo>
                  <a:lnTo>
                    <a:pt x="182" y="142"/>
                  </a:lnTo>
                  <a:lnTo>
                    <a:pt x="185" y="135"/>
                  </a:lnTo>
                  <a:lnTo>
                    <a:pt x="188" y="129"/>
                  </a:lnTo>
                  <a:lnTo>
                    <a:pt x="191" y="121"/>
                  </a:lnTo>
                  <a:lnTo>
                    <a:pt x="192" y="116"/>
                  </a:lnTo>
                  <a:lnTo>
                    <a:pt x="194" y="112"/>
                  </a:lnTo>
                  <a:lnTo>
                    <a:pt x="195" y="107"/>
                  </a:lnTo>
                  <a:lnTo>
                    <a:pt x="195" y="106"/>
                  </a:lnTo>
                  <a:lnTo>
                    <a:pt x="217" y="103"/>
                  </a:lnTo>
                  <a:lnTo>
                    <a:pt x="217" y="106"/>
                  </a:lnTo>
                  <a:lnTo>
                    <a:pt x="217" y="109"/>
                  </a:lnTo>
                  <a:lnTo>
                    <a:pt x="218" y="115"/>
                  </a:lnTo>
                  <a:lnTo>
                    <a:pt x="218" y="121"/>
                  </a:lnTo>
                  <a:lnTo>
                    <a:pt x="223" y="127"/>
                  </a:lnTo>
                  <a:lnTo>
                    <a:pt x="225" y="133"/>
                  </a:lnTo>
                  <a:lnTo>
                    <a:pt x="229" y="139"/>
                  </a:lnTo>
                  <a:lnTo>
                    <a:pt x="234" y="142"/>
                  </a:lnTo>
                  <a:lnTo>
                    <a:pt x="241" y="147"/>
                  </a:lnTo>
                  <a:lnTo>
                    <a:pt x="247" y="149"/>
                  </a:lnTo>
                  <a:lnTo>
                    <a:pt x="258" y="149"/>
                  </a:lnTo>
                  <a:lnTo>
                    <a:pt x="267" y="144"/>
                  </a:lnTo>
                  <a:lnTo>
                    <a:pt x="280" y="139"/>
                  </a:lnTo>
                  <a:lnTo>
                    <a:pt x="293" y="130"/>
                  </a:lnTo>
                  <a:lnTo>
                    <a:pt x="309" y="118"/>
                  </a:lnTo>
                  <a:lnTo>
                    <a:pt x="310" y="116"/>
                  </a:lnTo>
                  <a:lnTo>
                    <a:pt x="315" y="112"/>
                  </a:lnTo>
                  <a:lnTo>
                    <a:pt x="316" y="107"/>
                  </a:lnTo>
                  <a:lnTo>
                    <a:pt x="321" y="104"/>
                  </a:lnTo>
                  <a:lnTo>
                    <a:pt x="322" y="100"/>
                  </a:lnTo>
                  <a:lnTo>
                    <a:pt x="327" y="93"/>
                  </a:lnTo>
                  <a:lnTo>
                    <a:pt x="330" y="84"/>
                  </a:lnTo>
                  <a:lnTo>
                    <a:pt x="333" y="77"/>
                  </a:lnTo>
                  <a:lnTo>
                    <a:pt x="336" y="66"/>
                  </a:lnTo>
                  <a:lnTo>
                    <a:pt x="339" y="57"/>
                  </a:lnTo>
                  <a:lnTo>
                    <a:pt x="342" y="43"/>
                  </a:lnTo>
                  <a:lnTo>
                    <a:pt x="344" y="31"/>
                  </a:lnTo>
                  <a:lnTo>
                    <a:pt x="345" y="15"/>
                  </a:lnTo>
                  <a:lnTo>
                    <a:pt x="347" y="0"/>
                  </a:lnTo>
                  <a:lnTo>
                    <a:pt x="368" y="12"/>
                  </a:lnTo>
                  <a:lnTo>
                    <a:pt x="367" y="12"/>
                  </a:lnTo>
                  <a:lnTo>
                    <a:pt x="367" y="15"/>
                  </a:lnTo>
                  <a:lnTo>
                    <a:pt x="367" y="19"/>
                  </a:lnTo>
                  <a:lnTo>
                    <a:pt x="367" y="25"/>
                  </a:lnTo>
                  <a:lnTo>
                    <a:pt x="365" y="31"/>
                  </a:lnTo>
                  <a:lnTo>
                    <a:pt x="365" y="40"/>
                  </a:lnTo>
                  <a:lnTo>
                    <a:pt x="364" y="49"/>
                  </a:lnTo>
                  <a:lnTo>
                    <a:pt x="362" y="58"/>
                  </a:lnTo>
                  <a:lnTo>
                    <a:pt x="359" y="67"/>
                  </a:lnTo>
                  <a:lnTo>
                    <a:pt x="356" y="78"/>
                  </a:lnTo>
                  <a:lnTo>
                    <a:pt x="351" y="89"/>
                  </a:lnTo>
                  <a:lnTo>
                    <a:pt x="348" y="101"/>
                  </a:lnTo>
                  <a:lnTo>
                    <a:pt x="342" y="112"/>
                  </a:lnTo>
                  <a:lnTo>
                    <a:pt x="336" y="121"/>
                  </a:lnTo>
                  <a:lnTo>
                    <a:pt x="330" y="132"/>
                  </a:lnTo>
                  <a:lnTo>
                    <a:pt x="322" y="141"/>
                  </a:lnTo>
                  <a:lnTo>
                    <a:pt x="313" y="149"/>
                  </a:lnTo>
                  <a:lnTo>
                    <a:pt x="304" y="156"/>
                  </a:lnTo>
                  <a:lnTo>
                    <a:pt x="295" y="161"/>
                  </a:lnTo>
                  <a:lnTo>
                    <a:pt x="286" y="165"/>
                  </a:lnTo>
                  <a:lnTo>
                    <a:pt x="277" y="168"/>
                  </a:lnTo>
                  <a:lnTo>
                    <a:pt x="267" y="170"/>
                  </a:lnTo>
                  <a:lnTo>
                    <a:pt x="258" y="171"/>
                  </a:lnTo>
                  <a:lnTo>
                    <a:pt x="251" y="173"/>
                  </a:lnTo>
                  <a:lnTo>
                    <a:pt x="241" y="171"/>
                  </a:lnTo>
                  <a:lnTo>
                    <a:pt x="235" y="170"/>
                  </a:lnTo>
                  <a:lnTo>
                    <a:pt x="228" y="167"/>
                  </a:lnTo>
                  <a:lnTo>
                    <a:pt x="223" y="164"/>
                  </a:lnTo>
                  <a:lnTo>
                    <a:pt x="217" y="159"/>
                  </a:lnTo>
                  <a:lnTo>
                    <a:pt x="212" y="153"/>
                  </a:lnTo>
                  <a:lnTo>
                    <a:pt x="209" y="147"/>
                  </a:lnTo>
                  <a:lnTo>
                    <a:pt x="206" y="141"/>
                  </a:lnTo>
                  <a:lnTo>
                    <a:pt x="205" y="144"/>
                  </a:lnTo>
                  <a:lnTo>
                    <a:pt x="202" y="147"/>
                  </a:lnTo>
                  <a:lnTo>
                    <a:pt x="200" y="152"/>
                  </a:lnTo>
                  <a:lnTo>
                    <a:pt x="197" y="156"/>
                  </a:lnTo>
                  <a:lnTo>
                    <a:pt x="192" y="162"/>
                  </a:lnTo>
                  <a:lnTo>
                    <a:pt x="188" y="168"/>
                  </a:lnTo>
                  <a:lnTo>
                    <a:pt x="183" y="175"/>
                  </a:lnTo>
                  <a:lnTo>
                    <a:pt x="176" y="181"/>
                  </a:lnTo>
                  <a:lnTo>
                    <a:pt x="171" y="187"/>
                  </a:lnTo>
                  <a:lnTo>
                    <a:pt x="163" y="193"/>
                  </a:lnTo>
                  <a:lnTo>
                    <a:pt x="156" y="199"/>
                  </a:lnTo>
                  <a:lnTo>
                    <a:pt x="147" y="204"/>
                  </a:lnTo>
                  <a:lnTo>
                    <a:pt x="139" y="208"/>
                  </a:lnTo>
                  <a:lnTo>
                    <a:pt x="130" y="211"/>
                  </a:lnTo>
                  <a:lnTo>
                    <a:pt x="121" y="214"/>
                  </a:lnTo>
                  <a:lnTo>
                    <a:pt x="110" y="213"/>
                  </a:lnTo>
                  <a:lnTo>
                    <a:pt x="101" y="213"/>
                  </a:lnTo>
                  <a:lnTo>
                    <a:pt x="90" y="213"/>
                  </a:lnTo>
                  <a:lnTo>
                    <a:pt x="81" y="211"/>
                  </a:lnTo>
                  <a:lnTo>
                    <a:pt x="70" y="208"/>
                  </a:lnTo>
                  <a:lnTo>
                    <a:pt x="61" y="205"/>
                  </a:lnTo>
                  <a:lnTo>
                    <a:pt x="52" y="202"/>
                  </a:lnTo>
                  <a:lnTo>
                    <a:pt x="44" y="199"/>
                  </a:lnTo>
                  <a:lnTo>
                    <a:pt x="35" y="193"/>
                  </a:lnTo>
                  <a:lnTo>
                    <a:pt x="27" y="188"/>
                  </a:lnTo>
                  <a:lnTo>
                    <a:pt x="21" y="182"/>
                  </a:lnTo>
                  <a:lnTo>
                    <a:pt x="15" y="176"/>
                  </a:lnTo>
                  <a:lnTo>
                    <a:pt x="9" y="168"/>
                  </a:lnTo>
                  <a:lnTo>
                    <a:pt x="4" y="162"/>
                  </a:lnTo>
                  <a:lnTo>
                    <a:pt x="1" y="155"/>
                  </a:lnTo>
                  <a:lnTo>
                    <a:pt x="0" y="147"/>
                  </a:lnTo>
                  <a:lnTo>
                    <a:pt x="6" y="12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1" name="Freeform 38"/>
            <p:cNvSpPr>
              <a:spLocks/>
            </p:cNvSpPr>
            <p:nvPr/>
          </p:nvSpPr>
          <p:spPr bwMode="auto">
            <a:xfrm>
              <a:off x="1102" y="1283"/>
              <a:ext cx="54" cy="34"/>
            </a:xfrm>
            <a:custGeom>
              <a:avLst/>
              <a:gdLst>
                <a:gd name="T0" fmla="*/ 3 w 107"/>
                <a:gd name="T1" fmla="*/ 2 h 69"/>
                <a:gd name="T2" fmla="*/ 3 w 107"/>
                <a:gd name="T3" fmla="*/ 3 h 69"/>
                <a:gd name="T4" fmla="*/ 3 w 107"/>
                <a:gd name="T5" fmla="*/ 3 h 69"/>
                <a:gd name="T6" fmla="*/ 3 w 107"/>
                <a:gd name="T7" fmla="*/ 4 h 69"/>
                <a:gd name="T8" fmla="*/ 4 w 107"/>
                <a:gd name="T9" fmla="*/ 5 h 69"/>
                <a:gd name="T10" fmla="*/ 4 w 107"/>
                <a:gd name="T11" fmla="*/ 5 h 69"/>
                <a:gd name="T12" fmla="*/ 5 w 107"/>
                <a:gd name="T13" fmla="*/ 5 h 69"/>
                <a:gd name="T14" fmla="*/ 6 w 107"/>
                <a:gd name="T15" fmla="*/ 5 h 69"/>
                <a:gd name="T16" fmla="*/ 7 w 107"/>
                <a:gd name="T17" fmla="*/ 4 h 69"/>
                <a:gd name="T18" fmla="*/ 7 w 107"/>
                <a:gd name="T19" fmla="*/ 4 h 69"/>
                <a:gd name="T20" fmla="*/ 8 w 107"/>
                <a:gd name="T21" fmla="*/ 3 h 69"/>
                <a:gd name="T22" fmla="*/ 10 w 107"/>
                <a:gd name="T23" fmla="*/ 1 h 69"/>
                <a:gd name="T24" fmla="*/ 11 w 107"/>
                <a:gd name="T25" fmla="*/ 0 h 69"/>
                <a:gd name="T26" fmla="*/ 14 w 107"/>
                <a:gd name="T27" fmla="*/ 0 h 69"/>
                <a:gd name="T28" fmla="*/ 14 w 107"/>
                <a:gd name="T29" fmla="*/ 0 h 69"/>
                <a:gd name="T30" fmla="*/ 13 w 107"/>
                <a:gd name="T31" fmla="*/ 1 h 69"/>
                <a:gd name="T32" fmla="*/ 13 w 107"/>
                <a:gd name="T33" fmla="*/ 1 h 69"/>
                <a:gd name="T34" fmla="*/ 12 w 107"/>
                <a:gd name="T35" fmla="*/ 2 h 69"/>
                <a:gd name="T36" fmla="*/ 11 w 107"/>
                <a:gd name="T37" fmla="*/ 3 h 69"/>
                <a:gd name="T38" fmla="*/ 10 w 107"/>
                <a:gd name="T39" fmla="*/ 5 h 69"/>
                <a:gd name="T40" fmla="*/ 9 w 107"/>
                <a:gd name="T41" fmla="*/ 5 h 69"/>
                <a:gd name="T42" fmla="*/ 8 w 107"/>
                <a:gd name="T43" fmla="*/ 7 h 69"/>
                <a:gd name="T44" fmla="*/ 7 w 107"/>
                <a:gd name="T45" fmla="*/ 7 h 69"/>
                <a:gd name="T46" fmla="*/ 5 w 107"/>
                <a:gd name="T47" fmla="*/ 8 h 69"/>
                <a:gd name="T48" fmla="*/ 4 w 107"/>
                <a:gd name="T49" fmla="*/ 8 h 69"/>
                <a:gd name="T50" fmla="*/ 3 w 107"/>
                <a:gd name="T51" fmla="*/ 8 h 69"/>
                <a:gd name="T52" fmla="*/ 2 w 107"/>
                <a:gd name="T53" fmla="*/ 7 h 69"/>
                <a:gd name="T54" fmla="*/ 2 w 107"/>
                <a:gd name="T55" fmla="*/ 6 h 69"/>
                <a:gd name="T56" fmla="*/ 1 w 107"/>
                <a:gd name="T57" fmla="*/ 5 h 69"/>
                <a:gd name="T58" fmla="*/ 0 w 107"/>
                <a:gd name="T59" fmla="*/ 3 h 69"/>
                <a:gd name="T60" fmla="*/ 3 w 107"/>
                <a:gd name="T61" fmla="*/ 2 h 69"/>
                <a:gd name="T62" fmla="*/ 3 w 107"/>
                <a:gd name="T63" fmla="*/ 2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69"/>
                <a:gd name="T98" fmla="*/ 107 w 107"/>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69">
                  <a:moveTo>
                    <a:pt x="18" y="23"/>
                  </a:moveTo>
                  <a:lnTo>
                    <a:pt x="18" y="26"/>
                  </a:lnTo>
                  <a:lnTo>
                    <a:pt x="20" y="31"/>
                  </a:lnTo>
                  <a:lnTo>
                    <a:pt x="23" y="37"/>
                  </a:lnTo>
                  <a:lnTo>
                    <a:pt x="29" y="43"/>
                  </a:lnTo>
                  <a:lnTo>
                    <a:pt x="32" y="43"/>
                  </a:lnTo>
                  <a:lnTo>
                    <a:pt x="36" y="43"/>
                  </a:lnTo>
                  <a:lnTo>
                    <a:pt x="43" y="41"/>
                  </a:lnTo>
                  <a:lnTo>
                    <a:pt x="49" y="38"/>
                  </a:lnTo>
                  <a:lnTo>
                    <a:pt x="56" y="32"/>
                  </a:lnTo>
                  <a:lnTo>
                    <a:pt x="64" y="25"/>
                  </a:lnTo>
                  <a:lnTo>
                    <a:pt x="73" y="14"/>
                  </a:lnTo>
                  <a:lnTo>
                    <a:pt x="84" y="0"/>
                  </a:lnTo>
                  <a:lnTo>
                    <a:pt x="107" y="5"/>
                  </a:lnTo>
                  <a:lnTo>
                    <a:pt x="105" y="6"/>
                  </a:lnTo>
                  <a:lnTo>
                    <a:pt x="102" y="9"/>
                  </a:lnTo>
                  <a:lnTo>
                    <a:pt x="98" y="15"/>
                  </a:lnTo>
                  <a:lnTo>
                    <a:pt x="92" y="23"/>
                  </a:lnTo>
                  <a:lnTo>
                    <a:pt x="84" y="31"/>
                  </a:lnTo>
                  <a:lnTo>
                    <a:pt x="76" y="40"/>
                  </a:lnTo>
                  <a:lnTo>
                    <a:pt x="67" y="47"/>
                  </a:lnTo>
                  <a:lnTo>
                    <a:pt x="59" y="57"/>
                  </a:lnTo>
                  <a:lnTo>
                    <a:pt x="49" y="63"/>
                  </a:lnTo>
                  <a:lnTo>
                    <a:pt x="40" y="67"/>
                  </a:lnTo>
                  <a:lnTo>
                    <a:pt x="30" y="69"/>
                  </a:lnTo>
                  <a:lnTo>
                    <a:pt x="23" y="69"/>
                  </a:lnTo>
                  <a:lnTo>
                    <a:pt x="14" y="63"/>
                  </a:lnTo>
                  <a:lnTo>
                    <a:pt x="9" y="55"/>
                  </a:lnTo>
                  <a:lnTo>
                    <a:pt x="3" y="41"/>
                  </a:lnTo>
                  <a:lnTo>
                    <a:pt x="0" y="25"/>
                  </a:lnTo>
                  <a:lnTo>
                    <a:pt x="18"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2" name="Freeform 39"/>
            <p:cNvSpPr>
              <a:spLocks/>
            </p:cNvSpPr>
            <p:nvPr/>
          </p:nvSpPr>
          <p:spPr bwMode="auto">
            <a:xfrm>
              <a:off x="1171" y="1266"/>
              <a:ext cx="52" cy="33"/>
            </a:xfrm>
            <a:custGeom>
              <a:avLst/>
              <a:gdLst>
                <a:gd name="T0" fmla="*/ 3 w 104"/>
                <a:gd name="T1" fmla="*/ 3 h 64"/>
                <a:gd name="T2" fmla="*/ 3 w 104"/>
                <a:gd name="T3" fmla="*/ 3 h 64"/>
                <a:gd name="T4" fmla="*/ 3 w 104"/>
                <a:gd name="T5" fmla="*/ 4 h 64"/>
                <a:gd name="T6" fmla="*/ 4 w 104"/>
                <a:gd name="T7" fmla="*/ 5 h 64"/>
                <a:gd name="T8" fmla="*/ 4 w 104"/>
                <a:gd name="T9" fmla="*/ 5 h 64"/>
                <a:gd name="T10" fmla="*/ 4 w 104"/>
                <a:gd name="T11" fmla="*/ 5 h 64"/>
                <a:gd name="T12" fmla="*/ 5 w 104"/>
                <a:gd name="T13" fmla="*/ 6 h 64"/>
                <a:gd name="T14" fmla="*/ 5 w 104"/>
                <a:gd name="T15" fmla="*/ 6 h 64"/>
                <a:gd name="T16" fmla="*/ 6 w 104"/>
                <a:gd name="T17" fmla="*/ 6 h 64"/>
                <a:gd name="T18" fmla="*/ 7 w 104"/>
                <a:gd name="T19" fmla="*/ 5 h 64"/>
                <a:gd name="T20" fmla="*/ 8 w 104"/>
                <a:gd name="T21" fmla="*/ 5 h 64"/>
                <a:gd name="T22" fmla="*/ 8 w 104"/>
                <a:gd name="T23" fmla="*/ 4 h 64"/>
                <a:gd name="T24" fmla="*/ 9 w 104"/>
                <a:gd name="T25" fmla="*/ 3 h 64"/>
                <a:gd name="T26" fmla="*/ 10 w 104"/>
                <a:gd name="T27" fmla="*/ 2 h 64"/>
                <a:gd name="T28" fmla="*/ 11 w 104"/>
                <a:gd name="T29" fmla="*/ 0 h 64"/>
                <a:gd name="T30" fmla="*/ 13 w 104"/>
                <a:gd name="T31" fmla="*/ 1 h 64"/>
                <a:gd name="T32" fmla="*/ 13 w 104"/>
                <a:gd name="T33" fmla="*/ 1 h 64"/>
                <a:gd name="T34" fmla="*/ 13 w 104"/>
                <a:gd name="T35" fmla="*/ 2 h 64"/>
                <a:gd name="T36" fmla="*/ 13 w 104"/>
                <a:gd name="T37" fmla="*/ 2 h 64"/>
                <a:gd name="T38" fmla="*/ 12 w 104"/>
                <a:gd name="T39" fmla="*/ 3 h 64"/>
                <a:gd name="T40" fmla="*/ 12 w 104"/>
                <a:gd name="T41" fmla="*/ 4 h 64"/>
                <a:gd name="T42" fmla="*/ 11 w 104"/>
                <a:gd name="T43" fmla="*/ 5 h 64"/>
                <a:gd name="T44" fmla="*/ 10 w 104"/>
                <a:gd name="T45" fmla="*/ 6 h 64"/>
                <a:gd name="T46" fmla="*/ 9 w 104"/>
                <a:gd name="T47" fmla="*/ 7 h 64"/>
                <a:gd name="T48" fmla="*/ 8 w 104"/>
                <a:gd name="T49" fmla="*/ 8 h 64"/>
                <a:gd name="T50" fmla="*/ 7 w 104"/>
                <a:gd name="T51" fmla="*/ 8 h 64"/>
                <a:gd name="T52" fmla="*/ 6 w 104"/>
                <a:gd name="T53" fmla="*/ 9 h 64"/>
                <a:gd name="T54" fmla="*/ 5 w 104"/>
                <a:gd name="T55" fmla="*/ 9 h 64"/>
                <a:gd name="T56" fmla="*/ 4 w 104"/>
                <a:gd name="T57" fmla="*/ 8 h 64"/>
                <a:gd name="T58" fmla="*/ 3 w 104"/>
                <a:gd name="T59" fmla="*/ 7 h 64"/>
                <a:gd name="T60" fmla="*/ 2 w 104"/>
                <a:gd name="T61" fmla="*/ 6 h 64"/>
                <a:gd name="T62" fmla="*/ 0 w 104"/>
                <a:gd name="T63" fmla="*/ 5 h 64"/>
                <a:gd name="T64" fmla="*/ 3 w 104"/>
                <a:gd name="T65" fmla="*/ 3 h 64"/>
                <a:gd name="T66" fmla="*/ 3 w 104"/>
                <a:gd name="T67" fmla="*/ 3 h 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
                <a:gd name="T103" fmla="*/ 0 h 64"/>
                <a:gd name="T104" fmla="*/ 104 w 104"/>
                <a:gd name="T105" fmla="*/ 64 h 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 h="64">
                  <a:moveTo>
                    <a:pt x="19" y="23"/>
                  </a:moveTo>
                  <a:lnTo>
                    <a:pt x="19" y="24"/>
                  </a:lnTo>
                  <a:lnTo>
                    <a:pt x="22" y="29"/>
                  </a:lnTo>
                  <a:lnTo>
                    <a:pt x="25" y="32"/>
                  </a:lnTo>
                  <a:lnTo>
                    <a:pt x="26" y="35"/>
                  </a:lnTo>
                  <a:lnTo>
                    <a:pt x="31" y="37"/>
                  </a:lnTo>
                  <a:lnTo>
                    <a:pt x="36" y="40"/>
                  </a:lnTo>
                  <a:lnTo>
                    <a:pt x="40" y="41"/>
                  </a:lnTo>
                  <a:lnTo>
                    <a:pt x="45" y="41"/>
                  </a:lnTo>
                  <a:lnTo>
                    <a:pt x="49" y="38"/>
                  </a:lnTo>
                  <a:lnTo>
                    <a:pt x="57" y="35"/>
                  </a:lnTo>
                  <a:lnTo>
                    <a:pt x="63" y="31"/>
                  </a:lnTo>
                  <a:lnTo>
                    <a:pt x="71" y="23"/>
                  </a:lnTo>
                  <a:lnTo>
                    <a:pt x="77" y="12"/>
                  </a:lnTo>
                  <a:lnTo>
                    <a:pt x="86" y="0"/>
                  </a:lnTo>
                  <a:lnTo>
                    <a:pt x="104" y="6"/>
                  </a:lnTo>
                  <a:lnTo>
                    <a:pt x="103" y="6"/>
                  </a:lnTo>
                  <a:lnTo>
                    <a:pt x="101" y="11"/>
                  </a:lnTo>
                  <a:lnTo>
                    <a:pt x="98" y="15"/>
                  </a:lnTo>
                  <a:lnTo>
                    <a:pt x="94" y="21"/>
                  </a:lnTo>
                  <a:lnTo>
                    <a:pt x="89" y="27"/>
                  </a:lnTo>
                  <a:lnTo>
                    <a:pt x="83" y="35"/>
                  </a:lnTo>
                  <a:lnTo>
                    <a:pt x="77" y="43"/>
                  </a:lnTo>
                  <a:lnTo>
                    <a:pt x="71" y="50"/>
                  </a:lnTo>
                  <a:lnTo>
                    <a:pt x="62" y="57"/>
                  </a:lnTo>
                  <a:lnTo>
                    <a:pt x="54" y="61"/>
                  </a:lnTo>
                  <a:lnTo>
                    <a:pt x="45" y="63"/>
                  </a:lnTo>
                  <a:lnTo>
                    <a:pt x="36" y="64"/>
                  </a:lnTo>
                  <a:lnTo>
                    <a:pt x="26" y="61"/>
                  </a:lnTo>
                  <a:lnTo>
                    <a:pt x="19" y="55"/>
                  </a:lnTo>
                  <a:lnTo>
                    <a:pt x="10" y="46"/>
                  </a:lnTo>
                  <a:lnTo>
                    <a:pt x="0" y="32"/>
                  </a:lnTo>
                  <a:lnTo>
                    <a:pt x="1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3" name="Freeform 40"/>
            <p:cNvSpPr>
              <a:spLocks/>
            </p:cNvSpPr>
            <p:nvPr/>
          </p:nvSpPr>
          <p:spPr bwMode="auto">
            <a:xfrm>
              <a:off x="1159" y="2167"/>
              <a:ext cx="59" cy="64"/>
            </a:xfrm>
            <a:custGeom>
              <a:avLst/>
              <a:gdLst>
                <a:gd name="T0" fmla="*/ 2 w 118"/>
                <a:gd name="T1" fmla="*/ 11 h 129"/>
                <a:gd name="T2" fmla="*/ 2 w 118"/>
                <a:gd name="T3" fmla="*/ 11 h 129"/>
                <a:gd name="T4" fmla="*/ 3 w 118"/>
                <a:gd name="T5" fmla="*/ 12 h 129"/>
                <a:gd name="T6" fmla="*/ 3 w 118"/>
                <a:gd name="T7" fmla="*/ 12 h 129"/>
                <a:gd name="T8" fmla="*/ 4 w 118"/>
                <a:gd name="T9" fmla="*/ 12 h 129"/>
                <a:gd name="T10" fmla="*/ 4 w 118"/>
                <a:gd name="T11" fmla="*/ 12 h 129"/>
                <a:gd name="T12" fmla="*/ 5 w 118"/>
                <a:gd name="T13" fmla="*/ 13 h 129"/>
                <a:gd name="T14" fmla="*/ 6 w 118"/>
                <a:gd name="T15" fmla="*/ 12 h 129"/>
                <a:gd name="T16" fmla="*/ 7 w 118"/>
                <a:gd name="T17" fmla="*/ 12 h 129"/>
                <a:gd name="T18" fmla="*/ 8 w 118"/>
                <a:gd name="T19" fmla="*/ 11 h 129"/>
                <a:gd name="T20" fmla="*/ 8 w 118"/>
                <a:gd name="T21" fmla="*/ 10 h 129"/>
                <a:gd name="T22" fmla="*/ 9 w 118"/>
                <a:gd name="T23" fmla="*/ 8 h 129"/>
                <a:gd name="T24" fmla="*/ 10 w 118"/>
                <a:gd name="T25" fmla="*/ 6 h 129"/>
                <a:gd name="T26" fmla="*/ 12 w 118"/>
                <a:gd name="T27" fmla="*/ 3 h 129"/>
                <a:gd name="T28" fmla="*/ 13 w 118"/>
                <a:gd name="T29" fmla="*/ 0 h 129"/>
                <a:gd name="T30" fmla="*/ 15 w 118"/>
                <a:gd name="T31" fmla="*/ 1 h 129"/>
                <a:gd name="T32" fmla="*/ 15 w 118"/>
                <a:gd name="T33" fmla="*/ 1 h 129"/>
                <a:gd name="T34" fmla="*/ 15 w 118"/>
                <a:gd name="T35" fmla="*/ 2 h 129"/>
                <a:gd name="T36" fmla="*/ 14 w 118"/>
                <a:gd name="T37" fmla="*/ 3 h 129"/>
                <a:gd name="T38" fmla="*/ 14 w 118"/>
                <a:gd name="T39" fmla="*/ 4 h 129"/>
                <a:gd name="T40" fmla="*/ 13 w 118"/>
                <a:gd name="T41" fmla="*/ 6 h 129"/>
                <a:gd name="T42" fmla="*/ 12 w 118"/>
                <a:gd name="T43" fmla="*/ 8 h 129"/>
                <a:gd name="T44" fmla="*/ 11 w 118"/>
                <a:gd name="T45" fmla="*/ 10 h 129"/>
                <a:gd name="T46" fmla="*/ 10 w 118"/>
                <a:gd name="T47" fmla="*/ 11 h 129"/>
                <a:gd name="T48" fmla="*/ 9 w 118"/>
                <a:gd name="T49" fmla="*/ 13 h 129"/>
                <a:gd name="T50" fmla="*/ 8 w 118"/>
                <a:gd name="T51" fmla="*/ 14 h 129"/>
                <a:gd name="T52" fmla="*/ 7 w 118"/>
                <a:gd name="T53" fmla="*/ 15 h 129"/>
                <a:gd name="T54" fmla="*/ 6 w 118"/>
                <a:gd name="T55" fmla="*/ 16 h 129"/>
                <a:gd name="T56" fmla="*/ 4 w 118"/>
                <a:gd name="T57" fmla="*/ 15 h 129"/>
                <a:gd name="T58" fmla="*/ 3 w 118"/>
                <a:gd name="T59" fmla="*/ 15 h 129"/>
                <a:gd name="T60" fmla="*/ 2 w 118"/>
                <a:gd name="T61" fmla="*/ 13 h 129"/>
                <a:gd name="T62" fmla="*/ 0 w 118"/>
                <a:gd name="T63" fmla="*/ 11 h 129"/>
                <a:gd name="T64" fmla="*/ 2 w 118"/>
                <a:gd name="T65" fmla="*/ 11 h 129"/>
                <a:gd name="T66" fmla="*/ 2 w 118"/>
                <a:gd name="T67" fmla="*/ 11 h 1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8"/>
                <a:gd name="T103" fmla="*/ 0 h 129"/>
                <a:gd name="T104" fmla="*/ 118 w 118"/>
                <a:gd name="T105" fmla="*/ 129 h 1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8" h="129">
                  <a:moveTo>
                    <a:pt x="15" y="89"/>
                  </a:moveTo>
                  <a:lnTo>
                    <a:pt x="15" y="91"/>
                  </a:lnTo>
                  <a:lnTo>
                    <a:pt x="21" y="97"/>
                  </a:lnTo>
                  <a:lnTo>
                    <a:pt x="23" y="100"/>
                  </a:lnTo>
                  <a:lnTo>
                    <a:pt x="27" y="101"/>
                  </a:lnTo>
                  <a:lnTo>
                    <a:pt x="32" y="103"/>
                  </a:lnTo>
                  <a:lnTo>
                    <a:pt x="38" y="104"/>
                  </a:lnTo>
                  <a:lnTo>
                    <a:pt x="44" y="101"/>
                  </a:lnTo>
                  <a:lnTo>
                    <a:pt x="50" y="97"/>
                  </a:lnTo>
                  <a:lnTo>
                    <a:pt x="57" y="89"/>
                  </a:lnTo>
                  <a:lnTo>
                    <a:pt x="64" y="80"/>
                  </a:lnTo>
                  <a:lnTo>
                    <a:pt x="72" y="66"/>
                  </a:lnTo>
                  <a:lnTo>
                    <a:pt x="79" y="49"/>
                  </a:lnTo>
                  <a:lnTo>
                    <a:pt x="89" y="28"/>
                  </a:lnTo>
                  <a:lnTo>
                    <a:pt x="98" y="0"/>
                  </a:lnTo>
                  <a:lnTo>
                    <a:pt x="118" y="10"/>
                  </a:lnTo>
                  <a:lnTo>
                    <a:pt x="116" y="11"/>
                  </a:lnTo>
                  <a:lnTo>
                    <a:pt x="113" y="17"/>
                  </a:lnTo>
                  <a:lnTo>
                    <a:pt x="110" y="26"/>
                  </a:lnTo>
                  <a:lnTo>
                    <a:pt x="105" y="39"/>
                  </a:lnTo>
                  <a:lnTo>
                    <a:pt x="101" y="51"/>
                  </a:lnTo>
                  <a:lnTo>
                    <a:pt x="95" y="66"/>
                  </a:lnTo>
                  <a:lnTo>
                    <a:pt x="87" y="80"/>
                  </a:lnTo>
                  <a:lnTo>
                    <a:pt x="79" y="95"/>
                  </a:lnTo>
                  <a:lnTo>
                    <a:pt x="69" y="106"/>
                  </a:lnTo>
                  <a:lnTo>
                    <a:pt x="60" y="117"/>
                  </a:lnTo>
                  <a:lnTo>
                    <a:pt x="50" y="124"/>
                  </a:lnTo>
                  <a:lnTo>
                    <a:pt x="41" y="129"/>
                  </a:lnTo>
                  <a:lnTo>
                    <a:pt x="31" y="127"/>
                  </a:lnTo>
                  <a:lnTo>
                    <a:pt x="20" y="123"/>
                  </a:lnTo>
                  <a:lnTo>
                    <a:pt x="9" y="111"/>
                  </a:lnTo>
                  <a:lnTo>
                    <a:pt x="0" y="95"/>
                  </a:lnTo>
                  <a:lnTo>
                    <a:pt x="15" y="8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4" name="Freeform 41"/>
            <p:cNvSpPr>
              <a:spLocks/>
            </p:cNvSpPr>
            <p:nvPr/>
          </p:nvSpPr>
          <p:spPr bwMode="auto">
            <a:xfrm>
              <a:off x="1196" y="2077"/>
              <a:ext cx="80" cy="143"/>
            </a:xfrm>
            <a:custGeom>
              <a:avLst/>
              <a:gdLst>
                <a:gd name="T0" fmla="*/ 1 w 159"/>
                <a:gd name="T1" fmla="*/ 34 h 286"/>
                <a:gd name="T2" fmla="*/ 2 w 159"/>
                <a:gd name="T3" fmla="*/ 35 h 286"/>
                <a:gd name="T4" fmla="*/ 3 w 159"/>
                <a:gd name="T5" fmla="*/ 36 h 286"/>
                <a:gd name="T6" fmla="*/ 4 w 159"/>
                <a:gd name="T7" fmla="*/ 36 h 286"/>
                <a:gd name="T8" fmla="*/ 6 w 159"/>
                <a:gd name="T9" fmla="*/ 36 h 286"/>
                <a:gd name="T10" fmla="*/ 8 w 159"/>
                <a:gd name="T11" fmla="*/ 34 h 286"/>
                <a:gd name="T12" fmla="*/ 9 w 159"/>
                <a:gd name="T13" fmla="*/ 29 h 286"/>
                <a:gd name="T14" fmla="*/ 10 w 159"/>
                <a:gd name="T15" fmla="*/ 23 h 286"/>
                <a:gd name="T16" fmla="*/ 11 w 159"/>
                <a:gd name="T17" fmla="*/ 22 h 286"/>
                <a:gd name="T18" fmla="*/ 12 w 159"/>
                <a:gd name="T19" fmla="*/ 20 h 286"/>
                <a:gd name="T20" fmla="*/ 14 w 159"/>
                <a:gd name="T21" fmla="*/ 17 h 286"/>
                <a:gd name="T22" fmla="*/ 15 w 159"/>
                <a:gd name="T23" fmla="*/ 15 h 286"/>
                <a:gd name="T24" fmla="*/ 17 w 159"/>
                <a:gd name="T25" fmla="*/ 12 h 286"/>
                <a:gd name="T26" fmla="*/ 19 w 159"/>
                <a:gd name="T27" fmla="*/ 10 h 286"/>
                <a:gd name="T28" fmla="*/ 20 w 159"/>
                <a:gd name="T29" fmla="*/ 8 h 286"/>
                <a:gd name="T30" fmla="*/ 20 w 159"/>
                <a:gd name="T31" fmla="*/ 8 h 286"/>
                <a:gd name="T32" fmla="*/ 20 w 159"/>
                <a:gd name="T33" fmla="*/ 8 h 286"/>
                <a:gd name="T34" fmla="*/ 20 w 159"/>
                <a:gd name="T35" fmla="*/ 6 h 286"/>
                <a:gd name="T36" fmla="*/ 20 w 159"/>
                <a:gd name="T37" fmla="*/ 5 h 286"/>
                <a:gd name="T38" fmla="*/ 20 w 159"/>
                <a:gd name="T39" fmla="*/ 4 h 286"/>
                <a:gd name="T40" fmla="*/ 19 w 159"/>
                <a:gd name="T41" fmla="*/ 2 h 286"/>
                <a:gd name="T42" fmla="*/ 18 w 159"/>
                <a:gd name="T43" fmla="*/ 0 h 286"/>
                <a:gd name="T44" fmla="*/ 15 w 159"/>
                <a:gd name="T45" fmla="*/ 1 h 286"/>
                <a:gd name="T46" fmla="*/ 15 w 159"/>
                <a:gd name="T47" fmla="*/ 2 h 286"/>
                <a:gd name="T48" fmla="*/ 16 w 159"/>
                <a:gd name="T49" fmla="*/ 4 h 286"/>
                <a:gd name="T50" fmla="*/ 16 w 159"/>
                <a:gd name="T51" fmla="*/ 6 h 286"/>
                <a:gd name="T52" fmla="*/ 16 w 159"/>
                <a:gd name="T53" fmla="*/ 7 h 286"/>
                <a:gd name="T54" fmla="*/ 16 w 159"/>
                <a:gd name="T55" fmla="*/ 9 h 286"/>
                <a:gd name="T56" fmla="*/ 14 w 159"/>
                <a:gd name="T57" fmla="*/ 11 h 286"/>
                <a:gd name="T58" fmla="*/ 13 w 159"/>
                <a:gd name="T59" fmla="*/ 13 h 286"/>
                <a:gd name="T60" fmla="*/ 11 w 159"/>
                <a:gd name="T61" fmla="*/ 16 h 286"/>
                <a:gd name="T62" fmla="*/ 9 w 159"/>
                <a:gd name="T63" fmla="*/ 18 h 286"/>
                <a:gd name="T64" fmla="*/ 8 w 159"/>
                <a:gd name="T65" fmla="*/ 20 h 286"/>
                <a:gd name="T66" fmla="*/ 7 w 159"/>
                <a:gd name="T67" fmla="*/ 21 h 286"/>
                <a:gd name="T68" fmla="*/ 7 w 159"/>
                <a:gd name="T69" fmla="*/ 22 h 286"/>
                <a:gd name="T70" fmla="*/ 7 w 159"/>
                <a:gd name="T71" fmla="*/ 23 h 286"/>
                <a:gd name="T72" fmla="*/ 7 w 159"/>
                <a:gd name="T73" fmla="*/ 25 h 286"/>
                <a:gd name="T74" fmla="*/ 6 w 159"/>
                <a:gd name="T75" fmla="*/ 28 h 286"/>
                <a:gd name="T76" fmla="*/ 5 w 159"/>
                <a:gd name="T77" fmla="*/ 30 h 286"/>
                <a:gd name="T78" fmla="*/ 4 w 159"/>
                <a:gd name="T79" fmla="*/ 32 h 286"/>
                <a:gd name="T80" fmla="*/ 3 w 159"/>
                <a:gd name="T81" fmla="*/ 33 h 286"/>
                <a:gd name="T82" fmla="*/ 3 w 159"/>
                <a:gd name="T83" fmla="*/ 32 h 286"/>
                <a:gd name="T84" fmla="*/ 0 w 159"/>
                <a:gd name="T85" fmla="*/ 34 h 2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9"/>
                <a:gd name="T130" fmla="*/ 0 h 286"/>
                <a:gd name="T131" fmla="*/ 159 w 159"/>
                <a:gd name="T132" fmla="*/ 286 h 2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9" h="286">
                  <a:moveTo>
                    <a:pt x="0" y="268"/>
                  </a:moveTo>
                  <a:lnTo>
                    <a:pt x="1" y="269"/>
                  </a:lnTo>
                  <a:lnTo>
                    <a:pt x="4" y="272"/>
                  </a:lnTo>
                  <a:lnTo>
                    <a:pt x="9" y="277"/>
                  </a:lnTo>
                  <a:lnTo>
                    <a:pt x="14" y="280"/>
                  </a:lnTo>
                  <a:lnTo>
                    <a:pt x="18" y="283"/>
                  </a:lnTo>
                  <a:lnTo>
                    <a:pt x="24" y="284"/>
                  </a:lnTo>
                  <a:lnTo>
                    <a:pt x="30" y="286"/>
                  </a:lnTo>
                  <a:lnTo>
                    <a:pt x="37" y="284"/>
                  </a:lnTo>
                  <a:lnTo>
                    <a:pt x="44" y="281"/>
                  </a:lnTo>
                  <a:lnTo>
                    <a:pt x="50" y="274"/>
                  </a:lnTo>
                  <a:lnTo>
                    <a:pt x="58" y="265"/>
                  </a:lnTo>
                  <a:lnTo>
                    <a:pt x="64" y="249"/>
                  </a:lnTo>
                  <a:lnTo>
                    <a:pt x="70" y="231"/>
                  </a:lnTo>
                  <a:lnTo>
                    <a:pt x="75" y="208"/>
                  </a:lnTo>
                  <a:lnTo>
                    <a:pt x="79" y="180"/>
                  </a:lnTo>
                  <a:lnTo>
                    <a:pt x="79" y="176"/>
                  </a:lnTo>
                  <a:lnTo>
                    <a:pt x="82" y="171"/>
                  </a:lnTo>
                  <a:lnTo>
                    <a:pt x="87" y="164"/>
                  </a:lnTo>
                  <a:lnTo>
                    <a:pt x="93" y="156"/>
                  </a:lnTo>
                  <a:lnTo>
                    <a:pt x="98" y="145"/>
                  </a:lnTo>
                  <a:lnTo>
                    <a:pt x="105" y="136"/>
                  </a:lnTo>
                  <a:lnTo>
                    <a:pt x="112" y="125"/>
                  </a:lnTo>
                  <a:lnTo>
                    <a:pt x="119" y="115"/>
                  </a:lnTo>
                  <a:lnTo>
                    <a:pt x="125" y="104"/>
                  </a:lnTo>
                  <a:lnTo>
                    <a:pt x="133" y="93"/>
                  </a:lnTo>
                  <a:lnTo>
                    <a:pt x="139" y="84"/>
                  </a:lnTo>
                  <a:lnTo>
                    <a:pt x="145" y="76"/>
                  </a:lnTo>
                  <a:lnTo>
                    <a:pt x="150" y="69"/>
                  </a:lnTo>
                  <a:lnTo>
                    <a:pt x="154" y="64"/>
                  </a:lnTo>
                  <a:lnTo>
                    <a:pt x="157" y="61"/>
                  </a:lnTo>
                  <a:lnTo>
                    <a:pt x="159" y="61"/>
                  </a:lnTo>
                  <a:lnTo>
                    <a:pt x="159" y="60"/>
                  </a:lnTo>
                  <a:lnTo>
                    <a:pt x="159" y="58"/>
                  </a:lnTo>
                  <a:lnTo>
                    <a:pt x="157" y="54"/>
                  </a:lnTo>
                  <a:lnTo>
                    <a:pt x="157" y="47"/>
                  </a:lnTo>
                  <a:lnTo>
                    <a:pt x="156" y="43"/>
                  </a:lnTo>
                  <a:lnTo>
                    <a:pt x="156" y="40"/>
                  </a:lnTo>
                  <a:lnTo>
                    <a:pt x="154" y="34"/>
                  </a:lnTo>
                  <a:lnTo>
                    <a:pt x="153" y="29"/>
                  </a:lnTo>
                  <a:lnTo>
                    <a:pt x="151" y="21"/>
                  </a:lnTo>
                  <a:lnTo>
                    <a:pt x="148" y="15"/>
                  </a:lnTo>
                  <a:lnTo>
                    <a:pt x="145" y="8"/>
                  </a:lnTo>
                  <a:lnTo>
                    <a:pt x="142" y="0"/>
                  </a:lnTo>
                  <a:lnTo>
                    <a:pt x="113" y="2"/>
                  </a:lnTo>
                  <a:lnTo>
                    <a:pt x="113" y="3"/>
                  </a:lnTo>
                  <a:lnTo>
                    <a:pt x="115" y="6"/>
                  </a:lnTo>
                  <a:lnTo>
                    <a:pt x="118" y="12"/>
                  </a:lnTo>
                  <a:lnTo>
                    <a:pt x="119" y="20"/>
                  </a:lnTo>
                  <a:lnTo>
                    <a:pt x="122" y="26"/>
                  </a:lnTo>
                  <a:lnTo>
                    <a:pt x="125" y="35"/>
                  </a:lnTo>
                  <a:lnTo>
                    <a:pt x="125" y="43"/>
                  </a:lnTo>
                  <a:lnTo>
                    <a:pt x="128" y="50"/>
                  </a:lnTo>
                  <a:lnTo>
                    <a:pt x="125" y="54"/>
                  </a:lnTo>
                  <a:lnTo>
                    <a:pt x="124" y="60"/>
                  </a:lnTo>
                  <a:lnTo>
                    <a:pt x="121" y="66"/>
                  </a:lnTo>
                  <a:lnTo>
                    <a:pt x="116" y="75"/>
                  </a:lnTo>
                  <a:lnTo>
                    <a:pt x="110" y="83"/>
                  </a:lnTo>
                  <a:lnTo>
                    <a:pt x="104" y="93"/>
                  </a:lnTo>
                  <a:lnTo>
                    <a:pt x="98" y="104"/>
                  </a:lnTo>
                  <a:lnTo>
                    <a:pt x="92" y="116"/>
                  </a:lnTo>
                  <a:lnTo>
                    <a:pt x="84" y="125"/>
                  </a:lnTo>
                  <a:lnTo>
                    <a:pt x="78" y="135"/>
                  </a:lnTo>
                  <a:lnTo>
                    <a:pt x="72" y="144"/>
                  </a:lnTo>
                  <a:lnTo>
                    <a:pt x="67" y="153"/>
                  </a:lnTo>
                  <a:lnTo>
                    <a:pt x="63" y="159"/>
                  </a:lnTo>
                  <a:lnTo>
                    <a:pt x="60" y="165"/>
                  </a:lnTo>
                  <a:lnTo>
                    <a:pt x="56" y="168"/>
                  </a:lnTo>
                  <a:lnTo>
                    <a:pt x="56" y="170"/>
                  </a:lnTo>
                  <a:lnTo>
                    <a:pt x="55" y="171"/>
                  </a:lnTo>
                  <a:lnTo>
                    <a:pt x="55" y="176"/>
                  </a:lnTo>
                  <a:lnTo>
                    <a:pt x="53" y="180"/>
                  </a:lnTo>
                  <a:lnTo>
                    <a:pt x="52" y="190"/>
                  </a:lnTo>
                  <a:lnTo>
                    <a:pt x="50" y="197"/>
                  </a:lnTo>
                  <a:lnTo>
                    <a:pt x="47" y="208"/>
                  </a:lnTo>
                  <a:lnTo>
                    <a:pt x="44" y="219"/>
                  </a:lnTo>
                  <a:lnTo>
                    <a:pt x="43" y="229"/>
                  </a:lnTo>
                  <a:lnTo>
                    <a:pt x="38" y="237"/>
                  </a:lnTo>
                  <a:lnTo>
                    <a:pt x="35" y="246"/>
                  </a:lnTo>
                  <a:lnTo>
                    <a:pt x="30" y="252"/>
                  </a:lnTo>
                  <a:lnTo>
                    <a:pt x="27" y="257"/>
                  </a:lnTo>
                  <a:lnTo>
                    <a:pt x="24" y="258"/>
                  </a:lnTo>
                  <a:lnTo>
                    <a:pt x="21" y="257"/>
                  </a:lnTo>
                  <a:lnTo>
                    <a:pt x="17" y="252"/>
                  </a:lnTo>
                  <a:lnTo>
                    <a:pt x="14" y="243"/>
                  </a:lnTo>
                  <a:lnTo>
                    <a:pt x="0" y="2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5" name="Freeform 42"/>
            <p:cNvSpPr>
              <a:spLocks/>
            </p:cNvSpPr>
            <p:nvPr/>
          </p:nvSpPr>
          <p:spPr bwMode="auto">
            <a:xfrm>
              <a:off x="1862" y="1549"/>
              <a:ext cx="155" cy="122"/>
            </a:xfrm>
            <a:custGeom>
              <a:avLst/>
              <a:gdLst>
                <a:gd name="T0" fmla="*/ 10 w 309"/>
                <a:gd name="T1" fmla="*/ 0 h 245"/>
                <a:gd name="T2" fmla="*/ 13 w 309"/>
                <a:gd name="T3" fmla="*/ 1 h 245"/>
                <a:gd name="T4" fmla="*/ 13 w 309"/>
                <a:gd name="T5" fmla="*/ 2 h 245"/>
                <a:gd name="T6" fmla="*/ 13 w 309"/>
                <a:gd name="T7" fmla="*/ 5 h 245"/>
                <a:gd name="T8" fmla="*/ 14 w 309"/>
                <a:gd name="T9" fmla="*/ 7 h 245"/>
                <a:gd name="T10" fmla="*/ 16 w 309"/>
                <a:gd name="T11" fmla="*/ 10 h 245"/>
                <a:gd name="T12" fmla="*/ 19 w 309"/>
                <a:gd name="T13" fmla="*/ 12 h 245"/>
                <a:gd name="T14" fmla="*/ 24 w 309"/>
                <a:gd name="T15" fmla="*/ 13 h 245"/>
                <a:gd name="T16" fmla="*/ 32 w 309"/>
                <a:gd name="T17" fmla="*/ 13 h 245"/>
                <a:gd name="T18" fmla="*/ 39 w 309"/>
                <a:gd name="T19" fmla="*/ 12 h 245"/>
                <a:gd name="T20" fmla="*/ 39 w 309"/>
                <a:gd name="T21" fmla="*/ 13 h 245"/>
                <a:gd name="T22" fmla="*/ 38 w 309"/>
                <a:gd name="T23" fmla="*/ 14 h 245"/>
                <a:gd name="T24" fmla="*/ 37 w 309"/>
                <a:gd name="T25" fmla="*/ 16 h 245"/>
                <a:gd name="T26" fmla="*/ 35 w 309"/>
                <a:gd name="T27" fmla="*/ 18 h 245"/>
                <a:gd name="T28" fmla="*/ 34 w 309"/>
                <a:gd name="T29" fmla="*/ 21 h 245"/>
                <a:gd name="T30" fmla="*/ 33 w 309"/>
                <a:gd name="T31" fmla="*/ 24 h 245"/>
                <a:gd name="T32" fmla="*/ 32 w 309"/>
                <a:gd name="T33" fmla="*/ 27 h 245"/>
                <a:gd name="T34" fmla="*/ 31 w 309"/>
                <a:gd name="T35" fmla="*/ 30 h 245"/>
                <a:gd name="T36" fmla="*/ 28 w 309"/>
                <a:gd name="T37" fmla="*/ 29 h 245"/>
                <a:gd name="T38" fmla="*/ 28 w 309"/>
                <a:gd name="T39" fmla="*/ 28 h 245"/>
                <a:gd name="T40" fmla="*/ 28 w 309"/>
                <a:gd name="T41" fmla="*/ 27 h 245"/>
                <a:gd name="T42" fmla="*/ 29 w 309"/>
                <a:gd name="T43" fmla="*/ 25 h 245"/>
                <a:gd name="T44" fmla="*/ 29 w 309"/>
                <a:gd name="T45" fmla="*/ 23 h 245"/>
                <a:gd name="T46" fmla="*/ 30 w 309"/>
                <a:gd name="T47" fmla="*/ 21 h 245"/>
                <a:gd name="T48" fmla="*/ 31 w 309"/>
                <a:gd name="T49" fmla="*/ 19 h 245"/>
                <a:gd name="T50" fmla="*/ 33 w 309"/>
                <a:gd name="T51" fmla="*/ 17 h 245"/>
                <a:gd name="T52" fmla="*/ 33 w 309"/>
                <a:gd name="T53" fmla="*/ 15 h 245"/>
                <a:gd name="T54" fmla="*/ 32 w 309"/>
                <a:gd name="T55" fmla="*/ 16 h 245"/>
                <a:gd name="T56" fmla="*/ 29 w 309"/>
                <a:gd name="T57" fmla="*/ 16 h 245"/>
                <a:gd name="T58" fmla="*/ 25 w 309"/>
                <a:gd name="T59" fmla="*/ 17 h 245"/>
                <a:gd name="T60" fmla="*/ 21 w 309"/>
                <a:gd name="T61" fmla="*/ 17 h 245"/>
                <a:gd name="T62" fmla="*/ 17 w 309"/>
                <a:gd name="T63" fmla="*/ 16 h 245"/>
                <a:gd name="T64" fmla="*/ 13 w 309"/>
                <a:gd name="T65" fmla="*/ 13 h 245"/>
                <a:gd name="T66" fmla="*/ 11 w 309"/>
                <a:gd name="T67" fmla="*/ 8 h 245"/>
                <a:gd name="T68" fmla="*/ 10 w 309"/>
                <a:gd name="T69" fmla="*/ 5 h 245"/>
                <a:gd name="T70" fmla="*/ 9 w 309"/>
                <a:gd name="T71" fmla="*/ 5 h 245"/>
                <a:gd name="T72" fmla="*/ 8 w 309"/>
                <a:gd name="T73" fmla="*/ 6 h 245"/>
                <a:gd name="T74" fmla="*/ 7 w 309"/>
                <a:gd name="T75" fmla="*/ 7 h 245"/>
                <a:gd name="T76" fmla="*/ 6 w 309"/>
                <a:gd name="T77" fmla="*/ 8 h 245"/>
                <a:gd name="T78" fmla="*/ 4 w 309"/>
                <a:gd name="T79" fmla="*/ 9 h 245"/>
                <a:gd name="T80" fmla="*/ 3 w 309"/>
                <a:gd name="T81" fmla="*/ 11 h 245"/>
                <a:gd name="T82" fmla="*/ 0 w 309"/>
                <a:gd name="T83" fmla="*/ 8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9"/>
                <a:gd name="T127" fmla="*/ 0 h 245"/>
                <a:gd name="T128" fmla="*/ 309 w 309"/>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9" h="245">
                  <a:moveTo>
                    <a:pt x="0" y="69"/>
                  </a:moveTo>
                  <a:lnTo>
                    <a:pt x="76" y="0"/>
                  </a:lnTo>
                  <a:lnTo>
                    <a:pt x="101" y="6"/>
                  </a:lnTo>
                  <a:lnTo>
                    <a:pt x="99" y="8"/>
                  </a:lnTo>
                  <a:lnTo>
                    <a:pt x="99" y="12"/>
                  </a:lnTo>
                  <a:lnTo>
                    <a:pt x="99" y="20"/>
                  </a:lnTo>
                  <a:lnTo>
                    <a:pt x="99" y="29"/>
                  </a:lnTo>
                  <a:lnTo>
                    <a:pt x="101" y="40"/>
                  </a:lnTo>
                  <a:lnTo>
                    <a:pt x="104" y="51"/>
                  </a:lnTo>
                  <a:lnTo>
                    <a:pt x="108" y="63"/>
                  </a:lnTo>
                  <a:lnTo>
                    <a:pt x="116" y="75"/>
                  </a:lnTo>
                  <a:lnTo>
                    <a:pt x="125" y="86"/>
                  </a:lnTo>
                  <a:lnTo>
                    <a:pt x="136" y="95"/>
                  </a:lnTo>
                  <a:lnTo>
                    <a:pt x="151" y="101"/>
                  </a:lnTo>
                  <a:lnTo>
                    <a:pt x="171" y="107"/>
                  </a:lnTo>
                  <a:lnTo>
                    <a:pt x="192" y="109"/>
                  </a:lnTo>
                  <a:lnTo>
                    <a:pt x="222" y="109"/>
                  </a:lnTo>
                  <a:lnTo>
                    <a:pt x="254" y="104"/>
                  </a:lnTo>
                  <a:lnTo>
                    <a:pt x="292" y="95"/>
                  </a:lnTo>
                  <a:lnTo>
                    <a:pt x="309" y="101"/>
                  </a:lnTo>
                  <a:lnTo>
                    <a:pt x="307" y="101"/>
                  </a:lnTo>
                  <a:lnTo>
                    <a:pt x="306" y="104"/>
                  </a:lnTo>
                  <a:lnTo>
                    <a:pt x="303" y="109"/>
                  </a:lnTo>
                  <a:lnTo>
                    <a:pt x="300" y="115"/>
                  </a:lnTo>
                  <a:lnTo>
                    <a:pt x="295" y="121"/>
                  </a:lnTo>
                  <a:lnTo>
                    <a:pt x="290" y="130"/>
                  </a:lnTo>
                  <a:lnTo>
                    <a:pt x="286" y="138"/>
                  </a:lnTo>
                  <a:lnTo>
                    <a:pt x="280" y="150"/>
                  </a:lnTo>
                  <a:lnTo>
                    <a:pt x="274" y="159"/>
                  </a:lnTo>
                  <a:lnTo>
                    <a:pt x="267" y="172"/>
                  </a:lnTo>
                  <a:lnTo>
                    <a:pt x="263" y="184"/>
                  </a:lnTo>
                  <a:lnTo>
                    <a:pt x="258" y="196"/>
                  </a:lnTo>
                  <a:lnTo>
                    <a:pt x="252" y="208"/>
                  </a:lnTo>
                  <a:lnTo>
                    <a:pt x="249" y="220"/>
                  </a:lnTo>
                  <a:lnTo>
                    <a:pt x="244" y="233"/>
                  </a:lnTo>
                  <a:lnTo>
                    <a:pt x="243" y="245"/>
                  </a:lnTo>
                  <a:lnTo>
                    <a:pt x="218" y="237"/>
                  </a:lnTo>
                  <a:lnTo>
                    <a:pt x="218" y="236"/>
                  </a:lnTo>
                  <a:lnTo>
                    <a:pt x="218" y="234"/>
                  </a:lnTo>
                  <a:lnTo>
                    <a:pt x="220" y="230"/>
                  </a:lnTo>
                  <a:lnTo>
                    <a:pt x="222" y="227"/>
                  </a:lnTo>
                  <a:lnTo>
                    <a:pt x="222" y="220"/>
                  </a:lnTo>
                  <a:lnTo>
                    <a:pt x="223" y="214"/>
                  </a:lnTo>
                  <a:lnTo>
                    <a:pt x="226" y="207"/>
                  </a:lnTo>
                  <a:lnTo>
                    <a:pt x="229" y="201"/>
                  </a:lnTo>
                  <a:lnTo>
                    <a:pt x="231" y="191"/>
                  </a:lnTo>
                  <a:lnTo>
                    <a:pt x="235" y="182"/>
                  </a:lnTo>
                  <a:lnTo>
                    <a:pt x="238" y="173"/>
                  </a:lnTo>
                  <a:lnTo>
                    <a:pt x="243" y="165"/>
                  </a:lnTo>
                  <a:lnTo>
                    <a:pt x="248" y="156"/>
                  </a:lnTo>
                  <a:lnTo>
                    <a:pt x="252" y="147"/>
                  </a:lnTo>
                  <a:lnTo>
                    <a:pt x="258" y="138"/>
                  </a:lnTo>
                  <a:lnTo>
                    <a:pt x="264" y="129"/>
                  </a:lnTo>
                  <a:lnTo>
                    <a:pt x="263" y="127"/>
                  </a:lnTo>
                  <a:lnTo>
                    <a:pt x="258" y="129"/>
                  </a:lnTo>
                  <a:lnTo>
                    <a:pt x="251" y="130"/>
                  </a:lnTo>
                  <a:lnTo>
                    <a:pt x="241" y="133"/>
                  </a:lnTo>
                  <a:lnTo>
                    <a:pt x="228" y="135"/>
                  </a:lnTo>
                  <a:lnTo>
                    <a:pt x="214" y="138"/>
                  </a:lnTo>
                  <a:lnTo>
                    <a:pt x="197" y="138"/>
                  </a:lnTo>
                  <a:lnTo>
                    <a:pt x="182" y="139"/>
                  </a:lnTo>
                  <a:lnTo>
                    <a:pt x="165" y="138"/>
                  </a:lnTo>
                  <a:lnTo>
                    <a:pt x="148" y="135"/>
                  </a:lnTo>
                  <a:lnTo>
                    <a:pt x="131" y="129"/>
                  </a:lnTo>
                  <a:lnTo>
                    <a:pt x="118" y="120"/>
                  </a:lnTo>
                  <a:lnTo>
                    <a:pt x="104" y="107"/>
                  </a:lnTo>
                  <a:lnTo>
                    <a:pt x="92" y="92"/>
                  </a:lnTo>
                  <a:lnTo>
                    <a:pt x="84" y="71"/>
                  </a:lnTo>
                  <a:lnTo>
                    <a:pt x="78" y="46"/>
                  </a:lnTo>
                  <a:lnTo>
                    <a:pt x="76" y="45"/>
                  </a:lnTo>
                  <a:lnTo>
                    <a:pt x="73" y="45"/>
                  </a:lnTo>
                  <a:lnTo>
                    <a:pt x="70" y="46"/>
                  </a:lnTo>
                  <a:lnTo>
                    <a:pt x="67" y="48"/>
                  </a:lnTo>
                  <a:lnTo>
                    <a:pt x="61" y="51"/>
                  </a:lnTo>
                  <a:lnTo>
                    <a:pt x="56" y="55"/>
                  </a:lnTo>
                  <a:lnTo>
                    <a:pt x="52" y="60"/>
                  </a:lnTo>
                  <a:lnTo>
                    <a:pt x="47" y="64"/>
                  </a:lnTo>
                  <a:lnTo>
                    <a:pt x="41" y="69"/>
                  </a:lnTo>
                  <a:lnTo>
                    <a:pt x="36" y="74"/>
                  </a:lnTo>
                  <a:lnTo>
                    <a:pt x="32" y="78"/>
                  </a:lnTo>
                  <a:lnTo>
                    <a:pt x="27" y="83"/>
                  </a:lnTo>
                  <a:lnTo>
                    <a:pt x="20" y="89"/>
                  </a:lnTo>
                  <a:lnTo>
                    <a:pt x="18" y="92"/>
                  </a:lnTo>
                  <a:lnTo>
                    <a:pt x="0" y="6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6" name="Freeform 43"/>
            <p:cNvSpPr>
              <a:spLocks/>
            </p:cNvSpPr>
            <p:nvPr/>
          </p:nvSpPr>
          <p:spPr bwMode="auto">
            <a:xfrm>
              <a:off x="1869" y="1573"/>
              <a:ext cx="125" cy="93"/>
            </a:xfrm>
            <a:custGeom>
              <a:avLst/>
              <a:gdLst>
                <a:gd name="T0" fmla="*/ 4 w 249"/>
                <a:gd name="T1" fmla="*/ 0 h 185"/>
                <a:gd name="T2" fmla="*/ 4 w 249"/>
                <a:gd name="T3" fmla="*/ 1 h 185"/>
                <a:gd name="T4" fmla="*/ 4 w 249"/>
                <a:gd name="T5" fmla="*/ 2 h 185"/>
                <a:gd name="T6" fmla="*/ 4 w 249"/>
                <a:gd name="T7" fmla="*/ 3 h 185"/>
                <a:gd name="T8" fmla="*/ 4 w 249"/>
                <a:gd name="T9" fmla="*/ 4 h 185"/>
                <a:gd name="T10" fmla="*/ 4 w 249"/>
                <a:gd name="T11" fmla="*/ 6 h 185"/>
                <a:gd name="T12" fmla="*/ 5 w 249"/>
                <a:gd name="T13" fmla="*/ 8 h 185"/>
                <a:gd name="T14" fmla="*/ 6 w 249"/>
                <a:gd name="T15" fmla="*/ 10 h 185"/>
                <a:gd name="T16" fmla="*/ 7 w 249"/>
                <a:gd name="T17" fmla="*/ 13 h 185"/>
                <a:gd name="T18" fmla="*/ 8 w 249"/>
                <a:gd name="T19" fmla="*/ 14 h 185"/>
                <a:gd name="T20" fmla="*/ 10 w 249"/>
                <a:gd name="T21" fmla="*/ 16 h 185"/>
                <a:gd name="T22" fmla="*/ 11 w 249"/>
                <a:gd name="T23" fmla="*/ 18 h 185"/>
                <a:gd name="T24" fmla="*/ 14 w 249"/>
                <a:gd name="T25" fmla="*/ 19 h 185"/>
                <a:gd name="T26" fmla="*/ 17 w 249"/>
                <a:gd name="T27" fmla="*/ 20 h 185"/>
                <a:gd name="T28" fmla="*/ 21 w 249"/>
                <a:gd name="T29" fmla="*/ 20 h 185"/>
                <a:gd name="T30" fmla="*/ 25 w 249"/>
                <a:gd name="T31" fmla="*/ 20 h 185"/>
                <a:gd name="T32" fmla="*/ 30 w 249"/>
                <a:gd name="T33" fmla="*/ 19 h 185"/>
                <a:gd name="T34" fmla="*/ 32 w 249"/>
                <a:gd name="T35" fmla="*/ 21 h 185"/>
                <a:gd name="T36" fmla="*/ 31 w 249"/>
                <a:gd name="T37" fmla="*/ 21 h 185"/>
                <a:gd name="T38" fmla="*/ 30 w 249"/>
                <a:gd name="T39" fmla="*/ 22 h 185"/>
                <a:gd name="T40" fmla="*/ 29 w 249"/>
                <a:gd name="T41" fmla="*/ 22 h 185"/>
                <a:gd name="T42" fmla="*/ 27 w 249"/>
                <a:gd name="T43" fmla="*/ 23 h 185"/>
                <a:gd name="T44" fmla="*/ 24 w 249"/>
                <a:gd name="T45" fmla="*/ 23 h 185"/>
                <a:gd name="T46" fmla="*/ 22 w 249"/>
                <a:gd name="T47" fmla="*/ 24 h 185"/>
                <a:gd name="T48" fmla="*/ 19 w 249"/>
                <a:gd name="T49" fmla="*/ 24 h 185"/>
                <a:gd name="T50" fmla="*/ 17 w 249"/>
                <a:gd name="T51" fmla="*/ 23 h 185"/>
                <a:gd name="T52" fmla="*/ 14 w 249"/>
                <a:gd name="T53" fmla="*/ 23 h 185"/>
                <a:gd name="T54" fmla="*/ 11 w 249"/>
                <a:gd name="T55" fmla="*/ 22 h 185"/>
                <a:gd name="T56" fmla="*/ 8 w 249"/>
                <a:gd name="T57" fmla="*/ 21 h 185"/>
                <a:gd name="T58" fmla="*/ 6 w 249"/>
                <a:gd name="T59" fmla="*/ 19 h 185"/>
                <a:gd name="T60" fmla="*/ 4 w 249"/>
                <a:gd name="T61" fmla="*/ 16 h 185"/>
                <a:gd name="T62" fmla="*/ 2 w 249"/>
                <a:gd name="T63" fmla="*/ 13 h 185"/>
                <a:gd name="T64" fmla="*/ 1 w 249"/>
                <a:gd name="T65" fmla="*/ 8 h 185"/>
                <a:gd name="T66" fmla="*/ 0 w 249"/>
                <a:gd name="T67" fmla="*/ 3 h 185"/>
                <a:gd name="T68" fmla="*/ 4 w 249"/>
                <a:gd name="T69" fmla="*/ 0 h 185"/>
                <a:gd name="T70" fmla="*/ 4 w 249"/>
                <a:gd name="T71" fmla="*/ 0 h 1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185"/>
                <a:gd name="T110" fmla="*/ 249 w 249"/>
                <a:gd name="T111" fmla="*/ 185 h 1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185">
                  <a:moveTo>
                    <a:pt x="29" y="0"/>
                  </a:moveTo>
                  <a:lnTo>
                    <a:pt x="29" y="2"/>
                  </a:lnTo>
                  <a:lnTo>
                    <a:pt x="29" y="9"/>
                  </a:lnTo>
                  <a:lnTo>
                    <a:pt x="29" y="19"/>
                  </a:lnTo>
                  <a:lnTo>
                    <a:pt x="30" y="32"/>
                  </a:lnTo>
                  <a:lnTo>
                    <a:pt x="32" y="46"/>
                  </a:lnTo>
                  <a:lnTo>
                    <a:pt x="36" y="63"/>
                  </a:lnTo>
                  <a:lnTo>
                    <a:pt x="41" y="80"/>
                  </a:lnTo>
                  <a:lnTo>
                    <a:pt x="50" y="97"/>
                  </a:lnTo>
                  <a:lnTo>
                    <a:pt x="59" y="112"/>
                  </a:lnTo>
                  <a:lnTo>
                    <a:pt x="73" y="127"/>
                  </a:lnTo>
                  <a:lnTo>
                    <a:pt x="88" y="139"/>
                  </a:lnTo>
                  <a:lnTo>
                    <a:pt x="110" y="150"/>
                  </a:lnTo>
                  <a:lnTo>
                    <a:pt x="133" y="156"/>
                  </a:lnTo>
                  <a:lnTo>
                    <a:pt x="162" y="159"/>
                  </a:lnTo>
                  <a:lnTo>
                    <a:pt x="195" y="156"/>
                  </a:lnTo>
                  <a:lnTo>
                    <a:pt x="234" y="149"/>
                  </a:lnTo>
                  <a:lnTo>
                    <a:pt x="249" y="168"/>
                  </a:lnTo>
                  <a:lnTo>
                    <a:pt x="246" y="168"/>
                  </a:lnTo>
                  <a:lnTo>
                    <a:pt x="238" y="171"/>
                  </a:lnTo>
                  <a:lnTo>
                    <a:pt x="226" y="175"/>
                  </a:lnTo>
                  <a:lnTo>
                    <a:pt x="212" y="179"/>
                  </a:lnTo>
                  <a:lnTo>
                    <a:pt x="192" y="182"/>
                  </a:lnTo>
                  <a:lnTo>
                    <a:pt x="174" y="185"/>
                  </a:lnTo>
                  <a:lnTo>
                    <a:pt x="151" y="185"/>
                  </a:lnTo>
                  <a:lnTo>
                    <a:pt x="130" y="184"/>
                  </a:lnTo>
                  <a:lnTo>
                    <a:pt x="107" y="179"/>
                  </a:lnTo>
                  <a:lnTo>
                    <a:pt x="84" y="171"/>
                  </a:lnTo>
                  <a:lnTo>
                    <a:pt x="62" y="161"/>
                  </a:lnTo>
                  <a:lnTo>
                    <a:pt x="44" y="145"/>
                  </a:lnTo>
                  <a:lnTo>
                    <a:pt x="26" y="123"/>
                  </a:lnTo>
                  <a:lnTo>
                    <a:pt x="13" y="97"/>
                  </a:lnTo>
                  <a:lnTo>
                    <a:pt x="4" y="63"/>
                  </a:lnTo>
                  <a:lnTo>
                    <a:pt x="0" y="23"/>
                  </a:lnTo>
                  <a:lnTo>
                    <a:pt x="2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7" name="Freeform 44"/>
            <p:cNvSpPr>
              <a:spLocks/>
            </p:cNvSpPr>
            <p:nvPr/>
          </p:nvSpPr>
          <p:spPr bwMode="auto">
            <a:xfrm>
              <a:off x="990" y="1673"/>
              <a:ext cx="104" cy="136"/>
            </a:xfrm>
            <a:custGeom>
              <a:avLst/>
              <a:gdLst>
                <a:gd name="T0" fmla="*/ 1 w 208"/>
                <a:gd name="T1" fmla="*/ 27 h 270"/>
                <a:gd name="T2" fmla="*/ 3 w 208"/>
                <a:gd name="T3" fmla="*/ 28 h 270"/>
                <a:gd name="T4" fmla="*/ 5 w 208"/>
                <a:gd name="T5" fmla="*/ 29 h 270"/>
                <a:gd name="T6" fmla="*/ 8 w 208"/>
                <a:gd name="T7" fmla="*/ 30 h 270"/>
                <a:gd name="T8" fmla="*/ 12 w 208"/>
                <a:gd name="T9" fmla="*/ 30 h 270"/>
                <a:gd name="T10" fmla="*/ 15 w 208"/>
                <a:gd name="T11" fmla="*/ 29 h 270"/>
                <a:gd name="T12" fmla="*/ 19 w 208"/>
                <a:gd name="T13" fmla="*/ 26 h 270"/>
                <a:gd name="T14" fmla="*/ 21 w 208"/>
                <a:gd name="T15" fmla="*/ 20 h 270"/>
                <a:gd name="T16" fmla="*/ 23 w 208"/>
                <a:gd name="T17" fmla="*/ 15 h 270"/>
                <a:gd name="T18" fmla="*/ 22 w 208"/>
                <a:gd name="T19" fmla="*/ 15 h 270"/>
                <a:gd name="T20" fmla="*/ 22 w 208"/>
                <a:gd name="T21" fmla="*/ 13 h 270"/>
                <a:gd name="T22" fmla="*/ 22 w 208"/>
                <a:gd name="T23" fmla="*/ 11 h 270"/>
                <a:gd name="T24" fmla="*/ 21 w 208"/>
                <a:gd name="T25" fmla="*/ 9 h 270"/>
                <a:gd name="T26" fmla="*/ 20 w 208"/>
                <a:gd name="T27" fmla="*/ 6 h 270"/>
                <a:gd name="T28" fmla="*/ 19 w 208"/>
                <a:gd name="T29" fmla="*/ 5 h 270"/>
                <a:gd name="T30" fmla="*/ 17 w 208"/>
                <a:gd name="T31" fmla="*/ 4 h 270"/>
                <a:gd name="T32" fmla="*/ 15 w 208"/>
                <a:gd name="T33" fmla="*/ 4 h 270"/>
                <a:gd name="T34" fmla="*/ 13 w 208"/>
                <a:gd name="T35" fmla="*/ 5 h 270"/>
                <a:gd name="T36" fmla="*/ 12 w 208"/>
                <a:gd name="T37" fmla="*/ 6 h 270"/>
                <a:gd name="T38" fmla="*/ 12 w 208"/>
                <a:gd name="T39" fmla="*/ 8 h 270"/>
                <a:gd name="T40" fmla="*/ 13 w 208"/>
                <a:gd name="T41" fmla="*/ 10 h 270"/>
                <a:gd name="T42" fmla="*/ 14 w 208"/>
                <a:gd name="T43" fmla="*/ 11 h 270"/>
                <a:gd name="T44" fmla="*/ 16 w 208"/>
                <a:gd name="T45" fmla="*/ 12 h 270"/>
                <a:gd name="T46" fmla="*/ 19 w 208"/>
                <a:gd name="T47" fmla="*/ 11 h 270"/>
                <a:gd name="T48" fmla="*/ 20 w 208"/>
                <a:gd name="T49" fmla="*/ 15 h 270"/>
                <a:gd name="T50" fmla="*/ 20 w 208"/>
                <a:gd name="T51" fmla="*/ 15 h 270"/>
                <a:gd name="T52" fmla="*/ 18 w 208"/>
                <a:gd name="T53" fmla="*/ 15 h 270"/>
                <a:gd name="T54" fmla="*/ 16 w 208"/>
                <a:gd name="T55" fmla="*/ 15 h 270"/>
                <a:gd name="T56" fmla="*/ 14 w 208"/>
                <a:gd name="T57" fmla="*/ 15 h 270"/>
                <a:gd name="T58" fmla="*/ 12 w 208"/>
                <a:gd name="T59" fmla="*/ 14 h 270"/>
                <a:gd name="T60" fmla="*/ 11 w 208"/>
                <a:gd name="T61" fmla="*/ 13 h 270"/>
                <a:gd name="T62" fmla="*/ 9 w 208"/>
                <a:gd name="T63" fmla="*/ 10 h 270"/>
                <a:gd name="T64" fmla="*/ 9 w 208"/>
                <a:gd name="T65" fmla="*/ 7 h 270"/>
                <a:gd name="T66" fmla="*/ 10 w 208"/>
                <a:gd name="T67" fmla="*/ 4 h 270"/>
                <a:gd name="T68" fmla="*/ 12 w 208"/>
                <a:gd name="T69" fmla="*/ 2 h 270"/>
                <a:gd name="T70" fmla="*/ 15 w 208"/>
                <a:gd name="T71" fmla="*/ 0 h 270"/>
                <a:gd name="T72" fmla="*/ 19 w 208"/>
                <a:gd name="T73" fmla="*/ 1 h 270"/>
                <a:gd name="T74" fmla="*/ 22 w 208"/>
                <a:gd name="T75" fmla="*/ 2 h 270"/>
                <a:gd name="T76" fmla="*/ 25 w 208"/>
                <a:gd name="T77" fmla="*/ 5 h 270"/>
                <a:gd name="T78" fmla="*/ 26 w 208"/>
                <a:gd name="T79" fmla="*/ 9 h 270"/>
                <a:gd name="T80" fmla="*/ 26 w 208"/>
                <a:gd name="T81" fmla="*/ 15 h 270"/>
                <a:gd name="T82" fmla="*/ 25 w 208"/>
                <a:gd name="T83" fmla="*/ 21 h 270"/>
                <a:gd name="T84" fmla="*/ 23 w 208"/>
                <a:gd name="T85" fmla="*/ 26 h 270"/>
                <a:gd name="T86" fmla="*/ 21 w 208"/>
                <a:gd name="T87" fmla="*/ 30 h 270"/>
                <a:gd name="T88" fmla="*/ 17 w 208"/>
                <a:gd name="T89" fmla="*/ 33 h 270"/>
                <a:gd name="T90" fmla="*/ 13 w 208"/>
                <a:gd name="T91" fmla="*/ 35 h 270"/>
                <a:gd name="T92" fmla="*/ 9 w 208"/>
                <a:gd name="T93" fmla="*/ 34 h 270"/>
                <a:gd name="T94" fmla="*/ 5 w 208"/>
                <a:gd name="T95" fmla="*/ 33 h 270"/>
                <a:gd name="T96" fmla="*/ 0 w 208"/>
                <a:gd name="T97" fmla="*/ 30 h 270"/>
                <a:gd name="T98" fmla="*/ 1 w 208"/>
                <a:gd name="T99" fmla="*/ 27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8"/>
                <a:gd name="T151" fmla="*/ 0 h 270"/>
                <a:gd name="T152" fmla="*/ 208 w 208"/>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8" h="270">
                  <a:moveTo>
                    <a:pt x="8" y="209"/>
                  </a:moveTo>
                  <a:lnTo>
                    <a:pt x="8" y="209"/>
                  </a:lnTo>
                  <a:lnTo>
                    <a:pt x="12" y="212"/>
                  </a:lnTo>
                  <a:lnTo>
                    <a:pt x="18" y="217"/>
                  </a:lnTo>
                  <a:lnTo>
                    <a:pt x="28" y="223"/>
                  </a:lnTo>
                  <a:lnTo>
                    <a:pt x="38" y="227"/>
                  </a:lnTo>
                  <a:lnTo>
                    <a:pt x="49" y="232"/>
                  </a:lnTo>
                  <a:lnTo>
                    <a:pt x="63" y="237"/>
                  </a:lnTo>
                  <a:lnTo>
                    <a:pt x="76" y="240"/>
                  </a:lnTo>
                  <a:lnTo>
                    <a:pt x="90" y="238"/>
                  </a:lnTo>
                  <a:lnTo>
                    <a:pt x="104" y="235"/>
                  </a:lnTo>
                  <a:lnTo>
                    <a:pt x="119" y="229"/>
                  </a:lnTo>
                  <a:lnTo>
                    <a:pt x="133" y="218"/>
                  </a:lnTo>
                  <a:lnTo>
                    <a:pt x="145" y="201"/>
                  </a:lnTo>
                  <a:lnTo>
                    <a:pt x="158" y="182"/>
                  </a:lnTo>
                  <a:lnTo>
                    <a:pt x="168" y="154"/>
                  </a:lnTo>
                  <a:lnTo>
                    <a:pt x="177" y="120"/>
                  </a:lnTo>
                  <a:lnTo>
                    <a:pt x="177" y="117"/>
                  </a:lnTo>
                  <a:lnTo>
                    <a:pt x="176" y="113"/>
                  </a:lnTo>
                  <a:lnTo>
                    <a:pt x="176" y="107"/>
                  </a:lnTo>
                  <a:lnTo>
                    <a:pt x="174" y="99"/>
                  </a:lnTo>
                  <a:lnTo>
                    <a:pt x="173" y="90"/>
                  </a:lnTo>
                  <a:lnTo>
                    <a:pt x="171" y="82"/>
                  </a:lnTo>
                  <a:lnTo>
                    <a:pt x="168" y="73"/>
                  </a:lnTo>
                  <a:lnTo>
                    <a:pt x="165" y="65"/>
                  </a:lnTo>
                  <a:lnTo>
                    <a:pt x="161" y="56"/>
                  </a:lnTo>
                  <a:lnTo>
                    <a:pt x="156" y="48"/>
                  </a:lnTo>
                  <a:lnTo>
                    <a:pt x="151" y="42"/>
                  </a:lnTo>
                  <a:lnTo>
                    <a:pt x="145" y="36"/>
                  </a:lnTo>
                  <a:lnTo>
                    <a:pt x="138" y="32"/>
                  </a:lnTo>
                  <a:lnTo>
                    <a:pt x="130" y="29"/>
                  </a:lnTo>
                  <a:lnTo>
                    <a:pt x="122" y="29"/>
                  </a:lnTo>
                  <a:lnTo>
                    <a:pt x="113" y="29"/>
                  </a:lnTo>
                  <a:lnTo>
                    <a:pt x="106" y="32"/>
                  </a:lnTo>
                  <a:lnTo>
                    <a:pt x="101" y="36"/>
                  </a:lnTo>
                  <a:lnTo>
                    <a:pt x="98" y="42"/>
                  </a:lnTo>
                  <a:lnTo>
                    <a:pt x="95" y="47"/>
                  </a:lnTo>
                  <a:lnTo>
                    <a:pt x="95" y="55"/>
                  </a:lnTo>
                  <a:lnTo>
                    <a:pt x="95" y="61"/>
                  </a:lnTo>
                  <a:lnTo>
                    <a:pt x="98" y="68"/>
                  </a:lnTo>
                  <a:lnTo>
                    <a:pt x="101" y="74"/>
                  </a:lnTo>
                  <a:lnTo>
                    <a:pt x="107" y="81"/>
                  </a:lnTo>
                  <a:lnTo>
                    <a:pt x="112" y="84"/>
                  </a:lnTo>
                  <a:lnTo>
                    <a:pt x="119" y="88"/>
                  </a:lnTo>
                  <a:lnTo>
                    <a:pt x="127" y="90"/>
                  </a:lnTo>
                  <a:lnTo>
                    <a:pt x="138" y="91"/>
                  </a:lnTo>
                  <a:lnTo>
                    <a:pt x="147" y="88"/>
                  </a:lnTo>
                  <a:lnTo>
                    <a:pt x="158" y="85"/>
                  </a:lnTo>
                  <a:lnTo>
                    <a:pt x="158" y="116"/>
                  </a:lnTo>
                  <a:lnTo>
                    <a:pt x="156" y="116"/>
                  </a:lnTo>
                  <a:lnTo>
                    <a:pt x="153" y="116"/>
                  </a:lnTo>
                  <a:lnTo>
                    <a:pt x="148" y="116"/>
                  </a:lnTo>
                  <a:lnTo>
                    <a:pt x="144" y="117"/>
                  </a:lnTo>
                  <a:lnTo>
                    <a:pt x="136" y="117"/>
                  </a:lnTo>
                  <a:lnTo>
                    <a:pt x="128" y="117"/>
                  </a:lnTo>
                  <a:lnTo>
                    <a:pt x="119" y="117"/>
                  </a:lnTo>
                  <a:lnTo>
                    <a:pt x="112" y="116"/>
                  </a:lnTo>
                  <a:lnTo>
                    <a:pt x="102" y="113"/>
                  </a:lnTo>
                  <a:lnTo>
                    <a:pt x="95" y="110"/>
                  </a:lnTo>
                  <a:lnTo>
                    <a:pt x="87" y="105"/>
                  </a:lnTo>
                  <a:lnTo>
                    <a:pt x="81" y="99"/>
                  </a:lnTo>
                  <a:lnTo>
                    <a:pt x="75" y="90"/>
                  </a:lnTo>
                  <a:lnTo>
                    <a:pt x="70" y="79"/>
                  </a:lnTo>
                  <a:lnTo>
                    <a:pt x="69" y="68"/>
                  </a:lnTo>
                  <a:lnTo>
                    <a:pt x="69" y="53"/>
                  </a:lnTo>
                  <a:lnTo>
                    <a:pt x="70" y="38"/>
                  </a:lnTo>
                  <a:lnTo>
                    <a:pt x="75" y="26"/>
                  </a:lnTo>
                  <a:lnTo>
                    <a:pt x="83" y="15"/>
                  </a:lnTo>
                  <a:lnTo>
                    <a:pt x="93" y="9"/>
                  </a:lnTo>
                  <a:lnTo>
                    <a:pt x="104" y="3"/>
                  </a:lnTo>
                  <a:lnTo>
                    <a:pt x="118" y="0"/>
                  </a:lnTo>
                  <a:lnTo>
                    <a:pt x="132" y="0"/>
                  </a:lnTo>
                  <a:lnTo>
                    <a:pt x="145" y="1"/>
                  </a:lnTo>
                  <a:lnTo>
                    <a:pt x="158" y="6"/>
                  </a:lnTo>
                  <a:lnTo>
                    <a:pt x="171" y="13"/>
                  </a:lnTo>
                  <a:lnTo>
                    <a:pt x="184" y="22"/>
                  </a:lnTo>
                  <a:lnTo>
                    <a:pt x="193" y="36"/>
                  </a:lnTo>
                  <a:lnTo>
                    <a:pt x="200" y="53"/>
                  </a:lnTo>
                  <a:lnTo>
                    <a:pt x="206" y="71"/>
                  </a:lnTo>
                  <a:lnTo>
                    <a:pt x="208" y="93"/>
                  </a:lnTo>
                  <a:lnTo>
                    <a:pt x="208" y="119"/>
                  </a:lnTo>
                  <a:lnTo>
                    <a:pt x="203" y="143"/>
                  </a:lnTo>
                  <a:lnTo>
                    <a:pt x="199" y="166"/>
                  </a:lnTo>
                  <a:lnTo>
                    <a:pt x="191" y="188"/>
                  </a:lnTo>
                  <a:lnTo>
                    <a:pt x="182" y="206"/>
                  </a:lnTo>
                  <a:lnTo>
                    <a:pt x="171" y="223"/>
                  </a:lnTo>
                  <a:lnTo>
                    <a:pt x="161" y="237"/>
                  </a:lnTo>
                  <a:lnTo>
                    <a:pt x="147" y="249"/>
                  </a:lnTo>
                  <a:lnTo>
                    <a:pt x="135" y="260"/>
                  </a:lnTo>
                  <a:lnTo>
                    <a:pt x="118" y="266"/>
                  </a:lnTo>
                  <a:lnTo>
                    <a:pt x="102" y="270"/>
                  </a:lnTo>
                  <a:lnTo>
                    <a:pt x="87" y="270"/>
                  </a:lnTo>
                  <a:lnTo>
                    <a:pt x="70" y="269"/>
                  </a:lnTo>
                  <a:lnTo>
                    <a:pt x="52" y="264"/>
                  </a:lnTo>
                  <a:lnTo>
                    <a:pt x="35" y="256"/>
                  </a:lnTo>
                  <a:lnTo>
                    <a:pt x="17" y="247"/>
                  </a:lnTo>
                  <a:lnTo>
                    <a:pt x="0" y="234"/>
                  </a:lnTo>
                  <a:lnTo>
                    <a:pt x="8" y="2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8" name="Freeform 45"/>
            <p:cNvSpPr>
              <a:spLocks/>
            </p:cNvSpPr>
            <p:nvPr/>
          </p:nvSpPr>
          <p:spPr bwMode="auto">
            <a:xfrm>
              <a:off x="1061" y="1588"/>
              <a:ext cx="70" cy="143"/>
            </a:xfrm>
            <a:custGeom>
              <a:avLst/>
              <a:gdLst>
                <a:gd name="T0" fmla="*/ 2 w 141"/>
                <a:gd name="T1" fmla="*/ 33 h 284"/>
                <a:gd name="T2" fmla="*/ 2 w 141"/>
                <a:gd name="T3" fmla="*/ 32 h 284"/>
                <a:gd name="T4" fmla="*/ 3 w 141"/>
                <a:gd name="T5" fmla="*/ 32 h 284"/>
                <a:gd name="T6" fmla="*/ 4 w 141"/>
                <a:gd name="T7" fmla="*/ 31 h 284"/>
                <a:gd name="T8" fmla="*/ 5 w 141"/>
                <a:gd name="T9" fmla="*/ 30 h 284"/>
                <a:gd name="T10" fmla="*/ 7 w 141"/>
                <a:gd name="T11" fmla="*/ 29 h 284"/>
                <a:gd name="T12" fmla="*/ 8 w 141"/>
                <a:gd name="T13" fmla="*/ 27 h 284"/>
                <a:gd name="T14" fmla="*/ 10 w 141"/>
                <a:gd name="T15" fmla="*/ 26 h 284"/>
                <a:gd name="T16" fmla="*/ 11 w 141"/>
                <a:gd name="T17" fmla="*/ 24 h 284"/>
                <a:gd name="T18" fmla="*/ 12 w 141"/>
                <a:gd name="T19" fmla="*/ 22 h 284"/>
                <a:gd name="T20" fmla="*/ 13 w 141"/>
                <a:gd name="T21" fmla="*/ 19 h 284"/>
                <a:gd name="T22" fmla="*/ 13 w 141"/>
                <a:gd name="T23" fmla="*/ 17 h 284"/>
                <a:gd name="T24" fmla="*/ 13 w 141"/>
                <a:gd name="T25" fmla="*/ 14 h 284"/>
                <a:gd name="T26" fmla="*/ 12 w 141"/>
                <a:gd name="T27" fmla="*/ 11 h 284"/>
                <a:gd name="T28" fmla="*/ 11 w 141"/>
                <a:gd name="T29" fmla="*/ 8 h 284"/>
                <a:gd name="T30" fmla="*/ 8 w 141"/>
                <a:gd name="T31" fmla="*/ 5 h 284"/>
                <a:gd name="T32" fmla="*/ 5 w 141"/>
                <a:gd name="T33" fmla="*/ 2 h 284"/>
                <a:gd name="T34" fmla="*/ 9 w 141"/>
                <a:gd name="T35" fmla="*/ 0 h 284"/>
                <a:gd name="T36" fmla="*/ 9 w 141"/>
                <a:gd name="T37" fmla="*/ 1 h 284"/>
                <a:gd name="T38" fmla="*/ 9 w 141"/>
                <a:gd name="T39" fmla="*/ 1 h 284"/>
                <a:gd name="T40" fmla="*/ 10 w 141"/>
                <a:gd name="T41" fmla="*/ 2 h 284"/>
                <a:gd name="T42" fmla="*/ 12 w 141"/>
                <a:gd name="T43" fmla="*/ 4 h 284"/>
                <a:gd name="T44" fmla="*/ 13 w 141"/>
                <a:gd name="T45" fmla="*/ 5 h 284"/>
                <a:gd name="T46" fmla="*/ 14 w 141"/>
                <a:gd name="T47" fmla="*/ 7 h 284"/>
                <a:gd name="T48" fmla="*/ 15 w 141"/>
                <a:gd name="T49" fmla="*/ 10 h 284"/>
                <a:gd name="T50" fmla="*/ 17 w 141"/>
                <a:gd name="T51" fmla="*/ 12 h 284"/>
                <a:gd name="T52" fmla="*/ 17 w 141"/>
                <a:gd name="T53" fmla="*/ 15 h 284"/>
                <a:gd name="T54" fmla="*/ 17 w 141"/>
                <a:gd name="T55" fmla="*/ 18 h 284"/>
                <a:gd name="T56" fmla="*/ 17 w 141"/>
                <a:gd name="T57" fmla="*/ 21 h 284"/>
                <a:gd name="T58" fmla="*/ 15 w 141"/>
                <a:gd name="T59" fmla="*/ 24 h 284"/>
                <a:gd name="T60" fmla="*/ 13 w 141"/>
                <a:gd name="T61" fmla="*/ 27 h 284"/>
                <a:gd name="T62" fmla="*/ 11 w 141"/>
                <a:gd name="T63" fmla="*/ 30 h 284"/>
                <a:gd name="T64" fmla="*/ 7 w 141"/>
                <a:gd name="T65" fmla="*/ 33 h 284"/>
                <a:gd name="T66" fmla="*/ 2 w 141"/>
                <a:gd name="T67" fmla="*/ 36 h 284"/>
                <a:gd name="T68" fmla="*/ 0 w 141"/>
                <a:gd name="T69" fmla="*/ 35 h 284"/>
                <a:gd name="T70" fmla="*/ 2 w 141"/>
                <a:gd name="T71" fmla="*/ 33 h 284"/>
                <a:gd name="T72" fmla="*/ 2 w 141"/>
                <a:gd name="T73" fmla="*/ 33 h 2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284"/>
                <a:gd name="T113" fmla="*/ 141 w 141"/>
                <a:gd name="T114" fmla="*/ 284 h 2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284">
                  <a:moveTo>
                    <a:pt x="20" y="257"/>
                  </a:moveTo>
                  <a:lnTo>
                    <a:pt x="22" y="255"/>
                  </a:lnTo>
                  <a:lnTo>
                    <a:pt x="26" y="252"/>
                  </a:lnTo>
                  <a:lnTo>
                    <a:pt x="35" y="246"/>
                  </a:lnTo>
                  <a:lnTo>
                    <a:pt x="46" y="238"/>
                  </a:lnTo>
                  <a:lnTo>
                    <a:pt x="57" y="228"/>
                  </a:lnTo>
                  <a:lnTo>
                    <a:pt x="69" y="215"/>
                  </a:lnTo>
                  <a:lnTo>
                    <a:pt x="81" y="202"/>
                  </a:lnTo>
                  <a:lnTo>
                    <a:pt x="92" y="186"/>
                  </a:lnTo>
                  <a:lnTo>
                    <a:pt x="101" y="170"/>
                  </a:lnTo>
                  <a:lnTo>
                    <a:pt x="106" y="151"/>
                  </a:lnTo>
                  <a:lnTo>
                    <a:pt x="109" y="130"/>
                  </a:lnTo>
                  <a:lnTo>
                    <a:pt x="109" y="110"/>
                  </a:lnTo>
                  <a:lnTo>
                    <a:pt x="101" y="85"/>
                  </a:lnTo>
                  <a:lnTo>
                    <a:pt x="90" y="62"/>
                  </a:lnTo>
                  <a:lnTo>
                    <a:pt x="71" y="36"/>
                  </a:lnTo>
                  <a:lnTo>
                    <a:pt x="46" y="12"/>
                  </a:lnTo>
                  <a:lnTo>
                    <a:pt x="72" y="0"/>
                  </a:lnTo>
                  <a:lnTo>
                    <a:pt x="74" y="1"/>
                  </a:lnTo>
                  <a:lnTo>
                    <a:pt x="78" y="6"/>
                  </a:lnTo>
                  <a:lnTo>
                    <a:pt x="87" y="15"/>
                  </a:lnTo>
                  <a:lnTo>
                    <a:pt x="97" y="26"/>
                  </a:lnTo>
                  <a:lnTo>
                    <a:pt x="107" y="40"/>
                  </a:lnTo>
                  <a:lnTo>
                    <a:pt x="118" y="56"/>
                  </a:lnTo>
                  <a:lnTo>
                    <a:pt x="127" y="75"/>
                  </a:lnTo>
                  <a:lnTo>
                    <a:pt x="136" y="96"/>
                  </a:lnTo>
                  <a:lnTo>
                    <a:pt x="139" y="118"/>
                  </a:lnTo>
                  <a:lnTo>
                    <a:pt x="141" y="139"/>
                  </a:lnTo>
                  <a:lnTo>
                    <a:pt x="136" y="163"/>
                  </a:lnTo>
                  <a:lnTo>
                    <a:pt x="127" y="188"/>
                  </a:lnTo>
                  <a:lnTo>
                    <a:pt x="110" y="212"/>
                  </a:lnTo>
                  <a:lnTo>
                    <a:pt x="89" y="235"/>
                  </a:lnTo>
                  <a:lnTo>
                    <a:pt x="57" y="260"/>
                  </a:lnTo>
                  <a:lnTo>
                    <a:pt x="16" y="284"/>
                  </a:lnTo>
                  <a:lnTo>
                    <a:pt x="0" y="275"/>
                  </a:lnTo>
                  <a:lnTo>
                    <a:pt x="20" y="25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69" name="Freeform 46"/>
            <p:cNvSpPr>
              <a:spLocks/>
            </p:cNvSpPr>
            <p:nvPr/>
          </p:nvSpPr>
          <p:spPr bwMode="auto">
            <a:xfrm>
              <a:off x="1966" y="1770"/>
              <a:ext cx="142" cy="136"/>
            </a:xfrm>
            <a:custGeom>
              <a:avLst/>
              <a:gdLst>
                <a:gd name="T0" fmla="*/ 13 w 283"/>
                <a:gd name="T1" fmla="*/ 2 h 270"/>
                <a:gd name="T2" fmla="*/ 5 w 283"/>
                <a:gd name="T3" fmla="*/ 18 h 270"/>
                <a:gd name="T4" fmla="*/ 23 w 283"/>
                <a:gd name="T5" fmla="*/ 29 h 270"/>
                <a:gd name="T6" fmla="*/ 32 w 283"/>
                <a:gd name="T7" fmla="*/ 13 h 270"/>
                <a:gd name="T8" fmla="*/ 36 w 283"/>
                <a:gd name="T9" fmla="*/ 16 h 270"/>
                <a:gd name="T10" fmla="*/ 25 w 283"/>
                <a:gd name="T11" fmla="*/ 35 h 270"/>
                <a:gd name="T12" fmla="*/ 25 w 283"/>
                <a:gd name="T13" fmla="*/ 34 h 270"/>
                <a:gd name="T14" fmla="*/ 24 w 283"/>
                <a:gd name="T15" fmla="*/ 34 h 270"/>
                <a:gd name="T16" fmla="*/ 23 w 283"/>
                <a:gd name="T17" fmla="*/ 33 h 270"/>
                <a:gd name="T18" fmla="*/ 21 w 283"/>
                <a:gd name="T19" fmla="*/ 33 h 270"/>
                <a:gd name="T20" fmla="*/ 20 w 283"/>
                <a:gd name="T21" fmla="*/ 32 h 270"/>
                <a:gd name="T22" fmla="*/ 18 w 283"/>
                <a:gd name="T23" fmla="*/ 31 h 270"/>
                <a:gd name="T24" fmla="*/ 16 w 283"/>
                <a:gd name="T25" fmla="*/ 30 h 270"/>
                <a:gd name="T26" fmla="*/ 14 w 283"/>
                <a:gd name="T27" fmla="*/ 29 h 270"/>
                <a:gd name="T28" fmla="*/ 11 w 283"/>
                <a:gd name="T29" fmla="*/ 27 h 270"/>
                <a:gd name="T30" fmla="*/ 9 w 283"/>
                <a:gd name="T31" fmla="*/ 26 h 270"/>
                <a:gd name="T32" fmla="*/ 7 w 283"/>
                <a:gd name="T33" fmla="*/ 25 h 270"/>
                <a:gd name="T34" fmla="*/ 5 w 283"/>
                <a:gd name="T35" fmla="*/ 23 h 270"/>
                <a:gd name="T36" fmla="*/ 3 w 283"/>
                <a:gd name="T37" fmla="*/ 22 h 270"/>
                <a:gd name="T38" fmla="*/ 2 w 283"/>
                <a:gd name="T39" fmla="*/ 21 h 270"/>
                <a:gd name="T40" fmla="*/ 1 w 283"/>
                <a:gd name="T41" fmla="*/ 19 h 270"/>
                <a:gd name="T42" fmla="*/ 0 w 283"/>
                <a:gd name="T43" fmla="*/ 18 h 270"/>
                <a:gd name="T44" fmla="*/ 9 w 283"/>
                <a:gd name="T45" fmla="*/ 0 h 270"/>
                <a:gd name="T46" fmla="*/ 13 w 283"/>
                <a:gd name="T47" fmla="*/ 2 h 270"/>
                <a:gd name="T48" fmla="*/ 13 w 283"/>
                <a:gd name="T49" fmla="*/ 2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3"/>
                <a:gd name="T76" fmla="*/ 0 h 270"/>
                <a:gd name="T77" fmla="*/ 283 w 283"/>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3" h="270">
                  <a:moveTo>
                    <a:pt x="101" y="15"/>
                  </a:moveTo>
                  <a:lnTo>
                    <a:pt x="33" y="142"/>
                  </a:lnTo>
                  <a:lnTo>
                    <a:pt x="179" y="229"/>
                  </a:lnTo>
                  <a:lnTo>
                    <a:pt x="252" y="101"/>
                  </a:lnTo>
                  <a:lnTo>
                    <a:pt x="283" y="125"/>
                  </a:lnTo>
                  <a:lnTo>
                    <a:pt x="197" y="270"/>
                  </a:lnTo>
                  <a:lnTo>
                    <a:pt x="194" y="269"/>
                  </a:lnTo>
                  <a:lnTo>
                    <a:pt x="188" y="267"/>
                  </a:lnTo>
                  <a:lnTo>
                    <a:pt x="180" y="263"/>
                  </a:lnTo>
                  <a:lnTo>
                    <a:pt x="168" y="257"/>
                  </a:lnTo>
                  <a:lnTo>
                    <a:pt x="154" y="251"/>
                  </a:lnTo>
                  <a:lnTo>
                    <a:pt x="139" y="243"/>
                  </a:lnTo>
                  <a:lnTo>
                    <a:pt x="122" y="234"/>
                  </a:lnTo>
                  <a:lnTo>
                    <a:pt x="105" y="226"/>
                  </a:lnTo>
                  <a:lnTo>
                    <a:pt x="87" y="215"/>
                  </a:lnTo>
                  <a:lnTo>
                    <a:pt x="70" y="205"/>
                  </a:lnTo>
                  <a:lnTo>
                    <a:pt x="53" y="194"/>
                  </a:lnTo>
                  <a:lnTo>
                    <a:pt x="38" y="183"/>
                  </a:lnTo>
                  <a:lnTo>
                    <a:pt x="24" y="173"/>
                  </a:lnTo>
                  <a:lnTo>
                    <a:pt x="14" y="162"/>
                  </a:lnTo>
                  <a:lnTo>
                    <a:pt x="4" y="151"/>
                  </a:lnTo>
                  <a:lnTo>
                    <a:pt x="0" y="142"/>
                  </a:lnTo>
                  <a:lnTo>
                    <a:pt x="72" y="0"/>
                  </a:lnTo>
                  <a:lnTo>
                    <a:pt x="101"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0" name="Freeform 47"/>
            <p:cNvSpPr>
              <a:spLocks/>
            </p:cNvSpPr>
            <p:nvPr/>
          </p:nvSpPr>
          <p:spPr bwMode="auto">
            <a:xfrm>
              <a:off x="1995" y="1789"/>
              <a:ext cx="102" cy="59"/>
            </a:xfrm>
            <a:custGeom>
              <a:avLst/>
              <a:gdLst>
                <a:gd name="T0" fmla="*/ 3 w 203"/>
                <a:gd name="T1" fmla="*/ 0 h 118"/>
                <a:gd name="T2" fmla="*/ 3 w 203"/>
                <a:gd name="T3" fmla="*/ 0 h 118"/>
                <a:gd name="T4" fmla="*/ 3 w 203"/>
                <a:gd name="T5" fmla="*/ 1 h 118"/>
                <a:gd name="T6" fmla="*/ 4 w 203"/>
                <a:gd name="T7" fmla="*/ 1 h 118"/>
                <a:gd name="T8" fmla="*/ 5 w 203"/>
                <a:gd name="T9" fmla="*/ 2 h 118"/>
                <a:gd name="T10" fmla="*/ 5 w 203"/>
                <a:gd name="T11" fmla="*/ 3 h 118"/>
                <a:gd name="T12" fmla="*/ 7 w 203"/>
                <a:gd name="T13" fmla="*/ 4 h 118"/>
                <a:gd name="T14" fmla="*/ 8 w 203"/>
                <a:gd name="T15" fmla="*/ 5 h 118"/>
                <a:gd name="T16" fmla="*/ 9 w 203"/>
                <a:gd name="T17" fmla="*/ 6 h 118"/>
                <a:gd name="T18" fmla="*/ 11 w 203"/>
                <a:gd name="T19" fmla="*/ 7 h 118"/>
                <a:gd name="T20" fmla="*/ 13 w 203"/>
                <a:gd name="T21" fmla="*/ 8 h 118"/>
                <a:gd name="T22" fmla="*/ 15 w 203"/>
                <a:gd name="T23" fmla="*/ 9 h 118"/>
                <a:gd name="T24" fmla="*/ 17 w 203"/>
                <a:gd name="T25" fmla="*/ 10 h 118"/>
                <a:gd name="T26" fmla="*/ 19 w 203"/>
                <a:gd name="T27" fmla="*/ 10 h 118"/>
                <a:gd name="T28" fmla="*/ 21 w 203"/>
                <a:gd name="T29" fmla="*/ 11 h 118"/>
                <a:gd name="T30" fmla="*/ 23 w 203"/>
                <a:gd name="T31" fmla="*/ 11 h 118"/>
                <a:gd name="T32" fmla="*/ 26 w 203"/>
                <a:gd name="T33" fmla="*/ 11 h 118"/>
                <a:gd name="T34" fmla="*/ 24 w 203"/>
                <a:gd name="T35" fmla="*/ 15 h 118"/>
                <a:gd name="T36" fmla="*/ 24 w 203"/>
                <a:gd name="T37" fmla="*/ 15 h 118"/>
                <a:gd name="T38" fmla="*/ 23 w 203"/>
                <a:gd name="T39" fmla="*/ 15 h 118"/>
                <a:gd name="T40" fmla="*/ 22 w 203"/>
                <a:gd name="T41" fmla="*/ 15 h 118"/>
                <a:gd name="T42" fmla="*/ 21 w 203"/>
                <a:gd name="T43" fmla="*/ 15 h 118"/>
                <a:gd name="T44" fmla="*/ 20 w 203"/>
                <a:gd name="T45" fmla="*/ 14 h 118"/>
                <a:gd name="T46" fmla="*/ 19 w 203"/>
                <a:gd name="T47" fmla="*/ 14 h 118"/>
                <a:gd name="T48" fmla="*/ 17 w 203"/>
                <a:gd name="T49" fmla="*/ 14 h 118"/>
                <a:gd name="T50" fmla="*/ 15 w 203"/>
                <a:gd name="T51" fmla="*/ 13 h 118"/>
                <a:gd name="T52" fmla="*/ 13 w 203"/>
                <a:gd name="T53" fmla="*/ 13 h 118"/>
                <a:gd name="T54" fmla="*/ 11 w 203"/>
                <a:gd name="T55" fmla="*/ 12 h 118"/>
                <a:gd name="T56" fmla="*/ 9 w 203"/>
                <a:gd name="T57" fmla="*/ 11 h 118"/>
                <a:gd name="T58" fmla="*/ 7 w 203"/>
                <a:gd name="T59" fmla="*/ 10 h 118"/>
                <a:gd name="T60" fmla="*/ 5 w 203"/>
                <a:gd name="T61" fmla="*/ 8 h 118"/>
                <a:gd name="T62" fmla="*/ 3 w 203"/>
                <a:gd name="T63" fmla="*/ 7 h 118"/>
                <a:gd name="T64" fmla="*/ 2 w 203"/>
                <a:gd name="T65" fmla="*/ 5 h 118"/>
                <a:gd name="T66" fmla="*/ 0 w 203"/>
                <a:gd name="T67" fmla="*/ 3 h 118"/>
                <a:gd name="T68" fmla="*/ 0 w 203"/>
                <a:gd name="T69" fmla="*/ 3 h 118"/>
                <a:gd name="T70" fmla="*/ 1 w 203"/>
                <a:gd name="T71" fmla="*/ 3 h 118"/>
                <a:gd name="T72" fmla="*/ 1 w 203"/>
                <a:gd name="T73" fmla="*/ 2 h 118"/>
                <a:gd name="T74" fmla="*/ 2 w 203"/>
                <a:gd name="T75" fmla="*/ 2 h 118"/>
                <a:gd name="T76" fmla="*/ 2 w 203"/>
                <a:gd name="T77" fmla="*/ 1 h 118"/>
                <a:gd name="T78" fmla="*/ 3 w 203"/>
                <a:gd name="T79" fmla="*/ 1 h 118"/>
                <a:gd name="T80" fmla="*/ 3 w 203"/>
                <a:gd name="T81" fmla="*/ 0 h 118"/>
                <a:gd name="T82" fmla="*/ 3 w 203"/>
                <a:gd name="T83" fmla="*/ 0 h 118"/>
                <a:gd name="T84" fmla="*/ 3 w 203"/>
                <a:gd name="T85" fmla="*/ 0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3"/>
                <a:gd name="T130" fmla="*/ 0 h 118"/>
                <a:gd name="T131" fmla="*/ 203 w 203"/>
                <a:gd name="T132" fmla="*/ 118 h 1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3" h="118">
                  <a:moveTo>
                    <a:pt x="20" y="0"/>
                  </a:moveTo>
                  <a:lnTo>
                    <a:pt x="20" y="0"/>
                  </a:lnTo>
                  <a:lnTo>
                    <a:pt x="24" y="4"/>
                  </a:lnTo>
                  <a:lnTo>
                    <a:pt x="27" y="7"/>
                  </a:lnTo>
                  <a:lnTo>
                    <a:pt x="34" y="14"/>
                  </a:lnTo>
                  <a:lnTo>
                    <a:pt x="40" y="20"/>
                  </a:lnTo>
                  <a:lnTo>
                    <a:pt x="49" y="28"/>
                  </a:lnTo>
                  <a:lnTo>
                    <a:pt x="60" y="36"/>
                  </a:lnTo>
                  <a:lnTo>
                    <a:pt x="72" y="45"/>
                  </a:lnTo>
                  <a:lnTo>
                    <a:pt x="84" y="52"/>
                  </a:lnTo>
                  <a:lnTo>
                    <a:pt x="98" y="60"/>
                  </a:lnTo>
                  <a:lnTo>
                    <a:pt x="113" y="68"/>
                  </a:lnTo>
                  <a:lnTo>
                    <a:pt x="130" y="74"/>
                  </a:lnTo>
                  <a:lnTo>
                    <a:pt x="147" y="78"/>
                  </a:lnTo>
                  <a:lnTo>
                    <a:pt x="165" y="83"/>
                  </a:lnTo>
                  <a:lnTo>
                    <a:pt x="183" y="85"/>
                  </a:lnTo>
                  <a:lnTo>
                    <a:pt x="203" y="85"/>
                  </a:lnTo>
                  <a:lnTo>
                    <a:pt x="189" y="118"/>
                  </a:lnTo>
                  <a:lnTo>
                    <a:pt x="186" y="117"/>
                  </a:lnTo>
                  <a:lnTo>
                    <a:pt x="183" y="117"/>
                  </a:lnTo>
                  <a:lnTo>
                    <a:pt x="176" y="115"/>
                  </a:lnTo>
                  <a:lnTo>
                    <a:pt x="168" y="115"/>
                  </a:lnTo>
                  <a:lnTo>
                    <a:pt x="157" y="112"/>
                  </a:lnTo>
                  <a:lnTo>
                    <a:pt x="145" y="111"/>
                  </a:lnTo>
                  <a:lnTo>
                    <a:pt x="131" y="108"/>
                  </a:lnTo>
                  <a:lnTo>
                    <a:pt x="118" y="104"/>
                  </a:lnTo>
                  <a:lnTo>
                    <a:pt x="102" y="98"/>
                  </a:lnTo>
                  <a:lnTo>
                    <a:pt x="85" y="92"/>
                  </a:lnTo>
                  <a:lnTo>
                    <a:pt x="70" y="85"/>
                  </a:lnTo>
                  <a:lnTo>
                    <a:pt x="55" y="75"/>
                  </a:lnTo>
                  <a:lnTo>
                    <a:pt x="40" y="63"/>
                  </a:lnTo>
                  <a:lnTo>
                    <a:pt x="24" y="52"/>
                  </a:lnTo>
                  <a:lnTo>
                    <a:pt x="11" y="39"/>
                  </a:lnTo>
                  <a:lnTo>
                    <a:pt x="0" y="23"/>
                  </a:lnTo>
                  <a:lnTo>
                    <a:pt x="0" y="22"/>
                  </a:lnTo>
                  <a:lnTo>
                    <a:pt x="3" y="19"/>
                  </a:lnTo>
                  <a:lnTo>
                    <a:pt x="6" y="16"/>
                  </a:lnTo>
                  <a:lnTo>
                    <a:pt x="11" y="11"/>
                  </a:lnTo>
                  <a:lnTo>
                    <a:pt x="14" y="7"/>
                  </a:lnTo>
                  <a:lnTo>
                    <a:pt x="18" y="4"/>
                  </a:lnTo>
                  <a:lnTo>
                    <a:pt x="2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1" name="Freeform 48"/>
            <p:cNvSpPr>
              <a:spLocks/>
            </p:cNvSpPr>
            <p:nvPr/>
          </p:nvSpPr>
          <p:spPr bwMode="auto">
            <a:xfrm>
              <a:off x="1797" y="1026"/>
              <a:ext cx="162" cy="140"/>
            </a:xfrm>
            <a:custGeom>
              <a:avLst/>
              <a:gdLst>
                <a:gd name="T0" fmla="*/ 7 w 322"/>
                <a:gd name="T1" fmla="*/ 1 h 278"/>
                <a:gd name="T2" fmla="*/ 6 w 322"/>
                <a:gd name="T3" fmla="*/ 2 h 278"/>
                <a:gd name="T4" fmla="*/ 6 w 322"/>
                <a:gd name="T5" fmla="*/ 5 h 278"/>
                <a:gd name="T6" fmla="*/ 5 w 322"/>
                <a:gd name="T7" fmla="*/ 9 h 278"/>
                <a:gd name="T8" fmla="*/ 5 w 322"/>
                <a:gd name="T9" fmla="*/ 13 h 278"/>
                <a:gd name="T10" fmla="*/ 5 w 322"/>
                <a:gd name="T11" fmla="*/ 18 h 278"/>
                <a:gd name="T12" fmla="*/ 6 w 322"/>
                <a:gd name="T13" fmla="*/ 23 h 278"/>
                <a:gd name="T14" fmla="*/ 7 w 322"/>
                <a:gd name="T15" fmla="*/ 27 h 278"/>
                <a:gd name="T16" fmla="*/ 9 w 322"/>
                <a:gd name="T17" fmla="*/ 29 h 278"/>
                <a:gd name="T18" fmla="*/ 10 w 322"/>
                <a:gd name="T19" fmla="*/ 30 h 278"/>
                <a:gd name="T20" fmla="*/ 12 w 322"/>
                <a:gd name="T21" fmla="*/ 30 h 278"/>
                <a:gd name="T22" fmla="*/ 16 w 322"/>
                <a:gd name="T23" fmla="*/ 31 h 278"/>
                <a:gd name="T24" fmla="*/ 20 w 322"/>
                <a:gd name="T25" fmla="*/ 30 h 278"/>
                <a:gd name="T26" fmla="*/ 25 w 322"/>
                <a:gd name="T27" fmla="*/ 29 h 278"/>
                <a:gd name="T28" fmla="*/ 30 w 322"/>
                <a:gd name="T29" fmla="*/ 25 h 278"/>
                <a:gd name="T30" fmla="*/ 36 w 322"/>
                <a:gd name="T31" fmla="*/ 19 h 278"/>
                <a:gd name="T32" fmla="*/ 41 w 322"/>
                <a:gd name="T33" fmla="*/ 18 h 278"/>
                <a:gd name="T34" fmla="*/ 40 w 322"/>
                <a:gd name="T35" fmla="*/ 19 h 278"/>
                <a:gd name="T36" fmla="*/ 39 w 322"/>
                <a:gd name="T37" fmla="*/ 22 h 278"/>
                <a:gd name="T38" fmla="*/ 36 w 322"/>
                <a:gd name="T39" fmla="*/ 25 h 278"/>
                <a:gd name="T40" fmla="*/ 32 w 322"/>
                <a:gd name="T41" fmla="*/ 29 h 278"/>
                <a:gd name="T42" fmla="*/ 27 w 322"/>
                <a:gd name="T43" fmla="*/ 33 h 278"/>
                <a:gd name="T44" fmla="*/ 20 w 322"/>
                <a:gd name="T45" fmla="*/ 35 h 278"/>
                <a:gd name="T46" fmla="*/ 14 w 322"/>
                <a:gd name="T47" fmla="*/ 36 h 278"/>
                <a:gd name="T48" fmla="*/ 6 w 322"/>
                <a:gd name="T49" fmla="*/ 33 h 278"/>
                <a:gd name="T50" fmla="*/ 5 w 322"/>
                <a:gd name="T51" fmla="*/ 32 h 278"/>
                <a:gd name="T52" fmla="*/ 4 w 322"/>
                <a:gd name="T53" fmla="*/ 31 h 278"/>
                <a:gd name="T54" fmla="*/ 3 w 322"/>
                <a:gd name="T55" fmla="*/ 28 h 278"/>
                <a:gd name="T56" fmla="*/ 2 w 322"/>
                <a:gd name="T57" fmla="*/ 25 h 278"/>
                <a:gd name="T58" fmla="*/ 1 w 322"/>
                <a:gd name="T59" fmla="*/ 21 h 278"/>
                <a:gd name="T60" fmla="*/ 1 w 322"/>
                <a:gd name="T61" fmla="*/ 15 h 278"/>
                <a:gd name="T62" fmla="*/ 1 w 322"/>
                <a:gd name="T63" fmla="*/ 8 h 278"/>
                <a:gd name="T64" fmla="*/ 3 w 322"/>
                <a:gd name="T65" fmla="*/ 0 h 278"/>
                <a:gd name="T66" fmla="*/ 7 w 322"/>
                <a:gd name="T67" fmla="*/ 0 h 2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2"/>
                <a:gd name="T103" fmla="*/ 0 h 278"/>
                <a:gd name="T104" fmla="*/ 322 w 322"/>
                <a:gd name="T105" fmla="*/ 278 h 2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2" h="278">
                  <a:moveTo>
                    <a:pt x="50" y="0"/>
                  </a:moveTo>
                  <a:lnTo>
                    <a:pt x="49" y="1"/>
                  </a:lnTo>
                  <a:lnTo>
                    <a:pt x="47" y="6"/>
                  </a:lnTo>
                  <a:lnTo>
                    <a:pt x="46" y="13"/>
                  </a:lnTo>
                  <a:lnTo>
                    <a:pt x="44" y="24"/>
                  </a:lnTo>
                  <a:lnTo>
                    <a:pt x="43" y="36"/>
                  </a:lnTo>
                  <a:lnTo>
                    <a:pt x="40" y="50"/>
                  </a:lnTo>
                  <a:lnTo>
                    <a:pt x="38" y="65"/>
                  </a:lnTo>
                  <a:lnTo>
                    <a:pt x="37" y="84"/>
                  </a:lnTo>
                  <a:lnTo>
                    <a:pt x="35" y="101"/>
                  </a:lnTo>
                  <a:lnTo>
                    <a:pt x="35" y="121"/>
                  </a:lnTo>
                  <a:lnTo>
                    <a:pt x="37" y="139"/>
                  </a:lnTo>
                  <a:lnTo>
                    <a:pt x="40" y="159"/>
                  </a:lnTo>
                  <a:lnTo>
                    <a:pt x="43" y="176"/>
                  </a:lnTo>
                  <a:lnTo>
                    <a:pt x="47" y="195"/>
                  </a:lnTo>
                  <a:lnTo>
                    <a:pt x="55" y="212"/>
                  </a:lnTo>
                  <a:lnTo>
                    <a:pt x="64" y="228"/>
                  </a:lnTo>
                  <a:lnTo>
                    <a:pt x="66" y="228"/>
                  </a:lnTo>
                  <a:lnTo>
                    <a:pt x="70" y="231"/>
                  </a:lnTo>
                  <a:lnTo>
                    <a:pt x="75" y="232"/>
                  </a:lnTo>
                  <a:lnTo>
                    <a:pt x="84" y="237"/>
                  </a:lnTo>
                  <a:lnTo>
                    <a:pt x="95" y="238"/>
                  </a:lnTo>
                  <a:lnTo>
                    <a:pt x="108" y="241"/>
                  </a:lnTo>
                  <a:lnTo>
                    <a:pt x="122" y="243"/>
                  </a:lnTo>
                  <a:lnTo>
                    <a:pt x="139" y="243"/>
                  </a:lnTo>
                  <a:lnTo>
                    <a:pt x="156" y="238"/>
                  </a:lnTo>
                  <a:lnTo>
                    <a:pt x="174" y="234"/>
                  </a:lnTo>
                  <a:lnTo>
                    <a:pt x="194" y="225"/>
                  </a:lnTo>
                  <a:lnTo>
                    <a:pt x="215" y="214"/>
                  </a:lnTo>
                  <a:lnTo>
                    <a:pt x="235" y="197"/>
                  </a:lnTo>
                  <a:lnTo>
                    <a:pt x="258" y="176"/>
                  </a:lnTo>
                  <a:lnTo>
                    <a:pt x="280" y="150"/>
                  </a:lnTo>
                  <a:lnTo>
                    <a:pt x="303" y="117"/>
                  </a:lnTo>
                  <a:lnTo>
                    <a:pt x="322" y="137"/>
                  </a:lnTo>
                  <a:lnTo>
                    <a:pt x="321" y="139"/>
                  </a:lnTo>
                  <a:lnTo>
                    <a:pt x="318" y="147"/>
                  </a:lnTo>
                  <a:lnTo>
                    <a:pt x="312" y="156"/>
                  </a:lnTo>
                  <a:lnTo>
                    <a:pt x="304" y="168"/>
                  </a:lnTo>
                  <a:lnTo>
                    <a:pt x="293" y="183"/>
                  </a:lnTo>
                  <a:lnTo>
                    <a:pt x="280" y="199"/>
                  </a:lnTo>
                  <a:lnTo>
                    <a:pt x="266" y="215"/>
                  </a:lnTo>
                  <a:lnTo>
                    <a:pt x="249" y="231"/>
                  </a:lnTo>
                  <a:lnTo>
                    <a:pt x="229" y="246"/>
                  </a:lnTo>
                  <a:lnTo>
                    <a:pt x="209" y="258"/>
                  </a:lnTo>
                  <a:lnTo>
                    <a:pt x="185" y="269"/>
                  </a:lnTo>
                  <a:lnTo>
                    <a:pt x="160" y="277"/>
                  </a:lnTo>
                  <a:lnTo>
                    <a:pt x="133" y="278"/>
                  </a:lnTo>
                  <a:lnTo>
                    <a:pt x="105" y="278"/>
                  </a:lnTo>
                  <a:lnTo>
                    <a:pt x="75" y="270"/>
                  </a:lnTo>
                  <a:lnTo>
                    <a:pt x="43" y="257"/>
                  </a:lnTo>
                  <a:lnTo>
                    <a:pt x="41" y="255"/>
                  </a:lnTo>
                  <a:lnTo>
                    <a:pt x="40" y="252"/>
                  </a:lnTo>
                  <a:lnTo>
                    <a:pt x="35" y="247"/>
                  </a:lnTo>
                  <a:lnTo>
                    <a:pt x="30" y="241"/>
                  </a:lnTo>
                  <a:lnTo>
                    <a:pt x="24" y="232"/>
                  </a:lnTo>
                  <a:lnTo>
                    <a:pt x="20" y="223"/>
                  </a:lnTo>
                  <a:lnTo>
                    <a:pt x="15" y="211"/>
                  </a:lnTo>
                  <a:lnTo>
                    <a:pt x="11" y="197"/>
                  </a:lnTo>
                  <a:lnTo>
                    <a:pt x="6" y="180"/>
                  </a:lnTo>
                  <a:lnTo>
                    <a:pt x="3" y="162"/>
                  </a:lnTo>
                  <a:lnTo>
                    <a:pt x="0" y="140"/>
                  </a:lnTo>
                  <a:lnTo>
                    <a:pt x="1" y="117"/>
                  </a:lnTo>
                  <a:lnTo>
                    <a:pt x="1" y="91"/>
                  </a:lnTo>
                  <a:lnTo>
                    <a:pt x="6" y="64"/>
                  </a:lnTo>
                  <a:lnTo>
                    <a:pt x="14" y="32"/>
                  </a:lnTo>
                  <a:lnTo>
                    <a:pt x="23" y="0"/>
                  </a:lnTo>
                  <a:lnTo>
                    <a:pt x="5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2" name="Freeform 49"/>
            <p:cNvSpPr>
              <a:spLocks/>
            </p:cNvSpPr>
            <p:nvPr/>
          </p:nvSpPr>
          <p:spPr bwMode="auto">
            <a:xfrm>
              <a:off x="1769" y="1023"/>
              <a:ext cx="192" cy="184"/>
            </a:xfrm>
            <a:custGeom>
              <a:avLst/>
              <a:gdLst>
                <a:gd name="T0" fmla="*/ 10 w 384"/>
                <a:gd name="T1" fmla="*/ 1 h 367"/>
                <a:gd name="T2" fmla="*/ 8 w 384"/>
                <a:gd name="T3" fmla="*/ 3 h 367"/>
                <a:gd name="T4" fmla="*/ 6 w 384"/>
                <a:gd name="T5" fmla="*/ 7 h 367"/>
                <a:gd name="T6" fmla="*/ 3 w 384"/>
                <a:gd name="T7" fmla="*/ 12 h 367"/>
                <a:gd name="T8" fmla="*/ 1 w 384"/>
                <a:gd name="T9" fmla="*/ 18 h 367"/>
                <a:gd name="T10" fmla="*/ 0 w 384"/>
                <a:gd name="T11" fmla="*/ 25 h 367"/>
                <a:gd name="T12" fmla="*/ 2 w 384"/>
                <a:gd name="T13" fmla="*/ 32 h 367"/>
                <a:gd name="T14" fmla="*/ 5 w 384"/>
                <a:gd name="T15" fmla="*/ 39 h 367"/>
                <a:gd name="T16" fmla="*/ 9 w 384"/>
                <a:gd name="T17" fmla="*/ 42 h 367"/>
                <a:gd name="T18" fmla="*/ 11 w 384"/>
                <a:gd name="T19" fmla="*/ 43 h 367"/>
                <a:gd name="T20" fmla="*/ 14 w 384"/>
                <a:gd name="T21" fmla="*/ 45 h 367"/>
                <a:gd name="T22" fmla="*/ 19 w 384"/>
                <a:gd name="T23" fmla="*/ 46 h 367"/>
                <a:gd name="T24" fmla="*/ 25 w 384"/>
                <a:gd name="T25" fmla="*/ 46 h 367"/>
                <a:gd name="T26" fmla="*/ 31 w 384"/>
                <a:gd name="T27" fmla="*/ 43 h 367"/>
                <a:gd name="T28" fmla="*/ 38 w 384"/>
                <a:gd name="T29" fmla="*/ 38 h 367"/>
                <a:gd name="T30" fmla="*/ 45 w 384"/>
                <a:gd name="T31" fmla="*/ 29 h 367"/>
                <a:gd name="T32" fmla="*/ 45 w 384"/>
                <a:gd name="T33" fmla="*/ 20 h 367"/>
                <a:gd name="T34" fmla="*/ 44 w 384"/>
                <a:gd name="T35" fmla="*/ 22 h 367"/>
                <a:gd name="T36" fmla="*/ 42 w 384"/>
                <a:gd name="T37" fmla="*/ 25 h 367"/>
                <a:gd name="T38" fmla="*/ 39 w 384"/>
                <a:gd name="T39" fmla="*/ 30 h 367"/>
                <a:gd name="T40" fmla="*/ 35 w 384"/>
                <a:gd name="T41" fmla="*/ 35 h 367"/>
                <a:gd name="T42" fmla="*/ 30 w 384"/>
                <a:gd name="T43" fmla="*/ 39 h 367"/>
                <a:gd name="T44" fmla="*/ 25 w 384"/>
                <a:gd name="T45" fmla="*/ 42 h 367"/>
                <a:gd name="T46" fmla="*/ 18 w 384"/>
                <a:gd name="T47" fmla="*/ 42 h 367"/>
                <a:gd name="T48" fmla="*/ 12 w 384"/>
                <a:gd name="T49" fmla="*/ 39 h 367"/>
                <a:gd name="T50" fmla="*/ 11 w 384"/>
                <a:gd name="T51" fmla="*/ 39 h 367"/>
                <a:gd name="T52" fmla="*/ 10 w 384"/>
                <a:gd name="T53" fmla="*/ 37 h 367"/>
                <a:gd name="T54" fmla="*/ 8 w 384"/>
                <a:gd name="T55" fmla="*/ 34 h 367"/>
                <a:gd name="T56" fmla="*/ 6 w 384"/>
                <a:gd name="T57" fmla="*/ 30 h 367"/>
                <a:gd name="T58" fmla="*/ 5 w 384"/>
                <a:gd name="T59" fmla="*/ 25 h 367"/>
                <a:gd name="T60" fmla="*/ 5 w 384"/>
                <a:gd name="T61" fmla="*/ 19 h 367"/>
                <a:gd name="T62" fmla="*/ 7 w 384"/>
                <a:gd name="T63" fmla="*/ 13 h 367"/>
                <a:gd name="T64" fmla="*/ 12 w 384"/>
                <a:gd name="T65" fmla="*/ 5 h 367"/>
                <a:gd name="T66" fmla="*/ 10 w 384"/>
                <a:gd name="T67" fmla="*/ 0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4"/>
                <a:gd name="T103" fmla="*/ 0 h 367"/>
                <a:gd name="T104" fmla="*/ 384 w 384"/>
                <a:gd name="T105" fmla="*/ 367 h 3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4" h="367">
                  <a:moveTo>
                    <a:pt x="75" y="0"/>
                  </a:moveTo>
                  <a:lnTo>
                    <a:pt x="74" y="1"/>
                  </a:lnTo>
                  <a:lnTo>
                    <a:pt x="69" y="9"/>
                  </a:lnTo>
                  <a:lnTo>
                    <a:pt x="61" y="18"/>
                  </a:lnTo>
                  <a:lnTo>
                    <a:pt x="54" y="32"/>
                  </a:lnTo>
                  <a:lnTo>
                    <a:pt x="43" y="49"/>
                  </a:lnTo>
                  <a:lnTo>
                    <a:pt x="32" y="68"/>
                  </a:lnTo>
                  <a:lnTo>
                    <a:pt x="23" y="90"/>
                  </a:lnTo>
                  <a:lnTo>
                    <a:pt x="16" y="116"/>
                  </a:lnTo>
                  <a:lnTo>
                    <a:pt x="8" y="140"/>
                  </a:lnTo>
                  <a:lnTo>
                    <a:pt x="3" y="168"/>
                  </a:lnTo>
                  <a:lnTo>
                    <a:pt x="0" y="194"/>
                  </a:lnTo>
                  <a:lnTo>
                    <a:pt x="3" y="224"/>
                  </a:lnTo>
                  <a:lnTo>
                    <a:pt x="11" y="252"/>
                  </a:lnTo>
                  <a:lnTo>
                    <a:pt x="23" y="281"/>
                  </a:lnTo>
                  <a:lnTo>
                    <a:pt x="40" y="307"/>
                  </a:lnTo>
                  <a:lnTo>
                    <a:pt x="66" y="335"/>
                  </a:lnTo>
                  <a:lnTo>
                    <a:pt x="68" y="336"/>
                  </a:lnTo>
                  <a:lnTo>
                    <a:pt x="74" y="339"/>
                  </a:lnTo>
                  <a:lnTo>
                    <a:pt x="81" y="344"/>
                  </a:lnTo>
                  <a:lnTo>
                    <a:pt x="95" y="351"/>
                  </a:lnTo>
                  <a:lnTo>
                    <a:pt x="110" y="356"/>
                  </a:lnTo>
                  <a:lnTo>
                    <a:pt x="129" y="362"/>
                  </a:lnTo>
                  <a:lnTo>
                    <a:pt x="150" y="365"/>
                  </a:lnTo>
                  <a:lnTo>
                    <a:pt x="173" y="367"/>
                  </a:lnTo>
                  <a:lnTo>
                    <a:pt x="196" y="364"/>
                  </a:lnTo>
                  <a:lnTo>
                    <a:pt x="222" y="356"/>
                  </a:lnTo>
                  <a:lnTo>
                    <a:pt x="248" y="344"/>
                  </a:lnTo>
                  <a:lnTo>
                    <a:pt x="275" y="325"/>
                  </a:lnTo>
                  <a:lnTo>
                    <a:pt x="303" y="299"/>
                  </a:lnTo>
                  <a:lnTo>
                    <a:pt x="329" y="267"/>
                  </a:lnTo>
                  <a:lnTo>
                    <a:pt x="357" y="226"/>
                  </a:lnTo>
                  <a:lnTo>
                    <a:pt x="384" y="175"/>
                  </a:lnTo>
                  <a:lnTo>
                    <a:pt x="357" y="159"/>
                  </a:lnTo>
                  <a:lnTo>
                    <a:pt x="355" y="160"/>
                  </a:lnTo>
                  <a:lnTo>
                    <a:pt x="350" y="169"/>
                  </a:lnTo>
                  <a:lnTo>
                    <a:pt x="344" y="180"/>
                  </a:lnTo>
                  <a:lnTo>
                    <a:pt x="335" y="197"/>
                  </a:lnTo>
                  <a:lnTo>
                    <a:pt x="324" y="215"/>
                  </a:lnTo>
                  <a:lnTo>
                    <a:pt x="311" y="235"/>
                  </a:lnTo>
                  <a:lnTo>
                    <a:pt x="295" y="255"/>
                  </a:lnTo>
                  <a:lnTo>
                    <a:pt x="279" y="276"/>
                  </a:lnTo>
                  <a:lnTo>
                    <a:pt x="259" y="293"/>
                  </a:lnTo>
                  <a:lnTo>
                    <a:pt x="239" y="310"/>
                  </a:lnTo>
                  <a:lnTo>
                    <a:pt x="216" y="324"/>
                  </a:lnTo>
                  <a:lnTo>
                    <a:pt x="193" y="333"/>
                  </a:lnTo>
                  <a:lnTo>
                    <a:pt x="168" y="336"/>
                  </a:lnTo>
                  <a:lnTo>
                    <a:pt x="144" y="336"/>
                  </a:lnTo>
                  <a:lnTo>
                    <a:pt x="116" y="327"/>
                  </a:lnTo>
                  <a:lnTo>
                    <a:pt x="90" y="310"/>
                  </a:lnTo>
                  <a:lnTo>
                    <a:pt x="89" y="309"/>
                  </a:lnTo>
                  <a:lnTo>
                    <a:pt x="84" y="305"/>
                  </a:lnTo>
                  <a:lnTo>
                    <a:pt x="80" y="299"/>
                  </a:lnTo>
                  <a:lnTo>
                    <a:pt x="74" y="290"/>
                  </a:lnTo>
                  <a:lnTo>
                    <a:pt x="64" y="279"/>
                  </a:lnTo>
                  <a:lnTo>
                    <a:pt x="57" y="267"/>
                  </a:lnTo>
                  <a:lnTo>
                    <a:pt x="51" y="252"/>
                  </a:lnTo>
                  <a:lnTo>
                    <a:pt x="45" y="235"/>
                  </a:lnTo>
                  <a:lnTo>
                    <a:pt x="38" y="217"/>
                  </a:lnTo>
                  <a:lnTo>
                    <a:pt x="35" y="195"/>
                  </a:lnTo>
                  <a:lnTo>
                    <a:pt x="35" y="174"/>
                  </a:lnTo>
                  <a:lnTo>
                    <a:pt x="38" y="149"/>
                  </a:lnTo>
                  <a:lnTo>
                    <a:pt x="45" y="123"/>
                  </a:lnTo>
                  <a:lnTo>
                    <a:pt x="55" y="97"/>
                  </a:lnTo>
                  <a:lnTo>
                    <a:pt x="69" y="70"/>
                  </a:lnTo>
                  <a:lnTo>
                    <a:pt x="90" y="39"/>
                  </a:lnTo>
                  <a:lnTo>
                    <a:pt x="7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3" name="Freeform 50"/>
            <p:cNvSpPr>
              <a:spLocks/>
            </p:cNvSpPr>
            <p:nvPr/>
          </p:nvSpPr>
          <p:spPr bwMode="auto">
            <a:xfrm>
              <a:off x="1157" y="2283"/>
              <a:ext cx="21" cy="18"/>
            </a:xfrm>
            <a:custGeom>
              <a:avLst/>
              <a:gdLst>
                <a:gd name="T0" fmla="*/ 1 w 41"/>
                <a:gd name="T1" fmla="*/ 3 h 37"/>
                <a:gd name="T2" fmla="*/ 1 w 41"/>
                <a:gd name="T3" fmla="*/ 3 h 37"/>
                <a:gd name="T4" fmla="*/ 1 w 41"/>
                <a:gd name="T5" fmla="*/ 2 h 37"/>
                <a:gd name="T6" fmla="*/ 0 w 41"/>
                <a:gd name="T7" fmla="*/ 2 h 37"/>
                <a:gd name="T8" fmla="*/ 0 w 41"/>
                <a:gd name="T9" fmla="*/ 1 h 37"/>
                <a:gd name="T10" fmla="*/ 0 w 41"/>
                <a:gd name="T11" fmla="*/ 1 h 37"/>
                <a:gd name="T12" fmla="*/ 1 w 41"/>
                <a:gd name="T13" fmla="*/ 0 h 37"/>
                <a:gd name="T14" fmla="*/ 1 w 41"/>
                <a:gd name="T15" fmla="*/ 0 h 37"/>
                <a:gd name="T16" fmla="*/ 1 w 41"/>
                <a:gd name="T17" fmla="*/ 0 h 37"/>
                <a:gd name="T18" fmla="*/ 2 w 41"/>
                <a:gd name="T19" fmla="*/ 0 h 37"/>
                <a:gd name="T20" fmla="*/ 3 w 41"/>
                <a:gd name="T21" fmla="*/ 0 h 37"/>
                <a:gd name="T22" fmla="*/ 3 w 41"/>
                <a:gd name="T23" fmla="*/ 0 h 37"/>
                <a:gd name="T24" fmla="*/ 3 w 41"/>
                <a:gd name="T25" fmla="*/ 0 h 37"/>
                <a:gd name="T26" fmla="*/ 4 w 41"/>
                <a:gd name="T27" fmla="*/ 0 h 37"/>
                <a:gd name="T28" fmla="*/ 4 w 41"/>
                <a:gd name="T29" fmla="*/ 0 h 37"/>
                <a:gd name="T30" fmla="*/ 5 w 41"/>
                <a:gd name="T31" fmla="*/ 0 h 37"/>
                <a:gd name="T32" fmla="*/ 5 w 41"/>
                <a:gd name="T33" fmla="*/ 0 h 37"/>
                <a:gd name="T34" fmla="*/ 6 w 41"/>
                <a:gd name="T35" fmla="*/ 1 h 37"/>
                <a:gd name="T36" fmla="*/ 6 w 41"/>
                <a:gd name="T37" fmla="*/ 2 h 37"/>
                <a:gd name="T38" fmla="*/ 5 w 41"/>
                <a:gd name="T39" fmla="*/ 2 h 37"/>
                <a:gd name="T40" fmla="*/ 5 w 41"/>
                <a:gd name="T41" fmla="*/ 2 h 37"/>
                <a:gd name="T42" fmla="*/ 5 w 41"/>
                <a:gd name="T43" fmla="*/ 3 h 37"/>
                <a:gd name="T44" fmla="*/ 4 w 41"/>
                <a:gd name="T45" fmla="*/ 4 h 37"/>
                <a:gd name="T46" fmla="*/ 3 w 41"/>
                <a:gd name="T47" fmla="*/ 4 h 37"/>
                <a:gd name="T48" fmla="*/ 3 w 41"/>
                <a:gd name="T49" fmla="*/ 4 h 37"/>
                <a:gd name="T50" fmla="*/ 2 w 41"/>
                <a:gd name="T51" fmla="*/ 4 h 37"/>
                <a:gd name="T52" fmla="*/ 2 w 41"/>
                <a:gd name="T53" fmla="*/ 4 h 37"/>
                <a:gd name="T54" fmla="*/ 1 w 41"/>
                <a:gd name="T55" fmla="*/ 3 h 37"/>
                <a:gd name="T56" fmla="*/ 1 w 41"/>
                <a:gd name="T57" fmla="*/ 3 h 37"/>
                <a:gd name="T58" fmla="*/ 1 w 41"/>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7"/>
                <a:gd name="T92" fmla="*/ 41 w 41"/>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7">
                  <a:moveTo>
                    <a:pt x="3" y="26"/>
                  </a:moveTo>
                  <a:lnTo>
                    <a:pt x="1" y="25"/>
                  </a:lnTo>
                  <a:lnTo>
                    <a:pt x="1" y="22"/>
                  </a:lnTo>
                  <a:lnTo>
                    <a:pt x="0" y="17"/>
                  </a:lnTo>
                  <a:lnTo>
                    <a:pt x="0" y="14"/>
                  </a:lnTo>
                  <a:lnTo>
                    <a:pt x="0" y="10"/>
                  </a:lnTo>
                  <a:lnTo>
                    <a:pt x="3" y="5"/>
                  </a:lnTo>
                  <a:lnTo>
                    <a:pt x="6" y="2"/>
                  </a:lnTo>
                  <a:lnTo>
                    <a:pt x="8" y="2"/>
                  </a:lnTo>
                  <a:lnTo>
                    <a:pt x="11" y="0"/>
                  </a:lnTo>
                  <a:lnTo>
                    <a:pt x="17" y="0"/>
                  </a:lnTo>
                  <a:lnTo>
                    <a:pt x="20" y="0"/>
                  </a:lnTo>
                  <a:lnTo>
                    <a:pt x="24" y="0"/>
                  </a:lnTo>
                  <a:lnTo>
                    <a:pt x="27" y="0"/>
                  </a:lnTo>
                  <a:lnTo>
                    <a:pt x="30" y="2"/>
                  </a:lnTo>
                  <a:lnTo>
                    <a:pt x="35" y="3"/>
                  </a:lnTo>
                  <a:lnTo>
                    <a:pt x="38" y="7"/>
                  </a:lnTo>
                  <a:lnTo>
                    <a:pt x="41" y="13"/>
                  </a:lnTo>
                  <a:lnTo>
                    <a:pt x="41" y="16"/>
                  </a:lnTo>
                  <a:lnTo>
                    <a:pt x="40" y="17"/>
                  </a:lnTo>
                  <a:lnTo>
                    <a:pt x="38" y="22"/>
                  </a:lnTo>
                  <a:lnTo>
                    <a:pt x="34" y="26"/>
                  </a:lnTo>
                  <a:lnTo>
                    <a:pt x="29" y="33"/>
                  </a:lnTo>
                  <a:lnTo>
                    <a:pt x="23" y="37"/>
                  </a:lnTo>
                  <a:lnTo>
                    <a:pt x="17" y="37"/>
                  </a:lnTo>
                  <a:lnTo>
                    <a:pt x="12" y="37"/>
                  </a:lnTo>
                  <a:lnTo>
                    <a:pt x="9" y="34"/>
                  </a:lnTo>
                  <a:lnTo>
                    <a:pt x="6" y="31"/>
                  </a:lnTo>
                  <a:lnTo>
                    <a:pt x="3"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4" name="Freeform 51"/>
            <p:cNvSpPr>
              <a:spLocks/>
            </p:cNvSpPr>
            <p:nvPr/>
          </p:nvSpPr>
          <p:spPr bwMode="auto">
            <a:xfrm>
              <a:off x="1215" y="2238"/>
              <a:ext cx="21" cy="19"/>
            </a:xfrm>
            <a:custGeom>
              <a:avLst/>
              <a:gdLst>
                <a:gd name="T0" fmla="*/ 1 w 42"/>
                <a:gd name="T1" fmla="*/ 3 h 38"/>
                <a:gd name="T2" fmla="*/ 1 w 42"/>
                <a:gd name="T3" fmla="*/ 3 h 38"/>
                <a:gd name="T4" fmla="*/ 1 w 42"/>
                <a:gd name="T5" fmla="*/ 3 h 38"/>
                <a:gd name="T6" fmla="*/ 0 w 42"/>
                <a:gd name="T7" fmla="*/ 3 h 38"/>
                <a:gd name="T8" fmla="*/ 0 w 42"/>
                <a:gd name="T9" fmla="*/ 2 h 38"/>
                <a:gd name="T10" fmla="*/ 0 w 42"/>
                <a:gd name="T11" fmla="*/ 2 h 38"/>
                <a:gd name="T12" fmla="*/ 1 w 42"/>
                <a:gd name="T13" fmla="*/ 1 h 38"/>
                <a:gd name="T14" fmla="*/ 1 w 42"/>
                <a:gd name="T15" fmla="*/ 1 h 38"/>
                <a:gd name="T16" fmla="*/ 2 w 42"/>
                <a:gd name="T17" fmla="*/ 1 h 38"/>
                <a:gd name="T18" fmla="*/ 2 w 42"/>
                <a:gd name="T19" fmla="*/ 0 h 38"/>
                <a:gd name="T20" fmla="*/ 3 w 42"/>
                <a:gd name="T21" fmla="*/ 0 h 38"/>
                <a:gd name="T22" fmla="*/ 3 w 42"/>
                <a:gd name="T23" fmla="*/ 0 h 38"/>
                <a:gd name="T24" fmla="*/ 4 w 42"/>
                <a:gd name="T25" fmla="*/ 0 h 38"/>
                <a:gd name="T26" fmla="*/ 4 w 42"/>
                <a:gd name="T27" fmla="*/ 0 h 38"/>
                <a:gd name="T28" fmla="*/ 4 w 42"/>
                <a:gd name="T29" fmla="*/ 1 h 38"/>
                <a:gd name="T30" fmla="*/ 5 w 42"/>
                <a:gd name="T31" fmla="*/ 1 h 38"/>
                <a:gd name="T32" fmla="*/ 5 w 42"/>
                <a:gd name="T33" fmla="*/ 1 h 38"/>
                <a:gd name="T34" fmla="*/ 6 w 42"/>
                <a:gd name="T35" fmla="*/ 2 h 38"/>
                <a:gd name="T36" fmla="*/ 6 w 42"/>
                <a:gd name="T37" fmla="*/ 2 h 38"/>
                <a:gd name="T38" fmla="*/ 6 w 42"/>
                <a:gd name="T39" fmla="*/ 2 h 38"/>
                <a:gd name="T40" fmla="*/ 5 w 42"/>
                <a:gd name="T41" fmla="*/ 3 h 38"/>
                <a:gd name="T42" fmla="*/ 5 w 42"/>
                <a:gd name="T43" fmla="*/ 4 h 38"/>
                <a:gd name="T44" fmla="*/ 4 w 42"/>
                <a:gd name="T45" fmla="*/ 4 h 38"/>
                <a:gd name="T46" fmla="*/ 3 w 42"/>
                <a:gd name="T47" fmla="*/ 5 h 38"/>
                <a:gd name="T48" fmla="*/ 3 w 42"/>
                <a:gd name="T49" fmla="*/ 5 h 38"/>
                <a:gd name="T50" fmla="*/ 2 w 42"/>
                <a:gd name="T51" fmla="*/ 5 h 38"/>
                <a:gd name="T52" fmla="*/ 2 w 42"/>
                <a:gd name="T53" fmla="*/ 5 h 38"/>
                <a:gd name="T54" fmla="*/ 1 w 42"/>
                <a:gd name="T55" fmla="*/ 4 h 38"/>
                <a:gd name="T56" fmla="*/ 1 w 42"/>
                <a:gd name="T57" fmla="*/ 3 h 38"/>
                <a:gd name="T58" fmla="*/ 1 w 42"/>
                <a:gd name="T59" fmla="*/ 3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3" y="24"/>
                  </a:moveTo>
                  <a:lnTo>
                    <a:pt x="3" y="23"/>
                  </a:lnTo>
                  <a:lnTo>
                    <a:pt x="1" y="21"/>
                  </a:lnTo>
                  <a:lnTo>
                    <a:pt x="0" y="18"/>
                  </a:lnTo>
                  <a:lnTo>
                    <a:pt x="0" y="13"/>
                  </a:lnTo>
                  <a:lnTo>
                    <a:pt x="0" y="9"/>
                  </a:lnTo>
                  <a:lnTo>
                    <a:pt x="3" y="4"/>
                  </a:lnTo>
                  <a:lnTo>
                    <a:pt x="6" y="3"/>
                  </a:lnTo>
                  <a:lnTo>
                    <a:pt x="9" y="1"/>
                  </a:lnTo>
                  <a:lnTo>
                    <a:pt x="12" y="0"/>
                  </a:lnTo>
                  <a:lnTo>
                    <a:pt x="18" y="0"/>
                  </a:lnTo>
                  <a:lnTo>
                    <a:pt x="21" y="0"/>
                  </a:lnTo>
                  <a:lnTo>
                    <a:pt x="26" y="0"/>
                  </a:lnTo>
                  <a:lnTo>
                    <a:pt x="29" y="0"/>
                  </a:lnTo>
                  <a:lnTo>
                    <a:pt x="32" y="1"/>
                  </a:lnTo>
                  <a:lnTo>
                    <a:pt x="36" y="4"/>
                  </a:lnTo>
                  <a:lnTo>
                    <a:pt x="39" y="7"/>
                  </a:lnTo>
                  <a:lnTo>
                    <a:pt x="41" y="12"/>
                  </a:lnTo>
                  <a:lnTo>
                    <a:pt x="42" y="15"/>
                  </a:lnTo>
                  <a:lnTo>
                    <a:pt x="41" y="15"/>
                  </a:lnTo>
                  <a:lnTo>
                    <a:pt x="39" y="20"/>
                  </a:lnTo>
                  <a:lnTo>
                    <a:pt x="35" y="26"/>
                  </a:lnTo>
                  <a:lnTo>
                    <a:pt x="30" y="32"/>
                  </a:lnTo>
                  <a:lnTo>
                    <a:pt x="24" y="36"/>
                  </a:lnTo>
                  <a:lnTo>
                    <a:pt x="18" y="38"/>
                  </a:lnTo>
                  <a:lnTo>
                    <a:pt x="13" y="36"/>
                  </a:lnTo>
                  <a:lnTo>
                    <a:pt x="10" y="33"/>
                  </a:lnTo>
                  <a:lnTo>
                    <a:pt x="6" y="29"/>
                  </a:lnTo>
                  <a:lnTo>
                    <a:pt x="3"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5" name="Freeform 52"/>
            <p:cNvSpPr>
              <a:spLocks/>
            </p:cNvSpPr>
            <p:nvPr/>
          </p:nvSpPr>
          <p:spPr bwMode="auto">
            <a:xfrm>
              <a:off x="1251" y="2205"/>
              <a:ext cx="20" cy="18"/>
            </a:xfrm>
            <a:custGeom>
              <a:avLst/>
              <a:gdLst>
                <a:gd name="T0" fmla="*/ 0 w 42"/>
                <a:gd name="T1" fmla="*/ 3 h 37"/>
                <a:gd name="T2" fmla="*/ 0 w 42"/>
                <a:gd name="T3" fmla="*/ 2 h 37"/>
                <a:gd name="T4" fmla="*/ 0 w 42"/>
                <a:gd name="T5" fmla="*/ 2 h 37"/>
                <a:gd name="T6" fmla="*/ 0 w 42"/>
                <a:gd name="T7" fmla="*/ 2 h 37"/>
                <a:gd name="T8" fmla="*/ 0 w 42"/>
                <a:gd name="T9" fmla="*/ 1 h 37"/>
                <a:gd name="T10" fmla="*/ 0 w 42"/>
                <a:gd name="T11" fmla="*/ 1 h 37"/>
                <a:gd name="T12" fmla="*/ 0 w 42"/>
                <a:gd name="T13" fmla="*/ 0 h 37"/>
                <a:gd name="T14" fmla="*/ 0 w 42"/>
                <a:gd name="T15" fmla="*/ 0 h 37"/>
                <a:gd name="T16" fmla="*/ 1 w 42"/>
                <a:gd name="T17" fmla="*/ 0 h 37"/>
                <a:gd name="T18" fmla="*/ 1 w 42"/>
                <a:gd name="T19" fmla="*/ 0 h 37"/>
                <a:gd name="T20" fmla="*/ 2 w 42"/>
                <a:gd name="T21" fmla="*/ 0 h 37"/>
                <a:gd name="T22" fmla="*/ 2 w 42"/>
                <a:gd name="T23" fmla="*/ 0 h 37"/>
                <a:gd name="T24" fmla="*/ 3 w 42"/>
                <a:gd name="T25" fmla="*/ 0 h 37"/>
                <a:gd name="T26" fmla="*/ 3 w 42"/>
                <a:gd name="T27" fmla="*/ 0 h 37"/>
                <a:gd name="T28" fmla="*/ 3 w 42"/>
                <a:gd name="T29" fmla="*/ 0 h 37"/>
                <a:gd name="T30" fmla="*/ 4 w 42"/>
                <a:gd name="T31" fmla="*/ 0 h 37"/>
                <a:gd name="T32" fmla="*/ 4 w 42"/>
                <a:gd name="T33" fmla="*/ 0 h 37"/>
                <a:gd name="T34" fmla="*/ 4 w 42"/>
                <a:gd name="T35" fmla="*/ 1 h 37"/>
                <a:gd name="T36" fmla="*/ 5 w 42"/>
                <a:gd name="T37" fmla="*/ 2 h 37"/>
                <a:gd name="T38" fmla="*/ 4 w 42"/>
                <a:gd name="T39" fmla="*/ 2 h 37"/>
                <a:gd name="T40" fmla="*/ 4 w 42"/>
                <a:gd name="T41" fmla="*/ 2 h 37"/>
                <a:gd name="T42" fmla="*/ 4 w 42"/>
                <a:gd name="T43" fmla="*/ 3 h 37"/>
                <a:gd name="T44" fmla="*/ 3 w 42"/>
                <a:gd name="T45" fmla="*/ 4 h 37"/>
                <a:gd name="T46" fmla="*/ 2 w 42"/>
                <a:gd name="T47" fmla="*/ 4 h 37"/>
                <a:gd name="T48" fmla="*/ 2 w 42"/>
                <a:gd name="T49" fmla="*/ 4 h 37"/>
                <a:gd name="T50" fmla="*/ 1 w 42"/>
                <a:gd name="T51" fmla="*/ 4 h 37"/>
                <a:gd name="T52" fmla="*/ 1 w 42"/>
                <a:gd name="T53" fmla="*/ 4 h 37"/>
                <a:gd name="T54" fmla="*/ 0 w 42"/>
                <a:gd name="T55" fmla="*/ 3 h 37"/>
                <a:gd name="T56" fmla="*/ 0 w 42"/>
                <a:gd name="T57" fmla="*/ 3 h 37"/>
                <a:gd name="T58" fmla="*/ 0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4" y="25"/>
                  </a:moveTo>
                  <a:lnTo>
                    <a:pt x="4" y="23"/>
                  </a:lnTo>
                  <a:lnTo>
                    <a:pt x="2" y="22"/>
                  </a:lnTo>
                  <a:lnTo>
                    <a:pt x="0" y="17"/>
                  </a:lnTo>
                  <a:lnTo>
                    <a:pt x="0" y="14"/>
                  </a:lnTo>
                  <a:lnTo>
                    <a:pt x="0" y="10"/>
                  </a:lnTo>
                  <a:lnTo>
                    <a:pt x="4" y="5"/>
                  </a:lnTo>
                  <a:lnTo>
                    <a:pt x="7" y="3"/>
                  </a:lnTo>
                  <a:lnTo>
                    <a:pt x="10" y="2"/>
                  </a:lnTo>
                  <a:lnTo>
                    <a:pt x="13" y="2"/>
                  </a:lnTo>
                  <a:lnTo>
                    <a:pt x="17" y="2"/>
                  </a:lnTo>
                  <a:lnTo>
                    <a:pt x="22" y="0"/>
                  </a:lnTo>
                  <a:lnTo>
                    <a:pt x="25" y="0"/>
                  </a:lnTo>
                  <a:lnTo>
                    <a:pt x="28" y="0"/>
                  </a:lnTo>
                  <a:lnTo>
                    <a:pt x="31" y="2"/>
                  </a:lnTo>
                  <a:lnTo>
                    <a:pt x="36" y="3"/>
                  </a:lnTo>
                  <a:lnTo>
                    <a:pt x="39" y="7"/>
                  </a:lnTo>
                  <a:lnTo>
                    <a:pt x="40" y="13"/>
                  </a:lnTo>
                  <a:lnTo>
                    <a:pt x="42" y="16"/>
                  </a:lnTo>
                  <a:lnTo>
                    <a:pt x="40" y="17"/>
                  </a:lnTo>
                  <a:lnTo>
                    <a:pt x="37" y="22"/>
                  </a:lnTo>
                  <a:lnTo>
                    <a:pt x="33" y="28"/>
                  </a:lnTo>
                  <a:lnTo>
                    <a:pt x="30" y="33"/>
                  </a:lnTo>
                  <a:lnTo>
                    <a:pt x="22" y="36"/>
                  </a:lnTo>
                  <a:lnTo>
                    <a:pt x="17" y="37"/>
                  </a:lnTo>
                  <a:lnTo>
                    <a:pt x="13" y="36"/>
                  </a:lnTo>
                  <a:lnTo>
                    <a:pt x="10" y="34"/>
                  </a:lnTo>
                  <a:lnTo>
                    <a:pt x="7" y="29"/>
                  </a:lnTo>
                  <a:lnTo>
                    <a:pt x="4"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6" name="Freeform 53"/>
            <p:cNvSpPr>
              <a:spLocks/>
            </p:cNvSpPr>
            <p:nvPr/>
          </p:nvSpPr>
          <p:spPr bwMode="auto">
            <a:xfrm>
              <a:off x="1284" y="2225"/>
              <a:ext cx="21" cy="19"/>
            </a:xfrm>
            <a:custGeom>
              <a:avLst/>
              <a:gdLst>
                <a:gd name="T0" fmla="*/ 1 w 41"/>
                <a:gd name="T1" fmla="*/ 4 h 38"/>
                <a:gd name="T2" fmla="*/ 1 w 41"/>
                <a:gd name="T3" fmla="*/ 3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1 w 41"/>
                <a:gd name="T17" fmla="*/ 1 h 38"/>
                <a:gd name="T18" fmla="*/ 2 w 41"/>
                <a:gd name="T19" fmla="*/ 0 h 38"/>
                <a:gd name="T20" fmla="*/ 3 w 41"/>
                <a:gd name="T21" fmla="*/ 0 h 38"/>
                <a:gd name="T22" fmla="*/ 3 w 41"/>
                <a:gd name="T23" fmla="*/ 0 h 38"/>
                <a:gd name="T24" fmla="*/ 3 w 41"/>
                <a:gd name="T25" fmla="*/ 0 h 38"/>
                <a:gd name="T26" fmla="*/ 4 w 41"/>
                <a:gd name="T27" fmla="*/ 0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3 h 38"/>
                <a:gd name="T40" fmla="*/ 5 w 41"/>
                <a:gd name="T41" fmla="*/ 3 h 38"/>
                <a:gd name="T42" fmla="*/ 5 w 41"/>
                <a:gd name="T43" fmla="*/ 4 h 38"/>
                <a:gd name="T44" fmla="*/ 4 w 41"/>
                <a:gd name="T45" fmla="*/ 5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4" y="26"/>
                  </a:moveTo>
                  <a:lnTo>
                    <a:pt x="1" y="24"/>
                  </a:lnTo>
                  <a:lnTo>
                    <a:pt x="1" y="21"/>
                  </a:lnTo>
                  <a:lnTo>
                    <a:pt x="0" y="17"/>
                  </a:lnTo>
                  <a:lnTo>
                    <a:pt x="0" y="13"/>
                  </a:lnTo>
                  <a:lnTo>
                    <a:pt x="0" y="9"/>
                  </a:lnTo>
                  <a:lnTo>
                    <a:pt x="3" y="4"/>
                  </a:lnTo>
                  <a:lnTo>
                    <a:pt x="4" y="1"/>
                  </a:lnTo>
                  <a:lnTo>
                    <a:pt x="7" y="1"/>
                  </a:lnTo>
                  <a:lnTo>
                    <a:pt x="10" y="0"/>
                  </a:lnTo>
                  <a:lnTo>
                    <a:pt x="17" y="0"/>
                  </a:lnTo>
                  <a:lnTo>
                    <a:pt x="20" y="0"/>
                  </a:lnTo>
                  <a:lnTo>
                    <a:pt x="24" y="0"/>
                  </a:lnTo>
                  <a:lnTo>
                    <a:pt x="27" y="0"/>
                  </a:lnTo>
                  <a:lnTo>
                    <a:pt x="30" y="1"/>
                  </a:lnTo>
                  <a:lnTo>
                    <a:pt x="35" y="3"/>
                  </a:lnTo>
                  <a:lnTo>
                    <a:pt x="38" y="6"/>
                  </a:lnTo>
                  <a:lnTo>
                    <a:pt x="41" y="12"/>
                  </a:lnTo>
                  <a:lnTo>
                    <a:pt x="41" y="15"/>
                  </a:lnTo>
                  <a:lnTo>
                    <a:pt x="39" y="17"/>
                  </a:lnTo>
                  <a:lnTo>
                    <a:pt x="38" y="21"/>
                  </a:lnTo>
                  <a:lnTo>
                    <a:pt x="33" y="27"/>
                  </a:lnTo>
                  <a:lnTo>
                    <a:pt x="29" y="33"/>
                  </a:lnTo>
                  <a:lnTo>
                    <a:pt x="23" y="36"/>
                  </a:lnTo>
                  <a:lnTo>
                    <a:pt x="17" y="38"/>
                  </a:lnTo>
                  <a:lnTo>
                    <a:pt x="12" y="36"/>
                  </a:lnTo>
                  <a:lnTo>
                    <a:pt x="9" y="35"/>
                  </a:lnTo>
                  <a:lnTo>
                    <a:pt x="6" y="30"/>
                  </a:lnTo>
                  <a:lnTo>
                    <a:pt x="4"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7" name="Freeform 54"/>
            <p:cNvSpPr>
              <a:spLocks/>
            </p:cNvSpPr>
            <p:nvPr/>
          </p:nvSpPr>
          <p:spPr bwMode="auto">
            <a:xfrm>
              <a:off x="1254" y="2274"/>
              <a:ext cx="21" cy="18"/>
            </a:xfrm>
            <a:custGeom>
              <a:avLst/>
              <a:gdLst>
                <a:gd name="T0" fmla="*/ 1 w 42"/>
                <a:gd name="T1" fmla="*/ 3 h 37"/>
                <a:gd name="T2" fmla="*/ 1 w 42"/>
                <a:gd name="T3" fmla="*/ 2 h 37"/>
                <a:gd name="T4" fmla="*/ 1 w 42"/>
                <a:gd name="T5" fmla="*/ 2 h 37"/>
                <a:gd name="T6" fmla="*/ 0 w 42"/>
                <a:gd name="T7" fmla="*/ 1 h 37"/>
                <a:gd name="T8" fmla="*/ 0 w 42"/>
                <a:gd name="T9" fmla="*/ 1 h 37"/>
                <a:gd name="T10" fmla="*/ 1 w 42"/>
                <a:gd name="T11" fmla="*/ 1 h 37"/>
                <a:gd name="T12" fmla="*/ 1 w 42"/>
                <a:gd name="T13" fmla="*/ 0 h 37"/>
                <a:gd name="T14" fmla="*/ 1 w 42"/>
                <a:gd name="T15" fmla="*/ 0 h 37"/>
                <a:gd name="T16" fmla="*/ 2 w 42"/>
                <a:gd name="T17" fmla="*/ 0 h 37"/>
                <a:gd name="T18" fmla="*/ 2 w 42"/>
                <a:gd name="T19" fmla="*/ 0 h 37"/>
                <a:gd name="T20" fmla="*/ 2 w 42"/>
                <a:gd name="T21" fmla="*/ 0 h 37"/>
                <a:gd name="T22" fmla="*/ 3 w 42"/>
                <a:gd name="T23" fmla="*/ 0 h 37"/>
                <a:gd name="T24" fmla="*/ 3 w 42"/>
                <a:gd name="T25" fmla="*/ 0 h 37"/>
                <a:gd name="T26" fmla="*/ 4 w 42"/>
                <a:gd name="T27" fmla="*/ 0 h 37"/>
                <a:gd name="T28" fmla="*/ 4 w 42"/>
                <a:gd name="T29" fmla="*/ 0 h 37"/>
                <a:gd name="T30" fmla="*/ 5 w 42"/>
                <a:gd name="T31" fmla="*/ 0 h 37"/>
                <a:gd name="T32" fmla="*/ 5 w 42"/>
                <a:gd name="T33" fmla="*/ 0 h 37"/>
                <a:gd name="T34" fmla="*/ 6 w 42"/>
                <a:gd name="T35" fmla="*/ 1 h 37"/>
                <a:gd name="T36" fmla="*/ 6 w 42"/>
                <a:gd name="T37" fmla="*/ 1 h 37"/>
                <a:gd name="T38" fmla="*/ 6 w 42"/>
                <a:gd name="T39" fmla="*/ 1 h 37"/>
                <a:gd name="T40" fmla="*/ 5 w 42"/>
                <a:gd name="T41" fmla="*/ 2 h 37"/>
                <a:gd name="T42" fmla="*/ 5 w 42"/>
                <a:gd name="T43" fmla="*/ 3 h 37"/>
                <a:gd name="T44" fmla="*/ 4 w 42"/>
                <a:gd name="T45" fmla="*/ 4 h 37"/>
                <a:gd name="T46" fmla="*/ 3 w 42"/>
                <a:gd name="T47" fmla="*/ 4 h 37"/>
                <a:gd name="T48" fmla="*/ 2 w 42"/>
                <a:gd name="T49" fmla="*/ 4 h 37"/>
                <a:gd name="T50" fmla="*/ 2 w 42"/>
                <a:gd name="T51" fmla="*/ 4 h 37"/>
                <a:gd name="T52" fmla="*/ 2 w 42"/>
                <a:gd name="T53" fmla="*/ 4 h 37"/>
                <a:gd name="T54" fmla="*/ 1 w 42"/>
                <a:gd name="T55" fmla="*/ 3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3" y="25"/>
                  </a:moveTo>
                  <a:lnTo>
                    <a:pt x="3" y="23"/>
                  </a:lnTo>
                  <a:lnTo>
                    <a:pt x="1" y="20"/>
                  </a:lnTo>
                  <a:lnTo>
                    <a:pt x="0" y="15"/>
                  </a:lnTo>
                  <a:lnTo>
                    <a:pt x="0" y="12"/>
                  </a:lnTo>
                  <a:lnTo>
                    <a:pt x="1" y="8"/>
                  </a:lnTo>
                  <a:lnTo>
                    <a:pt x="4" y="5"/>
                  </a:lnTo>
                  <a:lnTo>
                    <a:pt x="6" y="2"/>
                  </a:lnTo>
                  <a:lnTo>
                    <a:pt x="9" y="2"/>
                  </a:lnTo>
                  <a:lnTo>
                    <a:pt x="12" y="0"/>
                  </a:lnTo>
                  <a:lnTo>
                    <a:pt x="16" y="0"/>
                  </a:lnTo>
                  <a:lnTo>
                    <a:pt x="21" y="0"/>
                  </a:lnTo>
                  <a:lnTo>
                    <a:pt x="24" y="0"/>
                  </a:lnTo>
                  <a:lnTo>
                    <a:pt x="27" y="0"/>
                  </a:lnTo>
                  <a:lnTo>
                    <a:pt x="32" y="0"/>
                  </a:lnTo>
                  <a:lnTo>
                    <a:pt x="36" y="3"/>
                  </a:lnTo>
                  <a:lnTo>
                    <a:pt x="39" y="6"/>
                  </a:lnTo>
                  <a:lnTo>
                    <a:pt x="41" y="11"/>
                  </a:lnTo>
                  <a:lnTo>
                    <a:pt x="42" y="14"/>
                  </a:lnTo>
                  <a:lnTo>
                    <a:pt x="41" y="15"/>
                  </a:lnTo>
                  <a:lnTo>
                    <a:pt x="38" y="20"/>
                  </a:lnTo>
                  <a:lnTo>
                    <a:pt x="33" y="26"/>
                  </a:lnTo>
                  <a:lnTo>
                    <a:pt x="29" y="32"/>
                  </a:lnTo>
                  <a:lnTo>
                    <a:pt x="23" y="35"/>
                  </a:lnTo>
                  <a:lnTo>
                    <a:pt x="16" y="37"/>
                  </a:lnTo>
                  <a:lnTo>
                    <a:pt x="13" y="35"/>
                  </a:lnTo>
                  <a:lnTo>
                    <a:pt x="10" y="34"/>
                  </a:lnTo>
                  <a:lnTo>
                    <a:pt x="6" y="29"/>
                  </a:lnTo>
                  <a:lnTo>
                    <a:pt x="3"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8" name="Freeform 55"/>
            <p:cNvSpPr>
              <a:spLocks/>
            </p:cNvSpPr>
            <p:nvPr/>
          </p:nvSpPr>
          <p:spPr bwMode="auto">
            <a:xfrm>
              <a:off x="1363" y="2169"/>
              <a:ext cx="21" cy="18"/>
            </a:xfrm>
            <a:custGeom>
              <a:avLst/>
              <a:gdLst>
                <a:gd name="T0" fmla="*/ 1 w 42"/>
                <a:gd name="T1" fmla="*/ 3 h 36"/>
                <a:gd name="T2" fmla="*/ 1 w 42"/>
                <a:gd name="T3" fmla="*/ 3 h 36"/>
                <a:gd name="T4" fmla="*/ 1 w 42"/>
                <a:gd name="T5" fmla="*/ 3 h 36"/>
                <a:gd name="T6" fmla="*/ 0 w 42"/>
                <a:gd name="T7" fmla="*/ 2 h 36"/>
                <a:gd name="T8" fmla="*/ 0 w 42"/>
                <a:gd name="T9" fmla="*/ 2 h 36"/>
                <a:gd name="T10" fmla="*/ 0 w 42"/>
                <a:gd name="T11" fmla="*/ 1 h 36"/>
                <a:gd name="T12" fmla="*/ 1 w 42"/>
                <a:gd name="T13" fmla="*/ 1 h 36"/>
                <a:gd name="T14" fmla="*/ 1 w 42"/>
                <a:gd name="T15" fmla="*/ 1 h 36"/>
                <a:gd name="T16" fmla="*/ 1 w 42"/>
                <a:gd name="T17" fmla="*/ 1 h 36"/>
                <a:gd name="T18" fmla="*/ 2 w 42"/>
                <a:gd name="T19" fmla="*/ 0 h 36"/>
                <a:gd name="T20" fmla="*/ 3 w 42"/>
                <a:gd name="T21" fmla="*/ 0 h 36"/>
                <a:gd name="T22" fmla="*/ 3 w 42"/>
                <a:gd name="T23" fmla="*/ 0 h 36"/>
                <a:gd name="T24" fmla="*/ 4 w 42"/>
                <a:gd name="T25" fmla="*/ 0 h 36"/>
                <a:gd name="T26" fmla="*/ 4 w 42"/>
                <a:gd name="T27" fmla="*/ 0 h 36"/>
                <a:gd name="T28" fmla="*/ 4 w 42"/>
                <a:gd name="T29" fmla="*/ 0 h 36"/>
                <a:gd name="T30" fmla="*/ 5 w 42"/>
                <a:gd name="T31" fmla="*/ 1 h 36"/>
                <a:gd name="T32" fmla="*/ 5 w 42"/>
                <a:gd name="T33" fmla="*/ 1 h 36"/>
                <a:gd name="T34" fmla="*/ 5 w 42"/>
                <a:gd name="T35" fmla="*/ 2 h 36"/>
                <a:gd name="T36" fmla="*/ 6 w 42"/>
                <a:gd name="T37" fmla="*/ 2 h 36"/>
                <a:gd name="T38" fmla="*/ 5 w 42"/>
                <a:gd name="T39" fmla="*/ 2 h 36"/>
                <a:gd name="T40" fmla="*/ 5 w 42"/>
                <a:gd name="T41" fmla="*/ 3 h 36"/>
                <a:gd name="T42" fmla="*/ 5 w 42"/>
                <a:gd name="T43" fmla="*/ 4 h 36"/>
                <a:gd name="T44" fmla="*/ 4 w 42"/>
                <a:gd name="T45" fmla="*/ 4 h 36"/>
                <a:gd name="T46" fmla="*/ 3 w 42"/>
                <a:gd name="T47" fmla="*/ 5 h 36"/>
                <a:gd name="T48" fmla="*/ 3 w 42"/>
                <a:gd name="T49" fmla="*/ 5 h 36"/>
                <a:gd name="T50" fmla="*/ 2 w 42"/>
                <a:gd name="T51" fmla="*/ 5 h 36"/>
                <a:gd name="T52" fmla="*/ 2 w 42"/>
                <a:gd name="T53" fmla="*/ 5 h 36"/>
                <a:gd name="T54" fmla="*/ 1 w 42"/>
                <a:gd name="T55" fmla="*/ 4 h 36"/>
                <a:gd name="T56" fmla="*/ 1 w 42"/>
                <a:gd name="T57" fmla="*/ 3 h 36"/>
                <a:gd name="T58" fmla="*/ 1 w 42"/>
                <a:gd name="T59" fmla="*/ 3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6"/>
                <a:gd name="T92" fmla="*/ 42 w 42"/>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6">
                  <a:moveTo>
                    <a:pt x="3" y="24"/>
                  </a:moveTo>
                  <a:lnTo>
                    <a:pt x="2" y="22"/>
                  </a:lnTo>
                  <a:lnTo>
                    <a:pt x="2" y="19"/>
                  </a:lnTo>
                  <a:lnTo>
                    <a:pt x="0" y="15"/>
                  </a:lnTo>
                  <a:lnTo>
                    <a:pt x="0" y="12"/>
                  </a:lnTo>
                  <a:lnTo>
                    <a:pt x="0" y="7"/>
                  </a:lnTo>
                  <a:lnTo>
                    <a:pt x="3" y="3"/>
                  </a:lnTo>
                  <a:lnTo>
                    <a:pt x="5" y="1"/>
                  </a:lnTo>
                  <a:lnTo>
                    <a:pt x="8" y="1"/>
                  </a:lnTo>
                  <a:lnTo>
                    <a:pt x="11" y="0"/>
                  </a:lnTo>
                  <a:lnTo>
                    <a:pt x="17" y="0"/>
                  </a:lnTo>
                  <a:lnTo>
                    <a:pt x="20" y="0"/>
                  </a:lnTo>
                  <a:lnTo>
                    <a:pt x="25" y="0"/>
                  </a:lnTo>
                  <a:lnTo>
                    <a:pt x="28" y="0"/>
                  </a:lnTo>
                  <a:lnTo>
                    <a:pt x="31" y="0"/>
                  </a:lnTo>
                  <a:lnTo>
                    <a:pt x="35" y="3"/>
                  </a:lnTo>
                  <a:lnTo>
                    <a:pt x="38" y="6"/>
                  </a:lnTo>
                  <a:lnTo>
                    <a:pt x="40" y="10"/>
                  </a:lnTo>
                  <a:lnTo>
                    <a:pt x="42" y="13"/>
                  </a:lnTo>
                  <a:lnTo>
                    <a:pt x="40" y="15"/>
                  </a:lnTo>
                  <a:lnTo>
                    <a:pt x="38" y="19"/>
                  </a:lnTo>
                  <a:lnTo>
                    <a:pt x="34" y="26"/>
                  </a:lnTo>
                  <a:lnTo>
                    <a:pt x="29" y="32"/>
                  </a:lnTo>
                  <a:lnTo>
                    <a:pt x="23" y="35"/>
                  </a:lnTo>
                  <a:lnTo>
                    <a:pt x="17" y="36"/>
                  </a:lnTo>
                  <a:lnTo>
                    <a:pt x="12" y="35"/>
                  </a:lnTo>
                  <a:lnTo>
                    <a:pt x="9" y="33"/>
                  </a:lnTo>
                  <a:lnTo>
                    <a:pt x="6" y="29"/>
                  </a:lnTo>
                  <a:lnTo>
                    <a:pt x="3"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79" name="Freeform 56"/>
            <p:cNvSpPr>
              <a:spLocks/>
            </p:cNvSpPr>
            <p:nvPr/>
          </p:nvSpPr>
          <p:spPr bwMode="auto">
            <a:xfrm>
              <a:off x="1439" y="2205"/>
              <a:ext cx="21" cy="19"/>
            </a:xfrm>
            <a:custGeom>
              <a:avLst/>
              <a:gdLst>
                <a:gd name="T0" fmla="*/ 1 w 42"/>
                <a:gd name="T1" fmla="*/ 3 h 37"/>
                <a:gd name="T2" fmla="*/ 1 w 42"/>
                <a:gd name="T3" fmla="*/ 3 h 37"/>
                <a:gd name="T4" fmla="*/ 1 w 42"/>
                <a:gd name="T5" fmla="*/ 3 h 37"/>
                <a:gd name="T6" fmla="*/ 0 w 42"/>
                <a:gd name="T7" fmla="*/ 3 h 37"/>
                <a:gd name="T8" fmla="*/ 0 w 42"/>
                <a:gd name="T9" fmla="*/ 2 h 37"/>
                <a:gd name="T10" fmla="*/ 0 w 42"/>
                <a:gd name="T11" fmla="*/ 2 h 37"/>
                <a:gd name="T12" fmla="*/ 1 w 42"/>
                <a:gd name="T13" fmla="*/ 1 h 37"/>
                <a:gd name="T14" fmla="*/ 1 w 42"/>
                <a:gd name="T15" fmla="*/ 1 h 37"/>
                <a:gd name="T16" fmla="*/ 1 w 42"/>
                <a:gd name="T17" fmla="*/ 1 h 37"/>
                <a:gd name="T18" fmla="*/ 2 w 42"/>
                <a:gd name="T19" fmla="*/ 1 h 37"/>
                <a:gd name="T20" fmla="*/ 2 w 42"/>
                <a:gd name="T21" fmla="*/ 1 h 37"/>
                <a:gd name="T22" fmla="*/ 3 w 42"/>
                <a:gd name="T23" fmla="*/ 0 h 37"/>
                <a:gd name="T24" fmla="*/ 3 w 42"/>
                <a:gd name="T25" fmla="*/ 0 h 37"/>
                <a:gd name="T26" fmla="*/ 4 w 42"/>
                <a:gd name="T27" fmla="*/ 1 h 37"/>
                <a:gd name="T28" fmla="*/ 4 w 42"/>
                <a:gd name="T29" fmla="*/ 1 h 37"/>
                <a:gd name="T30" fmla="*/ 5 w 42"/>
                <a:gd name="T31" fmla="*/ 1 h 37"/>
                <a:gd name="T32" fmla="*/ 5 w 42"/>
                <a:gd name="T33" fmla="*/ 1 h 37"/>
                <a:gd name="T34" fmla="*/ 6 w 42"/>
                <a:gd name="T35" fmla="*/ 2 h 37"/>
                <a:gd name="T36" fmla="*/ 6 w 42"/>
                <a:gd name="T37" fmla="*/ 2 h 37"/>
                <a:gd name="T38" fmla="*/ 6 w 42"/>
                <a:gd name="T39" fmla="*/ 3 h 37"/>
                <a:gd name="T40" fmla="*/ 5 w 42"/>
                <a:gd name="T41" fmla="*/ 3 h 37"/>
                <a:gd name="T42" fmla="*/ 5 w 42"/>
                <a:gd name="T43" fmla="*/ 4 h 37"/>
                <a:gd name="T44" fmla="*/ 4 w 42"/>
                <a:gd name="T45" fmla="*/ 4 h 37"/>
                <a:gd name="T46" fmla="*/ 3 w 42"/>
                <a:gd name="T47" fmla="*/ 5 h 37"/>
                <a:gd name="T48" fmla="*/ 2 w 42"/>
                <a:gd name="T49" fmla="*/ 5 h 37"/>
                <a:gd name="T50" fmla="*/ 2 w 42"/>
                <a:gd name="T51" fmla="*/ 5 h 37"/>
                <a:gd name="T52" fmla="*/ 2 w 42"/>
                <a:gd name="T53" fmla="*/ 5 h 37"/>
                <a:gd name="T54" fmla="*/ 1 w 42"/>
                <a:gd name="T55" fmla="*/ 4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4" y="24"/>
                  </a:moveTo>
                  <a:lnTo>
                    <a:pt x="3" y="23"/>
                  </a:lnTo>
                  <a:lnTo>
                    <a:pt x="1" y="21"/>
                  </a:lnTo>
                  <a:lnTo>
                    <a:pt x="0" y="17"/>
                  </a:lnTo>
                  <a:lnTo>
                    <a:pt x="0" y="14"/>
                  </a:lnTo>
                  <a:lnTo>
                    <a:pt x="0" y="9"/>
                  </a:lnTo>
                  <a:lnTo>
                    <a:pt x="3" y="5"/>
                  </a:lnTo>
                  <a:lnTo>
                    <a:pt x="4" y="3"/>
                  </a:lnTo>
                  <a:lnTo>
                    <a:pt x="7" y="1"/>
                  </a:lnTo>
                  <a:lnTo>
                    <a:pt x="12" y="1"/>
                  </a:lnTo>
                  <a:lnTo>
                    <a:pt x="16" y="1"/>
                  </a:lnTo>
                  <a:lnTo>
                    <a:pt x="21" y="0"/>
                  </a:lnTo>
                  <a:lnTo>
                    <a:pt x="24" y="0"/>
                  </a:lnTo>
                  <a:lnTo>
                    <a:pt x="27" y="1"/>
                  </a:lnTo>
                  <a:lnTo>
                    <a:pt x="32" y="1"/>
                  </a:lnTo>
                  <a:lnTo>
                    <a:pt x="36" y="5"/>
                  </a:lnTo>
                  <a:lnTo>
                    <a:pt x="38" y="8"/>
                  </a:lnTo>
                  <a:lnTo>
                    <a:pt x="41" y="12"/>
                  </a:lnTo>
                  <a:lnTo>
                    <a:pt x="42" y="15"/>
                  </a:lnTo>
                  <a:lnTo>
                    <a:pt x="41" y="17"/>
                  </a:lnTo>
                  <a:lnTo>
                    <a:pt x="38" y="21"/>
                  </a:lnTo>
                  <a:lnTo>
                    <a:pt x="33" y="27"/>
                  </a:lnTo>
                  <a:lnTo>
                    <a:pt x="30" y="32"/>
                  </a:lnTo>
                  <a:lnTo>
                    <a:pt x="23" y="35"/>
                  </a:lnTo>
                  <a:lnTo>
                    <a:pt x="16" y="37"/>
                  </a:lnTo>
                  <a:lnTo>
                    <a:pt x="13" y="35"/>
                  </a:lnTo>
                  <a:lnTo>
                    <a:pt x="10" y="34"/>
                  </a:lnTo>
                  <a:lnTo>
                    <a:pt x="7" y="29"/>
                  </a:lnTo>
                  <a:lnTo>
                    <a:pt x="4"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0" name="Freeform 57"/>
            <p:cNvSpPr>
              <a:spLocks/>
            </p:cNvSpPr>
            <p:nvPr/>
          </p:nvSpPr>
          <p:spPr bwMode="auto">
            <a:xfrm>
              <a:off x="1345" y="2238"/>
              <a:ext cx="20" cy="19"/>
            </a:xfrm>
            <a:custGeom>
              <a:avLst/>
              <a:gdLst>
                <a:gd name="T0" fmla="*/ 0 w 41"/>
                <a:gd name="T1" fmla="*/ 3 h 38"/>
                <a:gd name="T2" fmla="*/ 0 w 41"/>
                <a:gd name="T3" fmla="*/ 3 h 38"/>
                <a:gd name="T4" fmla="*/ 0 w 41"/>
                <a:gd name="T5" fmla="*/ 3 h 38"/>
                <a:gd name="T6" fmla="*/ 0 w 41"/>
                <a:gd name="T7" fmla="*/ 3 h 38"/>
                <a:gd name="T8" fmla="*/ 0 w 41"/>
                <a:gd name="T9" fmla="*/ 2 h 38"/>
                <a:gd name="T10" fmla="*/ 0 w 41"/>
                <a:gd name="T11" fmla="*/ 2 h 38"/>
                <a:gd name="T12" fmla="*/ 0 w 41"/>
                <a:gd name="T13" fmla="*/ 1 h 38"/>
                <a:gd name="T14" fmla="*/ 0 w 41"/>
                <a:gd name="T15" fmla="*/ 1 h 38"/>
                <a:gd name="T16" fmla="*/ 0 w 41"/>
                <a:gd name="T17" fmla="*/ 1 h 38"/>
                <a:gd name="T18" fmla="*/ 1 w 41"/>
                <a:gd name="T19" fmla="*/ 0 h 38"/>
                <a:gd name="T20" fmla="*/ 2 w 41"/>
                <a:gd name="T21" fmla="*/ 0 h 38"/>
                <a:gd name="T22" fmla="*/ 2 w 41"/>
                <a:gd name="T23" fmla="*/ 0 h 38"/>
                <a:gd name="T24" fmla="*/ 3 w 41"/>
                <a:gd name="T25" fmla="*/ 0 h 38"/>
                <a:gd name="T26" fmla="*/ 3 w 41"/>
                <a:gd name="T27" fmla="*/ 0 h 38"/>
                <a:gd name="T28" fmla="*/ 3 w 41"/>
                <a:gd name="T29" fmla="*/ 1 h 38"/>
                <a:gd name="T30" fmla="*/ 4 w 41"/>
                <a:gd name="T31" fmla="*/ 1 h 38"/>
                <a:gd name="T32" fmla="*/ 4 w 41"/>
                <a:gd name="T33" fmla="*/ 1 h 38"/>
                <a:gd name="T34" fmla="*/ 4 w 41"/>
                <a:gd name="T35" fmla="*/ 2 h 38"/>
                <a:gd name="T36" fmla="*/ 5 w 41"/>
                <a:gd name="T37" fmla="*/ 2 h 38"/>
                <a:gd name="T38" fmla="*/ 4 w 41"/>
                <a:gd name="T39" fmla="*/ 2 h 38"/>
                <a:gd name="T40" fmla="*/ 4 w 41"/>
                <a:gd name="T41" fmla="*/ 3 h 38"/>
                <a:gd name="T42" fmla="*/ 4 w 41"/>
                <a:gd name="T43" fmla="*/ 4 h 38"/>
                <a:gd name="T44" fmla="*/ 3 w 41"/>
                <a:gd name="T45" fmla="*/ 4 h 38"/>
                <a:gd name="T46" fmla="*/ 2 w 41"/>
                <a:gd name="T47" fmla="*/ 5 h 38"/>
                <a:gd name="T48" fmla="*/ 2 w 41"/>
                <a:gd name="T49" fmla="*/ 5 h 38"/>
                <a:gd name="T50" fmla="*/ 1 w 41"/>
                <a:gd name="T51" fmla="*/ 5 h 38"/>
                <a:gd name="T52" fmla="*/ 1 w 41"/>
                <a:gd name="T53" fmla="*/ 5 h 38"/>
                <a:gd name="T54" fmla="*/ 0 w 41"/>
                <a:gd name="T55" fmla="*/ 4 h 38"/>
                <a:gd name="T56" fmla="*/ 0 w 41"/>
                <a:gd name="T57" fmla="*/ 3 h 38"/>
                <a:gd name="T58" fmla="*/ 0 w 41"/>
                <a:gd name="T59" fmla="*/ 3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4"/>
                  </a:moveTo>
                  <a:lnTo>
                    <a:pt x="3" y="23"/>
                  </a:lnTo>
                  <a:lnTo>
                    <a:pt x="1" y="21"/>
                  </a:lnTo>
                  <a:lnTo>
                    <a:pt x="0" y="18"/>
                  </a:lnTo>
                  <a:lnTo>
                    <a:pt x="0" y="13"/>
                  </a:lnTo>
                  <a:lnTo>
                    <a:pt x="0" y="9"/>
                  </a:lnTo>
                  <a:lnTo>
                    <a:pt x="3" y="4"/>
                  </a:lnTo>
                  <a:lnTo>
                    <a:pt x="4" y="3"/>
                  </a:lnTo>
                  <a:lnTo>
                    <a:pt x="7" y="1"/>
                  </a:lnTo>
                  <a:lnTo>
                    <a:pt x="12" y="0"/>
                  </a:lnTo>
                  <a:lnTo>
                    <a:pt x="16" y="0"/>
                  </a:lnTo>
                  <a:lnTo>
                    <a:pt x="19" y="0"/>
                  </a:lnTo>
                  <a:lnTo>
                    <a:pt x="24" y="0"/>
                  </a:lnTo>
                  <a:lnTo>
                    <a:pt x="27" y="0"/>
                  </a:lnTo>
                  <a:lnTo>
                    <a:pt x="30" y="1"/>
                  </a:lnTo>
                  <a:lnTo>
                    <a:pt x="35" y="4"/>
                  </a:lnTo>
                  <a:lnTo>
                    <a:pt x="38" y="7"/>
                  </a:lnTo>
                  <a:lnTo>
                    <a:pt x="39" y="12"/>
                  </a:lnTo>
                  <a:lnTo>
                    <a:pt x="41" y="15"/>
                  </a:lnTo>
                  <a:lnTo>
                    <a:pt x="39" y="15"/>
                  </a:lnTo>
                  <a:lnTo>
                    <a:pt x="36" y="20"/>
                  </a:lnTo>
                  <a:lnTo>
                    <a:pt x="32" y="26"/>
                  </a:lnTo>
                  <a:lnTo>
                    <a:pt x="29" y="32"/>
                  </a:lnTo>
                  <a:lnTo>
                    <a:pt x="22" y="36"/>
                  </a:lnTo>
                  <a:lnTo>
                    <a:pt x="16" y="38"/>
                  </a:lnTo>
                  <a:lnTo>
                    <a:pt x="12" y="36"/>
                  </a:lnTo>
                  <a:lnTo>
                    <a:pt x="9" y="33"/>
                  </a:lnTo>
                  <a:lnTo>
                    <a:pt x="6" y="29"/>
                  </a:lnTo>
                  <a:lnTo>
                    <a:pt x="3"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1" name="Freeform 58"/>
            <p:cNvSpPr>
              <a:spLocks/>
            </p:cNvSpPr>
            <p:nvPr/>
          </p:nvSpPr>
          <p:spPr bwMode="auto">
            <a:xfrm>
              <a:off x="1399" y="2173"/>
              <a:ext cx="21" cy="19"/>
            </a:xfrm>
            <a:custGeom>
              <a:avLst/>
              <a:gdLst>
                <a:gd name="T0" fmla="*/ 1 w 41"/>
                <a:gd name="T1" fmla="*/ 4 h 38"/>
                <a:gd name="T2" fmla="*/ 1 w 41"/>
                <a:gd name="T3" fmla="*/ 4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2 w 41"/>
                <a:gd name="T17" fmla="*/ 1 h 38"/>
                <a:gd name="T18" fmla="*/ 2 w 41"/>
                <a:gd name="T19" fmla="*/ 0 h 38"/>
                <a:gd name="T20" fmla="*/ 3 w 41"/>
                <a:gd name="T21" fmla="*/ 0 h 38"/>
                <a:gd name="T22" fmla="*/ 3 w 41"/>
                <a:gd name="T23" fmla="*/ 0 h 38"/>
                <a:gd name="T24" fmla="*/ 4 w 41"/>
                <a:gd name="T25" fmla="*/ 0 h 38"/>
                <a:gd name="T26" fmla="*/ 4 w 41"/>
                <a:gd name="T27" fmla="*/ 0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3 h 38"/>
                <a:gd name="T40" fmla="*/ 5 w 41"/>
                <a:gd name="T41" fmla="*/ 3 h 38"/>
                <a:gd name="T42" fmla="*/ 5 w 41"/>
                <a:gd name="T43" fmla="*/ 4 h 38"/>
                <a:gd name="T44" fmla="*/ 4 w 41"/>
                <a:gd name="T45" fmla="*/ 5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5" y="26"/>
                  </a:moveTo>
                  <a:lnTo>
                    <a:pt x="3" y="25"/>
                  </a:lnTo>
                  <a:lnTo>
                    <a:pt x="2" y="22"/>
                  </a:lnTo>
                  <a:lnTo>
                    <a:pt x="0" y="17"/>
                  </a:lnTo>
                  <a:lnTo>
                    <a:pt x="0" y="14"/>
                  </a:lnTo>
                  <a:lnTo>
                    <a:pt x="0" y="9"/>
                  </a:lnTo>
                  <a:lnTo>
                    <a:pt x="3" y="5"/>
                  </a:lnTo>
                  <a:lnTo>
                    <a:pt x="6" y="2"/>
                  </a:lnTo>
                  <a:lnTo>
                    <a:pt x="9" y="2"/>
                  </a:lnTo>
                  <a:lnTo>
                    <a:pt x="12" y="0"/>
                  </a:lnTo>
                  <a:lnTo>
                    <a:pt x="17" y="0"/>
                  </a:lnTo>
                  <a:lnTo>
                    <a:pt x="20" y="0"/>
                  </a:lnTo>
                  <a:lnTo>
                    <a:pt x="25" y="0"/>
                  </a:lnTo>
                  <a:lnTo>
                    <a:pt x="28" y="0"/>
                  </a:lnTo>
                  <a:lnTo>
                    <a:pt x="31" y="2"/>
                  </a:lnTo>
                  <a:lnTo>
                    <a:pt x="35" y="3"/>
                  </a:lnTo>
                  <a:lnTo>
                    <a:pt x="38" y="6"/>
                  </a:lnTo>
                  <a:lnTo>
                    <a:pt x="41" y="12"/>
                  </a:lnTo>
                  <a:lnTo>
                    <a:pt x="41" y="15"/>
                  </a:lnTo>
                  <a:lnTo>
                    <a:pt x="40" y="17"/>
                  </a:lnTo>
                  <a:lnTo>
                    <a:pt x="38" y="22"/>
                  </a:lnTo>
                  <a:lnTo>
                    <a:pt x="34" y="28"/>
                  </a:lnTo>
                  <a:lnTo>
                    <a:pt x="29" y="34"/>
                  </a:lnTo>
                  <a:lnTo>
                    <a:pt x="23" y="37"/>
                  </a:lnTo>
                  <a:lnTo>
                    <a:pt x="17" y="38"/>
                  </a:lnTo>
                  <a:lnTo>
                    <a:pt x="14" y="37"/>
                  </a:lnTo>
                  <a:lnTo>
                    <a:pt x="11" y="35"/>
                  </a:lnTo>
                  <a:lnTo>
                    <a:pt x="8" y="31"/>
                  </a:lnTo>
                  <a:lnTo>
                    <a:pt x="5"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2" name="Freeform 59"/>
            <p:cNvSpPr>
              <a:spLocks/>
            </p:cNvSpPr>
            <p:nvPr/>
          </p:nvSpPr>
          <p:spPr bwMode="auto">
            <a:xfrm>
              <a:off x="1506" y="2136"/>
              <a:ext cx="22" cy="18"/>
            </a:xfrm>
            <a:custGeom>
              <a:avLst/>
              <a:gdLst>
                <a:gd name="T0" fmla="*/ 1 w 43"/>
                <a:gd name="T1" fmla="*/ 3 h 36"/>
                <a:gd name="T2" fmla="*/ 1 w 43"/>
                <a:gd name="T3" fmla="*/ 3 h 36"/>
                <a:gd name="T4" fmla="*/ 1 w 43"/>
                <a:gd name="T5" fmla="*/ 3 h 36"/>
                <a:gd name="T6" fmla="*/ 0 w 43"/>
                <a:gd name="T7" fmla="*/ 3 h 36"/>
                <a:gd name="T8" fmla="*/ 0 w 43"/>
                <a:gd name="T9" fmla="*/ 2 h 36"/>
                <a:gd name="T10" fmla="*/ 1 w 43"/>
                <a:gd name="T11" fmla="*/ 1 h 36"/>
                <a:gd name="T12" fmla="*/ 1 w 43"/>
                <a:gd name="T13" fmla="*/ 1 h 36"/>
                <a:gd name="T14" fmla="*/ 1 w 43"/>
                <a:gd name="T15" fmla="*/ 1 h 36"/>
                <a:gd name="T16" fmla="*/ 2 w 43"/>
                <a:gd name="T17" fmla="*/ 1 h 36"/>
                <a:gd name="T18" fmla="*/ 2 w 43"/>
                <a:gd name="T19" fmla="*/ 0 h 36"/>
                <a:gd name="T20" fmla="*/ 3 w 43"/>
                <a:gd name="T21" fmla="*/ 0 h 36"/>
                <a:gd name="T22" fmla="*/ 3 w 43"/>
                <a:gd name="T23" fmla="*/ 0 h 36"/>
                <a:gd name="T24" fmla="*/ 4 w 43"/>
                <a:gd name="T25" fmla="*/ 0 h 36"/>
                <a:gd name="T26" fmla="*/ 4 w 43"/>
                <a:gd name="T27" fmla="*/ 0 h 36"/>
                <a:gd name="T28" fmla="*/ 4 w 43"/>
                <a:gd name="T29" fmla="*/ 1 h 36"/>
                <a:gd name="T30" fmla="*/ 5 w 43"/>
                <a:gd name="T31" fmla="*/ 1 h 36"/>
                <a:gd name="T32" fmla="*/ 5 w 43"/>
                <a:gd name="T33" fmla="*/ 1 h 36"/>
                <a:gd name="T34" fmla="*/ 6 w 43"/>
                <a:gd name="T35" fmla="*/ 2 h 36"/>
                <a:gd name="T36" fmla="*/ 6 w 43"/>
                <a:gd name="T37" fmla="*/ 2 h 36"/>
                <a:gd name="T38" fmla="*/ 6 w 43"/>
                <a:gd name="T39" fmla="*/ 2 h 36"/>
                <a:gd name="T40" fmla="*/ 5 w 43"/>
                <a:gd name="T41" fmla="*/ 3 h 36"/>
                <a:gd name="T42" fmla="*/ 5 w 43"/>
                <a:gd name="T43" fmla="*/ 4 h 36"/>
                <a:gd name="T44" fmla="*/ 4 w 43"/>
                <a:gd name="T45" fmla="*/ 4 h 36"/>
                <a:gd name="T46" fmla="*/ 3 w 43"/>
                <a:gd name="T47" fmla="*/ 5 h 36"/>
                <a:gd name="T48" fmla="*/ 3 w 43"/>
                <a:gd name="T49" fmla="*/ 5 h 36"/>
                <a:gd name="T50" fmla="*/ 2 w 43"/>
                <a:gd name="T51" fmla="*/ 5 h 36"/>
                <a:gd name="T52" fmla="*/ 2 w 43"/>
                <a:gd name="T53" fmla="*/ 4 h 36"/>
                <a:gd name="T54" fmla="*/ 1 w 43"/>
                <a:gd name="T55" fmla="*/ 4 h 36"/>
                <a:gd name="T56" fmla="*/ 1 w 43"/>
                <a:gd name="T57" fmla="*/ 3 h 36"/>
                <a:gd name="T58" fmla="*/ 1 w 43"/>
                <a:gd name="T59" fmla="*/ 3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 y="24"/>
                  </a:moveTo>
                  <a:lnTo>
                    <a:pt x="3" y="23"/>
                  </a:lnTo>
                  <a:lnTo>
                    <a:pt x="2" y="20"/>
                  </a:lnTo>
                  <a:lnTo>
                    <a:pt x="0" y="17"/>
                  </a:lnTo>
                  <a:lnTo>
                    <a:pt x="0" y="12"/>
                  </a:lnTo>
                  <a:lnTo>
                    <a:pt x="2" y="7"/>
                  </a:lnTo>
                  <a:lnTo>
                    <a:pt x="5" y="4"/>
                  </a:lnTo>
                  <a:lnTo>
                    <a:pt x="6" y="1"/>
                  </a:lnTo>
                  <a:lnTo>
                    <a:pt x="9" y="1"/>
                  </a:lnTo>
                  <a:lnTo>
                    <a:pt x="12" y="0"/>
                  </a:lnTo>
                  <a:lnTo>
                    <a:pt x="17" y="0"/>
                  </a:lnTo>
                  <a:lnTo>
                    <a:pt x="22" y="0"/>
                  </a:lnTo>
                  <a:lnTo>
                    <a:pt x="25" y="0"/>
                  </a:lnTo>
                  <a:lnTo>
                    <a:pt x="28" y="0"/>
                  </a:lnTo>
                  <a:lnTo>
                    <a:pt x="32" y="1"/>
                  </a:lnTo>
                  <a:lnTo>
                    <a:pt x="37" y="3"/>
                  </a:lnTo>
                  <a:lnTo>
                    <a:pt x="40" y="6"/>
                  </a:lnTo>
                  <a:lnTo>
                    <a:pt x="41" y="10"/>
                  </a:lnTo>
                  <a:lnTo>
                    <a:pt x="43" y="14"/>
                  </a:lnTo>
                  <a:lnTo>
                    <a:pt x="41" y="15"/>
                  </a:lnTo>
                  <a:lnTo>
                    <a:pt x="38" y="20"/>
                  </a:lnTo>
                  <a:lnTo>
                    <a:pt x="34" y="26"/>
                  </a:lnTo>
                  <a:lnTo>
                    <a:pt x="29" y="32"/>
                  </a:lnTo>
                  <a:lnTo>
                    <a:pt x="23" y="35"/>
                  </a:lnTo>
                  <a:lnTo>
                    <a:pt x="17" y="36"/>
                  </a:lnTo>
                  <a:lnTo>
                    <a:pt x="14" y="35"/>
                  </a:lnTo>
                  <a:lnTo>
                    <a:pt x="9" y="32"/>
                  </a:lnTo>
                  <a:lnTo>
                    <a:pt x="6" y="29"/>
                  </a:lnTo>
                  <a:lnTo>
                    <a:pt x="3"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3" name="Freeform 60"/>
            <p:cNvSpPr>
              <a:spLocks/>
            </p:cNvSpPr>
            <p:nvPr/>
          </p:nvSpPr>
          <p:spPr bwMode="auto">
            <a:xfrm>
              <a:off x="1501" y="2232"/>
              <a:ext cx="20" cy="19"/>
            </a:xfrm>
            <a:custGeom>
              <a:avLst/>
              <a:gdLst>
                <a:gd name="T0" fmla="*/ 1 w 40"/>
                <a:gd name="T1" fmla="*/ 3 h 39"/>
                <a:gd name="T2" fmla="*/ 1 w 40"/>
                <a:gd name="T3" fmla="*/ 3 h 39"/>
                <a:gd name="T4" fmla="*/ 1 w 40"/>
                <a:gd name="T5" fmla="*/ 2 h 39"/>
                <a:gd name="T6" fmla="*/ 0 w 40"/>
                <a:gd name="T7" fmla="*/ 2 h 39"/>
                <a:gd name="T8" fmla="*/ 0 w 40"/>
                <a:gd name="T9" fmla="*/ 1 h 39"/>
                <a:gd name="T10" fmla="*/ 0 w 40"/>
                <a:gd name="T11" fmla="*/ 1 h 39"/>
                <a:gd name="T12" fmla="*/ 1 w 40"/>
                <a:gd name="T13" fmla="*/ 0 h 39"/>
                <a:gd name="T14" fmla="*/ 1 w 40"/>
                <a:gd name="T15" fmla="*/ 0 h 39"/>
                <a:gd name="T16" fmla="*/ 1 w 40"/>
                <a:gd name="T17" fmla="*/ 0 h 39"/>
                <a:gd name="T18" fmla="*/ 2 w 40"/>
                <a:gd name="T19" fmla="*/ 0 h 39"/>
                <a:gd name="T20" fmla="*/ 3 w 40"/>
                <a:gd name="T21" fmla="*/ 0 h 39"/>
                <a:gd name="T22" fmla="*/ 3 w 40"/>
                <a:gd name="T23" fmla="*/ 0 h 39"/>
                <a:gd name="T24" fmla="*/ 4 w 40"/>
                <a:gd name="T25" fmla="*/ 0 h 39"/>
                <a:gd name="T26" fmla="*/ 4 w 40"/>
                <a:gd name="T27" fmla="*/ 0 h 39"/>
                <a:gd name="T28" fmla="*/ 4 w 40"/>
                <a:gd name="T29" fmla="*/ 0 h 39"/>
                <a:gd name="T30" fmla="*/ 5 w 40"/>
                <a:gd name="T31" fmla="*/ 0 h 39"/>
                <a:gd name="T32" fmla="*/ 5 w 40"/>
                <a:gd name="T33" fmla="*/ 1 h 39"/>
                <a:gd name="T34" fmla="*/ 5 w 40"/>
                <a:gd name="T35" fmla="*/ 1 h 39"/>
                <a:gd name="T36" fmla="*/ 5 w 40"/>
                <a:gd name="T37" fmla="*/ 2 h 39"/>
                <a:gd name="T38" fmla="*/ 5 w 40"/>
                <a:gd name="T39" fmla="*/ 2 h 39"/>
                <a:gd name="T40" fmla="*/ 5 w 40"/>
                <a:gd name="T41" fmla="*/ 2 h 39"/>
                <a:gd name="T42" fmla="*/ 5 w 40"/>
                <a:gd name="T43" fmla="*/ 3 h 39"/>
                <a:gd name="T44" fmla="*/ 4 w 40"/>
                <a:gd name="T45" fmla="*/ 4 h 39"/>
                <a:gd name="T46" fmla="*/ 3 w 40"/>
                <a:gd name="T47" fmla="*/ 4 h 39"/>
                <a:gd name="T48" fmla="*/ 2 w 40"/>
                <a:gd name="T49" fmla="*/ 4 h 39"/>
                <a:gd name="T50" fmla="*/ 2 w 40"/>
                <a:gd name="T51" fmla="*/ 4 h 39"/>
                <a:gd name="T52" fmla="*/ 2 w 40"/>
                <a:gd name="T53" fmla="*/ 4 h 39"/>
                <a:gd name="T54" fmla="*/ 1 w 40"/>
                <a:gd name="T55" fmla="*/ 3 h 39"/>
                <a:gd name="T56" fmla="*/ 1 w 40"/>
                <a:gd name="T57" fmla="*/ 3 h 39"/>
                <a:gd name="T58" fmla="*/ 1 w 40"/>
                <a:gd name="T59" fmla="*/ 3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
                <a:gd name="T91" fmla="*/ 0 h 39"/>
                <a:gd name="T92" fmla="*/ 40 w 40"/>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 h="39">
                  <a:moveTo>
                    <a:pt x="4" y="26"/>
                  </a:moveTo>
                  <a:lnTo>
                    <a:pt x="2" y="25"/>
                  </a:lnTo>
                  <a:lnTo>
                    <a:pt x="2" y="23"/>
                  </a:lnTo>
                  <a:lnTo>
                    <a:pt x="0" y="19"/>
                  </a:lnTo>
                  <a:lnTo>
                    <a:pt x="0" y="14"/>
                  </a:lnTo>
                  <a:lnTo>
                    <a:pt x="0" y="10"/>
                  </a:lnTo>
                  <a:lnTo>
                    <a:pt x="4" y="5"/>
                  </a:lnTo>
                  <a:lnTo>
                    <a:pt x="5" y="4"/>
                  </a:lnTo>
                  <a:lnTo>
                    <a:pt x="8" y="2"/>
                  </a:lnTo>
                  <a:lnTo>
                    <a:pt x="13" y="2"/>
                  </a:lnTo>
                  <a:lnTo>
                    <a:pt x="17" y="2"/>
                  </a:lnTo>
                  <a:lnTo>
                    <a:pt x="20" y="0"/>
                  </a:lnTo>
                  <a:lnTo>
                    <a:pt x="25" y="0"/>
                  </a:lnTo>
                  <a:lnTo>
                    <a:pt x="28" y="2"/>
                  </a:lnTo>
                  <a:lnTo>
                    <a:pt x="31" y="2"/>
                  </a:lnTo>
                  <a:lnTo>
                    <a:pt x="36" y="5"/>
                  </a:lnTo>
                  <a:lnTo>
                    <a:pt x="39" y="8"/>
                  </a:lnTo>
                  <a:lnTo>
                    <a:pt x="40" y="13"/>
                  </a:lnTo>
                  <a:lnTo>
                    <a:pt x="40" y="16"/>
                  </a:lnTo>
                  <a:lnTo>
                    <a:pt x="39" y="17"/>
                  </a:lnTo>
                  <a:lnTo>
                    <a:pt x="37" y="22"/>
                  </a:lnTo>
                  <a:lnTo>
                    <a:pt x="33" y="28"/>
                  </a:lnTo>
                  <a:lnTo>
                    <a:pt x="28" y="33"/>
                  </a:lnTo>
                  <a:lnTo>
                    <a:pt x="22" y="37"/>
                  </a:lnTo>
                  <a:lnTo>
                    <a:pt x="16" y="39"/>
                  </a:lnTo>
                  <a:lnTo>
                    <a:pt x="13" y="37"/>
                  </a:lnTo>
                  <a:lnTo>
                    <a:pt x="10" y="34"/>
                  </a:lnTo>
                  <a:lnTo>
                    <a:pt x="7" y="31"/>
                  </a:lnTo>
                  <a:lnTo>
                    <a:pt x="4"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4" name="Freeform 61"/>
            <p:cNvSpPr>
              <a:spLocks/>
            </p:cNvSpPr>
            <p:nvPr/>
          </p:nvSpPr>
          <p:spPr bwMode="auto">
            <a:xfrm>
              <a:off x="1579" y="2205"/>
              <a:ext cx="20" cy="19"/>
            </a:xfrm>
            <a:custGeom>
              <a:avLst/>
              <a:gdLst>
                <a:gd name="T0" fmla="*/ 1 w 40"/>
                <a:gd name="T1" fmla="*/ 3 h 37"/>
                <a:gd name="T2" fmla="*/ 1 w 40"/>
                <a:gd name="T3" fmla="*/ 3 h 37"/>
                <a:gd name="T4" fmla="*/ 1 w 40"/>
                <a:gd name="T5" fmla="*/ 3 h 37"/>
                <a:gd name="T6" fmla="*/ 0 w 40"/>
                <a:gd name="T7" fmla="*/ 3 h 37"/>
                <a:gd name="T8" fmla="*/ 0 w 40"/>
                <a:gd name="T9" fmla="*/ 2 h 37"/>
                <a:gd name="T10" fmla="*/ 0 w 40"/>
                <a:gd name="T11" fmla="*/ 2 h 37"/>
                <a:gd name="T12" fmla="*/ 1 w 40"/>
                <a:gd name="T13" fmla="*/ 1 h 37"/>
                <a:gd name="T14" fmla="*/ 1 w 40"/>
                <a:gd name="T15" fmla="*/ 1 h 37"/>
                <a:gd name="T16" fmla="*/ 1 w 40"/>
                <a:gd name="T17" fmla="*/ 1 h 37"/>
                <a:gd name="T18" fmla="*/ 2 w 40"/>
                <a:gd name="T19" fmla="*/ 1 h 37"/>
                <a:gd name="T20" fmla="*/ 3 w 40"/>
                <a:gd name="T21" fmla="*/ 1 h 37"/>
                <a:gd name="T22" fmla="*/ 3 w 40"/>
                <a:gd name="T23" fmla="*/ 0 h 37"/>
                <a:gd name="T24" fmla="*/ 3 w 40"/>
                <a:gd name="T25" fmla="*/ 0 h 37"/>
                <a:gd name="T26" fmla="*/ 4 w 40"/>
                <a:gd name="T27" fmla="*/ 1 h 37"/>
                <a:gd name="T28" fmla="*/ 4 w 40"/>
                <a:gd name="T29" fmla="*/ 1 h 37"/>
                <a:gd name="T30" fmla="*/ 5 w 40"/>
                <a:gd name="T31" fmla="*/ 1 h 37"/>
                <a:gd name="T32" fmla="*/ 5 w 40"/>
                <a:gd name="T33" fmla="*/ 1 h 37"/>
                <a:gd name="T34" fmla="*/ 5 w 40"/>
                <a:gd name="T35" fmla="*/ 2 h 37"/>
                <a:gd name="T36" fmla="*/ 5 w 40"/>
                <a:gd name="T37" fmla="*/ 2 h 37"/>
                <a:gd name="T38" fmla="*/ 5 w 40"/>
                <a:gd name="T39" fmla="*/ 3 h 37"/>
                <a:gd name="T40" fmla="*/ 5 w 40"/>
                <a:gd name="T41" fmla="*/ 3 h 37"/>
                <a:gd name="T42" fmla="*/ 4 w 40"/>
                <a:gd name="T43" fmla="*/ 4 h 37"/>
                <a:gd name="T44" fmla="*/ 4 w 40"/>
                <a:gd name="T45" fmla="*/ 4 h 37"/>
                <a:gd name="T46" fmla="*/ 3 w 40"/>
                <a:gd name="T47" fmla="*/ 5 h 37"/>
                <a:gd name="T48" fmla="*/ 2 w 40"/>
                <a:gd name="T49" fmla="*/ 5 h 37"/>
                <a:gd name="T50" fmla="*/ 2 w 40"/>
                <a:gd name="T51" fmla="*/ 5 h 37"/>
                <a:gd name="T52" fmla="*/ 2 w 40"/>
                <a:gd name="T53" fmla="*/ 5 h 37"/>
                <a:gd name="T54" fmla="*/ 1 w 40"/>
                <a:gd name="T55" fmla="*/ 4 h 37"/>
                <a:gd name="T56" fmla="*/ 1 w 40"/>
                <a:gd name="T57" fmla="*/ 3 h 37"/>
                <a:gd name="T58" fmla="*/ 1 w 40"/>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
                <a:gd name="T91" fmla="*/ 0 h 37"/>
                <a:gd name="T92" fmla="*/ 40 w 40"/>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 h="37">
                  <a:moveTo>
                    <a:pt x="3" y="24"/>
                  </a:moveTo>
                  <a:lnTo>
                    <a:pt x="2" y="23"/>
                  </a:lnTo>
                  <a:lnTo>
                    <a:pt x="2" y="21"/>
                  </a:lnTo>
                  <a:lnTo>
                    <a:pt x="0" y="17"/>
                  </a:lnTo>
                  <a:lnTo>
                    <a:pt x="0" y="14"/>
                  </a:lnTo>
                  <a:lnTo>
                    <a:pt x="0" y="9"/>
                  </a:lnTo>
                  <a:lnTo>
                    <a:pt x="3" y="5"/>
                  </a:lnTo>
                  <a:lnTo>
                    <a:pt x="5" y="3"/>
                  </a:lnTo>
                  <a:lnTo>
                    <a:pt x="8" y="1"/>
                  </a:lnTo>
                  <a:lnTo>
                    <a:pt x="11" y="1"/>
                  </a:lnTo>
                  <a:lnTo>
                    <a:pt x="17" y="1"/>
                  </a:lnTo>
                  <a:lnTo>
                    <a:pt x="20" y="0"/>
                  </a:lnTo>
                  <a:lnTo>
                    <a:pt x="24" y="0"/>
                  </a:lnTo>
                  <a:lnTo>
                    <a:pt x="28" y="1"/>
                  </a:lnTo>
                  <a:lnTo>
                    <a:pt x="31" y="1"/>
                  </a:lnTo>
                  <a:lnTo>
                    <a:pt x="35" y="5"/>
                  </a:lnTo>
                  <a:lnTo>
                    <a:pt x="38" y="8"/>
                  </a:lnTo>
                  <a:lnTo>
                    <a:pt x="40" y="12"/>
                  </a:lnTo>
                  <a:lnTo>
                    <a:pt x="40" y="15"/>
                  </a:lnTo>
                  <a:lnTo>
                    <a:pt x="38" y="17"/>
                  </a:lnTo>
                  <a:lnTo>
                    <a:pt x="37" y="21"/>
                  </a:lnTo>
                  <a:lnTo>
                    <a:pt x="32" y="27"/>
                  </a:lnTo>
                  <a:lnTo>
                    <a:pt x="28" y="32"/>
                  </a:lnTo>
                  <a:lnTo>
                    <a:pt x="21" y="35"/>
                  </a:lnTo>
                  <a:lnTo>
                    <a:pt x="15" y="37"/>
                  </a:lnTo>
                  <a:lnTo>
                    <a:pt x="11" y="35"/>
                  </a:lnTo>
                  <a:lnTo>
                    <a:pt x="9" y="34"/>
                  </a:lnTo>
                  <a:lnTo>
                    <a:pt x="6" y="29"/>
                  </a:lnTo>
                  <a:lnTo>
                    <a:pt x="3"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5" name="Freeform 62"/>
            <p:cNvSpPr>
              <a:spLocks/>
            </p:cNvSpPr>
            <p:nvPr/>
          </p:nvSpPr>
          <p:spPr bwMode="auto">
            <a:xfrm>
              <a:off x="1598" y="2158"/>
              <a:ext cx="21" cy="18"/>
            </a:xfrm>
            <a:custGeom>
              <a:avLst/>
              <a:gdLst>
                <a:gd name="T0" fmla="*/ 0 w 43"/>
                <a:gd name="T1" fmla="*/ 3 h 37"/>
                <a:gd name="T2" fmla="*/ 0 w 43"/>
                <a:gd name="T3" fmla="*/ 2 h 37"/>
                <a:gd name="T4" fmla="*/ 0 w 43"/>
                <a:gd name="T5" fmla="*/ 2 h 37"/>
                <a:gd name="T6" fmla="*/ 0 w 43"/>
                <a:gd name="T7" fmla="*/ 2 h 37"/>
                <a:gd name="T8" fmla="*/ 0 w 43"/>
                <a:gd name="T9" fmla="*/ 1 h 37"/>
                <a:gd name="T10" fmla="*/ 0 w 43"/>
                <a:gd name="T11" fmla="*/ 1 h 37"/>
                <a:gd name="T12" fmla="*/ 0 w 43"/>
                <a:gd name="T13" fmla="*/ 0 h 37"/>
                <a:gd name="T14" fmla="*/ 0 w 43"/>
                <a:gd name="T15" fmla="*/ 0 h 37"/>
                <a:gd name="T16" fmla="*/ 1 w 43"/>
                <a:gd name="T17" fmla="*/ 0 h 37"/>
                <a:gd name="T18" fmla="*/ 1 w 43"/>
                <a:gd name="T19" fmla="*/ 0 h 37"/>
                <a:gd name="T20" fmla="*/ 2 w 43"/>
                <a:gd name="T21" fmla="*/ 0 h 37"/>
                <a:gd name="T22" fmla="*/ 2 w 43"/>
                <a:gd name="T23" fmla="*/ 0 h 37"/>
                <a:gd name="T24" fmla="*/ 3 w 43"/>
                <a:gd name="T25" fmla="*/ 0 h 37"/>
                <a:gd name="T26" fmla="*/ 3 w 43"/>
                <a:gd name="T27" fmla="*/ 0 h 37"/>
                <a:gd name="T28" fmla="*/ 4 w 43"/>
                <a:gd name="T29" fmla="*/ 0 h 37"/>
                <a:gd name="T30" fmla="*/ 4 w 43"/>
                <a:gd name="T31" fmla="*/ 0 h 37"/>
                <a:gd name="T32" fmla="*/ 4 w 43"/>
                <a:gd name="T33" fmla="*/ 0 h 37"/>
                <a:gd name="T34" fmla="*/ 5 w 43"/>
                <a:gd name="T35" fmla="*/ 1 h 37"/>
                <a:gd name="T36" fmla="*/ 5 w 43"/>
                <a:gd name="T37" fmla="*/ 1 h 37"/>
                <a:gd name="T38" fmla="*/ 5 w 43"/>
                <a:gd name="T39" fmla="*/ 1 h 37"/>
                <a:gd name="T40" fmla="*/ 4 w 43"/>
                <a:gd name="T41" fmla="*/ 2 h 37"/>
                <a:gd name="T42" fmla="*/ 4 w 43"/>
                <a:gd name="T43" fmla="*/ 3 h 37"/>
                <a:gd name="T44" fmla="*/ 3 w 43"/>
                <a:gd name="T45" fmla="*/ 4 h 37"/>
                <a:gd name="T46" fmla="*/ 3 w 43"/>
                <a:gd name="T47" fmla="*/ 4 h 37"/>
                <a:gd name="T48" fmla="*/ 2 w 43"/>
                <a:gd name="T49" fmla="*/ 4 h 37"/>
                <a:gd name="T50" fmla="*/ 1 w 43"/>
                <a:gd name="T51" fmla="*/ 4 h 37"/>
                <a:gd name="T52" fmla="*/ 1 w 43"/>
                <a:gd name="T53" fmla="*/ 4 h 37"/>
                <a:gd name="T54" fmla="*/ 0 w 43"/>
                <a:gd name="T55" fmla="*/ 3 h 37"/>
                <a:gd name="T56" fmla="*/ 0 w 43"/>
                <a:gd name="T57" fmla="*/ 3 h 37"/>
                <a:gd name="T58" fmla="*/ 0 w 43"/>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7"/>
                <a:gd name="T92" fmla="*/ 43 w 43"/>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7">
                  <a:moveTo>
                    <a:pt x="3" y="25"/>
                  </a:moveTo>
                  <a:lnTo>
                    <a:pt x="3" y="23"/>
                  </a:lnTo>
                  <a:lnTo>
                    <a:pt x="1" y="20"/>
                  </a:lnTo>
                  <a:lnTo>
                    <a:pt x="0" y="17"/>
                  </a:lnTo>
                  <a:lnTo>
                    <a:pt x="0" y="14"/>
                  </a:lnTo>
                  <a:lnTo>
                    <a:pt x="0" y="9"/>
                  </a:lnTo>
                  <a:lnTo>
                    <a:pt x="3" y="5"/>
                  </a:lnTo>
                  <a:lnTo>
                    <a:pt x="6" y="3"/>
                  </a:lnTo>
                  <a:lnTo>
                    <a:pt x="9" y="2"/>
                  </a:lnTo>
                  <a:lnTo>
                    <a:pt x="12" y="2"/>
                  </a:lnTo>
                  <a:lnTo>
                    <a:pt x="18" y="2"/>
                  </a:lnTo>
                  <a:lnTo>
                    <a:pt x="21" y="0"/>
                  </a:lnTo>
                  <a:lnTo>
                    <a:pt x="24" y="0"/>
                  </a:lnTo>
                  <a:lnTo>
                    <a:pt x="27" y="0"/>
                  </a:lnTo>
                  <a:lnTo>
                    <a:pt x="32" y="2"/>
                  </a:lnTo>
                  <a:lnTo>
                    <a:pt x="36" y="3"/>
                  </a:lnTo>
                  <a:lnTo>
                    <a:pt x="39" y="6"/>
                  </a:lnTo>
                  <a:lnTo>
                    <a:pt x="41" y="11"/>
                  </a:lnTo>
                  <a:lnTo>
                    <a:pt x="43" y="14"/>
                  </a:lnTo>
                  <a:lnTo>
                    <a:pt x="41" y="15"/>
                  </a:lnTo>
                  <a:lnTo>
                    <a:pt x="38" y="20"/>
                  </a:lnTo>
                  <a:lnTo>
                    <a:pt x="33" y="26"/>
                  </a:lnTo>
                  <a:lnTo>
                    <a:pt x="29" y="32"/>
                  </a:lnTo>
                  <a:lnTo>
                    <a:pt x="24" y="35"/>
                  </a:lnTo>
                  <a:lnTo>
                    <a:pt x="18" y="37"/>
                  </a:lnTo>
                  <a:lnTo>
                    <a:pt x="13" y="35"/>
                  </a:lnTo>
                  <a:lnTo>
                    <a:pt x="10" y="34"/>
                  </a:lnTo>
                  <a:lnTo>
                    <a:pt x="6" y="29"/>
                  </a:lnTo>
                  <a:lnTo>
                    <a:pt x="3" y="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6" name="Freeform 63"/>
            <p:cNvSpPr>
              <a:spLocks/>
            </p:cNvSpPr>
            <p:nvPr/>
          </p:nvSpPr>
          <p:spPr bwMode="auto">
            <a:xfrm>
              <a:off x="1624" y="2130"/>
              <a:ext cx="21" cy="18"/>
            </a:xfrm>
            <a:custGeom>
              <a:avLst/>
              <a:gdLst>
                <a:gd name="T0" fmla="*/ 0 w 43"/>
                <a:gd name="T1" fmla="*/ 3 h 36"/>
                <a:gd name="T2" fmla="*/ 0 w 43"/>
                <a:gd name="T3" fmla="*/ 3 h 36"/>
                <a:gd name="T4" fmla="*/ 0 w 43"/>
                <a:gd name="T5" fmla="*/ 3 h 36"/>
                <a:gd name="T6" fmla="*/ 0 w 43"/>
                <a:gd name="T7" fmla="*/ 2 h 36"/>
                <a:gd name="T8" fmla="*/ 0 w 43"/>
                <a:gd name="T9" fmla="*/ 2 h 36"/>
                <a:gd name="T10" fmla="*/ 0 w 43"/>
                <a:gd name="T11" fmla="*/ 1 h 36"/>
                <a:gd name="T12" fmla="*/ 0 w 43"/>
                <a:gd name="T13" fmla="*/ 1 h 36"/>
                <a:gd name="T14" fmla="*/ 0 w 43"/>
                <a:gd name="T15" fmla="*/ 1 h 36"/>
                <a:gd name="T16" fmla="*/ 1 w 43"/>
                <a:gd name="T17" fmla="*/ 1 h 36"/>
                <a:gd name="T18" fmla="*/ 1 w 43"/>
                <a:gd name="T19" fmla="*/ 0 h 36"/>
                <a:gd name="T20" fmla="*/ 2 w 43"/>
                <a:gd name="T21" fmla="*/ 0 h 36"/>
                <a:gd name="T22" fmla="*/ 2 w 43"/>
                <a:gd name="T23" fmla="*/ 0 h 36"/>
                <a:gd name="T24" fmla="*/ 3 w 43"/>
                <a:gd name="T25" fmla="*/ 0 h 36"/>
                <a:gd name="T26" fmla="*/ 3 w 43"/>
                <a:gd name="T27" fmla="*/ 0 h 36"/>
                <a:gd name="T28" fmla="*/ 4 w 43"/>
                <a:gd name="T29" fmla="*/ 1 h 36"/>
                <a:gd name="T30" fmla="*/ 4 w 43"/>
                <a:gd name="T31" fmla="*/ 1 h 36"/>
                <a:gd name="T32" fmla="*/ 4 w 43"/>
                <a:gd name="T33" fmla="*/ 1 h 36"/>
                <a:gd name="T34" fmla="*/ 5 w 43"/>
                <a:gd name="T35" fmla="*/ 2 h 36"/>
                <a:gd name="T36" fmla="*/ 5 w 43"/>
                <a:gd name="T37" fmla="*/ 2 h 36"/>
                <a:gd name="T38" fmla="*/ 5 w 43"/>
                <a:gd name="T39" fmla="*/ 2 h 36"/>
                <a:gd name="T40" fmla="*/ 4 w 43"/>
                <a:gd name="T41" fmla="*/ 3 h 36"/>
                <a:gd name="T42" fmla="*/ 4 w 43"/>
                <a:gd name="T43" fmla="*/ 4 h 36"/>
                <a:gd name="T44" fmla="*/ 3 w 43"/>
                <a:gd name="T45" fmla="*/ 4 h 36"/>
                <a:gd name="T46" fmla="*/ 2 w 43"/>
                <a:gd name="T47" fmla="*/ 5 h 36"/>
                <a:gd name="T48" fmla="*/ 2 w 43"/>
                <a:gd name="T49" fmla="*/ 5 h 36"/>
                <a:gd name="T50" fmla="*/ 1 w 43"/>
                <a:gd name="T51" fmla="*/ 5 h 36"/>
                <a:gd name="T52" fmla="*/ 1 w 43"/>
                <a:gd name="T53" fmla="*/ 4 h 36"/>
                <a:gd name="T54" fmla="*/ 0 w 43"/>
                <a:gd name="T55" fmla="*/ 4 h 36"/>
                <a:gd name="T56" fmla="*/ 0 w 43"/>
                <a:gd name="T57" fmla="*/ 3 h 36"/>
                <a:gd name="T58" fmla="*/ 0 w 43"/>
                <a:gd name="T59" fmla="*/ 3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 y="22"/>
                  </a:moveTo>
                  <a:lnTo>
                    <a:pt x="3" y="21"/>
                  </a:lnTo>
                  <a:lnTo>
                    <a:pt x="1" y="19"/>
                  </a:lnTo>
                  <a:lnTo>
                    <a:pt x="0" y="16"/>
                  </a:lnTo>
                  <a:lnTo>
                    <a:pt x="0" y="12"/>
                  </a:lnTo>
                  <a:lnTo>
                    <a:pt x="0" y="7"/>
                  </a:lnTo>
                  <a:lnTo>
                    <a:pt x="3" y="4"/>
                  </a:lnTo>
                  <a:lnTo>
                    <a:pt x="6" y="1"/>
                  </a:lnTo>
                  <a:lnTo>
                    <a:pt x="9" y="1"/>
                  </a:lnTo>
                  <a:lnTo>
                    <a:pt x="12" y="0"/>
                  </a:lnTo>
                  <a:lnTo>
                    <a:pt x="18" y="0"/>
                  </a:lnTo>
                  <a:lnTo>
                    <a:pt x="21" y="0"/>
                  </a:lnTo>
                  <a:lnTo>
                    <a:pt x="24" y="0"/>
                  </a:lnTo>
                  <a:lnTo>
                    <a:pt x="27" y="0"/>
                  </a:lnTo>
                  <a:lnTo>
                    <a:pt x="32" y="1"/>
                  </a:lnTo>
                  <a:lnTo>
                    <a:pt x="36" y="3"/>
                  </a:lnTo>
                  <a:lnTo>
                    <a:pt x="39" y="6"/>
                  </a:lnTo>
                  <a:lnTo>
                    <a:pt x="41" y="12"/>
                  </a:lnTo>
                  <a:lnTo>
                    <a:pt x="43" y="15"/>
                  </a:lnTo>
                  <a:lnTo>
                    <a:pt x="41" y="16"/>
                  </a:lnTo>
                  <a:lnTo>
                    <a:pt x="38" y="19"/>
                  </a:lnTo>
                  <a:lnTo>
                    <a:pt x="33" y="26"/>
                  </a:lnTo>
                  <a:lnTo>
                    <a:pt x="29" y="32"/>
                  </a:lnTo>
                  <a:lnTo>
                    <a:pt x="23" y="35"/>
                  </a:lnTo>
                  <a:lnTo>
                    <a:pt x="18" y="36"/>
                  </a:lnTo>
                  <a:lnTo>
                    <a:pt x="13" y="35"/>
                  </a:lnTo>
                  <a:lnTo>
                    <a:pt x="10" y="32"/>
                  </a:lnTo>
                  <a:lnTo>
                    <a:pt x="6" y="27"/>
                  </a:lnTo>
                  <a:lnTo>
                    <a:pt x="3"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7" name="Freeform 64"/>
            <p:cNvSpPr>
              <a:spLocks/>
            </p:cNvSpPr>
            <p:nvPr/>
          </p:nvSpPr>
          <p:spPr bwMode="auto">
            <a:xfrm>
              <a:off x="1703" y="2137"/>
              <a:ext cx="21" cy="19"/>
            </a:xfrm>
            <a:custGeom>
              <a:avLst/>
              <a:gdLst>
                <a:gd name="T0" fmla="*/ 1 w 41"/>
                <a:gd name="T1" fmla="*/ 3 h 37"/>
                <a:gd name="T2" fmla="*/ 1 w 41"/>
                <a:gd name="T3" fmla="*/ 3 h 37"/>
                <a:gd name="T4" fmla="*/ 1 w 41"/>
                <a:gd name="T5" fmla="*/ 3 h 37"/>
                <a:gd name="T6" fmla="*/ 0 w 41"/>
                <a:gd name="T7" fmla="*/ 2 h 37"/>
                <a:gd name="T8" fmla="*/ 0 w 41"/>
                <a:gd name="T9" fmla="*/ 2 h 37"/>
                <a:gd name="T10" fmla="*/ 0 w 41"/>
                <a:gd name="T11" fmla="*/ 1 h 37"/>
                <a:gd name="T12" fmla="*/ 1 w 41"/>
                <a:gd name="T13" fmla="*/ 1 h 37"/>
                <a:gd name="T14" fmla="*/ 1 w 41"/>
                <a:gd name="T15" fmla="*/ 1 h 37"/>
                <a:gd name="T16" fmla="*/ 2 w 41"/>
                <a:gd name="T17" fmla="*/ 1 h 37"/>
                <a:gd name="T18" fmla="*/ 2 w 41"/>
                <a:gd name="T19" fmla="*/ 1 h 37"/>
                <a:gd name="T20" fmla="*/ 3 w 41"/>
                <a:gd name="T21" fmla="*/ 1 h 37"/>
                <a:gd name="T22" fmla="*/ 3 w 41"/>
                <a:gd name="T23" fmla="*/ 0 h 37"/>
                <a:gd name="T24" fmla="*/ 3 w 41"/>
                <a:gd name="T25" fmla="*/ 0 h 37"/>
                <a:gd name="T26" fmla="*/ 4 w 41"/>
                <a:gd name="T27" fmla="*/ 1 h 37"/>
                <a:gd name="T28" fmla="*/ 4 w 41"/>
                <a:gd name="T29" fmla="*/ 1 h 37"/>
                <a:gd name="T30" fmla="*/ 5 w 41"/>
                <a:gd name="T31" fmla="*/ 1 h 37"/>
                <a:gd name="T32" fmla="*/ 5 w 41"/>
                <a:gd name="T33" fmla="*/ 1 h 37"/>
                <a:gd name="T34" fmla="*/ 6 w 41"/>
                <a:gd name="T35" fmla="*/ 2 h 37"/>
                <a:gd name="T36" fmla="*/ 6 w 41"/>
                <a:gd name="T37" fmla="*/ 2 h 37"/>
                <a:gd name="T38" fmla="*/ 5 w 41"/>
                <a:gd name="T39" fmla="*/ 2 h 37"/>
                <a:gd name="T40" fmla="*/ 5 w 41"/>
                <a:gd name="T41" fmla="*/ 3 h 37"/>
                <a:gd name="T42" fmla="*/ 5 w 41"/>
                <a:gd name="T43" fmla="*/ 4 h 37"/>
                <a:gd name="T44" fmla="*/ 4 w 41"/>
                <a:gd name="T45" fmla="*/ 4 h 37"/>
                <a:gd name="T46" fmla="*/ 3 w 41"/>
                <a:gd name="T47" fmla="*/ 5 h 37"/>
                <a:gd name="T48" fmla="*/ 3 w 41"/>
                <a:gd name="T49" fmla="*/ 5 h 37"/>
                <a:gd name="T50" fmla="*/ 2 w 41"/>
                <a:gd name="T51" fmla="*/ 5 h 37"/>
                <a:gd name="T52" fmla="*/ 2 w 41"/>
                <a:gd name="T53" fmla="*/ 5 h 37"/>
                <a:gd name="T54" fmla="*/ 1 w 41"/>
                <a:gd name="T55" fmla="*/ 4 h 37"/>
                <a:gd name="T56" fmla="*/ 1 w 41"/>
                <a:gd name="T57" fmla="*/ 3 h 37"/>
                <a:gd name="T58" fmla="*/ 1 w 41"/>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7"/>
                <a:gd name="T92" fmla="*/ 41 w 41"/>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7">
                  <a:moveTo>
                    <a:pt x="4" y="24"/>
                  </a:moveTo>
                  <a:lnTo>
                    <a:pt x="3" y="23"/>
                  </a:lnTo>
                  <a:lnTo>
                    <a:pt x="1" y="20"/>
                  </a:lnTo>
                  <a:lnTo>
                    <a:pt x="0" y="15"/>
                  </a:lnTo>
                  <a:lnTo>
                    <a:pt x="0" y="12"/>
                  </a:lnTo>
                  <a:lnTo>
                    <a:pt x="0" y="7"/>
                  </a:lnTo>
                  <a:lnTo>
                    <a:pt x="3" y="3"/>
                  </a:lnTo>
                  <a:lnTo>
                    <a:pt x="6" y="3"/>
                  </a:lnTo>
                  <a:lnTo>
                    <a:pt x="9" y="1"/>
                  </a:lnTo>
                  <a:lnTo>
                    <a:pt x="10" y="1"/>
                  </a:lnTo>
                  <a:lnTo>
                    <a:pt x="17" y="1"/>
                  </a:lnTo>
                  <a:lnTo>
                    <a:pt x="20" y="0"/>
                  </a:lnTo>
                  <a:lnTo>
                    <a:pt x="24" y="0"/>
                  </a:lnTo>
                  <a:lnTo>
                    <a:pt x="27" y="1"/>
                  </a:lnTo>
                  <a:lnTo>
                    <a:pt x="30" y="1"/>
                  </a:lnTo>
                  <a:lnTo>
                    <a:pt x="35" y="3"/>
                  </a:lnTo>
                  <a:lnTo>
                    <a:pt x="38" y="6"/>
                  </a:lnTo>
                  <a:lnTo>
                    <a:pt x="41" y="11"/>
                  </a:lnTo>
                  <a:lnTo>
                    <a:pt x="41" y="14"/>
                  </a:lnTo>
                  <a:lnTo>
                    <a:pt x="39" y="15"/>
                  </a:lnTo>
                  <a:lnTo>
                    <a:pt x="38" y="20"/>
                  </a:lnTo>
                  <a:lnTo>
                    <a:pt x="33" y="26"/>
                  </a:lnTo>
                  <a:lnTo>
                    <a:pt x="29" y="32"/>
                  </a:lnTo>
                  <a:lnTo>
                    <a:pt x="23" y="35"/>
                  </a:lnTo>
                  <a:lnTo>
                    <a:pt x="17" y="37"/>
                  </a:lnTo>
                  <a:lnTo>
                    <a:pt x="12" y="35"/>
                  </a:lnTo>
                  <a:lnTo>
                    <a:pt x="10" y="33"/>
                  </a:lnTo>
                  <a:lnTo>
                    <a:pt x="6" y="29"/>
                  </a:lnTo>
                  <a:lnTo>
                    <a:pt x="4"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8" name="Freeform 65"/>
            <p:cNvSpPr>
              <a:spLocks/>
            </p:cNvSpPr>
            <p:nvPr/>
          </p:nvSpPr>
          <p:spPr bwMode="auto">
            <a:xfrm>
              <a:off x="1715" y="2199"/>
              <a:ext cx="20" cy="19"/>
            </a:xfrm>
            <a:custGeom>
              <a:avLst/>
              <a:gdLst>
                <a:gd name="T0" fmla="*/ 0 w 41"/>
                <a:gd name="T1" fmla="*/ 4 h 38"/>
                <a:gd name="T2" fmla="*/ 0 w 41"/>
                <a:gd name="T3" fmla="*/ 4 h 38"/>
                <a:gd name="T4" fmla="*/ 0 w 41"/>
                <a:gd name="T5" fmla="*/ 3 h 38"/>
                <a:gd name="T6" fmla="*/ 0 w 41"/>
                <a:gd name="T7" fmla="*/ 3 h 38"/>
                <a:gd name="T8" fmla="*/ 0 w 41"/>
                <a:gd name="T9" fmla="*/ 2 h 38"/>
                <a:gd name="T10" fmla="*/ 0 w 41"/>
                <a:gd name="T11" fmla="*/ 2 h 38"/>
                <a:gd name="T12" fmla="*/ 0 w 41"/>
                <a:gd name="T13" fmla="*/ 1 h 38"/>
                <a:gd name="T14" fmla="*/ 0 w 41"/>
                <a:gd name="T15" fmla="*/ 1 h 38"/>
                <a:gd name="T16" fmla="*/ 0 w 41"/>
                <a:gd name="T17" fmla="*/ 1 h 38"/>
                <a:gd name="T18" fmla="*/ 1 w 41"/>
                <a:gd name="T19" fmla="*/ 0 h 38"/>
                <a:gd name="T20" fmla="*/ 2 w 41"/>
                <a:gd name="T21" fmla="*/ 0 h 38"/>
                <a:gd name="T22" fmla="*/ 2 w 41"/>
                <a:gd name="T23" fmla="*/ 0 h 38"/>
                <a:gd name="T24" fmla="*/ 3 w 41"/>
                <a:gd name="T25" fmla="*/ 0 h 38"/>
                <a:gd name="T26" fmla="*/ 3 w 41"/>
                <a:gd name="T27" fmla="*/ 0 h 38"/>
                <a:gd name="T28" fmla="*/ 3 w 41"/>
                <a:gd name="T29" fmla="*/ 1 h 38"/>
                <a:gd name="T30" fmla="*/ 4 w 41"/>
                <a:gd name="T31" fmla="*/ 1 h 38"/>
                <a:gd name="T32" fmla="*/ 4 w 41"/>
                <a:gd name="T33" fmla="*/ 1 h 38"/>
                <a:gd name="T34" fmla="*/ 4 w 41"/>
                <a:gd name="T35" fmla="*/ 2 h 38"/>
                <a:gd name="T36" fmla="*/ 5 w 41"/>
                <a:gd name="T37" fmla="*/ 2 h 38"/>
                <a:gd name="T38" fmla="*/ 4 w 41"/>
                <a:gd name="T39" fmla="*/ 3 h 38"/>
                <a:gd name="T40" fmla="*/ 4 w 41"/>
                <a:gd name="T41" fmla="*/ 3 h 38"/>
                <a:gd name="T42" fmla="*/ 4 w 41"/>
                <a:gd name="T43" fmla="*/ 4 h 38"/>
                <a:gd name="T44" fmla="*/ 3 w 41"/>
                <a:gd name="T45" fmla="*/ 4 h 38"/>
                <a:gd name="T46" fmla="*/ 2 w 41"/>
                <a:gd name="T47" fmla="*/ 5 h 38"/>
                <a:gd name="T48" fmla="*/ 2 w 41"/>
                <a:gd name="T49" fmla="*/ 5 h 38"/>
                <a:gd name="T50" fmla="*/ 1 w 41"/>
                <a:gd name="T51" fmla="*/ 5 h 38"/>
                <a:gd name="T52" fmla="*/ 1 w 41"/>
                <a:gd name="T53" fmla="*/ 5 h 38"/>
                <a:gd name="T54" fmla="*/ 0 w 41"/>
                <a:gd name="T55" fmla="*/ 4 h 38"/>
                <a:gd name="T56" fmla="*/ 0 w 41"/>
                <a:gd name="T57" fmla="*/ 4 h 38"/>
                <a:gd name="T58" fmla="*/ 0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3" y="25"/>
                  </a:lnTo>
                  <a:lnTo>
                    <a:pt x="1" y="22"/>
                  </a:lnTo>
                  <a:lnTo>
                    <a:pt x="0" y="17"/>
                  </a:lnTo>
                  <a:lnTo>
                    <a:pt x="0" y="14"/>
                  </a:lnTo>
                  <a:lnTo>
                    <a:pt x="0" y="9"/>
                  </a:lnTo>
                  <a:lnTo>
                    <a:pt x="3" y="5"/>
                  </a:lnTo>
                  <a:lnTo>
                    <a:pt x="4" y="2"/>
                  </a:lnTo>
                  <a:lnTo>
                    <a:pt x="7" y="2"/>
                  </a:lnTo>
                  <a:lnTo>
                    <a:pt x="10" y="0"/>
                  </a:lnTo>
                  <a:lnTo>
                    <a:pt x="16" y="0"/>
                  </a:lnTo>
                  <a:lnTo>
                    <a:pt x="20" y="0"/>
                  </a:lnTo>
                  <a:lnTo>
                    <a:pt x="24" y="0"/>
                  </a:lnTo>
                  <a:lnTo>
                    <a:pt x="27" y="0"/>
                  </a:lnTo>
                  <a:lnTo>
                    <a:pt x="30" y="2"/>
                  </a:lnTo>
                  <a:lnTo>
                    <a:pt x="35" y="3"/>
                  </a:lnTo>
                  <a:lnTo>
                    <a:pt x="38" y="6"/>
                  </a:lnTo>
                  <a:lnTo>
                    <a:pt x="39" y="12"/>
                  </a:lnTo>
                  <a:lnTo>
                    <a:pt x="41" y="15"/>
                  </a:lnTo>
                  <a:lnTo>
                    <a:pt x="39" y="17"/>
                  </a:lnTo>
                  <a:lnTo>
                    <a:pt x="38" y="22"/>
                  </a:lnTo>
                  <a:lnTo>
                    <a:pt x="33" y="26"/>
                  </a:lnTo>
                  <a:lnTo>
                    <a:pt x="29" y="32"/>
                  </a:lnTo>
                  <a:lnTo>
                    <a:pt x="23" y="37"/>
                  </a:lnTo>
                  <a:lnTo>
                    <a:pt x="16" y="38"/>
                  </a:lnTo>
                  <a:lnTo>
                    <a:pt x="12" y="37"/>
                  </a:lnTo>
                  <a:lnTo>
                    <a:pt x="9" y="34"/>
                  </a:lnTo>
                  <a:lnTo>
                    <a:pt x="6" y="31"/>
                  </a:lnTo>
                  <a:lnTo>
                    <a:pt x="3"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89" name="Freeform 66"/>
            <p:cNvSpPr>
              <a:spLocks/>
            </p:cNvSpPr>
            <p:nvPr/>
          </p:nvSpPr>
          <p:spPr bwMode="auto">
            <a:xfrm>
              <a:off x="1755" y="2188"/>
              <a:ext cx="21" cy="19"/>
            </a:xfrm>
            <a:custGeom>
              <a:avLst/>
              <a:gdLst>
                <a:gd name="T0" fmla="*/ 1 w 41"/>
                <a:gd name="T1" fmla="*/ 4 h 38"/>
                <a:gd name="T2" fmla="*/ 1 w 41"/>
                <a:gd name="T3" fmla="*/ 3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2 w 41"/>
                <a:gd name="T17" fmla="*/ 1 h 38"/>
                <a:gd name="T18" fmla="*/ 2 w 41"/>
                <a:gd name="T19" fmla="*/ 1 h 38"/>
                <a:gd name="T20" fmla="*/ 3 w 41"/>
                <a:gd name="T21" fmla="*/ 1 h 38"/>
                <a:gd name="T22" fmla="*/ 3 w 41"/>
                <a:gd name="T23" fmla="*/ 0 h 38"/>
                <a:gd name="T24" fmla="*/ 3 w 41"/>
                <a:gd name="T25" fmla="*/ 0 h 38"/>
                <a:gd name="T26" fmla="*/ 4 w 41"/>
                <a:gd name="T27" fmla="*/ 1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3 h 38"/>
                <a:gd name="T40" fmla="*/ 5 w 41"/>
                <a:gd name="T41" fmla="*/ 3 h 38"/>
                <a:gd name="T42" fmla="*/ 5 w 41"/>
                <a:gd name="T43" fmla="*/ 4 h 38"/>
                <a:gd name="T44" fmla="*/ 4 w 41"/>
                <a:gd name="T45" fmla="*/ 5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3" y="24"/>
                  </a:lnTo>
                  <a:lnTo>
                    <a:pt x="1" y="21"/>
                  </a:lnTo>
                  <a:lnTo>
                    <a:pt x="0" y="18"/>
                  </a:lnTo>
                  <a:lnTo>
                    <a:pt x="0" y="14"/>
                  </a:lnTo>
                  <a:lnTo>
                    <a:pt x="0" y="9"/>
                  </a:lnTo>
                  <a:lnTo>
                    <a:pt x="3" y="6"/>
                  </a:lnTo>
                  <a:lnTo>
                    <a:pt x="4" y="3"/>
                  </a:lnTo>
                  <a:lnTo>
                    <a:pt x="9" y="3"/>
                  </a:lnTo>
                  <a:lnTo>
                    <a:pt x="12" y="1"/>
                  </a:lnTo>
                  <a:lnTo>
                    <a:pt x="17" y="1"/>
                  </a:lnTo>
                  <a:lnTo>
                    <a:pt x="21" y="0"/>
                  </a:lnTo>
                  <a:lnTo>
                    <a:pt x="24" y="0"/>
                  </a:lnTo>
                  <a:lnTo>
                    <a:pt x="27" y="1"/>
                  </a:lnTo>
                  <a:lnTo>
                    <a:pt x="32" y="3"/>
                  </a:lnTo>
                  <a:lnTo>
                    <a:pt x="35" y="4"/>
                  </a:lnTo>
                  <a:lnTo>
                    <a:pt x="38" y="7"/>
                  </a:lnTo>
                  <a:lnTo>
                    <a:pt x="41" y="12"/>
                  </a:lnTo>
                  <a:lnTo>
                    <a:pt x="41" y="15"/>
                  </a:lnTo>
                  <a:lnTo>
                    <a:pt x="39" y="17"/>
                  </a:lnTo>
                  <a:lnTo>
                    <a:pt x="38" y="21"/>
                  </a:lnTo>
                  <a:lnTo>
                    <a:pt x="33" y="27"/>
                  </a:lnTo>
                  <a:lnTo>
                    <a:pt x="29" y="33"/>
                  </a:lnTo>
                  <a:lnTo>
                    <a:pt x="23" y="36"/>
                  </a:lnTo>
                  <a:lnTo>
                    <a:pt x="17" y="38"/>
                  </a:lnTo>
                  <a:lnTo>
                    <a:pt x="12" y="36"/>
                  </a:lnTo>
                  <a:lnTo>
                    <a:pt x="9" y="35"/>
                  </a:lnTo>
                  <a:lnTo>
                    <a:pt x="6" y="30"/>
                  </a:lnTo>
                  <a:lnTo>
                    <a:pt x="3"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0" name="Freeform 67"/>
            <p:cNvSpPr>
              <a:spLocks/>
            </p:cNvSpPr>
            <p:nvPr/>
          </p:nvSpPr>
          <p:spPr bwMode="auto">
            <a:xfrm>
              <a:off x="1762" y="2118"/>
              <a:ext cx="21" cy="19"/>
            </a:xfrm>
            <a:custGeom>
              <a:avLst/>
              <a:gdLst>
                <a:gd name="T0" fmla="*/ 1 w 42"/>
                <a:gd name="T1" fmla="*/ 3 h 38"/>
                <a:gd name="T2" fmla="*/ 1 w 42"/>
                <a:gd name="T3" fmla="*/ 3 h 38"/>
                <a:gd name="T4" fmla="*/ 1 w 42"/>
                <a:gd name="T5" fmla="*/ 3 h 38"/>
                <a:gd name="T6" fmla="*/ 0 w 42"/>
                <a:gd name="T7" fmla="*/ 2 h 38"/>
                <a:gd name="T8" fmla="*/ 0 w 42"/>
                <a:gd name="T9" fmla="*/ 2 h 38"/>
                <a:gd name="T10" fmla="*/ 0 w 42"/>
                <a:gd name="T11" fmla="*/ 1 h 38"/>
                <a:gd name="T12" fmla="*/ 1 w 42"/>
                <a:gd name="T13" fmla="*/ 1 h 38"/>
                <a:gd name="T14" fmla="*/ 1 w 42"/>
                <a:gd name="T15" fmla="*/ 1 h 38"/>
                <a:gd name="T16" fmla="*/ 2 w 42"/>
                <a:gd name="T17" fmla="*/ 1 h 38"/>
                <a:gd name="T18" fmla="*/ 2 w 42"/>
                <a:gd name="T19" fmla="*/ 1 h 38"/>
                <a:gd name="T20" fmla="*/ 3 w 42"/>
                <a:gd name="T21" fmla="*/ 1 h 38"/>
                <a:gd name="T22" fmla="*/ 3 w 42"/>
                <a:gd name="T23" fmla="*/ 0 h 38"/>
                <a:gd name="T24" fmla="*/ 4 w 42"/>
                <a:gd name="T25" fmla="*/ 0 h 38"/>
                <a:gd name="T26" fmla="*/ 4 w 42"/>
                <a:gd name="T27" fmla="*/ 0 h 38"/>
                <a:gd name="T28" fmla="*/ 5 w 42"/>
                <a:gd name="T29" fmla="*/ 1 h 38"/>
                <a:gd name="T30" fmla="*/ 5 w 42"/>
                <a:gd name="T31" fmla="*/ 1 h 38"/>
                <a:gd name="T32" fmla="*/ 5 w 42"/>
                <a:gd name="T33" fmla="*/ 1 h 38"/>
                <a:gd name="T34" fmla="*/ 6 w 42"/>
                <a:gd name="T35" fmla="*/ 2 h 38"/>
                <a:gd name="T36" fmla="*/ 6 w 42"/>
                <a:gd name="T37" fmla="*/ 2 h 38"/>
                <a:gd name="T38" fmla="*/ 5 w 42"/>
                <a:gd name="T39" fmla="*/ 2 h 38"/>
                <a:gd name="T40" fmla="*/ 5 w 42"/>
                <a:gd name="T41" fmla="*/ 3 h 38"/>
                <a:gd name="T42" fmla="*/ 5 w 42"/>
                <a:gd name="T43" fmla="*/ 4 h 38"/>
                <a:gd name="T44" fmla="*/ 4 w 42"/>
                <a:gd name="T45" fmla="*/ 4 h 38"/>
                <a:gd name="T46" fmla="*/ 3 w 42"/>
                <a:gd name="T47" fmla="*/ 5 h 38"/>
                <a:gd name="T48" fmla="*/ 3 w 42"/>
                <a:gd name="T49" fmla="*/ 5 h 38"/>
                <a:gd name="T50" fmla="*/ 2 w 42"/>
                <a:gd name="T51" fmla="*/ 5 h 38"/>
                <a:gd name="T52" fmla="*/ 2 w 42"/>
                <a:gd name="T53" fmla="*/ 5 h 38"/>
                <a:gd name="T54" fmla="*/ 1 w 42"/>
                <a:gd name="T55" fmla="*/ 4 h 38"/>
                <a:gd name="T56" fmla="*/ 1 w 42"/>
                <a:gd name="T57" fmla="*/ 3 h 38"/>
                <a:gd name="T58" fmla="*/ 1 w 42"/>
                <a:gd name="T59" fmla="*/ 3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4" y="24"/>
                  </a:moveTo>
                  <a:lnTo>
                    <a:pt x="4" y="23"/>
                  </a:lnTo>
                  <a:lnTo>
                    <a:pt x="2" y="21"/>
                  </a:lnTo>
                  <a:lnTo>
                    <a:pt x="0" y="16"/>
                  </a:lnTo>
                  <a:lnTo>
                    <a:pt x="0" y="12"/>
                  </a:lnTo>
                  <a:lnTo>
                    <a:pt x="0" y="7"/>
                  </a:lnTo>
                  <a:lnTo>
                    <a:pt x="4" y="4"/>
                  </a:lnTo>
                  <a:lnTo>
                    <a:pt x="7" y="3"/>
                  </a:lnTo>
                  <a:lnTo>
                    <a:pt x="10" y="1"/>
                  </a:lnTo>
                  <a:lnTo>
                    <a:pt x="13" y="1"/>
                  </a:lnTo>
                  <a:lnTo>
                    <a:pt x="19" y="1"/>
                  </a:lnTo>
                  <a:lnTo>
                    <a:pt x="22" y="0"/>
                  </a:lnTo>
                  <a:lnTo>
                    <a:pt x="26" y="0"/>
                  </a:lnTo>
                  <a:lnTo>
                    <a:pt x="30" y="0"/>
                  </a:lnTo>
                  <a:lnTo>
                    <a:pt x="33" y="1"/>
                  </a:lnTo>
                  <a:lnTo>
                    <a:pt x="37" y="3"/>
                  </a:lnTo>
                  <a:lnTo>
                    <a:pt x="39" y="6"/>
                  </a:lnTo>
                  <a:lnTo>
                    <a:pt x="42" y="10"/>
                  </a:lnTo>
                  <a:lnTo>
                    <a:pt x="42" y="13"/>
                  </a:lnTo>
                  <a:lnTo>
                    <a:pt x="40" y="15"/>
                  </a:lnTo>
                  <a:lnTo>
                    <a:pt x="39" y="19"/>
                  </a:lnTo>
                  <a:lnTo>
                    <a:pt x="34" y="26"/>
                  </a:lnTo>
                  <a:lnTo>
                    <a:pt x="30" y="32"/>
                  </a:lnTo>
                  <a:lnTo>
                    <a:pt x="23" y="36"/>
                  </a:lnTo>
                  <a:lnTo>
                    <a:pt x="17" y="38"/>
                  </a:lnTo>
                  <a:lnTo>
                    <a:pt x="13" y="36"/>
                  </a:lnTo>
                  <a:lnTo>
                    <a:pt x="10" y="33"/>
                  </a:lnTo>
                  <a:lnTo>
                    <a:pt x="7" y="29"/>
                  </a:lnTo>
                  <a:lnTo>
                    <a:pt x="4"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1" name="Freeform 68"/>
            <p:cNvSpPr>
              <a:spLocks/>
            </p:cNvSpPr>
            <p:nvPr/>
          </p:nvSpPr>
          <p:spPr bwMode="auto">
            <a:xfrm>
              <a:off x="1920" y="2162"/>
              <a:ext cx="20" cy="19"/>
            </a:xfrm>
            <a:custGeom>
              <a:avLst/>
              <a:gdLst>
                <a:gd name="T0" fmla="*/ 0 w 42"/>
                <a:gd name="T1" fmla="*/ 4 h 38"/>
                <a:gd name="T2" fmla="*/ 0 w 42"/>
                <a:gd name="T3" fmla="*/ 3 h 38"/>
                <a:gd name="T4" fmla="*/ 0 w 42"/>
                <a:gd name="T5" fmla="*/ 3 h 38"/>
                <a:gd name="T6" fmla="*/ 0 w 42"/>
                <a:gd name="T7" fmla="*/ 3 h 38"/>
                <a:gd name="T8" fmla="*/ 0 w 42"/>
                <a:gd name="T9" fmla="*/ 2 h 38"/>
                <a:gd name="T10" fmla="*/ 0 w 42"/>
                <a:gd name="T11" fmla="*/ 2 h 38"/>
                <a:gd name="T12" fmla="*/ 0 w 42"/>
                <a:gd name="T13" fmla="*/ 1 h 38"/>
                <a:gd name="T14" fmla="*/ 0 w 42"/>
                <a:gd name="T15" fmla="*/ 1 h 38"/>
                <a:gd name="T16" fmla="*/ 1 w 42"/>
                <a:gd name="T17" fmla="*/ 1 h 38"/>
                <a:gd name="T18" fmla="*/ 1 w 42"/>
                <a:gd name="T19" fmla="*/ 1 h 38"/>
                <a:gd name="T20" fmla="*/ 2 w 42"/>
                <a:gd name="T21" fmla="*/ 1 h 38"/>
                <a:gd name="T22" fmla="*/ 2 w 42"/>
                <a:gd name="T23" fmla="*/ 0 h 38"/>
                <a:gd name="T24" fmla="*/ 3 w 42"/>
                <a:gd name="T25" fmla="*/ 0 h 38"/>
                <a:gd name="T26" fmla="*/ 3 w 42"/>
                <a:gd name="T27" fmla="*/ 1 h 38"/>
                <a:gd name="T28" fmla="*/ 3 w 42"/>
                <a:gd name="T29" fmla="*/ 1 h 38"/>
                <a:gd name="T30" fmla="*/ 4 w 42"/>
                <a:gd name="T31" fmla="*/ 1 h 38"/>
                <a:gd name="T32" fmla="*/ 4 w 42"/>
                <a:gd name="T33" fmla="*/ 1 h 38"/>
                <a:gd name="T34" fmla="*/ 4 w 42"/>
                <a:gd name="T35" fmla="*/ 2 h 38"/>
                <a:gd name="T36" fmla="*/ 5 w 42"/>
                <a:gd name="T37" fmla="*/ 2 h 38"/>
                <a:gd name="T38" fmla="*/ 4 w 42"/>
                <a:gd name="T39" fmla="*/ 3 h 38"/>
                <a:gd name="T40" fmla="*/ 4 w 42"/>
                <a:gd name="T41" fmla="*/ 3 h 38"/>
                <a:gd name="T42" fmla="*/ 4 w 42"/>
                <a:gd name="T43" fmla="*/ 4 h 38"/>
                <a:gd name="T44" fmla="*/ 3 w 42"/>
                <a:gd name="T45" fmla="*/ 5 h 38"/>
                <a:gd name="T46" fmla="*/ 2 w 42"/>
                <a:gd name="T47" fmla="*/ 5 h 38"/>
                <a:gd name="T48" fmla="*/ 2 w 42"/>
                <a:gd name="T49" fmla="*/ 5 h 38"/>
                <a:gd name="T50" fmla="*/ 1 w 42"/>
                <a:gd name="T51" fmla="*/ 5 h 38"/>
                <a:gd name="T52" fmla="*/ 1 w 42"/>
                <a:gd name="T53" fmla="*/ 5 h 38"/>
                <a:gd name="T54" fmla="*/ 0 w 42"/>
                <a:gd name="T55" fmla="*/ 4 h 38"/>
                <a:gd name="T56" fmla="*/ 0 w 42"/>
                <a:gd name="T57" fmla="*/ 4 h 38"/>
                <a:gd name="T58" fmla="*/ 0 w 42"/>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4" y="26"/>
                  </a:moveTo>
                  <a:lnTo>
                    <a:pt x="2" y="24"/>
                  </a:lnTo>
                  <a:lnTo>
                    <a:pt x="2" y="21"/>
                  </a:lnTo>
                  <a:lnTo>
                    <a:pt x="0" y="18"/>
                  </a:lnTo>
                  <a:lnTo>
                    <a:pt x="0" y="14"/>
                  </a:lnTo>
                  <a:lnTo>
                    <a:pt x="0" y="10"/>
                  </a:lnTo>
                  <a:lnTo>
                    <a:pt x="4" y="6"/>
                  </a:lnTo>
                  <a:lnTo>
                    <a:pt x="7" y="3"/>
                  </a:lnTo>
                  <a:lnTo>
                    <a:pt x="10" y="3"/>
                  </a:lnTo>
                  <a:lnTo>
                    <a:pt x="13" y="1"/>
                  </a:lnTo>
                  <a:lnTo>
                    <a:pt x="17" y="1"/>
                  </a:lnTo>
                  <a:lnTo>
                    <a:pt x="22" y="0"/>
                  </a:lnTo>
                  <a:lnTo>
                    <a:pt x="25" y="0"/>
                  </a:lnTo>
                  <a:lnTo>
                    <a:pt x="28" y="1"/>
                  </a:lnTo>
                  <a:lnTo>
                    <a:pt x="31" y="3"/>
                  </a:lnTo>
                  <a:lnTo>
                    <a:pt x="36" y="4"/>
                  </a:lnTo>
                  <a:lnTo>
                    <a:pt x="39" y="7"/>
                  </a:lnTo>
                  <a:lnTo>
                    <a:pt x="40" y="12"/>
                  </a:lnTo>
                  <a:lnTo>
                    <a:pt x="42" y="15"/>
                  </a:lnTo>
                  <a:lnTo>
                    <a:pt x="40" y="17"/>
                  </a:lnTo>
                  <a:lnTo>
                    <a:pt x="37" y="21"/>
                  </a:lnTo>
                  <a:lnTo>
                    <a:pt x="33" y="27"/>
                  </a:lnTo>
                  <a:lnTo>
                    <a:pt x="28" y="33"/>
                  </a:lnTo>
                  <a:lnTo>
                    <a:pt x="23" y="36"/>
                  </a:lnTo>
                  <a:lnTo>
                    <a:pt x="17" y="38"/>
                  </a:lnTo>
                  <a:lnTo>
                    <a:pt x="13" y="36"/>
                  </a:lnTo>
                  <a:lnTo>
                    <a:pt x="10" y="35"/>
                  </a:lnTo>
                  <a:lnTo>
                    <a:pt x="7" y="30"/>
                  </a:lnTo>
                  <a:lnTo>
                    <a:pt x="4"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2" name="Freeform 69"/>
            <p:cNvSpPr>
              <a:spLocks/>
            </p:cNvSpPr>
            <p:nvPr/>
          </p:nvSpPr>
          <p:spPr bwMode="auto">
            <a:xfrm>
              <a:off x="2021" y="2114"/>
              <a:ext cx="20" cy="20"/>
            </a:xfrm>
            <a:custGeom>
              <a:avLst/>
              <a:gdLst>
                <a:gd name="T0" fmla="*/ 0 w 42"/>
                <a:gd name="T1" fmla="*/ 4 h 38"/>
                <a:gd name="T2" fmla="*/ 0 w 42"/>
                <a:gd name="T3" fmla="*/ 4 h 38"/>
                <a:gd name="T4" fmla="*/ 0 w 42"/>
                <a:gd name="T5" fmla="*/ 3 h 38"/>
                <a:gd name="T6" fmla="*/ 0 w 42"/>
                <a:gd name="T7" fmla="*/ 3 h 38"/>
                <a:gd name="T8" fmla="*/ 0 w 42"/>
                <a:gd name="T9" fmla="*/ 2 h 38"/>
                <a:gd name="T10" fmla="*/ 0 w 42"/>
                <a:gd name="T11" fmla="*/ 2 h 38"/>
                <a:gd name="T12" fmla="*/ 0 w 42"/>
                <a:gd name="T13" fmla="*/ 1 h 38"/>
                <a:gd name="T14" fmla="*/ 0 w 42"/>
                <a:gd name="T15" fmla="*/ 1 h 38"/>
                <a:gd name="T16" fmla="*/ 1 w 42"/>
                <a:gd name="T17" fmla="*/ 1 h 38"/>
                <a:gd name="T18" fmla="*/ 1 w 42"/>
                <a:gd name="T19" fmla="*/ 0 h 38"/>
                <a:gd name="T20" fmla="*/ 2 w 42"/>
                <a:gd name="T21" fmla="*/ 0 h 38"/>
                <a:gd name="T22" fmla="*/ 2 w 42"/>
                <a:gd name="T23" fmla="*/ 0 h 38"/>
                <a:gd name="T24" fmla="*/ 3 w 42"/>
                <a:gd name="T25" fmla="*/ 0 h 38"/>
                <a:gd name="T26" fmla="*/ 3 w 42"/>
                <a:gd name="T27" fmla="*/ 0 h 38"/>
                <a:gd name="T28" fmla="*/ 3 w 42"/>
                <a:gd name="T29" fmla="*/ 1 h 38"/>
                <a:gd name="T30" fmla="*/ 4 w 42"/>
                <a:gd name="T31" fmla="*/ 1 h 38"/>
                <a:gd name="T32" fmla="*/ 4 w 42"/>
                <a:gd name="T33" fmla="*/ 1 h 38"/>
                <a:gd name="T34" fmla="*/ 5 w 42"/>
                <a:gd name="T35" fmla="*/ 2 h 38"/>
                <a:gd name="T36" fmla="*/ 5 w 42"/>
                <a:gd name="T37" fmla="*/ 2 h 38"/>
                <a:gd name="T38" fmla="*/ 4 w 42"/>
                <a:gd name="T39" fmla="*/ 3 h 38"/>
                <a:gd name="T40" fmla="*/ 4 w 42"/>
                <a:gd name="T41" fmla="*/ 3 h 38"/>
                <a:gd name="T42" fmla="*/ 4 w 42"/>
                <a:gd name="T43" fmla="*/ 4 h 38"/>
                <a:gd name="T44" fmla="*/ 3 w 42"/>
                <a:gd name="T45" fmla="*/ 5 h 38"/>
                <a:gd name="T46" fmla="*/ 2 w 42"/>
                <a:gd name="T47" fmla="*/ 5 h 38"/>
                <a:gd name="T48" fmla="*/ 2 w 42"/>
                <a:gd name="T49" fmla="*/ 6 h 38"/>
                <a:gd name="T50" fmla="*/ 1 w 42"/>
                <a:gd name="T51" fmla="*/ 5 h 38"/>
                <a:gd name="T52" fmla="*/ 1 w 42"/>
                <a:gd name="T53" fmla="*/ 5 h 38"/>
                <a:gd name="T54" fmla="*/ 0 w 42"/>
                <a:gd name="T55" fmla="*/ 4 h 38"/>
                <a:gd name="T56" fmla="*/ 0 w 42"/>
                <a:gd name="T57" fmla="*/ 4 h 38"/>
                <a:gd name="T58" fmla="*/ 0 w 42"/>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3" y="26"/>
                  </a:moveTo>
                  <a:lnTo>
                    <a:pt x="2" y="24"/>
                  </a:lnTo>
                  <a:lnTo>
                    <a:pt x="2" y="21"/>
                  </a:lnTo>
                  <a:lnTo>
                    <a:pt x="0" y="18"/>
                  </a:lnTo>
                  <a:lnTo>
                    <a:pt x="0" y="14"/>
                  </a:lnTo>
                  <a:lnTo>
                    <a:pt x="0" y="9"/>
                  </a:lnTo>
                  <a:lnTo>
                    <a:pt x="3" y="5"/>
                  </a:lnTo>
                  <a:lnTo>
                    <a:pt x="6" y="3"/>
                  </a:lnTo>
                  <a:lnTo>
                    <a:pt x="10" y="1"/>
                  </a:lnTo>
                  <a:lnTo>
                    <a:pt x="13" y="0"/>
                  </a:lnTo>
                  <a:lnTo>
                    <a:pt x="17" y="0"/>
                  </a:lnTo>
                  <a:lnTo>
                    <a:pt x="22" y="0"/>
                  </a:lnTo>
                  <a:lnTo>
                    <a:pt x="25" y="0"/>
                  </a:lnTo>
                  <a:lnTo>
                    <a:pt x="28" y="0"/>
                  </a:lnTo>
                  <a:lnTo>
                    <a:pt x="31" y="1"/>
                  </a:lnTo>
                  <a:lnTo>
                    <a:pt x="35" y="5"/>
                  </a:lnTo>
                  <a:lnTo>
                    <a:pt x="39" y="8"/>
                  </a:lnTo>
                  <a:lnTo>
                    <a:pt x="42" y="12"/>
                  </a:lnTo>
                  <a:lnTo>
                    <a:pt x="42" y="15"/>
                  </a:lnTo>
                  <a:lnTo>
                    <a:pt x="40" y="17"/>
                  </a:lnTo>
                  <a:lnTo>
                    <a:pt x="39" y="21"/>
                  </a:lnTo>
                  <a:lnTo>
                    <a:pt x="34" y="27"/>
                  </a:lnTo>
                  <a:lnTo>
                    <a:pt x="29" y="34"/>
                  </a:lnTo>
                  <a:lnTo>
                    <a:pt x="23" y="37"/>
                  </a:lnTo>
                  <a:lnTo>
                    <a:pt x="17" y="38"/>
                  </a:lnTo>
                  <a:lnTo>
                    <a:pt x="14" y="37"/>
                  </a:lnTo>
                  <a:lnTo>
                    <a:pt x="10" y="35"/>
                  </a:lnTo>
                  <a:lnTo>
                    <a:pt x="6" y="31"/>
                  </a:lnTo>
                  <a:lnTo>
                    <a:pt x="3"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3" name="Freeform 70"/>
            <p:cNvSpPr>
              <a:spLocks/>
            </p:cNvSpPr>
            <p:nvPr/>
          </p:nvSpPr>
          <p:spPr bwMode="auto">
            <a:xfrm>
              <a:off x="1167" y="1658"/>
              <a:ext cx="259" cy="430"/>
            </a:xfrm>
            <a:custGeom>
              <a:avLst/>
              <a:gdLst>
                <a:gd name="T0" fmla="*/ 60 w 519"/>
                <a:gd name="T1" fmla="*/ 31 h 861"/>
                <a:gd name="T2" fmla="*/ 60 w 519"/>
                <a:gd name="T3" fmla="*/ 31 h 861"/>
                <a:gd name="T4" fmla="*/ 60 w 519"/>
                <a:gd name="T5" fmla="*/ 32 h 861"/>
                <a:gd name="T6" fmla="*/ 58 w 519"/>
                <a:gd name="T7" fmla="*/ 33 h 861"/>
                <a:gd name="T8" fmla="*/ 55 w 519"/>
                <a:gd name="T9" fmla="*/ 35 h 861"/>
                <a:gd name="T10" fmla="*/ 51 w 519"/>
                <a:gd name="T11" fmla="*/ 36 h 861"/>
                <a:gd name="T12" fmla="*/ 44 w 519"/>
                <a:gd name="T13" fmla="*/ 37 h 861"/>
                <a:gd name="T14" fmla="*/ 35 w 519"/>
                <a:gd name="T15" fmla="*/ 38 h 861"/>
                <a:gd name="T16" fmla="*/ 23 w 519"/>
                <a:gd name="T17" fmla="*/ 38 h 861"/>
                <a:gd name="T18" fmla="*/ 22 w 519"/>
                <a:gd name="T19" fmla="*/ 37 h 861"/>
                <a:gd name="T20" fmla="*/ 20 w 519"/>
                <a:gd name="T21" fmla="*/ 37 h 861"/>
                <a:gd name="T22" fmla="*/ 17 w 519"/>
                <a:gd name="T23" fmla="*/ 38 h 861"/>
                <a:gd name="T24" fmla="*/ 14 w 519"/>
                <a:gd name="T25" fmla="*/ 39 h 861"/>
                <a:gd name="T26" fmla="*/ 11 w 519"/>
                <a:gd name="T27" fmla="*/ 43 h 861"/>
                <a:gd name="T28" fmla="*/ 7 w 519"/>
                <a:gd name="T29" fmla="*/ 48 h 861"/>
                <a:gd name="T30" fmla="*/ 5 w 519"/>
                <a:gd name="T31" fmla="*/ 57 h 861"/>
                <a:gd name="T32" fmla="*/ 3 w 519"/>
                <a:gd name="T33" fmla="*/ 69 h 861"/>
                <a:gd name="T34" fmla="*/ 5 w 519"/>
                <a:gd name="T35" fmla="*/ 106 h 861"/>
                <a:gd name="T36" fmla="*/ 7 w 519"/>
                <a:gd name="T37" fmla="*/ 69 h 861"/>
                <a:gd name="T38" fmla="*/ 7 w 519"/>
                <a:gd name="T39" fmla="*/ 66 h 861"/>
                <a:gd name="T40" fmla="*/ 8 w 519"/>
                <a:gd name="T41" fmla="*/ 62 h 861"/>
                <a:gd name="T42" fmla="*/ 9 w 519"/>
                <a:gd name="T43" fmla="*/ 57 h 861"/>
                <a:gd name="T44" fmla="*/ 11 w 519"/>
                <a:gd name="T45" fmla="*/ 52 h 861"/>
                <a:gd name="T46" fmla="*/ 13 w 519"/>
                <a:gd name="T47" fmla="*/ 47 h 861"/>
                <a:gd name="T48" fmla="*/ 16 w 519"/>
                <a:gd name="T49" fmla="*/ 43 h 861"/>
                <a:gd name="T50" fmla="*/ 21 w 519"/>
                <a:gd name="T51" fmla="*/ 41 h 861"/>
                <a:gd name="T52" fmla="*/ 23 w 519"/>
                <a:gd name="T53" fmla="*/ 41 h 861"/>
                <a:gd name="T54" fmla="*/ 27 w 519"/>
                <a:gd name="T55" fmla="*/ 41 h 861"/>
                <a:gd name="T56" fmla="*/ 32 w 519"/>
                <a:gd name="T57" fmla="*/ 42 h 861"/>
                <a:gd name="T58" fmla="*/ 39 w 519"/>
                <a:gd name="T59" fmla="*/ 42 h 861"/>
                <a:gd name="T60" fmla="*/ 46 w 519"/>
                <a:gd name="T61" fmla="*/ 42 h 861"/>
                <a:gd name="T62" fmla="*/ 53 w 519"/>
                <a:gd name="T63" fmla="*/ 40 h 861"/>
                <a:gd name="T64" fmla="*/ 59 w 519"/>
                <a:gd name="T65" fmla="*/ 38 h 861"/>
                <a:gd name="T66" fmla="*/ 63 w 519"/>
                <a:gd name="T67" fmla="*/ 34 h 861"/>
                <a:gd name="T68" fmla="*/ 62 w 519"/>
                <a:gd name="T69" fmla="*/ 2 h 861"/>
                <a:gd name="T70" fmla="*/ 56 w 519"/>
                <a:gd name="T71" fmla="*/ 0 h 8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9"/>
                <a:gd name="T109" fmla="*/ 0 h 861"/>
                <a:gd name="T110" fmla="*/ 519 w 519"/>
                <a:gd name="T111" fmla="*/ 861 h 8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9" h="861">
                  <a:moveTo>
                    <a:pt x="450" y="0"/>
                  </a:moveTo>
                  <a:lnTo>
                    <a:pt x="487" y="251"/>
                  </a:lnTo>
                  <a:lnTo>
                    <a:pt x="485" y="252"/>
                  </a:lnTo>
                  <a:lnTo>
                    <a:pt x="483" y="255"/>
                  </a:lnTo>
                  <a:lnTo>
                    <a:pt x="480" y="260"/>
                  </a:lnTo>
                  <a:lnTo>
                    <a:pt x="476" y="265"/>
                  </a:lnTo>
                  <a:lnTo>
                    <a:pt x="468" y="269"/>
                  </a:lnTo>
                  <a:lnTo>
                    <a:pt x="457" y="275"/>
                  </a:lnTo>
                  <a:lnTo>
                    <a:pt x="445" y="283"/>
                  </a:lnTo>
                  <a:lnTo>
                    <a:pt x="430" y="287"/>
                  </a:lnTo>
                  <a:lnTo>
                    <a:pt x="409" y="294"/>
                  </a:lnTo>
                  <a:lnTo>
                    <a:pt x="384" y="297"/>
                  </a:lnTo>
                  <a:lnTo>
                    <a:pt x="357" y="301"/>
                  </a:lnTo>
                  <a:lnTo>
                    <a:pt x="321" y="304"/>
                  </a:lnTo>
                  <a:lnTo>
                    <a:pt x="283" y="306"/>
                  </a:lnTo>
                  <a:lnTo>
                    <a:pt x="237" y="306"/>
                  </a:lnTo>
                  <a:lnTo>
                    <a:pt x="188" y="304"/>
                  </a:lnTo>
                  <a:lnTo>
                    <a:pt x="185" y="304"/>
                  </a:lnTo>
                  <a:lnTo>
                    <a:pt x="182" y="303"/>
                  </a:lnTo>
                  <a:lnTo>
                    <a:pt x="175" y="301"/>
                  </a:lnTo>
                  <a:lnTo>
                    <a:pt x="165" y="301"/>
                  </a:lnTo>
                  <a:lnTo>
                    <a:pt x="155" y="301"/>
                  </a:lnTo>
                  <a:lnTo>
                    <a:pt x="142" y="304"/>
                  </a:lnTo>
                  <a:lnTo>
                    <a:pt x="130" y="309"/>
                  </a:lnTo>
                  <a:lnTo>
                    <a:pt x="118" y="318"/>
                  </a:lnTo>
                  <a:lnTo>
                    <a:pt x="103" y="327"/>
                  </a:lnTo>
                  <a:lnTo>
                    <a:pt x="89" y="344"/>
                  </a:lnTo>
                  <a:lnTo>
                    <a:pt x="75" y="364"/>
                  </a:lnTo>
                  <a:lnTo>
                    <a:pt x="63" y="390"/>
                  </a:lnTo>
                  <a:lnTo>
                    <a:pt x="51" y="421"/>
                  </a:lnTo>
                  <a:lnTo>
                    <a:pt x="40" y="457"/>
                  </a:lnTo>
                  <a:lnTo>
                    <a:pt x="31" y="502"/>
                  </a:lnTo>
                  <a:lnTo>
                    <a:pt x="25" y="555"/>
                  </a:lnTo>
                  <a:lnTo>
                    <a:pt x="0" y="861"/>
                  </a:lnTo>
                  <a:lnTo>
                    <a:pt x="42" y="855"/>
                  </a:lnTo>
                  <a:lnTo>
                    <a:pt x="60" y="557"/>
                  </a:lnTo>
                  <a:lnTo>
                    <a:pt x="60" y="554"/>
                  </a:lnTo>
                  <a:lnTo>
                    <a:pt x="60" y="546"/>
                  </a:lnTo>
                  <a:lnTo>
                    <a:pt x="61" y="534"/>
                  </a:lnTo>
                  <a:lnTo>
                    <a:pt x="64" y="520"/>
                  </a:lnTo>
                  <a:lnTo>
                    <a:pt x="66" y="502"/>
                  </a:lnTo>
                  <a:lnTo>
                    <a:pt x="71" y="482"/>
                  </a:lnTo>
                  <a:lnTo>
                    <a:pt x="75" y="460"/>
                  </a:lnTo>
                  <a:lnTo>
                    <a:pt x="83" y="439"/>
                  </a:lnTo>
                  <a:lnTo>
                    <a:pt x="90" y="417"/>
                  </a:lnTo>
                  <a:lnTo>
                    <a:pt x="98" y="396"/>
                  </a:lnTo>
                  <a:lnTo>
                    <a:pt x="109" y="376"/>
                  </a:lnTo>
                  <a:lnTo>
                    <a:pt x="121" y="361"/>
                  </a:lnTo>
                  <a:lnTo>
                    <a:pt x="135" y="347"/>
                  </a:lnTo>
                  <a:lnTo>
                    <a:pt x="150" y="338"/>
                  </a:lnTo>
                  <a:lnTo>
                    <a:pt x="168" y="332"/>
                  </a:lnTo>
                  <a:lnTo>
                    <a:pt x="188" y="333"/>
                  </a:lnTo>
                  <a:lnTo>
                    <a:pt x="190" y="333"/>
                  </a:lnTo>
                  <a:lnTo>
                    <a:pt x="201" y="333"/>
                  </a:lnTo>
                  <a:lnTo>
                    <a:pt x="216" y="335"/>
                  </a:lnTo>
                  <a:lnTo>
                    <a:pt x="236" y="338"/>
                  </a:lnTo>
                  <a:lnTo>
                    <a:pt x="259" y="338"/>
                  </a:lnTo>
                  <a:lnTo>
                    <a:pt x="285" y="339"/>
                  </a:lnTo>
                  <a:lnTo>
                    <a:pt x="312" y="339"/>
                  </a:lnTo>
                  <a:lnTo>
                    <a:pt x="343" y="339"/>
                  </a:lnTo>
                  <a:lnTo>
                    <a:pt x="372" y="336"/>
                  </a:lnTo>
                  <a:lnTo>
                    <a:pt x="401" y="333"/>
                  </a:lnTo>
                  <a:lnTo>
                    <a:pt x="430" y="326"/>
                  </a:lnTo>
                  <a:lnTo>
                    <a:pt x="456" y="318"/>
                  </a:lnTo>
                  <a:lnTo>
                    <a:pt x="477" y="307"/>
                  </a:lnTo>
                  <a:lnTo>
                    <a:pt x="496" y="294"/>
                  </a:lnTo>
                  <a:lnTo>
                    <a:pt x="509" y="277"/>
                  </a:lnTo>
                  <a:lnTo>
                    <a:pt x="519" y="257"/>
                  </a:lnTo>
                  <a:lnTo>
                    <a:pt x="496" y="18"/>
                  </a:lnTo>
                  <a:lnTo>
                    <a:pt x="45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4" name="Freeform 71"/>
            <p:cNvSpPr>
              <a:spLocks/>
            </p:cNvSpPr>
            <p:nvPr/>
          </p:nvSpPr>
          <p:spPr bwMode="auto">
            <a:xfrm>
              <a:off x="1163" y="1815"/>
              <a:ext cx="706" cy="276"/>
            </a:xfrm>
            <a:custGeom>
              <a:avLst/>
              <a:gdLst>
                <a:gd name="T0" fmla="*/ 32 w 1413"/>
                <a:gd name="T1" fmla="*/ 62 h 553"/>
                <a:gd name="T2" fmla="*/ 32 w 1413"/>
                <a:gd name="T3" fmla="*/ 56 h 553"/>
                <a:gd name="T4" fmla="*/ 33 w 1413"/>
                <a:gd name="T5" fmla="*/ 45 h 553"/>
                <a:gd name="T6" fmla="*/ 37 w 1413"/>
                <a:gd name="T7" fmla="*/ 33 h 553"/>
                <a:gd name="T8" fmla="*/ 46 w 1413"/>
                <a:gd name="T9" fmla="*/ 22 h 553"/>
                <a:gd name="T10" fmla="*/ 62 w 1413"/>
                <a:gd name="T11" fmla="*/ 16 h 553"/>
                <a:gd name="T12" fmla="*/ 64 w 1413"/>
                <a:gd name="T13" fmla="*/ 15 h 553"/>
                <a:gd name="T14" fmla="*/ 71 w 1413"/>
                <a:gd name="T15" fmla="*/ 13 h 553"/>
                <a:gd name="T16" fmla="*/ 79 w 1413"/>
                <a:gd name="T17" fmla="*/ 11 h 553"/>
                <a:gd name="T18" fmla="*/ 87 w 1413"/>
                <a:gd name="T19" fmla="*/ 8 h 553"/>
                <a:gd name="T20" fmla="*/ 94 w 1413"/>
                <a:gd name="T21" fmla="*/ 6 h 553"/>
                <a:gd name="T22" fmla="*/ 96 w 1413"/>
                <a:gd name="T23" fmla="*/ 7 h 553"/>
                <a:gd name="T24" fmla="*/ 99 w 1413"/>
                <a:gd name="T25" fmla="*/ 19 h 553"/>
                <a:gd name="T26" fmla="*/ 105 w 1413"/>
                <a:gd name="T27" fmla="*/ 34 h 553"/>
                <a:gd name="T28" fmla="*/ 114 w 1413"/>
                <a:gd name="T29" fmla="*/ 48 h 553"/>
                <a:gd name="T30" fmla="*/ 127 w 1413"/>
                <a:gd name="T31" fmla="*/ 56 h 553"/>
                <a:gd name="T32" fmla="*/ 139 w 1413"/>
                <a:gd name="T33" fmla="*/ 55 h 553"/>
                <a:gd name="T34" fmla="*/ 143 w 1413"/>
                <a:gd name="T35" fmla="*/ 53 h 553"/>
                <a:gd name="T36" fmla="*/ 151 w 1413"/>
                <a:gd name="T37" fmla="*/ 48 h 553"/>
                <a:gd name="T38" fmla="*/ 161 w 1413"/>
                <a:gd name="T39" fmla="*/ 42 h 553"/>
                <a:gd name="T40" fmla="*/ 169 w 1413"/>
                <a:gd name="T41" fmla="*/ 36 h 553"/>
                <a:gd name="T42" fmla="*/ 176 w 1413"/>
                <a:gd name="T43" fmla="*/ 31 h 553"/>
                <a:gd name="T44" fmla="*/ 175 w 1413"/>
                <a:gd name="T45" fmla="*/ 27 h 553"/>
                <a:gd name="T46" fmla="*/ 169 w 1413"/>
                <a:gd name="T47" fmla="*/ 31 h 553"/>
                <a:gd name="T48" fmla="*/ 160 w 1413"/>
                <a:gd name="T49" fmla="*/ 38 h 553"/>
                <a:gd name="T50" fmla="*/ 149 w 1413"/>
                <a:gd name="T51" fmla="*/ 44 h 553"/>
                <a:gd name="T52" fmla="*/ 139 w 1413"/>
                <a:gd name="T53" fmla="*/ 50 h 553"/>
                <a:gd name="T54" fmla="*/ 134 w 1413"/>
                <a:gd name="T55" fmla="*/ 51 h 553"/>
                <a:gd name="T56" fmla="*/ 130 w 1413"/>
                <a:gd name="T57" fmla="*/ 52 h 553"/>
                <a:gd name="T58" fmla="*/ 124 w 1413"/>
                <a:gd name="T59" fmla="*/ 50 h 553"/>
                <a:gd name="T60" fmla="*/ 116 w 1413"/>
                <a:gd name="T61" fmla="*/ 43 h 553"/>
                <a:gd name="T62" fmla="*/ 107 w 1413"/>
                <a:gd name="T63" fmla="*/ 27 h 553"/>
                <a:gd name="T64" fmla="*/ 99 w 1413"/>
                <a:gd name="T65" fmla="*/ 0 h 553"/>
                <a:gd name="T66" fmla="*/ 97 w 1413"/>
                <a:gd name="T67" fmla="*/ 0 h 553"/>
                <a:gd name="T68" fmla="*/ 90 w 1413"/>
                <a:gd name="T69" fmla="*/ 3 h 553"/>
                <a:gd name="T70" fmla="*/ 81 w 1413"/>
                <a:gd name="T71" fmla="*/ 6 h 553"/>
                <a:gd name="T72" fmla="*/ 71 w 1413"/>
                <a:gd name="T73" fmla="*/ 9 h 553"/>
                <a:gd name="T74" fmla="*/ 61 w 1413"/>
                <a:gd name="T75" fmla="*/ 12 h 553"/>
                <a:gd name="T76" fmla="*/ 53 w 1413"/>
                <a:gd name="T77" fmla="*/ 14 h 553"/>
                <a:gd name="T78" fmla="*/ 44 w 1413"/>
                <a:gd name="T79" fmla="*/ 18 h 553"/>
                <a:gd name="T80" fmla="*/ 37 w 1413"/>
                <a:gd name="T81" fmla="*/ 25 h 553"/>
                <a:gd name="T82" fmla="*/ 31 w 1413"/>
                <a:gd name="T83" fmla="*/ 34 h 553"/>
                <a:gd name="T84" fmla="*/ 28 w 1413"/>
                <a:gd name="T85" fmla="*/ 48 h 553"/>
                <a:gd name="T86" fmla="*/ 0 w 1413"/>
                <a:gd name="T87" fmla="*/ 64 h 5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13"/>
                <a:gd name="T133" fmla="*/ 0 h 553"/>
                <a:gd name="T134" fmla="*/ 1413 w 1413"/>
                <a:gd name="T135" fmla="*/ 553 h 5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13" h="553">
                  <a:moveTo>
                    <a:pt x="0" y="553"/>
                  </a:moveTo>
                  <a:lnTo>
                    <a:pt x="261" y="507"/>
                  </a:lnTo>
                  <a:lnTo>
                    <a:pt x="261" y="502"/>
                  </a:lnTo>
                  <a:lnTo>
                    <a:pt x="260" y="491"/>
                  </a:lnTo>
                  <a:lnTo>
                    <a:pt x="258" y="475"/>
                  </a:lnTo>
                  <a:lnTo>
                    <a:pt x="258" y="453"/>
                  </a:lnTo>
                  <a:lnTo>
                    <a:pt x="258" y="426"/>
                  </a:lnTo>
                  <a:lnTo>
                    <a:pt x="261" y="397"/>
                  </a:lnTo>
                  <a:lnTo>
                    <a:pt x="266" y="366"/>
                  </a:lnTo>
                  <a:lnTo>
                    <a:pt x="273" y="332"/>
                  </a:lnTo>
                  <a:lnTo>
                    <a:pt x="284" y="299"/>
                  </a:lnTo>
                  <a:lnTo>
                    <a:pt x="298" y="265"/>
                  </a:lnTo>
                  <a:lnTo>
                    <a:pt x="318" y="233"/>
                  </a:lnTo>
                  <a:lnTo>
                    <a:pt x="342" y="205"/>
                  </a:lnTo>
                  <a:lnTo>
                    <a:pt x="370" y="178"/>
                  </a:lnTo>
                  <a:lnTo>
                    <a:pt x="405" y="158"/>
                  </a:lnTo>
                  <a:lnTo>
                    <a:pt x="448" y="141"/>
                  </a:lnTo>
                  <a:lnTo>
                    <a:pt x="497" y="130"/>
                  </a:lnTo>
                  <a:lnTo>
                    <a:pt x="500" y="129"/>
                  </a:lnTo>
                  <a:lnTo>
                    <a:pt x="506" y="127"/>
                  </a:lnTo>
                  <a:lnTo>
                    <a:pt x="516" y="124"/>
                  </a:lnTo>
                  <a:lnTo>
                    <a:pt x="532" y="121"/>
                  </a:lnTo>
                  <a:lnTo>
                    <a:pt x="549" y="115"/>
                  </a:lnTo>
                  <a:lnTo>
                    <a:pt x="568" y="111"/>
                  </a:lnTo>
                  <a:lnTo>
                    <a:pt x="590" y="104"/>
                  </a:lnTo>
                  <a:lnTo>
                    <a:pt x="611" y="98"/>
                  </a:lnTo>
                  <a:lnTo>
                    <a:pt x="634" y="91"/>
                  </a:lnTo>
                  <a:lnTo>
                    <a:pt x="657" y="83"/>
                  </a:lnTo>
                  <a:lnTo>
                    <a:pt x="680" y="75"/>
                  </a:lnTo>
                  <a:lnTo>
                    <a:pt x="701" y="69"/>
                  </a:lnTo>
                  <a:lnTo>
                    <a:pt x="721" y="62"/>
                  </a:lnTo>
                  <a:lnTo>
                    <a:pt x="740" y="54"/>
                  </a:lnTo>
                  <a:lnTo>
                    <a:pt x="753" y="48"/>
                  </a:lnTo>
                  <a:lnTo>
                    <a:pt x="766" y="42"/>
                  </a:lnTo>
                  <a:lnTo>
                    <a:pt x="767" y="46"/>
                  </a:lnTo>
                  <a:lnTo>
                    <a:pt x="770" y="62"/>
                  </a:lnTo>
                  <a:lnTo>
                    <a:pt x="775" y="86"/>
                  </a:lnTo>
                  <a:lnTo>
                    <a:pt x="784" y="117"/>
                  </a:lnTo>
                  <a:lnTo>
                    <a:pt x="793" y="152"/>
                  </a:lnTo>
                  <a:lnTo>
                    <a:pt x="807" y="192"/>
                  </a:lnTo>
                  <a:lnTo>
                    <a:pt x="824" y="234"/>
                  </a:lnTo>
                  <a:lnTo>
                    <a:pt x="842" y="277"/>
                  </a:lnTo>
                  <a:lnTo>
                    <a:pt x="864" y="319"/>
                  </a:lnTo>
                  <a:lnTo>
                    <a:pt x="890" y="357"/>
                  </a:lnTo>
                  <a:lnTo>
                    <a:pt x="917" y="390"/>
                  </a:lnTo>
                  <a:lnTo>
                    <a:pt x="949" y="421"/>
                  </a:lnTo>
                  <a:lnTo>
                    <a:pt x="984" y="441"/>
                  </a:lnTo>
                  <a:lnTo>
                    <a:pt x="1023" y="453"/>
                  </a:lnTo>
                  <a:lnTo>
                    <a:pt x="1065" y="455"/>
                  </a:lnTo>
                  <a:lnTo>
                    <a:pt x="1111" y="445"/>
                  </a:lnTo>
                  <a:lnTo>
                    <a:pt x="1114" y="444"/>
                  </a:lnTo>
                  <a:lnTo>
                    <a:pt x="1122" y="439"/>
                  </a:lnTo>
                  <a:lnTo>
                    <a:pt x="1133" y="433"/>
                  </a:lnTo>
                  <a:lnTo>
                    <a:pt x="1150" y="426"/>
                  </a:lnTo>
                  <a:lnTo>
                    <a:pt x="1168" y="413"/>
                  </a:lnTo>
                  <a:lnTo>
                    <a:pt x="1189" y="401"/>
                  </a:lnTo>
                  <a:lnTo>
                    <a:pt x="1212" y="387"/>
                  </a:lnTo>
                  <a:lnTo>
                    <a:pt x="1238" y="375"/>
                  </a:lnTo>
                  <a:lnTo>
                    <a:pt x="1263" y="358"/>
                  </a:lnTo>
                  <a:lnTo>
                    <a:pt x="1289" y="343"/>
                  </a:lnTo>
                  <a:lnTo>
                    <a:pt x="1313" y="326"/>
                  </a:lnTo>
                  <a:lnTo>
                    <a:pt x="1338" y="311"/>
                  </a:lnTo>
                  <a:lnTo>
                    <a:pt x="1359" y="294"/>
                  </a:lnTo>
                  <a:lnTo>
                    <a:pt x="1379" y="279"/>
                  </a:lnTo>
                  <a:lnTo>
                    <a:pt x="1396" y="265"/>
                  </a:lnTo>
                  <a:lnTo>
                    <a:pt x="1409" y="253"/>
                  </a:lnTo>
                  <a:lnTo>
                    <a:pt x="1413" y="212"/>
                  </a:lnTo>
                  <a:lnTo>
                    <a:pt x="1409" y="213"/>
                  </a:lnTo>
                  <a:lnTo>
                    <a:pt x="1402" y="219"/>
                  </a:lnTo>
                  <a:lnTo>
                    <a:pt x="1390" y="228"/>
                  </a:lnTo>
                  <a:lnTo>
                    <a:pt x="1374" y="241"/>
                  </a:lnTo>
                  <a:lnTo>
                    <a:pt x="1353" y="254"/>
                  </a:lnTo>
                  <a:lnTo>
                    <a:pt x="1332" y="270"/>
                  </a:lnTo>
                  <a:lnTo>
                    <a:pt x="1307" y="288"/>
                  </a:lnTo>
                  <a:lnTo>
                    <a:pt x="1281" y="306"/>
                  </a:lnTo>
                  <a:lnTo>
                    <a:pt x="1254" y="323"/>
                  </a:lnTo>
                  <a:lnTo>
                    <a:pt x="1226" y="342"/>
                  </a:lnTo>
                  <a:lnTo>
                    <a:pt x="1197" y="358"/>
                  </a:lnTo>
                  <a:lnTo>
                    <a:pt x="1169" y="375"/>
                  </a:lnTo>
                  <a:lnTo>
                    <a:pt x="1142" y="387"/>
                  </a:lnTo>
                  <a:lnTo>
                    <a:pt x="1117" y="400"/>
                  </a:lnTo>
                  <a:lnTo>
                    <a:pt x="1094" y="409"/>
                  </a:lnTo>
                  <a:lnTo>
                    <a:pt x="1075" y="415"/>
                  </a:lnTo>
                  <a:lnTo>
                    <a:pt x="1072" y="415"/>
                  </a:lnTo>
                  <a:lnTo>
                    <a:pt x="1065" y="416"/>
                  </a:lnTo>
                  <a:lnTo>
                    <a:pt x="1056" y="418"/>
                  </a:lnTo>
                  <a:lnTo>
                    <a:pt x="1044" y="420"/>
                  </a:lnTo>
                  <a:lnTo>
                    <a:pt x="1030" y="416"/>
                  </a:lnTo>
                  <a:lnTo>
                    <a:pt x="1013" y="413"/>
                  </a:lnTo>
                  <a:lnTo>
                    <a:pt x="994" y="404"/>
                  </a:lnTo>
                  <a:lnTo>
                    <a:pt x="975" y="392"/>
                  </a:lnTo>
                  <a:lnTo>
                    <a:pt x="952" y="374"/>
                  </a:lnTo>
                  <a:lnTo>
                    <a:pt x="931" y="348"/>
                  </a:lnTo>
                  <a:lnTo>
                    <a:pt x="906" y="314"/>
                  </a:lnTo>
                  <a:lnTo>
                    <a:pt x="885" y="273"/>
                  </a:lnTo>
                  <a:lnTo>
                    <a:pt x="861" y="221"/>
                  </a:lnTo>
                  <a:lnTo>
                    <a:pt x="839" y="158"/>
                  </a:lnTo>
                  <a:lnTo>
                    <a:pt x="818" y="86"/>
                  </a:lnTo>
                  <a:lnTo>
                    <a:pt x="798" y="0"/>
                  </a:lnTo>
                  <a:lnTo>
                    <a:pt x="795" y="0"/>
                  </a:lnTo>
                  <a:lnTo>
                    <a:pt x="789" y="2"/>
                  </a:lnTo>
                  <a:lnTo>
                    <a:pt x="778" y="7"/>
                  </a:lnTo>
                  <a:lnTo>
                    <a:pt x="764" y="11"/>
                  </a:lnTo>
                  <a:lnTo>
                    <a:pt x="746" y="17"/>
                  </a:lnTo>
                  <a:lnTo>
                    <a:pt x="726" y="25"/>
                  </a:lnTo>
                  <a:lnTo>
                    <a:pt x="703" y="33"/>
                  </a:lnTo>
                  <a:lnTo>
                    <a:pt x="680" y="42"/>
                  </a:lnTo>
                  <a:lnTo>
                    <a:pt x="654" y="51"/>
                  </a:lnTo>
                  <a:lnTo>
                    <a:pt x="628" y="59"/>
                  </a:lnTo>
                  <a:lnTo>
                    <a:pt x="601" y="66"/>
                  </a:lnTo>
                  <a:lnTo>
                    <a:pt x="575" y="75"/>
                  </a:lnTo>
                  <a:lnTo>
                    <a:pt x="547" y="83"/>
                  </a:lnTo>
                  <a:lnTo>
                    <a:pt x="521" y="91"/>
                  </a:lnTo>
                  <a:lnTo>
                    <a:pt x="495" y="97"/>
                  </a:lnTo>
                  <a:lnTo>
                    <a:pt x="472" y="103"/>
                  </a:lnTo>
                  <a:lnTo>
                    <a:pt x="448" y="108"/>
                  </a:lnTo>
                  <a:lnTo>
                    <a:pt x="426" y="114"/>
                  </a:lnTo>
                  <a:lnTo>
                    <a:pt x="402" y="123"/>
                  </a:lnTo>
                  <a:lnTo>
                    <a:pt x="380" y="134"/>
                  </a:lnTo>
                  <a:lnTo>
                    <a:pt x="357" y="147"/>
                  </a:lnTo>
                  <a:lnTo>
                    <a:pt x="336" y="163"/>
                  </a:lnTo>
                  <a:lnTo>
                    <a:pt x="316" y="179"/>
                  </a:lnTo>
                  <a:lnTo>
                    <a:pt x="298" y="201"/>
                  </a:lnTo>
                  <a:lnTo>
                    <a:pt x="279" y="224"/>
                  </a:lnTo>
                  <a:lnTo>
                    <a:pt x="264" y="250"/>
                  </a:lnTo>
                  <a:lnTo>
                    <a:pt x="250" y="279"/>
                  </a:lnTo>
                  <a:lnTo>
                    <a:pt x="241" y="312"/>
                  </a:lnTo>
                  <a:lnTo>
                    <a:pt x="232" y="348"/>
                  </a:lnTo>
                  <a:lnTo>
                    <a:pt x="227" y="386"/>
                  </a:lnTo>
                  <a:lnTo>
                    <a:pt x="224" y="430"/>
                  </a:lnTo>
                  <a:lnTo>
                    <a:pt x="227" y="478"/>
                  </a:lnTo>
                  <a:lnTo>
                    <a:pt x="6" y="514"/>
                  </a:lnTo>
                  <a:lnTo>
                    <a:pt x="0" y="55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5" name="Freeform 72"/>
            <p:cNvSpPr>
              <a:spLocks/>
            </p:cNvSpPr>
            <p:nvPr/>
          </p:nvSpPr>
          <p:spPr bwMode="auto">
            <a:xfrm>
              <a:off x="1627" y="1731"/>
              <a:ext cx="92" cy="72"/>
            </a:xfrm>
            <a:custGeom>
              <a:avLst/>
              <a:gdLst>
                <a:gd name="T0" fmla="*/ 3 w 185"/>
                <a:gd name="T1" fmla="*/ 1 h 144"/>
                <a:gd name="T2" fmla="*/ 3 w 185"/>
                <a:gd name="T3" fmla="*/ 1 h 144"/>
                <a:gd name="T4" fmla="*/ 4 w 185"/>
                <a:gd name="T5" fmla="*/ 2 h 144"/>
                <a:gd name="T6" fmla="*/ 4 w 185"/>
                <a:gd name="T7" fmla="*/ 2 h 144"/>
                <a:gd name="T8" fmla="*/ 4 w 185"/>
                <a:gd name="T9" fmla="*/ 3 h 144"/>
                <a:gd name="T10" fmla="*/ 4 w 185"/>
                <a:gd name="T11" fmla="*/ 5 h 144"/>
                <a:gd name="T12" fmla="*/ 5 w 185"/>
                <a:gd name="T13" fmla="*/ 6 h 144"/>
                <a:gd name="T14" fmla="*/ 5 w 185"/>
                <a:gd name="T15" fmla="*/ 7 h 144"/>
                <a:gd name="T16" fmla="*/ 6 w 185"/>
                <a:gd name="T17" fmla="*/ 9 h 144"/>
                <a:gd name="T18" fmla="*/ 7 w 185"/>
                <a:gd name="T19" fmla="*/ 10 h 144"/>
                <a:gd name="T20" fmla="*/ 9 w 185"/>
                <a:gd name="T21" fmla="*/ 11 h 144"/>
                <a:gd name="T22" fmla="*/ 10 w 185"/>
                <a:gd name="T23" fmla="*/ 12 h 144"/>
                <a:gd name="T24" fmla="*/ 12 w 185"/>
                <a:gd name="T25" fmla="*/ 13 h 144"/>
                <a:gd name="T26" fmla="*/ 14 w 185"/>
                <a:gd name="T27" fmla="*/ 14 h 144"/>
                <a:gd name="T28" fmla="*/ 17 w 185"/>
                <a:gd name="T29" fmla="*/ 14 h 144"/>
                <a:gd name="T30" fmla="*/ 19 w 185"/>
                <a:gd name="T31" fmla="*/ 14 h 144"/>
                <a:gd name="T32" fmla="*/ 23 w 185"/>
                <a:gd name="T33" fmla="*/ 13 h 144"/>
                <a:gd name="T34" fmla="*/ 21 w 185"/>
                <a:gd name="T35" fmla="*/ 18 h 144"/>
                <a:gd name="T36" fmla="*/ 20 w 185"/>
                <a:gd name="T37" fmla="*/ 18 h 144"/>
                <a:gd name="T38" fmla="*/ 20 w 185"/>
                <a:gd name="T39" fmla="*/ 18 h 144"/>
                <a:gd name="T40" fmla="*/ 19 w 185"/>
                <a:gd name="T41" fmla="*/ 18 h 144"/>
                <a:gd name="T42" fmla="*/ 17 w 185"/>
                <a:gd name="T43" fmla="*/ 18 h 144"/>
                <a:gd name="T44" fmla="*/ 16 w 185"/>
                <a:gd name="T45" fmla="*/ 18 h 144"/>
                <a:gd name="T46" fmla="*/ 14 w 185"/>
                <a:gd name="T47" fmla="*/ 18 h 144"/>
                <a:gd name="T48" fmla="*/ 12 w 185"/>
                <a:gd name="T49" fmla="*/ 18 h 144"/>
                <a:gd name="T50" fmla="*/ 10 w 185"/>
                <a:gd name="T51" fmla="*/ 17 h 144"/>
                <a:gd name="T52" fmla="*/ 8 w 185"/>
                <a:gd name="T53" fmla="*/ 16 h 144"/>
                <a:gd name="T54" fmla="*/ 6 w 185"/>
                <a:gd name="T55" fmla="*/ 16 h 144"/>
                <a:gd name="T56" fmla="*/ 4 w 185"/>
                <a:gd name="T57" fmla="*/ 14 h 144"/>
                <a:gd name="T58" fmla="*/ 3 w 185"/>
                <a:gd name="T59" fmla="*/ 12 h 144"/>
                <a:gd name="T60" fmla="*/ 1 w 185"/>
                <a:gd name="T61" fmla="*/ 10 h 144"/>
                <a:gd name="T62" fmla="*/ 0 w 185"/>
                <a:gd name="T63" fmla="*/ 7 h 144"/>
                <a:gd name="T64" fmla="*/ 0 w 185"/>
                <a:gd name="T65" fmla="*/ 4 h 144"/>
                <a:gd name="T66" fmla="*/ 0 w 185"/>
                <a:gd name="T67" fmla="*/ 0 h 144"/>
                <a:gd name="T68" fmla="*/ 3 w 185"/>
                <a:gd name="T69" fmla="*/ 1 h 144"/>
                <a:gd name="T70" fmla="*/ 3 w 185"/>
                <a:gd name="T71" fmla="*/ 1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
                <a:gd name="T109" fmla="*/ 0 h 144"/>
                <a:gd name="T110" fmla="*/ 185 w 185"/>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 h="144">
                  <a:moveTo>
                    <a:pt x="30" y="3"/>
                  </a:moveTo>
                  <a:lnTo>
                    <a:pt x="30" y="4"/>
                  </a:lnTo>
                  <a:lnTo>
                    <a:pt x="32" y="9"/>
                  </a:lnTo>
                  <a:lnTo>
                    <a:pt x="32" y="15"/>
                  </a:lnTo>
                  <a:lnTo>
                    <a:pt x="35" y="24"/>
                  </a:lnTo>
                  <a:lnTo>
                    <a:pt x="37" y="33"/>
                  </a:lnTo>
                  <a:lnTo>
                    <a:pt x="43" y="44"/>
                  </a:lnTo>
                  <a:lnTo>
                    <a:pt x="47" y="55"/>
                  </a:lnTo>
                  <a:lnTo>
                    <a:pt x="55" y="67"/>
                  </a:lnTo>
                  <a:lnTo>
                    <a:pt x="62" y="78"/>
                  </a:lnTo>
                  <a:lnTo>
                    <a:pt x="73" y="88"/>
                  </a:lnTo>
                  <a:lnTo>
                    <a:pt x="85" y="96"/>
                  </a:lnTo>
                  <a:lnTo>
                    <a:pt x="101" y="104"/>
                  </a:lnTo>
                  <a:lnTo>
                    <a:pt x="118" y="107"/>
                  </a:lnTo>
                  <a:lnTo>
                    <a:pt x="137" y="108"/>
                  </a:lnTo>
                  <a:lnTo>
                    <a:pt x="159" y="105"/>
                  </a:lnTo>
                  <a:lnTo>
                    <a:pt x="185" y="99"/>
                  </a:lnTo>
                  <a:lnTo>
                    <a:pt x="168" y="140"/>
                  </a:lnTo>
                  <a:lnTo>
                    <a:pt x="166" y="140"/>
                  </a:lnTo>
                  <a:lnTo>
                    <a:pt x="160" y="142"/>
                  </a:lnTo>
                  <a:lnTo>
                    <a:pt x="153" y="142"/>
                  </a:lnTo>
                  <a:lnTo>
                    <a:pt x="142" y="144"/>
                  </a:lnTo>
                  <a:lnTo>
                    <a:pt x="128" y="142"/>
                  </a:lnTo>
                  <a:lnTo>
                    <a:pt x="114" y="142"/>
                  </a:lnTo>
                  <a:lnTo>
                    <a:pt x="99" y="139"/>
                  </a:lnTo>
                  <a:lnTo>
                    <a:pt x="84" y="136"/>
                  </a:lnTo>
                  <a:lnTo>
                    <a:pt x="67" y="128"/>
                  </a:lnTo>
                  <a:lnTo>
                    <a:pt x="52" y="121"/>
                  </a:lnTo>
                  <a:lnTo>
                    <a:pt x="38" y="110"/>
                  </a:lnTo>
                  <a:lnTo>
                    <a:pt x="26" y="96"/>
                  </a:lnTo>
                  <a:lnTo>
                    <a:pt x="14" y="76"/>
                  </a:lnTo>
                  <a:lnTo>
                    <a:pt x="6" y="55"/>
                  </a:lnTo>
                  <a:lnTo>
                    <a:pt x="1" y="29"/>
                  </a:lnTo>
                  <a:lnTo>
                    <a:pt x="0" y="0"/>
                  </a:lnTo>
                  <a:lnTo>
                    <a:pt x="30" y="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6" name="Freeform 73"/>
            <p:cNvSpPr>
              <a:spLocks/>
            </p:cNvSpPr>
            <p:nvPr/>
          </p:nvSpPr>
          <p:spPr bwMode="auto">
            <a:xfrm>
              <a:off x="1593" y="1731"/>
              <a:ext cx="111" cy="104"/>
            </a:xfrm>
            <a:custGeom>
              <a:avLst/>
              <a:gdLst>
                <a:gd name="T0" fmla="*/ 5 w 221"/>
                <a:gd name="T1" fmla="*/ 1 h 208"/>
                <a:gd name="T2" fmla="*/ 5 w 221"/>
                <a:gd name="T3" fmla="*/ 1 h 208"/>
                <a:gd name="T4" fmla="*/ 5 w 221"/>
                <a:gd name="T5" fmla="*/ 2 h 208"/>
                <a:gd name="T6" fmla="*/ 5 w 221"/>
                <a:gd name="T7" fmla="*/ 3 h 208"/>
                <a:gd name="T8" fmla="*/ 5 w 221"/>
                <a:gd name="T9" fmla="*/ 4 h 208"/>
                <a:gd name="T10" fmla="*/ 5 w 221"/>
                <a:gd name="T11" fmla="*/ 6 h 208"/>
                <a:gd name="T12" fmla="*/ 5 w 221"/>
                <a:gd name="T13" fmla="*/ 8 h 208"/>
                <a:gd name="T14" fmla="*/ 6 w 221"/>
                <a:gd name="T15" fmla="*/ 10 h 208"/>
                <a:gd name="T16" fmla="*/ 7 w 221"/>
                <a:gd name="T17" fmla="*/ 12 h 208"/>
                <a:gd name="T18" fmla="*/ 8 w 221"/>
                <a:gd name="T19" fmla="*/ 14 h 208"/>
                <a:gd name="T20" fmla="*/ 9 w 221"/>
                <a:gd name="T21" fmla="*/ 16 h 208"/>
                <a:gd name="T22" fmla="*/ 11 w 221"/>
                <a:gd name="T23" fmla="*/ 17 h 208"/>
                <a:gd name="T24" fmla="*/ 13 w 221"/>
                <a:gd name="T25" fmla="*/ 19 h 208"/>
                <a:gd name="T26" fmla="*/ 16 w 221"/>
                <a:gd name="T27" fmla="*/ 20 h 208"/>
                <a:gd name="T28" fmla="*/ 19 w 221"/>
                <a:gd name="T29" fmla="*/ 21 h 208"/>
                <a:gd name="T30" fmla="*/ 23 w 221"/>
                <a:gd name="T31" fmla="*/ 22 h 208"/>
                <a:gd name="T32" fmla="*/ 28 w 221"/>
                <a:gd name="T33" fmla="*/ 22 h 208"/>
                <a:gd name="T34" fmla="*/ 27 w 221"/>
                <a:gd name="T35" fmla="*/ 26 h 208"/>
                <a:gd name="T36" fmla="*/ 26 w 221"/>
                <a:gd name="T37" fmla="*/ 26 h 208"/>
                <a:gd name="T38" fmla="*/ 26 w 221"/>
                <a:gd name="T39" fmla="*/ 26 h 208"/>
                <a:gd name="T40" fmla="*/ 24 w 221"/>
                <a:gd name="T41" fmla="*/ 26 h 208"/>
                <a:gd name="T42" fmla="*/ 23 w 221"/>
                <a:gd name="T43" fmla="*/ 26 h 208"/>
                <a:gd name="T44" fmla="*/ 20 w 221"/>
                <a:gd name="T45" fmla="*/ 26 h 208"/>
                <a:gd name="T46" fmla="*/ 18 w 221"/>
                <a:gd name="T47" fmla="*/ 26 h 208"/>
                <a:gd name="T48" fmla="*/ 16 w 221"/>
                <a:gd name="T49" fmla="*/ 25 h 208"/>
                <a:gd name="T50" fmla="*/ 13 w 221"/>
                <a:gd name="T51" fmla="*/ 24 h 208"/>
                <a:gd name="T52" fmla="*/ 11 w 221"/>
                <a:gd name="T53" fmla="*/ 23 h 208"/>
                <a:gd name="T54" fmla="*/ 8 w 221"/>
                <a:gd name="T55" fmla="*/ 21 h 208"/>
                <a:gd name="T56" fmla="*/ 6 w 221"/>
                <a:gd name="T57" fmla="*/ 20 h 208"/>
                <a:gd name="T58" fmla="*/ 4 w 221"/>
                <a:gd name="T59" fmla="*/ 17 h 208"/>
                <a:gd name="T60" fmla="*/ 3 w 221"/>
                <a:gd name="T61" fmla="*/ 14 h 208"/>
                <a:gd name="T62" fmla="*/ 1 w 221"/>
                <a:gd name="T63" fmla="*/ 10 h 208"/>
                <a:gd name="T64" fmla="*/ 1 w 221"/>
                <a:gd name="T65" fmla="*/ 5 h 208"/>
                <a:gd name="T66" fmla="*/ 0 w 221"/>
                <a:gd name="T67" fmla="*/ 0 h 208"/>
                <a:gd name="T68" fmla="*/ 5 w 221"/>
                <a:gd name="T69" fmla="*/ 1 h 208"/>
                <a:gd name="T70" fmla="*/ 5 w 221"/>
                <a:gd name="T71" fmla="*/ 1 h 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1"/>
                <a:gd name="T109" fmla="*/ 0 h 208"/>
                <a:gd name="T110" fmla="*/ 221 w 221"/>
                <a:gd name="T111" fmla="*/ 208 h 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1" h="208">
                  <a:moveTo>
                    <a:pt x="38" y="3"/>
                  </a:moveTo>
                  <a:lnTo>
                    <a:pt x="36" y="4"/>
                  </a:lnTo>
                  <a:lnTo>
                    <a:pt x="36" y="9"/>
                  </a:lnTo>
                  <a:lnTo>
                    <a:pt x="35" y="18"/>
                  </a:lnTo>
                  <a:lnTo>
                    <a:pt x="36" y="30"/>
                  </a:lnTo>
                  <a:lnTo>
                    <a:pt x="36" y="43"/>
                  </a:lnTo>
                  <a:lnTo>
                    <a:pt x="39" y="58"/>
                  </a:lnTo>
                  <a:lnTo>
                    <a:pt x="44" y="73"/>
                  </a:lnTo>
                  <a:lnTo>
                    <a:pt x="50" y="90"/>
                  </a:lnTo>
                  <a:lnTo>
                    <a:pt x="59" y="105"/>
                  </a:lnTo>
                  <a:lnTo>
                    <a:pt x="70" y="121"/>
                  </a:lnTo>
                  <a:lnTo>
                    <a:pt x="84" y="136"/>
                  </a:lnTo>
                  <a:lnTo>
                    <a:pt x="104" y="150"/>
                  </a:lnTo>
                  <a:lnTo>
                    <a:pt x="125" y="160"/>
                  </a:lnTo>
                  <a:lnTo>
                    <a:pt x="152" y="168"/>
                  </a:lnTo>
                  <a:lnTo>
                    <a:pt x="183" y="173"/>
                  </a:lnTo>
                  <a:lnTo>
                    <a:pt x="221" y="176"/>
                  </a:lnTo>
                  <a:lnTo>
                    <a:pt x="211" y="208"/>
                  </a:lnTo>
                  <a:lnTo>
                    <a:pt x="207" y="208"/>
                  </a:lnTo>
                  <a:lnTo>
                    <a:pt x="201" y="208"/>
                  </a:lnTo>
                  <a:lnTo>
                    <a:pt x="189" y="208"/>
                  </a:lnTo>
                  <a:lnTo>
                    <a:pt x="177" y="208"/>
                  </a:lnTo>
                  <a:lnTo>
                    <a:pt x="160" y="206"/>
                  </a:lnTo>
                  <a:lnTo>
                    <a:pt x="142" y="203"/>
                  </a:lnTo>
                  <a:lnTo>
                    <a:pt x="123" y="199"/>
                  </a:lnTo>
                  <a:lnTo>
                    <a:pt x="104" y="192"/>
                  </a:lnTo>
                  <a:lnTo>
                    <a:pt x="84" y="182"/>
                  </a:lnTo>
                  <a:lnTo>
                    <a:pt x="64" y="168"/>
                  </a:lnTo>
                  <a:lnTo>
                    <a:pt x="45" y="153"/>
                  </a:lnTo>
                  <a:lnTo>
                    <a:pt x="30" y="131"/>
                  </a:lnTo>
                  <a:lnTo>
                    <a:pt x="18" y="107"/>
                  </a:lnTo>
                  <a:lnTo>
                    <a:pt x="7" y="76"/>
                  </a:lnTo>
                  <a:lnTo>
                    <a:pt x="1" y="40"/>
                  </a:lnTo>
                  <a:lnTo>
                    <a:pt x="0" y="0"/>
                  </a:lnTo>
                  <a:lnTo>
                    <a:pt x="38" y="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7" name="Freeform 74"/>
            <p:cNvSpPr>
              <a:spLocks/>
            </p:cNvSpPr>
            <p:nvPr/>
          </p:nvSpPr>
          <p:spPr bwMode="auto">
            <a:xfrm>
              <a:off x="1324" y="1132"/>
              <a:ext cx="498" cy="407"/>
            </a:xfrm>
            <a:custGeom>
              <a:avLst/>
              <a:gdLst>
                <a:gd name="T0" fmla="*/ 3 w 996"/>
                <a:gd name="T1" fmla="*/ 65 h 815"/>
                <a:gd name="T2" fmla="*/ 5 w 996"/>
                <a:gd name="T3" fmla="*/ 60 h 815"/>
                <a:gd name="T4" fmla="*/ 9 w 996"/>
                <a:gd name="T5" fmla="*/ 50 h 815"/>
                <a:gd name="T6" fmla="*/ 15 w 996"/>
                <a:gd name="T7" fmla="*/ 39 h 815"/>
                <a:gd name="T8" fmla="*/ 24 w 996"/>
                <a:gd name="T9" fmla="*/ 26 h 815"/>
                <a:gd name="T10" fmla="*/ 35 w 996"/>
                <a:gd name="T11" fmla="*/ 16 h 815"/>
                <a:gd name="T12" fmla="*/ 49 w 996"/>
                <a:gd name="T13" fmla="*/ 8 h 815"/>
                <a:gd name="T14" fmla="*/ 65 w 996"/>
                <a:gd name="T15" fmla="*/ 4 h 815"/>
                <a:gd name="T16" fmla="*/ 84 w 996"/>
                <a:gd name="T17" fmla="*/ 7 h 815"/>
                <a:gd name="T18" fmla="*/ 99 w 996"/>
                <a:gd name="T19" fmla="*/ 17 h 815"/>
                <a:gd name="T20" fmla="*/ 111 w 996"/>
                <a:gd name="T21" fmla="*/ 31 h 815"/>
                <a:gd name="T22" fmla="*/ 118 w 996"/>
                <a:gd name="T23" fmla="*/ 47 h 815"/>
                <a:gd name="T24" fmla="*/ 119 w 996"/>
                <a:gd name="T25" fmla="*/ 64 h 815"/>
                <a:gd name="T26" fmla="*/ 115 w 996"/>
                <a:gd name="T27" fmla="*/ 79 h 815"/>
                <a:gd name="T28" fmla="*/ 103 w 996"/>
                <a:gd name="T29" fmla="*/ 90 h 815"/>
                <a:gd name="T30" fmla="*/ 85 w 996"/>
                <a:gd name="T31" fmla="*/ 95 h 815"/>
                <a:gd name="T32" fmla="*/ 80 w 996"/>
                <a:gd name="T33" fmla="*/ 101 h 815"/>
                <a:gd name="T34" fmla="*/ 82 w 996"/>
                <a:gd name="T35" fmla="*/ 101 h 815"/>
                <a:gd name="T36" fmla="*/ 87 w 996"/>
                <a:gd name="T37" fmla="*/ 101 h 815"/>
                <a:gd name="T38" fmla="*/ 94 w 996"/>
                <a:gd name="T39" fmla="*/ 100 h 815"/>
                <a:gd name="T40" fmla="*/ 102 w 996"/>
                <a:gd name="T41" fmla="*/ 97 h 815"/>
                <a:gd name="T42" fmla="*/ 110 w 996"/>
                <a:gd name="T43" fmla="*/ 92 h 815"/>
                <a:gd name="T44" fmla="*/ 117 w 996"/>
                <a:gd name="T45" fmla="*/ 86 h 815"/>
                <a:gd name="T46" fmla="*/ 122 w 996"/>
                <a:gd name="T47" fmla="*/ 76 h 815"/>
                <a:gd name="T48" fmla="*/ 125 w 996"/>
                <a:gd name="T49" fmla="*/ 63 h 815"/>
                <a:gd name="T50" fmla="*/ 125 w 996"/>
                <a:gd name="T51" fmla="*/ 61 h 815"/>
                <a:gd name="T52" fmla="*/ 124 w 996"/>
                <a:gd name="T53" fmla="*/ 54 h 815"/>
                <a:gd name="T54" fmla="*/ 123 w 996"/>
                <a:gd name="T55" fmla="*/ 45 h 815"/>
                <a:gd name="T56" fmla="*/ 119 w 996"/>
                <a:gd name="T57" fmla="*/ 34 h 815"/>
                <a:gd name="T58" fmla="*/ 114 w 996"/>
                <a:gd name="T59" fmla="*/ 23 h 815"/>
                <a:gd name="T60" fmla="*/ 105 w 996"/>
                <a:gd name="T61" fmla="*/ 13 h 815"/>
                <a:gd name="T62" fmla="*/ 92 w 996"/>
                <a:gd name="T63" fmla="*/ 5 h 815"/>
                <a:gd name="T64" fmla="*/ 75 w 996"/>
                <a:gd name="T65" fmla="*/ 0 h 815"/>
                <a:gd name="T66" fmla="*/ 57 w 996"/>
                <a:gd name="T67" fmla="*/ 0 h 815"/>
                <a:gd name="T68" fmla="*/ 41 w 996"/>
                <a:gd name="T69" fmla="*/ 5 h 815"/>
                <a:gd name="T70" fmla="*/ 29 w 996"/>
                <a:gd name="T71" fmla="*/ 14 h 815"/>
                <a:gd name="T72" fmla="*/ 18 w 996"/>
                <a:gd name="T73" fmla="*/ 25 h 815"/>
                <a:gd name="T74" fmla="*/ 11 w 996"/>
                <a:gd name="T75" fmla="*/ 36 h 815"/>
                <a:gd name="T76" fmla="*/ 5 w 996"/>
                <a:gd name="T77" fmla="*/ 46 h 815"/>
                <a:gd name="T78" fmla="*/ 2 w 996"/>
                <a:gd name="T79" fmla="*/ 54 h 815"/>
                <a:gd name="T80" fmla="*/ 0 w 996"/>
                <a:gd name="T81" fmla="*/ 58 h 815"/>
                <a:gd name="T82" fmla="*/ 3 w 996"/>
                <a:gd name="T83" fmla="*/ 66 h 8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6"/>
                <a:gd name="T127" fmla="*/ 0 h 815"/>
                <a:gd name="T128" fmla="*/ 996 w 996"/>
                <a:gd name="T129" fmla="*/ 815 h 8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6" h="815">
                  <a:moveTo>
                    <a:pt x="17" y="530"/>
                  </a:moveTo>
                  <a:lnTo>
                    <a:pt x="19" y="523"/>
                  </a:lnTo>
                  <a:lnTo>
                    <a:pt x="25" y="506"/>
                  </a:lnTo>
                  <a:lnTo>
                    <a:pt x="34" y="480"/>
                  </a:lnTo>
                  <a:lnTo>
                    <a:pt x="49" y="446"/>
                  </a:lnTo>
                  <a:lnTo>
                    <a:pt x="68" y="404"/>
                  </a:lnTo>
                  <a:lnTo>
                    <a:pt x="90" y="359"/>
                  </a:lnTo>
                  <a:lnTo>
                    <a:pt x="118" y="312"/>
                  </a:lnTo>
                  <a:lnTo>
                    <a:pt x="152" y="264"/>
                  </a:lnTo>
                  <a:lnTo>
                    <a:pt x="188" y="215"/>
                  </a:lnTo>
                  <a:lnTo>
                    <a:pt x="231" y="171"/>
                  </a:lnTo>
                  <a:lnTo>
                    <a:pt x="279" y="128"/>
                  </a:lnTo>
                  <a:lnTo>
                    <a:pt x="332" y="93"/>
                  </a:lnTo>
                  <a:lnTo>
                    <a:pt x="389" y="66"/>
                  </a:lnTo>
                  <a:lnTo>
                    <a:pt x="453" y="47"/>
                  </a:lnTo>
                  <a:lnTo>
                    <a:pt x="520" y="38"/>
                  </a:lnTo>
                  <a:lnTo>
                    <a:pt x="595" y="43"/>
                  </a:lnTo>
                  <a:lnTo>
                    <a:pt x="667" y="61"/>
                  </a:lnTo>
                  <a:lnTo>
                    <a:pt x="734" y="93"/>
                  </a:lnTo>
                  <a:lnTo>
                    <a:pt x="792" y="136"/>
                  </a:lnTo>
                  <a:lnTo>
                    <a:pt x="843" y="188"/>
                  </a:lnTo>
                  <a:lnTo>
                    <a:pt x="883" y="248"/>
                  </a:lnTo>
                  <a:lnTo>
                    <a:pt x="915" y="312"/>
                  </a:lnTo>
                  <a:lnTo>
                    <a:pt x="938" y="379"/>
                  </a:lnTo>
                  <a:lnTo>
                    <a:pt x="950" y="448"/>
                  </a:lnTo>
                  <a:lnTo>
                    <a:pt x="948" y="514"/>
                  </a:lnTo>
                  <a:lnTo>
                    <a:pt x="938" y="576"/>
                  </a:lnTo>
                  <a:lnTo>
                    <a:pt x="913" y="634"/>
                  </a:lnTo>
                  <a:lnTo>
                    <a:pt x="876" y="685"/>
                  </a:lnTo>
                  <a:lnTo>
                    <a:pt x="824" y="725"/>
                  </a:lnTo>
                  <a:lnTo>
                    <a:pt x="760" y="754"/>
                  </a:lnTo>
                  <a:lnTo>
                    <a:pt x="679" y="767"/>
                  </a:lnTo>
                  <a:lnTo>
                    <a:pt x="584" y="767"/>
                  </a:lnTo>
                  <a:lnTo>
                    <a:pt x="636" y="815"/>
                  </a:lnTo>
                  <a:lnTo>
                    <a:pt x="641" y="815"/>
                  </a:lnTo>
                  <a:lnTo>
                    <a:pt x="652" y="815"/>
                  </a:lnTo>
                  <a:lnTo>
                    <a:pt x="667" y="813"/>
                  </a:lnTo>
                  <a:lnTo>
                    <a:pt x="690" y="810"/>
                  </a:lnTo>
                  <a:lnTo>
                    <a:pt x="716" y="806"/>
                  </a:lnTo>
                  <a:lnTo>
                    <a:pt x="745" y="800"/>
                  </a:lnTo>
                  <a:lnTo>
                    <a:pt x="776" y="790"/>
                  </a:lnTo>
                  <a:lnTo>
                    <a:pt x="809" y="778"/>
                  </a:lnTo>
                  <a:lnTo>
                    <a:pt x="841" y="763"/>
                  </a:lnTo>
                  <a:lnTo>
                    <a:pt x="873" y="743"/>
                  </a:lnTo>
                  <a:lnTo>
                    <a:pt x="904" y="717"/>
                  </a:lnTo>
                  <a:lnTo>
                    <a:pt x="932" y="688"/>
                  </a:lnTo>
                  <a:lnTo>
                    <a:pt x="956" y="653"/>
                  </a:lnTo>
                  <a:lnTo>
                    <a:pt x="974" y="610"/>
                  </a:lnTo>
                  <a:lnTo>
                    <a:pt x="988" y="563"/>
                  </a:lnTo>
                  <a:lnTo>
                    <a:pt x="996" y="507"/>
                  </a:lnTo>
                  <a:lnTo>
                    <a:pt x="994" y="503"/>
                  </a:lnTo>
                  <a:lnTo>
                    <a:pt x="994" y="489"/>
                  </a:lnTo>
                  <a:lnTo>
                    <a:pt x="993" y="466"/>
                  </a:lnTo>
                  <a:lnTo>
                    <a:pt x="991" y="437"/>
                  </a:lnTo>
                  <a:lnTo>
                    <a:pt x="985" y="402"/>
                  </a:lnTo>
                  <a:lnTo>
                    <a:pt x="977" y="364"/>
                  </a:lnTo>
                  <a:lnTo>
                    <a:pt x="967" y="321"/>
                  </a:lnTo>
                  <a:lnTo>
                    <a:pt x="951" y="278"/>
                  </a:lnTo>
                  <a:lnTo>
                    <a:pt x="930" y="234"/>
                  </a:lnTo>
                  <a:lnTo>
                    <a:pt x="906" y="189"/>
                  </a:lnTo>
                  <a:lnTo>
                    <a:pt x="872" y="147"/>
                  </a:lnTo>
                  <a:lnTo>
                    <a:pt x="834" y="108"/>
                  </a:lnTo>
                  <a:lnTo>
                    <a:pt x="786" y="72"/>
                  </a:lnTo>
                  <a:lnTo>
                    <a:pt x="731" y="43"/>
                  </a:lnTo>
                  <a:lnTo>
                    <a:pt x="667" y="20"/>
                  </a:lnTo>
                  <a:lnTo>
                    <a:pt x="595" y="6"/>
                  </a:lnTo>
                  <a:lnTo>
                    <a:pt x="520" y="0"/>
                  </a:lnTo>
                  <a:lnTo>
                    <a:pt x="450" y="6"/>
                  </a:lnTo>
                  <a:lnTo>
                    <a:pt x="384" y="23"/>
                  </a:lnTo>
                  <a:lnTo>
                    <a:pt x="326" y="47"/>
                  </a:lnTo>
                  <a:lnTo>
                    <a:pt x="272" y="78"/>
                  </a:lnTo>
                  <a:lnTo>
                    <a:pt x="225" y="116"/>
                  </a:lnTo>
                  <a:lnTo>
                    <a:pt x="182" y="156"/>
                  </a:lnTo>
                  <a:lnTo>
                    <a:pt x="144" y="200"/>
                  </a:lnTo>
                  <a:lnTo>
                    <a:pt x="110" y="244"/>
                  </a:lnTo>
                  <a:lnTo>
                    <a:pt x="81" y="289"/>
                  </a:lnTo>
                  <a:lnTo>
                    <a:pt x="57" y="330"/>
                  </a:lnTo>
                  <a:lnTo>
                    <a:pt x="38" y="370"/>
                  </a:lnTo>
                  <a:lnTo>
                    <a:pt x="22" y="404"/>
                  </a:lnTo>
                  <a:lnTo>
                    <a:pt x="11" y="433"/>
                  </a:lnTo>
                  <a:lnTo>
                    <a:pt x="3" y="454"/>
                  </a:lnTo>
                  <a:lnTo>
                    <a:pt x="0" y="466"/>
                  </a:lnTo>
                  <a:lnTo>
                    <a:pt x="17" y="53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8" name="Freeform 75"/>
            <p:cNvSpPr>
              <a:spLocks/>
            </p:cNvSpPr>
            <p:nvPr/>
          </p:nvSpPr>
          <p:spPr bwMode="auto">
            <a:xfrm>
              <a:off x="1220" y="1416"/>
              <a:ext cx="330" cy="274"/>
            </a:xfrm>
            <a:custGeom>
              <a:avLst/>
              <a:gdLst>
                <a:gd name="T0" fmla="*/ 17 w 661"/>
                <a:gd name="T1" fmla="*/ 22 h 549"/>
                <a:gd name="T2" fmla="*/ 21 w 661"/>
                <a:gd name="T3" fmla="*/ 15 h 549"/>
                <a:gd name="T4" fmla="*/ 30 w 661"/>
                <a:gd name="T5" fmla="*/ 6 h 549"/>
                <a:gd name="T6" fmla="*/ 41 w 661"/>
                <a:gd name="T7" fmla="*/ 0 h 549"/>
                <a:gd name="T8" fmla="*/ 56 w 661"/>
                <a:gd name="T9" fmla="*/ 1 h 549"/>
                <a:gd name="T10" fmla="*/ 67 w 661"/>
                <a:gd name="T11" fmla="*/ 9 h 549"/>
                <a:gd name="T12" fmla="*/ 71 w 661"/>
                <a:gd name="T13" fmla="*/ 15 h 549"/>
                <a:gd name="T14" fmla="*/ 77 w 661"/>
                <a:gd name="T15" fmla="*/ 25 h 549"/>
                <a:gd name="T16" fmla="*/ 82 w 661"/>
                <a:gd name="T17" fmla="*/ 38 h 549"/>
                <a:gd name="T18" fmla="*/ 81 w 661"/>
                <a:gd name="T19" fmla="*/ 52 h 549"/>
                <a:gd name="T20" fmla="*/ 73 w 661"/>
                <a:gd name="T21" fmla="*/ 64 h 549"/>
                <a:gd name="T22" fmla="*/ 71 w 661"/>
                <a:gd name="T23" fmla="*/ 66 h 549"/>
                <a:gd name="T24" fmla="*/ 65 w 661"/>
                <a:gd name="T25" fmla="*/ 68 h 549"/>
                <a:gd name="T26" fmla="*/ 53 w 661"/>
                <a:gd name="T27" fmla="*/ 68 h 549"/>
                <a:gd name="T28" fmla="*/ 37 w 661"/>
                <a:gd name="T29" fmla="*/ 62 h 549"/>
                <a:gd name="T30" fmla="*/ 16 w 661"/>
                <a:gd name="T31" fmla="*/ 48 h 549"/>
                <a:gd name="T32" fmla="*/ 7 w 661"/>
                <a:gd name="T33" fmla="*/ 40 h 549"/>
                <a:gd name="T34" fmla="*/ 4 w 661"/>
                <a:gd name="T35" fmla="*/ 36 h 549"/>
                <a:gd name="T36" fmla="*/ 1 w 661"/>
                <a:gd name="T37" fmla="*/ 32 h 549"/>
                <a:gd name="T38" fmla="*/ 0 w 661"/>
                <a:gd name="T39" fmla="*/ 27 h 549"/>
                <a:gd name="T40" fmla="*/ 2 w 661"/>
                <a:gd name="T41" fmla="*/ 24 h 549"/>
                <a:gd name="T42" fmla="*/ 14 w 661"/>
                <a:gd name="T43" fmla="*/ 37 h 549"/>
                <a:gd name="T44" fmla="*/ 10 w 661"/>
                <a:gd name="T45" fmla="*/ 37 h 549"/>
                <a:gd name="T46" fmla="*/ 9 w 661"/>
                <a:gd name="T47" fmla="*/ 34 h 549"/>
                <a:gd name="T48" fmla="*/ 7 w 661"/>
                <a:gd name="T49" fmla="*/ 32 h 549"/>
                <a:gd name="T50" fmla="*/ 6 w 661"/>
                <a:gd name="T51" fmla="*/ 29 h 549"/>
                <a:gd name="T52" fmla="*/ 5 w 661"/>
                <a:gd name="T53" fmla="*/ 27 h 549"/>
                <a:gd name="T54" fmla="*/ 4 w 661"/>
                <a:gd name="T55" fmla="*/ 27 h 549"/>
                <a:gd name="T56" fmla="*/ 3 w 661"/>
                <a:gd name="T57" fmla="*/ 27 h 549"/>
                <a:gd name="T58" fmla="*/ 3 w 661"/>
                <a:gd name="T59" fmla="*/ 28 h 549"/>
                <a:gd name="T60" fmla="*/ 5 w 661"/>
                <a:gd name="T61" fmla="*/ 31 h 549"/>
                <a:gd name="T62" fmla="*/ 8 w 661"/>
                <a:gd name="T63" fmla="*/ 36 h 549"/>
                <a:gd name="T64" fmla="*/ 18 w 661"/>
                <a:gd name="T65" fmla="*/ 45 h 549"/>
                <a:gd name="T66" fmla="*/ 32 w 661"/>
                <a:gd name="T67" fmla="*/ 54 h 549"/>
                <a:gd name="T68" fmla="*/ 48 w 661"/>
                <a:gd name="T69" fmla="*/ 62 h 549"/>
                <a:gd name="T70" fmla="*/ 62 w 661"/>
                <a:gd name="T71" fmla="*/ 64 h 549"/>
                <a:gd name="T72" fmla="*/ 73 w 661"/>
                <a:gd name="T73" fmla="*/ 59 h 549"/>
                <a:gd name="T74" fmla="*/ 77 w 661"/>
                <a:gd name="T75" fmla="*/ 49 h 549"/>
                <a:gd name="T76" fmla="*/ 76 w 661"/>
                <a:gd name="T77" fmla="*/ 36 h 549"/>
                <a:gd name="T78" fmla="*/ 71 w 661"/>
                <a:gd name="T79" fmla="*/ 24 h 549"/>
                <a:gd name="T80" fmla="*/ 65 w 661"/>
                <a:gd name="T81" fmla="*/ 14 h 549"/>
                <a:gd name="T82" fmla="*/ 58 w 661"/>
                <a:gd name="T83" fmla="*/ 8 h 549"/>
                <a:gd name="T84" fmla="*/ 52 w 661"/>
                <a:gd name="T85" fmla="*/ 6 h 549"/>
                <a:gd name="T86" fmla="*/ 46 w 661"/>
                <a:gd name="T87" fmla="*/ 5 h 549"/>
                <a:gd name="T88" fmla="*/ 38 w 661"/>
                <a:gd name="T89" fmla="*/ 6 h 549"/>
                <a:gd name="T90" fmla="*/ 31 w 661"/>
                <a:gd name="T91" fmla="*/ 11 h 549"/>
                <a:gd name="T92" fmla="*/ 23 w 661"/>
                <a:gd name="T93" fmla="*/ 21 h 549"/>
                <a:gd name="T94" fmla="*/ 16 w 661"/>
                <a:gd name="T95" fmla="*/ 24 h 5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1"/>
                <a:gd name="T145" fmla="*/ 0 h 549"/>
                <a:gd name="T146" fmla="*/ 661 w 661"/>
                <a:gd name="T147" fmla="*/ 549 h 5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1" h="549">
                  <a:moveTo>
                    <a:pt x="130" y="197"/>
                  </a:moveTo>
                  <a:lnTo>
                    <a:pt x="133" y="193"/>
                  </a:lnTo>
                  <a:lnTo>
                    <a:pt x="138" y="182"/>
                  </a:lnTo>
                  <a:lnTo>
                    <a:pt x="146" y="167"/>
                  </a:lnTo>
                  <a:lnTo>
                    <a:pt x="159" y="147"/>
                  </a:lnTo>
                  <a:lnTo>
                    <a:pt x="175" y="124"/>
                  </a:lnTo>
                  <a:lnTo>
                    <a:pt x="193" y="100"/>
                  </a:lnTo>
                  <a:lnTo>
                    <a:pt x="216" y="77"/>
                  </a:lnTo>
                  <a:lnTo>
                    <a:pt x="240" y="54"/>
                  </a:lnTo>
                  <a:lnTo>
                    <a:pt x="268" y="34"/>
                  </a:lnTo>
                  <a:lnTo>
                    <a:pt x="300" y="17"/>
                  </a:lnTo>
                  <a:lnTo>
                    <a:pt x="334" y="5"/>
                  </a:lnTo>
                  <a:lnTo>
                    <a:pt x="370" y="0"/>
                  </a:lnTo>
                  <a:lnTo>
                    <a:pt x="409" y="3"/>
                  </a:lnTo>
                  <a:lnTo>
                    <a:pt x="450" y="15"/>
                  </a:lnTo>
                  <a:lnTo>
                    <a:pt x="493" y="38"/>
                  </a:lnTo>
                  <a:lnTo>
                    <a:pt x="539" y="72"/>
                  </a:lnTo>
                  <a:lnTo>
                    <a:pt x="542" y="75"/>
                  </a:lnTo>
                  <a:lnTo>
                    <a:pt x="548" y="86"/>
                  </a:lnTo>
                  <a:lnTo>
                    <a:pt x="558" y="100"/>
                  </a:lnTo>
                  <a:lnTo>
                    <a:pt x="574" y="121"/>
                  </a:lnTo>
                  <a:lnTo>
                    <a:pt x="587" y="145"/>
                  </a:lnTo>
                  <a:lnTo>
                    <a:pt x="604" y="173"/>
                  </a:lnTo>
                  <a:lnTo>
                    <a:pt x="620" y="205"/>
                  </a:lnTo>
                  <a:lnTo>
                    <a:pt x="635" y="239"/>
                  </a:lnTo>
                  <a:lnTo>
                    <a:pt x="647" y="274"/>
                  </a:lnTo>
                  <a:lnTo>
                    <a:pt x="656" y="311"/>
                  </a:lnTo>
                  <a:lnTo>
                    <a:pt x="661" y="347"/>
                  </a:lnTo>
                  <a:lnTo>
                    <a:pt x="661" y="384"/>
                  </a:lnTo>
                  <a:lnTo>
                    <a:pt x="655" y="419"/>
                  </a:lnTo>
                  <a:lnTo>
                    <a:pt x="641" y="454"/>
                  </a:lnTo>
                  <a:lnTo>
                    <a:pt x="621" y="486"/>
                  </a:lnTo>
                  <a:lnTo>
                    <a:pt x="591" y="517"/>
                  </a:lnTo>
                  <a:lnTo>
                    <a:pt x="589" y="519"/>
                  </a:lnTo>
                  <a:lnTo>
                    <a:pt x="583" y="522"/>
                  </a:lnTo>
                  <a:lnTo>
                    <a:pt x="574" y="528"/>
                  </a:lnTo>
                  <a:lnTo>
                    <a:pt x="560" y="534"/>
                  </a:lnTo>
                  <a:lnTo>
                    <a:pt x="542" y="540"/>
                  </a:lnTo>
                  <a:lnTo>
                    <a:pt x="520" y="546"/>
                  </a:lnTo>
                  <a:lnTo>
                    <a:pt x="494" y="549"/>
                  </a:lnTo>
                  <a:lnTo>
                    <a:pt x="465" y="549"/>
                  </a:lnTo>
                  <a:lnTo>
                    <a:pt x="430" y="545"/>
                  </a:lnTo>
                  <a:lnTo>
                    <a:pt x="392" y="537"/>
                  </a:lnTo>
                  <a:lnTo>
                    <a:pt x="349" y="522"/>
                  </a:lnTo>
                  <a:lnTo>
                    <a:pt x="302" y="500"/>
                  </a:lnTo>
                  <a:lnTo>
                    <a:pt x="250" y="471"/>
                  </a:lnTo>
                  <a:lnTo>
                    <a:pt x="193" y="433"/>
                  </a:lnTo>
                  <a:lnTo>
                    <a:pt x="132" y="386"/>
                  </a:lnTo>
                  <a:lnTo>
                    <a:pt x="66" y="329"/>
                  </a:lnTo>
                  <a:lnTo>
                    <a:pt x="65" y="326"/>
                  </a:lnTo>
                  <a:lnTo>
                    <a:pt x="60" y="321"/>
                  </a:lnTo>
                  <a:lnTo>
                    <a:pt x="54" y="314"/>
                  </a:lnTo>
                  <a:lnTo>
                    <a:pt x="46" y="306"/>
                  </a:lnTo>
                  <a:lnTo>
                    <a:pt x="37" y="294"/>
                  </a:lnTo>
                  <a:lnTo>
                    <a:pt x="28" y="282"/>
                  </a:lnTo>
                  <a:lnTo>
                    <a:pt x="20" y="269"/>
                  </a:lnTo>
                  <a:lnTo>
                    <a:pt x="13" y="256"/>
                  </a:lnTo>
                  <a:lnTo>
                    <a:pt x="6" y="243"/>
                  </a:lnTo>
                  <a:lnTo>
                    <a:pt x="2" y="230"/>
                  </a:lnTo>
                  <a:lnTo>
                    <a:pt x="0" y="217"/>
                  </a:lnTo>
                  <a:lnTo>
                    <a:pt x="3" y="208"/>
                  </a:lnTo>
                  <a:lnTo>
                    <a:pt x="9" y="200"/>
                  </a:lnTo>
                  <a:lnTo>
                    <a:pt x="20" y="194"/>
                  </a:lnTo>
                  <a:lnTo>
                    <a:pt x="35" y="190"/>
                  </a:lnTo>
                  <a:lnTo>
                    <a:pt x="58" y="191"/>
                  </a:lnTo>
                  <a:lnTo>
                    <a:pt x="113" y="301"/>
                  </a:lnTo>
                  <a:lnTo>
                    <a:pt x="86" y="308"/>
                  </a:lnTo>
                  <a:lnTo>
                    <a:pt x="84" y="306"/>
                  </a:lnTo>
                  <a:lnTo>
                    <a:pt x="83" y="298"/>
                  </a:lnTo>
                  <a:lnTo>
                    <a:pt x="78" y="291"/>
                  </a:lnTo>
                  <a:lnTo>
                    <a:pt x="77" y="285"/>
                  </a:lnTo>
                  <a:lnTo>
                    <a:pt x="72" y="275"/>
                  </a:lnTo>
                  <a:lnTo>
                    <a:pt x="69" y="269"/>
                  </a:lnTo>
                  <a:lnTo>
                    <a:pt x="65" y="262"/>
                  </a:lnTo>
                  <a:lnTo>
                    <a:pt x="61" y="256"/>
                  </a:lnTo>
                  <a:lnTo>
                    <a:pt x="57" y="248"/>
                  </a:lnTo>
                  <a:lnTo>
                    <a:pt x="52" y="242"/>
                  </a:lnTo>
                  <a:lnTo>
                    <a:pt x="49" y="236"/>
                  </a:lnTo>
                  <a:lnTo>
                    <a:pt x="46" y="231"/>
                  </a:lnTo>
                  <a:lnTo>
                    <a:pt x="45" y="226"/>
                  </a:lnTo>
                  <a:lnTo>
                    <a:pt x="43" y="223"/>
                  </a:lnTo>
                  <a:lnTo>
                    <a:pt x="42" y="222"/>
                  </a:lnTo>
                  <a:lnTo>
                    <a:pt x="40" y="220"/>
                  </a:lnTo>
                  <a:lnTo>
                    <a:pt x="37" y="219"/>
                  </a:lnTo>
                  <a:lnTo>
                    <a:pt x="34" y="219"/>
                  </a:lnTo>
                  <a:lnTo>
                    <a:pt x="32" y="220"/>
                  </a:lnTo>
                  <a:lnTo>
                    <a:pt x="31" y="220"/>
                  </a:lnTo>
                  <a:lnTo>
                    <a:pt x="31" y="223"/>
                  </a:lnTo>
                  <a:lnTo>
                    <a:pt x="31" y="226"/>
                  </a:lnTo>
                  <a:lnTo>
                    <a:pt x="31" y="231"/>
                  </a:lnTo>
                  <a:lnTo>
                    <a:pt x="32" y="237"/>
                  </a:lnTo>
                  <a:lnTo>
                    <a:pt x="35" y="245"/>
                  </a:lnTo>
                  <a:lnTo>
                    <a:pt x="40" y="252"/>
                  </a:lnTo>
                  <a:lnTo>
                    <a:pt x="45" y="263"/>
                  </a:lnTo>
                  <a:lnTo>
                    <a:pt x="54" y="277"/>
                  </a:lnTo>
                  <a:lnTo>
                    <a:pt x="69" y="294"/>
                  </a:lnTo>
                  <a:lnTo>
                    <a:pt x="89" y="314"/>
                  </a:lnTo>
                  <a:lnTo>
                    <a:pt x="116" y="338"/>
                  </a:lnTo>
                  <a:lnTo>
                    <a:pt x="147" y="363"/>
                  </a:lnTo>
                  <a:lnTo>
                    <a:pt x="182" y="389"/>
                  </a:lnTo>
                  <a:lnTo>
                    <a:pt x="220" y="415"/>
                  </a:lnTo>
                  <a:lnTo>
                    <a:pt x="260" y="439"/>
                  </a:lnTo>
                  <a:lnTo>
                    <a:pt x="302" y="462"/>
                  </a:lnTo>
                  <a:lnTo>
                    <a:pt x="343" y="482"/>
                  </a:lnTo>
                  <a:lnTo>
                    <a:pt x="384" y="499"/>
                  </a:lnTo>
                  <a:lnTo>
                    <a:pt x="425" y="511"/>
                  </a:lnTo>
                  <a:lnTo>
                    <a:pt x="464" y="517"/>
                  </a:lnTo>
                  <a:lnTo>
                    <a:pt x="500" y="519"/>
                  </a:lnTo>
                  <a:lnTo>
                    <a:pt x="532" y="511"/>
                  </a:lnTo>
                  <a:lnTo>
                    <a:pt x="563" y="497"/>
                  </a:lnTo>
                  <a:lnTo>
                    <a:pt x="584" y="476"/>
                  </a:lnTo>
                  <a:lnTo>
                    <a:pt x="601" y="451"/>
                  </a:lnTo>
                  <a:lnTo>
                    <a:pt x="612" y="422"/>
                  </a:lnTo>
                  <a:lnTo>
                    <a:pt x="618" y="393"/>
                  </a:lnTo>
                  <a:lnTo>
                    <a:pt x="620" y="360"/>
                  </a:lnTo>
                  <a:lnTo>
                    <a:pt x="615" y="326"/>
                  </a:lnTo>
                  <a:lnTo>
                    <a:pt x="609" y="292"/>
                  </a:lnTo>
                  <a:lnTo>
                    <a:pt x="598" y="259"/>
                  </a:lnTo>
                  <a:lnTo>
                    <a:pt x="586" y="225"/>
                  </a:lnTo>
                  <a:lnTo>
                    <a:pt x="571" y="193"/>
                  </a:lnTo>
                  <a:lnTo>
                    <a:pt x="554" y="162"/>
                  </a:lnTo>
                  <a:lnTo>
                    <a:pt x="537" y="136"/>
                  </a:lnTo>
                  <a:lnTo>
                    <a:pt x="520" y="112"/>
                  </a:lnTo>
                  <a:lnTo>
                    <a:pt x="502" y="93"/>
                  </a:lnTo>
                  <a:lnTo>
                    <a:pt x="485" y="78"/>
                  </a:lnTo>
                  <a:lnTo>
                    <a:pt x="471" y="69"/>
                  </a:lnTo>
                  <a:lnTo>
                    <a:pt x="454" y="63"/>
                  </a:lnTo>
                  <a:lnTo>
                    <a:pt x="439" y="55"/>
                  </a:lnTo>
                  <a:lnTo>
                    <a:pt x="422" y="49"/>
                  </a:lnTo>
                  <a:lnTo>
                    <a:pt x="406" y="46"/>
                  </a:lnTo>
                  <a:lnTo>
                    <a:pt x="387" y="43"/>
                  </a:lnTo>
                  <a:lnTo>
                    <a:pt x="369" y="41"/>
                  </a:lnTo>
                  <a:lnTo>
                    <a:pt x="350" y="41"/>
                  </a:lnTo>
                  <a:lnTo>
                    <a:pt x="331" y="44"/>
                  </a:lnTo>
                  <a:lnTo>
                    <a:pt x="311" y="51"/>
                  </a:lnTo>
                  <a:lnTo>
                    <a:pt x="291" y="61"/>
                  </a:lnTo>
                  <a:lnTo>
                    <a:pt x="269" y="75"/>
                  </a:lnTo>
                  <a:lnTo>
                    <a:pt x="250" y="93"/>
                  </a:lnTo>
                  <a:lnTo>
                    <a:pt x="228" y="115"/>
                  </a:lnTo>
                  <a:lnTo>
                    <a:pt x="207" y="142"/>
                  </a:lnTo>
                  <a:lnTo>
                    <a:pt x="184" y="174"/>
                  </a:lnTo>
                  <a:lnTo>
                    <a:pt x="162" y="214"/>
                  </a:lnTo>
                  <a:lnTo>
                    <a:pt x="130" y="19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199" name="Freeform 76"/>
            <p:cNvSpPr>
              <a:spLocks/>
            </p:cNvSpPr>
            <p:nvPr/>
          </p:nvSpPr>
          <p:spPr bwMode="auto">
            <a:xfrm>
              <a:off x="1536" y="1188"/>
              <a:ext cx="140" cy="88"/>
            </a:xfrm>
            <a:custGeom>
              <a:avLst/>
              <a:gdLst>
                <a:gd name="T0" fmla="*/ 0 w 280"/>
                <a:gd name="T1" fmla="*/ 16 h 176"/>
                <a:gd name="T2" fmla="*/ 0 w 280"/>
                <a:gd name="T3" fmla="*/ 16 h 176"/>
                <a:gd name="T4" fmla="*/ 1 w 280"/>
                <a:gd name="T5" fmla="*/ 15 h 176"/>
                <a:gd name="T6" fmla="*/ 1 w 280"/>
                <a:gd name="T7" fmla="*/ 15 h 176"/>
                <a:gd name="T8" fmla="*/ 2 w 280"/>
                <a:gd name="T9" fmla="*/ 14 h 176"/>
                <a:gd name="T10" fmla="*/ 3 w 280"/>
                <a:gd name="T11" fmla="*/ 13 h 176"/>
                <a:gd name="T12" fmla="*/ 3 w 280"/>
                <a:gd name="T13" fmla="*/ 12 h 176"/>
                <a:gd name="T14" fmla="*/ 5 w 280"/>
                <a:gd name="T15" fmla="*/ 11 h 176"/>
                <a:gd name="T16" fmla="*/ 6 w 280"/>
                <a:gd name="T17" fmla="*/ 9 h 176"/>
                <a:gd name="T18" fmla="*/ 7 w 280"/>
                <a:gd name="T19" fmla="*/ 8 h 176"/>
                <a:gd name="T20" fmla="*/ 9 w 280"/>
                <a:gd name="T21" fmla="*/ 7 h 176"/>
                <a:gd name="T22" fmla="*/ 11 w 280"/>
                <a:gd name="T23" fmla="*/ 5 h 176"/>
                <a:gd name="T24" fmla="*/ 13 w 280"/>
                <a:gd name="T25" fmla="*/ 4 h 176"/>
                <a:gd name="T26" fmla="*/ 16 w 280"/>
                <a:gd name="T27" fmla="*/ 3 h 176"/>
                <a:gd name="T28" fmla="*/ 18 w 280"/>
                <a:gd name="T29" fmla="*/ 2 h 176"/>
                <a:gd name="T30" fmla="*/ 21 w 280"/>
                <a:gd name="T31" fmla="*/ 1 h 176"/>
                <a:gd name="T32" fmla="*/ 24 w 280"/>
                <a:gd name="T33" fmla="*/ 0 h 176"/>
                <a:gd name="T34" fmla="*/ 35 w 280"/>
                <a:gd name="T35" fmla="*/ 22 h 176"/>
                <a:gd name="T36" fmla="*/ 31 w 280"/>
                <a:gd name="T37" fmla="*/ 22 h 176"/>
                <a:gd name="T38" fmla="*/ 21 w 280"/>
                <a:gd name="T39" fmla="*/ 6 h 176"/>
                <a:gd name="T40" fmla="*/ 21 w 280"/>
                <a:gd name="T41" fmla="*/ 6 h 176"/>
                <a:gd name="T42" fmla="*/ 21 w 280"/>
                <a:gd name="T43" fmla="*/ 6 h 176"/>
                <a:gd name="T44" fmla="*/ 20 w 280"/>
                <a:gd name="T45" fmla="*/ 6 h 176"/>
                <a:gd name="T46" fmla="*/ 20 w 280"/>
                <a:gd name="T47" fmla="*/ 6 h 176"/>
                <a:gd name="T48" fmla="*/ 19 w 280"/>
                <a:gd name="T49" fmla="*/ 7 h 176"/>
                <a:gd name="T50" fmla="*/ 18 w 280"/>
                <a:gd name="T51" fmla="*/ 7 h 176"/>
                <a:gd name="T52" fmla="*/ 17 w 280"/>
                <a:gd name="T53" fmla="*/ 8 h 176"/>
                <a:gd name="T54" fmla="*/ 16 w 280"/>
                <a:gd name="T55" fmla="*/ 8 h 176"/>
                <a:gd name="T56" fmla="*/ 14 w 280"/>
                <a:gd name="T57" fmla="*/ 9 h 176"/>
                <a:gd name="T58" fmla="*/ 13 w 280"/>
                <a:gd name="T59" fmla="*/ 10 h 176"/>
                <a:gd name="T60" fmla="*/ 12 w 280"/>
                <a:gd name="T61" fmla="*/ 11 h 176"/>
                <a:gd name="T62" fmla="*/ 10 w 280"/>
                <a:gd name="T63" fmla="*/ 12 h 176"/>
                <a:gd name="T64" fmla="*/ 9 w 280"/>
                <a:gd name="T65" fmla="*/ 13 h 176"/>
                <a:gd name="T66" fmla="*/ 7 w 280"/>
                <a:gd name="T67" fmla="*/ 14 h 176"/>
                <a:gd name="T68" fmla="*/ 6 w 280"/>
                <a:gd name="T69" fmla="*/ 16 h 176"/>
                <a:gd name="T70" fmla="*/ 4 w 280"/>
                <a:gd name="T71" fmla="*/ 17 h 176"/>
                <a:gd name="T72" fmla="*/ 0 w 280"/>
                <a:gd name="T73" fmla="*/ 16 h 176"/>
                <a:gd name="T74" fmla="*/ 0 w 280"/>
                <a:gd name="T75" fmla="*/ 16 h 1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
                <a:gd name="T115" fmla="*/ 0 h 176"/>
                <a:gd name="T116" fmla="*/ 280 w 280"/>
                <a:gd name="T117" fmla="*/ 176 h 1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 h="176">
                  <a:moveTo>
                    <a:pt x="0" y="121"/>
                  </a:moveTo>
                  <a:lnTo>
                    <a:pt x="0" y="121"/>
                  </a:lnTo>
                  <a:lnTo>
                    <a:pt x="1" y="116"/>
                  </a:lnTo>
                  <a:lnTo>
                    <a:pt x="4" y="113"/>
                  </a:lnTo>
                  <a:lnTo>
                    <a:pt x="11" y="107"/>
                  </a:lnTo>
                  <a:lnTo>
                    <a:pt x="17" y="98"/>
                  </a:lnTo>
                  <a:lnTo>
                    <a:pt x="24" y="90"/>
                  </a:lnTo>
                  <a:lnTo>
                    <a:pt x="33" y="81"/>
                  </a:lnTo>
                  <a:lnTo>
                    <a:pt x="46" y="72"/>
                  </a:lnTo>
                  <a:lnTo>
                    <a:pt x="56" y="61"/>
                  </a:lnTo>
                  <a:lnTo>
                    <a:pt x="70" y="50"/>
                  </a:lnTo>
                  <a:lnTo>
                    <a:pt x="85" y="40"/>
                  </a:lnTo>
                  <a:lnTo>
                    <a:pt x="104" y="31"/>
                  </a:lnTo>
                  <a:lnTo>
                    <a:pt x="122" y="21"/>
                  </a:lnTo>
                  <a:lnTo>
                    <a:pt x="144" y="12"/>
                  </a:lnTo>
                  <a:lnTo>
                    <a:pt x="165" y="6"/>
                  </a:lnTo>
                  <a:lnTo>
                    <a:pt x="189" y="0"/>
                  </a:lnTo>
                  <a:lnTo>
                    <a:pt x="280" y="170"/>
                  </a:lnTo>
                  <a:lnTo>
                    <a:pt x="241" y="176"/>
                  </a:lnTo>
                  <a:lnTo>
                    <a:pt x="168" y="41"/>
                  </a:lnTo>
                  <a:lnTo>
                    <a:pt x="167" y="41"/>
                  </a:lnTo>
                  <a:lnTo>
                    <a:pt x="165" y="41"/>
                  </a:lnTo>
                  <a:lnTo>
                    <a:pt x="160" y="43"/>
                  </a:lnTo>
                  <a:lnTo>
                    <a:pt x="156" y="46"/>
                  </a:lnTo>
                  <a:lnTo>
                    <a:pt x="148" y="49"/>
                  </a:lnTo>
                  <a:lnTo>
                    <a:pt x="141" y="52"/>
                  </a:lnTo>
                  <a:lnTo>
                    <a:pt x="131" y="57"/>
                  </a:lnTo>
                  <a:lnTo>
                    <a:pt x="122" y="63"/>
                  </a:lnTo>
                  <a:lnTo>
                    <a:pt x="111" y="67"/>
                  </a:lnTo>
                  <a:lnTo>
                    <a:pt x="101" y="75"/>
                  </a:lnTo>
                  <a:lnTo>
                    <a:pt x="90" y="83"/>
                  </a:lnTo>
                  <a:lnTo>
                    <a:pt x="78" y="92"/>
                  </a:lnTo>
                  <a:lnTo>
                    <a:pt x="66" y="101"/>
                  </a:lnTo>
                  <a:lnTo>
                    <a:pt x="53" y="112"/>
                  </a:lnTo>
                  <a:lnTo>
                    <a:pt x="43" y="122"/>
                  </a:lnTo>
                  <a:lnTo>
                    <a:pt x="30" y="135"/>
                  </a:lnTo>
                  <a:lnTo>
                    <a:pt x="0" y="12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0" name="Freeform 77"/>
            <p:cNvSpPr>
              <a:spLocks/>
            </p:cNvSpPr>
            <p:nvPr/>
          </p:nvSpPr>
          <p:spPr bwMode="auto">
            <a:xfrm>
              <a:off x="1686" y="1384"/>
              <a:ext cx="60" cy="110"/>
            </a:xfrm>
            <a:custGeom>
              <a:avLst/>
              <a:gdLst>
                <a:gd name="T0" fmla="*/ 12 w 120"/>
                <a:gd name="T1" fmla="*/ 1 h 219"/>
                <a:gd name="T2" fmla="*/ 12 w 120"/>
                <a:gd name="T3" fmla="*/ 2 h 219"/>
                <a:gd name="T4" fmla="*/ 12 w 120"/>
                <a:gd name="T5" fmla="*/ 2 h 219"/>
                <a:gd name="T6" fmla="*/ 12 w 120"/>
                <a:gd name="T7" fmla="*/ 3 h 219"/>
                <a:gd name="T8" fmla="*/ 12 w 120"/>
                <a:gd name="T9" fmla="*/ 5 h 219"/>
                <a:gd name="T10" fmla="*/ 11 w 120"/>
                <a:gd name="T11" fmla="*/ 6 h 219"/>
                <a:gd name="T12" fmla="*/ 11 w 120"/>
                <a:gd name="T13" fmla="*/ 8 h 219"/>
                <a:gd name="T14" fmla="*/ 11 w 120"/>
                <a:gd name="T15" fmla="*/ 10 h 219"/>
                <a:gd name="T16" fmla="*/ 11 w 120"/>
                <a:gd name="T17" fmla="*/ 12 h 219"/>
                <a:gd name="T18" fmla="*/ 10 w 120"/>
                <a:gd name="T19" fmla="*/ 14 h 219"/>
                <a:gd name="T20" fmla="*/ 9 w 120"/>
                <a:gd name="T21" fmla="*/ 16 h 219"/>
                <a:gd name="T22" fmla="*/ 8 w 120"/>
                <a:gd name="T23" fmla="*/ 18 h 219"/>
                <a:gd name="T24" fmla="*/ 7 w 120"/>
                <a:gd name="T25" fmla="*/ 20 h 219"/>
                <a:gd name="T26" fmla="*/ 6 w 120"/>
                <a:gd name="T27" fmla="*/ 21 h 219"/>
                <a:gd name="T28" fmla="*/ 4 w 120"/>
                <a:gd name="T29" fmla="*/ 23 h 219"/>
                <a:gd name="T30" fmla="*/ 2 w 120"/>
                <a:gd name="T31" fmla="*/ 24 h 219"/>
                <a:gd name="T32" fmla="*/ 0 w 120"/>
                <a:gd name="T33" fmla="*/ 24 h 219"/>
                <a:gd name="T34" fmla="*/ 2 w 120"/>
                <a:gd name="T35" fmla="*/ 28 h 219"/>
                <a:gd name="T36" fmla="*/ 2 w 120"/>
                <a:gd name="T37" fmla="*/ 28 h 219"/>
                <a:gd name="T38" fmla="*/ 3 w 120"/>
                <a:gd name="T39" fmla="*/ 28 h 219"/>
                <a:gd name="T40" fmla="*/ 3 w 120"/>
                <a:gd name="T41" fmla="*/ 27 h 219"/>
                <a:gd name="T42" fmla="*/ 4 w 120"/>
                <a:gd name="T43" fmla="*/ 27 h 219"/>
                <a:gd name="T44" fmla="*/ 5 w 120"/>
                <a:gd name="T45" fmla="*/ 27 h 219"/>
                <a:gd name="T46" fmla="*/ 6 w 120"/>
                <a:gd name="T47" fmla="*/ 26 h 219"/>
                <a:gd name="T48" fmla="*/ 8 w 120"/>
                <a:gd name="T49" fmla="*/ 25 h 219"/>
                <a:gd name="T50" fmla="*/ 9 w 120"/>
                <a:gd name="T51" fmla="*/ 24 h 219"/>
                <a:gd name="T52" fmla="*/ 10 w 120"/>
                <a:gd name="T53" fmla="*/ 22 h 219"/>
                <a:gd name="T54" fmla="*/ 12 w 120"/>
                <a:gd name="T55" fmla="*/ 21 h 219"/>
                <a:gd name="T56" fmla="*/ 13 w 120"/>
                <a:gd name="T57" fmla="*/ 18 h 219"/>
                <a:gd name="T58" fmla="*/ 14 w 120"/>
                <a:gd name="T59" fmla="*/ 16 h 219"/>
                <a:gd name="T60" fmla="*/ 15 w 120"/>
                <a:gd name="T61" fmla="*/ 13 h 219"/>
                <a:gd name="T62" fmla="*/ 15 w 120"/>
                <a:gd name="T63" fmla="*/ 9 h 219"/>
                <a:gd name="T64" fmla="*/ 15 w 120"/>
                <a:gd name="T65" fmla="*/ 5 h 219"/>
                <a:gd name="T66" fmla="*/ 15 w 120"/>
                <a:gd name="T67" fmla="*/ 0 h 219"/>
                <a:gd name="T68" fmla="*/ 12 w 120"/>
                <a:gd name="T69" fmla="*/ 1 h 219"/>
                <a:gd name="T70" fmla="*/ 12 w 120"/>
                <a:gd name="T71" fmla="*/ 1 h 2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19"/>
                <a:gd name="T110" fmla="*/ 120 w 120"/>
                <a:gd name="T111" fmla="*/ 219 h 2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19">
                  <a:moveTo>
                    <a:pt x="90" y="8"/>
                  </a:moveTo>
                  <a:lnTo>
                    <a:pt x="90" y="10"/>
                  </a:lnTo>
                  <a:lnTo>
                    <a:pt x="90" y="16"/>
                  </a:lnTo>
                  <a:lnTo>
                    <a:pt x="90" y="23"/>
                  </a:lnTo>
                  <a:lnTo>
                    <a:pt x="90" y="34"/>
                  </a:lnTo>
                  <a:lnTo>
                    <a:pt x="88" y="46"/>
                  </a:lnTo>
                  <a:lnTo>
                    <a:pt x="87" y="62"/>
                  </a:lnTo>
                  <a:lnTo>
                    <a:pt x="84" y="77"/>
                  </a:lnTo>
                  <a:lnTo>
                    <a:pt x="82" y="94"/>
                  </a:lnTo>
                  <a:lnTo>
                    <a:pt x="76" y="109"/>
                  </a:lnTo>
                  <a:lnTo>
                    <a:pt x="71" y="124"/>
                  </a:lnTo>
                  <a:lnTo>
                    <a:pt x="64" y="140"/>
                  </a:lnTo>
                  <a:lnTo>
                    <a:pt x="55" y="155"/>
                  </a:lnTo>
                  <a:lnTo>
                    <a:pt x="44" y="167"/>
                  </a:lnTo>
                  <a:lnTo>
                    <a:pt x="32" y="178"/>
                  </a:lnTo>
                  <a:lnTo>
                    <a:pt x="16" y="185"/>
                  </a:lnTo>
                  <a:lnTo>
                    <a:pt x="0" y="192"/>
                  </a:lnTo>
                  <a:lnTo>
                    <a:pt x="13" y="219"/>
                  </a:lnTo>
                  <a:lnTo>
                    <a:pt x="15" y="219"/>
                  </a:lnTo>
                  <a:lnTo>
                    <a:pt x="18" y="218"/>
                  </a:lnTo>
                  <a:lnTo>
                    <a:pt x="24" y="216"/>
                  </a:lnTo>
                  <a:lnTo>
                    <a:pt x="32" y="215"/>
                  </a:lnTo>
                  <a:lnTo>
                    <a:pt x="39" y="210"/>
                  </a:lnTo>
                  <a:lnTo>
                    <a:pt x="48" y="205"/>
                  </a:lnTo>
                  <a:lnTo>
                    <a:pt x="59" y="199"/>
                  </a:lnTo>
                  <a:lnTo>
                    <a:pt x="70" y="190"/>
                  </a:lnTo>
                  <a:lnTo>
                    <a:pt x="79" y="176"/>
                  </a:lnTo>
                  <a:lnTo>
                    <a:pt x="90" y="163"/>
                  </a:lnTo>
                  <a:lnTo>
                    <a:pt x="97" y="144"/>
                  </a:lnTo>
                  <a:lnTo>
                    <a:pt x="107" y="124"/>
                  </a:lnTo>
                  <a:lnTo>
                    <a:pt x="113" y="100"/>
                  </a:lnTo>
                  <a:lnTo>
                    <a:pt x="117" y="71"/>
                  </a:lnTo>
                  <a:lnTo>
                    <a:pt x="120" y="39"/>
                  </a:lnTo>
                  <a:lnTo>
                    <a:pt x="120" y="0"/>
                  </a:lnTo>
                  <a:lnTo>
                    <a:pt x="90" y="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1" name="Freeform 78"/>
            <p:cNvSpPr>
              <a:spLocks/>
            </p:cNvSpPr>
            <p:nvPr/>
          </p:nvSpPr>
          <p:spPr bwMode="auto">
            <a:xfrm>
              <a:off x="1449" y="1480"/>
              <a:ext cx="13" cy="63"/>
            </a:xfrm>
            <a:custGeom>
              <a:avLst/>
              <a:gdLst>
                <a:gd name="T0" fmla="*/ 1 w 26"/>
                <a:gd name="T1" fmla="*/ 0 h 127"/>
                <a:gd name="T2" fmla="*/ 1 w 26"/>
                <a:gd name="T3" fmla="*/ 0 h 127"/>
                <a:gd name="T4" fmla="*/ 1 w 26"/>
                <a:gd name="T5" fmla="*/ 0 h 127"/>
                <a:gd name="T6" fmla="*/ 1 w 26"/>
                <a:gd name="T7" fmla="*/ 0 h 127"/>
                <a:gd name="T8" fmla="*/ 1 w 26"/>
                <a:gd name="T9" fmla="*/ 1 h 127"/>
                <a:gd name="T10" fmla="*/ 1 w 26"/>
                <a:gd name="T11" fmla="*/ 1 h 127"/>
                <a:gd name="T12" fmla="*/ 1 w 26"/>
                <a:gd name="T13" fmla="*/ 2 h 127"/>
                <a:gd name="T14" fmla="*/ 1 w 26"/>
                <a:gd name="T15" fmla="*/ 3 h 127"/>
                <a:gd name="T16" fmla="*/ 1 w 26"/>
                <a:gd name="T17" fmla="*/ 4 h 127"/>
                <a:gd name="T18" fmla="*/ 0 w 26"/>
                <a:gd name="T19" fmla="*/ 5 h 127"/>
                <a:gd name="T20" fmla="*/ 0 w 26"/>
                <a:gd name="T21" fmla="*/ 7 h 127"/>
                <a:gd name="T22" fmla="*/ 0 w 26"/>
                <a:gd name="T23" fmla="*/ 8 h 127"/>
                <a:gd name="T24" fmla="*/ 0 w 26"/>
                <a:gd name="T25" fmla="*/ 9 h 127"/>
                <a:gd name="T26" fmla="*/ 0 w 26"/>
                <a:gd name="T27" fmla="*/ 11 h 127"/>
                <a:gd name="T28" fmla="*/ 0 w 26"/>
                <a:gd name="T29" fmla="*/ 12 h 127"/>
                <a:gd name="T30" fmla="*/ 1 w 26"/>
                <a:gd name="T31" fmla="*/ 13 h 127"/>
                <a:gd name="T32" fmla="*/ 1 w 26"/>
                <a:gd name="T33" fmla="*/ 15 h 127"/>
                <a:gd name="T34" fmla="*/ 3 w 26"/>
                <a:gd name="T35" fmla="*/ 15 h 127"/>
                <a:gd name="T36" fmla="*/ 3 w 26"/>
                <a:gd name="T37" fmla="*/ 15 h 127"/>
                <a:gd name="T38" fmla="*/ 3 w 26"/>
                <a:gd name="T39" fmla="*/ 15 h 127"/>
                <a:gd name="T40" fmla="*/ 3 w 26"/>
                <a:gd name="T41" fmla="*/ 14 h 127"/>
                <a:gd name="T42" fmla="*/ 3 w 26"/>
                <a:gd name="T43" fmla="*/ 13 h 127"/>
                <a:gd name="T44" fmla="*/ 3 w 26"/>
                <a:gd name="T45" fmla="*/ 12 h 127"/>
                <a:gd name="T46" fmla="*/ 3 w 26"/>
                <a:gd name="T47" fmla="*/ 11 h 127"/>
                <a:gd name="T48" fmla="*/ 3 w 26"/>
                <a:gd name="T49" fmla="*/ 10 h 127"/>
                <a:gd name="T50" fmla="*/ 3 w 26"/>
                <a:gd name="T51" fmla="*/ 9 h 127"/>
                <a:gd name="T52" fmla="*/ 3 w 26"/>
                <a:gd name="T53" fmla="*/ 7 h 127"/>
                <a:gd name="T54" fmla="*/ 3 w 26"/>
                <a:gd name="T55" fmla="*/ 6 h 127"/>
                <a:gd name="T56" fmla="*/ 3 w 26"/>
                <a:gd name="T57" fmla="*/ 5 h 127"/>
                <a:gd name="T58" fmla="*/ 3 w 26"/>
                <a:gd name="T59" fmla="*/ 4 h 127"/>
                <a:gd name="T60" fmla="*/ 3 w 26"/>
                <a:gd name="T61" fmla="*/ 2 h 127"/>
                <a:gd name="T62" fmla="*/ 3 w 26"/>
                <a:gd name="T63" fmla="*/ 1 h 127"/>
                <a:gd name="T64" fmla="*/ 3 w 26"/>
                <a:gd name="T65" fmla="*/ 1 h 127"/>
                <a:gd name="T66" fmla="*/ 4 w 26"/>
                <a:gd name="T67" fmla="*/ 0 h 127"/>
                <a:gd name="T68" fmla="*/ 1 w 26"/>
                <a:gd name="T69" fmla="*/ 0 h 127"/>
                <a:gd name="T70" fmla="*/ 1 w 26"/>
                <a:gd name="T71" fmla="*/ 0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
                <a:gd name="T109" fmla="*/ 0 h 127"/>
                <a:gd name="T110" fmla="*/ 26 w 26"/>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 h="127">
                  <a:moveTo>
                    <a:pt x="7" y="0"/>
                  </a:moveTo>
                  <a:lnTo>
                    <a:pt x="7" y="0"/>
                  </a:lnTo>
                  <a:lnTo>
                    <a:pt x="6" y="1"/>
                  </a:lnTo>
                  <a:lnTo>
                    <a:pt x="6" y="4"/>
                  </a:lnTo>
                  <a:lnTo>
                    <a:pt x="6" y="9"/>
                  </a:lnTo>
                  <a:lnTo>
                    <a:pt x="4" y="15"/>
                  </a:lnTo>
                  <a:lnTo>
                    <a:pt x="3" y="21"/>
                  </a:lnTo>
                  <a:lnTo>
                    <a:pt x="1" y="29"/>
                  </a:lnTo>
                  <a:lnTo>
                    <a:pt x="1" y="38"/>
                  </a:lnTo>
                  <a:lnTo>
                    <a:pt x="0" y="45"/>
                  </a:lnTo>
                  <a:lnTo>
                    <a:pt x="0" y="56"/>
                  </a:lnTo>
                  <a:lnTo>
                    <a:pt x="0" y="67"/>
                  </a:lnTo>
                  <a:lnTo>
                    <a:pt x="0" y="78"/>
                  </a:lnTo>
                  <a:lnTo>
                    <a:pt x="0" y="88"/>
                  </a:lnTo>
                  <a:lnTo>
                    <a:pt x="0" y="99"/>
                  </a:lnTo>
                  <a:lnTo>
                    <a:pt x="1" y="111"/>
                  </a:lnTo>
                  <a:lnTo>
                    <a:pt x="3" y="125"/>
                  </a:lnTo>
                  <a:lnTo>
                    <a:pt x="22" y="127"/>
                  </a:lnTo>
                  <a:lnTo>
                    <a:pt x="22" y="125"/>
                  </a:lnTo>
                  <a:lnTo>
                    <a:pt x="22" y="122"/>
                  </a:lnTo>
                  <a:lnTo>
                    <a:pt x="21" y="116"/>
                  </a:lnTo>
                  <a:lnTo>
                    <a:pt x="21" y="110"/>
                  </a:lnTo>
                  <a:lnTo>
                    <a:pt x="21" y="101"/>
                  </a:lnTo>
                  <a:lnTo>
                    <a:pt x="19" y="93"/>
                  </a:lnTo>
                  <a:lnTo>
                    <a:pt x="19" y="82"/>
                  </a:lnTo>
                  <a:lnTo>
                    <a:pt x="19" y="73"/>
                  </a:lnTo>
                  <a:lnTo>
                    <a:pt x="18" y="62"/>
                  </a:lnTo>
                  <a:lnTo>
                    <a:pt x="18" y="52"/>
                  </a:lnTo>
                  <a:lnTo>
                    <a:pt x="18" y="41"/>
                  </a:lnTo>
                  <a:lnTo>
                    <a:pt x="19" y="32"/>
                  </a:lnTo>
                  <a:lnTo>
                    <a:pt x="19" y="23"/>
                  </a:lnTo>
                  <a:lnTo>
                    <a:pt x="21" y="15"/>
                  </a:lnTo>
                  <a:lnTo>
                    <a:pt x="22" y="9"/>
                  </a:lnTo>
                  <a:lnTo>
                    <a:pt x="26" y="4"/>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2" name="Freeform 79"/>
            <p:cNvSpPr>
              <a:spLocks/>
            </p:cNvSpPr>
            <p:nvPr/>
          </p:nvSpPr>
          <p:spPr bwMode="auto">
            <a:xfrm>
              <a:off x="1420" y="1502"/>
              <a:ext cx="66" cy="13"/>
            </a:xfrm>
            <a:custGeom>
              <a:avLst/>
              <a:gdLst>
                <a:gd name="T0" fmla="*/ 0 w 133"/>
                <a:gd name="T1" fmla="*/ 1 h 26"/>
                <a:gd name="T2" fmla="*/ 16 w 133"/>
                <a:gd name="T3" fmla="*/ 0 h 26"/>
                <a:gd name="T4" fmla="*/ 16 w 133"/>
                <a:gd name="T5" fmla="*/ 3 h 26"/>
                <a:gd name="T6" fmla="*/ 0 w 133"/>
                <a:gd name="T7" fmla="*/ 4 h 26"/>
                <a:gd name="T8" fmla="*/ 0 w 133"/>
                <a:gd name="T9" fmla="*/ 1 h 26"/>
                <a:gd name="T10" fmla="*/ 0 w 133"/>
                <a:gd name="T11" fmla="*/ 1 h 26"/>
                <a:gd name="T12" fmla="*/ 0 60000 65536"/>
                <a:gd name="T13" fmla="*/ 0 60000 65536"/>
                <a:gd name="T14" fmla="*/ 0 60000 65536"/>
                <a:gd name="T15" fmla="*/ 0 60000 65536"/>
                <a:gd name="T16" fmla="*/ 0 60000 65536"/>
                <a:gd name="T17" fmla="*/ 0 60000 65536"/>
                <a:gd name="T18" fmla="*/ 0 w 133"/>
                <a:gd name="T19" fmla="*/ 0 h 26"/>
                <a:gd name="T20" fmla="*/ 133 w 13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33" h="26">
                  <a:moveTo>
                    <a:pt x="0" y="1"/>
                  </a:moveTo>
                  <a:lnTo>
                    <a:pt x="133" y="0"/>
                  </a:lnTo>
                  <a:lnTo>
                    <a:pt x="129" y="20"/>
                  </a:lnTo>
                  <a:lnTo>
                    <a:pt x="7" y="26"/>
                  </a:lnTo>
                  <a:lnTo>
                    <a:pt x="0"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3" name="Freeform 80"/>
            <p:cNvSpPr>
              <a:spLocks/>
            </p:cNvSpPr>
            <p:nvPr/>
          </p:nvSpPr>
          <p:spPr bwMode="auto">
            <a:xfrm>
              <a:off x="1266" y="1444"/>
              <a:ext cx="200" cy="159"/>
            </a:xfrm>
            <a:custGeom>
              <a:avLst/>
              <a:gdLst>
                <a:gd name="T0" fmla="*/ 25 w 399"/>
                <a:gd name="T1" fmla="*/ 1 h 318"/>
                <a:gd name="T2" fmla="*/ 25 w 399"/>
                <a:gd name="T3" fmla="*/ 3 h 318"/>
                <a:gd name="T4" fmla="*/ 26 w 399"/>
                <a:gd name="T5" fmla="*/ 5 h 318"/>
                <a:gd name="T6" fmla="*/ 28 w 399"/>
                <a:gd name="T7" fmla="*/ 9 h 318"/>
                <a:gd name="T8" fmla="*/ 31 w 399"/>
                <a:gd name="T9" fmla="*/ 15 h 318"/>
                <a:gd name="T10" fmla="*/ 37 w 399"/>
                <a:gd name="T11" fmla="*/ 23 h 318"/>
                <a:gd name="T12" fmla="*/ 45 w 399"/>
                <a:gd name="T13" fmla="*/ 32 h 318"/>
                <a:gd name="T14" fmla="*/ 49 w 399"/>
                <a:gd name="T15" fmla="*/ 40 h 318"/>
                <a:gd name="T16" fmla="*/ 48 w 399"/>
                <a:gd name="T17" fmla="*/ 40 h 318"/>
                <a:gd name="T18" fmla="*/ 45 w 399"/>
                <a:gd name="T19" fmla="*/ 40 h 318"/>
                <a:gd name="T20" fmla="*/ 40 w 399"/>
                <a:gd name="T21" fmla="*/ 39 h 318"/>
                <a:gd name="T22" fmla="*/ 35 w 399"/>
                <a:gd name="T23" fmla="*/ 38 h 318"/>
                <a:gd name="T24" fmla="*/ 28 w 399"/>
                <a:gd name="T25" fmla="*/ 36 h 318"/>
                <a:gd name="T26" fmla="*/ 21 w 399"/>
                <a:gd name="T27" fmla="*/ 34 h 318"/>
                <a:gd name="T28" fmla="*/ 14 w 399"/>
                <a:gd name="T29" fmla="*/ 31 h 318"/>
                <a:gd name="T30" fmla="*/ 6 w 399"/>
                <a:gd name="T31" fmla="*/ 27 h 318"/>
                <a:gd name="T32" fmla="*/ 6 w 399"/>
                <a:gd name="T33" fmla="*/ 25 h 318"/>
                <a:gd name="T34" fmla="*/ 7 w 399"/>
                <a:gd name="T35" fmla="*/ 24 h 318"/>
                <a:gd name="T36" fmla="*/ 7 w 399"/>
                <a:gd name="T37" fmla="*/ 23 h 318"/>
                <a:gd name="T38" fmla="*/ 7 w 399"/>
                <a:gd name="T39" fmla="*/ 22 h 318"/>
                <a:gd name="T40" fmla="*/ 7 w 399"/>
                <a:gd name="T41" fmla="*/ 21 h 318"/>
                <a:gd name="T42" fmla="*/ 6 w 399"/>
                <a:gd name="T43" fmla="*/ 19 h 318"/>
                <a:gd name="T44" fmla="*/ 5 w 399"/>
                <a:gd name="T45" fmla="*/ 20 h 318"/>
                <a:gd name="T46" fmla="*/ 4 w 399"/>
                <a:gd name="T47" fmla="*/ 21 h 318"/>
                <a:gd name="T48" fmla="*/ 4 w 399"/>
                <a:gd name="T49" fmla="*/ 21 h 318"/>
                <a:gd name="T50" fmla="*/ 4 w 399"/>
                <a:gd name="T51" fmla="*/ 23 h 318"/>
                <a:gd name="T52" fmla="*/ 4 w 399"/>
                <a:gd name="T53" fmla="*/ 25 h 318"/>
                <a:gd name="T54" fmla="*/ 4 w 399"/>
                <a:gd name="T55" fmla="*/ 27 h 318"/>
                <a:gd name="T56" fmla="*/ 1 w 399"/>
                <a:gd name="T57" fmla="*/ 27 h 318"/>
                <a:gd name="T58" fmla="*/ 0 w 399"/>
                <a:gd name="T59" fmla="*/ 26 h 318"/>
                <a:gd name="T60" fmla="*/ 0 w 399"/>
                <a:gd name="T61" fmla="*/ 24 h 318"/>
                <a:gd name="T62" fmla="*/ 0 w 399"/>
                <a:gd name="T63" fmla="*/ 22 h 318"/>
                <a:gd name="T64" fmla="*/ 1 w 399"/>
                <a:gd name="T65" fmla="*/ 20 h 318"/>
                <a:gd name="T66" fmla="*/ 2 w 399"/>
                <a:gd name="T67" fmla="*/ 18 h 318"/>
                <a:gd name="T68" fmla="*/ 3 w 399"/>
                <a:gd name="T69" fmla="*/ 17 h 318"/>
                <a:gd name="T70" fmla="*/ 5 w 399"/>
                <a:gd name="T71" fmla="*/ 16 h 318"/>
                <a:gd name="T72" fmla="*/ 7 w 399"/>
                <a:gd name="T73" fmla="*/ 17 h 318"/>
                <a:gd name="T74" fmla="*/ 8 w 399"/>
                <a:gd name="T75" fmla="*/ 17 h 318"/>
                <a:gd name="T76" fmla="*/ 9 w 399"/>
                <a:gd name="T77" fmla="*/ 18 h 318"/>
                <a:gd name="T78" fmla="*/ 10 w 399"/>
                <a:gd name="T79" fmla="*/ 20 h 318"/>
                <a:gd name="T80" fmla="*/ 10 w 399"/>
                <a:gd name="T81" fmla="*/ 21 h 318"/>
                <a:gd name="T82" fmla="*/ 10 w 399"/>
                <a:gd name="T83" fmla="*/ 24 h 318"/>
                <a:gd name="T84" fmla="*/ 10 w 399"/>
                <a:gd name="T85" fmla="*/ 25 h 318"/>
                <a:gd name="T86" fmla="*/ 11 w 399"/>
                <a:gd name="T87" fmla="*/ 26 h 318"/>
                <a:gd name="T88" fmla="*/ 14 w 399"/>
                <a:gd name="T89" fmla="*/ 27 h 318"/>
                <a:gd name="T90" fmla="*/ 17 w 399"/>
                <a:gd name="T91" fmla="*/ 29 h 318"/>
                <a:gd name="T92" fmla="*/ 21 w 399"/>
                <a:gd name="T93" fmla="*/ 31 h 318"/>
                <a:gd name="T94" fmla="*/ 27 w 399"/>
                <a:gd name="T95" fmla="*/ 33 h 318"/>
                <a:gd name="T96" fmla="*/ 33 w 399"/>
                <a:gd name="T97" fmla="*/ 35 h 318"/>
                <a:gd name="T98" fmla="*/ 41 w 399"/>
                <a:gd name="T99" fmla="*/ 36 h 318"/>
                <a:gd name="T100" fmla="*/ 45 w 399"/>
                <a:gd name="T101" fmla="*/ 37 h 318"/>
                <a:gd name="T102" fmla="*/ 43 w 399"/>
                <a:gd name="T103" fmla="*/ 35 h 318"/>
                <a:gd name="T104" fmla="*/ 39 w 399"/>
                <a:gd name="T105" fmla="*/ 31 h 318"/>
                <a:gd name="T106" fmla="*/ 35 w 399"/>
                <a:gd name="T107" fmla="*/ 27 h 318"/>
                <a:gd name="T108" fmla="*/ 31 w 399"/>
                <a:gd name="T109" fmla="*/ 21 h 318"/>
                <a:gd name="T110" fmla="*/ 27 w 399"/>
                <a:gd name="T111" fmla="*/ 15 h 318"/>
                <a:gd name="T112" fmla="*/ 24 w 399"/>
                <a:gd name="T113" fmla="*/ 9 h 318"/>
                <a:gd name="T114" fmla="*/ 22 w 399"/>
                <a:gd name="T115" fmla="*/ 4 h 318"/>
                <a:gd name="T116" fmla="*/ 25 w 399"/>
                <a:gd name="T117" fmla="*/ 0 h 3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9"/>
                <a:gd name="T178" fmla="*/ 0 h 318"/>
                <a:gd name="T179" fmla="*/ 399 w 399"/>
                <a:gd name="T180" fmla="*/ 318 h 3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9" h="318">
                  <a:moveTo>
                    <a:pt x="197" y="0"/>
                  </a:moveTo>
                  <a:lnTo>
                    <a:pt x="196" y="3"/>
                  </a:lnTo>
                  <a:lnTo>
                    <a:pt x="196" y="9"/>
                  </a:lnTo>
                  <a:lnTo>
                    <a:pt x="196" y="17"/>
                  </a:lnTo>
                  <a:lnTo>
                    <a:pt x="199" y="26"/>
                  </a:lnTo>
                  <a:lnTo>
                    <a:pt x="203" y="38"/>
                  </a:lnTo>
                  <a:lnTo>
                    <a:pt x="210" y="53"/>
                  </a:lnTo>
                  <a:lnTo>
                    <a:pt x="219" y="72"/>
                  </a:lnTo>
                  <a:lnTo>
                    <a:pt x="231" y="93"/>
                  </a:lnTo>
                  <a:lnTo>
                    <a:pt x="246" y="117"/>
                  </a:lnTo>
                  <a:lnTo>
                    <a:pt x="268" y="147"/>
                  </a:lnTo>
                  <a:lnTo>
                    <a:pt x="292" y="177"/>
                  </a:lnTo>
                  <a:lnTo>
                    <a:pt x="321" y="214"/>
                  </a:lnTo>
                  <a:lnTo>
                    <a:pt x="356" y="254"/>
                  </a:lnTo>
                  <a:lnTo>
                    <a:pt x="399" y="299"/>
                  </a:lnTo>
                  <a:lnTo>
                    <a:pt x="387" y="318"/>
                  </a:lnTo>
                  <a:lnTo>
                    <a:pt x="384" y="318"/>
                  </a:lnTo>
                  <a:lnTo>
                    <a:pt x="378" y="318"/>
                  </a:lnTo>
                  <a:lnTo>
                    <a:pt x="367" y="316"/>
                  </a:lnTo>
                  <a:lnTo>
                    <a:pt x="355" y="315"/>
                  </a:lnTo>
                  <a:lnTo>
                    <a:pt x="338" y="312"/>
                  </a:lnTo>
                  <a:lnTo>
                    <a:pt x="320" y="310"/>
                  </a:lnTo>
                  <a:lnTo>
                    <a:pt x="297" y="306"/>
                  </a:lnTo>
                  <a:lnTo>
                    <a:pt x="275" y="301"/>
                  </a:lnTo>
                  <a:lnTo>
                    <a:pt x="249" y="293"/>
                  </a:lnTo>
                  <a:lnTo>
                    <a:pt x="222" y="286"/>
                  </a:lnTo>
                  <a:lnTo>
                    <a:pt x="194" y="277"/>
                  </a:lnTo>
                  <a:lnTo>
                    <a:pt x="165" y="267"/>
                  </a:lnTo>
                  <a:lnTo>
                    <a:pt x="136" y="255"/>
                  </a:lnTo>
                  <a:lnTo>
                    <a:pt x="106" y="241"/>
                  </a:lnTo>
                  <a:lnTo>
                    <a:pt x="76" y="226"/>
                  </a:lnTo>
                  <a:lnTo>
                    <a:pt x="46" y="209"/>
                  </a:lnTo>
                  <a:lnTo>
                    <a:pt x="46" y="206"/>
                  </a:lnTo>
                  <a:lnTo>
                    <a:pt x="47" y="200"/>
                  </a:lnTo>
                  <a:lnTo>
                    <a:pt x="49" y="195"/>
                  </a:lnTo>
                  <a:lnTo>
                    <a:pt x="49" y="192"/>
                  </a:lnTo>
                  <a:lnTo>
                    <a:pt x="50" y="186"/>
                  </a:lnTo>
                  <a:lnTo>
                    <a:pt x="52" y="182"/>
                  </a:lnTo>
                  <a:lnTo>
                    <a:pt x="52" y="176"/>
                  </a:lnTo>
                  <a:lnTo>
                    <a:pt x="52" y="171"/>
                  </a:lnTo>
                  <a:lnTo>
                    <a:pt x="50" y="166"/>
                  </a:lnTo>
                  <a:lnTo>
                    <a:pt x="50" y="162"/>
                  </a:lnTo>
                  <a:lnTo>
                    <a:pt x="46" y="154"/>
                  </a:lnTo>
                  <a:lnTo>
                    <a:pt x="41" y="151"/>
                  </a:lnTo>
                  <a:lnTo>
                    <a:pt x="38" y="151"/>
                  </a:lnTo>
                  <a:lnTo>
                    <a:pt x="37" y="153"/>
                  </a:lnTo>
                  <a:lnTo>
                    <a:pt x="34" y="156"/>
                  </a:lnTo>
                  <a:lnTo>
                    <a:pt x="32" y="162"/>
                  </a:lnTo>
                  <a:lnTo>
                    <a:pt x="31" y="163"/>
                  </a:lnTo>
                  <a:lnTo>
                    <a:pt x="29" y="168"/>
                  </a:lnTo>
                  <a:lnTo>
                    <a:pt x="28" y="173"/>
                  </a:lnTo>
                  <a:lnTo>
                    <a:pt x="28" y="180"/>
                  </a:lnTo>
                  <a:lnTo>
                    <a:pt x="28" y="186"/>
                  </a:lnTo>
                  <a:lnTo>
                    <a:pt x="28" y="195"/>
                  </a:lnTo>
                  <a:lnTo>
                    <a:pt x="28" y="203"/>
                  </a:lnTo>
                  <a:lnTo>
                    <a:pt x="31" y="214"/>
                  </a:lnTo>
                  <a:lnTo>
                    <a:pt x="3" y="211"/>
                  </a:lnTo>
                  <a:lnTo>
                    <a:pt x="2" y="209"/>
                  </a:lnTo>
                  <a:lnTo>
                    <a:pt x="2" y="206"/>
                  </a:lnTo>
                  <a:lnTo>
                    <a:pt x="0" y="202"/>
                  </a:lnTo>
                  <a:lnTo>
                    <a:pt x="0" y="195"/>
                  </a:lnTo>
                  <a:lnTo>
                    <a:pt x="0" y="188"/>
                  </a:lnTo>
                  <a:lnTo>
                    <a:pt x="0" y="180"/>
                  </a:lnTo>
                  <a:lnTo>
                    <a:pt x="0" y="173"/>
                  </a:lnTo>
                  <a:lnTo>
                    <a:pt x="3" y="163"/>
                  </a:lnTo>
                  <a:lnTo>
                    <a:pt x="3" y="154"/>
                  </a:lnTo>
                  <a:lnTo>
                    <a:pt x="6" y="148"/>
                  </a:lnTo>
                  <a:lnTo>
                    <a:pt x="11" y="140"/>
                  </a:lnTo>
                  <a:lnTo>
                    <a:pt x="15" y="136"/>
                  </a:lnTo>
                  <a:lnTo>
                    <a:pt x="21" y="130"/>
                  </a:lnTo>
                  <a:lnTo>
                    <a:pt x="29" y="128"/>
                  </a:lnTo>
                  <a:lnTo>
                    <a:pt x="38" y="128"/>
                  </a:lnTo>
                  <a:lnTo>
                    <a:pt x="50" y="130"/>
                  </a:lnTo>
                  <a:lnTo>
                    <a:pt x="52" y="130"/>
                  </a:lnTo>
                  <a:lnTo>
                    <a:pt x="55" y="131"/>
                  </a:lnTo>
                  <a:lnTo>
                    <a:pt x="61" y="134"/>
                  </a:lnTo>
                  <a:lnTo>
                    <a:pt x="67" y="140"/>
                  </a:lnTo>
                  <a:lnTo>
                    <a:pt x="70" y="143"/>
                  </a:lnTo>
                  <a:lnTo>
                    <a:pt x="73" y="148"/>
                  </a:lnTo>
                  <a:lnTo>
                    <a:pt x="75" y="153"/>
                  </a:lnTo>
                  <a:lnTo>
                    <a:pt x="78" y="159"/>
                  </a:lnTo>
                  <a:lnTo>
                    <a:pt x="78" y="166"/>
                  </a:lnTo>
                  <a:lnTo>
                    <a:pt x="80" y="176"/>
                  </a:lnTo>
                  <a:lnTo>
                    <a:pt x="80" y="185"/>
                  </a:lnTo>
                  <a:lnTo>
                    <a:pt x="78" y="197"/>
                  </a:lnTo>
                  <a:lnTo>
                    <a:pt x="80" y="197"/>
                  </a:lnTo>
                  <a:lnTo>
                    <a:pt x="83" y="199"/>
                  </a:lnTo>
                  <a:lnTo>
                    <a:pt x="87" y="203"/>
                  </a:lnTo>
                  <a:lnTo>
                    <a:pt x="95" y="208"/>
                  </a:lnTo>
                  <a:lnTo>
                    <a:pt x="106" y="212"/>
                  </a:lnTo>
                  <a:lnTo>
                    <a:pt x="118" y="220"/>
                  </a:lnTo>
                  <a:lnTo>
                    <a:pt x="133" y="226"/>
                  </a:lnTo>
                  <a:lnTo>
                    <a:pt x="150" y="235"/>
                  </a:lnTo>
                  <a:lnTo>
                    <a:pt x="168" y="241"/>
                  </a:lnTo>
                  <a:lnTo>
                    <a:pt x="188" y="251"/>
                  </a:lnTo>
                  <a:lnTo>
                    <a:pt x="211" y="258"/>
                  </a:lnTo>
                  <a:lnTo>
                    <a:pt x="237" y="266"/>
                  </a:lnTo>
                  <a:lnTo>
                    <a:pt x="263" y="273"/>
                  </a:lnTo>
                  <a:lnTo>
                    <a:pt x="292" y="281"/>
                  </a:lnTo>
                  <a:lnTo>
                    <a:pt x="324" y="287"/>
                  </a:lnTo>
                  <a:lnTo>
                    <a:pt x="358" y="293"/>
                  </a:lnTo>
                  <a:lnTo>
                    <a:pt x="355" y="292"/>
                  </a:lnTo>
                  <a:lnTo>
                    <a:pt x="349" y="284"/>
                  </a:lnTo>
                  <a:lnTo>
                    <a:pt x="340" y="275"/>
                  </a:lnTo>
                  <a:lnTo>
                    <a:pt x="327" y="263"/>
                  </a:lnTo>
                  <a:lnTo>
                    <a:pt x="312" y="247"/>
                  </a:lnTo>
                  <a:lnTo>
                    <a:pt x="297" y="229"/>
                  </a:lnTo>
                  <a:lnTo>
                    <a:pt x="280" y="209"/>
                  </a:lnTo>
                  <a:lnTo>
                    <a:pt x="262" y="188"/>
                  </a:lnTo>
                  <a:lnTo>
                    <a:pt x="243" y="165"/>
                  </a:lnTo>
                  <a:lnTo>
                    <a:pt x="228" y="142"/>
                  </a:lnTo>
                  <a:lnTo>
                    <a:pt x="211" y="117"/>
                  </a:lnTo>
                  <a:lnTo>
                    <a:pt x="199" y="95"/>
                  </a:lnTo>
                  <a:lnTo>
                    <a:pt x="187" y="72"/>
                  </a:lnTo>
                  <a:lnTo>
                    <a:pt x="179" y="49"/>
                  </a:lnTo>
                  <a:lnTo>
                    <a:pt x="174" y="29"/>
                  </a:lnTo>
                  <a:lnTo>
                    <a:pt x="174" y="10"/>
                  </a:lnTo>
                  <a:lnTo>
                    <a:pt x="19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4" name="Freeform 81"/>
            <p:cNvSpPr>
              <a:spLocks/>
            </p:cNvSpPr>
            <p:nvPr/>
          </p:nvSpPr>
          <p:spPr bwMode="auto">
            <a:xfrm>
              <a:off x="1052" y="1194"/>
              <a:ext cx="281" cy="284"/>
            </a:xfrm>
            <a:custGeom>
              <a:avLst/>
              <a:gdLst>
                <a:gd name="T0" fmla="*/ 19 w 563"/>
                <a:gd name="T1" fmla="*/ 44 h 569"/>
                <a:gd name="T2" fmla="*/ 27 w 563"/>
                <a:gd name="T3" fmla="*/ 56 h 569"/>
                <a:gd name="T4" fmla="*/ 39 w 563"/>
                <a:gd name="T5" fmla="*/ 66 h 569"/>
                <a:gd name="T6" fmla="*/ 55 w 563"/>
                <a:gd name="T7" fmla="*/ 66 h 569"/>
                <a:gd name="T8" fmla="*/ 61 w 563"/>
                <a:gd name="T9" fmla="*/ 62 h 569"/>
                <a:gd name="T10" fmla="*/ 64 w 563"/>
                <a:gd name="T11" fmla="*/ 57 h 569"/>
                <a:gd name="T12" fmla="*/ 66 w 563"/>
                <a:gd name="T13" fmla="*/ 47 h 569"/>
                <a:gd name="T14" fmla="*/ 62 w 563"/>
                <a:gd name="T15" fmla="*/ 31 h 569"/>
                <a:gd name="T16" fmla="*/ 62 w 563"/>
                <a:gd name="T17" fmla="*/ 26 h 569"/>
                <a:gd name="T18" fmla="*/ 64 w 563"/>
                <a:gd name="T19" fmla="*/ 23 h 569"/>
                <a:gd name="T20" fmla="*/ 64 w 563"/>
                <a:gd name="T21" fmla="*/ 19 h 569"/>
                <a:gd name="T22" fmla="*/ 62 w 563"/>
                <a:gd name="T23" fmla="*/ 16 h 569"/>
                <a:gd name="T24" fmla="*/ 60 w 563"/>
                <a:gd name="T25" fmla="*/ 15 h 569"/>
                <a:gd name="T26" fmla="*/ 57 w 563"/>
                <a:gd name="T27" fmla="*/ 16 h 569"/>
                <a:gd name="T28" fmla="*/ 54 w 563"/>
                <a:gd name="T29" fmla="*/ 20 h 569"/>
                <a:gd name="T30" fmla="*/ 50 w 563"/>
                <a:gd name="T31" fmla="*/ 15 h 569"/>
                <a:gd name="T32" fmla="*/ 41 w 563"/>
                <a:gd name="T33" fmla="*/ 8 h 569"/>
                <a:gd name="T34" fmla="*/ 26 w 563"/>
                <a:gd name="T35" fmla="*/ 3 h 569"/>
                <a:gd name="T36" fmla="*/ 12 w 563"/>
                <a:gd name="T37" fmla="*/ 4 h 569"/>
                <a:gd name="T38" fmla="*/ 10 w 563"/>
                <a:gd name="T39" fmla="*/ 12 h 569"/>
                <a:gd name="T40" fmla="*/ 7 w 563"/>
                <a:gd name="T41" fmla="*/ 27 h 569"/>
                <a:gd name="T42" fmla="*/ 4 w 563"/>
                <a:gd name="T43" fmla="*/ 41 h 569"/>
                <a:gd name="T44" fmla="*/ 2 w 563"/>
                <a:gd name="T45" fmla="*/ 50 h 569"/>
                <a:gd name="T46" fmla="*/ 0 w 563"/>
                <a:gd name="T47" fmla="*/ 50 h 569"/>
                <a:gd name="T48" fmla="*/ 0 w 563"/>
                <a:gd name="T49" fmla="*/ 46 h 569"/>
                <a:gd name="T50" fmla="*/ 2 w 563"/>
                <a:gd name="T51" fmla="*/ 33 h 569"/>
                <a:gd name="T52" fmla="*/ 5 w 563"/>
                <a:gd name="T53" fmla="*/ 16 h 569"/>
                <a:gd name="T54" fmla="*/ 8 w 563"/>
                <a:gd name="T55" fmla="*/ 3 h 569"/>
                <a:gd name="T56" fmla="*/ 13 w 563"/>
                <a:gd name="T57" fmla="*/ 0 h 569"/>
                <a:gd name="T58" fmla="*/ 22 w 563"/>
                <a:gd name="T59" fmla="*/ 0 h 569"/>
                <a:gd name="T60" fmla="*/ 35 w 563"/>
                <a:gd name="T61" fmla="*/ 2 h 569"/>
                <a:gd name="T62" fmla="*/ 48 w 563"/>
                <a:gd name="T63" fmla="*/ 9 h 569"/>
                <a:gd name="T64" fmla="*/ 54 w 563"/>
                <a:gd name="T65" fmla="*/ 15 h 569"/>
                <a:gd name="T66" fmla="*/ 56 w 563"/>
                <a:gd name="T67" fmla="*/ 13 h 569"/>
                <a:gd name="T68" fmla="*/ 59 w 563"/>
                <a:gd name="T69" fmla="*/ 12 h 569"/>
                <a:gd name="T70" fmla="*/ 64 w 563"/>
                <a:gd name="T71" fmla="*/ 13 h 569"/>
                <a:gd name="T72" fmla="*/ 67 w 563"/>
                <a:gd name="T73" fmla="*/ 17 h 569"/>
                <a:gd name="T74" fmla="*/ 68 w 563"/>
                <a:gd name="T75" fmla="*/ 20 h 569"/>
                <a:gd name="T76" fmla="*/ 67 w 563"/>
                <a:gd name="T77" fmla="*/ 24 h 569"/>
                <a:gd name="T78" fmla="*/ 65 w 563"/>
                <a:gd name="T79" fmla="*/ 27 h 569"/>
                <a:gd name="T80" fmla="*/ 65 w 563"/>
                <a:gd name="T81" fmla="*/ 30 h 569"/>
                <a:gd name="T82" fmla="*/ 68 w 563"/>
                <a:gd name="T83" fmla="*/ 37 h 569"/>
                <a:gd name="T84" fmla="*/ 70 w 563"/>
                <a:gd name="T85" fmla="*/ 49 h 569"/>
                <a:gd name="T86" fmla="*/ 65 w 563"/>
                <a:gd name="T87" fmla="*/ 63 h 569"/>
                <a:gd name="T88" fmla="*/ 59 w 563"/>
                <a:gd name="T89" fmla="*/ 68 h 569"/>
                <a:gd name="T90" fmla="*/ 50 w 563"/>
                <a:gd name="T91" fmla="*/ 71 h 569"/>
                <a:gd name="T92" fmla="*/ 35 w 563"/>
                <a:gd name="T93" fmla="*/ 67 h 569"/>
                <a:gd name="T94" fmla="*/ 19 w 563"/>
                <a:gd name="T95" fmla="*/ 50 h 5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3"/>
                <a:gd name="T145" fmla="*/ 0 h 569"/>
                <a:gd name="T146" fmla="*/ 563 w 563"/>
                <a:gd name="T147" fmla="*/ 569 h 5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3" h="569">
                  <a:moveTo>
                    <a:pt x="145" y="331"/>
                  </a:moveTo>
                  <a:lnTo>
                    <a:pt x="147" y="335"/>
                  </a:lnTo>
                  <a:lnTo>
                    <a:pt x="151" y="344"/>
                  </a:lnTo>
                  <a:lnTo>
                    <a:pt x="159" y="359"/>
                  </a:lnTo>
                  <a:lnTo>
                    <a:pt x="171" y="379"/>
                  </a:lnTo>
                  <a:lnTo>
                    <a:pt x="183" y="400"/>
                  </a:lnTo>
                  <a:lnTo>
                    <a:pt x="200" y="425"/>
                  </a:lnTo>
                  <a:lnTo>
                    <a:pt x="219" y="448"/>
                  </a:lnTo>
                  <a:lnTo>
                    <a:pt x="241" y="472"/>
                  </a:lnTo>
                  <a:lnTo>
                    <a:pt x="264" y="494"/>
                  </a:lnTo>
                  <a:lnTo>
                    <a:pt x="290" y="513"/>
                  </a:lnTo>
                  <a:lnTo>
                    <a:pt x="316" y="529"/>
                  </a:lnTo>
                  <a:lnTo>
                    <a:pt x="347" y="539"/>
                  </a:lnTo>
                  <a:lnTo>
                    <a:pt x="378" y="543"/>
                  </a:lnTo>
                  <a:lnTo>
                    <a:pt x="411" y="541"/>
                  </a:lnTo>
                  <a:lnTo>
                    <a:pt x="445" y="530"/>
                  </a:lnTo>
                  <a:lnTo>
                    <a:pt x="480" y="510"/>
                  </a:lnTo>
                  <a:lnTo>
                    <a:pt x="480" y="509"/>
                  </a:lnTo>
                  <a:lnTo>
                    <a:pt x="485" y="506"/>
                  </a:lnTo>
                  <a:lnTo>
                    <a:pt x="489" y="501"/>
                  </a:lnTo>
                  <a:lnTo>
                    <a:pt x="497" y="494"/>
                  </a:lnTo>
                  <a:lnTo>
                    <a:pt x="503" y="486"/>
                  </a:lnTo>
                  <a:lnTo>
                    <a:pt x="512" y="474"/>
                  </a:lnTo>
                  <a:lnTo>
                    <a:pt x="518" y="460"/>
                  </a:lnTo>
                  <a:lnTo>
                    <a:pt x="526" y="445"/>
                  </a:lnTo>
                  <a:lnTo>
                    <a:pt x="530" y="426"/>
                  </a:lnTo>
                  <a:lnTo>
                    <a:pt x="534" y="405"/>
                  </a:lnTo>
                  <a:lnTo>
                    <a:pt x="534" y="380"/>
                  </a:lnTo>
                  <a:lnTo>
                    <a:pt x="532" y="354"/>
                  </a:lnTo>
                  <a:lnTo>
                    <a:pt x="526" y="324"/>
                  </a:lnTo>
                  <a:lnTo>
                    <a:pt x="517" y="290"/>
                  </a:lnTo>
                  <a:lnTo>
                    <a:pt x="503" y="255"/>
                  </a:lnTo>
                  <a:lnTo>
                    <a:pt x="485" y="217"/>
                  </a:lnTo>
                  <a:lnTo>
                    <a:pt x="486" y="215"/>
                  </a:lnTo>
                  <a:lnTo>
                    <a:pt x="492" y="214"/>
                  </a:lnTo>
                  <a:lnTo>
                    <a:pt x="498" y="212"/>
                  </a:lnTo>
                  <a:lnTo>
                    <a:pt x="508" y="206"/>
                  </a:lnTo>
                  <a:lnTo>
                    <a:pt x="511" y="202"/>
                  </a:lnTo>
                  <a:lnTo>
                    <a:pt x="512" y="197"/>
                  </a:lnTo>
                  <a:lnTo>
                    <a:pt x="515" y="189"/>
                  </a:lnTo>
                  <a:lnTo>
                    <a:pt x="517" y="183"/>
                  </a:lnTo>
                  <a:lnTo>
                    <a:pt x="517" y="174"/>
                  </a:lnTo>
                  <a:lnTo>
                    <a:pt x="517" y="163"/>
                  </a:lnTo>
                  <a:lnTo>
                    <a:pt x="515" y="153"/>
                  </a:lnTo>
                  <a:lnTo>
                    <a:pt x="512" y="139"/>
                  </a:lnTo>
                  <a:lnTo>
                    <a:pt x="511" y="137"/>
                  </a:lnTo>
                  <a:lnTo>
                    <a:pt x="504" y="133"/>
                  </a:lnTo>
                  <a:lnTo>
                    <a:pt x="500" y="130"/>
                  </a:lnTo>
                  <a:lnTo>
                    <a:pt x="497" y="128"/>
                  </a:lnTo>
                  <a:lnTo>
                    <a:pt x="492" y="127"/>
                  </a:lnTo>
                  <a:lnTo>
                    <a:pt x="488" y="125"/>
                  </a:lnTo>
                  <a:lnTo>
                    <a:pt x="482" y="124"/>
                  </a:lnTo>
                  <a:lnTo>
                    <a:pt x="475" y="125"/>
                  </a:lnTo>
                  <a:lnTo>
                    <a:pt x="469" y="127"/>
                  </a:lnTo>
                  <a:lnTo>
                    <a:pt x="463" y="130"/>
                  </a:lnTo>
                  <a:lnTo>
                    <a:pt x="457" y="134"/>
                  </a:lnTo>
                  <a:lnTo>
                    <a:pt x="451" y="142"/>
                  </a:lnTo>
                  <a:lnTo>
                    <a:pt x="443" y="153"/>
                  </a:lnTo>
                  <a:lnTo>
                    <a:pt x="439" y="163"/>
                  </a:lnTo>
                  <a:lnTo>
                    <a:pt x="436" y="162"/>
                  </a:lnTo>
                  <a:lnTo>
                    <a:pt x="433" y="156"/>
                  </a:lnTo>
                  <a:lnTo>
                    <a:pt x="425" y="146"/>
                  </a:lnTo>
                  <a:lnTo>
                    <a:pt x="417" y="136"/>
                  </a:lnTo>
                  <a:lnTo>
                    <a:pt x="404" y="122"/>
                  </a:lnTo>
                  <a:lnTo>
                    <a:pt x="390" y="108"/>
                  </a:lnTo>
                  <a:lnTo>
                    <a:pt x="371" y="93"/>
                  </a:lnTo>
                  <a:lnTo>
                    <a:pt x="353" y="79"/>
                  </a:lnTo>
                  <a:lnTo>
                    <a:pt x="330" y="64"/>
                  </a:lnTo>
                  <a:lnTo>
                    <a:pt x="306" y="50"/>
                  </a:lnTo>
                  <a:lnTo>
                    <a:pt x="277" y="39"/>
                  </a:lnTo>
                  <a:lnTo>
                    <a:pt x="248" y="32"/>
                  </a:lnTo>
                  <a:lnTo>
                    <a:pt x="215" y="26"/>
                  </a:lnTo>
                  <a:lnTo>
                    <a:pt x="180" y="24"/>
                  </a:lnTo>
                  <a:lnTo>
                    <a:pt x="142" y="27"/>
                  </a:lnTo>
                  <a:lnTo>
                    <a:pt x="102" y="35"/>
                  </a:lnTo>
                  <a:lnTo>
                    <a:pt x="101" y="38"/>
                  </a:lnTo>
                  <a:lnTo>
                    <a:pt x="98" y="47"/>
                  </a:lnTo>
                  <a:lnTo>
                    <a:pt x="93" y="61"/>
                  </a:lnTo>
                  <a:lnTo>
                    <a:pt x="90" y="81"/>
                  </a:lnTo>
                  <a:lnTo>
                    <a:pt x="84" y="102"/>
                  </a:lnTo>
                  <a:lnTo>
                    <a:pt x="78" y="128"/>
                  </a:lnTo>
                  <a:lnTo>
                    <a:pt x="72" y="156"/>
                  </a:lnTo>
                  <a:lnTo>
                    <a:pt x="67" y="186"/>
                  </a:lnTo>
                  <a:lnTo>
                    <a:pt x="60" y="217"/>
                  </a:lnTo>
                  <a:lnTo>
                    <a:pt x="52" y="247"/>
                  </a:lnTo>
                  <a:lnTo>
                    <a:pt x="46" y="276"/>
                  </a:lnTo>
                  <a:lnTo>
                    <a:pt x="40" y="309"/>
                  </a:lnTo>
                  <a:lnTo>
                    <a:pt x="34" y="335"/>
                  </a:lnTo>
                  <a:lnTo>
                    <a:pt x="29" y="362"/>
                  </a:lnTo>
                  <a:lnTo>
                    <a:pt x="26" y="383"/>
                  </a:lnTo>
                  <a:lnTo>
                    <a:pt x="23" y="405"/>
                  </a:lnTo>
                  <a:lnTo>
                    <a:pt x="21" y="405"/>
                  </a:lnTo>
                  <a:lnTo>
                    <a:pt x="20" y="406"/>
                  </a:lnTo>
                  <a:lnTo>
                    <a:pt x="15" y="406"/>
                  </a:lnTo>
                  <a:lnTo>
                    <a:pt x="11" y="406"/>
                  </a:lnTo>
                  <a:lnTo>
                    <a:pt x="3" y="406"/>
                  </a:lnTo>
                  <a:lnTo>
                    <a:pt x="0" y="406"/>
                  </a:lnTo>
                  <a:lnTo>
                    <a:pt x="0" y="402"/>
                  </a:lnTo>
                  <a:lnTo>
                    <a:pt x="1" y="391"/>
                  </a:lnTo>
                  <a:lnTo>
                    <a:pt x="4" y="374"/>
                  </a:lnTo>
                  <a:lnTo>
                    <a:pt x="9" y="354"/>
                  </a:lnTo>
                  <a:lnTo>
                    <a:pt x="12" y="328"/>
                  </a:lnTo>
                  <a:lnTo>
                    <a:pt x="17" y="299"/>
                  </a:lnTo>
                  <a:lnTo>
                    <a:pt x="21" y="267"/>
                  </a:lnTo>
                  <a:lnTo>
                    <a:pt x="29" y="234"/>
                  </a:lnTo>
                  <a:lnTo>
                    <a:pt x="35" y="200"/>
                  </a:lnTo>
                  <a:lnTo>
                    <a:pt x="41" y="165"/>
                  </a:lnTo>
                  <a:lnTo>
                    <a:pt x="47" y="133"/>
                  </a:lnTo>
                  <a:lnTo>
                    <a:pt x="53" y="102"/>
                  </a:lnTo>
                  <a:lnTo>
                    <a:pt x="60" y="72"/>
                  </a:lnTo>
                  <a:lnTo>
                    <a:pt x="64" y="47"/>
                  </a:lnTo>
                  <a:lnTo>
                    <a:pt x="69" y="27"/>
                  </a:lnTo>
                  <a:lnTo>
                    <a:pt x="73" y="12"/>
                  </a:lnTo>
                  <a:lnTo>
                    <a:pt x="96" y="3"/>
                  </a:lnTo>
                  <a:lnTo>
                    <a:pt x="99" y="1"/>
                  </a:lnTo>
                  <a:lnTo>
                    <a:pt x="107" y="1"/>
                  </a:lnTo>
                  <a:lnTo>
                    <a:pt x="119" y="0"/>
                  </a:lnTo>
                  <a:lnTo>
                    <a:pt x="134" y="0"/>
                  </a:lnTo>
                  <a:lnTo>
                    <a:pt x="154" y="0"/>
                  </a:lnTo>
                  <a:lnTo>
                    <a:pt x="176" y="0"/>
                  </a:lnTo>
                  <a:lnTo>
                    <a:pt x="200" y="1"/>
                  </a:lnTo>
                  <a:lnTo>
                    <a:pt x="228" y="6"/>
                  </a:lnTo>
                  <a:lnTo>
                    <a:pt x="255" y="12"/>
                  </a:lnTo>
                  <a:lnTo>
                    <a:pt x="283" y="20"/>
                  </a:lnTo>
                  <a:lnTo>
                    <a:pt x="312" y="29"/>
                  </a:lnTo>
                  <a:lnTo>
                    <a:pt x="339" y="42"/>
                  </a:lnTo>
                  <a:lnTo>
                    <a:pt x="365" y="58"/>
                  </a:lnTo>
                  <a:lnTo>
                    <a:pt x="391" y="78"/>
                  </a:lnTo>
                  <a:lnTo>
                    <a:pt x="414" y="102"/>
                  </a:lnTo>
                  <a:lnTo>
                    <a:pt x="436" y="130"/>
                  </a:lnTo>
                  <a:lnTo>
                    <a:pt x="436" y="128"/>
                  </a:lnTo>
                  <a:lnTo>
                    <a:pt x="437" y="127"/>
                  </a:lnTo>
                  <a:lnTo>
                    <a:pt x="439" y="124"/>
                  </a:lnTo>
                  <a:lnTo>
                    <a:pt x="442" y="119"/>
                  </a:lnTo>
                  <a:lnTo>
                    <a:pt x="446" y="114"/>
                  </a:lnTo>
                  <a:lnTo>
                    <a:pt x="451" y="110"/>
                  </a:lnTo>
                  <a:lnTo>
                    <a:pt x="457" y="105"/>
                  </a:lnTo>
                  <a:lnTo>
                    <a:pt x="463" y="104"/>
                  </a:lnTo>
                  <a:lnTo>
                    <a:pt x="469" y="99"/>
                  </a:lnTo>
                  <a:lnTo>
                    <a:pt x="477" y="98"/>
                  </a:lnTo>
                  <a:lnTo>
                    <a:pt x="485" y="98"/>
                  </a:lnTo>
                  <a:lnTo>
                    <a:pt x="495" y="99"/>
                  </a:lnTo>
                  <a:lnTo>
                    <a:pt x="504" y="102"/>
                  </a:lnTo>
                  <a:lnTo>
                    <a:pt x="515" y="110"/>
                  </a:lnTo>
                  <a:lnTo>
                    <a:pt x="524" y="117"/>
                  </a:lnTo>
                  <a:lnTo>
                    <a:pt x="537" y="130"/>
                  </a:lnTo>
                  <a:lnTo>
                    <a:pt x="538" y="133"/>
                  </a:lnTo>
                  <a:lnTo>
                    <a:pt x="538" y="137"/>
                  </a:lnTo>
                  <a:lnTo>
                    <a:pt x="541" y="143"/>
                  </a:lnTo>
                  <a:lnTo>
                    <a:pt x="543" y="150"/>
                  </a:lnTo>
                  <a:lnTo>
                    <a:pt x="544" y="157"/>
                  </a:lnTo>
                  <a:lnTo>
                    <a:pt x="544" y="163"/>
                  </a:lnTo>
                  <a:lnTo>
                    <a:pt x="546" y="172"/>
                  </a:lnTo>
                  <a:lnTo>
                    <a:pt x="546" y="182"/>
                  </a:lnTo>
                  <a:lnTo>
                    <a:pt x="546" y="189"/>
                  </a:lnTo>
                  <a:lnTo>
                    <a:pt x="543" y="197"/>
                  </a:lnTo>
                  <a:lnTo>
                    <a:pt x="541" y="206"/>
                  </a:lnTo>
                  <a:lnTo>
                    <a:pt x="537" y="212"/>
                  </a:lnTo>
                  <a:lnTo>
                    <a:pt x="532" y="218"/>
                  </a:lnTo>
                  <a:lnTo>
                    <a:pt x="524" y="221"/>
                  </a:lnTo>
                  <a:lnTo>
                    <a:pt x="517" y="226"/>
                  </a:lnTo>
                  <a:lnTo>
                    <a:pt x="517" y="228"/>
                  </a:lnTo>
                  <a:lnTo>
                    <a:pt x="520" y="234"/>
                  </a:lnTo>
                  <a:lnTo>
                    <a:pt x="524" y="241"/>
                  </a:lnTo>
                  <a:lnTo>
                    <a:pt x="532" y="254"/>
                  </a:lnTo>
                  <a:lnTo>
                    <a:pt x="538" y="267"/>
                  </a:lnTo>
                  <a:lnTo>
                    <a:pt x="544" y="284"/>
                  </a:lnTo>
                  <a:lnTo>
                    <a:pt x="550" y="302"/>
                  </a:lnTo>
                  <a:lnTo>
                    <a:pt x="558" y="324"/>
                  </a:lnTo>
                  <a:lnTo>
                    <a:pt x="561" y="345"/>
                  </a:lnTo>
                  <a:lnTo>
                    <a:pt x="563" y="370"/>
                  </a:lnTo>
                  <a:lnTo>
                    <a:pt x="561" y="394"/>
                  </a:lnTo>
                  <a:lnTo>
                    <a:pt x="558" y="422"/>
                  </a:lnTo>
                  <a:lnTo>
                    <a:pt x="549" y="449"/>
                  </a:lnTo>
                  <a:lnTo>
                    <a:pt x="538" y="477"/>
                  </a:lnTo>
                  <a:lnTo>
                    <a:pt x="520" y="504"/>
                  </a:lnTo>
                  <a:lnTo>
                    <a:pt x="500" y="533"/>
                  </a:lnTo>
                  <a:lnTo>
                    <a:pt x="497" y="535"/>
                  </a:lnTo>
                  <a:lnTo>
                    <a:pt x="489" y="539"/>
                  </a:lnTo>
                  <a:lnTo>
                    <a:pt x="478" y="544"/>
                  </a:lnTo>
                  <a:lnTo>
                    <a:pt x="465" y="552"/>
                  </a:lnTo>
                  <a:lnTo>
                    <a:pt x="446" y="558"/>
                  </a:lnTo>
                  <a:lnTo>
                    <a:pt x="425" y="565"/>
                  </a:lnTo>
                  <a:lnTo>
                    <a:pt x="402" y="569"/>
                  </a:lnTo>
                  <a:lnTo>
                    <a:pt x="376" y="569"/>
                  </a:lnTo>
                  <a:lnTo>
                    <a:pt x="347" y="564"/>
                  </a:lnTo>
                  <a:lnTo>
                    <a:pt x="316" y="556"/>
                  </a:lnTo>
                  <a:lnTo>
                    <a:pt x="286" y="541"/>
                  </a:lnTo>
                  <a:lnTo>
                    <a:pt x="254" y="520"/>
                  </a:lnTo>
                  <a:lnTo>
                    <a:pt x="220" y="489"/>
                  </a:lnTo>
                  <a:lnTo>
                    <a:pt x="186" y="451"/>
                  </a:lnTo>
                  <a:lnTo>
                    <a:pt x="153" y="402"/>
                  </a:lnTo>
                  <a:lnTo>
                    <a:pt x="119" y="342"/>
                  </a:lnTo>
                  <a:lnTo>
                    <a:pt x="145" y="33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5" name="Freeform 82"/>
            <p:cNvSpPr>
              <a:spLocks/>
            </p:cNvSpPr>
            <p:nvPr/>
          </p:nvSpPr>
          <p:spPr bwMode="auto">
            <a:xfrm>
              <a:off x="1088" y="1354"/>
              <a:ext cx="15" cy="16"/>
            </a:xfrm>
            <a:custGeom>
              <a:avLst/>
              <a:gdLst>
                <a:gd name="T0" fmla="*/ 1 w 30"/>
                <a:gd name="T1" fmla="*/ 4 h 32"/>
                <a:gd name="T2" fmla="*/ 1 w 30"/>
                <a:gd name="T3" fmla="*/ 4 h 32"/>
                <a:gd name="T4" fmla="*/ 0 w 30"/>
                <a:gd name="T5" fmla="*/ 3 h 32"/>
                <a:gd name="T6" fmla="*/ 0 w 30"/>
                <a:gd name="T7" fmla="*/ 2 h 32"/>
                <a:gd name="T8" fmla="*/ 0 w 30"/>
                <a:gd name="T9" fmla="*/ 2 h 32"/>
                <a:gd name="T10" fmla="*/ 1 w 30"/>
                <a:gd name="T11" fmla="*/ 2 h 32"/>
                <a:gd name="T12" fmla="*/ 1 w 30"/>
                <a:gd name="T13" fmla="*/ 1 h 32"/>
                <a:gd name="T14" fmla="*/ 1 w 30"/>
                <a:gd name="T15" fmla="*/ 1 h 32"/>
                <a:gd name="T16" fmla="*/ 2 w 30"/>
                <a:gd name="T17" fmla="*/ 1 h 32"/>
                <a:gd name="T18" fmla="*/ 3 w 30"/>
                <a:gd name="T19" fmla="*/ 0 h 32"/>
                <a:gd name="T20" fmla="*/ 3 w 30"/>
                <a:gd name="T21" fmla="*/ 1 h 32"/>
                <a:gd name="T22" fmla="*/ 4 w 30"/>
                <a:gd name="T23" fmla="*/ 1 h 32"/>
                <a:gd name="T24" fmla="*/ 4 w 30"/>
                <a:gd name="T25" fmla="*/ 1 h 32"/>
                <a:gd name="T26" fmla="*/ 4 w 30"/>
                <a:gd name="T27" fmla="*/ 2 h 32"/>
                <a:gd name="T28" fmla="*/ 4 w 30"/>
                <a:gd name="T29" fmla="*/ 2 h 32"/>
                <a:gd name="T30" fmla="*/ 4 w 30"/>
                <a:gd name="T31" fmla="*/ 3 h 32"/>
                <a:gd name="T32" fmla="*/ 4 w 30"/>
                <a:gd name="T33" fmla="*/ 3 h 32"/>
                <a:gd name="T34" fmla="*/ 4 w 30"/>
                <a:gd name="T35" fmla="*/ 3 h 32"/>
                <a:gd name="T36" fmla="*/ 3 w 30"/>
                <a:gd name="T37" fmla="*/ 4 h 32"/>
                <a:gd name="T38" fmla="*/ 3 w 30"/>
                <a:gd name="T39" fmla="*/ 4 h 32"/>
                <a:gd name="T40" fmla="*/ 3 w 30"/>
                <a:gd name="T41" fmla="*/ 4 h 32"/>
                <a:gd name="T42" fmla="*/ 2 w 30"/>
                <a:gd name="T43" fmla="*/ 4 h 32"/>
                <a:gd name="T44" fmla="*/ 1 w 30"/>
                <a:gd name="T45" fmla="*/ 4 h 32"/>
                <a:gd name="T46" fmla="*/ 1 w 30"/>
                <a:gd name="T47" fmla="*/ 4 h 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32"/>
                <a:gd name="T74" fmla="*/ 30 w 30"/>
                <a:gd name="T75" fmla="*/ 32 h 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32">
                  <a:moveTo>
                    <a:pt x="7" y="29"/>
                  </a:moveTo>
                  <a:lnTo>
                    <a:pt x="4" y="26"/>
                  </a:lnTo>
                  <a:lnTo>
                    <a:pt x="0" y="20"/>
                  </a:lnTo>
                  <a:lnTo>
                    <a:pt x="0" y="16"/>
                  </a:lnTo>
                  <a:lnTo>
                    <a:pt x="0" y="11"/>
                  </a:lnTo>
                  <a:lnTo>
                    <a:pt x="1" y="9"/>
                  </a:lnTo>
                  <a:lnTo>
                    <a:pt x="4" y="6"/>
                  </a:lnTo>
                  <a:lnTo>
                    <a:pt x="7" y="5"/>
                  </a:lnTo>
                  <a:lnTo>
                    <a:pt x="12" y="3"/>
                  </a:lnTo>
                  <a:lnTo>
                    <a:pt x="18" y="0"/>
                  </a:lnTo>
                  <a:lnTo>
                    <a:pt x="24" y="2"/>
                  </a:lnTo>
                  <a:lnTo>
                    <a:pt x="27" y="5"/>
                  </a:lnTo>
                  <a:lnTo>
                    <a:pt x="30" y="8"/>
                  </a:lnTo>
                  <a:lnTo>
                    <a:pt x="30" y="11"/>
                  </a:lnTo>
                  <a:lnTo>
                    <a:pt x="30" y="16"/>
                  </a:lnTo>
                  <a:lnTo>
                    <a:pt x="30" y="17"/>
                  </a:lnTo>
                  <a:lnTo>
                    <a:pt x="30" y="19"/>
                  </a:lnTo>
                  <a:lnTo>
                    <a:pt x="29" y="22"/>
                  </a:lnTo>
                  <a:lnTo>
                    <a:pt x="24" y="28"/>
                  </a:lnTo>
                  <a:lnTo>
                    <a:pt x="20" y="29"/>
                  </a:lnTo>
                  <a:lnTo>
                    <a:pt x="17" y="32"/>
                  </a:lnTo>
                  <a:lnTo>
                    <a:pt x="12" y="32"/>
                  </a:lnTo>
                  <a:lnTo>
                    <a:pt x="7" y="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6" name="Freeform 83"/>
            <p:cNvSpPr>
              <a:spLocks/>
            </p:cNvSpPr>
            <p:nvPr/>
          </p:nvSpPr>
          <p:spPr bwMode="auto">
            <a:xfrm>
              <a:off x="1154" y="1393"/>
              <a:ext cx="65" cy="36"/>
            </a:xfrm>
            <a:custGeom>
              <a:avLst/>
              <a:gdLst>
                <a:gd name="T0" fmla="*/ 0 w 130"/>
                <a:gd name="T1" fmla="*/ 7 h 70"/>
                <a:gd name="T2" fmla="*/ 0 w 130"/>
                <a:gd name="T3" fmla="*/ 7 h 70"/>
                <a:gd name="T4" fmla="*/ 1 w 130"/>
                <a:gd name="T5" fmla="*/ 7 h 70"/>
                <a:gd name="T6" fmla="*/ 1 w 130"/>
                <a:gd name="T7" fmla="*/ 7 h 70"/>
                <a:gd name="T8" fmla="*/ 2 w 130"/>
                <a:gd name="T9" fmla="*/ 7 h 70"/>
                <a:gd name="T10" fmla="*/ 3 w 130"/>
                <a:gd name="T11" fmla="*/ 6 h 70"/>
                <a:gd name="T12" fmla="*/ 3 w 130"/>
                <a:gd name="T13" fmla="*/ 6 h 70"/>
                <a:gd name="T14" fmla="*/ 4 w 130"/>
                <a:gd name="T15" fmla="*/ 5 h 70"/>
                <a:gd name="T16" fmla="*/ 6 w 130"/>
                <a:gd name="T17" fmla="*/ 4 h 70"/>
                <a:gd name="T18" fmla="*/ 7 w 130"/>
                <a:gd name="T19" fmla="*/ 4 h 70"/>
                <a:gd name="T20" fmla="*/ 8 w 130"/>
                <a:gd name="T21" fmla="*/ 3 h 70"/>
                <a:gd name="T22" fmla="*/ 9 w 130"/>
                <a:gd name="T23" fmla="*/ 3 h 70"/>
                <a:gd name="T24" fmla="*/ 11 w 130"/>
                <a:gd name="T25" fmla="*/ 2 h 70"/>
                <a:gd name="T26" fmla="*/ 12 w 130"/>
                <a:gd name="T27" fmla="*/ 2 h 70"/>
                <a:gd name="T28" fmla="*/ 13 w 130"/>
                <a:gd name="T29" fmla="*/ 1 h 70"/>
                <a:gd name="T30" fmla="*/ 15 w 130"/>
                <a:gd name="T31" fmla="*/ 1 h 70"/>
                <a:gd name="T32" fmla="*/ 16 w 130"/>
                <a:gd name="T33" fmla="*/ 0 h 70"/>
                <a:gd name="T34" fmla="*/ 17 w 130"/>
                <a:gd name="T35" fmla="*/ 3 h 70"/>
                <a:gd name="T36" fmla="*/ 16 w 130"/>
                <a:gd name="T37" fmla="*/ 3 h 70"/>
                <a:gd name="T38" fmla="*/ 16 w 130"/>
                <a:gd name="T39" fmla="*/ 3 h 70"/>
                <a:gd name="T40" fmla="*/ 16 w 130"/>
                <a:gd name="T41" fmla="*/ 3 h 70"/>
                <a:gd name="T42" fmla="*/ 15 w 130"/>
                <a:gd name="T43" fmla="*/ 3 h 70"/>
                <a:gd name="T44" fmla="*/ 15 w 130"/>
                <a:gd name="T45" fmla="*/ 4 h 70"/>
                <a:gd name="T46" fmla="*/ 14 w 130"/>
                <a:gd name="T47" fmla="*/ 4 h 70"/>
                <a:gd name="T48" fmla="*/ 13 w 130"/>
                <a:gd name="T49" fmla="*/ 4 h 70"/>
                <a:gd name="T50" fmla="*/ 12 w 130"/>
                <a:gd name="T51" fmla="*/ 4 h 70"/>
                <a:gd name="T52" fmla="*/ 11 w 130"/>
                <a:gd name="T53" fmla="*/ 5 h 70"/>
                <a:gd name="T54" fmla="*/ 9 w 130"/>
                <a:gd name="T55" fmla="*/ 6 h 70"/>
                <a:gd name="T56" fmla="*/ 8 w 130"/>
                <a:gd name="T57" fmla="*/ 6 h 70"/>
                <a:gd name="T58" fmla="*/ 6 w 130"/>
                <a:gd name="T59" fmla="*/ 7 h 70"/>
                <a:gd name="T60" fmla="*/ 4 w 130"/>
                <a:gd name="T61" fmla="*/ 8 h 70"/>
                <a:gd name="T62" fmla="*/ 2 w 130"/>
                <a:gd name="T63" fmla="*/ 10 h 70"/>
                <a:gd name="T64" fmla="*/ 0 w 130"/>
                <a:gd name="T65" fmla="*/ 7 h 70"/>
                <a:gd name="T66" fmla="*/ 0 w 130"/>
                <a:gd name="T67" fmla="*/ 7 h 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0"/>
                <a:gd name="T103" fmla="*/ 0 h 70"/>
                <a:gd name="T104" fmla="*/ 130 w 130"/>
                <a:gd name="T105" fmla="*/ 70 h 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0" h="70">
                  <a:moveTo>
                    <a:pt x="0" y="55"/>
                  </a:moveTo>
                  <a:lnTo>
                    <a:pt x="0" y="55"/>
                  </a:lnTo>
                  <a:lnTo>
                    <a:pt x="1" y="53"/>
                  </a:lnTo>
                  <a:lnTo>
                    <a:pt x="6" y="50"/>
                  </a:lnTo>
                  <a:lnTo>
                    <a:pt x="10" y="49"/>
                  </a:lnTo>
                  <a:lnTo>
                    <a:pt x="17" y="44"/>
                  </a:lnTo>
                  <a:lnTo>
                    <a:pt x="23" y="41"/>
                  </a:lnTo>
                  <a:lnTo>
                    <a:pt x="32" y="36"/>
                  </a:lnTo>
                  <a:lnTo>
                    <a:pt x="41" y="32"/>
                  </a:lnTo>
                  <a:lnTo>
                    <a:pt x="50" y="27"/>
                  </a:lnTo>
                  <a:lnTo>
                    <a:pt x="59" y="23"/>
                  </a:lnTo>
                  <a:lnTo>
                    <a:pt x="69" y="18"/>
                  </a:lnTo>
                  <a:lnTo>
                    <a:pt x="81" y="14"/>
                  </a:lnTo>
                  <a:lnTo>
                    <a:pt x="92" y="9"/>
                  </a:lnTo>
                  <a:lnTo>
                    <a:pt x="102" y="6"/>
                  </a:lnTo>
                  <a:lnTo>
                    <a:pt x="113" y="3"/>
                  </a:lnTo>
                  <a:lnTo>
                    <a:pt x="124" y="0"/>
                  </a:lnTo>
                  <a:lnTo>
                    <a:pt x="130" y="21"/>
                  </a:lnTo>
                  <a:lnTo>
                    <a:pt x="128" y="21"/>
                  </a:lnTo>
                  <a:lnTo>
                    <a:pt x="125" y="23"/>
                  </a:lnTo>
                  <a:lnTo>
                    <a:pt x="121" y="23"/>
                  </a:lnTo>
                  <a:lnTo>
                    <a:pt x="118" y="24"/>
                  </a:lnTo>
                  <a:lnTo>
                    <a:pt x="113" y="26"/>
                  </a:lnTo>
                  <a:lnTo>
                    <a:pt x="108" y="27"/>
                  </a:lnTo>
                  <a:lnTo>
                    <a:pt x="101" y="30"/>
                  </a:lnTo>
                  <a:lnTo>
                    <a:pt x="92" y="32"/>
                  </a:lnTo>
                  <a:lnTo>
                    <a:pt x="82" y="36"/>
                  </a:lnTo>
                  <a:lnTo>
                    <a:pt x="72" y="41"/>
                  </a:lnTo>
                  <a:lnTo>
                    <a:pt x="59" y="46"/>
                  </a:lnTo>
                  <a:lnTo>
                    <a:pt x="46" y="53"/>
                  </a:lnTo>
                  <a:lnTo>
                    <a:pt x="29" y="61"/>
                  </a:lnTo>
                  <a:lnTo>
                    <a:pt x="12" y="70"/>
                  </a:lnTo>
                  <a:lnTo>
                    <a:pt x="0" y="5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7" name="Freeform 84"/>
            <p:cNvSpPr>
              <a:spLocks/>
            </p:cNvSpPr>
            <p:nvPr/>
          </p:nvSpPr>
          <p:spPr bwMode="auto">
            <a:xfrm>
              <a:off x="1215" y="1366"/>
              <a:ext cx="14" cy="14"/>
            </a:xfrm>
            <a:custGeom>
              <a:avLst/>
              <a:gdLst>
                <a:gd name="T0" fmla="*/ 1 w 29"/>
                <a:gd name="T1" fmla="*/ 4 h 27"/>
                <a:gd name="T2" fmla="*/ 1 w 29"/>
                <a:gd name="T3" fmla="*/ 3 h 27"/>
                <a:gd name="T4" fmla="*/ 0 w 29"/>
                <a:gd name="T5" fmla="*/ 3 h 27"/>
                <a:gd name="T6" fmla="*/ 0 w 29"/>
                <a:gd name="T7" fmla="*/ 3 h 27"/>
                <a:gd name="T8" fmla="*/ 0 w 29"/>
                <a:gd name="T9" fmla="*/ 2 h 27"/>
                <a:gd name="T10" fmla="*/ 0 w 29"/>
                <a:gd name="T11" fmla="*/ 2 h 27"/>
                <a:gd name="T12" fmla="*/ 0 w 29"/>
                <a:gd name="T13" fmla="*/ 1 h 27"/>
                <a:gd name="T14" fmla="*/ 1 w 29"/>
                <a:gd name="T15" fmla="*/ 1 h 27"/>
                <a:gd name="T16" fmla="*/ 1 w 29"/>
                <a:gd name="T17" fmla="*/ 0 h 27"/>
                <a:gd name="T18" fmla="*/ 2 w 29"/>
                <a:gd name="T19" fmla="*/ 1 h 27"/>
                <a:gd name="T20" fmla="*/ 2 w 29"/>
                <a:gd name="T21" fmla="*/ 1 h 27"/>
                <a:gd name="T22" fmla="*/ 3 w 29"/>
                <a:gd name="T23" fmla="*/ 1 h 27"/>
                <a:gd name="T24" fmla="*/ 3 w 29"/>
                <a:gd name="T25" fmla="*/ 2 h 27"/>
                <a:gd name="T26" fmla="*/ 3 w 29"/>
                <a:gd name="T27" fmla="*/ 2 h 27"/>
                <a:gd name="T28" fmla="*/ 3 w 29"/>
                <a:gd name="T29" fmla="*/ 2 h 27"/>
                <a:gd name="T30" fmla="*/ 3 w 29"/>
                <a:gd name="T31" fmla="*/ 3 h 27"/>
                <a:gd name="T32" fmla="*/ 3 w 29"/>
                <a:gd name="T33" fmla="*/ 3 h 27"/>
                <a:gd name="T34" fmla="*/ 3 w 29"/>
                <a:gd name="T35" fmla="*/ 3 h 27"/>
                <a:gd name="T36" fmla="*/ 2 w 29"/>
                <a:gd name="T37" fmla="*/ 4 h 27"/>
                <a:gd name="T38" fmla="*/ 2 w 29"/>
                <a:gd name="T39" fmla="*/ 4 h 27"/>
                <a:gd name="T40" fmla="*/ 1 w 29"/>
                <a:gd name="T41" fmla="*/ 4 h 27"/>
                <a:gd name="T42" fmla="*/ 1 w 29"/>
                <a:gd name="T43" fmla="*/ 4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7"/>
                <a:gd name="T68" fmla="*/ 29 w 29"/>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7">
                  <a:moveTo>
                    <a:pt x="12" y="26"/>
                  </a:moveTo>
                  <a:lnTo>
                    <a:pt x="9" y="24"/>
                  </a:lnTo>
                  <a:lnTo>
                    <a:pt x="4" y="20"/>
                  </a:lnTo>
                  <a:lnTo>
                    <a:pt x="1" y="17"/>
                  </a:lnTo>
                  <a:lnTo>
                    <a:pt x="0" y="13"/>
                  </a:lnTo>
                  <a:lnTo>
                    <a:pt x="1" y="9"/>
                  </a:lnTo>
                  <a:lnTo>
                    <a:pt x="6" y="4"/>
                  </a:lnTo>
                  <a:lnTo>
                    <a:pt x="10" y="1"/>
                  </a:lnTo>
                  <a:lnTo>
                    <a:pt x="15" y="0"/>
                  </a:lnTo>
                  <a:lnTo>
                    <a:pt x="18" y="1"/>
                  </a:lnTo>
                  <a:lnTo>
                    <a:pt x="23" y="4"/>
                  </a:lnTo>
                  <a:lnTo>
                    <a:pt x="24" y="6"/>
                  </a:lnTo>
                  <a:lnTo>
                    <a:pt x="27" y="10"/>
                  </a:lnTo>
                  <a:lnTo>
                    <a:pt x="29" y="12"/>
                  </a:lnTo>
                  <a:lnTo>
                    <a:pt x="29" y="13"/>
                  </a:lnTo>
                  <a:lnTo>
                    <a:pt x="29" y="17"/>
                  </a:lnTo>
                  <a:lnTo>
                    <a:pt x="26" y="23"/>
                  </a:lnTo>
                  <a:lnTo>
                    <a:pt x="24" y="24"/>
                  </a:lnTo>
                  <a:lnTo>
                    <a:pt x="21" y="26"/>
                  </a:lnTo>
                  <a:lnTo>
                    <a:pt x="16" y="27"/>
                  </a:lnTo>
                  <a:lnTo>
                    <a:pt x="12"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8" name="Freeform 85"/>
            <p:cNvSpPr>
              <a:spLocks/>
            </p:cNvSpPr>
            <p:nvPr/>
          </p:nvSpPr>
          <p:spPr bwMode="auto">
            <a:xfrm>
              <a:off x="1249" y="1361"/>
              <a:ext cx="13" cy="15"/>
            </a:xfrm>
            <a:custGeom>
              <a:avLst/>
              <a:gdLst>
                <a:gd name="T0" fmla="*/ 1 w 26"/>
                <a:gd name="T1" fmla="*/ 3 h 31"/>
                <a:gd name="T2" fmla="*/ 1 w 26"/>
                <a:gd name="T3" fmla="*/ 3 h 31"/>
                <a:gd name="T4" fmla="*/ 1 w 26"/>
                <a:gd name="T5" fmla="*/ 3 h 31"/>
                <a:gd name="T6" fmla="*/ 0 w 26"/>
                <a:gd name="T7" fmla="*/ 2 h 31"/>
                <a:gd name="T8" fmla="*/ 0 w 26"/>
                <a:gd name="T9" fmla="*/ 2 h 31"/>
                <a:gd name="T10" fmla="*/ 0 w 26"/>
                <a:gd name="T11" fmla="*/ 1 h 31"/>
                <a:gd name="T12" fmla="*/ 1 w 26"/>
                <a:gd name="T13" fmla="*/ 1 h 31"/>
                <a:gd name="T14" fmla="*/ 1 w 26"/>
                <a:gd name="T15" fmla="*/ 0 h 31"/>
                <a:gd name="T16" fmla="*/ 2 w 26"/>
                <a:gd name="T17" fmla="*/ 0 h 31"/>
                <a:gd name="T18" fmla="*/ 2 w 26"/>
                <a:gd name="T19" fmla="*/ 0 h 31"/>
                <a:gd name="T20" fmla="*/ 3 w 26"/>
                <a:gd name="T21" fmla="*/ 0 h 31"/>
                <a:gd name="T22" fmla="*/ 3 w 26"/>
                <a:gd name="T23" fmla="*/ 0 h 31"/>
                <a:gd name="T24" fmla="*/ 4 w 26"/>
                <a:gd name="T25" fmla="*/ 1 h 31"/>
                <a:gd name="T26" fmla="*/ 4 w 26"/>
                <a:gd name="T27" fmla="*/ 1 h 31"/>
                <a:gd name="T28" fmla="*/ 4 w 26"/>
                <a:gd name="T29" fmla="*/ 1 h 31"/>
                <a:gd name="T30" fmla="*/ 4 w 26"/>
                <a:gd name="T31" fmla="*/ 2 h 31"/>
                <a:gd name="T32" fmla="*/ 3 w 26"/>
                <a:gd name="T33" fmla="*/ 3 h 31"/>
                <a:gd name="T34" fmla="*/ 2 w 26"/>
                <a:gd name="T35" fmla="*/ 3 h 31"/>
                <a:gd name="T36" fmla="*/ 1 w 26"/>
                <a:gd name="T37" fmla="*/ 3 h 31"/>
                <a:gd name="T38" fmla="*/ 1 w 26"/>
                <a:gd name="T39" fmla="*/ 3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31"/>
                <a:gd name="T62" fmla="*/ 26 w 26"/>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31">
                  <a:moveTo>
                    <a:pt x="8" y="31"/>
                  </a:moveTo>
                  <a:lnTo>
                    <a:pt x="7" y="29"/>
                  </a:lnTo>
                  <a:lnTo>
                    <a:pt x="2" y="24"/>
                  </a:lnTo>
                  <a:lnTo>
                    <a:pt x="0" y="21"/>
                  </a:lnTo>
                  <a:lnTo>
                    <a:pt x="0" y="18"/>
                  </a:lnTo>
                  <a:lnTo>
                    <a:pt x="0" y="14"/>
                  </a:lnTo>
                  <a:lnTo>
                    <a:pt x="3" y="8"/>
                  </a:lnTo>
                  <a:lnTo>
                    <a:pt x="5" y="3"/>
                  </a:lnTo>
                  <a:lnTo>
                    <a:pt x="10" y="0"/>
                  </a:lnTo>
                  <a:lnTo>
                    <a:pt x="14" y="0"/>
                  </a:lnTo>
                  <a:lnTo>
                    <a:pt x="19" y="2"/>
                  </a:lnTo>
                  <a:lnTo>
                    <a:pt x="20" y="5"/>
                  </a:lnTo>
                  <a:lnTo>
                    <a:pt x="25" y="8"/>
                  </a:lnTo>
                  <a:lnTo>
                    <a:pt x="26" y="12"/>
                  </a:lnTo>
                  <a:lnTo>
                    <a:pt x="26" y="15"/>
                  </a:lnTo>
                  <a:lnTo>
                    <a:pt x="25" y="21"/>
                  </a:lnTo>
                  <a:lnTo>
                    <a:pt x="20" y="26"/>
                  </a:lnTo>
                  <a:lnTo>
                    <a:pt x="14" y="29"/>
                  </a:lnTo>
                  <a:lnTo>
                    <a:pt x="8" y="3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09" name="Freeform 86"/>
            <p:cNvSpPr>
              <a:spLocks/>
            </p:cNvSpPr>
            <p:nvPr/>
          </p:nvSpPr>
          <p:spPr bwMode="auto">
            <a:xfrm>
              <a:off x="1275" y="1348"/>
              <a:ext cx="16" cy="14"/>
            </a:xfrm>
            <a:custGeom>
              <a:avLst/>
              <a:gdLst>
                <a:gd name="T0" fmla="*/ 2 w 32"/>
                <a:gd name="T1" fmla="*/ 4 h 27"/>
                <a:gd name="T2" fmla="*/ 1 w 32"/>
                <a:gd name="T3" fmla="*/ 4 h 27"/>
                <a:gd name="T4" fmla="*/ 1 w 32"/>
                <a:gd name="T5" fmla="*/ 3 h 27"/>
                <a:gd name="T6" fmla="*/ 0 w 32"/>
                <a:gd name="T7" fmla="*/ 3 h 27"/>
                <a:gd name="T8" fmla="*/ 1 w 32"/>
                <a:gd name="T9" fmla="*/ 2 h 27"/>
                <a:gd name="T10" fmla="*/ 1 w 32"/>
                <a:gd name="T11" fmla="*/ 2 h 27"/>
                <a:gd name="T12" fmla="*/ 2 w 32"/>
                <a:gd name="T13" fmla="*/ 1 h 27"/>
                <a:gd name="T14" fmla="*/ 3 w 32"/>
                <a:gd name="T15" fmla="*/ 0 h 27"/>
                <a:gd name="T16" fmla="*/ 3 w 32"/>
                <a:gd name="T17" fmla="*/ 0 h 27"/>
                <a:gd name="T18" fmla="*/ 4 w 32"/>
                <a:gd name="T19" fmla="*/ 1 h 27"/>
                <a:gd name="T20" fmla="*/ 4 w 32"/>
                <a:gd name="T21" fmla="*/ 1 h 27"/>
                <a:gd name="T22" fmla="*/ 4 w 32"/>
                <a:gd name="T23" fmla="*/ 2 h 27"/>
                <a:gd name="T24" fmla="*/ 4 w 32"/>
                <a:gd name="T25" fmla="*/ 2 h 27"/>
                <a:gd name="T26" fmla="*/ 4 w 32"/>
                <a:gd name="T27" fmla="*/ 3 h 27"/>
                <a:gd name="T28" fmla="*/ 4 w 32"/>
                <a:gd name="T29" fmla="*/ 3 h 27"/>
                <a:gd name="T30" fmla="*/ 4 w 32"/>
                <a:gd name="T31" fmla="*/ 3 h 27"/>
                <a:gd name="T32" fmla="*/ 4 w 32"/>
                <a:gd name="T33" fmla="*/ 4 h 27"/>
                <a:gd name="T34" fmla="*/ 3 w 32"/>
                <a:gd name="T35" fmla="*/ 4 h 27"/>
                <a:gd name="T36" fmla="*/ 2 w 32"/>
                <a:gd name="T37" fmla="*/ 4 h 27"/>
                <a:gd name="T38" fmla="*/ 2 w 32"/>
                <a:gd name="T39" fmla="*/ 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7"/>
                <a:gd name="T62" fmla="*/ 32 w 32"/>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7">
                  <a:moveTo>
                    <a:pt x="11" y="27"/>
                  </a:moveTo>
                  <a:lnTo>
                    <a:pt x="8" y="26"/>
                  </a:lnTo>
                  <a:lnTo>
                    <a:pt x="2" y="22"/>
                  </a:lnTo>
                  <a:lnTo>
                    <a:pt x="0" y="19"/>
                  </a:lnTo>
                  <a:lnTo>
                    <a:pt x="2" y="15"/>
                  </a:lnTo>
                  <a:lnTo>
                    <a:pt x="3" y="10"/>
                  </a:lnTo>
                  <a:lnTo>
                    <a:pt x="11" y="4"/>
                  </a:lnTo>
                  <a:lnTo>
                    <a:pt x="17" y="0"/>
                  </a:lnTo>
                  <a:lnTo>
                    <a:pt x="23" y="0"/>
                  </a:lnTo>
                  <a:lnTo>
                    <a:pt x="26" y="1"/>
                  </a:lnTo>
                  <a:lnTo>
                    <a:pt x="29" y="6"/>
                  </a:lnTo>
                  <a:lnTo>
                    <a:pt x="31" y="10"/>
                  </a:lnTo>
                  <a:lnTo>
                    <a:pt x="31" y="15"/>
                  </a:lnTo>
                  <a:lnTo>
                    <a:pt x="31" y="19"/>
                  </a:lnTo>
                  <a:lnTo>
                    <a:pt x="32" y="19"/>
                  </a:lnTo>
                  <a:lnTo>
                    <a:pt x="29" y="21"/>
                  </a:lnTo>
                  <a:lnTo>
                    <a:pt x="25" y="26"/>
                  </a:lnTo>
                  <a:lnTo>
                    <a:pt x="17" y="27"/>
                  </a:lnTo>
                  <a:lnTo>
                    <a:pt x="11" y="2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0" name="Freeform 87"/>
            <p:cNvSpPr>
              <a:spLocks/>
            </p:cNvSpPr>
            <p:nvPr/>
          </p:nvSpPr>
          <p:spPr bwMode="auto">
            <a:xfrm>
              <a:off x="1236" y="1401"/>
              <a:ext cx="15" cy="13"/>
            </a:xfrm>
            <a:custGeom>
              <a:avLst/>
              <a:gdLst>
                <a:gd name="T0" fmla="*/ 1 w 29"/>
                <a:gd name="T1" fmla="*/ 3 h 26"/>
                <a:gd name="T2" fmla="*/ 1 w 29"/>
                <a:gd name="T3" fmla="*/ 3 h 26"/>
                <a:gd name="T4" fmla="*/ 0 w 29"/>
                <a:gd name="T5" fmla="*/ 2 h 26"/>
                <a:gd name="T6" fmla="*/ 0 w 29"/>
                <a:gd name="T7" fmla="*/ 2 h 26"/>
                <a:gd name="T8" fmla="*/ 0 w 29"/>
                <a:gd name="T9" fmla="*/ 1 h 26"/>
                <a:gd name="T10" fmla="*/ 1 w 29"/>
                <a:gd name="T11" fmla="*/ 1 h 26"/>
                <a:gd name="T12" fmla="*/ 2 w 29"/>
                <a:gd name="T13" fmla="*/ 1 h 26"/>
                <a:gd name="T14" fmla="*/ 2 w 29"/>
                <a:gd name="T15" fmla="*/ 0 h 26"/>
                <a:gd name="T16" fmla="*/ 3 w 29"/>
                <a:gd name="T17" fmla="*/ 1 h 26"/>
                <a:gd name="T18" fmla="*/ 3 w 29"/>
                <a:gd name="T19" fmla="*/ 1 h 26"/>
                <a:gd name="T20" fmla="*/ 4 w 29"/>
                <a:gd name="T21" fmla="*/ 1 h 26"/>
                <a:gd name="T22" fmla="*/ 4 w 29"/>
                <a:gd name="T23" fmla="*/ 2 h 26"/>
                <a:gd name="T24" fmla="*/ 4 w 29"/>
                <a:gd name="T25" fmla="*/ 2 h 26"/>
                <a:gd name="T26" fmla="*/ 4 w 29"/>
                <a:gd name="T27" fmla="*/ 3 h 26"/>
                <a:gd name="T28" fmla="*/ 4 w 29"/>
                <a:gd name="T29" fmla="*/ 3 h 26"/>
                <a:gd name="T30" fmla="*/ 4 w 29"/>
                <a:gd name="T31" fmla="*/ 3 h 26"/>
                <a:gd name="T32" fmla="*/ 3 w 29"/>
                <a:gd name="T33" fmla="*/ 4 h 26"/>
                <a:gd name="T34" fmla="*/ 3 w 29"/>
                <a:gd name="T35" fmla="*/ 4 h 26"/>
                <a:gd name="T36" fmla="*/ 2 w 29"/>
                <a:gd name="T37" fmla="*/ 4 h 26"/>
                <a:gd name="T38" fmla="*/ 2 w 29"/>
                <a:gd name="T39" fmla="*/ 3 h 26"/>
                <a:gd name="T40" fmla="*/ 1 w 29"/>
                <a:gd name="T41" fmla="*/ 3 h 26"/>
                <a:gd name="T42" fmla="*/ 1 w 29"/>
                <a:gd name="T43" fmla="*/ 3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6"/>
                <a:gd name="T68" fmla="*/ 29 w 29"/>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6">
                  <a:moveTo>
                    <a:pt x="7" y="20"/>
                  </a:moveTo>
                  <a:lnTo>
                    <a:pt x="3" y="17"/>
                  </a:lnTo>
                  <a:lnTo>
                    <a:pt x="0" y="12"/>
                  </a:lnTo>
                  <a:lnTo>
                    <a:pt x="0" y="9"/>
                  </a:lnTo>
                  <a:lnTo>
                    <a:pt x="0" y="6"/>
                  </a:lnTo>
                  <a:lnTo>
                    <a:pt x="3" y="3"/>
                  </a:lnTo>
                  <a:lnTo>
                    <a:pt x="10" y="2"/>
                  </a:lnTo>
                  <a:lnTo>
                    <a:pt x="16" y="0"/>
                  </a:lnTo>
                  <a:lnTo>
                    <a:pt x="20" y="2"/>
                  </a:lnTo>
                  <a:lnTo>
                    <a:pt x="23" y="3"/>
                  </a:lnTo>
                  <a:lnTo>
                    <a:pt x="26" y="8"/>
                  </a:lnTo>
                  <a:lnTo>
                    <a:pt x="28" y="11"/>
                  </a:lnTo>
                  <a:lnTo>
                    <a:pt x="28" y="14"/>
                  </a:lnTo>
                  <a:lnTo>
                    <a:pt x="28" y="17"/>
                  </a:lnTo>
                  <a:lnTo>
                    <a:pt x="29" y="17"/>
                  </a:lnTo>
                  <a:lnTo>
                    <a:pt x="26" y="20"/>
                  </a:lnTo>
                  <a:lnTo>
                    <a:pt x="22" y="25"/>
                  </a:lnTo>
                  <a:lnTo>
                    <a:pt x="19" y="25"/>
                  </a:lnTo>
                  <a:lnTo>
                    <a:pt x="16" y="26"/>
                  </a:lnTo>
                  <a:lnTo>
                    <a:pt x="11" y="23"/>
                  </a:lnTo>
                  <a:lnTo>
                    <a:pt x="7" y="2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1" name="Freeform 88"/>
            <p:cNvSpPr>
              <a:spLocks/>
            </p:cNvSpPr>
            <p:nvPr/>
          </p:nvSpPr>
          <p:spPr bwMode="auto">
            <a:xfrm>
              <a:off x="1281" y="1400"/>
              <a:ext cx="14" cy="12"/>
            </a:xfrm>
            <a:custGeom>
              <a:avLst/>
              <a:gdLst>
                <a:gd name="T0" fmla="*/ 1 w 27"/>
                <a:gd name="T1" fmla="*/ 3 h 24"/>
                <a:gd name="T2" fmla="*/ 1 w 27"/>
                <a:gd name="T3" fmla="*/ 3 h 24"/>
                <a:gd name="T4" fmla="*/ 1 w 27"/>
                <a:gd name="T5" fmla="*/ 2 h 24"/>
                <a:gd name="T6" fmla="*/ 0 w 27"/>
                <a:gd name="T7" fmla="*/ 2 h 24"/>
                <a:gd name="T8" fmla="*/ 1 w 27"/>
                <a:gd name="T9" fmla="*/ 1 h 24"/>
                <a:gd name="T10" fmla="*/ 1 w 27"/>
                <a:gd name="T11" fmla="*/ 1 h 24"/>
                <a:gd name="T12" fmla="*/ 2 w 27"/>
                <a:gd name="T13" fmla="*/ 1 h 24"/>
                <a:gd name="T14" fmla="*/ 3 w 27"/>
                <a:gd name="T15" fmla="*/ 0 h 24"/>
                <a:gd name="T16" fmla="*/ 3 w 27"/>
                <a:gd name="T17" fmla="*/ 1 h 24"/>
                <a:gd name="T18" fmla="*/ 4 w 27"/>
                <a:gd name="T19" fmla="*/ 1 h 24"/>
                <a:gd name="T20" fmla="*/ 4 w 27"/>
                <a:gd name="T21" fmla="*/ 1 h 24"/>
                <a:gd name="T22" fmla="*/ 4 w 27"/>
                <a:gd name="T23" fmla="*/ 2 h 24"/>
                <a:gd name="T24" fmla="*/ 4 w 27"/>
                <a:gd name="T25" fmla="*/ 3 h 24"/>
                <a:gd name="T26" fmla="*/ 4 w 27"/>
                <a:gd name="T27" fmla="*/ 3 h 24"/>
                <a:gd name="T28" fmla="*/ 3 w 27"/>
                <a:gd name="T29" fmla="*/ 3 h 24"/>
                <a:gd name="T30" fmla="*/ 2 w 27"/>
                <a:gd name="T31" fmla="*/ 3 h 24"/>
                <a:gd name="T32" fmla="*/ 2 w 27"/>
                <a:gd name="T33" fmla="*/ 3 h 24"/>
                <a:gd name="T34" fmla="*/ 2 w 27"/>
                <a:gd name="T35" fmla="*/ 3 h 24"/>
                <a:gd name="T36" fmla="*/ 1 w 27"/>
                <a:gd name="T37" fmla="*/ 3 h 24"/>
                <a:gd name="T38" fmla="*/ 1 w 27"/>
                <a:gd name="T39" fmla="*/ 3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24"/>
                <a:gd name="T62" fmla="*/ 27 w 27"/>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24">
                  <a:moveTo>
                    <a:pt x="6" y="20"/>
                  </a:moveTo>
                  <a:lnTo>
                    <a:pt x="3" y="18"/>
                  </a:lnTo>
                  <a:lnTo>
                    <a:pt x="1" y="12"/>
                  </a:lnTo>
                  <a:lnTo>
                    <a:pt x="0" y="9"/>
                  </a:lnTo>
                  <a:lnTo>
                    <a:pt x="1" y="6"/>
                  </a:lnTo>
                  <a:lnTo>
                    <a:pt x="6" y="3"/>
                  </a:lnTo>
                  <a:lnTo>
                    <a:pt x="12" y="2"/>
                  </a:lnTo>
                  <a:lnTo>
                    <a:pt x="18" y="0"/>
                  </a:lnTo>
                  <a:lnTo>
                    <a:pt x="23" y="2"/>
                  </a:lnTo>
                  <a:lnTo>
                    <a:pt x="26" y="3"/>
                  </a:lnTo>
                  <a:lnTo>
                    <a:pt x="27" y="8"/>
                  </a:lnTo>
                  <a:lnTo>
                    <a:pt x="27" y="14"/>
                  </a:lnTo>
                  <a:lnTo>
                    <a:pt x="27" y="17"/>
                  </a:lnTo>
                  <a:lnTo>
                    <a:pt x="26" y="18"/>
                  </a:lnTo>
                  <a:lnTo>
                    <a:pt x="19" y="23"/>
                  </a:lnTo>
                  <a:lnTo>
                    <a:pt x="16" y="23"/>
                  </a:lnTo>
                  <a:lnTo>
                    <a:pt x="12" y="24"/>
                  </a:lnTo>
                  <a:lnTo>
                    <a:pt x="9" y="23"/>
                  </a:lnTo>
                  <a:lnTo>
                    <a:pt x="6" y="2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2" name="Freeform 89"/>
            <p:cNvSpPr>
              <a:spLocks/>
            </p:cNvSpPr>
            <p:nvPr/>
          </p:nvSpPr>
          <p:spPr bwMode="auto">
            <a:xfrm>
              <a:off x="1215" y="1442"/>
              <a:ext cx="14" cy="12"/>
            </a:xfrm>
            <a:custGeom>
              <a:avLst/>
              <a:gdLst>
                <a:gd name="T0" fmla="*/ 2 w 27"/>
                <a:gd name="T1" fmla="*/ 3 h 23"/>
                <a:gd name="T2" fmla="*/ 1 w 27"/>
                <a:gd name="T3" fmla="*/ 2 h 23"/>
                <a:gd name="T4" fmla="*/ 1 w 27"/>
                <a:gd name="T5" fmla="*/ 2 h 23"/>
                <a:gd name="T6" fmla="*/ 0 w 27"/>
                <a:gd name="T7" fmla="*/ 1 h 23"/>
                <a:gd name="T8" fmla="*/ 0 w 27"/>
                <a:gd name="T9" fmla="*/ 1 h 23"/>
                <a:gd name="T10" fmla="*/ 1 w 27"/>
                <a:gd name="T11" fmla="*/ 1 h 23"/>
                <a:gd name="T12" fmla="*/ 1 w 27"/>
                <a:gd name="T13" fmla="*/ 1 h 23"/>
                <a:gd name="T14" fmla="*/ 1 w 27"/>
                <a:gd name="T15" fmla="*/ 0 h 23"/>
                <a:gd name="T16" fmla="*/ 2 w 27"/>
                <a:gd name="T17" fmla="*/ 0 h 23"/>
                <a:gd name="T18" fmla="*/ 2 w 27"/>
                <a:gd name="T19" fmla="*/ 0 h 23"/>
                <a:gd name="T20" fmla="*/ 3 w 27"/>
                <a:gd name="T21" fmla="*/ 0 h 23"/>
                <a:gd name="T22" fmla="*/ 3 w 27"/>
                <a:gd name="T23" fmla="*/ 0 h 23"/>
                <a:gd name="T24" fmla="*/ 3 w 27"/>
                <a:gd name="T25" fmla="*/ 1 h 23"/>
                <a:gd name="T26" fmla="*/ 4 w 27"/>
                <a:gd name="T27" fmla="*/ 1 h 23"/>
                <a:gd name="T28" fmla="*/ 4 w 27"/>
                <a:gd name="T29" fmla="*/ 2 h 23"/>
                <a:gd name="T30" fmla="*/ 3 w 27"/>
                <a:gd name="T31" fmla="*/ 3 h 23"/>
                <a:gd name="T32" fmla="*/ 3 w 27"/>
                <a:gd name="T33" fmla="*/ 3 h 23"/>
                <a:gd name="T34" fmla="*/ 3 w 27"/>
                <a:gd name="T35" fmla="*/ 3 h 23"/>
                <a:gd name="T36" fmla="*/ 2 w 27"/>
                <a:gd name="T37" fmla="*/ 3 h 23"/>
                <a:gd name="T38" fmla="*/ 2 w 27"/>
                <a:gd name="T39" fmla="*/ 3 h 23"/>
                <a:gd name="T40" fmla="*/ 2 w 27"/>
                <a:gd name="T41" fmla="*/ 3 h 23"/>
                <a:gd name="T42" fmla="*/ 2 w 27"/>
                <a:gd name="T43" fmla="*/ 3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3"/>
                <a:gd name="T68" fmla="*/ 27 w 27"/>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3">
                  <a:moveTo>
                    <a:pt x="9" y="20"/>
                  </a:moveTo>
                  <a:lnTo>
                    <a:pt x="6" y="16"/>
                  </a:lnTo>
                  <a:lnTo>
                    <a:pt x="1" y="12"/>
                  </a:lnTo>
                  <a:lnTo>
                    <a:pt x="0" y="7"/>
                  </a:lnTo>
                  <a:lnTo>
                    <a:pt x="0" y="4"/>
                  </a:lnTo>
                  <a:lnTo>
                    <a:pt x="1" y="3"/>
                  </a:lnTo>
                  <a:lnTo>
                    <a:pt x="3" y="1"/>
                  </a:lnTo>
                  <a:lnTo>
                    <a:pt x="6" y="0"/>
                  </a:lnTo>
                  <a:lnTo>
                    <a:pt x="10" y="0"/>
                  </a:lnTo>
                  <a:lnTo>
                    <a:pt x="13" y="0"/>
                  </a:lnTo>
                  <a:lnTo>
                    <a:pt x="19" y="0"/>
                  </a:lnTo>
                  <a:lnTo>
                    <a:pt x="21" y="0"/>
                  </a:lnTo>
                  <a:lnTo>
                    <a:pt x="24" y="3"/>
                  </a:lnTo>
                  <a:lnTo>
                    <a:pt x="26" y="6"/>
                  </a:lnTo>
                  <a:lnTo>
                    <a:pt x="27" y="13"/>
                  </a:lnTo>
                  <a:lnTo>
                    <a:pt x="24" y="18"/>
                  </a:lnTo>
                  <a:lnTo>
                    <a:pt x="23" y="21"/>
                  </a:lnTo>
                  <a:lnTo>
                    <a:pt x="19" y="23"/>
                  </a:lnTo>
                  <a:lnTo>
                    <a:pt x="16" y="23"/>
                  </a:lnTo>
                  <a:lnTo>
                    <a:pt x="10" y="21"/>
                  </a:lnTo>
                  <a:lnTo>
                    <a:pt x="9" y="2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3" name="Freeform 90"/>
            <p:cNvSpPr>
              <a:spLocks/>
            </p:cNvSpPr>
            <p:nvPr/>
          </p:nvSpPr>
          <p:spPr bwMode="auto">
            <a:xfrm>
              <a:off x="1264" y="1442"/>
              <a:ext cx="13" cy="13"/>
            </a:xfrm>
            <a:custGeom>
              <a:avLst/>
              <a:gdLst>
                <a:gd name="T0" fmla="*/ 1 w 24"/>
                <a:gd name="T1" fmla="*/ 3 h 26"/>
                <a:gd name="T2" fmla="*/ 1 w 24"/>
                <a:gd name="T3" fmla="*/ 3 h 26"/>
                <a:gd name="T4" fmla="*/ 1 w 24"/>
                <a:gd name="T5" fmla="*/ 2 h 26"/>
                <a:gd name="T6" fmla="*/ 0 w 24"/>
                <a:gd name="T7" fmla="*/ 2 h 26"/>
                <a:gd name="T8" fmla="*/ 1 w 24"/>
                <a:gd name="T9" fmla="*/ 2 h 26"/>
                <a:gd name="T10" fmla="*/ 1 w 24"/>
                <a:gd name="T11" fmla="*/ 1 h 26"/>
                <a:gd name="T12" fmla="*/ 1 w 24"/>
                <a:gd name="T13" fmla="*/ 1 h 26"/>
                <a:gd name="T14" fmla="*/ 2 w 24"/>
                <a:gd name="T15" fmla="*/ 0 h 26"/>
                <a:gd name="T16" fmla="*/ 2 w 24"/>
                <a:gd name="T17" fmla="*/ 0 h 26"/>
                <a:gd name="T18" fmla="*/ 3 w 24"/>
                <a:gd name="T19" fmla="*/ 0 h 26"/>
                <a:gd name="T20" fmla="*/ 3 w 24"/>
                <a:gd name="T21" fmla="*/ 1 h 26"/>
                <a:gd name="T22" fmla="*/ 4 w 24"/>
                <a:gd name="T23" fmla="*/ 1 h 26"/>
                <a:gd name="T24" fmla="*/ 4 w 24"/>
                <a:gd name="T25" fmla="*/ 2 h 26"/>
                <a:gd name="T26" fmla="*/ 3 w 24"/>
                <a:gd name="T27" fmla="*/ 3 h 26"/>
                <a:gd name="T28" fmla="*/ 3 w 24"/>
                <a:gd name="T29" fmla="*/ 3 h 26"/>
                <a:gd name="T30" fmla="*/ 2 w 24"/>
                <a:gd name="T31" fmla="*/ 4 h 26"/>
                <a:gd name="T32" fmla="*/ 2 w 24"/>
                <a:gd name="T33" fmla="*/ 4 h 26"/>
                <a:gd name="T34" fmla="*/ 1 w 24"/>
                <a:gd name="T35" fmla="*/ 4 h 26"/>
                <a:gd name="T36" fmla="*/ 1 w 24"/>
                <a:gd name="T37" fmla="*/ 3 h 26"/>
                <a:gd name="T38" fmla="*/ 1 w 24"/>
                <a:gd name="T39" fmla="*/ 3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26"/>
                <a:gd name="T62" fmla="*/ 24 w 24"/>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26">
                  <a:moveTo>
                    <a:pt x="5" y="23"/>
                  </a:moveTo>
                  <a:lnTo>
                    <a:pt x="3" y="20"/>
                  </a:lnTo>
                  <a:lnTo>
                    <a:pt x="2" y="15"/>
                  </a:lnTo>
                  <a:lnTo>
                    <a:pt x="0" y="12"/>
                  </a:lnTo>
                  <a:lnTo>
                    <a:pt x="2" y="9"/>
                  </a:lnTo>
                  <a:lnTo>
                    <a:pt x="3" y="4"/>
                  </a:lnTo>
                  <a:lnTo>
                    <a:pt x="8" y="3"/>
                  </a:lnTo>
                  <a:lnTo>
                    <a:pt x="12" y="0"/>
                  </a:lnTo>
                  <a:lnTo>
                    <a:pt x="15" y="0"/>
                  </a:lnTo>
                  <a:lnTo>
                    <a:pt x="18" y="0"/>
                  </a:lnTo>
                  <a:lnTo>
                    <a:pt x="21" y="3"/>
                  </a:lnTo>
                  <a:lnTo>
                    <a:pt x="23" y="7"/>
                  </a:lnTo>
                  <a:lnTo>
                    <a:pt x="24" y="13"/>
                  </a:lnTo>
                  <a:lnTo>
                    <a:pt x="20" y="18"/>
                  </a:lnTo>
                  <a:lnTo>
                    <a:pt x="17" y="24"/>
                  </a:lnTo>
                  <a:lnTo>
                    <a:pt x="14" y="26"/>
                  </a:lnTo>
                  <a:lnTo>
                    <a:pt x="11" y="26"/>
                  </a:lnTo>
                  <a:lnTo>
                    <a:pt x="8" y="26"/>
                  </a:lnTo>
                  <a:lnTo>
                    <a:pt x="5"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4" name="Freeform 91"/>
            <p:cNvSpPr>
              <a:spLocks/>
            </p:cNvSpPr>
            <p:nvPr/>
          </p:nvSpPr>
          <p:spPr bwMode="auto">
            <a:xfrm>
              <a:off x="1079" y="1151"/>
              <a:ext cx="229" cy="128"/>
            </a:xfrm>
            <a:custGeom>
              <a:avLst/>
              <a:gdLst>
                <a:gd name="T0" fmla="*/ 0 w 459"/>
                <a:gd name="T1" fmla="*/ 29 h 255"/>
                <a:gd name="T2" fmla="*/ 3 w 459"/>
                <a:gd name="T3" fmla="*/ 29 h 255"/>
                <a:gd name="T4" fmla="*/ 8 w 459"/>
                <a:gd name="T5" fmla="*/ 28 h 255"/>
                <a:gd name="T6" fmla="*/ 16 w 459"/>
                <a:gd name="T7" fmla="*/ 26 h 255"/>
                <a:gd name="T8" fmla="*/ 27 w 459"/>
                <a:gd name="T9" fmla="*/ 22 h 255"/>
                <a:gd name="T10" fmla="*/ 35 w 459"/>
                <a:gd name="T11" fmla="*/ 19 h 255"/>
                <a:gd name="T12" fmla="*/ 35 w 459"/>
                <a:gd name="T13" fmla="*/ 16 h 255"/>
                <a:gd name="T14" fmla="*/ 35 w 459"/>
                <a:gd name="T15" fmla="*/ 13 h 255"/>
                <a:gd name="T16" fmla="*/ 37 w 459"/>
                <a:gd name="T17" fmla="*/ 8 h 255"/>
                <a:gd name="T18" fmla="*/ 40 w 459"/>
                <a:gd name="T19" fmla="*/ 4 h 255"/>
                <a:gd name="T20" fmla="*/ 45 w 459"/>
                <a:gd name="T21" fmla="*/ 0 h 255"/>
                <a:gd name="T22" fmla="*/ 47 w 459"/>
                <a:gd name="T23" fmla="*/ 1 h 255"/>
                <a:gd name="T24" fmla="*/ 48 w 459"/>
                <a:gd name="T25" fmla="*/ 3 h 255"/>
                <a:gd name="T26" fmla="*/ 49 w 459"/>
                <a:gd name="T27" fmla="*/ 6 h 255"/>
                <a:gd name="T28" fmla="*/ 47 w 459"/>
                <a:gd name="T29" fmla="*/ 11 h 255"/>
                <a:gd name="T30" fmla="*/ 44 w 459"/>
                <a:gd name="T31" fmla="*/ 15 h 255"/>
                <a:gd name="T32" fmla="*/ 45 w 459"/>
                <a:gd name="T33" fmla="*/ 15 h 255"/>
                <a:gd name="T34" fmla="*/ 48 w 459"/>
                <a:gd name="T35" fmla="*/ 14 h 255"/>
                <a:gd name="T36" fmla="*/ 52 w 459"/>
                <a:gd name="T37" fmla="*/ 13 h 255"/>
                <a:gd name="T38" fmla="*/ 55 w 459"/>
                <a:gd name="T39" fmla="*/ 14 h 255"/>
                <a:gd name="T40" fmla="*/ 57 w 459"/>
                <a:gd name="T41" fmla="*/ 16 h 255"/>
                <a:gd name="T42" fmla="*/ 56 w 459"/>
                <a:gd name="T43" fmla="*/ 17 h 255"/>
                <a:gd name="T44" fmla="*/ 55 w 459"/>
                <a:gd name="T45" fmla="*/ 19 h 255"/>
                <a:gd name="T46" fmla="*/ 52 w 459"/>
                <a:gd name="T47" fmla="*/ 21 h 255"/>
                <a:gd name="T48" fmla="*/ 47 w 459"/>
                <a:gd name="T49" fmla="*/ 23 h 255"/>
                <a:gd name="T50" fmla="*/ 41 w 459"/>
                <a:gd name="T51" fmla="*/ 23 h 255"/>
                <a:gd name="T52" fmla="*/ 43 w 459"/>
                <a:gd name="T53" fmla="*/ 23 h 255"/>
                <a:gd name="T54" fmla="*/ 45 w 459"/>
                <a:gd name="T55" fmla="*/ 22 h 255"/>
                <a:gd name="T56" fmla="*/ 49 w 459"/>
                <a:gd name="T57" fmla="*/ 20 h 255"/>
                <a:gd name="T58" fmla="*/ 52 w 459"/>
                <a:gd name="T59" fmla="*/ 19 h 255"/>
                <a:gd name="T60" fmla="*/ 54 w 459"/>
                <a:gd name="T61" fmla="*/ 17 h 255"/>
                <a:gd name="T62" fmla="*/ 53 w 459"/>
                <a:gd name="T63" fmla="*/ 16 h 255"/>
                <a:gd name="T64" fmla="*/ 51 w 459"/>
                <a:gd name="T65" fmla="*/ 15 h 255"/>
                <a:gd name="T66" fmla="*/ 48 w 459"/>
                <a:gd name="T67" fmla="*/ 15 h 255"/>
                <a:gd name="T68" fmla="*/ 44 w 459"/>
                <a:gd name="T69" fmla="*/ 17 h 255"/>
                <a:gd name="T70" fmla="*/ 39 w 459"/>
                <a:gd name="T71" fmla="*/ 21 h 255"/>
                <a:gd name="T72" fmla="*/ 41 w 459"/>
                <a:gd name="T73" fmla="*/ 17 h 255"/>
                <a:gd name="T74" fmla="*/ 42 w 459"/>
                <a:gd name="T75" fmla="*/ 15 h 255"/>
                <a:gd name="T76" fmla="*/ 43 w 459"/>
                <a:gd name="T77" fmla="*/ 12 h 255"/>
                <a:gd name="T78" fmla="*/ 44 w 459"/>
                <a:gd name="T79" fmla="*/ 8 h 255"/>
                <a:gd name="T80" fmla="*/ 45 w 459"/>
                <a:gd name="T81" fmla="*/ 5 h 255"/>
                <a:gd name="T82" fmla="*/ 44 w 459"/>
                <a:gd name="T83" fmla="*/ 3 h 255"/>
                <a:gd name="T84" fmla="*/ 43 w 459"/>
                <a:gd name="T85" fmla="*/ 4 h 255"/>
                <a:gd name="T86" fmla="*/ 41 w 459"/>
                <a:gd name="T87" fmla="*/ 7 h 255"/>
                <a:gd name="T88" fmla="*/ 39 w 459"/>
                <a:gd name="T89" fmla="*/ 11 h 255"/>
                <a:gd name="T90" fmla="*/ 37 w 459"/>
                <a:gd name="T91" fmla="*/ 17 h 255"/>
                <a:gd name="T92" fmla="*/ 36 w 459"/>
                <a:gd name="T93" fmla="*/ 21 h 255"/>
                <a:gd name="T94" fmla="*/ 33 w 459"/>
                <a:gd name="T95" fmla="*/ 22 h 255"/>
                <a:gd name="T96" fmla="*/ 27 w 459"/>
                <a:gd name="T97" fmla="*/ 25 h 255"/>
                <a:gd name="T98" fmla="*/ 18 w 459"/>
                <a:gd name="T99" fmla="*/ 29 h 255"/>
                <a:gd name="T100" fmla="*/ 9 w 459"/>
                <a:gd name="T101" fmla="*/ 31 h 255"/>
                <a:gd name="T102" fmla="*/ 0 w 459"/>
                <a:gd name="T103" fmla="*/ 32 h 2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9"/>
                <a:gd name="T157" fmla="*/ 0 h 255"/>
                <a:gd name="T158" fmla="*/ 459 w 459"/>
                <a:gd name="T159" fmla="*/ 255 h 2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9" h="255">
                  <a:moveTo>
                    <a:pt x="0" y="232"/>
                  </a:moveTo>
                  <a:lnTo>
                    <a:pt x="2" y="231"/>
                  </a:lnTo>
                  <a:lnTo>
                    <a:pt x="5" y="231"/>
                  </a:lnTo>
                  <a:lnTo>
                    <a:pt x="10" y="231"/>
                  </a:lnTo>
                  <a:lnTo>
                    <a:pt x="19" y="231"/>
                  </a:lnTo>
                  <a:lnTo>
                    <a:pt x="26" y="229"/>
                  </a:lnTo>
                  <a:lnTo>
                    <a:pt x="40" y="228"/>
                  </a:lnTo>
                  <a:lnTo>
                    <a:pt x="54" y="225"/>
                  </a:lnTo>
                  <a:lnTo>
                    <a:pt x="71" y="223"/>
                  </a:lnTo>
                  <a:lnTo>
                    <a:pt x="89" y="217"/>
                  </a:lnTo>
                  <a:lnTo>
                    <a:pt x="110" y="213"/>
                  </a:lnTo>
                  <a:lnTo>
                    <a:pt x="132" y="205"/>
                  </a:lnTo>
                  <a:lnTo>
                    <a:pt x="158" y="197"/>
                  </a:lnTo>
                  <a:lnTo>
                    <a:pt x="185" y="187"/>
                  </a:lnTo>
                  <a:lnTo>
                    <a:pt x="216" y="176"/>
                  </a:lnTo>
                  <a:lnTo>
                    <a:pt x="248" y="162"/>
                  </a:lnTo>
                  <a:lnTo>
                    <a:pt x="282" y="147"/>
                  </a:lnTo>
                  <a:lnTo>
                    <a:pt x="282" y="145"/>
                  </a:lnTo>
                  <a:lnTo>
                    <a:pt x="282" y="141"/>
                  </a:lnTo>
                  <a:lnTo>
                    <a:pt x="282" y="136"/>
                  </a:lnTo>
                  <a:lnTo>
                    <a:pt x="282" y="128"/>
                  </a:lnTo>
                  <a:lnTo>
                    <a:pt x="282" y="119"/>
                  </a:lnTo>
                  <a:lnTo>
                    <a:pt x="283" y="109"/>
                  </a:lnTo>
                  <a:lnTo>
                    <a:pt x="285" y="98"/>
                  </a:lnTo>
                  <a:lnTo>
                    <a:pt x="288" y="87"/>
                  </a:lnTo>
                  <a:lnTo>
                    <a:pt x="291" y="75"/>
                  </a:lnTo>
                  <a:lnTo>
                    <a:pt x="297" y="61"/>
                  </a:lnTo>
                  <a:lnTo>
                    <a:pt x="303" y="49"/>
                  </a:lnTo>
                  <a:lnTo>
                    <a:pt x="312" y="38"/>
                  </a:lnTo>
                  <a:lnTo>
                    <a:pt x="320" y="26"/>
                  </a:lnTo>
                  <a:lnTo>
                    <a:pt x="332" y="17"/>
                  </a:lnTo>
                  <a:lnTo>
                    <a:pt x="348" y="6"/>
                  </a:lnTo>
                  <a:lnTo>
                    <a:pt x="364" y="0"/>
                  </a:lnTo>
                  <a:lnTo>
                    <a:pt x="366" y="0"/>
                  </a:lnTo>
                  <a:lnTo>
                    <a:pt x="372" y="5"/>
                  </a:lnTo>
                  <a:lnTo>
                    <a:pt x="377" y="8"/>
                  </a:lnTo>
                  <a:lnTo>
                    <a:pt x="381" y="12"/>
                  </a:lnTo>
                  <a:lnTo>
                    <a:pt x="384" y="17"/>
                  </a:lnTo>
                  <a:lnTo>
                    <a:pt x="389" y="24"/>
                  </a:lnTo>
                  <a:lnTo>
                    <a:pt x="390" y="29"/>
                  </a:lnTo>
                  <a:lnTo>
                    <a:pt x="392" y="38"/>
                  </a:lnTo>
                  <a:lnTo>
                    <a:pt x="392" y="47"/>
                  </a:lnTo>
                  <a:lnTo>
                    <a:pt x="390" y="60"/>
                  </a:lnTo>
                  <a:lnTo>
                    <a:pt x="386" y="72"/>
                  </a:lnTo>
                  <a:lnTo>
                    <a:pt x="380" y="86"/>
                  </a:lnTo>
                  <a:lnTo>
                    <a:pt x="369" y="101"/>
                  </a:lnTo>
                  <a:lnTo>
                    <a:pt x="358" y="118"/>
                  </a:lnTo>
                  <a:lnTo>
                    <a:pt x="360" y="119"/>
                  </a:lnTo>
                  <a:lnTo>
                    <a:pt x="363" y="118"/>
                  </a:lnTo>
                  <a:lnTo>
                    <a:pt x="367" y="116"/>
                  </a:lnTo>
                  <a:lnTo>
                    <a:pt x="374" y="113"/>
                  </a:lnTo>
                  <a:lnTo>
                    <a:pt x="381" y="112"/>
                  </a:lnTo>
                  <a:lnTo>
                    <a:pt x="390" y="109"/>
                  </a:lnTo>
                  <a:lnTo>
                    <a:pt x="399" y="107"/>
                  </a:lnTo>
                  <a:lnTo>
                    <a:pt x="409" y="106"/>
                  </a:lnTo>
                  <a:lnTo>
                    <a:pt x="416" y="104"/>
                  </a:lnTo>
                  <a:lnTo>
                    <a:pt x="425" y="104"/>
                  </a:lnTo>
                  <a:lnTo>
                    <a:pt x="435" y="106"/>
                  </a:lnTo>
                  <a:lnTo>
                    <a:pt x="442" y="107"/>
                  </a:lnTo>
                  <a:lnTo>
                    <a:pt x="448" y="112"/>
                  </a:lnTo>
                  <a:lnTo>
                    <a:pt x="455" y="118"/>
                  </a:lnTo>
                  <a:lnTo>
                    <a:pt x="459" y="127"/>
                  </a:lnTo>
                  <a:lnTo>
                    <a:pt x="459" y="128"/>
                  </a:lnTo>
                  <a:lnTo>
                    <a:pt x="456" y="133"/>
                  </a:lnTo>
                  <a:lnTo>
                    <a:pt x="453" y="136"/>
                  </a:lnTo>
                  <a:lnTo>
                    <a:pt x="450" y="141"/>
                  </a:lnTo>
                  <a:lnTo>
                    <a:pt x="445" y="144"/>
                  </a:lnTo>
                  <a:lnTo>
                    <a:pt x="441" y="150"/>
                  </a:lnTo>
                  <a:lnTo>
                    <a:pt x="435" y="154"/>
                  </a:lnTo>
                  <a:lnTo>
                    <a:pt x="427" y="159"/>
                  </a:lnTo>
                  <a:lnTo>
                    <a:pt x="416" y="165"/>
                  </a:lnTo>
                  <a:lnTo>
                    <a:pt x="407" y="171"/>
                  </a:lnTo>
                  <a:lnTo>
                    <a:pt x="395" y="176"/>
                  </a:lnTo>
                  <a:lnTo>
                    <a:pt x="381" y="182"/>
                  </a:lnTo>
                  <a:lnTo>
                    <a:pt x="366" y="188"/>
                  </a:lnTo>
                  <a:lnTo>
                    <a:pt x="349" y="193"/>
                  </a:lnTo>
                  <a:lnTo>
                    <a:pt x="335" y="184"/>
                  </a:lnTo>
                  <a:lnTo>
                    <a:pt x="337" y="184"/>
                  </a:lnTo>
                  <a:lnTo>
                    <a:pt x="340" y="182"/>
                  </a:lnTo>
                  <a:lnTo>
                    <a:pt x="344" y="179"/>
                  </a:lnTo>
                  <a:lnTo>
                    <a:pt x="351" y="177"/>
                  </a:lnTo>
                  <a:lnTo>
                    <a:pt x="358" y="174"/>
                  </a:lnTo>
                  <a:lnTo>
                    <a:pt x="366" y="171"/>
                  </a:lnTo>
                  <a:lnTo>
                    <a:pt x="375" y="168"/>
                  </a:lnTo>
                  <a:lnTo>
                    <a:pt x="384" y="164"/>
                  </a:lnTo>
                  <a:lnTo>
                    <a:pt x="393" y="159"/>
                  </a:lnTo>
                  <a:lnTo>
                    <a:pt x="403" y="154"/>
                  </a:lnTo>
                  <a:lnTo>
                    <a:pt x="410" y="150"/>
                  </a:lnTo>
                  <a:lnTo>
                    <a:pt x="418" y="145"/>
                  </a:lnTo>
                  <a:lnTo>
                    <a:pt x="424" y="141"/>
                  </a:lnTo>
                  <a:lnTo>
                    <a:pt x="429" y="136"/>
                  </a:lnTo>
                  <a:lnTo>
                    <a:pt x="432" y="132"/>
                  </a:lnTo>
                  <a:lnTo>
                    <a:pt x="433" y="127"/>
                  </a:lnTo>
                  <a:lnTo>
                    <a:pt x="432" y="125"/>
                  </a:lnTo>
                  <a:lnTo>
                    <a:pt x="425" y="122"/>
                  </a:lnTo>
                  <a:lnTo>
                    <a:pt x="421" y="121"/>
                  </a:lnTo>
                  <a:lnTo>
                    <a:pt x="416" y="119"/>
                  </a:lnTo>
                  <a:lnTo>
                    <a:pt x="412" y="118"/>
                  </a:lnTo>
                  <a:lnTo>
                    <a:pt x="406" y="118"/>
                  </a:lnTo>
                  <a:lnTo>
                    <a:pt x="398" y="118"/>
                  </a:lnTo>
                  <a:lnTo>
                    <a:pt x="389" y="119"/>
                  </a:lnTo>
                  <a:lnTo>
                    <a:pt x="380" y="122"/>
                  </a:lnTo>
                  <a:lnTo>
                    <a:pt x="369" y="127"/>
                  </a:lnTo>
                  <a:lnTo>
                    <a:pt x="357" y="133"/>
                  </a:lnTo>
                  <a:lnTo>
                    <a:pt x="344" y="141"/>
                  </a:lnTo>
                  <a:lnTo>
                    <a:pt x="329" y="151"/>
                  </a:lnTo>
                  <a:lnTo>
                    <a:pt x="315" y="164"/>
                  </a:lnTo>
                  <a:lnTo>
                    <a:pt x="329" y="141"/>
                  </a:lnTo>
                  <a:lnTo>
                    <a:pt x="331" y="136"/>
                  </a:lnTo>
                  <a:lnTo>
                    <a:pt x="332" y="133"/>
                  </a:lnTo>
                  <a:lnTo>
                    <a:pt x="335" y="127"/>
                  </a:lnTo>
                  <a:lnTo>
                    <a:pt x="338" y="119"/>
                  </a:lnTo>
                  <a:lnTo>
                    <a:pt x="341" y="112"/>
                  </a:lnTo>
                  <a:lnTo>
                    <a:pt x="346" y="102"/>
                  </a:lnTo>
                  <a:lnTo>
                    <a:pt x="349" y="93"/>
                  </a:lnTo>
                  <a:lnTo>
                    <a:pt x="352" y="83"/>
                  </a:lnTo>
                  <a:lnTo>
                    <a:pt x="355" y="72"/>
                  </a:lnTo>
                  <a:lnTo>
                    <a:pt x="358" y="61"/>
                  </a:lnTo>
                  <a:lnTo>
                    <a:pt x="361" y="52"/>
                  </a:lnTo>
                  <a:lnTo>
                    <a:pt x="361" y="43"/>
                  </a:lnTo>
                  <a:lnTo>
                    <a:pt x="361" y="34"/>
                  </a:lnTo>
                  <a:lnTo>
                    <a:pt x="361" y="28"/>
                  </a:lnTo>
                  <a:lnTo>
                    <a:pt x="361" y="21"/>
                  </a:lnTo>
                  <a:lnTo>
                    <a:pt x="358" y="21"/>
                  </a:lnTo>
                  <a:lnTo>
                    <a:pt x="354" y="26"/>
                  </a:lnTo>
                  <a:lnTo>
                    <a:pt x="351" y="28"/>
                  </a:lnTo>
                  <a:lnTo>
                    <a:pt x="348" y="32"/>
                  </a:lnTo>
                  <a:lnTo>
                    <a:pt x="343" y="37"/>
                  </a:lnTo>
                  <a:lnTo>
                    <a:pt x="338" y="44"/>
                  </a:lnTo>
                  <a:lnTo>
                    <a:pt x="334" y="52"/>
                  </a:lnTo>
                  <a:lnTo>
                    <a:pt x="328" y="61"/>
                  </a:lnTo>
                  <a:lnTo>
                    <a:pt x="323" y="72"/>
                  </a:lnTo>
                  <a:lnTo>
                    <a:pt x="318" y="84"/>
                  </a:lnTo>
                  <a:lnTo>
                    <a:pt x="314" y="98"/>
                  </a:lnTo>
                  <a:lnTo>
                    <a:pt x="308" y="113"/>
                  </a:lnTo>
                  <a:lnTo>
                    <a:pt x="303" y="132"/>
                  </a:lnTo>
                  <a:lnTo>
                    <a:pt x="300" y="151"/>
                  </a:lnTo>
                  <a:lnTo>
                    <a:pt x="297" y="162"/>
                  </a:lnTo>
                  <a:lnTo>
                    <a:pt x="294" y="162"/>
                  </a:lnTo>
                  <a:lnTo>
                    <a:pt x="289" y="165"/>
                  </a:lnTo>
                  <a:lnTo>
                    <a:pt x="279" y="170"/>
                  </a:lnTo>
                  <a:lnTo>
                    <a:pt x="268" y="176"/>
                  </a:lnTo>
                  <a:lnTo>
                    <a:pt x="253" y="182"/>
                  </a:lnTo>
                  <a:lnTo>
                    <a:pt x="236" y="191"/>
                  </a:lnTo>
                  <a:lnTo>
                    <a:pt x="216" y="199"/>
                  </a:lnTo>
                  <a:lnTo>
                    <a:pt x="196" y="208"/>
                  </a:lnTo>
                  <a:lnTo>
                    <a:pt x="172" y="216"/>
                  </a:lnTo>
                  <a:lnTo>
                    <a:pt x="149" y="225"/>
                  </a:lnTo>
                  <a:lnTo>
                    <a:pt x="124" y="232"/>
                  </a:lnTo>
                  <a:lnTo>
                    <a:pt x="100" y="240"/>
                  </a:lnTo>
                  <a:lnTo>
                    <a:pt x="74" y="246"/>
                  </a:lnTo>
                  <a:lnTo>
                    <a:pt x="49" y="249"/>
                  </a:lnTo>
                  <a:lnTo>
                    <a:pt x="23" y="254"/>
                  </a:lnTo>
                  <a:lnTo>
                    <a:pt x="0" y="255"/>
                  </a:lnTo>
                  <a:lnTo>
                    <a:pt x="0" y="23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5" name="Freeform 92"/>
            <p:cNvSpPr>
              <a:spLocks/>
            </p:cNvSpPr>
            <p:nvPr/>
          </p:nvSpPr>
          <p:spPr bwMode="auto">
            <a:xfrm>
              <a:off x="1095" y="2166"/>
              <a:ext cx="71" cy="161"/>
            </a:xfrm>
            <a:custGeom>
              <a:avLst/>
              <a:gdLst>
                <a:gd name="T0" fmla="*/ 17 w 143"/>
                <a:gd name="T1" fmla="*/ 0 h 321"/>
                <a:gd name="T2" fmla="*/ 16 w 143"/>
                <a:gd name="T3" fmla="*/ 1 h 321"/>
                <a:gd name="T4" fmla="*/ 14 w 143"/>
                <a:gd name="T5" fmla="*/ 1 h 321"/>
                <a:gd name="T6" fmla="*/ 12 w 143"/>
                <a:gd name="T7" fmla="*/ 1 h 321"/>
                <a:gd name="T8" fmla="*/ 9 w 143"/>
                <a:gd name="T9" fmla="*/ 1 h 321"/>
                <a:gd name="T10" fmla="*/ 6 w 143"/>
                <a:gd name="T11" fmla="*/ 1 h 321"/>
                <a:gd name="T12" fmla="*/ 2 w 143"/>
                <a:gd name="T13" fmla="*/ 1 h 321"/>
                <a:gd name="T14" fmla="*/ 0 w 143"/>
                <a:gd name="T15" fmla="*/ 1 h 321"/>
                <a:gd name="T16" fmla="*/ 0 w 143"/>
                <a:gd name="T17" fmla="*/ 3 h 321"/>
                <a:gd name="T18" fmla="*/ 1 w 143"/>
                <a:gd name="T19" fmla="*/ 8 h 321"/>
                <a:gd name="T20" fmla="*/ 2 w 143"/>
                <a:gd name="T21" fmla="*/ 13 h 321"/>
                <a:gd name="T22" fmla="*/ 4 w 143"/>
                <a:gd name="T23" fmla="*/ 19 h 321"/>
                <a:gd name="T24" fmla="*/ 5 w 143"/>
                <a:gd name="T25" fmla="*/ 25 h 321"/>
                <a:gd name="T26" fmla="*/ 6 w 143"/>
                <a:gd name="T27" fmla="*/ 32 h 321"/>
                <a:gd name="T28" fmla="*/ 7 w 143"/>
                <a:gd name="T29" fmla="*/ 38 h 321"/>
                <a:gd name="T30" fmla="*/ 11 w 143"/>
                <a:gd name="T31" fmla="*/ 40 h 321"/>
                <a:gd name="T32" fmla="*/ 11 w 143"/>
                <a:gd name="T33" fmla="*/ 39 h 321"/>
                <a:gd name="T34" fmla="*/ 10 w 143"/>
                <a:gd name="T35" fmla="*/ 35 h 321"/>
                <a:gd name="T36" fmla="*/ 9 w 143"/>
                <a:gd name="T37" fmla="*/ 30 h 321"/>
                <a:gd name="T38" fmla="*/ 8 w 143"/>
                <a:gd name="T39" fmla="*/ 25 h 321"/>
                <a:gd name="T40" fmla="*/ 7 w 143"/>
                <a:gd name="T41" fmla="*/ 18 h 321"/>
                <a:gd name="T42" fmla="*/ 6 w 143"/>
                <a:gd name="T43" fmla="*/ 13 h 321"/>
                <a:gd name="T44" fmla="*/ 5 w 143"/>
                <a:gd name="T45" fmla="*/ 8 h 321"/>
                <a:gd name="T46" fmla="*/ 4 w 143"/>
                <a:gd name="T47" fmla="*/ 5 h 321"/>
                <a:gd name="T48" fmla="*/ 4 w 143"/>
                <a:gd name="T49" fmla="*/ 5 h 321"/>
                <a:gd name="T50" fmla="*/ 6 w 143"/>
                <a:gd name="T51" fmla="*/ 5 h 321"/>
                <a:gd name="T52" fmla="*/ 7 w 143"/>
                <a:gd name="T53" fmla="*/ 5 h 321"/>
                <a:gd name="T54" fmla="*/ 9 w 143"/>
                <a:gd name="T55" fmla="*/ 5 h 321"/>
                <a:gd name="T56" fmla="*/ 11 w 143"/>
                <a:gd name="T57" fmla="*/ 5 h 321"/>
                <a:gd name="T58" fmla="*/ 13 w 143"/>
                <a:gd name="T59" fmla="*/ 5 h 321"/>
                <a:gd name="T60" fmla="*/ 15 w 143"/>
                <a:gd name="T61" fmla="*/ 4 h 321"/>
                <a:gd name="T62" fmla="*/ 17 w 143"/>
                <a:gd name="T63" fmla="*/ 0 h 3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321"/>
                <a:gd name="T98" fmla="*/ 143 w 143"/>
                <a:gd name="T99" fmla="*/ 321 h 3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321">
                  <a:moveTo>
                    <a:pt x="143" y="0"/>
                  </a:moveTo>
                  <a:lnTo>
                    <a:pt x="140" y="0"/>
                  </a:lnTo>
                  <a:lnTo>
                    <a:pt x="134" y="1"/>
                  </a:lnTo>
                  <a:lnTo>
                    <a:pt x="129" y="1"/>
                  </a:lnTo>
                  <a:lnTo>
                    <a:pt x="124" y="1"/>
                  </a:lnTo>
                  <a:lnTo>
                    <a:pt x="117" y="3"/>
                  </a:lnTo>
                  <a:lnTo>
                    <a:pt x="109" y="5"/>
                  </a:lnTo>
                  <a:lnTo>
                    <a:pt x="100" y="5"/>
                  </a:lnTo>
                  <a:lnTo>
                    <a:pt x="89" y="5"/>
                  </a:lnTo>
                  <a:lnTo>
                    <a:pt x="78" y="6"/>
                  </a:lnTo>
                  <a:lnTo>
                    <a:pt x="65" y="6"/>
                  </a:lnTo>
                  <a:lnTo>
                    <a:pt x="51" y="6"/>
                  </a:lnTo>
                  <a:lnTo>
                    <a:pt x="36" y="6"/>
                  </a:lnTo>
                  <a:lnTo>
                    <a:pt x="19" y="6"/>
                  </a:lnTo>
                  <a:lnTo>
                    <a:pt x="0" y="6"/>
                  </a:lnTo>
                  <a:lnTo>
                    <a:pt x="0" y="8"/>
                  </a:lnTo>
                  <a:lnTo>
                    <a:pt x="2" y="14"/>
                  </a:lnTo>
                  <a:lnTo>
                    <a:pt x="5" y="24"/>
                  </a:lnTo>
                  <a:lnTo>
                    <a:pt x="10" y="40"/>
                  </a:lnTo>
                  <a:lnTo>
                    <a:pt x="13" y="57"/>
                  </a:lnTo>
                  <a:lnTo>
                    <a:pt x="17" y="75"/>
                  </a:lnTo>
                  <a:lnTo>
                    <a:pt x="23" y="98"/>
                  </a:lnTo>
                  <a:lnTo>
                    <a:pt x="30" y="121"/>
                  </a:lnTo>
                  <a:lnTo>
                    <a:pt x="34" y="145"/>
                  </a:lnTo>
                  <a:lnTo>
                    <a:pt x="39" y="171"/>
                  </a:lnTo>
                  <a:lnTo>
                    <a:pt x="43" y="197"/>
                  </a:lnTo>
                  <a:lnTo>
                    <a:pt x="49" y="225"/>
                  </a:lnTo>
                  <a:lnTo>
                    <a:pt x="54" y="249"/>
                  </a:lnTo>
                  <a:lnTo>
                    <a:pt x="59" y="275"/>
                  </a:lnTo>
                  <a:lnTo>
                    <a:pt x="62" y="298"/>
                  </a:lnTo>
                  <a:lnTo>
                    <a:pt x="65" y="321"/>
                  </a:lnTo>
                  <a:lnTo>
                    <a:pt x="94" y="318"/>
                  </a:lnTo>
                  <a:lnTo>
                    <a:pt x="94" y="315"/>
                  </a:lnTo>
                  <a:lnTo>
                    <a:pt x="92" y="307"/>
                  </a:lnTo>
                  <a:lnTo>
                    <a:pt x="89" y="294"/>
                  </a:lnTo>
                  <a:lnTo>
                    <a:pt x="86" y="278"/>
                  </a:lnTo>
                  <a:lnTo>
                    <a:pt x="82" y="260"/>
                  </a:lnTo>
                  <a:lnTo>
                    <a:pt x="78" y="239"/>
                  </a:lnTo>
                  <a:lnTo>
                    <a:pt x="74" y="216"/>
                  </a:lnTo>
                  <a:lnTo>
                    <a:pt x="71" y="193"/>
                  </a:lnTo>
                  <a:lnTo>
                    <a:pt x="65" y="167"/>
                  </a:lnTo>
                  <a:lnTo>
                    <a:pt x="60" y="142"/>
                  </a:lnTo>
                  <a:lnTo>
                    <a:pt x="54" y="118"/>
                  </a:lnTo>
                  <a:lnTo>
                    <a:pt x="49" y="98"/>
                  </a:lnTo>
                  <a:lnTo>
                    <a:pt x="45" y="76"/>
                  </a:lnTo>
                  <a:lnTo>
                    <a:pt x="40" y="60"/>
                  </a:lnTo>
                  <a:lnTo>
                    <a:pt x="36" y="46"/>
                  </a:lnTo>
                  <a:lnTo>
                    <a:pt x="34" y="37"/>
                  </a:lnTo>
                  <a:lnTo>
                    <a:pt x="36" y="37"/>
                  </a:lnTo>
                  <a:lnTo>
                    <a:pt x="39" y="37"/>
                  </a:lnTo>
                  <a:lnTo>
                    <a:pt x="43" y="38"/>
                  </a:lnTo>
                  <a:lnTo>
                    <a:pt x="48" y="38"/>
                  </a:lnTo>
                  <a:lnTo>
                    <a:pt x="56" y="38"/>
                  </a:lnTo>
                  <a:lnTo>
                    <a:pt x="62" y="40"/>
                  </a:lnTo>
                  <a:lnTo>
                    <a:pt x="71" y="40"/>
                  </a:lnTo>
                  <a:lnTo>
                    <a:pt x="77" y="40"/>
                  </a:lnTo>
                  <a:lnTo>
                    <a:pt x="86" y="40"/>
                  </a:lnTo>
                  <a:lnTo>
                    <a:pt x="94" y="38"/>
                  </a:lnTo>
                  <a:lnTo>
                    <a:pt x="101" y="37"/>
                  </a:lnTo>
                  <a:lnTo>
                    <a:pt x="109" y="34"/>
                  </a:lnTo>
                  <a:lnTo>
                    <a:pt x="118" y="32"/>
                  </a:lnTo>
                  <a:lnTo>
                    <a:pt x="124" y="27"/>
                  </a:lnTo>
                  <a:lnTo>
                    <a:pt x="132" y="23"/>
                  </a:lnTo>
                  <a:lnTo>
                    <a:pt x="14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6" name="Freeform 93"/>
            <p:cNvSpPr>
              <a:spLocks/>
            </p:cNvSpPr>
            <p:nvPr/>
          </p:nvSpPr>
          <p:spPr bwMode="auto">
            <a:xfrm>
              <a:off x="1229" y="2049"/>
              <a:ext cx="860" cy="137"/>
            </a:xfrm>
            <a:custGeom>
              <a:avLst/>
              <a:gdLst>
                <a:gd name="T0" fmla="*/ 2 w 1720"/>
                <a:gd name="T1" fmla="*/ 28 h 272"/>
                <a:gd name="T2" fmla="*/ 4 w 1720"/>
                <a:gd name="T3" fmla="*/ 28 h 272"/>
                <a:gd name="T4" fmla="*/ 7 w 1720"/>
                <a:gd name="T5" fmla="*/ 27 h 272"/>
                <a:gd name="T6" fmla="*/ 11 w 1720"/>
                <a:gd name="T7" fmla="*/ 27 h 272"/>
                <a:gd name="T8" fmla="*/ 16 w 1720"/>
                <a:gd name="T9" fmla="*/ 26 h 272"/>
                <a:gd name="T10" fmla="*/ 22 w 1720"/>
                <a:gd name="T11" fmla="*/ 24 h 272"/>
                <a:gd name="T12" fmla="*/ 29 w 1720"/>
                <a:gd name="T13" fmla="*/ 22 h 272"/>
                <a:gd name="T14" fmla="*/ 37 w 1720"/>
                <a:gd name="T15" fmla="*/ 19 h 272"/>
                <a:gd name="T16" fmla="*/ 41 w 1720"/>
                <a:gd name="T17" fmla="*/ 17 h 272"/>
                <a:gd name="T18" fmla="*/ 43 w 1720"/>
                <a:gd name="T19" fmla="*/ 16 h 272"/>
                <a:gd name="T20" fmla="*/ 48 w 1720"/>
                <a:gd name="T21" fmla="*/ 15 h 272"/>
                <a:gd name="T22" fmla="*/ 54 w 1720"/>
                <a:gd name="T23" fmla="*/ 13 h 272"/>
                <a:gd name="T24" fmla="*/ 62 w 1720"/>
                <a:gd name="T25" fmla="*/ 12 h 272"/>
                <a:gd name="T26" fmla="*/ 72 w 1720"/>
                <a:gd name="T27" fmla="*/ 10 h 272"/>
                <a:gd name="T28" fmla="*/ 84 w 1720"/>
                <a:gd name="T29" fmla="*/ 8 h 272"/>
                <a:gd name="T30" fmla="*/ 98 w 1720"/>
                <a:gd name="T31" fmla="*/ 7 h 272"/>
                <a:gd name="T32" fmla="*/ 112 w 1720"/>
                <a:gd name="T33" fmla="*/ 6 h 272"/>
                <a:gd name="T34" fmla="*/ 124 w 1720"/>
                <a:gd name="T35" fmla="*/ 7 h 272"/>
                <a:gd name="T36" fmla="*/ 134 w 1720"/>
                <a:gd name="T37" fmla="*/ 8 h 272"/>
                <a:gd name="T38" fmla="*/ 143 w 1720"/>
                <a:gd name="T39" fmla="*/ 9 h 272"/>
                <a:gd name="T40" fmla="*/ 153 w 1720"/>
                <a:gd name="T41" fmla="*/ 9 h 272"/>
                <a:gd name="T42" fmla="*/ 165 w 1720"/>
                <a:gd name="T43" fmla="*/ 9 h 272"/>
                <a:gd name="T44" fmla="*/ 181 w 1720"/>
                <a:gd name="T45" fmla="*/ 7 h 272"/>
                <a:gd name="T46" fmla="*/ 202 w 1720"/>
                <a:gd name="T47" fmla="*/ 3 h 272"/>
                <a:gd name="T48" fmla="*/ 214 w 1720"/>
                <a:gd name="T49" fmla="*/ 35 h 272"/>
                <a:gd name="T50" fmla="*/ 212 w 1720"/>
                <a:gd name="T51" fmla="*/ 5 h 272"/>
                <a:gd name="T52" fmla="*/ 210 w 1720"/>
                <a:gd name="T53" fmla="*/ 6 h 272"/>
                <a:gd name="T54" fmla="*/ 204 w 1720"/>
                <a:gd name="T55" fmla="*/ 7 h 272"/>
                <a:gd name="T56" fmla="*/ 195 w 1720"/>
                <a:gd name="T57" fmla="*/ 9 h 272"/>
                <a:gd name="T58" fmla="*/ 184 w 1720"/>
                <a:gd name="T59" fmla="*/ 11 h 272"/>
                <a:gd name="T60" fmla="*/ 171 w 1720"/>
                <a:gd name="T61" fmla="*/ 12 h 272"/>
                <a:gd name="T62" fmla="*/ 158 w 1720"/>
                <a:gd name="T63" fmla="*/ 13 h 272"/>
                <a:gd name="T64" fmla="*/ 144 w 1720"/>
                <a:gd name="T65" fmla="*/ 13 h 272"/>
                <a:gd name="T66" fmla="*/ 130 w 1720"/>
                <a:gd name="T67" fmla="*/ 11 h 272"/>
                <a:gd name="T68" fmla="*/ 128 w 1720"/>
                <a:gd name="T69" fmla="*/ 11 h 272"/>
                <a:gd name="T70" fmla="*/ 122 w 1720"/>
                <a:gd name="T71" fmla="*/ 11 h 272"/>
                <a:gd name="T72" fmla="*/ 114 w 1720"/>
                <a:gd name="T73" fmla="*/ 11 h 272"/>
                <a:gd name="T74" fmla="*/ 102 w 1720"/>
                <a:gd name="T75" fmla="*/ 11 h 272"/>
                <a:gd name="T76" fmla="*/ 89 w 1720"/>
                <a:gd name="T77" fmla="*/ 12 h 272"/>
                <a:gd name="T78" fmla="*/ 75 w 1720"/>
                <a:gd name="T79" fmla="*/ 14 h 272"/>
                <a:gd name="T80" fmla="*/ 60 w 1720"/>
                <a:gd name="T81" fmla="*/ 16 h 272"/>
                <a:gd name="T82" fmla="*/ 45 w 1720"/>
                <a:gd name="T83" fmla="*/ 20 h 272"/>
                <a:gd name="T84" fmla="*/ 44 w 1720"/>
                <a:gd name="T85" fmla="*/ 21 h 272"/>
                <a:gd name="T86" fmla="*/ 40 w 1720"/>
                <a:gd name="T87" fmla="*/ 22 h 272"/>
                <a:gd name="T88" fmla="*/ 35 w 1720"/>
                <a:gd name="T89" fmla="*/ 24 h 272"/>
                <a:gd name="T90" fmla="*/ 28 w 1720"/>
                <a:gd name="T91" fmla="*/ 27 h 272"/>
                <a:gd name="T92" fmla="*/ 21 w 1720"/>
                <a:gd name="T93" fmla="*/ 29 h 272"/>
                <a:gd name="T94" fmla="*/ 14 w 1720"/>
                <a:gd name="T95" fmla="*/ 31 h 272"/>
                <a:gd name="T96" fmla="*/ 7 w 1720"/>
                <a:gd name="T97" fmla="*/ 31 h 272"/>
                <a:gd name="T98" fmla="*/ 0 w 1720"/>
                <a:gd name="T99" fmla="*/ 31 h 272"/>
                <a:gd name="T100" fmla="*/ 2 w 1720"/>
                <a:gd name="T101" fmla="*/ 28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0"/>
                <a:gd name="T154" fmla="*/ 0 h 272"/>
                <a:gd name="T155" fmla="*/ 1720 w 1720"/>
                <a:gd name="T156" fmla="*/ 272 h 2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0" h="272">
                  <a:moveTo>
                    <a:pt x="15" y="219"/>
                  </a:moveTo>
                  <a:lnTo>
                    <a:pt x="15" y="217"/>
                  </a:lnTo>
                  <a:lnTo>
                    <a:pt x="22" y="217"/>
                  </a:lnTo>
                  <a:lnTo>
                    <a:pt x="28" y="217"/>
                  </a:lnTo>
                  <a:lnTo>
                    <a:pt x="38" y="217"/>
                  </a:lnTo>
                  <a:lnTo>
                    <a:pt x="51" y="214"/>
                  </a:lnTo>
                  <a:lnTo>
                    <a:pt x="66" y="213"/>
                  </a:lnTo>
                  <a:lnTo>
                    <a:pt x="83" y="211"/>
                  </a:lnTo>
                  <a:lnTo>
                    <a:pt x="104" y="208"/>
                  </a:lnTo>
                  <a:lnTo>
                    <a:pt x="124" y="202"/>
                  </a:lnTo>
                  <a:lnTo>
                    <a:pt x="148" y="197"/>
                  </a:lnTo>
                  <a:lnTo>
                    <a:pt x="174" y="190"/>
                  </a:lnTo>
                  <a:lnTo>
                    <a:pt x="202" y="182"/>
                  </a:lnTo>
                  <a:lnTo>
                    <a:pt x="229" y="173"/>
                  </a:lnTo>
                  <a:lnTo>
                    <a:pt x="262" y="161"/>
                  </a:lnTo>
                  <a:lnTo>
                    <a:pt x="292" y="148"/>
                  </a:lnTo>
                  <a:lnTo>
                    <a:pt x="326" y="133"/>
                  </a:lnTo>
                  <a:lnTo>
                    <a:pt x="327" y="131"/>
                  </a:lnTo>
                  <a:lnTo>
                    <a:pt x="333" y="130"/>
                  </a:lnTo>
                  <a:lnTo>
                    <a:pt x="344" y="125"/>
                  </a:lnTo>
                  <a:lnTo>
                    <a:pt x="359" y="122"/>
                  </a:lnTo>
                  <a:lnTo>
                    <a:pt x="378" y="118"/>
                  </a:lnTo>
                  <a:lnTo>
                    <a:pt x="401" y="112"/>
                  </a:lnTo>
                  <a:lnTo>
                    <a:pt x="427" y="104"/>
                  </a:lnTo>
                  <a:lnTo>
                    <a:pt x="459" y="98"/>
                  </a:lnTo>
                  <a:lnTo>
                    <a:pt x="492" y="90"/>
                  </a:lnTo>
                  <a:lnTo>
                    <a:pt x="531" y="83"/>
                  </a:lnTo>
                  <a:lnTo>
                    <a:pt x="574" y="76"/>
                  </a:lnTo>
                  <a:lnTo>
                    <a:pt x="619" y="69"/>
                  </a:lnTo>
                  <a:lnTo>
                    <a:pt x="668" y="63"/>
                  </a:lnTo>
                  <a:lnTo>
                    <a:pt x="722" y="58"/>
                  </a:lnTo>
                  <a:lnTo>
                    <a:pt x="778" y="53"/>
                  </a:lnTo>
                  <a:lnTo>
                    <a:pt x="840" y="50"/>
                  </a:lnTo>
                  <a:lnTo>
                    <a:pt x="896" y="47"/>
                  </a:lnTo>
                  <a:lnTo>
                    <a:pt x="947" y="49"/>
                  </a:lnTo>
                  <a:lnTo>
                    <a:pt x="989" y="50"/>
                  </a:lnTo>
                  <a:lnTo>
                    <a:pt x="1031" y="55"/>
                  </a:lnTo>
                  <a:lnTo>
                    <a:pt x="1067" y="58"/>
                  </a:lnTo>
                  <a:lnTo>
                    <a:pt x="1104" y="63"/>
                  </a:lnTo>
                  <a:lnTo>
                    <a:pt x="1139" y="67"/>
                  </a:lnTo>
                  <a:lnTo>
                    <a:pt x="1178" y="70"/>
                  </a:lnTo>
                  <a:lnTo>
                    <a:pt x="1219" y="72"/>
                  </a:lnTo>
                  <a:lnTo>
                    <a:pt x="1265" y="72"/>
                  </a:lnTo>
                  <a:lnTo>
                    <a:pt x="1317" y="69"/>
                  </a:lnTo>
                  <a:lnTo>
                    <a:pt x="1376" y="63"/>
                  </a:lnTo>
                  <a:lnTo>
                    <a:pt x="1445" y="53"/>
                  </a:lnTo>
                  <a:lnTo>
                    <a:pt x="1525" y="40"/>
                  </a:lnTo>
                  <a:lnTo>
                    <a:pt x="1615" y="21"/>
                  </a:lnTo>
                  <a:lnTo>
                    <a:pt x="1720" y="0"/>
                  </a:lnTo>
                  <a:lnTo>
                    <a:pt x="1710" y="272"/>
                  </a:lnTo>
                  <a:lnTo>
                    <a:pt x="1679" y="272"/>
                  </a:lnTo>
                  <a:lnTo>
                    <a:pt x="1690" y="37"/>
                  </a:lnTo>
                  <a:lnTo>
                    <a:pt x="1685" y="38"/>
                  </a:lnTo>
                  <a:lnTo>
                    <a:pt x="1673" y="41"/>
                  </a:lnTo>
                  <a:lnTo>
                    <a:pt x="1653" y="46"/>
                  </a:lnTo>
                  <a:lnTo>
                    <a:pt x="1627" y="52"/>
                  </a:lnTo>
                  <a:lnTo>
                    <a:pt x="1594" y="60"/>
                  </a:lnTo>
                  <a:lnTo>
                    <a:pt x="1557" y="67"/>
                  </a:lnTo>
                  <a:lnTo>
                    <a:pt x="1514" y="75"/>
                  </a:lnTo>
                  <a:lnTo>
                    <a:pt x="1468" y="83"/>
                  </a:lnTo>
                  <a:lnTo>
                    <a:pt x="1419" y="89"/>
                  </a:lnTo>
                  <a:lnTo>
                    <a:pt x="1367" y="95"/>
                  </a:lnTo>
                  <a:lnTo>
                    <a:pt x="1312" y="99"/>
                  </a:lnTo>
                  <a:lnTo>
                    <a:pt x="1259" y="101"/>
                  </a:lnTo>
                  <a:lnTo>
                    <a:pt x="1202" y="101"/>
                  </a:lnTo>
                  <a:lnTo>
                    <a:pt x="1147" y="98"/>
                  </a:lnTo>
                  <a:lnTo>
                    <a:pt x="1092" y="92"/>
                  </a:lnTo>
                  <a:lnTo>
                    <a:pt x="1040" y="83"/>
                  </a:lnTo>
                  <a:lnTo>
                    <a:pt x="1035" y="81"/>
                  </a:lnTo>
                  <a:lnTo>
                    <a:pt x="1022" y="81"/>
                  </a:lnTo>
                  <a:lnTo>
                    <a:pt x="1003" y="81"/>
                  </a:lnTo>
                  <a:lnTo>
                    <a:pt x="976" y="81"/>
                  </a:lnTo>
                  <a:lnTo>
                    <a:pt x="944" y="79"/>
                  </a:lnTo>
                  <a:lnTo>
                    <a:pt x="905" y="81"/>
                  </a:lnTo>
                  <a:lnTo>
                    <a:pt x="863" y="81"/>
                  </a:lnTo>
                  <a:lnTo>
                    <a:pt x="815" y="84"/>
                  </a:lnTo>
                  <a:lnTo>
                    <a:pt x="763" y="87"/>
                  </a:lnTo>
                  <a:lnTo>
                    <a:pt x="711" y="92"/>
                  </a:lnTo>
                  <a:lnTo>
                    <a:pt x="655" y="98"/>
                  </a:lnTo>
                  <a:lnTo>
                    <a:pt x="596" y="105"/>
                  </a:lnTo>
                  <a:lnTo>
                    <a:pt x="535" y="115"/>
                  </a:lnTo>
                  <a:lnTo>
                    <a:pt x="476" y="125"/>
                  </a:lnTo>
                  <a:lnTo>
                    <a:pt x="416" y="139"/>
                  </a:lnTo>
                  <a:lnTo>
                    <a:pt x="358" y="156"/>
                  </a:lnTo>
                  <a:lnTo>
                    <a:pt x="355" y="156"/>
                  </a:lnTo>
                  <a:lnTo>
                    <a:pt x="347" y="161"/>
                  </a:lnTo>
                  <a:lnTo>
                    <a:pt x="335" y="165"/>
                  </a:lnTo>
                  <a:lnTo>
                    <a:pt x="318" y="173"/>
                  </a:lnTo>
                  <a:lnTo>
                    <a:pt x="298" y="179"/>
                  </a:lnTo>
                  <a:lnTo>
                    <a:pt x="275" y="188"/>
                  </a:lnTo>
                  <a:lnTo>
                    <a:pt x="251" y="197"/>
                  </a:lnTo>
                  <a:lnTo>
                    <a:pt x="223" y="208"/>
                  </a:lnTo>
                  <a:lnTo>
                    <a:pt x="194" y="217"/>
                  </a:lnTo>
                  <a:lnTo>
                    <a:pt x="165" y="226"/>
                  </a:lnTo>
                  <a:lnTo>
                    <a:pt x="135" y="234"/>
                  </a:lnTo>
                  <a:lnTo>
                    <a:pt x="106" y="240"/>
                  </a:lnTo>
                  <a:lnTo>
                    <a:pt x="77" y="245"/>
                  </a:lnTo>
                  <a:lnTo>
                    <a:pt x="49" y="246"/>
                  </a:lnTo>
                  <a:lnTo>
                    <a:pt x="23" y="246"/>
                  </a:lnTo>
                  <a:lnTo>
                    <a:pt x="0" y="245"/>
                  </a:lnTo>
                  <a:lnTo>
                    <a:pt x="15" y="21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7" name="Freeform 94"/>
            <p:cNvSpPr>
              <a:spLocks/>
            </p:cNvSpPr>
            <p:nvPr/>
          </p:nvSpPr>
          <p:spPr bwMode="auto">
            <a:xfrm>
              <a:off x="1135" y="2170"/>
              <a:ext cx="952" cy="149"/>
            </a:xfrm>
            <a:custGeom>
              <a:avLst/>
              <a:gdLst>
                <a:gd name="T0" fmla="*/ 1 w 1905"/>
                <a:gd name="T1" fmla="*/ 34 h 298"/>
                <a:gd name="T2" fmla="*/ 10 w 1905"/>
                <a:gd name="T3" fmla="*/ 33 h 298"/>
                <a:gd name="T4" fmla="*/ 27 w 1905"/>
                <a:gd name="T5" fmla="*/ 32 h 298"/>
                <a:gd name="T6" fmla="*/ 49 w 1905"/>
                <a:gd name="T7" fmla="*/ 30 h 298"/>
                <a:gd name="T8" fmla="*/ 73 w 1905"/>
                <a:gd name="T9" fmla="*/ 27 h 298"/>
                <a:gd name="T10" fmla="*/ 97 w 1905"/>
                <a:gd name="T11" fmla="*/ 24 h 298"/>
                <a:gd name="T12" fmla="*/ 118 w 1905"/>
                <a:gd name="T13" fmla="*/ 22 h 298"/>
                <a:gd name="T14" fmla="*/ 135 w 1905"/>
                <a:gd name="T15" fmla="*/ 19 h 298"/>
                <a:gd name="T16" fmla="*/ 141 w 1905"/>
                <a:gd name="T17" fmla="*/ 18 h 298"/>
                <a:gd name="T18" fmla="*/ 149 w 1905"/>
                <a:gd name="T19" fmla="*/ 17 h 298"/>
                <a:gd name="T20" fmla="*/ 162 w 1905"/>
                <a:gd name="T21" fmla="*/ 15 h 298"/>
                <a:gd name="T22" fmla="*/ 179 w 1905"/>
                <a:gd name="T23" fmla="*/ 12 h 298"/>
                <a:gd name="T24" fmla="*/ 197 w 1905"/>
                <a:gd name="T25" fmla="*/ 9 h 298"/>
                <a:gd name="T26" fmla="*/ 213 w 1905"/>
                <a:gd name="T27" fmla="*/ 6 h 298"/>
                <a:gd name="T28" fmla="*/ 227 w 1905"/>
                <a:gd name="T29" fmla="*/ 3 h 298"/>
                <a:gd name="T30" fmla="*/ 236 w 1905"/>
                <a:gd name="T31" fmla="*/ 1 h 298"/>
                <a:gd name="T32" fmla="*/ 238 w 1905"/>
                <a:gd name="T33" fmla="*/ 5 h 298"/>
                <a:gd name="T34" fmla="*/ 234 w 1905"/>
                <a:gd name="T35" fmla="*/ 6 h 298"/>
                <a:gd name="T36" fmla="*/ 226 w 1905"/>
                <a:gd name="T37" fmla="*/ 7 h 298"/>
                <a:gd name="T38" fmla="*/ 213 w 1905"/>
                <a:gd name="T39" fmla="*/ 10 h 298"/>
                <a:gd name="T40" fmla="*/ 198 w 1905"/>
                <a:gd name="T41" fmla="*/ 13 h 298"/>
                <a:gd name="T42" fmla="*/ 182 w 1905"/>
                <a:gd name="T43" fmla="*/ 16 h 298"/>
                <a:gd name="T44" fmla="*/ 166 w 1905"/>
                <a:gd name="T45" fmla="*/ 19 h 298"/>
                <a:gd name="T46" fmla="*/ 152 w 1905"/>
                <a:gd name="T47" fmla="*/ 21 h 298"/>
                <a:gd name="T48" fmla="*/ 142 w 1905"/>
                <a:gd name="T49" fmla="*/ 22 h 298"/>
                <a:gd name="T50" fmla="*/ 138 w 1905"/>
                <a:gd name="T51" fmla="*/ 23 h 298"/>
                <a:gd name="T52" fmla="*/ 127 w 1905"/>
                <a:gd name="T53" fmla="*/ 24 h 298"/>
                <a:gd name="T54" fmla="*/ 111 w 1905"/>
                <a:gd name="T55" fmla="*/ 27 h 298"/>
                <a:gd name="T56" fmla="*/ 91 w 1905"/>
                <a:gd name="T57" fmla="*/ 29 h 298"/>
                <a:gd name="T58" fmla="*/ 68 w 1905"/>
                <a:gd name="T59" fmla="*/ 32 h 298"/>
                <a:gd name="T60" fmla="*/ 45 w 1905"/>
                <a:gd name="T61" fmla="*/ 35 h 298"/>
                <a:gd name="T62" fmla="*/ 22 w 1905"/>
                <a:gd name="T63" fmla="*/ 37 h 298"/>
                <a:gd name="T64" fmla="*/ 0 w 1905"/>
                <a:gd name="T65" fmla="*/ 38 h 298"/>
                <a:gd name="T66" fmla="*/ 0 w 1905"/>
                <a:gd name="T67" fmla="*/ 35 h 2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05"/>
                <a:gd name="T103" fmla="*/ 0 h 298"/>
                <a:gd name="T104" fmla="*/ 1905 w 1905"/>
                <a:gd name="T105" fmla="*/ 298 h 2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05" h="298">
                  <a:moveTo>
                    <a:pt x="0" y="273"/>
                  </a:moveTo>
                  <a:lnTo>
                    <a:pt x="9" y="272"/>
                  </a:lnTo>
                  <a:lnTo>
                    <a:pt x="40" y="269"/>
                  </a:lnTo>
                  <a:lnTo>
                    <a:pt x="87" y="264"/>
                  </a:lnTo>
                  <a:lnTo>
                    <a:pt x="150" y="260"/>
                  </a:lnTo>
                  <a:lnTo>
                    <a:pt x="222" y="252"/>
                  </a:lnTo>
                  <a:lnTo>
                    <a:pt x="306" y="244"/>
                  </a:lnTo>
                  <a:lnTo>
                    <a:pt x="398" y="235"/>
                  </a:lnTo>
                  <a:lnTo>
                    <a:pt x="492" y="226"/>
                  </a:lnTo>
                  <a:lnTo>
                    <a:pt x="590" y="214"/>
                  </a:lnTo>
                  <a:lnTo>
                    <a:pt x="687" y="205"/>
                  </a:lnTo>
                  <a:lnTo>
                    <a:pt x="781" y="192"/>
                  </a:lnTo>
                  <a:lnTo>
                    <a:pt x="870" y="182"/>
                  </a:lnTo>
                  <a:lnTo>
                    <a:pt x="951" y="171"/>
                  </a:lnTo>
                  <a:lnTo>
                    <a:pt x="1023" y="160"/>
                  </a:lnTo>
                  <a:lnTo>
                    <a:pt x="1083" y="151"/>
                  </a:lnTo>
                  <a:lnTo>
                    <a:pt x="1127" y="142"/>
                  </a:lnTo>
                  <a:lnTo>
                    <a:pt x="1135" y="140"/>
                  </a:lnTo>
                  <a:lnTo>
                    <a:pt x="1159" y="136"/>
                  </a:lnTo>
                  <a:lnTo>
                    <a:pt x="1196" y="130"/>
                  </a:lnTo>
                  <a:lnTo>
                    <a:pt x="1245" y="122"/>
                  </a:lnTo>
                  <a:lnTo>
                    <a:pt x="1301" y="113"/>
                  </a:lnTo>
                  <a:lnTo>
                    <a:pt x="1366" y="104"/>
                  </a:lnTo>
                  <a:lnTo>
                    <a:pt x="1434" y="93"/>
                  </a:lnTo>
                  <a:lnTo>
                    <a:pt x="1505" y="81"/>
                  </a:lnTo>
                  <a:lnTo>
                    <a:pt x="1577" y="68"/>
                  </a:lnTo>
                  <a:lnTo>
                    <a:pt x="1645" y="56"/>
                  </a:lnTo>
                  <a:lnTo>
                    <a:pt x="1711" y="44"/>
                  </a:lnTo>
                  <a:lnTo>
                    <a:pt x="1771" y="33"/>
                  </a:lnTo>
                  <a:lnTo>
                    <a:pt x="1821" y="23"/>
                  </a:lnTo>
                  <a:lnTo>
                    <a:pt x="1861" y="13"/>
                  </a:lnTo>
                  <a:lnTo>
                    <a:pt x="1889" y="4"/>
                  </a:lnTo>
                  <a:lnTo>
                    <a:pt x="1902" y="0"/>
                  </a:lnTo>
                  <a:lnTo>
                    <a:pt x="1905" y="39"/>
                  </a:lnTo>
                  <a:lnTo>
                    <a:pt x="1898" y="39"/>
                  </a:lnTo>
                  <a:lnTo>
                    <a:pt x="1879" y="44"/>
                  </a:lnTo>
                  <a:lnTo>
                    <a:pt x="1849" y="49"/>
                  </a:lnTo>
                  <a:lnTo>
                    <a:pt x="1809" y="56"/>
                  </a:lnTo>
                  <a:lnTo>
                    <a:pt x="1762" y="65"/>
                  </a:lnTo>
                  <a:lnTo>
                    <a:pt x="1708" y="76"/>
                  </a:lnTo>
                  <a:lnTo>
                    <a:pt x="1650" y="87"/>
                  </a:lnTo>
                  <a:lnTo>
                    <a:pt x="1589" y="99"/>
                  </a:lnTo>
                  <a:lnTo>
                    <a:pt x="1523" y="110"/>
                  </a:lnTo>
                  <a:lnTo>
                    <a:pt x="1459" y="122"/>
                  </a:lnTo>
                  <a:lnTo>
                    <a:pt x="1395" y="133"/>
                  </a:lnTo>
                  <a:lnTo>
                    <a:pt x="1333" y="145"/>
                  </a:lnTo>
                  <a:lnTo>
                    <a:pt x="1275" y="154"/>
                  </a:lnTo>
                  <a:lnTo>
                    <a:pt x="1223" y="162"/>
                  </a:lnTo>
                  <a:lnTo>
                    <a:pt x="1177" y="168"/>
                  </a:lnTo>
                  <a:lnTo>
                    <a:pt x="1142" y="172"/>
                  </a:lnTo>
                  <a:lnTo>
                    <a:pt x="1133" y="174"/>
                  </a:lnTo>
                  <a:lnTo>
                    <a:pt x="1109" y="177"/>
                  </a:lnTo>
                  <a:lnTo>
                    <a:pt x="1072" y="183"/>
                  </a:lnTo>
                  <a:lnTo>
                    <a:pt x="1023" y="191"/>
                  </a:lnTo>
                  <a:lnTo>
                    <a:pt x="962" y="200"/>
                  </a:lnTo>
                  <a:lnTo>
                    <a:pt x="893" y="211"/>
                  </a:lnTo>
                  <a:lnTo>
                    <a:pt x="815" y="221"/>
                  </a:lnTo>
                  <a:lnTo>
                    <a:pt x="732" y="232"/>
                  </a:lnTo>
                  <a:lnTo>
                    <a:pt x="642" y="243"/>
                  </a:lnTo>
                  <a:lnTo>
                    <a:pt x="551" y="255"/>
                  </a:lnTo>
                  <a:lnTo>
                    <a:pt x="456" y="264"/>
                  </a:lnTo>
                  <a:lnTo>
                    <a:pt x="361" y="275"/>
                  </a:lnTo>
                  <a:lnTo>
                    <a:pt x="268" y="283"/>
                  </a:lnTo>
                  <a:lnTo>
                    <a:pt x="176" y="290"/>
                  </a:lnTo>
                  <a:lnTo>
                    <a:pt x="89" y="295"/>
                  </a:lnTo>
                  <a:lnTo>
                    <a:pt x="6" y="298"/>
                  </a:lnTo>
                  <a:lnTo>
                    <a:pt x="0" y="27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8" name="Freeform 95"/>
            <p:cNvSpPr>
              <a:spLocks/>
            </p:cNvSpPr>
            <p:nvPr/>
          </p:nvSpPr>
          <p:spPr bwMode="auto">
            <a:xfrm>
              <a:off x="1171" y="2269"/>
              <a:ext cx="21" cy="18"/>
            </a:xfrm>
            <a:custGeom>
              <a:avLst/>
              <a:gdLst>
                <a:gd name="T0" fmla="*/ 1 w 42"/>
                <a:gd name="T1" fmla="*/ 3 h 37"/>
                <a:gd name="T2" fmla="*/ 1 w 42"/>
                <a:gd name="T3" fmla="*/ 2 h 37"/>
                <a:gd name="T4" fmla="*/ 1 w 42"/>
                <a:gd name="T5" fmla="*/ 2 h 37"/>
                <a:gd name="T6" fmla="*/ 0 w 42"/>
                <a:gd name="T7" fmla="*/ 2 h 37"/>
                <a:gd name="T8" fmla="*/ 0 w 42"/>
                <a:gd name="T9" fmla="*/ 1 h 37"/>
                <a:gd name="T10" fmla="*/ 0 w 42"/>
                <a:gd name="T11" fmla="*/ 1 h 37"/>
                <a:gd name="T12" fmla="*/ 1 w 42"/>
                <a:gd name="T13" fmla="*/ 0 h 37"/>
                <a:gd name="T14" fmla="*/ 1 w 42"/>
                <a:gd name="T15" fmla="*/ 0 h 37"/>
                <a:gd name="T16" fmla="*/ 1 w 42"/>
                <a:gd name="T17" fmla="*/ 0 h 37"/>
                <a:gd name="T18" fmla="*/ 2 w 42"/>
                <a:gd name="T19" fmla="*/ 0 h 37"/>
                <a:gd name="T20" fmla="*/ 3 w 42"/>
                <a:gd name="T21" fmla="*/ 0 h 37"/>
                <a:gd name="T22" fmla="*/ 3 w 42"/>
                <a:gd name="T23" fmla="*/ 0 h 37"/>
                <a:gd name="T24" fmla="*/ 4 w 42"/>
                <a:gd name="T25" fmla="*/ 0 h 37"/>
                <a:gd name="T26" fmla="*/ 4 w 42"/>
                <a:gd name="T27" fmla="*/ 0 h 37"/>
                <a:gd name="T28" fmla="*/ 4 w 42"/>
                <a:gd name="T29" fmla="*/ 0 h 37"/>
                <a:gd name="T30" fmla="*/ 5 w 42"/>
                <a:gd name="T31" fmla="*/ 0 h 37"/>
                <a:gd name="T32" fmla="*/ 5 w 42"/>
                <a:gd name="T33" fmla="*/ 1 h 37"/>
                <a:gd name="T34" fmla="*/ 5 w 42"/>
                <a:gd name="T35" fmla="*/ 1 h 37"/>
                <a:gd name="T36" fmla="*/ 6 w 42"/>
                <a:gd name="T37" fmla="*/ 1 h 37"/>
                <a:gd name="T38" fmla="*/ 5 w 42"/>
                <a:gd name="T39" fmla="*/ 1 h 37"/>
                <a:gd name="T40" fmla="*/ 5 w 42"/>
                <a:gd name="T41" fmla="*/ 2 h 37"/>
                <a:gd name="T42" fmla="*/ 5 w 42"/>
                <a:gd name="T43" fmla="*/ 3 h 37"/>
                <a:gd name="T44" fmla="*/ 4 w 42"/>
                <a:gd name="T45" fmla="*/ 4 h 37"/>
                <a:gd name="T46" fmla="*/ 3 w 42"/>
                <a:gd name="T47" fmla="*/ 4 h 37"/>
                <a:gd name="T48" fmla="*/ 3 w 42"/>
                <a:gd name="T49" fmla="*/ 4 h 37"/>
                <a:gd name="T50" fmla="*/ 2 w 42"/>
                <a:gd name="T51" fmla="*/ 4 h 37"/>
                <a:gd name="T52" fmla="*/ 2 w 42"/>
                <a:gd name="T53" fmla="*/ 4 h 37"/>
                <a:gd name="T54" fmla="*/ 1 w 42"/>
                <a:gd name="T55" fmla="*/ 3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3" y="24"/>
                  </a:moveTo>
                  <a:lnTo>
                    <a:pt x="2" y="23"/>
                  </a:lnTo>
                  <a:lnTo>
                    <a:pt x="2" y="21"/>
                  </a:lnTo>
                  <a:lnTo>
                    <a:pt x="0" y="17"/>
                  </a:lnTo>
                  <a:lnTo>
                    <a:pt x="0" y="14"/>
                  </a:lnTo>
                  <a:lnTo>
                    <a:pt x="0" y="9"/>
                  </a:lnTo>
                  <a:lnTo>
                    <a:pt x="3" y="4"/>
                  </a:lnTo>
                  <a:lnTo>
                    <a:pt x="5" y="1"/>
                  </a:lnTo>
                  <a:lnTo>
                    <a:pt x="8" y="1"/>
                  </a:lnTo>
                  <a:lnTo>
                    <a:pt x="11" y="0"/>
                  </a:lnTo>
                  <a:lnTo>
                    <a:pt x="17" y="0"/>
                  </a:lnTo>
                  <a:lnTo>
                    <a:pt x="20" y="0"/>
                  </a:lnTo>
                  <a:lnTo>
                    <a:pt x="25" y="0"/>
                  </a:lnTo>
                  <a:lnTo>
                    <a:pt x="26" y="0"/>
                  </a:lnTo>
                  <a:lnTo>
                    <a:pt x="31" y="1"/>
                  </a:lnTo>
                  <a:lnTo>
                    <a:pt x="36" y="4"/>
                  </a:lnTo>
                  <a:lnTo>
                    <a:pt x="39" y="8"/>
                  </a:lnTo>
                  <a:lnTo>
                    <a:pt x="40" y="11"/>
                  </a:lnTo>
                  <a:lnTo>
                    <a:pt x="42" y="14"/>
                  </a:lnTo>
                  <a:lnTo>
                    <a:pt x="40" y="15"/>
                  </a:lnTo>
                  <a:lnTo>
                    <a:pt x="37" y="20"/>
                  </a:lnTo>
                  <a:lnTo>
                    <a:pt x="33" y="26"/>
                  </a:lnTo>
                  <a:lnTo>
                    <a:pt x="29" y="32"/>
                  </a:lnTo>
                  <a:lnTo>
                    <a:pt x="23" y="35"/>
                  </a:lnTo>
                  <a:lnTo>
                    <a:pt x="17" y="37"/>
                  </a:lnTo>
                  <a:lnTo>
                    <a:pt x="13" y="35"/>
                  </a:lnTo>
                  <a:lnTo>
                    <a:pt x="10" y="34"/>
                  </a:lnTo>
                  <a:lnTo>
                    <a:pt x="7" y="29"/>
                  </a:lnTo>
                  <a:lnTo>
                    <a:pt x="3"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19" name="Freeform 96"/>
            <p:cNvSpPr>
              <a:spLocks/>
            </p:cNvSpPr>
            <p:nvPr/>
          </p:nvSpPr>
          <p:spPr bwMode="auto">
            <a:xfrm>
              <a:off x="1229" y="2225"/>
              <a:ext cx="21" cy="19"/>
            </a:xfrm>
            <a:custGeom>
              <a:avLst/>
              <a:gdLst>
                <a:gd name="T0" fmla="*/ 1 w 41"/>
                <a:gd name="T1" fmla="*/ 4 h 38"/>
                <a:gd name="T2" fmla="*/ 1 w 41"/>
                <a:gd name="T3" fmla="*/ 4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1 w 41"/>
                <a:gd name="T17" fmla="*/ 1 h 38"/>
                <a:gd name="T18" fmla="*/ 2 w 41"/>
                <a:gd name="T19" fmla="*/ 0 h 38"/>
                <a:gd name="T20" fmla="*/ 2 w 41"/>
                <a:gd name="T21" fmla="*/ 0 h 38"/>
                <a:gd name="T22" fmla="*/ 3 w 41"/>
                <a:gd name="T23" fmla="*/ 0 h 38"/>
                <a:gd name="T24" fmla="*/ 3 w 41"/>
                <a:gd name="T25" fmla="*/ 0 h 38"/>
                <a:gd name="T26" fmla="*/ 4 w 41"/>
                <a:gd name="T27" fmla="*/ 0 h 38"/>
                <a:gd name="T28" fmla="*/ 4 w 41"/>
                <a:gd name="T29" fmla="*/ 1 h 38"/>
                <a:gd name="T30" fmla="*/ 5 w 41"/>
                <a:gd name="T31" fmla="*/ 1 h 38"/>
                <a:gd name="T32" fmla="*/ 5 w 41"/>
                <a:gd name="T33" fmla="*/ 1 h 38"/>
                <a:gd name="T34" fmla="*/ 5 w 41"/>
                <a:gd name="T35" fmla="*/ 2 h 38"/>
                <a:gd name="T36" fmla="*/ 6 w 41"/>
                <a:gd name="T37" fmla="*/ 2 h 38"/>
                <a:gd name="T38" fmla="*/ 5 w 41"/>
                <a:gd name="T39" fmla="*/ 3 h 38"/>
                <a:gd name="T40" fmla="*/ 5 w 41"/>
                <a:gd name="T41" fmla="*/ 3 h 38"/>
                <a:gd name="T42" fmla="*/ 4 w 41"/>
                <a:gd name="T43" fmla="*/ 4 h 38"/>
                <a:gd name="T44" fmla="*/ 4 w 41"/>
                <a:gd name="T45" fmla="*/ 4 h 38"/>
                <a:gd name="T46" fmla="*/ 3 w 41"/>
                <a:gd name="T47" fmla="*/ 5 h 38"/>
                <a:gd name="T48" fmla="*/ 2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1" y="25"/>
                  </a:lnTo>
                  <a:lnTo>
                    <a:pt x="1" y="22"/>
                  </a:lnTo>
                  <a:lnTo>
                    <a:pt x="0" y="17"/>
                  </a:lnTo>
                  <a:lnTo>
                    <a:pt x="0" y="14"/>
                  </a:lnTo>
                  <a:lnTo>
                    <a:pt x="0" y="9"/>
                  </a:lnTo>
                  <a:lnTo>
                    <a:pt x="3" y="5"/>
                  </a:lnTo>
                  <a:lnTo>
                    <a:pt x="4" y="2"/>
                  </a:lnTo>
                  <a:lnTo>
                    <a:pt x="7" y="2"/>
                  </a:lnTo>
                  <a:lnTo>
                    <a:pt x="10" y="0"/>
                  </a:lnTo>
                  <a:lnTo>
                    <a:pt x="15" y="0"/>
                  </a:lnTo>
                  <a:lnTo>
                    <a:pt x="20" y="0"/>
                  </a:lnTo>
                  <a:lnTo>
                    <a:pt x="23" y="0"/>
                  </a:lnTo>
                  <a:lnTo>
                    <a:pt x="26" y="0"/>
                  </a:lnTo>
                  <a:lnTo>
                    <a:pt x="30" y="2"/>
                  </a:lnTo>
                  <a:lnTo>
                    <a:pt x="35" y="3"/>
                  </a:lnTo>
                  <a:lnTo>
                    <a:pt x="38" y="6"/>
                  </a:lnTo>
                  <a:lnTo>
                    <a:pt x="39" y="12"/>
                  </a:lnTo>
                  <a:lnTo>
                    <a:pt x="41" y="15"/>
                  </a:lnTo>
                  <a:lnTo>
                    <a:pt x="39" y="17"/>
                  </a:lnTo>
                  <a:lnTo>
                    <a:pt x="36" y="22"/>
                  </a:lnTo>
                  <a:lnTo>
                    <a:pt x="32" y="26"/>
                  </a:lnTo>
                  <a:lnTo>
                    <a:pt x="29" y="32"/>
                  </a:lnTo>
                  <a:lnTo>
                    <a:pt x="21" y="37"/>
                  </a:lnTo>
                  <a:lnTo>
                    <a:pt x="15" y="38"/>
                  </a:lnTo>
                  <a:lnTo>
                    <a:pt x="12" y="37"/>
                  </a:lnTo>
                  <a:lnTo>
                    <a:pt x="9" y="34"/>
                  </a:lnTo>
                  <a:lnTo>
                    <a:pt x="6" y="31"/>
                  </a:lnTo>
                  <a:lnTo>
                    <a:pt x="3"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0" name="Freeform 97"/>
            <p:cNvSpPr>
              <a:spLocks/>
            </p:cNvSpPr>
            <p:nvPr/>
          </p:nvSpPr>
          <p:spPr bwMode="auto">
            <a:xfrm>
              <a:off x="1264" y="2191"/>
              <a:ext cx="21" cy="19"/>
            </a:xfrm>
            <a:custGeom>
              <a:avLst/>
              <a:gdLst>
                <a:gd name="T0" fmla="*/ 1 w 41"/>
                <a:gd name="T1" fmla="*/ 3 h 38"/>
                <a:gd name="T2" fmla="*/ 1 w 41"/>
                <a:gd name="T3" fmla="*/ 3 h 38"/>
                <a:gd name="T4" fmla="*/ 1 w 41"/>
                <a:gd name="T5" fmla="*/ 3 h 38"/>
                <a:gd name="T6" fmla="*/ 0 w 41"/>
                <a:gd name="T7" fmla="*/ 3 h 38"/>
                <a:gd name="T8" fmla="*/ 0 w 41"/>
                <a:gd name="T9" fmla="*/ 2 h 38"/>
                <a:gd name="T10" fmla="*/ 0 w 41"/>
                <a:gd name="T11" fmla="*/ 2 h 38"/>
                <a:gd name="T12" fmla="*/ 1 w 41"/>
                <a:gd name="T13" fmla="*/ 1 h 38"/>
                <a:gd name="T14" fmla="*/ 1 w 41"/>
                <a:gd name="T15" fmla="*/ 1 h 38"/>
                <a:gd name="T16" fmla="*/ 2 w 41"/>
                <a:gd name="T17" fmla="*/ 1 h 38"/>
                <a:gd name="T18" fmla="*/ 2 w 41"/>
                <a:gd name="T19" fmla="*/ 0 h 38"/>
                <a:gd name="T20" fmla="*/ 3 w 41"/>
                <a:gd name="T21" fmla="*/ 0 h 38"/>
                <a:gd name="T22" fmla="*/ 3 w 41"/>
                <a:gd name="T23" fmla="*/ 0 h 38"/>
                <a:gd name="T24" fmla="*/ 3 w 41"/>
                <a:gd name="T25" fmla="*/ 0 h 38"/>
                <a:gd name="T26" fmla="*/ 4 w 41"/>
                <a:gd name="T27" fmla="*/ 0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2 h 38"/>
                <a:gd name="T40" fmla="*/ 5 w 41"/>
                <a:gd name="T41" fmla="*/ 3 h 38"/>
                <a:gd name="T42" fmla="*/ 5 w 41"/>
                <a:gd name="T43" fmla="*/ 4 h 38"/>
                <a:gd name="T44" fmla="*/ 4 w 41"/>
                <a:gd name="T45" fmla="*/ 4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3 h 38"/>
                <a:gd name="T58" fmla="*/ 1 w 41"/>
                <a:gd name="T59" fmla="*/ 3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4"/>
                  </a:moveTo>
                  <a:lnTo>
                    <a:pt x="2" y="23"/>
                  </a:lnTo>
                  <a:lnTo>
                    <a:pt x="2" y="21"/>
                  </a:lnTo>
                  <a:lnTo>
                    <a:pt x="0" y="17"/>
                  </a:lnTo>
                  <a:lnTo>
                    <a:pt x="0" y="14"/>
                  </a:lnTo>
                  <a:lnTo>
                    <a:pt x="0" y="9"/>
                  </a:lnTo>
                  <a:lnTo>
                    <a:pt x="3" y="4"/>
                  </a:lnTo>
                  <a:lnTo>
                    <a:pt x="6" y="3"/>
                  </a:lnTo>
                  <a:lnTo>
                    <a:pt x="9" y="1"/>
                  </a:lnTo>
                  <a:lnTo>
                    <a:pt x="12" y="0"/>
                  </a:lnTo>
                  <a:lnTo>
                    <a:pt x="17" y="0"/>
                  </a:lnTo>
                  <a:lnTo>
                    <a:pt x="21" y="0"/>
                  </a:lnTo>
                  <a:lnTo>
                    <a:pt x="24" y="0"/>
                  </a:lnTo>
                  <a:lnTo>
                    <a:pt x="27" y="0"/>
                  </a:lnTo>
                  <a:lnTo>
                    <a:pt x="32" y="1"/>
                  </a:lnTo>
                  <a:lnTo>
                    <a:pt x="35" y="3"/>
                  </a:lnTo>
                  <a:lnTo>
                    <a:pt x="38" y="8"/>
                  </a:lnTo>
                  <a:lnTo>
                    <a:pt x="41" y="11"/>
                  </a:lnTo>
                  <a:lnTo>
                    <a:pt x="41" y="14"/>
                  </a:lnTo>
                  <a:lnTo>
                    <a:pt x="40" y="15"/>
                  </a:lnTo>
                  <a:lnTo>
                    <a:pt x="37" y="20"/>
                  </a:lnTo>
                  <a:lnTo>
                    <a:pt x="34" y="26"/>
                  </a:lnTo>
                  <a:lnTo>
                    <a:pt x="29" y="32"/>
                  </a:lnTo>
                  <a:lnTo>
                    <a:pt x="23" y="37"/>
                  </a:lnTo>
                  <a:lnTo>
                    <a:pt x="17" y="38"/>
                  </a:lnTo>
                  <a:lnTo>
                    <a:pt x="12" y="37"/>
                  </a:lnTo>
                  <a:lnTo>
                    <a:pt x="9" y="34"/>
                  </a:lnTo>
                  <a:lnTo>
                    <a:pt x="6" y="29"/>
                  </a:lnTo>
                  <a:lnTo>
                    <a:pt x="3"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1" name="Freeform 98"/>
            <p:cNvSpPr>
              <a:spLocks/>
            </p:cNvSpPr>
            <p:nvPr/>
          </p:nvSpPr>
          <p:spPr bwMode="auto">
            <a:xfrm>
              <a:off x="1298" y="2212"/>
              <a:ext cx="21" cy="18"/>
            </a:xfrm>
            <a:custGeom>
              <a:avLst/>
              <a:gdLst>
                <a:gd name="T0" fmla="*/ 1 w 42"/>
                <a:gd name="T1" fmla="*/ 3 h 37"/>
                <a:gd name="T2" fmla="*/ 1 w 42"/>
                <a:gd name="T3" fmla="*/ 2 h 37"/>
                <a:gd name="T4" fmla="*/ 1 w 42"/>
                <a:gd name="T5" fmla="*/ 2 h 37"/>
                <a:gd name="T6" fmla="*/ 0 w 42"/>
                <a:gd name="T7" fmla="*/ 2 h 37"/>
                <a:gd name="T8" fmla="*/ 0 w 42"/>
                <a:gd name="T9" fmla="*/ 1 h 37"/>
                <a:gd name="T10" fmla="*/ 0 w 42"/>
                <a:gd name="T11" fmla="*/ 1 h 37"/>
                <a:gd name="T12" fmla="*/ 1 w 42"/>
                <a:gd name="T13" fmla="*/ 0 h 37"/>
                <a:gd name="T14" fmla="*/ 1 w 42"/>
                <a:gd name="T15" fmla="*/ 0 h 37"/>
                <a:gd name="T16" fmla="*/ 2 w 42"/>
                <a:gd name="T17" fmla="*/ 0 h 37"/>
                <a:gd name="T18" fmla="*/ 2 w 42"/>
                <a:gd name="T19" fmla="*/ 0 h 37"/>
                <a:gd name="T20" fmla="*/ 3 w 42"/>
                <a:gd name="T21" fmla="*/ 0 h 37"/>
                <a:gd name="T22" fmla="*/ 3 w 42"/>
                <a:gd name="T23" fmla="*/ 0 h 37"/>
                <a:gd name="T24" fmla="*/ 4 w 42"/>
                <a:gd name="T25" fmla="*/ 0 h 37"/>
                <a:gd name="T26" fmla="*/ 4 w 42"/>
                <a:gd name="T27" fmla="*/ 0 h 37"/>
                <a:gd name="T28" fmla="*/ 4 w 42"/>
                <a:gd name="T29" fmla="*/ 0 h 37"/>
                <a:gd name="T30" fmla="*/ 5 w 42"/>
                <a:gd name="T31" fmla="*/ 0 h 37"/>
                <a:gd name="T32" fmla="*/ 5 w 42"/>
                <a:gd name="T33" fmla="*/ 1 h 37"/>
                <a:gd name="T34" fmla="*/ 5 w 42"/>
                <a:gd name="T35" fmla="*/ 1 h 37"/>
                <a:gd name="T36" fmla="*/ 6 w 42"/>
                <a:gd name="T37" fmla="*/ 1 h 37"/>
                <a:gd name="T38" fmla="*/ 5 w 42"/>
                <a:gd name="T39" fmla="*/ 2 h 37"/>
                <a:gd name="T40" fmla="*/ 5 w 42"/>
                <a:gd name="T41" fmla="*/ 2 h 37"/>
                <a:gd name="T42" fmla="*/ 4 w 42"/>
                <a:gd name="T43" fmla="*/ 3 h 37"/>
                <a:gd name="T44" fmla="*/ 4 w 42"/>
                <a:gd name="T45" fmla="*/ 4 h 37"/>
                <a:gd name="T46" fmla="*/ 3 w 42"/>
                <a:gd name="T47" fmla="*/ 4 h 37"/>
                <a:gd name="T48" fmla="*/ 3 w 42"/>
                <a:gd name="T49" fmla="*/ 4 h 37"/>
                <a:gd name="T50" fmla="*/ 2 w 42"/>
                <a:gd name="T51" fmla="*/ 4 h 37"/>
                <a:gd name="T52" fmla="*/ 2 w 42"/>
                <a:gd name="T53" fmla="*/ 4 h 37"/>
                <a:gd name="T54" fmla="*/ 1 w 42"/>
                <a:gd name="T55" fmla="*/ 3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3" y="25"/>
                  </a:moveTo>
                  <a:lnTo>
                    <a:pt x="3" y="23"/>
                  </a:lnTo>
                  <a:lnTo>
                    <a:pt x="2" y="22"/>
                  </a:lnTo>
                  <a:lnTo>
                    <a:pt x="0" y="17"/>
                  </a:lnTo>
                  <a:lnTo>
                    <a:pt x="0" y="14"/>
                  </a:lnTo>
                  <a:lnTo>
                    <a:pt x="0" y="9"/>
                  </a:lnTo>
                  <a:lnTo>
                    <a:pt x="3" y="5"/>
                  </a:lnTo>
                  <a:lnTo>
                    <a:pt x="6" y="3"/>
                  </a:lnTo>
                  <a:lnTo>
                    <a:pt x="9" y="2"/>
                  </a:lnTo>
                  <a:lnTo>
                    <a:pt x="12" y="2"/>
                  </a:lnTo>
                  <a:lnTo>
                    <a:pt x="19" y="2"/>
                  </a:lnTo>
                  <a:lnTo>
                    <a:pt x="22" y="0"/>
                  </a:lnTo>
                  <a:lnTo>
                    <a:pt x="25" y="0"/>
                  </a:lnTo>
                  <a:lnTo>
                    <a:pt x="28" y="2"/>
                  </a:lnTo>
                  <a:lnTo>
                    <a:pt x="31" y="2"/>
                  </a:lnTo>
                  <a:lnTo>
                    <a:pt x="35" y="5"/>
                  </a:lnTo>
                  <a:lnTo>
                    <a:pt x="38" y="8"/>
                  </a:lnTo>
                  <a:lnTo>
                    <a:pt x="40" y="12"/>
                  </a:lnTo>
                  <a:lnTo>
                    <a:pt x="42" y="15"/>
                  </a:lnTo>
                  <a:lnTo>
                    <a:pt x="40" y="17"/>
                  </a:lnTo>
                  <a:lnTo>
                    <a:pt x="37" y="22"/>
                  </a:lnTo>
                  <a:lnTo>
                    <a:pt x="32" y="26"/>
                  </a:lnTo>
                  <a:lnTo>
                    <a:pt x="29" y="32"/>
                  </a:lnTo>
                  <a:lnTo>
                    <a:pt x="23" y="35"/>
                  </a:lnTo>
                  <a:lnTo>
                    <a:pt x="17" y="37"/>
                  </a:lnTo>
                  <a:lnTo>
                    <a:pt x="12" y="35"/>
                  </a:lnTo>
                  <a:lnTo>
                    <a:pt x="9" y="34"/>
                  </a:lnTo>
                  <a:lnTo>
                    <a:pt x="6" y="29"/>
                  </a:lnTo>
                  <a:lnTo>
                    <a:pt x="3" y="2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2" name="Freeform 99"/>
            <p:cNvSpPr>
              <a:spLocks/>
            </p:cNvSpPr>
            <p:nvPr/>
          </p:nvSpPr>
          <p:spPr bwMode="auto">
            <a:xfrm>
              <a:off x="1268" y="2259"/>
              <a:ext cx="21" cy="19"/>
            </a:xfrm>
            <a:custGeom>
              <a:avLst/>
              <a:gdLst>
                <a:gd name="T0" fmla="*/ 0 w 43"/>
                <a:gd name="T1" fmla="*/ 4 h 38"/>
                <a:gd name="T2" fmla="*/ 0 w 43"/>
                <a:gd name="T3" fmla="*/ 3 h 38"/>
                <a:gd name="T4" fmla="*/ 0 w 43"/>
                <a:gd name="T5" fmla="*/ 3 h 38"/>
                <a:gd name="T6" fmla="*/ 0 w 43"/>
                <a:gd name="T7" fmla="*/ 3 h 38"/>
                <a:gd name="T8" fmla="*/ 0 w 43"/>
                <a:gd name="T9" fmla="*/ 2 h 38"/>
                <a:gd name="T10" fmla="*/ 0 w 43"/>
                <a:gd name="T11" fmla="*/ 2 h 38"/>
                <a:gd name="T12" fmla="*/ 0 w 43"/>
                <a:gd name="T13" fmla="*/ 1 h 38"/>
                <a:gd name="T14" fmla="*/ 0 w 43"/>
                <a:gd name="T15" fmla="*/ 1 h 38"/>
                <a:gd name="T16" fmla="*/ 1 w 43"/>
                <a:gd name="T17" fmla="*/ 1 h 38"/>
                <a:gd name="T18" fmla="*/ 1 w 43"/>
                <a:gd name="T19" fmla="*/ 1 h 38"/>
                <a:gd name="T20" fmla="*/ 2 w 43"/>
                <a:gd name="T21" fmla="*/ 1 h 38"/>
                <a:gd name="T22" fmla="*/ 2 w 43"/>
                <a:gd name="T23" fmla="*/ 0 h 38"/>
                <a:gd name="T24" fmla="*/ 3 w 43"/>
                <a:gd name="T25" fmla="*/ 0 h 38"/>
                <a:gd name="T26" fmla="*/ 3 w 43"/>
                <a:gd name="T27" fmla="*/ 1 h 38"/>
                <a:gd name="T28" fmla="*/ 4 w 43"/>
                <a:gd name="T29" fmla="*/ 1 h 38"/>
                <a:gd name="T30" fmla="*/ 4 w 43"/>
                <a:gd name="T31" fmla="*/ 1 h 38"/>
                <a:gd name="T32" fmla="*/ 5 w 43"/>
                <a:gd name="T33" fmla="*/ 1 h 38"/>
                <a:gd name="T34" fmla="*/ 5 w 43"/>
                <a:gd name="T35" fmla="*/ 2 h 38"/>
                <a:gd name="T36" fmla="*/ 5 w 43"/>
                <a:gd name="T37" fmla="*/ 2 h 38"/>
                <a:gd name="T38" fmla="*/ 5 w 43"/>
                <a:gd name="T39" fmla="*/ 3 h 38"/>
                <a:gd name="T40" fmla="*/ 4 w 43"/>
                <a:gd name="T41" fmla="*/ 3 h 38"/>
                <a:gd name="T42" fmla="*/ 4 w 43"/>
                <a:gd name="T43" fmla="*/ 4 h 38"/>
                <a:gd name="T44" fmla="*/ 3 w 43"/>
                <a:gd name="T45" fmla="*/ 5 h 38"/>
                <a:gd name="T46" fmla="*/ 3 w 43"/>
                <a:gd name="T47" fmla="*/ 5 h 38"/>
                <a:gd name="T48" fmla="*/ 2 w 43"/>
                <a:gd name="T49" fmla="*/ 5 h 38"/>
                <a:gd name="T50" fmla="*/ 1 w 43"/>
                <a:gd name="T51" fmla="*/ 5 h 38"/>
                <a:gd name="T52" fmla="*/ 1 w 43"/>
                <a:gd name="T53" fmla="*/ 5 h 38"/>
                <a:gd name="T54" fmla="*/ 1 w 43"/>
                <a:gd name="T55" fmla="*/ 4 h 38"/>
                <a:gd name="T56" fmla="*/ 0 w 43"/>
                <a:gd name="T57" fmla="*/ 4 h 38"/>
                <a:gd name="T58" fmla="*/ 0 w 43"/>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8"/>
                <a:gd name="T92" fmla="*/ 43 w 43"/>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8">
                  <a:moveTo>
                    <a:pt x="5" y="26"/>
                  </a:moveTo>
                  <a:lnTo>
                    <a:pt x="3" y="24"/>
                  </a:lnTo>
                  <a:lnTo>
                    <a:pt x="2" y="21"/>
                  </a:lnTo>
                  <a:lnTo>
                    <a:pt x="0" y="18"/>
                  </a:lnTo>
                  <a:lnTo>
                    <a:pt x="0" y="14"/>
                  </a:lnTo>
                  <a:lnTo>
                    <a:pt x="2" y="9"/>
                  </a:lnTo>
                  <a:lnTo>
                    <a:pt x="5" y="5"/>
                  </a:lnTo>
                  <a:lnTo>
                    <a:pt x="6" y="3"/>
                  </a:lnTo>
                  <a:lnTo>
                    <a:pt x="9" y="2"/>
                  </a:lnTo>
                  <a:lnTo>
                    <a:pt x="12" y="2"/>
                  </a:lnTo>
                  <a:lnTo>
                    <a:pt x="18" y="2"/>
                  </a:lnTo>
                  <a:lnTo>
                    <a:pt x="21" y="0"/>
                  </a:lnTo>
                  <a:lnTo>
                    <a:pt x="26" y="0"/>
                  </a:lnTo>
                  <a:lnTo>
                    <a:pt x="29" y="2"/>
                  </a:lnTo>
                  <a:lnTo>
                    <a:pt x="32" y="2"/>
                  </a:lnTo>
                  <a:lnTo>
                    <a:pt x="37" y="5"/>
                  </a:lnTo>
                  <a:lnTo>
                    <a:pt x="40" y="8"/>
                  </a:lnTo>
                  <a:lnTo>
                    <a:pt x="41" y="12"/>
                  </a:lnTo>
                  <a:lnTo>
                    <a:pt x="43" y="15"/>
                  </a:lnTo>
                  <a:lnTo>
                    <a:pt x="41" y="17"/>
                  </a:lnTo>
                  <a:lnTo>
                    <a:pt x="38" y="21"/>
                  </a:lnTo>
                  <a:lnTo>
                    <a:pt x="35" y="28"/>
                  </a:lnTo>
                  <a:lnTo>
                    <a:pt x="31" y="34"/>
                  </a:lnTo>
                  <a:lnTo>
                    <a:pt x="25" y="37"/>
                  </a:lnTo>
                  <a:lnTo>
                    <a:pt x="18" y="38"/>
                  </a:lnTo>
                  <a:lnTo>
                    <a:pt x="14" y="37"/>
                  </a:lnTo>
                  <a:lnTo>
                    <a:pt x="11" y="34"/>
                  </a:lnTo>
                  <a:lnTo>
                    <a:pt x="8" y="29"/>
                  </a:lnTo>
                  <a:lnTo>
                    <a:pt x="5"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3" name="Freeform 100"/>
            <p:cNvSpPr>
              <a:spLocks/>
            </p:cNvSpPr>
            <p:nvPr/>
          </p:nvSpPr>
          <p:spPr bwMode="auto">
            <a:xfrm>
              <a:off x="1377" y="2154"/>
              <a:ext cx="21" cy="19"/>
            </a:xfrm>
            <a:custGeom>
              <a:avLst/>
              <a:gdLst>
                <a:gd name="T0" fmla="*/ 1 w 41"/>
                <a:gd name="T1" fmla="*/ 3 h 39"/>
                <a:gd name="T2" fmla="*/ 1 w 41"/>
                <a:gd name="T3" fmla="*/ 3 h 39"/>
                <a:gd name="T4" fmla="*/ 1 w 41"/>
                <a:gd name="T5" fmla="*/ 2 h 39"/>
                <a:gd name="T6" fmla="*/ 0 w 41"/>
                <a:gd name="T7" fmla="*/ 2 h 39"/>
                <a:gd name="T8" fmla="*/ 0 w 41"/>
                <a:gd name="T9" fmla="*/ 1 h 39"/>
                <a:gd name="T10" fmla="*/ 0 w 41"/>
                <a:gd name="T11" fmla="*/ 1 h 39"/>
                <a:gd name="T12" fmla="*/ 1 w 41"/>
                <a:gd name="T13" fmla="*/ 0 h 39"/>
                <a:gd name="T14" fmla="*/ 1 w 41"/>
                <a:gd name="T15" fmla="*/ 0 h 39"/>
                <a:gd name="T16" fmla="*/ 2 w 41"/>
                <a:gd name="T17" fmla="*/ 0 h 39"/>
                <a:gd name="T18" fmla="*/ 2 w 41"/>
                <a:gd name="T19" fmla="*/ 0 h 39"/>
                <a:gd name="T20" fmla="*/ 3 w 41"/>
                <a:gd name="T21" fmla="*/ 0 h 39"/>
                <a:gd name="T22" fmla="*/ 3 w 41"/>
                <a:gd name="T23" fmla="*/ 0 h 39"/>
                <a:gd name="T24" fmla="*/ 3 w 41"/>
                <a:gd name="T25" fmla="*/ 0 h 39"/>
                <a:gd name="T26" fmla="*/ 4 w 41"/>
                <a:gd name="T27" fmla="*/ 0 h 39"/>
                <a:gd name="T28" fmla="*/ 4 w 41"/>
                <a:gd name="T29" fmla="*/ 0 h 39"/>
                <a:gd name="T30" fmla="*/ 5 w 41"/>
                <a:gd name="T31" fmla="*/ 0 h 39"/>
                <a:gd name="T32" fmla="*/ 5 w 41"/>
                <a:gd name="T33" fmla="*/ 1 h 39"/>
                <a:gd name="T34" fmla="*/ 5 w 41"/>
                <a:gd name="T35" fmla="*/ 1 h 39"/>
                <a:gd name="T36" fmla="*/ 6 w 41"/>
                <a:gd name="T37" fmla="*/ 2 h 39"/>
                <a:gd name="T38" fmla="*/ 5 w 41"/>
                <a:gd name="T39" fmla="*/ 2 h 39"/>
                <a:gd name="T40" fmla="*/ 5 w 41"/>
                <a:gd name="T41" fmla="*/ 2 h 39"/>
                <a:gd name="T42" fmla="*/ 4 w 41"/>
                <a:gd name="T43" fmla="*/ 3 h 39"/>
                <a:gd name="T44" fmla="*/ 4 w 41"/>
                <a:gd name="T45" fmla="*/ 4 h 39"/>
                <a:gd name="T46" fmla="*/ 3 w 41"/>
                <a:gd name="T47" fmla="*/ 4 h 39"/>
                <a:gd name="T48" fmla="*/ 3 w 41"/>
                <a:gd name="T49" fmla="*/ 4 h 39"/>
                <a:gd name="T50" fmla="*/ 2 w 41"/>
                <a:gd name="T51" fmla="*/ 4 h 39"/>
                <a:gd name="T52" fmla="*/ 2 w 41"/>
                <a:gd name="T53" fmla="*/ 4 h 39"/>
                <a:gd name="T54" fmla="*/ 1 w 41"/>
                <a:gd name="T55" fmla="*/ 3 h 39"/>
                <a:gd name="T56" fmla="*/ 1 w 41"/>
                <a:gd name="T57" fmla="*/ 3 h 39"/>
                <a:gd name="T58" fmla="*/ 1 w 41"/>
                <a:gd name="T59" fmla="*/ 3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9"/>
                <a:gd name="T92" fmla="*/ 41 w 41"/>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9">
                  <a:moveTo>
                    <a:pt x="3" y="26"/>
                  </a:moveTo>
                  <a:lnTo>
                    <a:pt x="3" y="25"/>
                  </a:lnTo>
                  <a:lnTo>
                    <a:pt x="1" y="22"/>
                  </a:lnTo>
                  <a:lnTo>
                    <a:pt x="0" y="19"/>
                  </a:lnTo>
                  <a:lnTo>
                    <a:pt x="0" y="14"/>
                  </a:lnTo>
                  <a:lnTo>
                    <a:pt x="0" y="10"/>
                  </a:lnTo>
                  <a:lnTo>
                    <a:pt x="3" y="5"/>
                  </a:lnTo>
                  <a:lnTo>
                    <a:pt x="6" y="4"/>
                  </a:lnTo>
                  <a:lnTo>
                    <a:pt x="9" y="2"/>
                  </a:lnTo>
                  <a:lnTo>
                    <a:pt x="12" y="2"/>
                  </a:lnTo>
                  <a:lnTo>
                    <a:pt x="17" y="2"/>
                  </a:lnTo>
                  <a:lnTo>
                    <a:pt x="21" y="0"/>
                  </a:lnTo>
                  <a:lnTo>
                    <a:pt x="24" y="0"/>
                  </a:lnTo>
                  <a:lnTo>
                    <a:pt x="27" y="2"/>
                  </a:lnTo>
                  <a:lnTo>
                    <a:pt x="30" y="2"/>
                  </a:lnTo>
                  <a:lnTo>
                    <a:pt x="35" y="5"/>
                  </a:lnTo>
                  <a:lnTo>
                    <a:pt x="38" y="8"/>
                  </a:lnTo>
                  <a:lnTo>
                    <a:pt x="40" y="13"/>
                  </a:lnTo>
                  <a:lnTo>
                    <a:pt x="41" y="16"/>
                  </a:lnTo>
                  <a:lnTo>
                    <a:pt x="40" y="17"/>
                  </a:lnTo>
                  <a:lnTo>
                    <a:pt x="36" y="22"/>
                  </a:lnTo>
                  <a:lnTo>
                    <a:pt x="32" y="28"/>
                  </a:lnTo>
                  <a:lnTo>
                    <a:pt x="29" y="34"/>
                  </a:lnTo>
                  <a:lnTo>
                    <a:pt x="21" y="37"/>
                  </a:lnTo>
                  <a:lnTo>
                    <a:pt x="17" y="39"/>
                  </a:lnTo>
                  <a:lnTo>
                    <a:pt x="12" y="37"/>
                  </a:lnTo>
                  <a:lnTo>
                    <a:pt x="9" y="34"/>
                  </a:lnTo>
                  <a:lnTo>
                    <a:pt x="6" y="30"/>
                  </a:lnTo>
                  <a:lnTo>
                    <a:pt x="3"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4" name="Freeform 101"/>
            <p:cNvSpPr>
              <a:spLocks/>
            </p:cNvSpPr>
            <p:nvPr/>
          </p:nvSpPr>
          <p:spPr bwMode="auto">
            <a:xfrm>
              <a:off x="1453" y="2192"/>
              <a:ext cx="20" cy="19"/>
            </a:xfrm>
            <a:custGeom>
              <a:avLst/>
              <a:gdLst>
                <a:gd name="T0" fmla="*/ 1 w 39"/>
                <a:gd name="T1" fmla="*/ 3 h 37"/>
                <a:gd name="T2" fmla="*/ 1 w 39"/>
                <a:gd name="T3" fmla="*/ 3 h 37"/>
                <a:gd name="T4" fmla="*/ 1 w 39"/>
                <a:gd name="T5" fmla="*/ 3 h 37"/>
                <a:gd name="T6" fmla="*/ 0 w 39"/>
                <a:gd name="T7" fmla="*/ 2 h 37"/>
                <a:gd name="T8" fmla="*/ 0 w 39"/>
                <a:gd name="T9" fmla="*/ 2 h 37"/>
                <a:gd name="T10" fmla="*/ 0 w 39"/>
                <a:gd name="T11" fmla="*/ 1 h 37"/>
                <a:gd name="T12" fmla="*/ 1 w 39"/>
                <a:gd name="T13" fmla="*/ 1 h 37"/>
                <a:gd name="T14" fmla="*/ 1 w 39"/>
                <a:gd name="T15" fmla="*/ 1 h 37"/>
                <a:gd name="T16" fmla="*/ 1 w 39"/>
                <a:gd name="T17" fmla="*/ 0 h 37"/>
                <a:gd name="T18" fmla="*/ 2 w 39"/>
                <a:gd name="T19" fmla="*/ 0 h 37"/>
                <a:gd name="T20" fmla="*/ 3 w 39"/>
                <a:gd name="T21" fmla="*/ 0 h 37"/>
                <a:gd name="T22" fmla="*/ 3 w 39"/>
                <a:gd name="T23" fmla="*/ 0 h 37"/>
                <a:gd name="T24" fmla="*/ 3 w 39"/>
                <a:gd name="T25" fmla="*/ 0 h 37"/>
                <a:gd name="T26" fmla="*/ 4 w 39"/>
                <a:gd name="T27" fmla="*/ 0 h 37"/>
                <a:gd name="T28" fmla="*/ 4 w 39"/>
                <a:gd name="T29" fmla="*/ 0 h 37"/>
                <a:gd name="T30" fmla="*/ 5 w 39"/>
                <a:gd name="T31" fmla="*/ 1 h 37"/>
                <a:gd name="T32" fmla="*/ 5 w 39"/>
                <a:gd name="T33" fmla="*/ 1 h 37"/>
                <a:gd name="T34" fmla="*/ 5 w 39"/>
                <a:gd name="T35" fmla="*/ 2 h 37"/>
                <a:gd name="T36" fmla="*/ 5 w 39"/>
                <a:gd name="T37" fmla="*/ 2 h 37"/>
                <a:gd name="T38" fmla="*/ 5 w 39"/>
                <a:gd name="T39" fmla="*/ 2 h 37"/>
                <a:gd name="T40" fmla="*/ 5 w 39"/>
                <a:gd name="T41" fmla="*/ 3 h 37"/>
                <a:gd name="T42" fmla="*/ 4 w 39"/>
                <a:gd name="T43" fmla="*/ 3 h 37"/>
                <a:gd name="T44" fmla="*/ 4 w 39"/>
                <a:gd name="T45" fmla="*/ 4 h 37"/>
                <a:gd name="T46" fmla="*/ 3 w 39"/>
                <a:gd name="T47" fmla="*/ 5 h 37"/>
                <a:gd name="T48" fmla="*/ 2 w 39"/>
                <a:gd name="T49" fmla="*/ 5 h 37"/>
                <a:gd name="T50" fmla="*/ 2 w 39"/>
                <a:gd name="T51" fmla="*/ 5 h 37"/>
                <a:gd name="T52" fmla="*/ 2 w 39"/>
                <a:gd name="T53" fmla="*/ 4 h 37"/>
                <a:gd name="T54" fmla="*/ 1 w 39"/>
                <a:gd name="T55" fmla="*/ 4 h 37"/>
                <a:gd name="T56" fmla="*/ 1 w 39"/>
                <a:gd name="T57" fmla="*/ 3 h 37"/>
                <a:gd name="T58" fmla="*/ 1 w 39"/>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
                <a:gd name="T91" fmla="*/ 0 h 37"/>
                <a:gd name="T92" fmla="*/ 39 w 39"/>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 h="37">
                  <a:moveTo>
                    <a:pt x="3" y="23"/>
                  </a:moveTo>
                  <a:lnTo>
                    <a:pt x="1" y="21"/>
                  </a:lnTo>
                  <a:lnTo>
                    <a:pt x="1" y="20"/>
                  </a:lnTo>
                  <a:lnTo>
                    <a:pt x="0" y="15"/>
                  </a:lnTo>
                  <a:lnTo>
                    <a:pt x="0" y="11"/>
                  </a:lnTo>
                  <a:lnTo>
                    <a:pt x="0" y="6"/>
                  </a:lnTo>
                  <a:lnTo>
                    <a:pt x="3" y="3"/>
                  </a:lnTo>
                  <a:lnTo>
                    <a:pt x="4" y="1"/>
                  </a:lnTo>
                  <a:lnTo>
                    <a:pt x="7" y="0"/>
                  </a:lnTo>
                  <a:lnTo>
                    <a:pt x="12" y="0"/>
                  </a:lnTo>
                  <a:lnTo>
                    <a:pt x="17" y="0"/>
                  </a:lnTo>
                  <a:lnTo>
                    <a:pt x="20" y="0"/>
                  </a:lnTo>
                  <a:lnTo>
                    <a:pt x="24" y="0"/>
                  </a:lnTo>
                  <a:lnTo>
                    <a:pt x="27" y="0"/>
                  </a:lnTo>
                  <a:lnTo>
                    <a:pt x="30" y="0"/>
                  </a:lnTo>
                  <a:lnTo>
                    <a:pt x="35" y="1"/>
                  </a:lnTo>
                  <a:lnTo>
                    <a:pt x="38" y="5"/>
                  </a:lnTo>
                  <a:lnTo>
                    <a:pt x="39" y="9"/>
                  </a:lnTo>
                  <a:lnTo>
                    <a:pt x="39" y="12"/>
                  </a:lnTo>
                  <a:lnTo>
                    <a:pt x="38" y="14"/>
                  </a:lnTo>
                  <a:lnTo>
                    <a:pt x="36" y="18"/>
                  </a:lnTo>
                  <a:lnTo>
                    <a:pt x="32" y="24"/>
                  </a:lnTo>
                  <a:lnTo>
                    <a:pt x="27" y="31"/>
                  </a:lnTo>
                  <a:lnTo>
                    <a:pt x="21" y="35"/>
                  </a:lnTo>
                  <a:lnTo>
                    <a:pt x="15" y="37"/>
                  </a:lnTo>
                  <a:lnTo>
                    <a:pt x="12" y="35"/>
                  </a:lnTo>
                  <a:lnTo>
                    <a:pt x="9" y="32"/>
                  </a:lnTo>
                  <a:lnTo>
                    <a:pt x="6" y="27"/>
                  </a:lnTo>
                  <a:lnTo>
                    <a:pt x="3"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5" name="Freeform 102"/>
            <p:cNvSpPr>
              <a:spLocks/>
            </p:cNvSpPr>
            <p:nvPr/>
          </p:nvSpPr>
          <p:spPr bwMode="auto">
            <a:xfrm>
              <a:off x="1359" y="2225"/>
              <a:ext cx="20" cy="19"/>
            </a:xfrm>
            <a:custGeom>
              <a:avLst/>
              <a:gdLst>
                <a:gd name="T0" fmla="*/ 0 w 41"/>
                <a:gd name="T1" fmla="*/ 4 h 38"/>
                <a:gd name="T2" fmla="*/ 0 w 41"/>
                <a:gd name="T3" fmla="*/ 4 h 38"/>
                <a:gd name="T4" fmla="*/ 0 w 41"/>
                <a:gd name="T5" fmla="*/ 3 h 38"/>
                <a:gd name="T6" fmla="*/ 0 w 41"/>
                <a:gd name="T7" fmla="*/ 3 h 38"/>
                <a:gd name="T8" fmla="*/ 0 w 41"/>
                <a:gd name="T9" fmla="*/ 2 h 38"/>
                <a:gd name="T10" fmla="*/ 0 w 41"/>
                <a:gd name="T11" fmla="*/ 2 h 38"/>
                <a:gd name="T12" fmla="*/ 0 w 41"/>
                <a:gd name="T13" fmla="*/ 1 h 38"/>
                <a:gd name="T14" fmla="*/ 0 w 41"/>
                <a:gd name="T15" fmla="*/ 1 h 38"/>
                <a:gd name="T16" fmla="*/ 1 w 41"/>
                <a:gd name="T17" fmla="*/ 1 h 38"/>
                <a:gd name="T18" fmla="*/ 1 w 41"/>
                <a:gd name="T19" fmla="*/ 0 h 38"/>
                <a:gd name="T20" fmla="*/ 2 w 41"/>
                <a:gd name="T21" fmla="*/ 0 h 38"/>
                <a:gd name="T22" fmla="*/ 2 w 41"/>
                <a:gd name="T23" fmla="*/ 0 h 38"/>
                <a:gd name="T24" fmla="*/ 3 w 41"/>
                <a:gd name="T25" fmla="*/ 0 h 38"/>
                <a:gd name="T26" fmla="*/ 3 w 41"/>
                <a:gd name="T27" fmla="*/ 0 h 38"/>
                <a:gd name="T28" fmla="*/ 4 w 41"/>
                <a:gd name="T29" fmla="*/ 1 h 38"/>
                <a:gd name="T30" fmla="*/ 4 w 41"/>
                <a:gd name="T31" fmla="*/ 1 h 38"/>
                <a:gd name="T32" fmla="*/ 4 w 41"/>
                <a:gd name="T33" fmla="*/ 1 h 38"/>
                <a:gd name="T34" fmla="*/ 5 w 41"/>
                <a:gd name="T35" fmla="*/ 2 h 38"/>
                <a:gd name="T36" fmla="*/ 5 w 41"/>
                <a:gd name="T37" fmla="*/ 2 h 38"/>
                <a:gd name="T38" fmla="*/ 5 w 41"/>
                <a:gd name="T39" fmla="*/ 3 h 38"/>
                <a:gd name="T40" fmla="*/ 4 w 41"/>
                <a:gd name="T41" fmla="*/ 3 h 38"/>
                <a:gd name="T42" fmla="*/ 4 w 41"/>
                <a:gd name="T43" fmla="*/ 4 h 38"/>
                <a:gd name="T44" fmla="*/ 3 w 41"/>
                <a:gd name="T45" fmla="*/ 4 h 38"/>
                <a:gd name="T46" fmla="*/ 2 w 41"/>
                <a:gd name="T47" fmla="*/ 5 h 38"/>
                <a:gd name="T48" fmla="*/ 2 w 41"/>
                <a:gd name="T49" fmla="*/ 5 h 38"/>
                <a:gd name="T50" fmla="*/ 1 w 41"/>
                <a:gd name="T51" fmla="*/ 5 h 38"/>
                <a:gd name="T52" fmla="*/ 1 w 41"/>
                <a:gd name="T53" fmla="*/ 5 h 38"/>
                <a:gd name="T54" fmla="*/ 0 w 41"/>
                <a:gd name="T55" fmla="*/ 4 h 38"/>
                <a:gd name="T56" fmla="*/ 0 w 41"/>
                <a:gd name="T57" fmla="*/ 4 h 38"/>
                <a:gd name="T58" fmla="*/ 0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3" y="25"/>
                  </a:lnTo>
                  <a:lnTo>
                    <a:pt x="2" y="22"/>
                  </a:lnTo>
                  <a:lnTo>
                    <a:pt x="0" y="17"/>
                  </a:lnTo>
                  <a:lnTo>
                    <a:pt x="0" y="14"/>
                  </a:lnTo>
                  <a:lnTo>
                    <a:pt x="2" y="9"/>
                  </a:lnTo>
                  <a:lnTo>
                    <a:pt x="3" y="5"/>
                  </a:lnTo>
                  <a:lnTo>
                    <a:pt x="6" y="2"/>
                  </a:lnTo>
                  <a:lnTo>
                    <a:pt x="9" y="2"/>
                  </a:lnTo>
                  <a:lnTo>
                    <a:pt x="12" y="0"/>
                  </a:lnTo>
                  <a:lnTo>
                    <a:pt x="17" y="0"/>
                  </a:lnTo>
                  <a:lnTo>
                    <a:pt x="21" y="0"/>
                  </a:lnTo>
                  <a:lnTo>
                    <a:pt x="25" y="0"/>
                  </a:lnTo>
                  <a:lnTo>
                    <a:pt x="28" y="0"/>
                  </a:lnTo>
                  <a:lnTo>
                    <a:pt x="32" y="2"/>
                  </a:lnTo>
                  <a:lnTo>
                    <a:pt x="35" y="3"/>
                  </a:lnTo>
                  <a:lnTo>
                    <a:pt x="38" y="6"/>
                  </a:lnTo>
                  <a:lnTo>
                    <a:pt x="41" y="12"/>
                  </a:lnTo>
                  <a:lnTo>
                    <a:pt x="41" y="15"/>
                  </a:lnTo>
                  <a:lnTo>
                    <a:pt x="40" y="17"/>
                  </a:lnTo>
                  <a:lnTo>
                    <a:pt x="37" y="22"/>
                  </a:lnTo>
                  <a:lnTo>
                    <a:pt x="32" y="26"/>
                  </a:lnTo>
                  <a:lnTo>
                    <a:pt x="29" y="32"/>
                  </a:lnTo>
                  <a:lnTo>
                    <a:pt x="23" y="37"/>
                  </a:lnTo>
                  <a:lnTo>
                    <a:pt x="17" y="38"/>
                  </a:lnTo>
                  <a:lnTo>
                    <a:pt x="12" y="37"/>
                  </a:lnTo>
                  <a:lnTo>
                    <a:pt x="9" y="34"/>
                  </a:lnTo>
                  <a:lnTo>
                    <a:pt x="6" y="31"/>
                  </a:lnTo>
                  <a:lnTo>
                    <a:pt x="3"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6" name="Freeform 103"/>
            <p:cNvSpPr>
              <a:spLocks/>
            </p:cNvSpPr>
            <p:nvPr/>
          </p:nvSpPr>
          <p:spPr bwMode="auto">
            <a:xfrm>
              <a:off x="1413" y="2159"/>
              <a:ext cx="21" cy="18"/>
            </a:xfrm>
            <a:custGeom>
              <a:avLst/>
              <a:gdLst>
                <a:gd name="T0" fmla="*/ 1 w 42"/>
                <a:gd name="T1" fmla="*/ 3 h 36"/>
                <a:gd name="T2" fmla="*/ 1 w 42"/>
                <a:gd name="T3" fmla="*/ 3 h 36"/>
                <a:gd name="T4" fmla="*/ 1 w 42"/>
                <a:gd name="T5" fmla="*/ 3 h 36"/>
                <a:gd name="T6" fmla="*/ 0 w 42"/>
                <a:gd name="T7" fmla="*/ 2 h 36"/>
                <a:gd name="T8" fmla="*/ 0 w 42"/>
                <a:gd name="T9" fmla="*/ 2 h 36"/>
                <a:gd name="T10" fmla="*/ 1 w 42"/>
                <a:gd name="T11" fmla="*/ 2 h 36"/>
                <a:gd name="T12" fmla="*/ 1 w 42"/>
                <a:gd name="T13" fmla="*/ 1 h 36"/>
                <a:gd name="T14" fmla="*/ 1 w 42"/>
                <a:gd name="T15" fmla="*/ 1 h 36"/>
                <a:gd name="T16" fmla="*/ 2 w 42"/>
                <a:gd name="T17" fmla="*/ 1 h 36"/>
                <a:gd name="T18" fmla="*/ 2 w 42"/>
                <a:gd name="T19" fmla="*/ 1 h 36"/>
                <a:gd name="T20" fmla="*/ 3 w 42"/>
                <a:gd name="T21" fmla="*/ 1 h 36"/>
                <a:gd name="T22" fmla="*/ 3 w 42"/>
                <a:gd name="T23" fmla="*/ 0 h 36"/>
                <a:gd name="T24" fmla="*/ 4 w 42"/>
                <a:gd name="T25" fmla="*/ 0 h 36"/>
                <a:gd name="T26" fmla="*/ 4 w 42"/>
                <a:gd name="T27" fmla="*/ 1 h 36"/>
                <a:gd name="T28" fmla="*/ 4 w 42"/>
                <a:gd name="T29" fmla="*/ 1 h 36"/>
                <a:gd name="T30" fmla="*/ 5 w 42"/>
                <a:gd name="T31" fmla="*/ 1 h 36"/>
                <a:gd name="T32" fmla="*/ 5 w 42"/>
                <a:gd name="T33" fmla="*/ 1 h 36"/>
                <a:gd name="T34" fmla="*/ 6 w 42"/>
                <a:gd name="T35" fmla="*/ 2 h 36"/>
                <a:gd name="T36" fmla="*/ 6 w 42"/>
                <a:gd name="T37" fmla="*/ 2 h 36"/>
                <a:gd name="T38" fmla="*/ 6 w 42"/>
                <a:gd name="T39" fmla="*/ 2 h 36"/>
                <a:gd name="T40" fmla="*/ 5 w 42"/>
                <a:gd name="T41" fmla="*/ 3 h 36"/>
                <a:gd name="T42" fmla="*/ 5 w 42"/>
                <a:gd name="T43" fmla="*/ 4 h 36"/>
                <a:gd name="T44" fmla="*/ 4 w 42"/>
                <a:gd name="T45" fmla="*/ 4 h 36"/>
                <a:gd name="T46" fmla="*/ 3 w 42"/>
                <a:gd name="T47" fmla="*/ 5 h 36"/>
                <a:gd name="T48" fmla="*/ 2 w 42"/>
                <a:gd name="T49" fmla="*/ 5 h 36"/>
                <a:gd name="T50" fmla="*/ 2 w 42"/>
                <a:gd name="T51" fmla="*/ 5 h 36"/>
                <a:gd name="T52" fmla="*/ 2 w 42"/>
                <a:gd name="T53" fmla="*/ 5 h 36"/>
                <a:gd name="T54" fmla="*/ 1 w 42"/>
                <a:gd name="T55" fmla="*/ 4 h 36"/>
                <a:gd name="T56" fmla="*/ 1 w 42"/>
                <a:gd name="T57" fmla="*/ 3 h 36"/>
                <a:gd name="T58" fmla="*/ 1 w 42"/>
                <a:gd name="T59" fmla="*/ 3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6"/>
                <a:gd name="T92" fmla="*/ 42 w 42"/>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6">
                  <a:moveTo>
                    <a:pt x="3" y="24"/>
                  </a:moveTo>
                  <a:lnTo>
                    <a:pt x="3" y="23"/>
                  </a:lnTo>
                  <a:lnTo>
                    <a:pt x="1" y="21"/>
                  </a:lnTo>
                  <a:lnTo>
                    <a:pt x="0" y="16"/>
                  </a:lnTo>
                  <a:lnTo>
                    <a:pt x="0" y="12"/>
                  </a:lnTo>
                  <a:lnTo>
                    <a:pt x="1" y="9"/>
                  </a:lnTo>
                  <a:lnTo>
                    <a:pt x="4" y="4"/>
                  </a:lnTo>
                  <a:lnTo>
                    <a:pt x="6" y="3"/>
                  </a:lnTo>
                  <a:lnTo>
                    <a:pt x="9" y="1"/>
                  </a:lnTo>
                  <a:lnTo>
                    <a:pt x="12" y="1"/>
                  </a:lnTo>
                  <a:lnTo>
                    <a:pt x="18" y="1"/>
                  </a:lnTo>
                  <a:lnTo>
                    <a:pt x="21" y="0"/>
                  </a:lnTo>
                  <a:lnTo>
                    <a:pt x="26" y="0"/>
                  </a:lnTo>
                  <a:lnTo>
                    <a:pt x="29" y="1"/>
                  </a:lnTo>
                  <a:lnTo>
                    <a:pt x="32" y="1"/>
                  </a:lnTo>
                  <a:lnTo>
                    <a:pt x="36" y="4"/>
                  </a:lnTo>
                  <a:lnTo>
                    <a:pt x="39" y="7"/>
                  </a:lnTo>
                  <a:lnTo>
                    <a:pt x="41" y="12"/>
                  </a:lnTo>
                  <a:lnTo>
                    <a:pt x="42" y="15"/>
                  </a:lnTo>
                  <a:lnTo>
                    <a:pt x="41" y="16"/>
                  </a:lnTo>
                  <a:lnTo>
                    <a:pt x="38" y="21"/>
                  </a:lnTo>
                  <a:lnTo>
                    <a:pt x="33" y="26"/>
                  </a:lnTo>
                  <a:lnTo>
                    <a:pt x="29" y="32"/>
                  </a:lnTo>
                  <a:lnTo>
                    <a:pt x="23" y="35"/>
                  </a:lnTo>
                  <a:lnTo>
                    <a:pt x="16" y="36"/>
                  </a:lnTo>
                  <a:lnTo>
                    <a:pt x="13" y="35"/>
                  </a:lnTo>
                  <a:lnTo>
                    <a:pt x="10" y="33"/>
                  </a:lnTo>
                  <a:lnTo>
                    <a:pt x="6" y="29"/>
                  </a:lnTo>
                  <a:lnTo>
                    <a:pt x="3"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7" name="Freeform 104"/>
            <p:cNvSpPr>
              <a:spLocks/>
            </p:cNvSpPr>
            <p:nvPr/>
          </p:nvSpPr>
          <p:spPr bwMode="auto">
            <a:xfrm>
              <a:off x="1520" y="2121"/>
              <a:ext cx="21" cy="19"/>
            </a:xfrm>
            <a:custGeom>
              <a:avLst/>
              <a:gdLst>
                <a:gd name="T0" fmla="*/ 1 w 41"/>
                <a:gd name="T1" fmla="*/ 4 h 38"/>
                <a:gd name="T2" fmla="*/ 1 w 41"/>
                <a:gd name="T3" fmla="*/ 3 h 38"/>
                <a:gd name="T4" fmla="*/ 1 w 41"/>
                <a:gd name="T5" fmla="*/ 3 h 38"/>
                <a:gd name="T6" fmla="*/ 0 w 41"/>
                <a:gd name="T7" fmla="*/ 3 h 38"/>
                <a:gd name="T8" fmla="*/ 0 w 41"/>
                <a:gd name="T9" fmla="*/ 2 h 38"/>
                <a:gd name="T10" fmla="*/ 1 w 41"/>
                <a:gd name="T11" fmla="*/ 2 h 38"/>
                <a:gd name="T12" fmla="*/ 1 w 41"/>
                <a:gd name="T13" fmla="*/ 1 h 38"/>
                <a:gd name="T14" fmla="*/ 1 w 41"/>
                <a:gd name="T15" fmla="*/ 1 h 38"/>
                <a:gd name="T16" fmla="*/ 2 w 41"/>
                <a:gd name="T17" fmla="*/ 1 h 38"/>
                <a:gd name="T18" fmla="*/ 2 w 41"/>
                <a:gd name="T19" fmla="*/ 1 h 38"/>
                <a:gd name="T20" fmla="*/ 3 w 41"/>
                <a:gd name="T21" fmla="*/ 1 h 38"/>
                <a:gd name="T22" fmla="*/ 3 w 41"/>
                <a:gd name="T23" fmla="*/ 0 h 38"/>
                <a:gd name="T24" fmla="*/ 4 w 41"/>
                <a:gd name="T25" fmla="*/ 0 h 38"/>
                <a:gd name="T26" fmla="*/ 4 w 41"/>
                <a:gd name="T27" fmla="*/ 1 h 38"/>
                <a:gd name="T28" fmla="*/ 4 w 41"/>
                <a:gd name="T29" fmla="*/ 1 h 38"/>
                <a:gd name="T30" fmla="*/ 5 w 41"/>
                <a:gd name="T31" fmla="*/ 1 h 38"/>
                <a:gd name="T32" fmla="*/ 5 w 41"/>
                <a:gd name="T33" fmla="*/ 1 h 38"/>
                <a:gd name="T34" fmla="*/ 6 w 41"/>
                <a:gd name="T35" fmla="*/ 2 h 38"/>
                <a:gd name="T36" fmla="*/ 6 w 41"/>
                <a:gd name="T37" fmla="*/ 2 h 38"/>
                <a:gd name="T38" fmla="*/ 5 w 41"/>
                <a:gd name="T39" fmla="*/ 3 h 38"/>
                <a:gd name="T40" fmla="*/ 5 w 41"/>
                <a:gd name="T41" fmla="*/ 3 h 38"/>
                <a:gd name="T42" fmla="*/ 5 w 41"/>
                <a:gd name="T43" fmla="*/ 4 h 38"/>
                <a:gd name="T44" fmla="*/ 4 w 41"/>
                <a:gd name="T45" fmla="*/ 5 h 38"/>
                <a:gd name="T46" fmla="*/ 3 w 41"/>
                <a:gd name="T47" fmla="*/ 5 h 38"/>
                <a:gd name="T48" fmla="*/ 3 w 41"/>
                <a:gd name="T49" fmla="*/ 5 h 38"/>
                <a:gd name="T50" fmla="*/ 2 w 41"/>
                <a:gd name="T51" fmla="*/ 5 h 38"/>
                <a:gd name="T52" fmla="*/ 2 w 41"/>
                <a:gd name="T53" fmla="*/ 5 h 38"/>
                <a:gd name="T54" fmla="*/ 1 w 41"/>
                <a:gd name="T55" fmla="*/ 4 h 38"/>
                <a:gd name="T56" fmla="*/ 1 w 41"/>
                <a:gd name="T57" fmla="*/ 4 h 38"/>
                <a:gd name="T58" fmla="*/ 1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4" y="26"/>
                  </a:moveTo>
                  <a:lnTo>
                    <a:pt x="3" y="24"/>
                  </a:lnTo>
                  <a:lnTo>
                    <a:pt x="1" y="23"/>
                  </a:lnTo>
                  <a:lnTo>
                    <a:pt x="0" y="18"/>
                  </a:lnTo>
                  <a:lnTo>
                    <a:pt x="0" y="13"/>
                  </a:lnTo>
                  <a:lnTo>
                    <a:pt x="1" y="9"/>
                  </a:lnTo>
                  <a:lnTo>
                    <a:pt x="4" y="4"/>
                  </a:lnTo>
                  <a:lnTo>
                    <a:pt x="6" y="3"/>
                  </a:lnTo>
                  <a:lnTo>
                    <a:pt x="9" y="1"/>
                  </a:lnTo>
                  <a:lnTo>
                    <a:pt x="12" y="1"/>
                  </a:lnTo>
                  <a:lnTo>
                    <a:pt x="18" y="1"/>
                  </a:lnTo>
                  <a:lnTo>
                    <a:pt x="21" y="0"/>
                  </a:lnTo>
                  <a:lnTo>
                    <a:pt x="26" y="0"/>
                  </a:lnTo>
                  <a:lnTo>
                    <a:pt x="27" y="1"/>
                  </a:lnTo>
                  <a:lnTo>
                    <a:pt x="32" y="3"/>
                  </a:lnTo>
                  <a:lnTo>
                    <a:pt x="35" y="4"/>
                  </a:lnTo>
                  <a:lnTo>
                    <a:pt x="38" y="7"/>
                  </a:lnTo>
                  <a:lnTo>
                    <a:pt x="41" y="12"/>
                  </a:lnTo>
                  <a:lnTo>
                    <a:pt x="41" y="15"/>
                  </a:lnTo>
                  <a:lnTo>
                    <a:pt x="39" y="17"/>
                  </a:lnTo>
                  <a:lnTo>
                    <a:pt x="38" y="21"/>
                  </a:lnTo>
                  <a:lnTo>
                    <a:pt x="33" y="27"/>
                  </a:lnTo>
                  <a:lnTo>
                    <a:pt x="30" y="33"/>
                  </a:lnTo>
                  <a:lnTo>
                    <a:pt x="24" y="36"/>
                  </a:lnTo>
                  <a:lnTo>
                    <a:pt x="18" y="38"/>
                  </a:lnTo>
                  <a:lnTo>
                    <a:pt x="13" y="36"/>
                  </a:lnTo>
                  <a:lnTo>
                    <a:pt x="10" y="35"/>
                  </a:lnTo>
                  <a:lnTo>
                    <a:pt x="7" y="30"/>
                  </a:lnTo>
                  <a:lnTo>
                    <a:pt x="4"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8" name="Freeform 105"/>
            <p:cNvSpPr>
              <a:spLocks/>
            </p:cNvSpPr>
            <p:nvPr/>
          </p:nvSpPr>
          <p:spPr bwMode="auto">
            <a:xfrm>
              <a:off x="1514" y="2219"/>
              <a:ext cx="21" cy="19"/>
            </a:xfrm>
            <a:custGeom>
              <a:avLst/>
              <a:gdLst>
                <a:gd name="T0" fmla="*/ 0 w 43"/>
                <a:gd name="T1" fmla="*/ 3 h 37"/>
                <a:gd name="T2" fmla="*/ 0 w 43"/>
                <a:gd name="T3" fmla="*/ 3 h 37"/>
                <a:gd name="T4" fmla="*/ 0 w 43"/>
                <a:gd name="T5" fmla="*/ 3 h 37"/>
                <a:gd name="T6" fmla="*/ 0 w 43"/>
                <a:gd name="T7" fmla="*/ 2 h 37"/>
                <a:gd name="T8" fmla="*/ 0 w 43"/>
                <a:gd name="T9" fmla="*/ 2 h 37"/>
                <a:gd name="T10" fmla="*/ 0 w 43"/>
                <a:gd name="T11" fmla="*/ 1 h 37"/>
                <a:gd name="T12" fmla="*/ 0 w 43"/>
                <a:gd name="T13" fmla="*/ 1 h 37"/>
                <a:gd name="T14" fmla="*/ 0 w 43"/>
                <a:gd name="T15" fmla="*/ 1 h 37"/>
                <a:gd name="T16" fmla="*/ 1 w 43"/>
                <a:gd name="T17" fmla="*/ 1 h 37"/>
                <a:gd name="T18" fmla="*/ 1 w 43"/>
                <a:gd name="T19" fmla="*/ 0 h 37"/>
                <a:gd name="T20" fmla="*/ 2 w 43"/>
                <a:gd name="T21" fmla="*/ 0 h 37"/>
                <a:gd name="T22" fmla="*/ 2 w 43"/>
                <a:gd name="T23" fmla="*/ 0 h 37"/>
                <a:gd name="T24" fmla="*/ 3 w 43"/>
                <a:gd name="T25" fmla="*/ 0 h 37"/>
                <a:gd name="T26" fmla="*/ 3 w 43"/>
                <a:gd name="T27" fmla="*/ 0 h 37"/>
                <a:gd name="T28" fmla="*/ 4 w 43"/>
                <a:gd name="T29" fmla="*/ 0 h 37"/>
                <a:gd name="T30" fmla="*/ 4 w 43"/>
                <a:gd name="T31" fmla="*/ 1 h 37"/>
                <a:gd name="T32" fmla="*/ 5 w 43"/>
                <a:gd name="T33" fmla="*/ 1 h 37"/>
                <a:gd name="T34" fmla="*/ 5 w 43"/>
                <a:gd name="T35" fmla="*/ 2 h 37"/>
                <a:gd name="T36" fmla="*/ 5 w 43"/>
                <a:gd name="T37" fmla="*/ 2 h 37"/>
                <a:gd name="T38" fmla="*/ 5 w 43"/>
                <a:gd name="T39" fmla="*/ 2 h 37"/>
                <a:gd name="T40" fmla="*/ 4 w 43"/>
                <a:gd name="T41" fmla="*/ 3 h 37"/>
                <a:gd name="T42" fmla="*/ 4 w 43"/>
                <a:gd name="T43" fmla="*/ 4 h 37"/>
                <a:gd name="T44" fmla="*/ 3 w 43"/>
                <a:gd name="T45" fmla="*/ 4 h 37"/>
                <a:gd name="T46" fmla="*/ 3 w 43"/>
                <a:gd name="T47" fmla="*/ 5 h 37"/>
                <a:gd name="T48" fmla="*/ 2 w 43"/>
                <a:gd name="T49" fmla="*/ 5 h 37"/>
                <a:gd name="T50" fmla="*/ 1 w 43"/>
                <a:gd name="T51" fmla="*/ 5 h 37"/>
                <a:gd name="T52" fmla="*/ 1 w 43"/>
                <a:gd name="T53" fmla="*/ 5 h 37"/>
                <a:gd name="T54" fmla="*/ 0 w 43"/>
                <a:gd name="T55" fmla="*/ 4 h 37"/>
                <a:gd name="T56" fmla="*/ 0 w 43"/>
                <a:gd name="T57" fmla="*/ 3 h 37"/>
                <a:gd name="T58" fmla="*/ 0 w 43"/>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7"/>
                <a:gd name="T92" fmla="*/ 43 w 43"/>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7">
                  <a:moveTo>
                    <a:pt x="4" y="23"/>
                  </a:moveTo>
                  <a:lnTo>
                    <a:pt x="4" y="22"/>
                  </a:lnTo>
                  <a:lnTo>
                    <a:pt x="2" y="20"/>
                  </a:lnTo>
                  <a:lnTo>
                    <a:pt x="0" y="16"/>
                  </a:lnTo>
                  <a:lnTo>
                    <a:pt x="0" y="11"/>
                  </a:lnTo>
                  <a:lnTo>
                    <a:pt x="2" y="7"/>
                  </a:lnTo>
                  <a:lnTo>
                    <a:pt x="5" y="4"/>
                  </a:lnTo>
                  <a:lnTo>
                    <a:pt x="7" y="2"/>
                  </a:lnTo>
                  <a:lnTo>
                    <a:pt x="10" y="2"/>
                  </a:lnTo>
                  <a:lnTo>
                    <a:pt x="13" y="0"/>
                  </a:lnTo>
                  <a:lnTo>
                    <a:pt x="19" y="0"/>
                  </a:lnTo>
                  <a:lnTo>
                    <a:pt x="22" y="0"/>
                  </a:lnTo>
                  <a:lnTo>
                    <a:pt x="26" y="0"/>
                  </a:lnTo>
                  <a:lnTo>
                    <a:pt x="30" y="0"/>
                  </a:lnTo>
                  <a:lnTo>
                    <a:pt x="33" y="0"/>
                  </a:lnTo>
                  <a:lnTo>
                    <a:pt x="37" y="2"/>
                  </a:lnTo>
                  <a:lnTo>
                    <a:pt x="40" y="5"/>
                  </a:lnTo>
                  <a:lnTo>
                    <a:pt x="43" y="10"/>
                  </a:lnTo>
                  <a:lnTo>
                    <a:pt x="43" y="13"/>
                  </a:lnTo>
                  <a:lnTo>
                    <a:pt x="42" y="14"/>
                  </a:lnTo>
                  <a:lnTo>
                    <a:pt x="39" y="19"/>
                  </a:lnTo>
                  <a:lnTo>
                    <a:pt x="36" y="25"/>
                  </a:lnTo>
                  <a:lnTo>
                    <a:pt x="31" y="31"/>
                  </a:lnTo>
                  <a:lnTo>
                    <a:pt x="25" y="36"/>
                  </a:lnTo>
                  <a:lnTo>
                    <a:pt x="19" y="37"/>
                  </a:lnTo>
                  <a:lnTo>
                    <a:pt x="14" y="36"/>
                  </a:lnTo>
                  <a:lnTo>
                    <a:pt x="11" y="33"/>
                  </a:lnTo>
                  <a:lnTo>
                    <a:pt x="7" y="28"/>
                  </a:lnTo>
                  <a:lnTo>
                    <a:pt x="4"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29" name="Freeform 106"/>
            <p:cNvSpPr>
              <a:spLocks/>
            </p:cNvSpPr>
            <p:nvPr/>
          </p:nvSpPr>
          <p:spPr bwMode="auto">
            <a:xfrm>
              <a:off x="1592" y="2192"/>
              <a:ext cx="22" cy="19"/>
            </a:xfrm>
            <a:custGeom>
              <a:avLst/>
              <a:gdLst>
                <a:gd name="T0" fmla="*/ 1 w 43"/>
                <a:gd name="T1" fmla="*/ 3 h 37"/>
                <a:gd name="T2" fmla="*/ 1 w 43"/>
                <a:gd name="T3" fmla="*/ 3 h 37"/>
                <a:gd name="T4" fmla="*/ 1 w 43"/>
                <a:gd name="T5" fmla="*/ 3 h 37"/>
                <a:gd name="T6" fmla="*/ 0 w 43"/>
                <a:gd name="T7" fmla="*/ 2 h 37"/>
                <a:gd name="T8" fmla="*/ 0 w 43"/>
                <a:gd name="T9" fmla="*/ 2 h 37"/>
                <a:gd name="T10" fmla="*/ 0 w 43"/>
                <a:gd name="T11" fmla="*/ 1 h 37"/>
                <a:gd name="T12" fmla="*/ 1 w 43"/>
                <a:gd name="T13" fmla="*/ 1 h 37"/>
                <a:gd name="T14" fmla="*/ 1 w 43"/>
                <a:gd name="T15" fmla="*/ 1 h 37"/>
                <a:gd name="T16" fmla="*/ 2 w 43"/>
                <a:gd name="T17" fmla="*/ 0 h 37"/>
                <a:gd name="T18" fmla="*/ 2 w 43"/>
                <a:gd name="T19" fmla="*/ 0 h 37"/>
                <a:gd name="T20" fmla="*/ 3 w 43"/>
                <a:gd name="T21" fmla="*/ 0 h 37"/>
                <a:gd name="T22" fmla="*/ 3 w 43"/>
                <a:gd name="T23" fmla="*/ 0 h 37"/>
                <a:gd name="T24" fmla="*/ 4 w 43"/>
                <a:gd name="T25" fmla="*/ 0 h 37"/>
                <a:gd name="T26" fmla="*/ 4 w 43"/>
                <a:gd name="T27" fmla="*/ 0 h 37"/>
                <a:gd name="T28" fmla="*/ 4 w 43"/>
                <a:gd name="T29" fmla="*/ 0 h 37"/>
                <a:gd name="T30" fmla="*/ 5 w 43"/>
                <a:gd name="T31" fmla="*/ 1 h 37"/>
                <a:gd name="T32" fmla="*/ 5 w 43"/>
                <a:gd name="T33" fmla="*/ 1 h 37"/>
                <a:gd name="T34" fmla="*/ 6 w 43"/>
                <a:gd name="T35" fmla="*/ 2 h 37"/>
                <a:gd name="T36" fmla="*/ 6 w 43"/>
                <a:gd name="T37" fmla="*/ 2 h 37"/>
                <a:gd name="T38" fmla="*/ 6 w 43"/>
                <a:gd name="T39" fmla="*/ 2 h 37"/>
                <a:gd name="T40" fmla="*/ 5 w 43"/>
                <a:gd name="T41" fmla="*/ 3 h 37"/>
                <a:gd name="T42" fmla="*/ 5 w 43"/>
                <a:gd name="T43" fmla="*/ 3 h 37"/>
                <a:gd name="T44" fmla="*/ 4 w 43"/>
                <a:gd name="T45" fmla="*/ 4 h 37"/>
                <a:gd name="T46" fmla="*/ 3 w 43"/>
                <a:gd name="T47" fmla="*/ 5 h 37"/>
                <a:gd name="T48" fmla="*/ 3 w 43"/>
                <a:gd name="T49" fmla="*/ 5 h 37"/>
                <a:gd name="T50" fmla="*/ 2 w 43"/>
                <a:gd name="T51" fmla="*/ 5 h 37"/>
                <a:gd name="T52" fmla="*/ 2 w 43"/>
                <a:gd name="T53" fmla="*/ 4 h 37"/>
                <a:gd name="T54" fmla="*/ 1 w 43"/>
                <a:gd name="T55" fmla="*/ 4 h 37"/>
                <a:gd name="T56" fmla="*/ 1 w 43"/>
                <a:gd name="T57" fmla="*/ 3 h 37"/>
                <a:gd name="T58" fmla="*/ 1 w 43"/>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7"/>
                <a:gd name="T92" fmla="*/ 43 w 43"/>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7">
                  <a:moveTo>
                    <a:pt x="3" y="23"/>
                  </a:moveTo>
                  <a:lnTo>
                    <a:pt x="3" y="21"/>
                  </a:lnTo>
                  <a:lnTo>
                    <a:pt x="2" y="20"/>
                  </a:lnTo>
                  <a:lnTo>
                    <a:pt x="0" y="15"/>
                  </a:lnTo>
                  <a:lnTo>
                    <a:pt x="0" y="11"/>
                  </a:lnTo>
                  <a:lnTo>
                    <a:pt x="0" y="6"/>
                  </a:lnTo>
                  <a:lnTo>
                    <a:pt x="3" y="3"/>
                  </a:lnTo>
                  <a:lnTo>
                    <a:pt x="6" y="1"/>
                  </a:lnTo>
                  <a:lnTo>
                    <a:pt x="9" y="0"/>
                  </a:lnTo>
                  <a:lnTo>
                    <a:pt x="12" y="0"/>
                  </a:lnTo>
                  <a:lnTo>
                    <a:pt x="18" y="0"/>
                  </a:lnTo>
                  <a:lnTo>
                    <a:pt x="21" y="0"/>
                  </a:lnTo>
                  <a:lnTo>
                    <a:pt x="26" y="0"/>
                  </a:lnTo>
                  <a:lnTo>
                    <a:pt x="29" y="0"/>
                  </a:lnTo>
                  <a:lnTo>
                    <a:pt x="32" y="0"/>
                  </a:lnTo>
                  <a:lnTo>
                    <a:pt x="37" y="1"/>
                  </a:lnTo>
                  <a:lnTo>
                    <a:pt x="40" y="5"/>
                  </a:lnTo>
                  <a:lnTo>
                    <a:pt x="41" y="9"/>
                  </a:lnTo>
                  <a:lnTo>
                    <a:pt x="43" y="12"/>
                  </a:lnTo>
                  <a:lnTo>
                    <a:pt x="41" y="14"/>
                  </a:lnTo>
                  <a:lnTo>
                    <a:pt x="38" y="18"/>
                  </a:lnTo>
                  <a:lnTo>
                    <a:pt x="35" y="24"/>
                  </a:lnTo>
                  <a:lnTo>
                    <a:pt x="31" y="31"/>
                  </a:lnTo>
                  <a:lnTo>
                    <a:pt x="24" y="35"/>
                  </a:lnTo>
                  <a:lnTo>
                    <a:pt x="18" y="37"/>
                  </a:lnTo>
                  <a:lnTo>
                    <a:pt x="14" y="35"/>
                  </a:lnTo>
                  <a:lnTo>
                    <a:pt x="11" y="32"/>
                  </a:lnTo>
                  <a:lnTo>
                    <a:pt x="6" y="27"/>
                  </a:lnTo>
                  <a:lnTo>
                    <a:pt x="3"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0" name="Freeform 107"/>
            <p:cNvSpPr>
              <a:spLocks/>
            </p:cNvSpPr>
            <p:nvPr/>
          </p:nvSpPr>
          <p:spPr bwMode="auto">
            <a:xfrm>
              <a:off x="1612" y="2144"/>
              <a:ext cx="21" cy="19"/>
            </a:xfrm>
            <a:custGeom>
              <a:avLst/>
              <a:gdLst>
                <a:gd name="T0" fmla="*/ 0 w 43"/>
                <a:gd name="T1" fmla="*/ 3 h 40"/>
                <a:gd name="T2" fmla="*/ 0 w 43"/>
                <a:gd name="T3" fmla="*/ 3 h 40"/>
                <a:gd name="T4" fmla="*/ 0 w 43"/>
                <a:gd name="T5" fmla="*/ 2 h 40"/>
                <a:gd name="T6" fmla="*/ 0 w 43"/>
                <a:gd name="T7" fmla="*/ 2 h 40"/>
                <a:gd name="T8" fmla="*/ 0 w 43"/>
                <a:gd name="T9" fmla="*/ 1 h 40"/>
                <a:gd name="T10" fmla="*/ 0 w 43"/>
                <a:gd name="T11" fmla="*/ 1 h 40"/>
                <a:gd name="T12" fmla="*/ 0 w 43"/>
                <a:gd name="T13" fmla="*/ 0 h 40"/>
                <a:gd name="T14" fmla="*/ 0 w 43"/>
                <a:gd name="T15" fmla="*/ 0 h 40"/>
                <a:gd name="T16" fmla="*/ 1 w 43"/>
                <a:gd name="T17" fmla="*/ 0 h 40"/>
                <a:gd name="T18" fmla="*/ 1 w 43"/>
                <a:gd name="T19" fmla="*/ 0 h 40"/>
                <a:gd name="T20" fmla="*/ 2 w 43"/>
                <a:gd name="T21" fmla="*/ 0 h 40"/>
                <a:gd name="T22" fmla="*/ 2 w 43"/>
                <a:gd name="T23" fmla="*/ 0 h 40"/>
                <a:gd name="T24" fmla="*/ 3 w 43"/>
                <a:gd name="T25" fmla="*/ 0 h 40"/>
                <a:gd name="T26" fmla="*/ 3 w 43"/>
                <a:gd name="T27" fmla="*/ 0 h 40"/>
                <a:gd name="T28" fmla="*/ 4 w 43"/>
                <a:gd name="T29" fmla="*/ 0 h 40"/>
                <a:gd name="T30" fmla="*/ 4 w 43"/>
                <a:gd name="T31" fmla="*/ 0 h 40"/>
                <a:gd name="T32" fmla="*/ 5 w 43"/>
                <a:gd name="T33" fmla="*/ 1 h 40"/>
                <a:gd name="T34" fmla="*/ 5 w 43"/>
                <a:gd name="T35" fmla="*/ 1 h 40"/>
                <a:gd name="T36" fmla="*/ 5 w 43"/>
                <a:gd name="T37" fmla="*/ 1 h 40"/>
                <a:gd name="T38" fmla="*/ 5 w 43"/>
                <a:gd name="T39" fmla="*/ 2 h 40"/>
                <a:gd name="T40" fmla="*/ 4 w 43"/>
                <a:gd name="T41" fmla="*/ 2 h 40"/>
                <a:gd name="T42" fmla="*/ 4 w 43"/>
                <a:gd name="T43" fmla="*/ 3 h 40"/>
                <a:gd name="T44" fmla="*/ 3 w 43"/>
                <a:gd name="T45" fmla="*/ 4 h 40"/>
                <a:gd name="T46" fmla="*/ 2 w 43"/>
                <a:gd name="T47" fmla="*/ 4 h 40"/>
                <a:gd name="T48" fmla="*/ 2 w 43"/>
                <a:gd name="T49" fmla="*/ 4 h 40"/>
                <a:gd name="T50" fmla="*/ 1 w 43"/>
                <a:gd name="T51" fmla="*/ 4 h 40"/>
                <a:gd name="T52" fmla="*/ 1 w 43"/>
                <a:gd name="T53" fmla="*/ 4 h 40"/>
                <a:gd name="T54" fmla="*/ 1 w 43"/>
                <a:gd name="T55" fmla="*/ 3 h 40"/>
                <a:gd name="T56" fmla="*/ 0 w 43"/>
                <a:gd name="T57" fmla="*/ 3 h 40"/>
                <a:gd name="T58" fmla="*/ 0 w 43"/>
                <a:gd name="T59" fmla="*/ 3 h 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40"/>
                <a:gd name="T92" fmla="*/ 43 w 43"/>
                <a:gd name="T93" fmla="*/ 40 h 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40">
                  <a:moveTo>
                    <a:pt x="5" y="26"/>
                  </a:moveTo>
                  <a:lnTo>
                    <a:pt x="3" y="25"/>
                  </a:lnTo>
                  <a:lnTo>
                    <a:pt x="2" y="23"/>
                  </a:lnTo>
                  <a:lnTo>
                    <a:pt x="0" y="18"/>
                  </a:lnTo>
                  <a:lnTo>
                    <a:pt x="0" y="14"/>
                  </a:lnTo>
                  <a:lnTo>
                    <a:pt x="0" y="9"/>
                  </a:lnTo>
                  <a:lnTo>
                    <a:pt x="3" y="5"/>
                  </a:lnTo>
                  <a:lnTo>
                    <a:pt x="6" y="3"/>
                  </a:lnTo>
                  <a:lnTo>
                    <a:pt x="9" y="2"/>
                  </a:lnTo>
                  <a:lnTo>
                    <a:pt x="12" y="2"/>
                  </a:lnTo>
                  <a:lnTo>
                    <a:pt x="17" y="2"/>
                  </a:lnTo>
                  <a:lnTo>
                    <a:pt x="22" y="0"/>
                  </a:lnTo>
                  <a:lnTo>
                    <a:pt x="25" y="0"/>
                  </a:lnTo>
                  <a:lnTo>
                    <a:pt x="28" y="2"/>
                  </a:lnTo>
                  <a:lnTo>
                    <a:pt x="32" y="2"/>
                  </a:lnTo>
                  <a:lnTo>
                    <a:pt x="37" y="5"/>
                  </a:lnTo>
                  <a:lnTo>
                    <a:pt x="40" y="8"/>
                  </a:lnTo>
                  <a:lnTo>
                    <a:pt x="42" y="12"/>
                  </a:lnTo>
                  <a:lnTo>
                    <a:pt x="43" y="15"/>
                  </a:lnTo>
                  <a:lnTo>
                    <a:pt x="42" y="17"/>
                  </a:lnTo>
                  <a:lnTo>
                    <a:pt x="38" y="21"/>
                  </a:lnTo>
                  <a:lnTo>
                    <a:pt x="34" y="28"/>
                  </a:lnTo>
                  <a:lnTo>
                    <a:pt x="31" y="34"/>
                  </a:lnTo>
                  <a:lnTo>
                    <a:pt x="23" y="38"/>
                  </a:lnTo>
                  <a:lnTo>
                    <a:pt x="17" y="40"/>
                  </a:lnTo>
                  <a:lnTo>
                    <a:pt x="14" y="38"/>
                  </a:lnTo>
                  <a:lnTo>
                    <a:pt x="11" y="35"/>
                  </a:lnTo>
                  <a:lnTo>
                    <a:pt x="8" y="31"/>
                  </a:lnTo>
                  <a:lnTo>
                    <a:pt x="5"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1" name="Freeform 108"/>
            <p:cNvSpPr>
              <a:spLocks/>
            </p:cNvSpPr>
            <p:nvPr/>
          </p:nvSpPr>
          <p:spPr bwMode="auto">
            <a:xfrm>
              <a:off x="1638" y="2116"/>
              <a:ext cx="21" cy="18"/>
            </a:xfrm>
            <a:custGeom>
              <a:avLst/>
              <a:gdLst>
                <a:gd name="T0" fmla="*/ 0 w 43"/>
                <a:gd name="T1" fmla="*/ 3 h 37"/>
                <a:gd name="T2" fmla="*/ 0 w 43"/>
                <a:gd name="T3" fmla="*/ 2 h 37"/>
                <a:gd name="T4" fmla="*/ 0 w 43"/>
                <a:gd name="T5" fmla="*/ 2 h 37"/>
                <a:gd name="T6" fmla="*/ 0 w 43"/>
                <a:gd name="T7" fmla="*/ 1 h 37"/>
                <a:gd name="T8" fmla="*/ 0 w 43"/>
                <a:gd name="T9" fmla="*/ 1 h 37"/>
                <a:gd name="T10" fmla="*/ 0 w 43"/>
                <a:gd name="T11" fmla="*/ 1 h 37"/>
                <a:gd name="T12" fmla="*/ 0 w 43"/>
                <a:gd name="T13" fmla="*/ 0 h 37"/>
                <a:gd name="T14" fmla="*/ 0 w 43"/>
                <a:gd name="T15" fmla="*/ 0 h 37"/>
                <a:gd name="T16" fmla="*/ 1 w 43"/>
                <a:gd name="T17" fmla="*/ 0 h 37"/>
                <a:gd name="T18" fmla="*/ 1 w 43"/>
                <a:gd name="T19" fmla="*/ 0 h 37"/>
                <a:gd name="T20" fmla="*/ 2 w 43"/>
                <a:gd name="T21" fmla="*/ 0 h 37"/>
                <a:gd name="T22" fmla="*/ 2 w 43"/>
                <a:gd name="T23" fmla="*/ 0 h 37"/>
                <a:gd name="T24" fmla="*/ 3 w 43"/>
                <a:gd name="T25" fmla="*/ 0 h 37"/>
                <a:gd name="T26" fmla="*/ 3 w 43"/>
                <a:gd name="T27" fmla="*/ 0 h 37"/>
                <a:gd name="T28" fmla="*/ 4 w 43"/>
                <a:gd name="T29" fmla="*/ 0 h 37"/>
                <a:gd name="T30" fmla="*/ 4 w 43"/>
                <a:gd name="T31" fmla="*/ 0 h 37"/>
                <a:gd name="T32" fmla="*/ 4 w 43"/>
                <a:gd name="T33" fmla="*/ 0 h 37"/>
                <a:gd name="T34" fmla="*/ 5 w 43"/>
                <a:gd name="T35" fmla="*/ 1 h 37"/>
                <a:gd name="T36" fmla="*/ 5 w 43"/>
                <a:gd name="T37" fmla="*/ 1 h 37"/>
                <a:gd name="T38" fmla="*/ 5 w 43"/>
                <a:gd name="T39" fmla="*/ 1 h 37"/>
                <a:gd name="T40" fmla="*/ 4 w 43"/>
                <a:gd name="T41" fmla="*/ 2 h 37"/>
                <a:gd name="T42" fmla="*/ 4 w 43"/>
                <a:gd name="T43" fmla="*/ 3 h 37"/>
                <a:gd name="T44" fmla="*/ 3 w 43"/>
                <a:gd name="T45" fmla="*/ 4 h 37"/>
                <a:gd name="T46" fmla="*/ 2 w 43"/>
                <a:gd name="T47" fmla="*/ 4 h 37"/>
                <a:gd name="T48" fmla="*/ 2 w 43"/>
                <a:gd name="T49" fmla="*/ 4 h 37"/>
                <a:gd name="T50" fmla="*/ 1 w 43"/>
                <a:gd name="T51" fmla="*/ 4 h 37"/>
                <a:gd name="T52" fmla="*/ 1 w 43"/>
                <a:gd name="T53" fmla="*/ 4 h 37"/>
                <a:gd name="T54" fmla="*/ 1 w 43"/>
                <a:gd name="T55" fmla="*/ 3 h 37"/>
                <a:gd name="T56" fmla="*/ 0 w 43"/>
                <a:gd name="T57" fmla="*/ 3 h 37"/>
                <a:gd name="T58" fmla="*/ 0 w 43"/>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7"/>
                <a:gd name="T92" fmla="*/ 43 w 43"/>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7">
                  <a:moveTo>
                    <a:pt x="5" y="24"/>
                  </a:moveTo>
                  <a:lnTo>
                    <a:pt x="3" y="23"/>
                  </a:lnTo>
                  <a:lnTo>
                    <a:pt x="2" y="20"/>
                  </a:lnTo>
                  <a:lnTo>
                    <a:pt x="0" y="15"/>
                  </a:lnTo>
                  <a:lnTo>
                    <a:pt x="0" y="12"/>
                  </a:lnTo>
                  <a:lnTo>
                    <a:pt x="0" y="8"/>
                  </a:lnTo>
                  <a:lnTo>
                    <a:pt x="3" y="3"/>
                  </a:lnTo>
                  <a:lnTo>
                    <a:pt x="6" y="2"/>
                  </a:lnTo>
                  <a:lnTo>
                    <a:pt x="9" y="2"/>
                  </a:lnTo>
                  <a:lnTo>
                    <a:pt x="12" y="0"/>
                  </a:lnTo>
                  <a:lnTo>
                    <a:pt x="17" y="0"/>
                  </a:lnTo>
                  <a:lnTo>
                    <a:pt x="22" y="0"/>
                  </a:lnTo>
                  <a:lnTo>
                    <a:pt x="25" y="0"/>
                  </a:lnTo>
                  <a:lnTo>
                    <a:pt x="28" y="0"/>
                  </a:lnTo>
                  <a:lnTo>
                    <a:pt x="32" y="0"/>
                  </a:lnTo>
                  <a:lnTo>
                    <a:pt x="37" y="3"/>
                  </a:lnTo>
                  <a:lnTo>
                    <a:pt x="38" y="6"/>
                  </a:lnTo>
                  <a:lnTo>
                    <a:pt x="41" y="11"/>
                  </a:lnTo>
                  <a:lnTo>
                    <a:pt x="43" y="14"/>
                  </a:lnTo>
                  <a:lnTo>
                    <a:pt x="40" y="15"/>
                  </a:lnTo>
                  <a:lnTo>
                    <a:pt x="38" y="20"/>
                  </a:lnTo>
                  <a:lnTo>
                    <a:pt x="34" y="26"/>
                  </a:lnTo>
                  <a:lnTo>
                    <a:pt x="31" y="32"/>
                  </a:lnTo>
                  <a:lnTo>
                    <a:pt x="23" y="35"/>
                  </a:lnTo>
                  <a:lnTo>
                    <a:pt x="17" y="37"/>
                  </a:lnTo>
                  <a:lnTo>
                    <a:pt x="14" y="35"/>
                  </a:lnTo>
                  <a:lnTo>
                    <a:pt x="11" y="34"/>
                  </a:lnTo>
                  <a:lnTo>
                    <a:pt x="8" y="29"/>
                  </a:lnTo>
                  <a:lnTo>
                    <a:pt x="5"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2" name="Freeform 109"/>
            <p:cNvSpPr>
              <a:spLocks/>
            </p:cNvSpPr>
            <p:nvPr/>
          </p:nvSpPr>
          <p:spPr bwMode="auto">
            <a:xfrm>
              <a:off x="1717" y="2124"/>
              <a:ext cx="21" cy="18"/>
            </a:xfrm>
            <a:custGeom>
              <a:avLst/>
              <a:gdLst>
                <a:gd name="T0" fmla="*/ 1 w 42"/>
                <a:gd name="T1" fmla="*/ 3 h 37"/>
                <a:gd name="T2" fmla="*/ 1 w 42"/>
                <a:gd name="T3" fmla="*/ 2 h 37"/>
                <a:gd name="T4" fmla="*/ 1 w 42"/>
                <a:gd name="T5" fmla="*/ 2 h 37"/>
                <a:gd name="T6" fmla="*/ 0 w 42"/>
                <a:gd name="T7" fmla="*/ 2 h 37"/>
                <a:gd name="T8" fmla="*/ 0 w 42"/>
                <a:gd name="T9" fmla="*/ 1 h 37"/>
                <a:gd name="T10" fmla="*/ 1 w 42"/>
                <a:gd name="T11" fmla="*/ 1 h 37"/>
                <a:gd name="T12" fmla="*/ 1 w 42"/>
                <a:gd name="T13" fmla="*/ 0 h 37"/>
                <a:gd name="T14" fmla="*/ 1 w 42"/>
                <a:gd name="T15" fmla="*/ 0 h 37"/>
                <a:gd name="T16" fmla="*/ 2 w 42"/>
                <a:gd name="T17" fmla="*/ 0 h 37"/>
                <a:gd name="T18" fmla="*/ 2 w 42"/>
                <a:gd name="T19" fmla="*/ 0 h 37"/>
                <a:gd name="T20" fmla="*/ 3 w 42"/>
                <a:gd name="T21" fmla="*/ 0 h 37"/>
                <a:gd name="T22" fmla="*/ 3 w 42"/>
                <a:gd name="T23" fmla="*/ 0 h 37"/>
                <a:gd name="T24" fmla="*/ 4 w 42"/>
                <a:gd name="T25" fmla="*/ 0 h 37"/>
                <a:gd name="T26" fmla="*/ 4 w 42"/>
                <a:gd name="T27" fmla="*/ 0 h 37"/>
                <a:gd name="T28" fmla="*/ 4 w 42"/>
                <a:gd name="T29" fmla="*/ 0 h 37"/>
                <a:gd name="T30" fmla="*/ 5 w 42"/>
                <a:gd name="T31" fmla="*/ 0 h 37"/>
                <a:gd name="T32" fmla="*/ 5 w 42"/>
                <a:gd name="T33" fmla="*/ 0 h 37"/>
                <a:gd name="T34" fmla="*/ 6 w 42"/>
                <a:gd name="T35" fmla="*/ 1 h 37"/>
                <a:gd name="T36" fmla="*/ 6 w 42"/>
                <a:gd name="T37" fmla="*/ 1 h 37"/>
                <a:gd name="T38" fmla="*/ 5 w 42"/>
                <a:gd name="T39" fmla="*/ 2 h 37"/>
                <a:gd name="T40" fmla="*/ 5 w 42"/>
                <a:gd name="T41" fmla="*/ 2 h 37"/>
                <a:gd name="T42" fmla="*/ 5 w 42"/>
                <a:gd name="T43" fmla="*/ 3 h 37"/>
                <a:gd name="T44" fmla="*/ 4 w 42"/>
                <a:gd name="T45" fmla="*/ 4 h 37"/>
                <a:gd name="T46" fmla="*/ 3 w 42"/>
                <a:gd name="T47" fmla="*/ 4 h 37"/>
                <a:gd name="T48" fmla="*/ 3 w 42"/>
                <a:gd name="T49" fmla="*/ 4 h 37"/>
                <a:gd name="T50" fmla="*/ 2 w 42"/>
                <a:gd name="T51" fmla="*/ 4 h 37"/>
                <a:gd name="T52" fmla="*/ 2 w 42"/>
                <a:gd name="T53" fmla="*/ 4 h 37"/>
                <a:gd name="T54" fmla="*/ 1 w 42"/>
                <a:gd name="T55" fmla="*/ 3 h 37"/>
                <a:gd name="T56" fmla="*/ 1 w 42"/>
                <a:gd name="T57" fmla="*/ 3 h 37"/>
                <a:gd name="T58" fmla="*/ 1 w 42"/>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7"/>
                <a:gd name="T92" fmla="*/ 42 w 42"/>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7">
                  <a:moveTo>
                    <a:pt x="3" y="25"/>
                  </a:moveTo>
                  <a:lnTo>
                    <a:pt x="3" y="23"/>
                  </a:lnTo>
                  <a:lnTo>
                    <a:pt x="2" y="22"/>
                  </a:lnTo>
                  <a:lnTo>
                    <a:pt x="0" y="17"/>
                  </a:lnTo>
                  <a:lnTo>
                    <a:pt x="0" y="13"/>
                  </a:lnTo>
                  <a:lnTo>
                    <a:pt x="2" y="8"/>
                  </a:lnTo>
                  <a:lnTo>
                    <a:pt x="5" y="5"/>
                  </a:lnTo>
                  <a:lnTo>
                    <a:pt x="6" y="2"/>
                  </a:lnTo>
                  <a:lnTo>
                    <a:pt x="9" y="2"/>
                  </a:lnTo>
                  <a:lnTo>
                    <a:pt x="12" y="0"/>
                  </a:lnTo>
                  <a:lnTo>
                    <a:pt x="17" y="0"/>
                  </a:lnTo>
                  <a:lnTo>
                    <a:pt x="22" y="0"/>
                  </a:lnTo>
                  <a:lnTo>
                    <a:pt x="25" y="0"/>
                  </a:lnTo>
                  <a:lnTo>
                    <a:pt x="28" y="0"/>
                  </a:lnTo>
                  <a:lnTo>
                    <a:pt x="31" y="2"/>
                  </a:lnTo>
                  <a:lnTo>
                    <a:pt x="35" y="3"/>
                  </a:lnTo>
                  <a:lnTo>
                    <a:pt x="38" y="6"/>
                  </a:lnTo>
                  <a:lnTo>
                    <a:pt x="42" y="11"/>
                  </a:lnTo>
                  <a:lnTo>
                    <a:pt x="42" y="14"/>
                  </a:lnTo>
                  <a:lnTo>
                    <a:pt x="40" y="16"/>
                  </a:lnTo>
                  <a:lnTo>
                    <a:pt x="38" y="20"/>
                  </a:lnTo>
                  <a:lnTo>
                    <a:pt x="34" y="26"/>
                  </a:lnTo>
                  <a:lnTo>
                    <a:pt x="29" y="32"/>
                  </a:lnTo>
                  <a:lnTo>
                    <a:pt x="23" y="35"/>
                  </a:lnTo>
                  <a:lnTo>
                    <a:pt x="17" y="37"/>
                  </a:lnTo>
                  <a:lnTo>
                    <a:pt x="14" y="35"/>
                  </a:lnTo>
                  <a:lnTo>
                    <a:pt x="11" y="34"/>
                  </a:lnTo>
                  <a:lnTo>
                    <a:pt x="6" y="29"/>
                  </a:lnTo>
                  <a:lnTo>
                    <a:pt x="3" y="2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3" name="Freeform 110"/>
            <p:cNvSpPr>
              <a:spLocks/>
            </p:cNvSpPr>
            <p:nvPr/>
          </p:nvSpPr>
          <p:spPr bwMode="auto">
            <a:xfrm>
              <a:off x="1729" y="2185"/>
              <a:ext cx="20" cy="19"/>
            </a:xfrm>
            <a:custGeom>
              <a:avLst/>
              <a:gdLst>
                <a:gd name="T0" fmla="*/ 0 w 41"/>
                <a:gd name="T1" fmla="*/ 4 h 38"/>
                <a:gd name="T2" fmla="*/ 0 w 41"/>
                <a:gd name="T3" fmla="*/ 3 h 38"/>
                <a:gd name="T4" fmla="*/ 0 w 41"/>
                <a:gd name="T5" fmla="*/ 3 h 38"/>
                <a:gd name="T6" fmla="*/ 0 w 41"/>
                <a:gd name="T7" fmla="*/ 2 h 38"/>
                <a:gd name="T8" fmla="*/ 0 w 41"/>
                <a:gd name="T9" fmla="*/ 2 h 38"/>
                <a:gd name="T10" fmla="*/ 0 w 41"/>
                <a:gd name="T11" fmla="*/ 2 h 38"/>
                <a:gd name="T12" fmla="*/ 0 w 41"/>
                <a:gd name="T13" fmla="*/ 1 h 38"/>
                <a:gd name="T14" fmla="*/ 0 w 41"/>
                <a:gd name="T15" fmla="*/ 1 h 38"/>
                <a:gd name="T16" fmla="*/ 1 w 41"/>
                <a:gd name="T17" fmla="*/ 1 h 38"/>
                <a:gd name="T18" fmla="*/ 1 w 41"/>
                <a:gd name="T19" fmla="*/ 1 h 38"/>
                <a:gd name="T20" fmla="*/ 2 w 41"/>
                <a:gd name="T21" fmla="*/ 1 h 38"/>
                <a:gd name="T22" fmla="*/ 2 w 41"/>
                <a:gd name="T23" fmla="*/ 0 h 38"/>
                <a:gd name="T24" fmla="*/ 3 w 41"/>
                <a:gd name="T25" fmla="*/ 0 h 38"/>
                <a:gd name="T26" fmla="*/ 3 w 41"/>
                <a:gd name="T27" fmla="*/ 1 h 38"/>
                <a:gd name="T28" fmla="*/ 3 w 41"/>
                <a:gd name="T29" fmla="*/ 1 h 38"/>
                <a:gd name="T30" fmla="*/ 4 w 41"/>
                <a:gd name="T31" fmla="*/ 1 h 38"/>
                <a:gd name="T32" fmla="*/ 4 w 41"/>
                <a:gd name="T33" fmla="*/ 1 h 38"/>
                <a:gd name="T34" fmla="*/ 5 w 41"/>
                <a:gd name="T35" fmla="*/ 2 h 38"/>
                <a:gd name="T36" fmla="*/ 5 w 41"/>
                <a:gd name="T37" fmla="*/ 2 h 38"/>
                <a:gd name="T38" fmla="*/ 5 w 41"/>
                <a:gd name="T39" fmla="*/ 2 h 38"/>
                <a:gd name="T40" fmla="*/ 4 w 41"/>
                <a:gd name="T41" fmla="*/ 3 h 38"/>
                <a:gd name="T42" fmla="*/ 4 w 41"/>
                <a:gd name="T43" fmla="*/ 4 h 38"/>
                <a:gd name="T44" fmla="*/ 3 w 41"/>
                <a:gd name="T45" fmla="*/ 4 h 38"/>
                <a:gd name="T46" fmla="*/ 2 w 41"/>
                <a:gd name="T47" fmla="*/ 5 h 38"/>
                <a:gd name="T48" fmla="*/ 1 w 41"/>
                <a:gd name="T49" fmla="*/ 5 h 38"/>
                <a:gd name="T50" fmla="*/ 1 w 41"/>
                <a:gd name="T51" fmla="*/ 5 h 38"/>
                <a:gd name="T52" fmla="*/ 1 w 41"/>
                <a:gd name="T53" fmla="*/ 5 h 38"/>
                <a:gd name="T54" fmla="*/ 0 w 41"/>
                <a:gd name="T55" fmla="*/ 4 h 38"/>
                <a:gd name="T56" fmla="*/ 0 w 41"/>
                <a:gd name="T57" fmla="*/ 4 h 38"/>
                <a:gd name="T58" fmla="*/ 0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3" y="24"/>
                  </a:lnTo>
                  <a:lnTo>
                    <a:pt x="2" y="21"/>
                  </a:lnTo>
                  <a:lnTo>
                    <a:pt x="0" y="16"/>
                  </a:lnTo>
                  <a:lnTo>
                    <a:pt x="0" y="13"/>
                  </a:lnTo>
                  <a:lnTo>
                    <a:pt x="0" y="9"/>
                  </a:lnTo>
                  <a:lnTo>
                    <a:pt x="3" y="4"/>
                  </a:lnTo>
                  <a:lnTo>
                    <a:pt x="6" y="3"/>
                  </a:lnTo>
                  <a:lnTo>
                    <a:pt x="8" y="1"/>
                  </a:lnTo>
                  <a:lnTo>
                    <a:pt x="12" y="1"/>
                  </a:lnTo>
                  <a:lnTo>
                    <a:pt x="17" y="1"/>
                  </a:lnTo>
                  <a:lnTo>
                    <a:pt x="22" y="0"/>
                  </a:lnTo>
                  <a:lnTo>
                    <a:pt x="25" y="0"/>
                  </a:lnTo>
                  <a:lnTo>
                    <a:pt x="28" y="1"/>
                  </a:lnTo>
                  <a:lnTo>
                    <a:pt x="31" y="1"/>
                  </a:lnTo>
                  <a:lnTo>
                    <a:pt x="35" y="4"/>
                  </a:lnTo>
                  <a:lnTo>
                    <a:pt x="38" y="7"/>
                  </a:lnTo>
                  <a:lnTo>
                    <a:pt x="40" y="12"/>
                  </a:lnTo>
                  <a:lnTo>
                    <a:pt x="41" y="15"/>
                  </a:lnTo>
                  <a:lnTo>
                    <a:pt x="40" y="16"/>
                  </a:lnTo>
                  <a:lnTo>
                    <a:pt x="37" y="21"/>
                  </a:lnTo>
                  <a:lnTo>
                    <a:pt x="32" y="26"/>
                  </a:lnTo>
                  <a:lnTo>
                    <a:pt x="29" y="32"/>
                  </a:lnTo>
                  <a:lnTo>
                    <a:pt x="22" y="36"/>
                  </a:lnTo>
                  <a:lnTo>
                    <a:pt x="15" y="38"/>
                  </a:lnTo>
                  <a:lnTo>
                    <a:pt x="12" y="36"/>
                  </a:lnTo>
                  <a:lnTo>
                    <a:pt x="9" y="33"/>
                  </a:lnTo>
                  <a:lnTo>
                    <a:pt x="6" y="30"/>
                  </a:lnTo>
                  <a:lnTo>
                    <a:pt x="3"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4" name="Freeform 111"/>
            <p:cNvSpPr>
              <a:spLocks/>
            </p:cNvSpPr>
            <p:nvPr/>
          </p:nvSpPr>
          <p:spPr bwMode="auto">
            <a:xfrm>
              <a:off x="1769" y="2174"/>
              <a:ext cx="21" cy="19"/>
            </a:xfrm>
            <a:custGeom>
              <a:avLst/>
              <a:gdLst>
                <a:gd name="T0" fmla="*/ 1 w 42"/>
                <a:gd name="T1" fmla="*/ 4 h 38"/>
                <a:gd name="T2" fmla="*/ 1 w 42"/>
                <a:gd name="T3" fmla="*/ 4 h 38"/>
                <a:gd name="T4" fmla="*/ 1 w 42"/>
                <a:gd name="T5" fmla="*/ 3 h 38"/>
                <a:gd name="T6" fmla="*/ 0 w 42"/>
                <a:gd name="T7" fmla="*/ 3 h 38"/>
                <a:gd name="T8" fmla="*/ 0 w 42"/>
                <a:gd name="T9" fmla="*/ 2 h 38"/>
                <a:gd name="T10" fmla="*/ 0 w 42"/>
                <a:gd name="T11" fmla="*/ 2 h 38"/>
                <a:gd name="T12" fmla="*/ 1 w 42"/>
                <a:gd name="T13" fmla="*/ 1 h 38"/>
                <a:gd name="T14" fmla="*/ 1 w 42"/>
                <a:gd name="T15" fmla="*/ 1 h 38"/>
                <a:gd name="T16" fmla="*/ 1 w 42"/>
                <a:gd name="T17" fmla="*/ 1 h 38"/>
                <a:gd name="T18" fmla="*/ 2 w 42"/>
                <a:gd name="T19" fmla="*/ 1 h 38"/>
                <a:gd name="T20" fmla="*/ 3 w 42"/>
                <a:gd name="T21" fmla="*/ 1 h 38"/>
                <a:gd name="T22" fmla="*/ 3 w 42"/>
                <a:gd name="T23" fmla="*/ 0 h 38"/>
                <a:gd name="T24" fmla="*/ 4 w 42"/>
                <a:gd name="T25" fmla="*/ 0 h 38"/>
                <a:gd name="T26" fmla="*/ 4 w 42"/>
                <a:gd name="T27" fmla="*/ 1 h 38"/>
                <a:gd name="T28" fmla="*/ 4 w 42"/>
                <a:gd name="T29" fmla="*/ 1 h 38"/>
                <a:gd name="T30" fmla="*/ 5 w 42"/>
                <a:gd name="T31" fmla="*/ 1 h 38"/>
                <a:gd name="T32" fmla="*/ 5 w 42"/>
                <a:gd name="T33" fmla="*/ 1 h 38"/>
                <a:gd name="T34" fmla="*/ 6 w 42"/>
                <a:gd name="T35" fmla="*/ 2 h 38"/>
                <a:gd name="T36" fmla="*/ 6 w 42"/>
                <a:gd name="T37" fmla="*/ 2 h 38"/>
                <a:gd name="T38" fmla="*/ 5 w 42"/>
                <a:gd name="T39" fmla="*/ 3 h 38"/>
                <a:gd name="T40" fmla="*/ 5 w 42"/>
                <a:gd name="T41" fmla="*/ 3 h 38"/>
                <a:gd name="T42" fmla="*/ 5 w 42"/>
                <a:gd name="T43" fmla="*/ 4 h 38"/>
                <a:gd name="T44" fmla="*/ 4 w 42"/>
                <a:gd name="T45" fmla="*/ 5 h 38"/>
                <a:gd name="T46" fmla="*/ 3 w 42"/>
                <a:gd name="T47" fmla="*/ 5 h 38"/>
                <a:gd name="T48" fmla="*/ 3 w 42"/>
                <a:gd name="T49" fmla="*/ 5 h 38"/>
                <a:gd name="T50" fmla="*/ 2 w 42"/>
                <a:gd name="T51" fmla="*/ 5 h 38"/>
                <a:gd name="T52" fmla="*/ 2 w 42"/>
                <a:gd name="T53" fmla="*/ 5 h 38"/>
                <a:gd name="T54" fmla="*/ 1 w 42"/>
                <a:gd name="T55" fmla="*/ 4 h 38"/>
                <a:gd name="T56" fmla="*/ 1 w 42"/>
                <a:gd name="T57" fmla="*/ 4 h 38"/>
                <a:gd name="T58" fmla="*/ 1 w 42"/>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
                <a:gd name="T91" fmla="*/ 0 h 38"/>
                <a:gd name="T92" fmla="*/ 42 w 42"/>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 h="38">
                  <a:moveTo>
                    <a:pt x="5" y="26"/>
                  </a:moveTo>
                  <a:lnTo>
                    <a:pt x="3" y="25"/>
                  </a:lnTo>
                  <a:lnTo>
                    <a:pt x="2" y="23"/>
                  </a:lnTo>
                  <a:lnTo>
                    <a:pt x="0" y="19"/>
                  </a:lnTo>
                  <a:lnTo>
                    <a:pt x="0" y="14"/>
                  </a:lnTo>
                  <a:lnTo>
                    <a:pt x="0" y="9"/>
                  </a:lnTo>
                  <a:lnTo>
                    <a:pt x="3" y="5"/>
                  </a:lnTo>
                  <a:lnTo>
                    <a:pt x="5" y="3"/>
                  </a:lnTo>
                  <a:lnTo>
                    <a:pt x="8" y="2"/>
                  </a:lnTo>
                  <a:lnTo>
                    <a:pt x="12" y="2"/>
                  </a:lnTo>
                  <a:lnTo>
                    <a:pt x="17" y="2"/>
                  </a:lnTo>
                  <a:lnTo>
                    <a:pt x="22" y="0"/>
                  </a:lnTo>
                  <a:lnTo>
                    <a:pt x="25" y="0"/>
                  </a:lnTo>
                  <a:lnTo>
                    <a:pt x="28" y="2"/>
                  </a:lnTo>
                  <a:lnTo>
                    <a:pt x="31" y="2"/>
                  </a:lnTo>
                  <a:lnTo>
                    <a:pt x="35" y="5"/>
                  </a:lnTo>
                  <a:lnTo>
                    <a:pt x="38" y="8"/>
                  </a:lnTo>
                  <a:lnTo>
                    <a:pt x="42" y="12"/>
                  </a:lnTo>
                  <a:lnTo>
                    <a:pt x="42" y="16"/>
                  </a:lnTo>
                  <a:lnTo>
                    <a:pt x="40" y="17"/>
                  </a:lnTo>
                  <a:lnTo>
                    <a:pt x="38" y="22"/>
                  </a:lnTo>
                  <a:lnTo>
                    <a:pt x="34" y="28"/>
                  </a:lnTo>
                  <a:lnTo>
                    <a:pt x="29" y="34"/>
                  </a:lnTo>
                  <a:lnTo>
                    <a:pt x="23" y="37"/>
                  </a:lnTo>
                  <a:lnTo>
                    <a:pt x="17" y="38"/>
                  </a:lnTo>
                  <a:lnTo>
                    <a:pt x="14" y="37"/>
                  </a:lnTo>
                  <a:lnTo>
                    <a:pt x="11" y="35"/>
                  </a:lnTo>
                  <a:lnTo>
                    <a:pt x="8" y="31"/>
                  </a:lnTo>
                  <a:lnTo>
                    <a:pt x="5"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5" name="Freeform 112"/>
            <p:cNvSpPr>
              <a:spLocks/>
            </p:cNvSpPr>
            <p:nvPr/>
          </p:nvSpPr>
          <p:spPr bwMode="auto">
            <a:xfrm>
              <a:off x="1776" y="2105"/>
              <a:ext cx="21" cy="18"/>
            </a:xfrm>
            <a:custGeom>
              <a:avLst/>
              <a:gdLst>
                <a:gd name="T0" fmla="*/ 1 w 41"/>
                <a:gd name="T1" fmla="*/ 3 h 37"/>
                <a:gd name="T2" fmla="*/ 1 w 41"/>
                <a:gd name="T3" fmla="*/ 2 h 37"/>
                <a:gd name="T4" fmla="*/ 1 w 41"/>
                <a:gd name="T5" fmla="*/ 2 h 37"/>
                <a:gd name="T6" fmla="*/ 0 w 41"/>
                <a:gd name="T7" fmla="*/ 2 h 37"/>
                <a:gd name="T8" fmla="*/ 0 w 41"/>
                <a:gd name="T9" fmla="*/ 1 h 37"/>
                <a:gd name="T10" fmla="*/ 0 w 41"/>
                <a:gd name="T11" fmla="*/ 1 h 37"/>
                <a:gd name="T12" fmla="*/ 1 w 41"/>
                <a:gd name="T13" fmla="*/ 0 h 37"/>
                <a:gd name="T14" fmla="*/ 1 w 41"/>
                <a:gd name="T15" fmla="*/ 0 h 37"/>
                <a:gd name="T16" fmla="*/ 2 w 41"/>
                <a:gd name="T17" fmla="*/ 0 h 37"/>
                <a:gd name="T18" fmla="*/ 2 w 41"/>
                <a:gd name="T19" fmla="*/ 0 h 37"/>
                <a:gd name="T20" fmla="*/ 3 w 41"/>
                <a:gd name="T21" fmla="*/ 0 h 37"/>
                <a:gd name="T22" fmla="*/ 3 w 41"/>
                <a:gd name="T23" fmla="*/ 0 h 37"/>
                <a:gd name="T24" fmla="*/ 3 w 41"/>
                <a:gd name="T25" fmla="*/ 0 h 37"/>
                <a:gd name="T26" fmla="*/ 4 w 41"/>
                <a:gd name="T27" fmla="*/ 0 h 37"/>
                <a:gd name="T28" fmla="*/ 4 w 41"/>
                <a:gd name="T29" fmla="*/ 0 h 37"/>
                <a:gd name="T30" fmla="*/ 5 w 41"/>
                <a:gd name="T31" fmla="*/ 0 h 37"/>
                <a:gd name="T32" fmla="*/ 5 w 41"/>
                <a:gd name="T33" fmla="*/ 0 h 37"/>
                <a:gd name="T34" fmla="*/ 5 w 41"/>
                <a:gd name="T35" fmla="*/ 1 h 37"/>
                <a:gd name="T36" fmla="*/ 6 w 41"/>
                <a:gd name="T37" fmla="*/ 1 h 37"/>
                <a:gd name="T38" fmla="*/ 5 w 41"/>
                <a:gd name="T39" fmla="*/ 1 h 37"/>
                <a:gd name="T40" fmla="*/ 5 w 41"/>
                <a:gd name="T41" fmla="*/ 2 h 37"/>
                <a:gd name="T42" fmla="*/ 5 w 41"/>
                <a:gd name="T43" fmla="*/ 3 h 37"/>
                <a:gd name="T44" fmla="*/ 4 w 41"/>
                <a:gd name="T45" fmla="*/ 4 h 37"/>
                <a:gd name="T46" fmla="*/ 3 w 41"/>
                <a:gd name="T47" fmla="*/ 4 h 37"/>
                <a:gd name="T48" fmla="*/ 3 w 41"/>
                <a:gd name="T49" fmla="*/ 4 h 37"/>
                <a:gd name="T50" fmla="*/ 2 w 41"/>
                <a:gd name="T51" fmla="*/ 4 h 37"/>
                <a:gd name="T52" fmla="*/ 2 w 41"/>
                <a:gd name="T53" fmla="*/ 4 h 37"/>
                <a:gd name="T54" fmla="*/ 1 w 41"/>
                <a:gd name="T55" fmla="*/ 3 h 37"/>
                <a:gd name="T56" fmla="*/ 1 w 41"/>
                <a:gd name="T57" fmla="*/ 3 h 37"/>
                <a:gd name="T58" fmla="*/ 1 w 41"/>
                <a:gd name="T59" fmla="*/ 3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7"/>
                <a:gd name="T92" fmla="*/ 41 w 41"/>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7">
                  <a:moveTo>
                    <a:pt x="3" y="25"/>
                  </a:moveTo>
                  <a:lnTo>
                    <a:pt x="3" y="23"/>
                  </a:lnTo>
                  <a:lnTo>
                    <a:pt x="2" y="20"/>
                  </a:lnTo>
                  <a:lnTo>
                    <a:pt x="0" y="17"/>
                  </a:lnTo>
                  <a:lnTo>
                    <a:pt x="0" y="14"/>
                  </a:lnTo>
                  <a:lnTo>
                    <a:pt x="0" y="9"/>
                  </a:lnTo>
                  <a:lnTo>
                    <a:pt x="3" y="5"/>
                  </a:lnTo>
                  <a:lnTo>
                    <a:pt x="6" y="2"/>
                  </a:lnTo>
                  <a:lnTo>
                    <a:pt x="9" y="2"/>
                  </a:lnTo>
                  <a:lnTo>
                    <a:pt x="12" y="0"/>
                  </a:lnTo>
                  <a:lnTo>
                    <a:pt x="17" y="0"/>
                  </a:lnTo>
                  <a:lnTo>
                    <a:pt x="21" y="0"/>
                  </a:lnTo>
                  <a:lnTo>
                    <a:pt x="24" y="0"/>
                  </a:lnTo>
                  <a:lnTo>
                    <a:pt x="28" y="0"/>
                  </a:lnTo>
                  <a:lnTo>
                    <a:pt x="31" y="2"/>
                  </a:lnTo>
                  <a:lnTo>
                    <a:pt x="35" y="3"/>
                  </a:lnTo>
                  <a:lnTo>
                    <a:pt x="38" y="6"/>
                  </a:lnTo>
                  <a:lnTo>
                    <a:pt x="40" y="12"/>
                  </a:lnTo>
                  <a:lnTo>
                    <a:pt x="41" y="14"/>
                  </a:lnTo>
                  <a:lnTo>
                    <a:pt x="40" y="15"/>
                  </a:lnTo>
                  <a:lnTo>
                    <a:pt x="37" y="20"/>
                  </a:lnTo>
                  <a:lnTo>
                    <a:pt x="34" y="26"/>
                  </a:lnTo>
                  <a:lnTo>
                    <a:pt x="29" y="32"/>
                  </a:lnTo>
                  <a:lnTo>
                    <a:pt x="23" y="35"/>
                  </a:lnTo>
                  <a:lnTo>
                    <a:pt x="17" y="37"/>
                  </a:lnTo>
                  <a:lnTo>
                    <a:pt x="14" y="35"/>
                  </a:lnTo>
                  <a:lnTo>
                    <a:pt x="11" y="34"/>
                  </a:lnTo>
                  <a:lnTo>
                    <a:pt x="6" y="29"/>
                  </a:lnTo>
                  <a:lnTo>
                    <a:pt x="3" y="2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6" name="Freeform 113"/>
            <p:cNvSpPr>
              <a:spLocks/>
            </p:cNvSpPr>
            <p:nvPr/>
          </p:nvSpPr>
          <p:spPr bwMode="auto">
            <a:xfrm>
              <a:off x="1934" y="2148"/>
              <a:ext cx="20" cy="19"/>
            </a:xfrm>
            <a:custGeom>
              <a:avLst/>
              <a:gdLst>
                <a:gd name="T0" fmla="*/ 0 w 41"/>
                <a:gd name="T1" fmla="*/ 4 h 38"/>
                <a:gd name="T2" fmla="*/ 0 w 41"/>
                <a:gd name="T3" fmla="*/ 4 h 38"/>
                <a:gd name="T4" fmla="*/ 0 w 41"/>
                <a:gd name="T5" fmla="*/ 3 h 38"/>
                <a:gd name="T6" fmla="*/ 0 w 41"/>
                <a:gd name="T7" fmla="*/ 3 h 38"/>
                <a:gd name="T8" fmla="*/ 0 w 41"/>
                <a:gd name="T9" fmla="*/ 2 h 38"/>
                <a:gd name="T10" fmla="*/ 0 w 41"/>
                <a:gd name="T11" fmla="*/ 2 h 38"/>
                <a:gd name="T12" fmla="*/ 0 w 41"/>
                <a:gd name="T13" fmla="*/ 1 h 38"/>
                <a:gd name="T14" fmla="*/ 0 w 41"/>
                <a:gd name="T15" fmla="*/ 1 h 38"/>
                <a:gd name="T16" fmla="*/ 1 w 41"/>
                <a:gd name="T17" fmla="*/ 1 h 38"/>
                <a:gd name="T18" fmla="*/ 1 w 41"/>
                <a:gd name="T19" fmla="*/ 1 h 38"/>
                <a:gd name="T20" fmla="*/ 2 w 41"/>
                <a:gd name="T21" fmla="*/ 1 h 38"/>
                <a:gd name="T22" fmla="*/ 2 w 41"/>
                <a:gd name="T23" fmla="*/ 0 h 38"/>
                <a:gd name="T24" fmla="*/ 3 w 41"/>
                <a:gd name="T25" fmla="*/ 0 h 38"/>
                <a:gd name="T26" fmla="*/ 3 w 41"/>
                <a:gd name="T27" fmla="*/ 1 h 38"/>
                <a:gd name="T28" fmla="*/ 3 w 41"/>
                <a:gd name="T29" fmla="*/ 1 h 38"/>
                <a:gd name="T30" fmla="*/ 4 w 41"/>
                <a:gd name="T31" fmla="*/ 1 h 38"/>
                <a:gd name="T32" fmla="*/ 4 w 41"/>
                <a:gd name="T33" fmla="*/ 1 h 38"/>
                <a:gd name="T34" fmla="*/ 5 w 41"/>
                <a:gd name="T35" fmla="*/ 2 h 38"/>
                <a:gd name="T36" fmla="*/ 5 w 41"/>
                <a:gd name="T37" fmla="*/ 2 h 38"/>
                <a:gd name="T38" fmla="*/ 5 w 41"/>
                <a:gd name="T39" fmla="*/ 3 h 38"/>
                <a:gd name="T40" fmla="*/ 4 w 41"/>
                <a:gd name="T41" fmla="*/ 3 h 38"/>
                <a:gd name="T42" fmla="*/ 4 w 41"/>
                <a:gd name="T43" fmla="*/ 4 h 38"/>
                <a:gd name="T44" fmla="*/ 3 w 41"/>
                <a:gd name="T45" fmla="*/ 5 h 38"/>
                <a:gd name="T46" fmla="*/ 2 w 41"/>
                <a:gd name="T47" fmla="*/ 5 h 38"/>
                <a:gd name="T48" fmla="*/ 2 w 41"/>
                <a:gd name="T49" fmla="*/ 5 h 38"/>
                <a:gd name="T50" fmla="*/ 1 w 41"/>
                <a:gd name="T51" fmla="*/ 5 h 38"/>
                <a:gd name="T52" fmla="*/ 1 w 41"/>
                <a:gd name="T53" fmla="*/ 5 h 38"/>
                <a:gd name="T54" fmla="*/ 0 w 41"/>
                <a:gd name="T55" fmla="*/ 4 h 38"/>
                <a:gd name="T56" fmla="*/ 0 w 41"/>
                <a:gd name="T57" fmla="*/ 4 h 38"/>
                <a:gd name="T58" fmla="*/ 0 w 41"/>
                <a:gd name="T59" fmla="*/ 4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8"/>
                <a:gd name="T92" fmla="*/ 41 w 41"/>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8">
                  <a:moveTo>
                    <a:pt x="3" y="26"/>
                  </a:moveTo>
                  <a:lnTo>
                    <a:pt x="2" y="25"/>
                  </a:lnTo>
                  <a:lnTo>
                    <a:pt x="2" y="23"/>
                  </a:lnTo>
                  <a:lnTo>
                    <a:pt x="0" y="19"/>
                  </a:lnTo>
                  <a:lnTo>
                    <a:pt x="0" y="14"/>
                  </a:lnTo>
                  <a:lnTo>
                    <a:pt x="0" y="9"/>
                  </a:lnTo>
                  <a:lnTo>
                    <a:pt x="3" y="5"/>
                  </a:lnTo>
                  <a:lnTo>
                    <a:pt x="5" y="3"/>
                  </a:lnTo>
                  <a:lnTo>
                    <a:pt x="8" y="2"/>
                  </a:lnTo>
                  <a:lnTo>
                    <a:pt x="12" y="2"/>
                  </a:lnTo>
                  <a:lnTo>
                    <a:pt x="17" y="2"/>
                  </a:lnTo>
                  <a:lnTo>
                    <a:pt x="21" y="0"/>
                  </a:lnTo>
                  <a:lnTo>
                    <a:pt x="24" y="0"/>
                  </a:lnTo>
                  <a:lnTo>
                    <a:pt x="28" y="2"/>
                  </a:lnTo>
                  <a:lnTo>
                    <a:pt x="31" y="2"/>
                  </a:lnTo>
                  <a:lnTo>
                    <a:pt x="35" y="5"/>
                  </a:lnTo>
                  <a:lnTo>
                    <a:pt x="38" y="8"/>
                  </a:lnTo>
                  <a:lnTo>
                    <a:pt x="40" y="12"/>
                  </a:lnTo>
                  <a:lnTo>
                    <a:pt x="41" y="16"/>
                  </a:lnTo>
                  <a:lnTo>
                    <a:pt x="40" y="17"/>
                  </a:lnTo>
                  <a:lnTo>
                    <a:pt x="37" y="22"/>
                  </a:lnTo>
                  <a:lnTo>
                    <a:pt x="34" y="28"/>
                  </a:lnTo>
                  <a:lnTo>
                    <a:pt x="29" y="34"/>
                  </a:lnTo>
                  <a:lnTo>
                    <a:pt x="23" y="37"/>
                  </a:lnTo>
                  <a:lnTo>
                    <a:pt x="17" y="38"/>
                  </a:lnTo>
                  <a:lnTo>
                    <a:pt x="12" y="37"/>
                  </a:lnTo>
                  <a:lnTo>
                    <a:pt x="9" y="34"/>
                  </a:lnTo>
                  <a:lnTo>
                    <a:pt x="6" y="31"/>
                  </a:lnTo>
                  <a:lnTo>
                    <a:pt x="3"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7" name="Freeform 114"/>
            <p:cNvSpPr>
              <a:spLocks/>
            </p:cNvSpPr>
            <p:nvPr/>
          </p:nvSpPr>
          <p:spPr bwMode="auto">
            <a:xfrm>
              <a:off x="2034" y="2101"/>
              <a:ext cx="21" cy="19"/>
            </a:xfrm>
            <a:custGeom>
              <a:avLst/>
              <a:gdLst>
                <a:gd name="T0" fmla="*/ 1 w 41"/>
                <a:gd name="T1" fmla="*/ 3 h 39"/>
                <a:gd name="T2" fmla="*/ 1 w 41"/>
                <a:gd name="T3" fmla="*/ 3 h 39"/>
                <a:gd name="T4" fmla="*/ 1 w 41"/>
                <a:gd name="T5" fmla="*/ 2 h 39"/>
                <a:gd name="T6" fmla="*/ 0 w 41"/>
                <a:gd name="T7" fmla="*/ 2 h 39"/>
                <a:gd name="T8" fmla="*/ 0 w 41"/>
                <a:gd name="T9" fmla="*/ 1 h 39"/>
                <a:gd name="T10" fmla="*/ 0 w 41"/>
                <a:gd name="T11" fmla="*/ 1 h 39"/>
                <a:gd name="T12" fmla="*/ 1 w 41"/>
                <a:gd name="T13" fmla="*/ 0 h 39"/>
                <a:gd name="T14" fmla="*/ 1 w 41"/>
                <a:gd name="T15" fmla="*/ 0 h 39"/>
                <a:gd name="T16" fmla="*/ 1 w 41"/>
                <a:gd name="T17" fmla="*/ 0 h 39"/>
                <a:gd name="T18" fmla="*/ 2 w 41"/>
                <a:gd name="T19" fmla="*/ 0 h 39"/>
                <a:gd name="T20" fmla="*/ 3 w 41"/>
                <a:gd name="T21" fmla="*/ 0 h 39"/>
                <a:gd name="T22" fmla="*/ 3 w 41"/>
                <a:gd name="T23" fmla="*/ 0 h 39"/>
                <a:gd name="T24" fmla="*/ 3 w 41"/>
                <a:gd name="T25" fmla="*/ 0 h 39"/>
                <a:gd name="T26" fmla="*/ 4 w 41"/>
                <a:gd name="T27" fmla="*/ 0 h 39"/>
                <a:gd name="T28" fmla="*/ 4 w 41"/>
                <a:gd name="T29" fmla="*/ 0 h 39"/>
                <a:gd name="T30" fmla="*/ 5 w 41"/>
                <a:gd name="T31" fmla="*/ 0 h 39"/>
                <a:gd name="T32" fmla="*/ 5 w 41"/>
                <a:gd name="T33" fmla="*/ 1 h 39"/>
                <a:gd name="T34" fmla="*/ 6 w 41"/>
                <a:gd name="T35" fmla="*/ 1 h 39"/>
                <a:gd name="T36" fmla="*/ 6 w 41"/>
                <a:gd name="T37" fmla="*/ 2 h 39"/>
                <a:gd name="T38" fmla="*/ 5 w 41"/>
                <a:gd name="T39" fmla="*/ 2 h 39"/>
                <a:gd name="T40" fmla="*/ 5 w 41"/>
                <a:gd name="T41" fmla="*/ 2 h 39"/>
                <a:gd name="T42" fmla="*/ 5 w 41"/>
                <a:gd name="T43" fmla="*/ 3 h 39"/>
                <a:gd name="T44" fmla="*/ 4 w 41"/>
                <a:gd name="T45" fmla="*/ 4 h 39"/>
                <a:gd name="T46" fmla="*/ 3 w 41"/>
                <a:gd name="T47" fmla="*/ 4 h 39"/>
                <a:gd name="T48" fmla="*/ 3 w 41"/>
                <a:gd name="T49" fmla="*/ 4 h 39"/>
                <a:gd name="T50" fmla="*/ 2 w 41"/>
                <a:gd name="T51" fmla="*/ 4 h 39"/>
                <a:gd name="T52" fmla="*/ 2 w 41"/>
                <a:gd name="T53" fmla="*/ 4 h 39"/>
                <a:gd name="T54" fmla="*/ 1 w 41"/>
                <a:gd name="T55" fmla="*/ 3 h 39"/>
                <a:gd name="T56" fmla="*/ 1 w 41"/>
                <a:gd name="T57" fmla="*/ 3 h 39"/>
                <a:gd name="T58" fmla="*/ 1 w 41"/>
                <a:gd name="T59" fmla="*/ 3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
                <a:gd name="T91" fmla="*/ 0 h 39"/>
                <a:gd name="T92" fmla="*/ 41 w 41"/>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 h="39">
                  <a:moveTo>
                    <a:pt x="3" y="26"/>
                  </a:moveTo>
                  <a:lnTo>
                    <a:pt x="1" y="25"/>
                  </a:lnTo>
                  <a:lnTo>
                    <a:pt x="1" y="22"/>
                  </a:lnTo>
                  <a:lnTo>
                    <a:pt x="0" y="19"/>
                  </a:lnTo>
                  <a:lnTo>
                    <a:pt x="0" y="14"/>
                  </a:lnTo>
                  <a:lnTo>
                    <a:pt x="0" y="10"/>
                  </a:lnTo>
                  <a:lnTo>
                    <a:pt x="3" y="5"/>
                  </a:lnTo>
                  <a:lnTo>
                    <a:pt x="4" y="3"/>
                  </a:lnTo>
                  <a:lnTo>
                    <a:pt x="7" y="2"/>
                  </a:lnTo>
                  <a:lnTo>
                    <a:pt x="11" y="2"/>
                  </a:lnTo>
                  <a:lnTo>
                    <a:pt x="17" y="2"/>
                  </a:lnTo>
                  <a:lnTo>
                    <a:pt x="20" y="0"/>
                  </a:lnTo>
                  <a:lnTo>
                    <a:pt x="24" y="0"/>
                  </a:lnTo>
                  <a:lnTo>
                    <a:pt x="27" y="2"/>
                  </a:lnTo>
                  <a:lnTo>
                    <a:pt x="30" y="2"/>
                  </a:lnTo>
                  <a:lnTo>
                    <a:pt x="35" y="5"/>
                  </a:lnTo>
                  <a:lnTo>
                    <a:pt x="38" y="8"/>
                  </a:lnTo>
                  <a:lnTo>
                    <a:pt x="41" y="13"/>
                  </a:lnTo>
                  <a:lnTo>
                    <a:pt x="41" y="16"/>
                  </a:lnTo>
                  <a:lnTo>
                    <a:pt x="40" y="17"/>
                  </a:lnTo>
                  <a:lnTo>
                    <a:pt x="38" y="22"/>
                  </a:lnTo>
                  <a:lnTo>
                    <a:pt x="33" y="26"/>
                  </a:lnTo>
                  <a:lnTo>
                    <a:pt x="29" y="33"/>
                  </a:lnTo>
                  <a:lnTo>
                    <a:pt x="23" y="37"/>
                  </a:lnTo>
                  <a:lnTo>
                    <a:pt x="17" y="39"/>
                  </a:lnTo>
                  <a:lnTo>
                    <a:pt x="12" y="37"/>
                  </a:lnTo>
                  <a:lnTo>
                    <a:pt x="9" y="34"/>
                  </a:lnTo>
                  <a:lnTo>
                    <a:pt x="6" y="31"/>
                  </a:lnTo>
                  <a:lnTo>
                    <a:pt x="3"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8" name="Freeform 115"/>
            <p:cNvSpPr>
              <a:spLocks/>
            </p:cNvSpPr>
            <p:nvPr/>
          </p:nvSpPr>
          <p:spPr bwMode="auto">
            <a:xfrm>
              <a:off x="1476" y="2144"/>
              <a:ext cx="83" cy="46"/>
            </a:xfrm>
            <a:custGeom>
              <a:avLst/>
              <a:gdLst>
                <a:gd name="T0" fmla="*/ 2 w 167"/>
                <a:gd name="T1" fmla="*/ 1 h 91"/>
                <a:gd name="T2" fmla="*/ 2 w 167"/>
                <a:gd name="T3" fmla="*/ 2 h 91"/>
                <a:gd name="T4" fmla="*/ 2 w 167"/>
                <a:gd name="T5" fmla="*/ 3 h 91"/>
                <a:gd name="T6" fmla="*/ 3 w 167"/>
                <a:gd name="T7" fmla="*/ 4 h 91"/>
                <a:gd name="T8" fmla="*/ 3 w 167"/>
                <a:gd name="T9" fmla="*/ 6 h 91"/>
                <a:gd name="T10" fmla="*/ 5 w 167"/>
                <a:gd name="T11" fmla="*/ 7 h 91"/>
                <a:gd name="T12" fmla="*/ 6 w 167"/>
                <a:gd name="T13" fmla="*/ 8 h 91"/>
                <a:gd name="T14" fmla="*/ 9 w 167"/>
                <a:gd name="T15" fmla="*/ 8 h 91"/>
                <a:gd name="T16" fmla="*/ 12 w 167"/>
                <a:gd name="T17" fmla="*/ 8 h 91"/>
                <a:gd name="T18" fmla="*/ 14 w 167"/>
                <a:gd name="T19" fmla="*/ 7 h 91"/>
                <a:gd name="T20" fmla="*/ 16 w 167"/>
                <a:gd name="T21" fmla="*/ 6 h 91"/>
                <a:gd name="T22" fmla="*/ 17 w 167"/>
                <a:gd name="T23" fmla="*/ 4 h 91"/>
                <a:gd name="T24" fmla="*/ 18 w 167"/>
                <a:gd name="T25" fmla="*/ 3 h 91"/>
                <a:gd name="T26" fmla="*/ 18 w 167"/>
                <a:gd name="T27" fmla="*/ 2 h 91"/>
                <a:gd name="T28" fmla="*/ 18 w 167"/>
                <a:gd name="T29" fmla="*/ 1 h 91"/>
                <a:gd name="T30" fmla="*/ 20 w 167"/>
                <a:gd name="T31" fmla="*/ 2 h 91"/>
                <a:gd name="T32" fmla="*/ 20 w 167"/>
                <a:gd name="T33" fmla="*/ 2 h 91"/>
                <a:gd name="T34" fmla="*/ 20 w 167"/>
                <a:gd name="T35" fmla="*/ 3 h 91"/>
                <a:gd name="T36" fmla="*/ 20 w 167"/>
                <a:gd name="T37" fmla="*/ 5 h 91"/>
                <a:gd name="T38" fmla="*/ 19 w 167"/>
                <a:gd name="T39" fmla="*/ 7 h 91"/>
                <a:gd name="T40" fmla="*/ 18 w 167"/>
                <a:gd name="T41" fmla="*/ 8 h 91"/>
                <a:gd name="T42" fmla="*/ 16 w 167"/>
                <a:gd name="T43" fmla="*/ 10 h 91"/>
                <a:gd name="T44" fmla="*/ 14 w 167"/>
                <a:gd name="T45" fmla="*/ 11 h 91"/>
                <a:gd name="T46" fmla="*/ 11 w 167"/>
                <a:gd name="T47" fmla="*/ 12 h 91"/>
                <a:gd name="T48" fmla="*/ 8 w 167"/>
                <a:gd name="T49" fmla="*/ 12 h 91"/>
                <a:gd name="T50" fmla="*/ 5 w 167"/>
                <a:gd name="T51" fmla="*/ 11 h 91"/>
                <a:gd name="T52" fmla="*/ 3 w 167"/>
                <a:gd name="T53" fmla="*/ 10 h 91"/>
                <a:gd name="T54" fmla="*/ 2 w 167"/>
                <a:gd name="T55" fmla="*/ 9 h 91"/>
                <a:gd name="T56" fmla="*/ 1 w 167"/>
                <a:gd name="T57" fmla="*/ 7 h 91"/>
                <a:gd name="T58" fmla="*/ 0 w 167"/>
                <a:gd name="T59" fmla="*/ 6 h 91"/>
                <a:gd name="T60" fmla="*/ 0 w 167"/>
                <a:gd name="T61" fmla="*/ 3 h 91"/>
                <a:gd name="T62" fmla="*/ 0 w 167"/>
                <a:gd name="T63" fmla="*/ 1 h 91"/>
                <a:gd name="T64" fmla="*/ 3 w 167"/>
                <a:gd name="T65" fmla="*/ 1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91"/>
                <a:gd name="T101" fmla="*/ 167 w 167"/>
                <a:gd name="T102" fmla="*/ 91 h 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91">
                  <a:moveTo>
                    <a:pt x="24" y="4"/>
                  </a:moveTo>
                  <a:lnTo>
                    <a:pt x="23" y="4"/>
                  </a:lnTo>
                  <a:lnTo>
                    <a:pt x="23" y="7"/>
                  </a:lnTo>
                  <a:lnTo>
                    <a:pt x="23" y="10"/>
                  </a:lnTo>
                  <a:lnTo>
                    <a:pt x="23" y="15"/>
                  </a:lnTo>
                  <a:lnTo>
                    <a:pt x="23" y="19"/>
                  </a:lnTo>
                  <a:lnTo>
                    <a:pt x="24" y="26"/>
                  </a:lnTo>
                  <a:lnTo>
                    <a:pt x="26" y="32"/>
                  </a:lnTo>
                  <a:lnTo>
                    <a:pt x="29" y="38"/>
                  </a:lnTo>
                  <a:lnTo>
                    <a:pt x="31" y="44"/>
                  </a:lnTo>
                  <a:lnTo>
                    <a:pt x="35" y="49"/>
                  </a:lnTo>
                  <a:lnTo>
                    <a:pt x="40" y="53"/>
                  </a:lnTo>
                  <a:lnTo>
                    <a:pt x="47" y="58"/>
                  </a:lnTo>
                  <a:lnTo>
                    <a:pt x="54" y="61"/>
                  </a:lnTo>
                  <a:lnTo>
                    <a:pt x="64" y="62"/>
                  </a:lnTo>
                  <a:lnTo>
                    <a:pt x="73" y="62"/>
                  </a:lnTo>
                  <a:lnTo>
                    <a:pt x="87" y="62"/>
                  </a:lnTo>
                  <a:lnTo>
                    <a:pt x="99" y="59"/>
                  </a:lnTo>
                  <a:lnTo>
                    <a:pt x="110" y="55"/>
                  </a:lnTo>
                  <a:lnTo>
                    <a:pt x="119" y="50"/>
                  </a:lnTo>
                  <a:lnTo>
                    <a:pt x="127" y="47"/>
                  </a:lnTo>
                  <a:lnTo>
                    <a:pt x="132" y="41"/>
                  </a:lnTo>
                  <a:lnTo>
                    <a:pt x="138" y="36"/>
                  </a:lnTo>
                  <a:lnTo>
                    <a:pt x="141" y="30"/>
                  </a:lnTo>
                  <a:lnTo>
                    <a:pt x="144" y="26"/>
                  </a:lnTo>
                  <a:lnTo>
                    <a:pt x="144" y="19"/>
                  </a:lnTo>
                  <a:lnTo>
                    <a:pt x="145" y="15"/>
                  </a:lnTo>
                  <a:lnTo>
                    <a:pt x="145" y="10"/>
                  </a:lnTo>
                  <a:lnTo>
                    <a:pt x="145" y="7"/>
                  </a:lnTo>
                  <a:lnTo>
                    <a:pt x="145" y="1"/>
                  </a:lnTo>
                  <a:lnTo>
                    <a:pt x="145" y="0"/>
                  </a:lnTo>
                  <a:lnTo>
                    <a:pt x="167" y="12"/>
                  </a:lnTo>
                  <a:lnTo>
                    <a:pt x="167" y="15"/>
                  </a:lnTo>
                  <a:lnTo>
                    <a:pt x="167" y="18"/>
                  </a:lnTo>
                  <a:lnTo>
                    <a:pt x="165" y="24"/>
                  </a:lnTo>
                  <a:lnTo>
                    <a:pt x="164" y="29"/>
                  </a:lnTo>
                  <a:lnTo>
                    <a:pt x="162" y="35"/>
                  </a:lnTo>
                  <a:lnTo>
                    <a:pt x="159" y="41"/>
                  </a:lnTo>
                  <a:lnTo>
                    <a:pt x="158" y="49"/>
                  </a:lnTo>
                  <a:lnTo>
                    <a:pt x="151" y="56"/>
                  </a:lnTo>
                  <a:lnTo>
                    <a:pt x="147" y="62"/>
                  </a:lnTo>
                  <a:lnTo>
                    <a:pt x="141" y="68"/>
                  </a:lnTo>
                  <a:lnTo>
                    <a:pt x="133" y="76"/>
                  </a:lnTo>
                  <a:lnTo>
                    <a:pt x="124" y="81"/>
                  </a:lnTo>
                  <a:lnTo>
                    <a:pt x="115" y="85"/>
                  </a:lnTo>
                  <a:lnTo>
                    <a:pt x="104" y="88"/>
                  </a:lnTo>
                  <a:lnTo>
                    <a:pt x="90" y="91"/>
                  </a:lnTo>
                  <a:lnTo>
                    <a:pt x="76" y="90"/>
                  </a:lnTo>
                  <a:lnTo>
                    <a:pt x="66" y="90"/>
                  </a:lnTo>
                  <a:lnTo>
                    <a:pt x="54" y="88"/>
                  </a:lnTo>
                  <a:lnTo>
                    <a:pt x="46" y="87"/>
                  </a:lnTo>
                  <a:lnTo>
                    <a:pt x="37" y="84"/>
                  </a:lnTo>
                  <a:lnTo>
                    <a:pt x="29" y="79"/>
                  </a:lnTo>
                  <a:lnTo>
                    <a:pt x="23" y="75"/>
                  </a:lnTo>
                  <a:lnTo>
                    <a:pt x="18" y="70"/>
                  </a:lnTo>
                  <a:lnTo>
                    <a:pt x="15" y="62"/>
                  </a:lnTo>
                  <a:lnTo>
                    <a:pt x="11" y="56"/>
                  </a:lnTo>
                  <a:lnTo>
                    <a:pt x="8" y="49"/>
                  </a:lnTo>
                  <a:lnTo>
                    <a:pt x="6" y="41"/>
                  </a:lnTo>
                  <a:lnTo>
                    <a:pt x="3" y="32"/>
                  </a:lnTo>
                  <a:lnTo>
                    <a:pt x="2" y="23"/>
                  </a:lnTo>
                  <a:lnTo>
                    <a:pt x="0" y="12"/>
                  </a:lnTo>
                  <a:lnTo>
                    <a:pt x="0" y="1"/>
                  </a:lnTo>
                  <a:lnTo>
                    <a:pt x="24" y="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39" name="Freeform 116"/>
            <p:cNvSpPr>
              <a:spLocks/>
            </p:cNvSpPr>
            <p:nvPr/>
          </p:nvSpPr>
          <p:spPr bwMode="auto">
            <a:xfrm>
              <a:off x="1800" y="2144"/>
              <a:ext cx="69" cy="32"/>
            </a:xfrm>
            <a:custGeom>
              <a:avLst/>
              <a:gdLst>
                <a:gd name="T0" fmla="*/ 3 w 138"/>
                <a:gd name="T1" fmla="*/ 0 h 64"/>
                <a:gd name="T2" fmla="*/ 3 w 138"/>
                <a:gd name="T3" fmla="*/ 1 h 64"/>
                <a:gd name="T4" fmla="*/ 3 w 138"/>
                <a:gd name="T5" fmla="*/ 1 h 64"/>
                <a:gd name="T6" fmla="*/ 3 w 138"/>
                <a:gd name="T7" fmla="*/ 2 h 64"/>
                <a:gd name="T8" fmla="*/ 3 w 138"/>
                <a:gd name="T9" fmla="*/ 2 h 64"/>
                <a:gd name="T10" fmla="*/ 3 w 138"/>
                <a:gd name="T11" fmla="*/ 3 h 64"/>
                <a:gd name="T12" fmla="*/ 4 w 138"/>
                <a:gd name="T13" fmla="*/ 4 h 64"/>
                <a:gd name="T14" fmla="*/ 4 w 138"/>
                <a:gd name="T15" fmla="*/ 4 h 64"/>
                <a:gd name="T16" fmla="*/ 5 w 138"/>
                <a:gd name="T17" fmla="*/ 5 h 64"/>
                <a:gd name="T18" fmla="*/ 5 w 138"/>
                <a:gd name="T19" fmla="*/ 5 h 64"/>
                <a:gd name="T20" fmla="*/ 6 w 138"/>
                <a:gd name="T21" fmla="*/ 6 h 64"/>
                <a:gd name="T22" fmla="*/ 8 w 138"/>
                <a:gd name="T23" fmla="*/ 6 h 64"/>
                <a:gd name="T24" fmla="*/ 9 w 138"/>
                <a:gd name="T25" fmla="*/ 6 h 64"/>
                <a:gd name="T26" fmla="*/ 11 w 138"/>
                <a:gd name="T27" fmla="*/ 5 h 64"/>
                <a:gd name="T28" fmla="*/ 13 w 138"/>
                <a:gd name="T29" fmla="*/ 4 h 64"/>
                <a:gd name="T30" fmla="*/ 15 w 138"/>
                <a:gd name="T31" fmla="*/ 4 h 64"/>
                <a:gd name="T32" fmla="*/ 18 w 138"/>
                <a:gd name="T33" fmla="*/ 5 h 64"/>
                <a:gd name="T34" fmla="*/ 17 w 138"/>
                <a:gd name="T35" fmla="*/ 5 h 64"/>
                <a:gd name="T36" fmla="*/ 17 w 138"/>
                <a:gd name="T37" fmla="*/ 5 h 64"/>
                <a:gd name="T38" fmla="*/ 16 w 138"/>
                <a:gd name="T39" fmla="*/ 6 h 64"/>
                <a:gd name="T40" fmla="*/ 15 w 138"/>
                <a:gd name="T41" fmla="*/ 6 h 64"/>
                <a:gd name="T42" fmla="*/ 13 w 138"/>
                <a:gd name="T43" fmla="*/ 7 h 64"/>
                <a:gd name="T44" fmla="*/ 12 w 138"/>
                <a:gd name="T45" fmla="*/ 7 h 64"/>
                <a:gd name="T46" fmla="*/ 10 w 138"/>
                <a:gd name="T47" fmla="*/ 8 h 64"/>
                <a:gd name="T48" fmla="*/ 9 w 138"/>
                <a:gd name="T49" fmla="*/ 8 h 64"/>
                <a:gd name="T50" fmla="*/ 7 w 138"/>
                <a:gd name="T51" fmla="*/ 8 h 64"/>
                <a:gd name="T52" fmla="*/ 6 w 138"/>
                <a:gd name="T53" fmla="*/ 8 h 64"/>
                <a:gd name="T54" fmla="*/ 4 w 138"/>
                <a:gd name="T55" fmla="*/ 8 h 64"/>
                <a:gd name="T56" fmla="*/ 3 w 138"/>
                <a:gd name="T57" fmla="*/ 8 h 64"/>
                <a:gd name="T58" fmla="*/ 2 w 138"/>
                <a:gd name="T59" fmla="*/ 6 h 64"/>
                <a:gd name="T60" fmla="*/ 1 w 138"/>
                <a:gd name="T61" fmla="*/ 5 h 64"/>
                <a:gd name="T62" fmla="*/ 0 w 138"/>
                <a:gd name="T63" fmla="*/ 3 h 64"/>
                <a:gd name="T64" fmla="*/ 0 w 138"/>
                <a:gd name="T65" fmla="*/ 1 h 64"/>
                <a:gd name="T66" fmla="*/ 3 w 138"/>
                <a:gd name="T67" fmla="*/ 0 h 64"/>
                <a:gd name="T68" fmla="*/ 3 w 138"/>
                <a:gd name="T69" fmla="*/ 0 h 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64"/>
                <a:gd name="T107" fmla="*/ 138 w 138"/>
                <a:gd name="T108" fmla="*/ 64 h 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64">
                  <a:moveTo>
                    <a:pt x="21" y="0"/>
                  </a:moveTo>
                  <a:lnTo>
                    <a:pt x="21" y="3"/>
                  </a:lnTo>
                  <a:lnTo>
                    <a:pt x="21" y="6"/>
                  </a:lnTo>
                  <a:lnTo>
                    <a:pt x="21" y="11"/>
                  </a:lnTo>
                  <a:lnTo>
                    <a:pt x="21" y="15"/>
                  </a:lnTo>
                  <a:lnTo>
                    <a:pt x="24" y="21"/>
                  </a:lnTo>
                  <a:lnTo>
                    <a:pt x="26" y="26"/>
                  </a:lnTo>
                  <a:lnTo>
                    <a:pt x="31" y="32"/>
                  </a:lnTo>
                  <a:lnTo>
                    <a:pt x="34" y="35"/>
                  </a:lnTo>
                  <a:lnTo>
                    <a:pt x="40" y="40"/>
                  </a:lnTo>
                  <a:lnTo>
                    <a:pt x="47" y="41"/>
                  </a:lnTo>
                  <a:lnTo>
                    <a:pt x="58" y="43"/>
                  </a:lnTo>
                  <a:lnTo>
                    <a:pt x="69" y="41"/>
                  </a:lnTo>
                  <a:lnTo>
                    <a:pt x="83" y="38"/>
                  </a:lnTo>
                  <a:lnTo>
                    <a:pt x="98" y="32"/>
                  </a:lnTo>
                  <a:lnTo>
                    <a:pt x="116" y="25"/>
                  </a:lnTo>
                  <a:lnTo>
                    <a:pt x="138" y="35"/>
                  </a:lnTo>
                  <a:lnTo>
                    <a:pt x="134" y="35"/>
                  </a:lnTo>
                  <a:lnTo>
                    <a:pt x="130" y="38"/>
                  </a:lnTo>
                  <a:lnTo>
                    <a:pt x="124" y="43"/>
                  </a:lnTo>
                  <a:lnTo>
                    <a:pt x="115" y="47"/>
                  </a:lnTo>
                  <a:lnTo>
                    <a:pt x="104" y="51"/>
                  </a:lnTo>
                  <a:lnTo>
                    <a:pt x="92" y="55"/>
                  </a:lnTo>
                  <a:lnTo>
                    <a:pt x="79" y="60"/>
                  </a:lnTo>
                  <a:lnTo>
                    <a:pt x="67" y="63"/>
                  </a:lnTo>
                  <a:lnTo>
                    <a:pt x="53" y="64"/>
                  </a:lnTo>
                  <a:lnTo>
                    <a:pt x="41" y="64"/>
                  </a:lnTo>
                  <a:lnTo>
                    <a:pt x="29" y="61"/>
                  </a:lnTo>
                  <a:lnTo>
                    <a:pt x="20" y="57"/>
                  </a:lnTo>
                  <a:lnTo>
                    <a:pt x="11" y="47"/>
                  </a:lnTo>
                  <a:lnTo>
                    <a:pt x="5" y="37"/>
                  </a:lnTo>
                  <a:lnTo>
                    <a:pt x="0" y="21"/>
                  </a:lnTo>
                  <a:lnTo>
                    <a:pt x="0" y="2"/>
                  </a:lnTo>
                  <a:lnTo>
                    <a:pt x="2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0" name="Freeform 117"/>
            <p:cNvSpPr>
              <a:spLocks/>
            </p:cNvSpPr>
            <p:nvPr/>
          </p:nvSpPr>
          <p:spPr bwMode="auto">
            <a:xfrm>
              <a:off x="1586" y="1738"/>
              <a:ext cx="110" cy="105"/>
            </a:xfrm>
            <a:custGeom>
              <a:avLst/>
              <a:gdLst>
                <a:gd name="T0" fmla="*/ 4 w 222"/>
                <a:gd name="T1" fmla="*/ 1 h 209"/>
                <a:gd name="T2" fmla="*/ 4 w 222"/>
                <a:gd name="T3" fmla="*/ 1 h 209"/>
                <a:gd name="T4" fmla="*/ 4 w 222"/>
                <a:gd name="T5" fmla="*/ 2 h 209"/>
                <a:gd name="T6" fmla="*/ 4 w 222"/>
                <a:gd name="T7" fmla="*/ 3 h 209"/>
                <a:gd name="T8" fmla="*/ 4 w 222"/>
                <a:gd name="T9" fmla="*/ 4 h 209"/>
                <a:gd name="T10" fmla="*/ 4 w 222"/>
                <a:gd name="T11" fmla="*/ 6 h 209"/>
                <a:gd name="T12" fmla="*/ 5 w 222"/>
                <a:gd name="T13" fmla="*/ 8 h 209"/>
                <a:gd name="T14" fmla="*/ 5 w 222"/>
                <a:gd name="T15" fmla="*/ 10 h 209"/>
                <a:gd name="T16" fmla="*/ 6 w 222"/>
                <a:gd name="T17" fmla="*/ 12 h 209"/>
                <a:gd name="T18" fmla="*/ 7 w 222"/>
                <a:gd name="T19" fmla="*/ 14 h 209"/>
                <a:gd name="T20" fmla="*/ 8 w 222"/>
                <a:gd name="T21" fmla="*/ 16 h 209"/>
                <a:gd name="T22" fmla="*/ 10 w 222"/>
                <a:gd name="T23" fmla="*/ 18 h 209"/>
                <a:gd name="T24" fmla="*/ 12 w 222"/>
                <a:gd name="T25" fmla="*/ 19 h 209"/>
                <a:gd name="T26" fmla="*/ 15 w 222"/>
                <a:gd name="T27" fmla="*/ 21 h 209"/>
                <a:gd name="T28" fmla="*/ 18 w 222"/>
                <a:gd name="T29" fmla="*/ 22 h 209"/>
                <a:gd name="T30" fmla="*/ 22 w 222"/>
                <a:gd name="T31" fmla="*/ 22 h 209"/>
                <a:gd name="T32" fmla="*/ 27 w 222"/>
                <a:gd name="T33" fmla="*/ 23 h 209"/>
                <a:gd name="T34" fmla="*/ 26 w 222"/>
                <a:gd name="T35" fmla="*/ 27 h 209"/>
                <a:gd name="T36" fmla="*/ 25 w 222"/>
                <a:gd name="T37" fmla="*/ 27 h 209"/>
                <a:gd name="T38" fmla="*/ 25 w 222"/>
                <a:gd name="T39" fmla="*/ 27 h 209"/>
                <a:gd name="T40" fmla="*/ 23 w 222"/>
                <a:gd name="T41" fmla="*/ 27 h 209"/>
                <a:gd name="T42" fmla="*/ 22 w 222"/>
                <a:gd name="T43" fmla="*/ 27 h 209"/>
                <a:gd name="T44" fmla="*/ 20 w 222"/>
                <a:gd name="T45" fmla="*/ 26 h 209"/>
                <a:gd name="T46" fmla="*/ 17 w 222"/>
                <a:gd name="T47" fmla="*/ 26 h 209"/>
                <a:gd name="T48" fmla="*/ 15 w 222"/>
                <a:gd name="T49" fmla="*/ 25 h 209"/>
                <a:gd name="T50" fmla="*/ 13 w 222"/>
                <a:gd name="T51" fmla="*/ 25 h 209"/>
                <a:gd name="T52" fmla="*/ 10 w 222"/>
                <a:gd name="T53" fmla="*/ 23 h 209"/>
                <a:gd name="T54" fmla="*/ 8 w 222"/>
                <a:gd name="T55" fmla="*/ 22 h 209"/>
                <a:gd name="T56" fmla="*/ 5 w 222"/>
                <a:gd name="T57" fmla="*/ 19 h 209"/>
                <a:gd name="T58" fmla="*/ 3 w 222"/>
                <a:gd name="T59" fmla="*/ 17 h 209"/>
                <a:gd name="T60" fmla="*/ 2 w 222"/>
                <a:gd name="T61" fmla="*/ 14 h 209"/>
                <a:gd name="T62" fmla="*/ 1 w 222"/>
                <a:gd name="T63" fmla="*/ 10 h 209"/>
                <a:gd name="T64" fmla="*/ 0 w 222"/>
                <a:gd name="T65" fmla="*/ 6 h 209"/>
                <a:gd name="T66" fmla="*/ 0 w 222"/>
                <a:gd name="T67" fmla="*/ 0 h 209"/>
                <a:gd name="T68" fmla="*/ 4 w 222"/>
                <a:gd name="T69" fmla="*/ 1 h 209"/>
                <a:gd name="T70" fmla="*/ 4 w 222"/>
                <a:gd name="T71" fmla="*/ 1 h 2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2"/>
                <a:gd name="T109" fmla="*/ 0 h 209"/>
                <a:gd name="T110" fmla="*/ 222 w 222"/>
                <a:gd name="T111" fmla="*/ 209 h 2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2" h="209">
                  <a:moveTo>
                    <a:pt x="38" y="4"/>
                  </a:moveTo>
                  <a:lnTo>
                    <a:pt x="38" y="6"/>
                  </a:lnTo>
                  <a:lnTo>
                    <a:pt x="37" y="12"/>
                  </a:lnTo>
                  <a:lnTo>
                    <a:pt x="37" y="21"/>
                  </a:lnTo>
                  <a:lnTo>
                    <a:pt x="37" y="32"/>
                  </a:lnTo>
                  <a:lnTo>
                    <a:pt x="37" y="45"/>
                  </a:lnTo>
                  <a:lnTo>
                    <a:pt x="40" y="59"/>
                  </a:lnTo>
                  <a:lnTo>
                    <a:pt x="45" y="76"/>
                  </a:lnTo>
                  <a:lnTo>
                    <a:pt x="51" y="93"/>
                  </a:lnTo>
                  <a:lnTo>
                    <a:pt x="58" y="107"/>
                  </a:lnTo>
                  <a:lnTo>
                    <a:pt x="71" y="123"/>
                  </a:lnTo>
                  <a:lnTo>
                    <a:pt x="84" y="137"/>
                  </a:lnTo>
                  <a:lnTo>
                    <a:pt x="103" y="151"/>
                  </a:lnTo>
                  <a:lnTo>
                    <a:pt x="126" y="162"/>
                  </a:lnTo>
                  <a:lnTo>
                    <a:pt x="152" y="171"/>
                  </a:lnTo>
                  <a:lnTo>
                    <a:pt x="184" y="175"/>
                  </a:lnTo>
                  <a:lnTo>
                    <a:pt x="222" y="177"/>
                  </a:lnTo>
                  <a:lnTo>
                    <a:pt x="211" y="209"/>
                  </a:lnTo>
                  <a:lnTo>
                    <a:pt x="208" y="209"/>
                  </a:lnTo>
                  <a:lnTo>
                    <a:pt x="201" y="209"/>
                  </a:lnTo>
                  <a:lnTo>
                    <a:pt x="190" y="209"/>
                  </a:lnTo>
                  <a:lnTo>
                    <a:pt x="178" y="209"/>
                  </a:lnTo>
                  <a:lnTo>
                    <a:pt x="161" y="208"/>
                  </a:lnTo>
                  <a:lnTo>
                    <a:pt x="142" y="204"/>
                  </a:lnTo>
                  <a:lnTo>
                    <a:pt x="123" y="200"/>
                  </a:lnTo>
                  <a:lnTo>
                    <a:pt x="104" y="194"/>
                  </a:lnTo>
                  <a:lnTo>
                    <a:pt x="84" y="183"/>
                  </a:lnTo>
                  <a:lnTo>
                    <a:pt x="64" y="171"/>
                  </a:lnTo>
                  <a:lnTo>
                    <a:pt x="46" y="152"/>
                  </a:lnTo>
                  <a:lnTo>
                    <a:pt x="31" y="133"/>
                  </a:lnTo>
                  <a:lnTo>
                    <a:pt x="17" y="107"/>
                  </a:lnTo>
                  <a:lnTo>
                    <a:pt x="8" y="78"/>
                  </a:lnTo>
                  <a:lnTo>
                    <a:pt x="2" y="41"/>
                  </a:lnTo>
                  <a:lnTo>
                    <a:pt x="0" y="0"/>
                  </a:lnTo>
                  <a:lnTo>
                    <a:pt x="38" y="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1" name="Freeform 118"/>
            <p:cNvSpPr>
              <a:spLocks/>
            </p:cNvSpPr>
            <p:nvPr/>
          </p:nvSpPr>
          <p:spPr bwMode="auto">
            <a:xfrm>
              <a:off x="1619" y="1739"/>
              <a:ext cx="93" cy="73"/>
            </a:xfrm>
            <a:custGeom>
              <a:avLst/>
              <a:gdLst>
                <a:gd name="T0" fmla="*/ 4 w 185"/>
                <a:gd name="T1" fmla="*/ 1 h 145"/>
                <a:gd name="T2" fmla="*/ 4 w 185"/>
                <a:gd name="T3" fmla="*/ 1 h 145"/>
                <a:gd name="T4" fmla="*/ 4 w 185"/>
                <a:gd name="T5" fmla="*/ 2 h 145"/>
                <a:gd name="T6" fmla="*/ 4 w 185"/>
                <a:gd name="T7" fmla="*/ 3 h 145"/>
                <a:gd name="T8" fmla="*/ 5 w 185"/>
                <a:gd name="T9" fmla="*/ 4 h 145"/>
                <a:gd name="T10" fmla="*/ 5 w 185"/>
                <a:gd name="T11" fmla="*/ 5 h 145"/>
                <a:gd name="T12" fmla="*/ 6 w 185"/>
                <a:gd name="T13" fmla="*/ 6 h 145"/>
                <a:gd name="T14" fmla="*/ 6 w 185"/>
                <a:gd name="T15" fmla="*/ 8 h 145"/>
                <a:gd name="T16" fmla="*/ 7 w 185"/>
                <a:gd name="T17" fmla="*/ 9 h 145"/>
                <a:gd name="T18" fmla="*/ 8 w 185"/>
                <a:gd name="T19" fmla="*/ 10 h 145"/>
                <a:gd name="T20" fmla="*/ 10 w 185"/>
                <a:gd name="T21" fmla="*/ 12 h 145"/>
                <a:gd name="T22" fmla="*/ 11 w 185"/>
                <a:gd name="T23" fmla="*/ 13 h 145"/>
                <a:gd name="T24" fmla="*/ 13 w 185"/>
                <a:gd name="T25" fmla="*/ 13 h 145"/>
                <a:gd name="T26" fmla="*/ 15 w 185"/>
                <a:gd name="T27" fmla="*/ 14 h 145"/>
                <a:gd name="T28" fmla="*/ 17 w 185"/>
                <a:gd name="T29" fmla="*/ 14 h 145"/>
                <a:gd name="T30" fmla="*/ 20 w 185"/>
                <a:gd name="T31" fmla="*/ 14 h 145"/>
                <a:gd name="T32" fmla="*/ 24 w 185"/>
                <a:gd name="T33" fmla="*/ 13 h 145"/>
                <a:gd name="T34" fmla="*/ 21 w 185"/>
                <a:gd name="T35" fmla="*/ 18 h 145"/>
                <a:gd name="T36" fmla="*/ 21 w 185"/>
                <a:gd name="T37" fmla="*/ 18 h 145"/>
                <a:gd name="T38" fmla="*/ 20 w 185"/>
                <a:gd name="T39" fmla="*/ 18 h 145"/>
                <a:gd name="T40" fmla="*/ 19 w 185"/>
                <a:gd name="T41" fmla="*/ 18 h 145"/>
                <a:gd name="T42" fmla="*/ 18 w 185"/>
                <a:gd name="T43" fmla="*/ 19 h 145"/>
                <a:gd name="T44" fmla="*/ 16 w 185"/>
                <a:gd name="T45" fmla="*/ 18 h 145"/>
                <a:gd name="T46" fmla="*/ 15 w 185"/>
                <a:gd name="T47" fmla="*/ 18 h 145"/>
                <a:gd name="T48" fmla="*/ 13 w 185"/>
                <a:gd name="T49" fmla="*/ 18 h 145"/>
                <a:gd name="T50" fmla="*/ 11 w 185"/>
                <a:gd name="T51" fmla="*/ 18 h 145"/>
                <a:gd name="T52" fmla="*/ 9 w 185"/>
                <a:gd name="T53" fmla="*/ 17 h 145"/>
                <a:gd name="T54" fmla="*/ 7 w 185"/>
                <a:gd name="T55" fmla="*/ 16 h 145"/>
                <a:gd name="T56" fmla="*/ 5 w 185"/>
                <a:gd name="T57" fmla="*/ 14 h 145"/>
                <a:gd name="T58" fmla="*/ 4 w 185"/>
                <a:gd name="T59" fmla="*/ 12 h 145"/>
                <a:gd name="T60" fmla="*/ 2 w 185"/>
                <a:gd name="T61" fmla="*/ 10 h 145"/>
                <a:gd name="T62" fmla="*/ 1 w 185"/>
                <a:gd name="T63" fmla="*/ 8 h 145"/>
                <a:gd name="T64" fmla="*/ 1 w 185"/>
                <a:gd name="T65" fmla="*/ 4 h 145"/>
                <a:gd name="T66" fmla="*/ 0 w 185"/>
                <a:gd name="T67" fmla="*/ 0 h 145"/>
                <a:gd name="T68" fmla="*/ 4 w 185"/>
                <a:gd name="T69" fmla="*/ 1 h 145"/>
                <a:gd name="T70" fmla="*/ 4 w 185"/>
                <a:gd name="T71" fmla="*/ 1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
                <a:gd name="T109" fmla="*/ 0 h 145"/>
                <a:gd name="T110" fmla="*/ 185 w 185"/>
                <a:gd name="T111" fmla="*/ 145 h 1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 h="145">
                  <a:moveTo>
                    <a:pt x="30" y="5"/>
                  </a:moveTo>
                  <a:lnTo>
                    <a:pt x="30" y="5"/>
                  </a:lnTo>
                  <a:lnTo>
                    <a:pt x="30" y="9"/>
                  </a:lnTo>
                  <a:lnTo>
                    <a:pt x="32" y="17"/>
                  </a:lnTo>
                  <a:lnTo>
                    <a:pt x="33" y="26"/>
                  </a:lnTo>
                  <a:lnTo>
                    <a:pt x="36" y="35"/>
                  </a:lnTo>
                  <a:lnTo>
                    <a:pt x="41" y="46"/>
                  </a:lnTo>
                  <a:lnTo>
                    <a:pt x="47" y="57"/>
                  </a:lnTo>
                  <a:lnTo>
                    <a:pt x="55" y="69"/>
                  </a:lnTo>
                  <a:lnTo>
                    <a:pt x="62" y="80"/>
                  </a:lnTo>
                  <a:lnTo>
                    <a:pt x="73" y="90"/>
                  </a:lnTo>
                  <a:lnTo>
                    <a:pt x="85" y="98"/>
                  </a:lnTo>
                  <a:lnTo>
                    <a:pt x="100" y="104"/>
                  </a:lnTo>
                  <a:lnTo>
                    <a:pt x="117" y="107"/>
                  </a:lnTo>
                  <a:lnTo>
                    <a:pt x="136" y="109"/>
                  </a:lnTo>
                  <a:lnTo>
                    <a:pt x="159" y="107"/>
                  </a:lnTo>
                  <a:lnTo>
                    <a:pt x="185" y="101"/>
                  </a:lnTo>
                  <a:lnTo>
                    <a:pt x="168" y="142"/>
                  </a:lnTo>
                  <a:lnTo>
                    <a:pt x="166" y="142"/>
                  </a:lnTo>
                  <a:lnTo>
                    <a:pt x="160" y="144"/>
                  </a:lnTo>
                  <a:lnTo>
                    <a:pt x="152" y="144"/>
                  </a:lnTo>
                  <a:lnTo>
                    <a:pt x="142" y="145"/>
                  </a:lnTo>
                  <a:lnTo>
                    <a:pt x="128" y="144"/>
                  </a:lnTo>
                  <a:lnTo>
                    <a:pt x="114" y="144"/>
                  </a:lnTo>
                  <a:lnTo>
                    <a:pt x="99" y="141"/>
                  </a:lnTo>
                  <a:lnTo>
                    <a:pt x="84" y="138"/>
                  </a:lnTo>
                  <a:lnTo>
                    <a:pt x="68" y="132"/>
                  </a:lnTo>
                  <a:lnTo>
                    <a:pt x="52" y="122"/>
                  </a:lnTo>
                  <a:lnTo>
                    <a:pt x="38" y="110"/>
                  </a:lnTo>
                  <a:lnTo>
                    <a:pt x="26" y="96"/>
                  </a:lnTo>
                  <a:lnTo>
                    <a:pt x="15" y="78"/>
                  </a:lnTo>
                  <a:lnTo>
                    <a:pt x="6" y="57"/>
                  </a:lnTo>
                  <a:lnTo>
                    <a:pt x="1" y="31"/>
                  </a:lnTo>
                  <a:lnTo>
                    <a:pt x="0" y="0"/>
                  </a:lnTo>
                  <a:lnTo>
                    <a:pt x="3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2" name="Freeform 119"/>
            <p:cNvSpPr>
              <a:spLocks/>
            </p:cNvSpPr>
            <p:nvPr/>
          </p:nvSpPr>
          <p:spPr bwMode="auto">
            <a:xfrm>
              <a:off x="1404" y="1720"/>
              <a:ext cx="319" cy="24"/>
            </a:xfrm>
            <a:custGeom>
              <a:avLst/>
              <a:gdLst>
                <a:gd name="T0" fmla="*/ 0 w 639"/>
                <a:gd name="T1" fmla="*/ 3 h 47"/>
                <a:gd name="T2" fmla="*/ 0 w 639"/>
                <a:gd name="T3" fmla="*/ 3 h 47"/>
                <a:gd name="T4" fmla="*/ 0 w 639"/>
                <a:gd name="T5" fmla="*/ 2 h 47"/>
                <a:gd name="T6" fmla="*/ 2 w 639"/>
                <a:gd name="T7" fmla="*/ 2 h 47"/>
                <a:gd name="T8" fmla="*/ 3 w 639"/>
                <a:gd name="T9" fmla="*/ 2 h 47"/>
                <a:gd name="T10" fmla="*/ 5 w 639"/>
                <a:gd name="T11" fmla="*/ 2 h 47"/>
                <a:gd name="T12" fmla="*/ 8 w 639"/>
                <a:gd name="T13" fmla="*/ 1 h 47"/>
                <a:gd name="T14" fmla="*/ 12 w 639"/>
                <a:gd name="T15" fmla="*/ 1 h 47"/>
                <a:gd name="T16" fmla="*/ 16 w 639"/>
                <a:gd name="T17" fmla="*/ 1 h 47"/>
                <a:gd name="T18" fmla="*/ 21 w 639"/>
                <a:gd name="T19" fmla="*/ 1 h 47"/>
                <a:gd name="T20" fmla="*/ 26 w 639"/>
                <a:gd name="T21" fmla="*/ 0 h 47"/>
                <a:gd name="T22" fmla="*/ 33 w 639"/>
                <a:gd name="T23" fmla="*/ 0 h 47"/>
                <a:gd name="T24" fmla="*/ 40 w 639"/>
                <a:gd name="T25" fmla="*/ 0 h 47"/>
                <a:gd name="T26" fmla="*/ 49 w 639"/>
                <a:gd name="T27" fmla="*/ 0 h 47"/>
                <a:gd name="T28" fmla="*/ 58 w 639"/>
                <a:gd name="T29" fmla="*/ 1 h 47"/>
                <a:gd name="T30" fmla="*/ 68 w 639"/>
                <a:gd name="T31" fmla="*/ 1 h 47"/>
                <a:gd name="T32" fmla="*/ 79 w 639"/>
                <a:gd name="T33" fmla="*/ 2 h 47"/>
                <a:gd name="T34" fmla="*/ 79 w 639"/>
                <a:gd name="T35" fmla="*/ 6 h 47"/>
                <a:gd name="T36" fmla="*/ 79 w 639"/>
                <a:gd name="T37" fmla="*/ 6 h 47"/>
                <a:gd name="T38" fmla="*/ 77 w 639"/>
                <a:gd name="T39" fmla="*/ 6 h 47"/>
                <a:gd name="T40" fmla="*/ 74 w 639"/>
                <a:gd name="T41" fmla="*/ 6 h 47"/>
                <a:gd name="T42" fmla="*/ 70 w 639"/>
                <a:gd name="T43" fmla="*/ 5 h 47"/>
                <a:gd name="T44" fmla="*/ 65 w 639"/>
                <a:gd name="T45" fmla="*/ 5 h 47"/>
                <a:gd name="T46" fmla="*/ 60 w 639"/>
                <a:gd name="T47" fmla="*/ 5 h 47"/>
                <a:gd name="T48" fmla="*/ 54 w 639"/>
                <a:gd name="T49" fmla="*/ 5 h 47"/>
                <a:gd name="T50" fmla="*/ 48 w 639"/>
                <a:gd name="T51" fmla="*/ 4 h 47"/>
                <a:gd name="T52" fmla="*/ 41 w 639"/>
                <a:gd name="T53" fmla="*/ 4 h 47"/>
                <a:gd name="T54" fmla="*/ 35 w 639"/>
                <a:gd name="T55" fmla="*/ 4 h 47"/>
                <a:gd name="T56" fmla="*/ 28 w 639"/>
                <a:gd name="T57" fmla="*/ 4 h 47"/>
                <a:gd name="T58" fmla="*/ 22 w 639"/>
                <a:gd name="T59" fmla="*/ 4 h 47"/>
                <a:gd name="T60" fmla="*/ 15 w 639"/>
                <a:gd name="T61" fmla="*/ 5 h 47"/>
                <a:gd name="T62" fmla="*/ 10 w 639"/>
                <a:gd name="T63" fmla="*/ 5 h 47"/>
                <a:gd name="T64" fmla="*/ 5 w 639"/>
                <a:gd name="T65" fmla="*/ 6 h 47"/>
                <a:gd name="T66" fmla="*/ 1 w 639"/>
                <a:gd name="T67" fmla="*/ 6 h 47"/>
                <a:gd name="T68" fmla="*/ 0 w 639"/>
                <a:gd name="T69" fmla="*/ 3 h 47"/>
                <a:gd name="T70" fmla="*/ 0 w 639"/>
                <a:gd name="T71" fmla="*/ 3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9"/>
                <a:gd name="T109" fmla="*/ 0 h 47"/>
                <a:gd name="T110" fmla="*/ 639 w 639"/>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9" h="47">
                  <a:moveTo>
                    <a:pt x="0" y="17"/>
                  </a:moveTo>
                  <a:lnTo>
                    <a:pt x="2" y="17"/>
                  </a:lnTo>
                  <a:lnTo>
                    <a:pt x="6" y="15"/>
                  </a:lnTo>
                  <a:lnTo>
                    <a:pt x="16" y="14"/>
                  </a:lnTo>
                  <a:lnTo>
                    <a:pt x="29" y="12"/>
                  </a:lnTo>
                  <a:lnTo>
                    <a:pt x="46" y="9"/>
                  </a:lnTo>
                  <a:lnTo>
                    <a:pt x="69" y="7"/>
                  </a:lnTo>
                  <a:lnTo>
                    <a:pt x="97" y="6"/>
                  </a:lnTo>
                  <a:lnTo>
                    <a:pt x="130" y="4"/>
                  </a:lnTo>
                  <a:lnTo>
                    <a:pt x="168" y="1"/>
                  </a:lnTo>
                  <a:lnTo>
                    <a:pt x="214" y="0"/>
                  </a:lnTo>
                  <a:lnTo>
                    <a:pt x="266" y="0"/>
                  </a:lnTo>
                  <a:lnTo>
                    <a:pt x="326" y="0"/>
                  </a:lnTo>
                  <a:lnTo>
                    <a:pt x="392" y="0"/>
                  </a:lnTo>
                  <a:lnTo>
                    <a:pt x="465" y="3"/>
                  </a:lnTo>
                  <a:lnTo>
                    <a:pt x="548" y="4"/>
                  </a:lnTo>
                  <a:lnTo>
                    <a:pt x="639" y="11"/>
                  </a:lnTo>
                  <a:lnTo>
                    <a:pt x="639" y="44"/>
                  </a:lnTo>
                  <a:lnTo>
                    <a:pt x="633" y="43"/>
                  </a:lnTo>
                  <a:lnTo>
                    <a:pt x="618" y="43"/>
                  </a:lnTo>
                  <a:lnTo>
                    <a:pt x="594" y="41"/>
                  </a:lnTo>
                  <a:lnTo>
                    <a:pt x="563" y="40"/>
                  </a:lnTo>
                  <a:lnTo>
                    <a:pt x="525" y="37"/>
                  </a:lnTo>
                  <a:lnTo>
                    <a:pt x="482" y="35"/>
                  </a:lnTo>
                  <a:lnTo>
                    <a:pt x="435" y="33"/>
                  </a:lnTo>
                  <a:lnTo>
                    <a:pt x="386" y="32"/>
                  </a:lnTo>
                  <a:lnTo>
                    <a:pt x="332" y="30"/>
                  </a:lnTo>
                  <a:lnTo>
                    <a:pt x="280" y="30"/>
                  </a:lnTo>
                  <a:lnTo>
                    <a:pt x="227" y="30"/>
                  </a:lnTo>
                  <a:lnTo>
                    <a:pt x="176" y="32"/>
                  </a:lnTo>
                  <a:lnTo>
                    <a:pt x="126" y="33"/>
                  </a:lnTo>
                  <a:lnTo>
                    <a:pt x="81" y="37"/>
                  </a:lnTo>
                  <a:lnTo>
                    <a:pt x="42" y="41"/>
                  </a:lnTo>
                  <a:lnTo>
                    <a:pt x="8" y="47"/>
                  </a:lnTo>
                  <a:lnTo>
                    <a:pt x="0"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3" name="Freeform 120"/>
            <p:cNvSpPr>
              <a:spLocks/>
            </p:cNvSpPr>
            <p:nvPr/>
          </p:nvSpPr>
          <p:spPr bwMode="auto">
            <a:xfrm>
              <a:off x="1396" y="1731"/>
              <a:ext cx="320" cy="24"/>
            </a:xfrm>
            <a:custGeom>
              <a:avLst/>
              <a:gdLst>
                <a:gd name="T0" fmla="*/ 0 w 639"/>
                <a:gd name="T1" fmla="*/ 2 h 47"/>
                <a:gd name="T2" fmla="*/ 0 w 639"/>
                <a:gd name="T3" fmla="*/ 2 h 47"/>
                <a:gd name="T4" fmla="*/ 1 w 639"/>
                <a:gd name="T5" fmla="*/ 2 h 47"/>
                <a:gd name="T6" fmla="*/ 2 w 639"/>
                <a:gd name="T7" fmla="*/ 2 h 47"/>
                <a:gd name="T8" fmla="*/ 4 w 639"/>
                <a:gd name="T9" fmla="*/ 2 h 47"/>
                <a:gd name="T10" fmla="*/ 6 w 639"/>
                <a:gd name="T11" fmla="*/ 2 h 47"/>
                <a:gd name="T12" fmla="*/ 9 w 639"/>
                <a:gd name="T13" fmla="*/ 1 h 47"/>
                <a:gd name="T14" fmla="*/ 12 w 639"/>
                <a:gd name="T15" fmla="*/ 1 h 47"/>
                <a:gd name="T16" fmla="*/ 17 w 639"/>
                <a:gd name="T17" fmla="*/ 1 h 47"/>
                <a:gd name="T18" fmla="*/ 21 w 639"/>
                <a:gd name="T19" fmla="*/ 1 h 47"/>
                <a:gd name="T20" fmla="*/ 27 w 639"/>
                <a:gd name="T21" fmla="*/ 0 h 47"/>
                <a:gd name="T22" fmla="*/ 34 w 639"/>
                <a:gd name="T23" fmla="*/ 0 h 47"/>
                <a:gd name="T24" fmla="*/ 41 w 639"/>
                <a:gd name="T25" fmla="*/ 0 h 47"/>
                <a:gd name="T26" fmla="*/ 49 w 639"/>
                <a:gd name="T27" fmla="*/ 0 h 47"/>
                <a:gd name="T28" fmla="*/ 59 w 639"/>
                <a:gd name="T29" fmla="*/ 1 h 47"/>
                <a:gd name="T30" fmla="*/ 69 w 639"/>
                <a:gd name="T31" fmla="*/ 1 h 47"/>
                <a:gd name="T32" fmla="*/ 80 w 639"/>
                <a:gd name="T33" fmla="*/ 2 h 47"/>
                <a:gd name="T34" fmla="*/ 80 w 639"/>
                <a:gd name="T35" fmla="*/ 6 h 47"/>
                <a:gd name="T36" fmla="*/ 80 w 639"/>
                <a:gd name="T37" fmla="*/ 6 h 47"/>
                <a:gd name="T38" fmla="*/ 78 w 639"/>
                <a:gd name="T39" fmla="*/ 6 h 47"/>
                <a:gd name="T40" fmla="*/ 75 w 639"/>
                <a:gd name="T41" fmla="*/ 6 h 47"/>
                <a:gd name="T42" fmla="*/ 71 w 639"/>
                <a:gd name="T43" fmla="*/ 5 h 47"/>
                <a:gd name="T44" fmla="*/ 66 w 639"/>
                <a:gd name="T45" fmla="*/ 5 h 47"/>
                <a:gd name="T46" fmla="*/ 61 w 639"/>
                <a:gd name="T47" fmla="*/ 5 h 47"/>
                <a:gd name="T48" fmla="*/ 55 w 639"/>
                <a:gd name="T49" fmla="*/ 5 h 47"/>
                <a:gd name="T50" fmla="*/ 49 w 639"/>
                <a:gd name="T51" fmla="*/ 5 h 47"/>
                <a:gd name="T52" fmla="*/ 42 w 639"/>
                <a:gd name="T53" fmla="*/ 4 h 47"/>
                <a:gd name="T54" fmla="*/ 35 w 639"/>
                <a:gd name="T55" fmla="*/ 4 h 47"/>
                <a:gd name="T56" fmla="*/ 29 w 639"/>
                <a:gd name="T57" fmla="*/ 4 h 47"/>
                <a:gd name="T58" fmla="*/ 22 w 639"/>
                <a:gd name="T59" fmla="*/ 4 h 47"/>
                <a:gd name="T60" fmla="*/ 16 w 639"/>
                <a:gd name="T61" fmla="*/ 5 h 47"/>
                <a:gd name="T62" fmla="*/ 11 w 639"/>
                <a:gd name="T63" fmla="*/ 5 h 47"/>
                <a:gd name="T64" fmla="*/ 5 w 639"/>
                <a:gd name="T65" fmla="*/ 6 h 47"/>
                <a:gd name="T66" fmla="*/ 1 w 639"/>
                <a:gd name="T67" fmla="*/ 6 h 47"/>
                <a:gd name="T68" fmla="*/ 0 w 639"/>
                <a:gd name="T69" fmla="*/ 2 h 47"/>
                <a:gd name="T70" fmla="*/ 0 w 639"/>
                <a:gd name="T71" fmla="*/ 2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9"/>
                <a:gd name="T109" fmla="*/ 0 h 47"/>
                <a:gd name="T110" fmla="*/ 639 w 639"/>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9" h="47">
                  <a:moveTo>
                    <a:pt x="0" y="15"/>
                  </a:moveTo>
                  <a:lnTo>
                    <a:pt x="0" y="15"/>
                  </a:lnTo>
                  <a:lnTo>
                    <a:pt x="6" y="14"/>
                  </a:lnTo>
                  <a:lnTo>
                    <a:pt x="15" y="12"/>
                  </a:lnTo>
                  <a:lnTo>
                    <a:pt x="28" y="10"/>
                  </a:lnTo>
                  <a:lnTo>
                    <a:pt x="46" y="9"/>
                  </a:lnTo>
                  <a:lnTo>
                    <a:pt x="69" y="6"/>
                  </a:lnTo>
                  <a:lnTo>
                    <a:pt x="95" y="4"/>
                  </a:lnTo>
                  <a:lnTo>
                    <a:pt x="130" y="3"/>
                  </a:lnTo>
                  <a:lnTo>
                    <a:pt x="168" y="1"/>
                  </a:lnTo>
                  <a:lnTo>
                    <a:pt x="214" y="0"/>
                  </a:lnTo>
                  <a:lnTo>
                    <a:pt x="266" y="0"/>
                  </a:lnTo>
                  <a:lnTo>
                    <a:pt x="326" y="0"/>
                  </a:lnTo>
                  <a:lnTo>
                    <a:pt x="391" y="0"/>
                  </a:lnTo>
                  <a:lnTo>
                    <a:pt x="466" y="1"/>
                  </a:lnTo>
                  <a:lnTo>
                    <a:pt x="549" y="4"/>
                  </a:lnTo>
                  <a:lnTo>
                    <a:pt x="639" y="9"/>
                  </a:lnTo>
                  <a:lnTo>
                    <a:pt x="639" y="44"/>
                  </a:lnTo>
                  <a:lnTo>
                    <a:pt x="633" y="44"/>
                  </a:lnTo>
                  <a:lnTo>
                    <a:pt x="619" y="43"/>
                  </a:lnTo>
                  <a:lnTo>
                    <a:pt x="595" y="41"/>
                  </a:lnTo>
                  <a:lnTo>
                    <a:pt x="564" y="40"/>
                  </a:lnTo>
                  <a:lnTo>
                    <a:pt x="526" y="38"/>
                  </a:lnTo>
                  <a:lnTo>
                    <a:pt x="482" y="35"/>
                  </a:lnTo>
                  <a:lnTo>
                    <a:pt x="434" y="33"/>
                  </a:lnTo>
                  <a:lnTo>
                    <a:pt x="385" y="33"/>
                  </a:lnTo>
                  <a:lnTo>
                    <a:pt x="332" y="30"/>
                  </a:lnTo>
                  <a:lnTo>
                    <a:pt x="278" y="30"/>
                  </a:lnTo>
                  <a:lnTo>
                    <a:pt x="226" y="30"/>
                  </a:lnTo>
                  <a:lnTo>
                    <a:pt x="176" y="32"/>
                  </a:lnTo>
                  <a:lnTo>
                    <a:pt x="125" y="33"/>
                  </a:lnTo>
                  <a:lnTo>
                    <a:pt x="81" y="36"/>
                  </a:lnTo>
                  <a:lnTo>
                    <a:pt x="40" y="41"/>
                  </a:lnTo>
                  <a:lnTo>
                    <a:pt x="6" y="47"/>
                  </a:lnTo>
                  <a:lnTo>
                    <a:pt x="0" y="1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4" name="Freeform 121"/>
            <p:cNvSpPr>
              <a:spLocks/>
            </p:cNvSpPr>
            <p:nvPr/>
          </p:nvSpPr>
          <p:spPr bwMode="auto">
            <a:xfrm>
              <a:off x="1154" y="1669"/>
              <a:ext cx="259" cy="430"/>
            </a:xfrm>
            <a:custGeom>
              <a:avLst/>
              <a:gdLst>
                <a:gd name="T0" fmla="*/ 61 w 519"/>
                <a:gd name="T1" fmla="*/ 31 h 861"/>
                <a:gd name="T2" fmla="*/ 60 w 519"/>
                <a:gd name="T3" fmla="*/ 31 h 861"/>
                <a:gd name="T4" fmla="*/ 59 w 519"/>
                <a:gd name="T5" fmla="*/ 32 h 861"/>
                <a:gd name="T6" fmla="*/ 58 w 519"/>
                <a:gd name="T7" fmla="*/ 34 h 861"/>
                <a:gd name="T8" fmla="*/ 54 w 519"/>
                <a:gd name="T9" fmla="*/ 35 h 861"/>
                <a:gd name="T10" fmla="*/ 49 w 519"/>
                <a:gd name="T11" fmla="*/ 37 h 861"/>
                <a:gd name="T12" fmla="*/ 43 w 519"/>
                <a:gd name="T13" fmla="*/ 38 h 861"/>
                <a:gd name="T14" fmla="*/ 34 w 519"/>
                <a:gd name="T15" fmla="*/ 38 h 861"/>
                <a:gd name="T16" fmla="*/ 23 w 519"/>
                <a:gd name="T17" fmla="*/ 38 h 861"/>
                <a:gd name="T18" fmla="*/ 22 w 519"/>
                <a:gd name="T19" fmla="*/ 37 h 861"/>
                <a:gd name="T20" fmla="*/ 20 w 519"/>
                <a:gd name="T21" fmla="*/ 37 h 861"/>
                <a:gd name="T22" fmla="*/ 17 w 519"/>
                <a:gd name="T23" fmla="*/ 38 h 861"/>
                <a:gd name="T24" fmla="*/ 14 w 519"/>
                <a:gd name="T25" fmla="*/ 39 h 861"/>
                <a:gd name="T26" fmla="*/ 11 w 519"/>
                <a:gd name="T27" fmla="*/ 42 h 861"/>
                <a:gd name="T28" fmla="*/ 7 w 519"/>
                <a:gd name="T29" fmla="*/ 48 h 861"/>
                <a:gd name="T30" fmla="*/ 5 w 519"/>
                <a:gd name="T31" fmla="*/ 57 h 861"/>
                <a:gd name="T32" fmla="*/ 3 w 519"/>
                <a:gd name="T33" fmla="*/ 69 h 861"/>
                <a:gd name="T34" fmla="*/ 5 w 519"/>
                <a:gd name="T35" fmla="*/ 106 h 861"/>
                <a:gd name="T36" fmla="*/ 7 w 519"/>
                <a:gd name="T37" fmla="*/ 69 h 861"/>
                <a:gd name="T38" fmla="*/ 7 w 519"/>
                <a:gd name="T39" fmla="*/ 66 h 861"/>
                <a:gd name="T40" fmla="*/ 8 w 519"/>
                <a:gd name="T41" fmla="*/ 62 h 861"/>
                <a:gd name="T42" fmla="*/ 9 w 519"/>
                <a:gd name="T43" fmla="*/ 57 h 861"/>
                <a:gd name="T44" fmla="*/ 11 w 519"/>
                <a:gd name="T45" fmla="*/ 52 h 861"/>
                <a:gd name="T46" fmla="*/ 13 w 519"/>
                <a:gd name="T47" fmla="*/ 47 h 861"/>
                <a:gd name="T48" fmla="*/ 16 w 519"/>
                <a:gd name="T49" fmla="*/ 43 h 861"/>
                <a:gd name="T50" fmla="*/ 20 w 519"/>
                <a:gd name="T51" fmla="*/ 41 h 861"/>
                <a:gd name="T52" fmla="*/ 23 w 519"/>
                <a:gd name="T53" fmla="*/ 41 h 861"/>
                <a:gd name="T54" fmla="*/ 27 w 519"/>
                <a:gd name="T55" fmla="*/ 41 h 861"/>
                <a:gd name="T56" fmla="*/ 32 w 519"/>
                <a:gd name="T57" fmla="*/ 42 h 861"/>
                <a:gd name="T58" fmla="*/ 39 w 519"/>
                <a:gd name="T59" fmla="*/ 42 h 861"/>
                <a:gd name="T60" fmla="*/ 46 w 519"/>
                <a:gd name="T61" fmla="*/ 42 h 861"/>
                <a:gd name="T62" fmla="*/ 53 w 519"/>
                <a:gd name="T63" fmla="*/ 40 h 861"/>
                <a:gd name="T64" fmla="*/ 59 w 519"/>
                <a:gd name="T65" fmla="*/ 38 h 861"/>
                <a:gd name="T66" fmla="*/ 63 w 519"/>
                <a:gd name="T67" fmla="*/ 34 h 861"/>
                <a:gd name="T68" fmla="*/ 62 w 519"/>
                <a:gd name="T69" fmla="*/ 2 h 861"/>
                <a:gd name="T70" fmla="*/ 56 w 519"/>
                <a:gd name="T71" fmla="*/ 0 h 8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9"/>
                <a:gd name="T109" fmla="*/ 0 h 861"/>
                <a:gd name="T110" fmla="*/ 519 w 519"/>
                <a:gd name="T111" fmla="*/ 861 h 8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9" h="861">
                  <a:moveTo>
                    <a:pt x="450" y="0"/>
                  </a:moveTo>
                  <a:lnTo>
                    <a:pt x="488" y="250"/>
                  </a:lnTo>
                  <a:lnTo>
                    <a:pt x="487" y="250"/>
                  </a:lnTo>
                  <a:lnTo>
                    <a:pt x="485" y="253"/>
                  </a:lnTo>
                  <a:lnTo>
                    <a:pt x="482" y="256"/>
                  </a:lnTo>
                  <a:lnTo>
                    <a:pt x="477" y="260"/>
                  </a:lnTo>
                  <a:lnTo>
                    <a:pt x="471" y="266"/>
                  </a:lnTo>
                  <a:lnTo>
                    <a:pt x="464" y="273"/>
                  </a:lnTo>
                  <a:lnTo>
                    <a:pt x="451" y="279"/>
                  </a:lnTo>
                  <a:lnTo>
                    <a:pt x="438" y="286"/>
                  </a:lnTo>
                  <a:lnTo>
                    <a:pt x="419" y="291"/>
                  </a:lnTo>
                  <a:lnTo>
                    <a:pt x="399" y="297"/>
                  </a:lnTo>
                  <a:lnTo>
                    <a:pt x="375" y="302"/>
                  </a:lnTo>
                  <a:lnTo>
                    <a:pt x="347" y="306"/>
                  </a:lnTo>
                  <a:lnTo>
                    <a:pt x="314" y="308"/>
                  </a:lnTo>
                  <a:lnTo>
                    <a:pt x="277" y="308"/>
                  </a:lnTo>
                  <a:lnTo>
                    <a:pt x="234" y="308"/>
                  </a:lnTo>
                  <a:lnTo>
                    <a:pt x="187" y="305"/>
                  </a:lnTo>
                  <a:lnTo>
                    <a:pt x="185" y="303"/>
                  </a:lnTo>
                  <a:lnTo>
                    <a:pt x="181" y="303"/>
                  </a:lnTo>
                  <a:lnTo>
                    <a:pt x="175" y="302"/>
                  </a:lnTo>
                  <a:lnTo>
                    <a:pt x="165" y="302"/>
                  </a:lnTo>
                  <a:lnTo>
                    <a:pt x="155" y="302"/>
                  </a:lnTo>
                  <a:lnTo>
                    <a:pt x="142" y="305"/>
                  </a:lnTo>
                  <a:lnTo>
                    <a:pt x="130" y="309"/>
                  </a:lnTo>
                  <a:lnTo>
                    <a:pt x="116" y="317"/>
                  </a:lnTo>
                  <a:lnTo>
                    <a:pt x="103" y="328"/>
                  </a:lnTo>
                  <a:lnTo>
                    <a:pt x="89" y="343"/>
                  </a:lnTo>
                  <a:lnTo>
                    <a:pt x="75" y="363"/>
                  </a:lnTo>
                  <a:lnTo>
                    <a:pt x="63" y="389"/>
                  </a:lnTo>
                  <a:lnTo>
                    <a:pt x="51" y="419"/>
                  </a:lnTo>
                  <a:lnTo>
                    <a:pt x="40" y="456"/>
                  </a:lnTo>
                  <a:lnTo>
                    <a:pt x="31" y="502"/>
                  </a:lnTo>
                  <a:lnTo>
                    <a:pt x="25" y="554"/>
                  </a:lnTo>
                  <a:lnTo>
                    <a:pt x="0" y="861"/>
                  </a:lnTo>
                  <a:lnTo>
                    <a:pt x="42" y="855"/>
                  </a:lnTo>
                  <a:lnTo>
                    <a:pt x="60" y="557"/>
                  </a:lnTo>
                  <a:lnTo>
                    <a:pt x="60" y="554"/>
                  </a:lnTo>
                  <a:lnTo>
                    <a:pt x="61" y="546"/>
                  </a:lnTo>
                  <a:lnTo>
                    <a:pt x="61" y="534"/>
                  </a:lnTo>
                  <a:lnTo>
                    <a:pt x="64" y="519"/>
                  </a:lnTo>
                  <a:lnTo>
                    <a:pt x="66" y="502"/>
                  </a:lnTo>
                  <a:lnTo>
                    <a:pt x="71" y="482"/>
                  </a:lnTo>
                  <a:lnTo>
                    <a:pt x="75" y="461"/>
                  </a:lnTo>
                  <a:lnTo>
                    <a:pt x="83" y="439"/>
                  </a:lnTo>
                  <a:lnTo>
                    <a:pt x="90" y="416"/>
                  </a:lnTo>
                  <a:lnTo>
                    <a:pt x="100" y="396"/>
                  </a:lnTo>
                  <a:lnTo>
                    <a:pt x="109" y="377"/>
                  </a:lnTo>
                  <a:lnTo>
                    <a:pt x="121" y="361"/>
                  </a:lnTo>
                  <a:lnTo>
                    <a:pt x="135" y="348"/>
                  </a:lnTo>
                  <a:lnTo>
                    <a:pt x="150" y="338"/>
                  </a:lnTo>
                  <a:lnTo>
                    <a:pt x="167" y="332"/>
                  </a:lnTo>
                  <a:lnTo>
                    <a:pt x="187" y="334"/>
                  </a:lnTo>
                  <a:lnTo>
                    <a:pt x="190" y="334"/>
                  </a:lnTo>
                  <a:lnTo>
                    <a:pt x="201" y="334"/>
                  </a:lnTo>
                  <a:lnTo>
                    <a:pt x="216" y="335"/>
                  </a:lnTo>
                  <a:lnTo>
                    <a:pt x="234" y="338"/>
                  </a:lnTo>
                  <a:lnTo>
                    <a:pt x="259" y="338"/>
                  </a:lnTo>
                  <a:lnTo>
                    <a:pt x="285" y="340"/>
                  </a:lnTo>
                  <a:lnTo>
                    <a:pt x="312" y="340"/>
                  </a:lnTo>
                  <a:lnTo>
                    <a:pt x="343" y="340"/>
                  </a:lnTo>
                  <a:lnTo>
                    <a:pt x="372" y="337"/>
                  </a:lnTo>
                  <a:lnTo>
                    <a:pt x="401" y="334"/>
                  </a:lnTo>
                  <a:lnTo>
                    <a:pt x="428" y="326"/>
                  </a:lnTo>
                  <a:lnTo>
                    <a:pt x="456" y="318"/>
                  </a:lnTo>
                  <a:lnTo>
                    <a:pt x="477" y="308"/>
                  </a:lnTo>
                  <a:lnTo>
                    <a:pt x="496" y="294"/>
                  </a:lnTo>
                  <a:lnTo>
                    <a:pt x="509" y="277"/>
                  </a:lnTo>
                  <a:lnTo>
                    <a:pt x="519" y="256"/>
                  </a:lnTo>
                  <a:lnTo>
                    <a:pt x="496" y="19"/>
                  </a:lnTo>
                  <a:lnTo>
                    <a:pt x="45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5" name="Freeform 122"/>
            <p:cNvSpPr>
              <a:spLocks/>
            </p:cNvSpPr>
            <p:nvPr/>
          </p:nvSpPr>
          <p:spPr bwMode="auto">
            <a:xfrm>
              <a:off x="1219" y="2062"/>
              <a:ext cx="861" cy="136"/>
            </a:xfrm>
            <a:custGeom>
              <a:avLst/>
              <a:gdLst>
                <a:gd name="T0" fmla="*/ 2 w 1722"/>
                <a:gd name="T1" fmla="*/ 27 h 273"/>
                <a:gd name="T2" fmla="*/ 4 w 1722"/>
                <a:gd name="T3" fmla="*/ 27 h 273"/>
                <a:gd name="T4" fmla="*/ 7 w 1722"/>
                <a:gd name="T5" fmla="*/ 26 h 273"/>
                <a:gd name="T6" fmla="*/ 11 w 1722"/>
                <a:gd name="T7" fmla="*/ 26 h 273"/>
                <a:gd name="T8" fmla="*/ 16 w 1722"/>
                <a:gd name="T9" fmla="*/ 25 h 273"/>
                <a:gd name="T10" fmla="*/ 22 w 1722"/>
                <a:gd name="T11" fmla="*/ 23 h 273"/>
                <a:gd name="T12" fmla="*/ 29 w 1722"/>
                <a:gd name="T13" fmla="*/ 21 h 273"/>
                <a:gd name="T14" fmla="*/ 37 w 1722"/>
                <a:gd name="T15" fmla="*/ 18 h 273"/>
                <a:gd name="T16" fmla="*/ 42 w 1722"/>
                <a:gd name="T17" fmla="*/ 16 h 273"/>
                <a:gd name="T18" fmla="*/ 44 w 1722"/>
                <a:gd name="T19" fmla="*/ 15 h 273"/>
                <a:gd name="T20" fmla="*/ 48 w 1722"/>
                <a:gd name="T21" fmla="*/ 14 h 273"/>
                <a:gd name="T22" fmla="*/ 54 w 1722"/>
                <a:gd name="T23" fmla="*/ 13 h 273"/>
                <a:gd name="T24" fmla="*/ 62 w 1722"/>
                <a:gd name="T25" fmla="*/ 11 h 273"/>
                <a:gd name="T26" fmla="*/ 72 w 1722"/>
                <a:gd name="T27" fmla="*/ 9 h 273"/>
                <a:gd name="T28" fmla="*/ 84 w 1722"/>
                <a:gd name="T29" fmla="*/ 7 h 273"/>
                <a:gd name="T30" fmla="*/ 98 w 1722"/>
                <a:gd name="T31" fmla="*/ 6 h 273"/>
                <a:gd name="T32" fmla="*/ 113 w 1722"/>
                <a:gd name="T33" fmla="*/ 6 h 273"/>
                <a:gd name="T34" fmla="*/ 124 w 1722"/>
                <a:gd name="T35" fmla="*/ 6 h 273"/>
                <a:gd name="T36" fmla="*/ 134 w 1722"/>
                <a:gd name="T37" fmla="*/ 7 h 273"/>
                <a:gd name="T38" fmla="*/ 143 w 1722"/>
                <a:gd name="T39" fmla="*/ 8 h 273"/>
                <a:gd name="T40" fmla="*/ 153 w 1722"/>
                <a:gd name="T41" fmla="*/ 8 h 273"/>
                <a:gd name="T42" fmla="*/ 165 w 1722"/>
                <a:gd name="T43" fmla="*/ 8 h 273"/>
                <a:gd name="T44" fmla="*/ 181 w 1722"/>
                <a:gd name="T45" fmla="*/ 6 h 273"/>
                <a:gd name="T46" fmla="*/ 202 w 1722"/>
                <a:gd name="T47" fmla="*/ 2 h 273"/>
                <a:gd name="T48" fmla="*/ 214 w 1722"/>
                <a:gd name="T49" fmla="*/ 34 h 273"/>
                <a:gd name="T50" fmla="*/ 212 w 1722"/>
                <a:gd name="T51" fmla="*/ 4 h 273"/>
                <a:gd name="T52" fmla="*/ 210 w 1722"/>
                <a:gd name="T53" fmla="*/ 5 h 273"/>
                <a:gd name="T54" fmla="*/ 204 w 1722"/>
                <a:gd name="T55" fmla="*/ 6 h 273"/>
                <a:gd name="T56" fmla="*/ 195 w 1722"/>
                <a:gd name="T57" fmla="*/ 8 h 273"/>
                <a:gd name="T58" fmla="*/ 184 w 1722"/>
                <a:gd name="T59" fmla="*/ 10 h 273"/>
                <a:gd name="T60" fmla="*/ 171 w 1722"/>
                <a:gd name="T61" fmla="*/ 11 h 273"/>
                <a:gd name="T62" fmla="*/ 158 w 1722"/>
                <a:gd name="T63" fmla="*/ 12 h 273"/>
                <a:gd name="T64" fmla="*/ 144 w 1722"/>
                <a:gd name="T65" fmla="*/ 12 h 273"/>
                <a:gd name="T66" fmla="*/ 131 w 1722"/>
                <a:gd name="T67" fmla="*/ 10 h 273"/>
                <a:gd name="T68" fmla="*/ 128 w 1722"/>
                <a:gd name="T69" fmla="*/ 10 h 273"/>
                <a:gd name="T70" fmla="*/ 123 w 1722"/>
                <a:gd name="T71" fmla="*/ 10 h 273"/>
                <a:gd name="T72" fmla="*/ 114 w 1722"/>
                <a:gd name="T73" fmla="*/ 10 h 273"/>
                <a:gd name="T74" fmla="*/ 102 w 1722"/>
                <a:gd name="T75" fmla="*/ 10 h 273"/>
                <a:gd name="T76" fmla="*/ 89 w 1722"/>
                <a:gd name="T77" fmla="*/ 11 h 273"/>
                <a:gd name="T78" fmla="*/ 75 w 1722"/>
                <a:gd name="T79" fmla="*/ 13 h 273"/>
                <a:gd name="T80" fmla="*/ 60 w 1722"/>
                <a:gd name="T81" fmla="*/ 15 h 273"/>
                <a:gd name="T82" fmla="*/ 45 w 1722"/>
                <a:gd name="T83" fmla="*/ 19 h 273"/>
                <a:gd name="T84" fmla="*/ 44 w 1722"/>
                <a:gd name="T85" fmla="*/ 20 h 273"/>
                <a:gd name="T86" fmla="*/ 40 w 1722"/>
                <a:gd name="T87" fmla="*/ 21 h 273"/>
                <a:gd name="T88" fmla="*/ 35 w 1722"/>
                <a:gd name="T89" fmla="*/ 23 h 273"/>
                <a:gd name="T90" fmla="*/ 29 w 1722"/>
                <a:gd name="T91" fmla="*/ 26 h 273"/>
                <a:gd name="T92" fmla="*/ 21 w 1722"/>
                <a:gd name="T93" fmla="*/ 28 h 273"/>
                <a:gd name="T94" fmla="*/ 14 w 1722"/>
                <a:gd name="T95" fmla="*/ 30 h 273"/>
                <a:gd name="T96" fmla="*/ 7 w 1722"/>
                <a:gd name="T97" fmla="*/ 31 h 273"/>
                <a:gd name="T98" fmla="*/ 0 w 1722"/>
                <a:gd name="T99" fmla="*/ 30 h 273"/>
                <a:gd name="T100" fmla="*/ 2 w 1722"/>
                <a:gd name="T101" fmla="*/ 27 h 2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2"/>
                <a:gd name="T154" fmla="*/ 0 h 273"/>
                <a:gd name="T155" fmla="*/ 1722 w 1722"/>
                <a:gd name="T156" fmla="*/ 273 h 2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2" h="273">
                  <a:moveTo>
                    <a:pt x="15" y="218"/>
                  </a:moveTo>
                  <a:lnTo>
                    <a:pt x="15" y="216"/>
                  </a:lnTo>
                  <a:lnTo>
                    <a:pt x="21" y="216"/>
                  </a:lnTo>
                  <a:lnTo>
                    <a:pt x="27" y="216"/>
                  </a:lnTo>
                  <a:lnTo>
                    <a:pt x="38" y="216"/>
                  </a:lnTo>
                  <a:lnTo>
                    <a:pt x="50" y="213"/>
                  </a:lnTo>
                  <a:lnTo>
                    <a:pt x="67" y="211"/>
                  </a:lnTo>
                  <a:lnTo>
                    <a:pt x="84" y="210"/>
                  </a:lnTo>
                  <a:lnTo>
                    <a:pt x="104" y="207"/>
                  </a:lnTo>
                  <a:lnTo>
                    <a:pt x="125" y="202"/>
                  </a:lnTo>
                  <a:lnTo>
                    <a:pt x="150" y="196"/>
                  </a:lnTo>
                  <a:lnTo>
                    <a:pt x="176" y="189"/>
                  </a:lnTo>
                  <a:lnTo>
                    <a:pt x="203" y="181"/>
                  </a:lnTo>
                  <a:lnTo>
                    <a:pt x="232" y="172"/>
                  </a:lnTo>
                  <a:lnTo>
                    <a:pt x="263" y="159"/>
                  </a:lnTo>
                  <a:lnTo>
                    <a:pt x="293" y="147"/>
                  </a:lnTo>
                  <a:lnTo>
                    <a:pt x="327" y="133"/>
                  </a:lnTo>
                  <a:lnTo>
                    <a:pt x="329" y="132"/>
                  </a:lnTo>
                  <a:lnTo>
                    <a:pt x="335" y="129"/>
                  </a:lnTo>
                  <a:lnTo>
                    <a:pt x="345" y="126"/>
                  </a:lnTo>
                  <a:lnTo>
                    <a:pt x="361" y="121"/>
                  </a:lnTo>
                  <a:lnTo>
                    <a:pt x="379" y="117"/>
                  </a:lnTo>
                  <a:lnTo>
                    <a:pt x="402" y="111"/>
                  </a:lnTo>
                  <a:lnTo>
                    <a:pt x="429" y="104"/>
                  </a:lnTo>
                  <a:lnTo>
                    <a:pt x="460" y="98"/>
                  </a:lnTo>
                  <a:lnTo>
                    <a:pt x="494" y="91"/>
                  </a:lnTo>
                  <a:lnTo>
                    <a:pt x="533" y="83"/>
                  </a:lnTo>
                  <a:lnTo>
                    <a:pt x="575" y="75"/>
                  </a:lnTo>
                  <a:lnTo>
                    <a:pt x="621" y="69"/>
                  </a:lnTo>
                  <a:lnTo>
                    <a:pt x="670" y="63"/>
                  </a:lnTo>
                  <a:lnTo>
                    <a:pt x="723" y="57"/>
                  </a:lnTo>
                  <a:lnTo>
                    <a:pt x="780" y="52"/>
                  </a:lnTo>
                  <a:lnTo>
                    <a:pt x="841" y="49"/>
                  </a:lnTo>
                  <a:lnTo>
                    <a:pt x="897" y="48"/>
                  </a:lnTo>
                  <a:lnTo>
                    <a:pt x="948" y="48"/>
                  </a:lnTo>
                  <a:lnTo>
                    <a:pt x="991" y="49"/>
                  </a:lnTo>
                  <a:lnTo>
                    <a:pt x="1032" y="54"/>
                  </a:lnTo>
                  <a:lnTo>
                    <a:pt x="1069" y="57"/>
                  </a:lnTo>
                  <a:lnTo>
                    <a:pt x="1105" y="62"/>
                  </a:lnTo>
                  <a:lnTo>
                    <a:pt x="1141" y="66"/>
                  </a:lnTo>
                  <a:lnTo>
                    <a:pt x="1179" y="69"/>
                  </a:lnTo>
                  <a:lnTo>
                    <a:pt x="1220" y="71"/>
                  </a:lnTo>
                  <a:lnTo>
                    <a:pt x="1266" y="71"/>
                  </a:lnTo>
                  <a:lnTo>
                    <a:pt x="1318" y="68"/>
                  </a:lnTo>
                  <a:lnTo>
                    <a:pt x="1378" y="63"/>
                  </a:lnTo>
                  <a:lnTo>
                    <a:pt x="1445" y="54"/>
                  </a:lnTo>
                  <a:lnTo>
                    <a:pt x="1526" y="40"/>
                  </a:lnTo>
                  <a:lnTo>
                    <a:pt x="1616" y="22"/>
                  </a:lnTo>
                  <a:lnTo>
                    <a:pt x="1722" y="0"/>
                  </a:lnTo>
                  <a:lnTo>
                    <a:pt x="1712" y="273"/>
                  </a:lnTo>
                  <a:lnTo>
                    <a:pt x="1680" y="273"/>
                  </a:lnTo>
                  <a:lnTo>
                    <a:pt x="1691" y="39"/>
                  </a:lnTo>
                  <a:lnTo>
                    <a:pt x="1686" y="39"/>
                  </a:lnTo>
                  <a:lnTo>
                    <a:pt x="1674" y="42"/>
                  </a:lnTo>
                  <a:lnTo>
                    <a:pt x="1654" y="46"/>
                  </a:lnTo>
                  <a:lnTo>
                    <a:pt x="1628" y="52"/>
                  </a:lnTo>
                  <a:lnTo>
                    <a:pt x="1595" y="60"/>
                  </a:lnTo>
                  <a:lnTo>
                    <a:pt x="1558" y="68"/>
                  </a:lnTo>
                  <a:lnTo>
                    <a:pt x="1517" y="75"/>
                  </a:lnTo>
                  <a:lnTo>
                    <a:pt x="1469" y="85"/>
                  </a:lnTo>
                  <a:lnTo>
                    <a:pt x="1420" y="91"/>
                  </a:lnTo>
                  <a:lnTo>
                    <a:pt x="1368" y="95"/>
                  </a:lnTo>
                  <a:lnTo>
                    <a:pt x="1315" y="100"/>
                  </a:lnTo>
                  <a:lnTo>
                    <a:pt x="1260" y="101"/>
                  </a:lnTo>
                  <a:lnTo>
                    <a:pt x="1203" y="101"/>
                  </a:lnTo>
                  <a:lnTo>
                    <a:pt x="1148" y="98"/>
                  </a:lnTo>
                  <a:lnTo>
                    <a:pt x="1093" y="92"/>
                  </a:lnTo>
                  <a:lnTo>
                    <a:pt x="1041" y="83"/>
                  </a:lnTo>
                  <a:lnTo>
                    <a:pt x="1037" y="83"/>
                  </a:lnTo>
                  <a:lnTo>
                    <a:pt x="1024" y="83"/>
                  </a:lnTo>
                  <a:lnTo>
                    <a:pt x="1004" y="81"/>
                  </a:lnTo>
                  <a:lnTo>
                    <a:pt x="978" y="81"/>
                  </a:lnTo>
                  <a:lnTo>
                    <a:pt x="945" y="81"/>
                  </a:lnTo>
                  <a:lnTo>
                    <a:pt x="907" y="81"/>
                  </a:lnTo>
                  <a:lnTo>
                    <a:pt x="864" y="83"/>
                  </a:lnTo>
                  <a:lnTo>
                    <a:pt x="816" y="86"/>
                  </a:lnTo>
                  <a:lnTo>
                    <a:pt x="764" y="88"/>
                  </a:lnTo>
                  <a:lnTo>
                    <a:pt x="711" y="92"/>
                  </a:lnTo>
                  <a:lnTo>
                    <a:pt x="654" y="98"/>
                  </a:lnTo>
                  <a:lnTo>
                    <a:pt x="596" y="106"/>
                  </a:lnTo>
                  <a:lnTo>
                    <a:pt x="536" y="115"/>
                  </a:lnTo>
                  <a:lnTo>
                    <a:pt x="477" y="126"/>
                  </a:lnTo>
                  <a:lnTo>
                    <a:pt x="417" y="140"/>
                  </a:lnTo>
                  <a:lnTo>
                    <a:pt x="359" y="156"/>
                  </a:lnTo>
                  <a:lnTo>
                    <a:pt x="356" y="156"/>
                  </a:lnTo>
                  <a:lnTo>
                    <a:pt x="348" y="161"/>
                  </a:lnTo>
                  <a:lnTo>
                    <a:pt x="335" y="166"/>
                  </a:lnTo>
                  <a:lnTo>
                    <a:pt x="319" y="173"/>
                  </a:lnTo>
                  <a:lnTo>
                    <a:pt x="299" y="181"/>
                  </a:lnTo>
                  <a:lnTo>
                    <a:pt x="277" y="190"/>
                  </a:lnTo>
                  <a:lnTo>
                    <a:pt x="251" y="199"/>
                  </a:lnTo>
                  <a:lnTo>
                    <a:pt x="225" y="210"/>
                  </a:lnTo>
                  <a:lnTo>
                    <a:pt x="195" y="218"/>
                  </a:lnTo>
                  <a:lnTo>
                    <a:pt x="166" y="227"/>
                  </a:lnTo>
                  <a:lnTo>
                    <a:pt x="136" y="234"/>
                  </a:lnTo>
                  <a:lnTo>
                    <a:pt x="107" y="241"/>
                  </a:lnTo>
                  <a:lnTo>
                    <a:pt x="76" y="245"/>
                  </a:lnTo>
                  <a:lnTo>
                    <a:pt x="49" y="248"/>
                  </a:lnTo>
                  <a:lnTo>
                    <a:pt x="23" y="248"/>
                  </a:lnTo>
                  <a:lnTo>
                    <a:pt x="0" y="247"/>
                  </a:lnTo>
                  <a:lnTo>
                    <a:pt x="15" y="2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6" name="Freeform 123"/>
            <p:cNvSpPr>
              <a:spLocks/>
            </p:cNvSpPr>
            <p:nvPr/>
          </p:nvSpPr>
          <p:spPr bwMode="auto">
            <a:xfrm>
              <a:off x="1086" y="2176"/>
              <a:ext cx="70" cy="162"/>
            </a:xfrm>
            <a:custGeom>
              <a:avLst/>
              <a:gdLst>
                <a:gd name="T0" fmla="*/ 17 w 141"/>
                <a:gd name="T1" fmla="*/ 0 h 323"/>
                <a:gd name="T2" fmla="*/ 15 w 141"/>
                <a:gd name="T3" fmla="*/ 1 h 323"/>
                <a:gd name="T4" fmla="*/ 14 w 141"/>
                <a:gd name="T5" fmla="*/ 1 h 323"/>
                <a:gd name="T6" fmla="*/ 12 w 141"/>
                <a:gd name="T7" fmla="*/ 1 h 323"/>
                <a:gd name="T8" fmla="*/ 9 w 141"/>
                <a:gd name="T9" fmla="*/ 1 h 323"/>
                <a:gd name="T10" fmla="*/ 6 w 141"/>
                <a:gd name="T11" fmla="*/ 1 h 323"/>
                <a:gd name="T12" fmla="*/ 2 w 141"/>
                <a:gd name="T13" fmla="*/ 1 h 323"/>
                <a:gd name="T14" fmla="*/ 0 w 141"/>
                <a:gd name="T15" fmla="*/ 2 h 323"/>
                <a:gd name="T16" fmla="*/ 0 w 141"/>
                <a:gd name="T17" fmla="*/ 4 h 323"/>
                <a:gd name="T18" fmla="*/ 1 w 141"/>
                <a:gd name="T19" fmla="*/ 7 h 323"/>
                <a:gd name="T20" fmla="*/ 2 w 141"/>
                <a:gd name="T21" fmla="*/ 13 h 323"/>
                <a:gd name="T22" fmla="*/ 4 w 141"/>
                <a:gd name="T23" fmla="*/ 19 h 323"/>
                <a:gd name="T24" fmla="*/ 5 w 141"/>
                <a:gd name="T25" fmla="*/ 25 h 323"/>
                <a:gd name="T26" fmla="*/ 6 w 141"/>
                <a:gd name="T27" fmla="*/ 32 h 323"/>
                <a:gd name="T28" fmla="*/ 7 w 141"/>
                <a:gd name="T29" fmla="*/ 38 h 323"/>
                <a:gd name="T30" fmla="*/ 11 w 141"/>
                <a:gd name="T31" fmla="*/ 40 h 323"/>
                <a:gd name="T32" fmla="*/ 11 w 141"/>
                <a:gd name="T33" fmla="*/ 39 h 323"/>
                <a:gd name="T34" fmla="*/ 10 w 141"/>
                <a:gd name="T35" fmla="*/ 35 h 323"/>
                <a:gd name="T36" fmla="*/ 9 w 141"/>
                <a:gd name="T37" fmla="*/ 30 h 323"/>
                <a:gd name="T38" fmla="*/ 8 w 141"/>
                <a:gd name="T39" fmla="*/ 25 h 323"/>
                <a:gd name="T40" fmla="*/ 7 w 141"/>
                <a:gd name="T41" fmla="*/ 18 h 323"/>
                <a:gd name="T42" fmla="*/ 6 w 141"/>
                <a:gd name="T43" fmla="*/ 13 h 323"/>
                <a:gd name="T44" fmla="*/ 5 w 141"/>
                <a:gd name="T45" fmla="*/ 8 h 323"/>
                <a:gd name="T46" fmla="*/ 4 w 141"/>
                <a:gd name="T47" fmla="*/ 5 h 323"/>
                <a:gd name="T48" fmla="*/ 4 w 141"/>
                <a:gd name="T49" fmla="*/ 5 h 323"/>
                <a:gd name="T50" fmla="*/ 6 w 141"/>
                <a:gd name="T51" fmla="*/ 5 h 323"/>
                <a:gd name="T52" fmla="*/ 7 w 141"/>
                <a:gd name="T53" fmla="*/ 5 h 323"/>
                <a:gd name="T54" fmla="*/ 9 w 141"/>
                <a:gd name="T55" fmla="*/ 5 h 323"/>
                <a:gd name="T56" fmla="*/ 11 w 141"/>
                <a:gd name="T57" fmla="*/ 5 h 323"/>
                <a:gd name="T58" fmla="*/ 13 w 141"/>
                <a:gd name="T59" fmla="*/ 5 h 323"/>
                <a:gd name="T60" fmla="*/ 15 w 141"/>
                <a:gd name="T61" fmla="*/ 4 h 323"/>
                <a:gd name="T62" fmla="*/ 17 w 141"/>
                <a:gd name="T63" fmla="*/ 0 h 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323"/>
                <a:gd name="T98" fmla="*/ 141 w 141"/>
                <a:gd name="T99" fmla="*/ 323 h 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323">
                  <a:moveTo>
                    <a:pt x="141" y="0"/>
                  </a:moveTo>
                  <a:lnTo>
                    <a:pt x="139" y="0"/>
                  </a:lnTo>
                  <a:lnTo>
                    <a:pt x="133" y="1"/>
                  </a:lnTo>
                  <a:lnTo>
                    <a:pt x="127" y="1"/>
                  </a:lnTo>
                  <a:lnTo>
                    <a:pt x="122" y="3"/>
                  </a:lnTo>
                  <a:lnTo>
                    <a:pt x="115" y="4"/>
                  </a:lnTo>
                  <a:lnTo>
                    <a:pt x="109" y="6"/>
                  </a:lnTo>
                  <a:lnTo>
                    <a:pt x="100" y="6"/>
                  </a:lnTo>
                  <a:lnTo>
                    <a:pt x="89" y="6"/>
                  </a:lnTo>
                  <a:lnTo>
                    <a:pt x="77" y="7"/>
                  </a:lnTo>
                  <a:lnTo>
                    <a:pt x="64" y="7"/>
                  </a:lnTo>
                  <a:lnTo>
                    <a:pt x="51" y="7"/>
                  </a:lnTo>
                  <a:lnTo>
                    <a:pt x="34" y="7"/>
                  </a:lnTo>
                  <a:lnTo>
                    <a:pt x="17" y="7"/>
                  </a:lnTo>
                  <a:lnTo>
                    <a:pt x="0" y="7"/>
                  </a:lnTo>
                  <a:lnTo>
                    <a:pt x="0" y="9"/>
                  </a:lnTo>
                  <a:lnTo>
                    <a:pt x="2" y="15"/>
                  </a:lnTo>
                  <a:lnTo>
                    <a:pt x="3" y="26"/>
                  </a:lnTo>
                  <a:lnTo>
                    <a:pt x="8" y="40"/>
                  </a:lnTo>
                  <a:lnTo>
                    <a:pt x="11" y="56"/>
                  </a:lnTo>
                  <a:lnTo>
                    <a:pt x="17" y="76"/>
                  </a:lnTo>
                  <a:lnTo>
                    <a:pt x="22" y="98"/>
                  </a:lnTo>
                  <a:lnTo>
                    <a:pt x="28" y="122"/>
                  </a:lnTo>
                  <a:lnTo>
                    <a:pt x="34" y="147"/>
                  </a:lnTo>
                  <a:lnTo>
                    <a:pt x="38" y="173"/>
                  </a:lnTo>
                  <a:lnTo>
                    <a:pt x="44" y="199"/>
                  </a:lnTo>
                  <a:lnTo>
                    <a:pt x="49" y="225"/>
                  </a:lnTo>
                  <a:lnTo>
                    <a:pt x="52" y="249"/>
                  </a:lnTo>
                  <a:lnTo>
                    <a:pt x="57" y="275"/>
                  </a:lnTo>
                  <a:lnTo>
                    <a:pt x="61" y="300"/>
                  </a:lnTo>
                  <a:lnTo>
                    <a:pt x="64" y="323"/>
                  </a:lnTo>
                  <a:lnTo>
                    <a:pt x="93" y="318"/>
                  </a:lnTo>
                  <a:lnTo>
                    <a:pt x="92" y="315"/>
                  </a:lnTo>
                  <a:lnTo>
                    <a:pt x="90" y="307"/>
                  </a:lnTo>
                  <a:lnTo>
                    <a:pt x="87" y="295"/>
                  </a:lnTo>
                  <a:lnTo>
                    <a:pt x="86" y="280"/>
                  </a:lnTo>
                  <a:lnTo>
                    <a:pt x="81" y="260"/>
                  </a:lnTo>
                  <a:lnTo>
                    <a:pt x="77" y="240"/>
                  </a:lnTo>
                  <a:lnTo>
                    <a:pt x="72" y="215"/>
                  </a:lnTo>
                  <a:lnTo>
                    <a:pt x="69" y="193"/>
                  </a:lnTo>
                  <a:lnTo>
                    <a:pt x="63" y="167"/>
                  </a:lnTo>
                  <a:lnTo>
                    <a:pt x="58" y="144"/>
                  </a:lnTo>
                  <a:lnTo>
                    <a:pt x="54" y="119"/>
                  </a:lnTo>
                  <a:lnTo>
                    <a:pt x="49" y="98"/>
                  </a:lnTo>
                  <a:lnTo>
                    <a:pt x="44" y="78"/>
                  </a:lnTo>
                  <a:lnTo>
                    <a:pt x="40" y="59"/>
                  </a:lnTo>
                  <a:lnTo>
                    <a:pt x="35" y="46"/>
                  </a:lnTo>
                  <a:lnTo>
                    <a:pt x="34" y="37"/>
                  </a:lnTo>
                  <a:lnTo>
                    <a:pt x="35" y="37"/>
                  </a:lnTo>
                  <a:lnTo>
                    <a:pt x="38" y="38"/>
                  </a:lnTo>
                  <a:lnTo>
                    <a:pt x="43" y="38"/>
                  </a:lnTo>
                  <a:lnTo>
                    <a:pt x="48" y="38"/>
                  </a:lnTo>
                  <a:lnTo>
                    <a:pt x="54" y="40"/>
                  </a:lnTo>
                  <a:lnTo>
                    <a:pt x="61" y="40"/>
                  </a:lnTo>
                  <a:lnTo>
                    <a:pt x="69" y="41"/>
                  </a:lnTo>
                  <a:lnTo>
                    <a:pt x="77" y="40"/>
                  </a:lnTo>
                  <a:lnTo>
                    <a:pt x="84" y="40"/>
                  </a:lnTo>
                  <a:lnTo>
                    <a:pt x="93" y="38"/>
                  </a:lnTo>
                  <a:lnTo>
                    <a:pt x="101" y="37"/>
                  </a:lnTo>
                  <a:lnTo>
                    <a:pt x="109" y="33"/>
                  </a:lnTo>
                  <a:lnTo>
                    <a:pt x="116" y="32"/>
                  </a:lnTo>
                  <a:lnTo>
                    <a:pt x="122" y="27"/>
                  </a:lnTo>
                  <a:lnTo>
                    <a:pt x="130" y="24"/>
                  </a:lnTo>
                  <a:lnTo>
                    <a:pt x="14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7" name="Freeform 124"/>
            <p:cNvSpPr>
              <a:spLocks/>
            </p:cNvSpPr>
            <p:nvPr/>
          </p:nvSpPr>
          <p:spPr bwMode="auto">
            <a:xfrm>
              <a:off x="1121" y="2185"/>
              <a:ext cx="952" cy="148"/>
            </a:xfrm>
            <a:custGeom>
              <a:avLst/>
              <a:gdLst>
                <a:gd name="T0" fmla="*/ 1 w 1906"/>
                <a:gd name="T1" fmla="*/ 34 h 296"/>
                <a:gd name="T2" fmla="*/ 11 w 1906"/>
                <a:gd name="T3" fmla="*/ 33 h 296"/>
                <a:gd name="T4" fmla="*/ 27 w 1906"/>
                <a:gd name="T5" fmla="*/ 32 h 296"/>
                <a:gd name="T6" fmla="*/ 49 w 1906"/>
                <a:gd name="T7" fmla="*/ 30 h 296"/>
                <a:gd name="T8" fmla="*/ 73 w 1906"/>
                <a:gd name="T9" fmla="*/ 27 h 296"/>
                <a:gd name="T10" fmla="*/ 97 w 1906"/>
                <a:gd name="T11" fmla="*/ 24 h 296"/>
                <a:gd name="T12" fmla="*/ 119 w 1906"/>
                <a:gd name="T13" fmla="*/ 22 h 296"/>
                <a:gd name="T14" fmla="*/ 135 w 1906"/>
                <a:gd name="T15" fmla="*/ 19 h 296"/>
                <a:gd name="T16" fmla="*/ 141 w 1906"/>
                <a:gd name="T17" fmla="*/ 18 h 296"/>
                <a:gd name="T18" fmla="*/ 149 w 1906"/>
                <a:gd name="T19" fmla="*/ 16 h 296"/>
                <a:gd name="T20" fmla="*/ 162 w 1906"/>
                <a:gd name="T21" fmla="*/ 15 h 296"/>
                <a:gd name="T22" fmla="*/ 179 w 1906"/>
                <a:gd name="T23" fmla="*/ 12 h 296"/>
                <a:gd name="T24" fmla="*/ 196 w 1906"/>
                <a:gd name="T25" fmla="*/ 9 h 296"/>
                <a:gd name="T26" fmla="*/ 213 w 1906"/>
                <a:gd name="T27" fmla="*/ 6 h 296"/>
                <a:gd name="T28" fmla="*/ 227 w 1906"/>
                <a:gd name="T29" fmla="*/ 3 h 296"/>
                <a:gd name="T30" fmla="*/ 235 w 1906"/>
                <a:gd name="T31" fmla="*/ 1 h 296"/>
                <a:gd name="T32" fmla="*/ 238 w 1906"/>
                <a:gd name="T33" fmla="*/ 5 h 296"/>
                <a:gd name="T34" fmla="*/ 234 w 1906"/>
                <a:gd name="T35" fmla="*/ 6 h 296"/>
                <a:gd name="T36" fmla="*/ 226 w 1906"/>
                <a:gd name="T37" fmla="*/ 7 h 296"/>
                <a:gd name="T38" fmla="*/ 213 w 1906"/>
                <a:gd name="T39" fmla="*/ 10 h 296"/>
                <a:gd name="T40" fmla="*/ 198 w 1906"/>
                <a:gd name="T41" fmla="*/ 13 h 296"/>
                <a:gd name="T42" fmla="*/ 182 w 1906"/>
                <a:gd name="T43" fmla="*/ 15 h 296"/>
                <a:gd name="T44" fmla="*/ 166 w 1906"/>
                <a:gd name="T45" fmla="*/ 18 h 296"/>
                <a:gd name="T46" fmla="*/ 152 w 1906"/>
                <a:gd name="T47" fmla="*/ 20 h 296"/>
                <a:gd name="T48" fmla="*/ 142 w 1906"/>
                <a:gd name="T49" fmla="*/ 22 h 296"/>
                <a:gd name="T50" fmla="*/ 138 w 1906"/>
                <a:gd name="T51" fmla="*/ 23 h 296"/>
                <a:gd name="T52" fmla="*/ 127 w 1906"/>
                <a:gd name="T53" fmla="*/ 24 h 296"/>
                <a:gd name="T54" fmla="*/ 111 w 1906"/>
                <a:gd name="T55" fmla="*/ 27 h 296"/>
                <a:gd name="T56" fmla="*/ 91 w 1906"/>
                <a:gd name="T57" fmla="*/ 29 h 296"/>
                <a:gd name="T58" fmla="*/ 68 w 1906"/>
                <a:gd name="T59" fmla="*/ 32 h 296"/>
                <a:gd name="T60" fmla="*/ 45 w 1906"/>
                <a:gd name="T61" fmla="*/ 35 h 296"/>
                <a:gd name="T62" fmla="*/ 22 w 1906"/>
                <a:gd name="T63" fmla="*/ 37 h 296"/>
                <a:gd name="T64" fmla="*/ 1 w 1906"/>
                <a:gd name="T65" fmla="*/ 37 h 296"/>
                <a:gd name="T66" fmla="*/ 0 w 1906"/>
                <a:gd name="T67" fmla="*/ 35 h 2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06"/>
                <a:gd name="T103" fmla="*/ 0 h 296"/>
                <a:gd name="T104" fmla="*/ 1906 w 1906"/>
                <a:gd name="T105" fmla="*/ 296 h 2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06" h="296">
                  <a:moveTo>
                    <a:pt x="0" y="273"/>
                  </a:moveTo>
                  <a:lnTo>
                    <a:pt x="11" y="272"/>
                  </a:lnTo>
                  <a:lnTo>
                    <a:pt x="40" y="269"/>
                  </a:lnTo>
                  <a:lnTo>
                    <a:pt x="88" y="264"/>
                  </a:lnTo>
                  <a:lnTo>
                    <a:pt x="149" y="258"/>
                  </a:lnTo>
                  <a:lnTo>
                    <a:pt x="222" y="250"/>
                  </a:lnTo>
                  <a:lnTo>
                    <a:pt x="306" y="243"/>
                  </a:lnTo>
                  <a:lnTo>
                    <a:pt x="397" y="234"/>
                  </a:lnTo>
                  <a:lnTo>
                    <a:pt x="493" y="224"/>
                  </a:lnTo>
                  <a:lnTo>
                    <a:pt x="589" y="214"/>
                  </a:lnTo>
                  <a:lnTo>
                    <a:pt x="687" y="203"/>
                  </a:lnTo>
                  <a:lnTo>
                    <a:pt x="780" y="192"/>
                  </a:lnTo>
                  <a:lnTo>
                    <a:pt x="871" y="182"/>
                  </a:lnTo>
                  <a:lnTo>
                    <a:pt x="952" y="171"/>
                  </a:lnTo>
                  <a:lnTo>
                    <a:pt x="1025" y="160"/>
                  </a:lnTo>
                  <a:lnTo>
                    <a:pt x="1083" y="150"/>
                  </a:lnTo>
                  <a:lnTo>
                    <a:pt x="1129" y="140"/>
                  </a:lnTo>
                  <a:lnTo>
                    <a:pt x="1135" y="139"/>
                  </a:lnTo>
                  <a:lnTo>
                    <a:pt x="1160" y="136"/>
                  </a:lnTo>
                  <a:lnTo>
                    <a:pt x="1196" y="128"/>
                  </a:lnTo>
                  <a:lnTo>
                    <a:pt x="1245" y="122"/>
                  </a:lnTo>
                  <a:lnTo>
                    <a:pt x="1302" y="113"/>
                  </a:lnTo>
                  <a:lnTo>
                    <a:pt x="1366" y="102"/>
                  </a:lnTo>
                  <a:lnTo>
                    <a:pt x="1435" y="91"/>
                  </a:lnTo>
                  <a:lnTo>
                    <a:pt x="1505" y="79"/>
                  </a:lnTo>
                  <a:lnTo>
                    <a:pt x="1576" y="67"/>
                  </a:lnTo>
                  <a:lnTo>
                    <a:pt x="1646" y="55"/>
                  </a:lnTo>
                  <a:lnTo>
                    <a:pt x="1710" y="42"/>
                  </a:lnTo>
                  <a:lnTo>
                    <a:pt x="1770" y="32"/>
                  </a:lnTo>
                  <a:lnTo>
                    <a:pt x="1820" y="21"/>
                  </a:lnTo>
                  <a:lnTo>
                    <a:pt x="1861" y="13"/>
                  </a:lnTo>
                  <a:lnTo>
                    <a:pt x="1887" y="4"/>
                  </a:lnTo>
                  <a:lnTo>
                    <a:pt x="1901" y="0"/>
                  </a:lnTo>
                  <a:lnTo>
                    <a:pt x="1906" y="36"/>
                  </a:lnTo>
                  <a:lnTo>
                    <a:pt x="1898" y="38"/>
                  </a:lnTo>
                  <a:lnTo>
                    <a:pt x="1878" y="41"/>
                  </a:lnTo>
                  <a:lnTo>
                    <a:pt x="1849" y="47"/>
                  </a:lnTo>
                  <a:lnTo>
                    <a:pt x="1810" y="55"/>
                  </a:lnTo>
                  <a:lnTo>
                    <a:pt x="1762" y="64"/>
                  </a:lnTo>
                  <a:lnTo>
                    <a:pt x="1709" y="73"/>
                  </a:lnTo>
                  <a:lnTo>
                    <a:pt x="1649" y="85"/>
                  </a:lnTo>
                  <a:lnTo>
                    <a:pt x="1588" y="98"/>
                  </a:lnTo>
                  <a:lnTo>
                    <a:pt x="1522" y="108"/>
                  </a:lnTo>
                  <a:lnTo>
                    <a:pt x="1458" y="120"/>
                  </a:lnTo>
                  <a:lnTo>
                    <a:pt x="1394" y="131"/>
                  </a:lnTo>
                  <a:lnTo>
                    <a:pt x="1332" y="142"/>
                  </a:lnTo>
                  <a:lnTo>
                    <a:pt x="1274" y="151"/>
                  </a:lnTo>
                  <a:lnTo>
                    <a:pt x="1222" y="160"/>
                  </a:lnTo>
                  <a:lnTo>
                    <a:pt x="1176" y="168"/>
                  </a:lnTo>
                  <a:lnTo>
                    <a:pt x="1141" y="172"/>
                  </a:lnTo>
                  <a:lnTo>
                    <a:pt x="1132" y="174"/>
                  </a:lnTo>
                  <a:lnTo>
                    <a:pt x="1109" y="177"/>
                  </a:lnTo>
                  <a:lnTo>
                    <a:pt x="1072" y="182"/>
                  </a:lnTo>
                  <a:lnTo>
                    <a:pt x="1024" y="191"/>
                  </a:lnTo>
                  <a:lnTo>
                    <a:pt x="962" y="198"/>
                  </a:lnTo>
                  <a:lnTo>
                    <a:pt x="894" y="209"/>
                  </a:lnTo>
                  <a:lnTo>
                    <a:pt x="816" y="220"/>
                  </a:lnTo>
                  <a:lnTo>
                    <a:pt x="731" y="232"/>
                  </a:lnTo>
                  <a:lnTo>
                    <a:pt x="643" y="241"/>
                  </a:lnTo>
                  <a:lnTo>
                    <a:pt x="551" y="254"/>
                  </a:lnTo>
                  <a:lnTo>
                    <a:pt x="456" y="264"/>
                  </a:lnTo>
                  <a:lnTo>
                    <a:pt x="363" y="273"/>
                  </a:lnTo>
                  <a:lnTo>
                    <a:pt x="268" y="281"/>
                  </a:lnTo>
                  <a:lnTo>
                    <a:pt x="178" y="289"/>
                  </a:lnTo>
                  <a:lnTo>
                    <a:pt x="89" y="293"/>
                  </a:lnTo>
                  <a:lnTo>
                    <a:pt x="8" y="296"/>
                  </a:lnTo>
                  <a:lnTo>
                    <a:pt x="0" y="2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8" name="Freeform 125"/>
            <p:cNvSpPr>
              <a:spLocks/>
            </p:cNvSpPr>
            <p:nvPr/>
          </p:nvSpPr>
          <p:spPr bwMode="auto">
            <a:xfrm>
              <a:off x="1467" y="2152"/>
              <a:ext cx="84" cy="46"/>
            </a:xfrm>
            <a:custGeom>
              <a:avLst/>
              <a:gdLst>
                <a:gd name="T0" fmla="*/ 4 w 168"/>
                <a:gd name="T1" fmla="*/ 1 h 92"/>
                <a:gd name="T2" fmla="*/ 4 w 168"/>
                <a:gd name="T3" fmla="*/ 2 h 92"/>
                <a:gd name="T4" fmla="*/ 4 w 168"/>
                <a:gd name="T5" fmla="*/ 3 h 92"/>
                <a:gd name="T6" fmla="*/ 4 w 168"/>
                <a:gd name="T7" fmla="*/ 4 h 92"/>
                <a:gd name="T8" fmla="*/ 4 w 168"/>
                <a:gd name="T9" fmla="*/ 6 h 92"/>
                <a:gd name="T10" fmla="*/ 6 w 168"/>
                <a:gd name="T11" fmla="*/ 7 h 92"/>
                <a:gd name="T12" fmla="*/ 7 w 168"/>
                <a:gd name="T13" fmla="*/ 8 h 92"/>
                <a:gd name="T14" fmla="*/ 10 w 168"/>
                <a:gd name="T15" fmla="*/ 8 h 92"/>
                <a:gd name="T16" fmla="*/ 13 w 168"/>
                <a:gd name="T17" fmla="*/ 8 h 92"/>
                <a:gd name="T18" fmla="*/ 16 w 168"/>
                <a:gd name="T19" fmla="*/ 7 h 92"/>
                <a:gd name="T20" fmla="*/ 17 w 168"/>
                <a:gd name="T21" fmla="*/ 6 h 92"/>
                <a:gd name="T22" fmla="*/ 18 w 168"/>
                <a:gd name="T23" fmla="*/ 4 h 92"/>
                <a:gd name="T24" fmla="*/ 19 w 168"/>
                <a:gd name="T25" fmla="*/ 3 h 92"/>
                <a:gd name="T26" fmla="*/ 19 w 168"/>
                <a:gd name="T27" fmla="*/ 2 h 92"/>
                <a:gd name="T28" fmla="*/ 19 w 168"/>
                <a:gd name="T29" fmla="*/ 1 h 92"/>
                <a:gd name="T30" fmla="*/ 21 w 168"/>
                <a:gd name="T31" fmla="*/ 2 h 92"/>
                <a:gd name="T32" fmla="*/ 21 w 168"/>
                <a:gd name="T33" fmla="*/ 3 h 92"/>
                <a:gd name="T34" fmla="*/ 21 w 168"/>
                <a:gd name="T35" fmla="*/ 3 h 92"/>
                <a:gd name="T36" fmla="*/ 21 w 168"/>
                <a:gd name="T37" fmla="*/ 5 h 92"/>
                <a:gd name="T38" fmla="*/ 20 w 168"/>
                <a:gd name="T39" fmla="*/ 7 h 92"/>
                <a:gd name="T40" fmla="*/ 19 w 168"/>
                <a:gd name="T41" fmla="*/ 8 h 92"/>
                <a:gd name="T42" fmla="*/ 17 w 168"/>
                <a:gd name="T43" fmla="*/ 10 h 92"/>
                <a:gd name="T44" fmla="*/ 15 w 168"/>
                <a:gd name="T45" fmla="*/ 11 h 92"/>
                <a:gd name="T46" fmla="*/ 12 w 168"/>
                <a:gd name="T47" fmla="*/ 12 h 92"/>
                <a:gd name="T48" fmla="*/ 9 w 168"/>
                <a:gd name="T49" fmla="*/ 12 h 92"/>
                <a:gd name="T50" fmla="*/ 6 w 168"/>
                <a:gd name="T51" fmla="*/ 11 h 92"/>
                <a:gd name="T52" fmla="*/ 4 w 168"/>
                <a:gd name="T53" fmla="*/ 11 h 92"/>
                <a:gd name="T54" fmla="*/ 3 w 168"/>
                <a:gd name="T55" fmla="*/ 9 h 92"/>
                <a:gd name="T56" fmla="*/ 2 w 168"/>
                <a:gd name="T57" fmla="*/ 7 h 92"/>
                <a:gd name="T58" fmla="*/ 1 w 168"/>
                <a:gd name="T59" fmla="*/ 6 h 92"/>
                <a:gd name="T60" fmla="*/ 1 w 168"/>
                <a:gd name="T61" fmla="*/ 3 h 92"/>
                <a:gd name="T62" fmla="*/ 0 w 168"/>
                <a:gd name="T63" fmla="*/ 1 h 92"/>
                <a:gd name="T64" fmla="*/ 4 w 168"/>
                <a:gd name="T65" fmla="*/ 1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
                <a:gd name="T100" fmla="*/ 0 h 92"/>
                <a:gd name="T101" fmla="*/ 168 w 168"/>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 h="92">
                  <a:moveTo>
                    <a:pt x="26" y="6"/>
                  </a:moveTo>
                  <a:lnTo>
                    <a:pt x="25" y="6"/>
                  </a:lnTo>
                  <a:lnTo>
                    <a:pt x="25" y="8"/>
                  </a:lnTo>
                  <a:lnTo>
                    <a:pt x="25" y="11"/>
                  </a:lnTo>
                  <a:lnTo>
                    <a:pt x="25" y="17"/>
                  </a:lnTo>
                  <a:lnTo>
                    <a:pt x="25" y="21"/>
                  </a:lnTo>
                  <a:lnTo>
                    <a:pt x="26" y="26"/>
                  </a:lnTo>
                  <a:lnTo>
                    <a:pt x="28" y="32"/>
                  </a:lnTo>
                  <a:lnTo>
                    <a:pt x="31" y="38"/>
                  </a:lnTo>
                  <a:lnTo>
                    <a:pt x="32" y="44"/>
                  </a:lnTo>
                  <a:lnTo>
                    <a:pt x="37" y="49"/>
                  </a:lnTo>
                  <a:lnTo>
                    <a:pt x="41" y="53"/>
                  </a:lnTo>
                  <a:lnTo>
                    <a:pt x="48" y="58"/>
                  </a:lnTo>
                  <a:lnTo>
                    <a:pt x="55" y="61"/>
                  </a:lnTo>
                  <a:lnTo>
                    <a:pt x="66" y="64"/>
                  </a:lnTo>
                  <a:lnTo>
                    <a:pt x="77" y="64"/>
                  </a:lnTo>
                  <a:lnTo>
                    <a:pt x="89" y="63"/>
                  </a:lnTo>
                  <a:lnTo>
                    <a:pt x="101" y="60"/>
                  </a:lnTo>
                  <a:lnTo>
                    <a:pt x="112" y="56"/>
                  </a:lnTo>
                  <a:lnTo>
                    <a:pt x="121" y="52"/>
                  </a:lnTo>
                  <a:lnTo>
                    <a:pt x="129" y="47"/>
                  </a:lnTo>
                  <a:lnTo>
                    <a:pt x="133" y="41"/>
                  </a:lnTo>
                  <a:lnTo>
                    <a:pt x="139" y="37"/>
                  </a:lnTo>
                  <a:lnTo>
                    <a:pt x="142" y="30"/>
                  </a:lnTo>
                  <a:lnTo>
                    <a:pt x="145" y="26"/>
                  </a:lnTo>
                  <a:lnTo>
                    <a:pt x="145" y="21"/>
                  </a:lnTo>
                  <a:lnTo>
                    <a:pt x="147" y="17"/>
                  </a:lnTo>
                  <a:lnTo>
                    <a:pt x="147" y="11"/>
                  </a:lnTo>
                  <a:lnTo>
                    <a:pt x="147" y="8"/>
                  </a:lnTo>
                  <a:lnTo>
                    <a:pt x="147" y="1"/>
                  </a:lnTo>
                  <a:lnTo>
                    <a:pt x="147" y="0"/>
                  </a:lnTo>
                  <a:lnTo>
                    <a:pt x="168" y="14"/>
                  </a:lnTo>
                  <a:lnTo>
                    <a:pt x="168" y="17"/>
                  </a:lnTo>
                  <a:lnTo>
                    <a:pt x="167" y="20"/>
                  </a:lnTo>
                  <a:lnTo>
                    <a:pt x="167" y="24"/>
                  </a:lnTo>
                  <a:lnTo>
                    <a:pt x="165" y="29"/>
                  </a:lnTo>
                  <a:lnTo>
                    <a:pt x="164" y="35"/>
                  </a:lnTo>
                  <a:lnTo>
                    <a:pt x="161" y="43"/>
                  </a:lnTo>
                  <a:lnTo>
                    <a:pt x="158" y="50"/>
                  </a:lnTo>
                  <a:lnTo>
                    <a:pt x="153" y="56"/>
                  </a:lnTo>
                  <a:lnTo>
                    <a:pt x="149" y="64"/>
                  </a:lnTo>
                  <a:lnTo>
                    <a:pt x="141" y="70"/>
                  </a:lnTo>
                  <a:lnTo>
                    <a:pt x="135" y="76"/>
                  </a:lnTo>
                  <a:lnTo>
                    <a:pt x="126" y="81"/>
                  </a:lnTo>
                  <a:lnTo>
                    <a:pt x="116" y="86"/>
                  </a:lnTo>
                  <a:lnTo>
                    <a:pt x="104" y="89"/>
                  </a:lnTo>
                  <a:lnTo>
                    <a:pt x="92" y="92"/>
                  </a:lnTo>
                  <a:lnTo>
                    <a:pt x="78" y="90"/>
                  </a:lnTo>
                  <a:lnTo>
                    <a:pt x="66" y="90"/>
                  </a:lnTo>
                  <a:lnTo>
                    <a:pt x="55" y="89"/>
                  </a:lnTo>
                  <a:lnTo>
                    <a:pt x="48" y="87"/>
                  </a:lnTo>
                  <a:lnTo>
                    <a:pt x="38" y="84"/>
                  </a:lnTo>
                  <a:lnTo>
                    <a:pt x="32" y="81"/>
                  </a:lnTo>
                  <a:lnTo>
                    <a:pt x="26" y="75"/>
                  </a:lnTo>
                  <a:lnTo>
                    <a:pt x="22" y="70"/>
                  </a:lnTo>
                  <a:lnTo>
                    <a:pt x="15" y="64"/>
                  </a:lnTo>
                  <a:lnTo>
                    <a:pt x="12" y="56"/>
                  </a:lnTo>
                  <a:lnTo>
                    <a:pt x="9" y="49"/>
                  </a:lnTo>
                  <a:lnTo>
                    <a:pt x="6" y="41"/>
                  </a:lnTo>
                  <a:lnTo>
                    <a:pt x="5" y="32"/>
                  </a:lnTo>
                  <a:lnTo>
                    <a:pt x="3" y="23"/>
                  </a:lnTo>
                  <a:lnTo>
                    <a:pt x="2" y="12"/>
                  </a:lnTo>
                  <a:lnTo>
                    <a:pt x="0" y="3"/>
                  </a:lnTo>
                  <a:lnTo>
                    <a:pt x="26"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49" name="Freeform 126"/>
            <p:cNvSpPr>
              <a:spLocks/>
            </p:cNvSpPr>
            <p:nvPr/>
          </p:nvSpPr>
          <p:spPr bwMode="auto">
            <a:xfrm>
              <a:off x="1797" y="2152"/>
              <a:ext cx="69" cy="33"/>
            </a:xfrm>
            <a:custGeom>
              <a:avLst/>
              <a:gdLst>
                <a:gd name="T0" fmla="*/ 2 w 139"/>
                <a:gd name="T1" fmla="*/ 0 h 66"/>
                <a:gd name="T2" fmla="*/ 2 w 139"/>
                <a:gd name="T3" fmla="*/ 1 h 66"/>
                <a:gd name="T4" fmla="*/ 2 w 139"/>
                <a:gd name="T5" fmla="*/ 1 h 66"/>
                <a:gd name="T6" fmla="*/ 2 w 139"/>
                <a:gd name="T7" fmla="*/ 2 h 66"/>
                <a:gd name="T8" fmla="*/ 2 w 139"/>
                <a:gd name="T9" fmla="*/ 2 h 66"/>
                <a:gd name="T10" fmla="*/ 3 w 139"/>
                <a:gd name="T11" fmla="*/ 3 h 66"/>
                <a:gd name="T12" fmla="*/ 3 w 139"/>
                <a:gd name="T13" fmla="*/ 4 h 66"/>
                <a:gd name="T14" fmla="*/ 3 w 139"/>
                <a:gd name="T15" fmla="*/ 4 h 66"/>
                <a:gd name="T16" fmla="*/ 4 w 139"/>
                <a:gd name="T17" fmla="*/ 5 h 66"/>
                <a:gd name="T18" fmla="*/ 5 w 139"/>
                <a:gd name="T19" fmla="*/ 5 h 66"/>
                <a:gd name="T20" fmla="*/ 6 w 139"/>
                <a:gd name="T21" fmla="*/ 6 h 66"/>
                <a:gd name="T22" fmla="*/ 7 w 139"/>
                <a:gd name="T23" fmla="*/ 6 h 66"/>
                <a:gd name="T24" fmla="*/ 8 w 139"/>
                <a:gd name="T25" fmla="*/ 6 h 66"/>
                <a:gd name="T26" fmla="*/ 10 w 139"/>
                <a:gd name="T27" fmla="*/ 5 h 66"/>
                <a:gd name="T28" fmla="*/ 12 w 139"/>
                <a:gd name="T29" fmla="*/ 4 h 66"/>
                <a:gd name="T30" fmla="*/ 14 w 139"/>
                <a:gd name="T31" fmla="*/ 3 h 66"/>
                <a:gd name="T32" fmla="*/ 17 w 139"/>
                <a:gd name="T33" fmla="*/ 5 h 66"/>
                <a:gd name="T34" fmla="*/ 17 w 139"/>
                <a:gd name="T35" fmla="*/ 5 h 66"/>
                <a:gd name="T36" fmla="*/ 16 w 139"/>
                <a:gd name="T37" fmla="*/ 5 h 66"/>
                <a:gd name="T38" fmla="*/ 15 w 139"/>
                <a:gd name="T39" fmla="*/ 6 h 66"/>
                <a:gd name="T40" fmla="*/ 14 w 139"/>
                <a:gd name="T41" fmla="*/ 6 h 66"/>
                <a:gd name="T42" fmla="*/ 13 w 139"/>
                <a:gd name="T43" fmla="*/ 7 h 66"/>
                <a:gd name="T44" fmla="*/ 11 w 139"/>
                <a:gd name="T45" fmla="*/ 7 h 66"/>
                <a:gd name="T46" fmla="*/ 10 w 139"/>
                <a:gd name="T47" fmla="*/ 8 h 66"/>
                <a:gd name="T48" fmla="*/ 8 w 139"/>
                <a:gd name="T49" fmla="*/ 8 h 66"/>
                <a:gd name="T50" fmla="*/ 6 w 139"/>
                <a:gd name="T51" fmla="*/ 9 h 66"/>
                <a:gd name="T52" fmla="*/ 5 w 139"/>
                <a:gd name="T53" fmla="*/ 9 h 66"/>
                <a:gd name="T54" fmla="*/ 3 w 139"/>
                <a:gd name="T55" fmla="*/ 8 h 66"/>
                <a:gd name="T56" fmla="*/ 2 w 139"/>
                <a:gd name="T57" fmla="*/ 8 h 66"/>
                <a:gd name="T58" fmla="*/ 1 w 139"/>
                <a:gd name="T59" fmla="*/ 7 h 66"/>
                <a:gd name="T60" fmla="*/ 0 w 139"/>
                <a:gd name="T61" fmla="*/ 5 h 66"/>
                <a:gd name="T62" fmla="*/ 0 w 139"/>
                <a:gd name="T63" fmla="*/ 3 h 66"/>
                <a:gd name="T64" fmla="*/ 0 w 139"/>
                <a:gd name="T65" fmla="*/ 1 h 66"/>
                <a:gd name="T66" fmla="*/ 2 w 139"/>
                <a:gd name="T67" fmla="*/ 0 h 66"/>
                <a:gd name="T68" fmla="*/ 2 w 139"/>
                <a:gd name="T69" fmla="*/ 0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9"/>
                <a:gd name="T106" fmla="*/ 0 h 66"/>
                <a:gd name="T107" fmla="*/ 139 w 139"/>
                <a:gd name="T108" fmla="*/ 66 h 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9" h="66">
                  <a:moveTo>
                    <a:pt x="22" y="0"/>
                  </a:moveTo>
                  <a:lnTo>
                    <a:pt x="22" y="3"/>
                  </a:lnTo>
                  <a:lnTo>
                    <a:pt x="22" y="6"/>
                  </a:lnTo>
                  <a:lnTo>
                    <a:pt x="23" y="11"/>
                  </a:lnTo>
                  <a:lnTo>
                    <a:pt x="23" y="15"/>
                  </a:lnTo>
                  <a:lnTo>
                    <a:pt x="25" y="21"/>
                  </a:lnTo>
                  <a:lnTo>
                    <a:pt x="28" y="26"/>
                  </a:lnTo>
                  <a:lnTo>
                    <a:pt x="31" y="32"/>
                  </a:lnTo>
                  <a:lnTo>
                    <a:pt x="35" y="35"/>
                  </a:lnTo>
                  <a:lnTo>
                    <a:pt x="42" y="40"/>
                  </a:lnTo>
                  <a:lnTo>
                    <a:pt x="49" y="41"/>
                  </a:lnTo>
                  <a:lnTo>
                    <a:pt x="58" y="43"/>
                  </a:lnTo>
                  <a:lnTo>
                    <a:pt x="71" y="41"/>
                  </a:lnTo>
                  <a:lnTo>
                    <a:pt x="83" y="38"/>
                  </a:lnTo>
                  <a:lnTo>
                    <a:pt x="100" y="32"/>
                  </a:lnTo>
                  <a:lnTo>
                    <a:pt x="118" y="24"/>
                  </a:lnTo>
                  <a:lnTo>
                    <a:pt x="139" y="35"/>
                  </a:lnTo>
                  <a:lnTo>
                    <a:pt x="136" y="35"/>
                  </a:lnTo>
                  <a:lnTo>
                    <a:pt x="132" y="38"/>
                  </a:lnTo>
                  <a:lnTo>
                    <a:pt x="126" y="41"/>
                  </a:lnTo>
                  <a:lnTo>
                    <a:pt x="116" y="46"/>
                  </a:lnTo>
                  <a:lnTo>
                    <a:pt x="106" y="50"/>
                  </a:lnTo>
                  <a:lnTo>
                    <a:pt x="94" y="56"/>
                  </a:lnTo>
                  <a:lnTo>
                    <a:pt x="81" y="60"/>
                  </a:lnTo>
                  <a:lnTo>
                    <a:pt x="68" y="64"/>
                  </a:lnTo>
                  <a:lnTo>
                    <a:pt x="55" y="66"/>
                  </a:lnTo>
                  <a:lnTo>
                    <a:pt x="43" y="66"/>
                  </a:lnTo>
                  <a:lnTo>
                    <a:pt x="31" y="63"/>
                  </a:lnTo>
                  <a:lnTo>
                    <a:pt x="20" y="58"/>
                  </a:lnTo>
                  <a:lnTo>
                    <a:pt x="11" y="49"/>
                  </a:lnTo>
                  <a:lnTo>
                    <a:pt x="5" y="38"/>
                  </a:lnTo>
                  <a:lnTo>
                    <a:pt x="0" y="23"/>
                  </a:lnTo>
                  <a:lnTo>
                    <a:pt x="0" y="3"/>
                  </a:lnTo>
                  <a:lnTo>
                    <a:pt x="2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0" name="Freeform 127"/>
            <p:cNvSpPr>
              <a:spLocks/>
            </p:cNvSpPr>
            <p:nvPr/>
          </p:nvSpPr>
          <p:spPr bwMode="auto">
            <a:xfrm>
              <a:off x="1467" y="1448"/>
              <a:ext cx="486" cy="626"/>
            </a:xfrm>
            <a:custGeom>
              <a:avLst/>
              <a:gdLst>
                <a:gd name="T0" fmla="*/ 7 w 973"/>
                <a:gd name="T1" fmla="*/ 5 h 1253"/>
                <a:gd name="T2" fmla="*/ 18 w 973"/>
                <a:gd name="T3" fmla="*/ 9 h 1253"/>
                <a:gd name="T4" fmla="*/ 32 w 973"/>
                <a:gd name="T5" fmla="*/ 18 h 1253"/>
                <a:gd name="T6" fmla="*/ 47 w 973"/>
                <a:gd name="T7" fmla="*/ 32 h 1253"/>
                <a:gd name="T8" fmla="*/ 58 w 973"/>
                <a:gd name="T9" fmla="*/ 54 h 1253"/>
                <a:gd name="T10" fmla="*/ 61 w 973"/>
                <a:gd name="T11" fmla="*/ 72 h 1253"/>
                <a:gd name="T12" fmla="*/ 61 w 973"/>
                <a:gd name="T13" fmla="*/ 75 h 1253"/>
                <a:gd name="T14" fmla="*/ 62 w 973"/>
                <a:gd name="T15" fmla="*/ 79 h 1253"/>
                <a:gd name="T16" fmla="*/ 61 w 973"/>
                <a:gd name="T17" fmla="*/ 84 h 1253"/>
                <a:gd name="T18" fmla="*/ 60 w 973"/>
                <a:gd name="T19" fmla="*/ 90 h 1253"/>
                <a:gd name="T20" fmla="*/ 57 w 973"/>
                <a:gd name="T21" fmla="*/ 97 h 1253"/>
                <a:gd name="T22" fmla="*/ 60 w 973"/>
                <a:gd name="T23" fmla="*/ 121 h 1253"/>
                <a:gd name="T24" fmla="*/ 67 w 973"/>
                <a:gd name="T25" fmla="*/ 118 h 1253"/>
                <a:gd name="T26" fmla="*/ 79 w 973"/>
                <a:gd name="T27" fmla="*/ 114 h 1253"/>
                <a:gd name="T28" fmla="*/ 93 w 973"/>
                <a:gd name="T29" fmla="*/ 109 h 1253"/>
                <a:gd name="T30" fmla="*/ 105 w 973"/>
                <a:gd name="T31" fmla="*/ 105 h 1253"/>
                <a:gd name="T32" fmla="*/ 111 w 973"/>
                <a:gd name="T33" fmla="*/ 103 h 1253"/>
                <a:gd name="T34" fmla="*/ 112 w 973"/>
                <a:gd name="T35" fmla="*/ 105 h 1253"/>
                <a:gd name="T36" fmla="*/ 114 w 973"/>
                <a:gd name="T37" fmla="*/ 110 h 1253"/>
                <a:gd name="T38" fmla="*/ 115 w 973"/>
                <a:gd name="T39" fmla="*/ 118 h 1253"/>
                <a:gd name="T40" fmla="*/ 116 w 973"/>
                <a:gd name="T41" fmla="*/ 132 h 1253"/>
                <a:gd name="T42" fmla="*/ 116 w 973"/>
                <a:gd name="T43" fmla="*/ 151 h 1253"/>
                <a:gd name="T44" fmla="*/ 115 w 973"/>
                <a:gd name="T45" fmla="*/ 152 h 1253"/>
                <a:gd name="T46" fmla="*/ 114 w 973"/>
                <a:gd name="T47" fmla="*/ 152 h 1253"/>
                <a:gd name="T48" fmla="*/ 112 w 973"/>
                <a:gd name="T49" fmla="*/ 150 h 1253"/>
                <a:gd name="T50" fmla="*/ 110 w 973"/>
                <a:gd name="T51" fmla="*/ 146 h 1253"/>
                <a:gd name="T52" fmla="*/ 107 w 973"/>
                <a:gd name="T53" fmla="*/ 143 h 1253"/>
                <a:gd name="T54" fmla="*/ 107 w 973"/>
                <a:gd name="T55" fmla="*/ 145 h 1253"/>
                <a:gd name="T56" fmla="*/ 108 w 973"/>
                <a:gd name="T57" fmla="*/ 149 h 1253"/>
                <a:gd name="T58" fmla="*/ 110 w 973"/>
                <a:gd name="T59" fmla="*/ 153 h 1253"/>
                <a:gd name="T60" fmla="*/ 113 w 973"/>
                <a:gd name="T61" fmla="*/ 156 h 1253"/>
                <a:gd name="T62" fmla="*/ 118 w 973"/>
                <a:gd name="T63" fmla="*/ 155 h 1253"/>
                <a:gd name="T64" fmla="*/ 121 w 973"/>
                <a:gd name="T65" fmla="*/ 151 h 1253"/>
                <a:gd name="T66" fmla="*/ 121 w 973"/>
                <a:gd name="T67" fmla="*/ 142 h 1253"/>
                <a:gd name="T68" fmla="*/ 121 w 973"/>
                <a:gd name="T69" fmla="*/ 128 h 1253"/>
                <a:gd name="T70" fmla="*/ 120 w 973"/>
                <a:gd name="T71" fmla="*/ 113 h 1253"/>
                <a:gd name="T72" fmla="*/ 117 w 973"/>
                <a:gd name="T73" fmla="*/ 101 h 1253"/>
                <a:gd name="T74" fmla="*/ 113 w 973"/>
                <a:gd name="T75" fmla="*/ 95 h 1253"/>
                <a:gd name="T76" fmla="*/ 112 w 973"/>
                <a:gd name="T77" fmla="*/ 95 h 1253"/>
                <a:gd name="T78" fmla="*/ 109 w 973"/>
                <a:gd name="T79" fmla="*/ 96 h 1253"/>
                <a:gd name="T80" fmla="*/ 101 w 973"/>
                <a:gd name="T81" fmla="*/ 99 h 1253"/>
                <a:gd name="T82" fmla="*/ 85 w 973"/>
                <a:gd name="T83" fmla="*/ 105 h 1253"/>
                <a:gd name="T84" fmla="*/ 60 w 973"/>
                <a:gd name="T85" fmla="*/ 115 h 1253"/>
                <a:gd name="T86" fmla="*/ 60 w 973"/>
                <a:gd name="T87" fmla="*/ 113 h 1253"/>
                <a:gd name="T88" fmla="*/ 60 w 973"/>
                <a:gd name="T89" fmla="*/ 110 h 1253"/>
                <a:gd name="T90" fmla="*/ 60 w 973"/>
                <a:gd name="T91" fmla="*/ 105 h 1253"/>
                <a:gd name="T92" fmla="*/ 60 w 973"/>
                <a:gd name="T93" fmla="*/ 102 h 1253"/>
                <a:gd name="T94" fmla="*/ 61 w 973"/>
                <a:gd name="T95" fmla="*/ 99 h 1253"/>
                <a:gd name="T96" fmla="*/ 61 w 973"/>
                <a:gd name="T97" fmla="*/ 99 h 1253"/>
                <a:gd name="T98" fmla="*/ 62 w 973"/>
                <a:gd name="T99" fmla="*/ 97 h 1253"/>
                <a:gd name="T100" fmla="*/ 64 w 973"/>
                <a:gd name="T101" fmla="*/ 93 h 1253"/>
                <a:gd name="T102" fmla="*/ 66 w 973"/>
                <a:gd name="T103" fmla="*/ 87 h 1253"/>
                <a:gd name="T104" fmla="*/ 66 w 973"/>
                <a:gd name="T105" fmla="*/ 79 h 1253"/>
                <a:gd name="T106" fmla="*/ 66 w 973"/>
                <a:gd name="T107" fmla="*/ 72 h 1253"/>
                <a:gd name="T108" fmla="*/ 65 w 973"/>
                <a:gd name="T109" fmla="*/ 63 h 1253"/>
                <a:gd name="T110" fmla="*/ 60 w 973"/>
                <a:gd name="T111" fmla="*/ 47 h 1253"/>
                <a:gd name="T112" fmla="*/ 49 w 973"/>
                <a:gd name="T113" fmla="*/ 29 h 1253"/>
                <a:gd name="T114" fmla="*/ 30 w 973"/>
                <a:gd name="T115" fmla="*/ 11 h 1253"/>
                <a:gd name="T116" fmla="*/ 0 w 973"/>
                <a:gd name="T117" fmla="*/ 0 h 1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3"/>
                <a:gd name="T178" fmla="*/ 0 h 1253"/>
                <a:gd name="T179" fmla="*/ 973 w 973"/>
                <a:gd name="T180" fmla="*/ 1253 h 1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3" h="1253">
                  <a:moveTo>
                    <a:pt x="43" y="42"/>
                  </a:moveTo>
                  <a:lnTo>
                    <a:pt x="48" y="43"/>
                  </a:lnTo>
                  <a:lnTo>
                    <a:pt x="61" y="46"/>
                  </a:lnTo>
                  <a:lnTo>
                    <a:pt x="83" y="54"/>
                  </a:lnTo>
                  <a:lnTo>
                    <a:pt x="112" y="65"/>
                  </a:lnTo>
                  <a:lnTo>
                    <a:pt x="144" y="78"/>
                  </a:lnTo>
                  <a:lnTo>
                    <a:pt x="182" y="97"/>
                  </a:lnTo>
                  <a:lnTo>
                    <a:pt x="220" y="120"/>
                  </a:lnTo>
                  <a:lnTo>
                    <a:pt x="263" y="149"/>
                  </a:lnTo>
                  <a:lnTo>
                    <a:pt x="303" y="181"/>
                  </a:lnTo>
                  <a:lnTo>
                    <a:pt x="343" y="219"/>
                  </a:lnTo>
                  <a:lnTo>
                    <a:pt x="379" y="263"/>
                  </a:lnTo>
                  <a:lnTo>
                    <a:pt x="415" y="314"/>
                  </a:lnTo>
                  <a:lnTo>
                    <a:pt x="444" y="369"/>
                  </a:lnTo>
                  <a:lnTo>
                    <a:pt x="467" y="433"/>
                  </a:lnTo>
                  <a:lnTo>
                    <a:pt x="482" y="504"/>
                  </a:lnTo>
                  <a:lnTo>
                    <a:pt x="490" y="582"/>
                  </a:lnTo>
                  <a:lnTo>
                    <a:pt x="490" y="583"/>
                  </a:lnTo>
                  <a:lnTo>
                    <a:pt x="490" y="586"/>
                  </a:lnTo>
                  <a:lnTo>
                    <a:pt x="491" y="591"/>
                  </a:lnTo>
                  <a:lnTo>
                    <a:pt x="493" y="600"/>
                  </a:lnTo>
                  <a:lnTo>
                    <a:pt x="494" y="609"/>
                  </a:lnTo>
                  <a:lnTo>
                    <a:pt x="496" y="620"/>
                  </a:lnTo>
                  <a:lnTo>
                    <a:pt x="496" y="632"/>
                  </a:lnTo>
                  <a:lnTo>
                    <a:pt x="497" y="646"/>
                  </a:lnTo>
                  <a:lnTo>
                    <a:pt x="496" y="660"/>
                  </a:lnTo>
                  <a:lnTo>
                    <a:pt x="494" y="676"/>
                  </a:lnTo>
                  <a:lnTo>
                    <a:pt x="491" y="692"/>
                  </a:lnTo>
                  <a:lnTo>
                    <a:pt x="488" y="708"/>
                  </a:lnTo>
                  <a:lnTo>
                    <a:pt x="483" y="725"/>
                  </a:lnTo>
                  <a:lnTo>
                    <a:pt x="476" y="742"/>
                  </a:lnTo>
                  <a:lnTo>
                    <a:pt x="467" y="759"/>
                  </a:lnTo>
                  <a:lnTo>
                    <a:pt x="456" y="777"/>
                  </a:lnTo>
                  <a:lnTo>
                    <a:pt x="445" y="976"/>
                  </a:lnTo>
                  <a:lnTo>
                    <a:pt x="479" y="970"/>
                  </a:lnTo>
                  <a:lnTo>
                    <a:pt x="482" y="968"/>
                  </a:lnTo>
                  <a:lnTo>
                    <a:pt x="494" y="964"/>
                  </a:lnTo>
                  <a:lnTo>
                    <a:pt x="514" y="956"/>
                  </a:lnTo>
                  <a:lnTo>
                    <a:pt x="538" y="949"/>
                  </a:lnTo>
                  <a:lnTo>
                    <a:pt x="569" y="936"/>
                  </a:lnTo>
                  <a:lnTo>
                    <a:pt x="603" y="926"/>
                  </a:lnTo>
                  <a:lnTo>
                    <a:pt x="638" y="912"/>
                  </a:lnTo>
                  <a:lnTo>
                    <a:pt x="678" y="900"/>
                  </a:lnTo>
                  <a:lnTo>
                    <a:pt x="714" y="886"/>
                  </a:lnTo>
                  <a:lnTo>
                    <a:pt x="751" y="874"/>
                  </a:lnTo>
                  <a:lnTo>
                    <a:pt x="786" y="861"/>
                  </a:lnTo>
                  <a:lnTo>
                    <a:pt x="818" y="851"/>
                  </a:lnTo>
                  <a:lnTo>
                    <a:pt x="846" y="842"/>
                  </a:lnTo>
                  <a:lnTo>
                    <a:pt x="869" y="835"/>
                  </a:lnTo>
                  <a:lnTo>
                    <a:pt x="884" y="832"/>
                  </a:lnTo>
                  <a:lnTo>
                    <a:pt x="893" y="831"/>
                  </a:lnTo>
                  <a:lnTo>
                    <a:pt x="895" y="834"/>
                  </a:lnTo>
                  <a:lnTo>
                    <a:pt x="898" y="838"/>
                  </a:lnTo>
                  <a:lnTo>
                    <a:pt x="901" y="845"/>
                  </a:lnTo>
                  <a:lnTo>
                    <a:pt x="904" y="854"/>
                  </a:lnTo>
                  <a:lnTo>
                    <a:pt x="909" y="866"/>
                  </a:lnTo>
                  <a:lnTo>
                    <a:pt x="913" y="881"/>
                  </a:lnTo>
                  <a:lnTo>
                    <a:pt x="918" y="901"/>
                  </a:lnTo>
                  <a:lnTo>
                    <a:pt x="922" y="923"/>
                  </a:lnTo>
                  <a:lnTo>
                    <a:pt x="927" y="950"/>
                  </a:lnTo>
                  <a:lnTo>
                    <a:pt x="928" y="981"/>
                  </a:lnTo>
                  <a:lnTo>
                    <a:pt x="931" y="1017"/>
                  </a:lnTo>
                  <a:lnTo>
                    <a:pt x="933" y="1057"/>
                  </a:lnTo>
                  <a:lnTo>
                    <a:pt x="935" y="1103"/>
                  </a:lnTo>
                  <a:lnTo>
                    <a:pt x="933" y="1155"/>
                  </a:lnTo>
                  <a:lnTo>
                    <a:pt x="933" y="1213"/>
                  </a:lnTo>
                  <a:lnTo>
                    <a:pt x="931" y="1213"/>
                  </a:lnTo>
                  <a:lnTo>
                    <a:pt x="927" y="1216"/>
                  </a:lnTo>
                  <a:lnTo>
                    <a:pt x="922" y="1216"/>
                  </a:lnTo>
                  <a:lnTo>
                    <a:pt x="919" y="1219"/>
                  </a:lnTo>
                  <a:lnTo>
                    <a:pt x="915" y="1218"/>
                  </a:lnTo>
                  <a:lnTo>
                    <a:pt x="912" y="1218"/>
                  </a:lnTo>
                  <a:lnTo>
                    <a:pt x="905" y="1215"/>
                  </a:lnTo>
                  <a:lnTo>
                    <a:pt x="901" y="1212"/>
                  </a:lnTo>
                  <a:lnTo>
                    <a:pt x="896" y="1204"/>
                  </a:lnTo>
                  <a:lnTo>
                    <a:pt x="892" y="1196"/>
                  </a:lnTo>
                  <a:lnTo>
                    <a:pt x="887" y="1184"/>
                  </a:lnTo>
                  <a:lnTo>
                    <a:pt x="883" y="1170"/>
                  </a:lnTo>
                  <a:lnTo>
                    <a:pt x="879" y="1154"/>
                  </a:lnTo>
                  <a:lnTo>
                    <a:pt x="876" y="1134"/>
                  </a:lnTo>
                  <a:lnTo>
                    <a:pt x="863" y="1149"/>
                  </a:lnTo>
                  <a:lnTo>
                    <a:pt x="863" y="1150"/>
                  </a:lnTo>
                  <a:lnTo>
                    <a:pt x="863" y="1155"/>
                  </a:lnTo>
                  <a:lnTo>
                    <a:pt x="863" y="1163"/>
                  </a:lnTo>
                  <a:lnTo>
                    <a:pt x="866" y="1172"/>
                  </a:lnTo>
                  <a:lnTo>
                    <a:pt x="867" y="1183"/>
                  </a:lnTo>
                  <a:lnTo>
                    <a:pt x="870" y="1196"/>
                  </a:lnTo>
                  <a:lnTo>
                    <a:pt x="873" y="1209"/>
                  </a:lnTo>
                  <a:lnTo>
                    <a:pt x="879" y="1221"/>
                  </a:lnTo>
                  <a:lnTo>
                    <a:pt x="884" y="1231"/>
                  </a:lnTo>
                  <a:lnTo>
                    <a:pt x="890" y="1241"/>
                  </a:lnTo>
                  <a:lnTo>
                    <a:pt x="899" y="1248"/>
                  </a:lnTo>
                  <a:lnTo>
                    <a:pt x="910" y="1253"/>
                  </a:lnTo>
                  <a:lnTo>
                    <a:pt x="921" y="1253"/>
                  </a:lnTo>
                  <a:lnTo>
                    <a:pt x="935" y="1250"/>
                  </a:lnTo>
                  <a:lnTo>
                    <a:pt x="950" y="1242"/>
                  </a:lnTo>
                  <a:lnTo>
                    <a:pt x="967" y="1228"/>
                  </a:lnTo>
                  <a:lnTo>
                    <a:pt x="967" y="1224"/>
                  </a:lnTo>
                  <a:lnTo>
                    <a:pt x="968" y="1212"/>
                  </a:lnTo>
                  <a:lnTo>
                    <a:pt x="968" y="1192"/>
                  </a:lnTo>
                  <a:lnTo>
                    <a:pt x="971" y="1167"/>
                  </a:lnTo>
                  <a:lnTo>
                    <a:pt x="971" y="1137"/>
                  </a:lnTo>
                  <a:lnTo>
                    <a:pt x="973" y="1103"/>
                  </a:lnTo>
                  <a:lnTo>
                    <a:pt x="973" y="1065"/>
                  </a:lnTo>
                  <a:lnTo>
                    <a:pt x="973" y="1027"/>
                  </a:lnTo>
                  <a:lnTo>
                    <a:pt x="971" y="987"/>
                  </a:lnTo>
                  <a:lnTo>
                    <a:pt x="968" y="947"/>
                  </a:lnTo>
                  <a:lnTo>
                    <a:pt x="964" y="907"/>
                  </a:lnTo>
                  <a:lnTo>
                    <a:pt x="959" y="872"/>
                  </a:lnTo>
                  <a:lnTo>
                    <a:pt x="950" y="838"/>
                  </a:lnTo>
                  <a:lnTo>
                    <a:pt x="939" y="808"/>
                  </a:lnTo>
                  <a:lnTo>
                    <a:pt x="927" y="783"/>
                  </a:lnTo>
                  <a:lnTo>
                    <a:pt x="913" y="767"/>
                  </a:lnTo>
                  <a:lnTo>
                    <a:pt x="910" y="764"/>
                  </a:lnTo>
                  <a:lnTo>
                    <a:pt x="909" y="762"/>
                  </a:lnTo>
                  <a:lnTo>
                    <a:pt x="905" y="760"/>
                  </a:lnTo>
                  <a:lnTo>
                    <a:pt x="902" y="760"/>
                  </a:lnTo>
                  <a:lnTo>
                    <a:pt x="896" y="762"/>
                  </a:lnTo>
                  <a:lnTo>
                    <a:pt x="887" y="765"/>
                  </a:lnTo>
                  <a:lnTo>
                    <a:pt x="876" y="768"/>
                  </a:lnTo>
                  <a:lnTo>
                    <a:pt x="860" y="776"/>
                  </a:lnTo>
                  <a:lnTo>
                    <a:pt x="838" y="783"/>
                  </a:lnTo>
                  <a:lnTo>
                    <a:pt x="811" y="793"/>
                  </a:lnTo>
                  <a:lnTo>
                    <a:pt x="777" y="806"/>
                  </a:lnTo>
                  <a:lnTo>
                    <a:pt x="736" y="823"/>
                  </a:lnTo>
                  <a:lnTo>
                    <a:pt x="687" y="842"/>
                  </a:lnTo>
                  <a:lnTo>
                    <a:pt x="629" y="864"/>
                  </a:lnTo>
                  <a:lnTo>
                    <a:pt x="561" y="890"/>
                  </a:lnTo>
                  <a:lnTo>
                    <a:pt x="485" y="920"/>
                  </a:lnTo>
                  <a:lnTo>
                    <a:pt x="483" y="918"/>
                  </a:lnTo>
                  <a:lnTo>
                    <a:pt x="483" y="915"/>
                  </a:lnTo>
                  <a:lnTo>
                    <a:pt x="483" y="907"/>
                  </a:lnTo>
                  <a:lnTo>
                    <a:pt x="483" y="901"/>
                  </a:lnTo>
                  <a:lnTo>
                    <a:pt x="483" y="892"/>
                  </a:lnTo>
                  <a:lnTo>
                    <a:pt x="483" y="881"/>
                  </a:lnTo>
                  <a:lnTo>
                    <a:pt x="483" y="869"/>
                  </a:lnTo>
                  <a:lnTo>
                    <a:pt x="485" y="858"/>
                  </a:lnTo>
                  <a:lnTo>
                    <a:pt x="485" y="846"/>
                  </a:lnTo>
                  <a:lnTo>
                    <a:pt x="485" y="835"/>
                  </a:lnTo>
                  <a:lnTo>
                    <a:pt x="486" y="825"/>
                  </a:lnTo>
                  <a:lnTo>
                    <a:pt x="486" y="816"/>
                  </a:lnTo>
                  <a:lnTo>
                    <a:pt x="488" y="808"/>
                  </a:lnTo>
                  <a:lnTo>
                    <a:pt x="488" y="802"/>
                  </a:lnTo>
                  <a:lnTo>
                    <a:pt x="488" y="797"/>
                  </a:lnTo>
                  <a:lnTo>
                    <a:pt x="490" y="797"/>
                  </a:lnTo>
                  <a:lnTo>
                    <a:pt x="490" y="796"/>
                  </a:lnTo>
                  <a:lnTo>
                    <a:pt x="491" y="793"/>
                  </a:lnTo>
                  <a:lnTo>
                    <a:pt x="493" y="790"/>
                  </a:lnTo>
                  <a:lnTo>
                    <a:pt x="497" y="783"/>
                  </a:lnTo>
                  <a:lnTo>
                    <a:pt x="502" y="776"/>
                  </a:lnTo>
                  <a:lnTo>
                    <a:pt x="506" y="768"/>
                  </a:lnTo>
                  <a:lnTo>
                    <a:pt x="511" y="756"/>
                  </a:lnTo>
                  <a:lnTo>
                    <a:pt x="517" y="745"/>
                  </a:lnTo>
                  <a:lnTo>
                    <a:pt x="522" y="730"/>
                  </a:lnTo>
                  <a:lnTo>
                    <a:pt x="526" y="715"/>
                  </a:lnTo>
                  <a:lnTo>
                    <a:pt x="529" y="696"/>
                  </a:lnTo>
                  <a:lnTo>
                    <a:pt x="534" y="679"/>
                  </a:lnTo>
                  <a:lnTo>
                    <a:pt x="534" y="658"/>
                  </a:lnTo>
                  <a:lnTo>
                    <a:pt x="535" y="635"/>
                  </a:lnTo>
                  <a:lnTo>
                    <a:pt x="535" y="612"/>
                  </a:lnTo>
                  <a:lnTo>
                    <a:pt x="535" y="586"/>
                  </a:lnTo>
                  <a:lnTo>
                    <a:pt x="534" y="580"/>
                  </a:lnTo>
                  <a:lnTo>
                    <a:pt x="534" y="566"/>
                  </a:lnTo>
                  <a:lnTo>
                    <a:pt x="529" y="540"/>
                  </a:lnTo>
                  <a:lnTo>
                    <a:pt x="525" y="510"/>
                  </a:lnTo>
                  <a:lnTo>
                    <a:pt x="516" y="471"/>
                  </a:lnTo>
                  <a:lnTo>
                    <a:pt x="503" y="429"/>
                  </a:lnTo>
                  <a:lnTo>
                    <a:pt x="485" y="383"/>
                  </a:lnTo>
                  <a:lnTo>
                    <a:pt x="464" y="334"/>
                  </a:lnTo>
                  <a:lnTo>
                    <a:pt x="434" y="283"/>
                  </a:lnTo>
                  <a:lnTo>
                    <a:pt x="399" y="233"/>
                  </a:lnTo>
                  <a:lnTo>
                    <a:pt x="355" y="184"/>
                  </a:lnTo>
                  <a:lnTo>
                    <a:pt x="305" y="136"/>
                  </a:lnTo>
                  <a:lnTo>
                    <a:pt x="243" y="94"/>
                  </a:lnTo>
                  <a:lnTo>
                    <a:pt x="173" y="55"/>
                  </a:lnTo>
                  <a:lnTo>
                    <a:pt x="92" y="25"/>
                  </a:lnTo>
                  <a:lnTo>
                    <a:pt x="0" y="0"/>
                  </a:lnTo>
                  <a:lnTo>
                    <a:pt x="43" y="4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1" name="Freeform 128"/>
            <p:cNvSpPr>
              <a:spLocks/>
            </p:cNvSpPr>
            <p:nvPr/>
          </p:nvSpPr>
          <p:spPr bwMode="auto">
            <a:xfrm>
              <a:off x="1806" y="1874"/>
              <a:ext cx="30" cy="95"/>
            </a:xfrm>
            <a:custGeom>
              <a:avLst/>
              <a:gdLst>
                <a:gd name="T0" fmla="*/ 0 w 61"/>
                <a:gd name="T1" fmla="*/ 1 h 191"/>
                <a:gd name="T2" fmla="*/ 2 w 61"/>
                <a:gd name="T3" fmla="*/ 23 h 191"/>
                <a:gd name="T4" fmla="*/ 7 w 61"/>
                <a:gd name="T5" fmla="*/ 20 h 191"/>
                <a:gd name="T6" fmla="*/ 4 w 61"/>
                <a:gd name="T7" fmla="*/ 0 h 191"/>
                <a:gd name="T8" fmla="*/ 0 w 61"/>
                <a:gd name="T9" fmla="*/ 1 h 191"/>
                <a:gd name="T10" fmla="*/ 0 w 61"/>
                <a:gd name="T11" fmla="*/ 1 h 191"/>
                <a:gd name="T12" fmla="*/ 0 60000 65536"/>
                <a:gd name="T13" fmla="*/ 0 60000 65536"/>
                <a:gd name="T14" fmla="*/ 0 60000 65536"/>
                <a:gd name="T15" fmla="*/ 0 60000 65536"/>
                <a:gd name="T16" fmla="*/ 0 60000 65536"/>
                <a:gd name="T17" fmla="*/ 0 60000 65536"/>
                <a:gd name="T18" fmla="*/ 0 w 61"/>
                <a:gd name="T19" fmla="*/ 0 h 191"/>
                <a:gd name="T20" fmla="*/ 61 w 61"/>
                <a:gd name="T21" fmla="*/ 191 h 191"/>
              </a:gdLst>
              <a:ahLst/>
              <a:cxnLst>
                <a:cxn ang="T12">
                  <a:pos x="T0" y="T1"/>
                </a:cxn>
                <a:cxn ang="T13">
                  <a:pos x="T2" y="T3"/>
                </a:cxn>
                <a:cxn ang="T14">
                  <a:pos x="T4" y="T5"/>
                </a:cxn>
                <a:cxn ang="T15">
                  <a:pos x="T6" y="T7"/>
                </a:cxn>
                <a:cxn ang="T16">
                  <a:pos x="T8" y="T9"/>
                </a:cxn>
                <a:cxn ang="T17">
                  <a:pos x="T10" y="T11"/>
                </a:cxn>
              </a:cxnLst>
              <a:rect l="T18" t="T19" r="T20" b="T21"/>
              <a:pathLst>
                <a:path w="61" h="191">
                  <a:moveTo>
                    <a:pt x="0" y="14"/>
                  </a:moveTo>
                  <a:lnTo>
                    <a:pt x="23" y="191"/>
                  </a:lnTo>
                  <a:lnTo>
                    <a:pt x="61" y="162"/>
                  </a:lnTo>
                  <a:lnTo>
                    <a:pt x="33" y="0"/>
                  </a:lnTo>
                  <a:lnTo>
                    <a:pt x="0"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2" name="Freeform 129"/>
            <p:cNvSpPr>
              <a:spLocks/>
            </p:cNvSpPr>
            <p:nvPr/>
          </p:nvSpPr>
          <p:spPr bwMode="auto">
            <a:xfrm>
              <a:off x="1860" y="1913"/>
              <a:ext cx="47" cy="156"/>
            </a:xfrm>
            <a:custGeom>
              <a:avLst/>
              <a:gdLst>
                <a:gd name="T0" fmla="*/ 7 w 93"/>
                <a:gd name="T1" fmla="*/ 0 h 312"/>
                <a:gd name="T2" fmla="*/ 7 w 93"/>
                <a:gd name="T3" fmla="*/ 2 h 312"/>
                <a:gd name="T4" fmla="*/ 6 w 93"/>
                <a:gd name="T5" fmla="*/ 4 h 312"/>
                <a:gd name="T6" fmla="*/ 6 w 93"/>
                <a:gd name="T7" fmla="*/ 8 h 312"/>
                <a:gd name="T8" fmla="*/ 6 w 93"/>
                <a:gd name="T9" fmla="*/ 13 h 312"/>
                <a:gd name="T10" fmla="*/ 5 w 93"/>
                <a:gd name="T11" fmla="*/ 18 h 312"/>
                <a:gd name="T12" fmla="*/ 5 w 93"/>
                <a:gd name="T13" fmla="*/ 25 h 312"/>
                <a:gd name="T14" fmla="*/ 4 w 93"/>
                <a:gd name="T15" fmla="*/ 31 h 312"/>
                <a:gd name="T16" fmla="*/ 4 w 93"/>
                <a:gd name="T17" fmla="*/ 35 h 312"/>
                <a:gd name="T18" fmla="*/ 5 w 93"/>
                <a:gd name="T19" fmla="*/ 36 h 312"/>
                <a:gd name="T20" fmla="*/ 6 w 93"/>
                <a:gd name="T21" fmla="*/ 35 h 312"/>
                <a:gd name="T22" fmla="*/ 7 w 93"/>
                <a:gd name="T23" fmla="*/ 33 h 312"/>
                <a:gd name="T24" fmla="*/ 8 w 93"/>
                <a:gd name="T25" fmla="*/ 29 h 312"/>
                <a:gd name="T26" fmla="*/ 8 w 93"/>
                <a:gd name="T27" fmla="*/ 23 h 312"/>
                <a:gd name="T28" fmla="*/ 12 w 93"/>
                <a:gd name="T29" fmla="*/ 21 h 312"/>
                <a:gd name="T30" fmla="*/ 12 w 93"/>
                <a:gd name="T31" fmla="*/ 22 h 312"/>
                <a:gd name="T32" fmla="*/ 12 w 93"/>
                <a:gd name="T33" fmla="*/ 24 h 312"/>
                <a:gd name="T34" fmla="*/ 11 w 93"/>
                <a:gd name="T35" fmla="*/ 28 h 312"/>
                <a:gd name="T36" fmla="*/ 10 w 93"/>
                <a:gd name="T37" fmla="*/ 32 h 312"/>
                <a:gd name="T38" fmla="*/ 9 w 93"/>
                <a:gd name="T39" fmla="*/ 36 h 312"/>
                <a:gd name="T40" fmla="*/ 7 w 93"/>
                <a:gd name="T41" fmla="*/ 39 h 312"/>
                <a:gd name="T42" fmla="*/ 4 w 93"/>
                <a:gd name="T43" fmla="*/ 39 h 312"/>
                <a:gd name="T44" fmla="*/ 1 w 93"/>
                <a:gd name="T45" fmla="*/ 38 h 312"/>
                <a:gd name="T46" fmla="*/ 1 w 93"/>
                <a:gd name="T47" fmla="*/ 36 h 312"/>
                <a:gd name="T48" fmla="*/ 1 w 93"/>
                <a:gd name="T49" fmla="*/ 33 h 312"/>
                <a:gd name="T50" fmla="*/ 1 w 93"/>
                <a:gd name="T51" fmla="*/ 29 h 312"/>
                <a:gd name="T52" fmla="*/ 2 w 93"/>
                <a:gd name="T53" fmla="*/ 24 h 312"/>
                <a:gd name="T54" fmla="*/ 2 w 93"/>
                <a:gd name="T55" fmla="*/ 18 h 312"/>
                <a:gd name="T56" fmla="*/ 3 w 93"/>
                <a:gd name="T57" fmla="*/ 13 h 312"/>
                <a:gd name="T58" fmla="*/ 3 w 93"/>
                <a:gd name="T59" fmla="*/ 8 h 312"/>
                <a:gd name="T60" fmla="*/ 2 w 93"/>
                <a:gd name="T61" fmla="*/ 3 h 312"/>
                <a:gd name="T62" fmla="*/ 7 w 93"/>
                <a:gd name="T63" fmla="*/ 0 h 3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3"/>
                <a:gd name="T97" fmla="*/ 0 h 312"/>
                <a:gd name="T98" fmla="*/ 93 w 93"/>
                <a:gd name="T99" fmla="*/ 312 h 3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3" h="312">
                  <a:moveTo>
                    <a:pt x="52" y="0"/>
                  </a:moveTo>
                  <a:lnTo>
                    <a:pt x="51" y="0"/>
                  </a:lnTo>
                  <a:lnTo>
                    <a:pt x="51" y="5"/>
                  </a:lnTo>
                  <a:lnTo>
                    <a:pt x="51" y="12"/>
                  </a:lnTo>
                  <a:lnTo>
                    <a:pt x="49" y="22"/>
                  </a:lnTo>
                  <a:lnTo>
                    <a:pt x="48" y="32"/>
                  </a:lnTo>
                  <a:lnTo>
                    <a:pt x="48" y="46"/>
                  </a:lnTo>
                  <a:lnTo>
                    <a:pt x="45" y="63"/>
                  </a:lnTo>
                  <a:lnTo>
                    <a:pt x="45" y="81"/>
                  </a:lnTo>
                  <a:lnTo>
                    <a:pt x="43" y="100"/>
                  </a:lnTo>
                  <a:lnTo>
                    <a:pt x="41" y="121"/>
                  </a:lnTo>
                  <a:lnTo>
                    <a:pt x="38" y="144"/>
                  </a:lnTo>
                  <a:lnTo>
                    <a:pt x="37" y="168"/>
                  </a:lnTo>
                  <a:lnTo>
                    <a:pt x="35" y="193"/>
                  </a:lnTo>
                  <a:lnTo>
                    <a:pt x="32" y="220"/>
                  </a:lnTo>
                  <a:lnTo>
                    <a:pt x="31" y="246"/>
                  </a:lnTo>
                  <a:lnTo>
                    <a:pt x="29" y="275"/>
                  </a:lnTo>
                  <a:lnTo>
                    <a:pt x="29" y="280"/>
                  </a:lnTo>
                  <a:lnTo>
                    <a:pt x="34" y="285"/>
                  </a:lnTo>
                  <a:lnTo>
                    <a:pt x="38" y="286"/>
                  </a:lnTo>
                  <a:lnTo>
                    <a:pt x="45" y="283"/>
                  </a:lnTo>
                  <a:lnTo>
                    <a:pt x="48" y="277"/>
                  </a:lnTo>
                  <a:lnTo>
                    <a:pt x="51" y="269"/>
                  </a:lnTo>
                  <a:lnTo>
                    <a:pt x="54" y="259"/>
                  </a:lnTo>
                  <a:lnTo>
                    <a:pt x="57" y="246"/>
                  </a:lnTo>
                  <a:lnTo>
                    <a:pt x="58" y="230"/>
                  </a:lnTo>
                  <a:lnTo>
                    <a:pt x="60" y="208"/>
                  </a:lnTo>
                  <a:lnTo>
                    <a:pt x="60" y="184"/>
                  </a:lnTo>
                  <a:lnTo>
                    <a:pt x="61" y="156"/>
                  </a:lnTo>
                  <a:lnTo>
                    <a:pt x="93" y="161"/>
                  </a:lnTo>
                  <a:lnTo>
                    <a:pt x="93" y="162"/>
                  </a:lnTo>
                  <a:lnTo>
                    <a:pt x="93" y="170"/>
                  </a:lnTo>
                  <a:lnTo>
                    <a:pt x="92" y="179"/>
                  </a:lnTo>
                  <a:lnTo>
                    <a:pt x="90" y="191"/>
                  </a:lnTo>
                  <a:lnTo>
                    <a:pt x="89" y="205"/>
                  </a:lnTo>
                  <a:lnTo>
                    <a:pt x="87" y="222"/>
                  </a:lnTo>
                  <a:lnTo>
                    <a:pt x="84" y="237"/>
                  </a:lnTo>
                  <a:lnTo>
                    <a:pt x="80" y="256"/>
                  </a:lnTo>
                  <a:lnTo>
                    <a:pt x="75" y="271"/>
                  </a:lnTo>
                  <a:lnTo>
                    <a:pt x="69" y="285"/>
                  </a:lnTo>
                  <a:lnTo>
                    <a:pt x="61" y="295"/>
                  </a:lnTo>
                  <a:lnTo>
                    <a:pt x="52" y="306"/>
                  </a:lnTo>
                  <a:lnTo>
                    <a:pt x="43" y="311"/>
                  </a:lnTo>
                  <a:lnTo>
                    <a:pt x="32" y="312"/>
                  </a:lnTo>
                  <a:lnTo>
                    <a:pt x="19" y="308"/>
                  </a:lnTo>
                  <a:lnTo>
                    <a:pt x="5" y="298"/>
                  </a:lnTo>
                  <a:lnTo>
                    <a:pt x="2" y="294"/>
                  </a:lnTo>
                  <a:lnTo>
                    <a:pt x="2" y="286"/>
                  </a:lnTo>
                  <a:lnTo>
                    <a:pt x="0" y="275"/>
                  </a:lnTo>
                  <a:lnTo>
                    <a:pt x="2" y="262"/>
                  </a:lnTo>
                  <a:lnTo>
                    <a:pt x="3" y="245"/>
                  </a:lnTo>
                  <a:lnTo>
                    <a:pt x="5" y="228"/>
                  </a:lnTo>
                  <a:lnTo>
                    <a:pt x="8" y="207"/>
                  </a:lnTo>
                  <a:lnTo>
                    <a:pt x="11" y="187"/>
                  </a:lnTo>
                  <a:lnTo>
                    <a:pt x="12" y="164"/>
                  </a:lnTo>
                  <a:lnTo>
                    <a:pt x="14" y="142"/>
                  </a:lnTo>
                  <a:lnTo>
                    <a:pt x="15" y="120"/>
                  </a:lnTo>
                  <a:lnTo>
                    <a:pt x="17" y="98"/>
                  </a:lnTo>
                  <a:lnTo>
                    <a:pt x="17" y="77"/>
                  </a:lnTo>
                  <a:lnTo>
                    <a:pt x="19" y="57"/>
                  </a:lnTo>
                  <a:lnTo>
                    <a:pt x="17" y="37"/>
                  </a:lnTo>
                  <a:lnTo>
                    <a:pt x="15" y="22"/>
                  </a:lnTo>
                  <a:lnTo>
                    <a:pt x="5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3" name="Freeform 130"/>
            <p:cNvSpPr>
              <a:spLocks/>
            </p:cNvSpPr>
            <p:nvPr/>
          </p:nvSpPr>
          <p:spPr bwMode="auto">
            <a:xfrm>
              <a:off x="1797" y="1885"/>
              <a:ext cx="31" cy="95"/>
            </a:xfrm>
            <a:custGeom>
              <a:avLst/>
              <a:gdLst>
                <a:gd name="T0" fmla="*/ 0 w 63"/>
                <a:gd name="T1" fmla="*/ 2 h 190"/>
                <a:gd name="T2" fmla="*/ 3 w 63"/>
                <a:gd name="T3" fmla="*/ 24 h 190"/>
                <a:gd name="T4" fmla="*/ 7 w 63"/>
                <a:gd name="T5" fmla="*/ 21 h 190"/>
                <a:gd name="T6" fmla="*/ 4 w 63"/>
                <a:gd name="T7" fmla="*/ 0 h 190"/>
                <a:gd name="T8" fmla="*/ 0 w 63"/>
                <a:gd name="T9" fmla="*/ 2 h 190"/>
                <a:gd name="T10" fmla="*/ 0 w 63"/>
                <a:gd name="T11" fmla="*/ 2 h 190"/>
                <a:gd name="T12" fmla="*/ 0 60000 65536"/>
                <a:gd name="T13" fmla="*/ 0 60000 65536"/>
                <a:gd name="T14" fmla="*/ 0 60000 65536"/>
                <a:gd name="T15" fmla="*/ 0 60000 65536"/>
                <a:gd name="T16" fmla="*/ 0 60000 65536"/>
                <a:gd name="T17" fmla="*/ 0 60000 65536"/>
                <a:gd name="T18" fmla="*/ 0 w 63"/>
                <a:gd name="T19" fmla="*/ 0 h 190"/>
                <a:gd name="T20" fmla="*/ 63 w 63"/>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63" h="190">
                  <a:moveTo>
                    <a:pt x="0" y="14"/>
                  </a:moveTo>
                  <a:lnTo>
                    <a:pt x="25" y="190"/>
                  </a:lnTo>
                  <a:lnTo>
                    <a:pt x="63" y="164"/>
                  </a:lnTo>
                  <a:lnTo>
                    <a:pt x="35" y="0"/>
                  </a:lnTo>
                  <a:lnTo>
                    <a:pt x="0" y="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4" name="Freeform 131"/>
            <p:cNvSpPr>
              <a:spLocks/>
            </p:cNvSpPr>
            <p:nvPr/>
          </p:nvSpPr>
          <p:spPr bwMode="auto">
            <a:xfrm>
              <a:off x="1851" y="1925"/>
              <a:ext cx="47" cy="156"/>
            </a:xfrm>
            <a:custGeom>
              <a:avLst/>
              <a:gdLst>
                <a:gd name="T0" fmla="*/ 7 w 93"/>
                <a:gd name="T1" fmla="*/ 0 h 312"/>
                <a:gd name="T2" fmla="*/ 7 w 93"/>
                <a:gd name="T3" fmla="*/ 2 h 312"/>
                <a:gd name="T4" fmla="*/ 6 w 93"/>
                <a:gd name="T5" fmla="*/ 4 h 312"/>
                <a:gd name="T6" fmla="*/ 6 w 93"/>
                <a:gd name="T7" fmla="*/ 8 h 312"/>
                <a:gd name="T8" fmla="*/ 6 w 93"/>
                <a:gd name="T9" fmla="*/ 13 h 312"/>
                <a:gd name="T10" fmla="*/ 5 w 93"/>
                <a:gd name="T11" fmla="*/ 18 h 312"/>
                <a:gd name="T12" fmla="*/ 5 w 93"/>
                <a:gd name="T13" fmla="*/ 24 h 312"/>
                <a:gd name="T14" fmla="*/ 4 w 93"/>
                <a:gd name="T15" fmla="*/ 31 h 312"/>
                <a:gd name="T16" fmla="*/ 4 w 93"/>
                <a:gd name="T17" fmla="*/ 35 h 312"/>
                <a:gd name="T18" fmla="*/ 5 w 93"/>
                <a:gd name="T19" fmla="*/ 36 h 312"/>
                <a:gd name="T20" fmla="*/ 6 w 93"/>
                <a:gd name="T21" fmla="*/ 35 h 312"/>
                <a:gd name="T22" fmla="*/ 7 w 93"/>
                <a:gd name="T23" fmla="*/ 33 h 312"/>
                <a:gd name="T24" fmla="*/ 7 w 93"/>
                <a:gd name="T25" fmla="*/ 29 h 312"/>
                <a:gd name="T26" fmla="*/ 8 w 93"/>
                <a:gd name="T27" fmla="*/ 23 h 312"/>
                <a:gd name="T28" fmla="*/ 12 w 93"/>
                <a:gd name="T29" fmla="*/ 20 h 312"/>
                <a:gd name="T30" fmla="*/ 12 w 93"/>
                <a:gd name="T31" fmla="*/ 21 h 312"/>
                <a:gd name="T32" fmla="*/ 12 w 93"/>
                <a:gd name="T33" fmla="*/ 24 h 312"/>
                <a:gd name="T34" fmla="*/ 11 w 93"/>
                <a:gd name="T35" fmla="*/ 28 h 312"/>
                <a:gd name="T36" fmla="*/ 10 w 93"/>
                <a:gd name="T37" fmla="*/ 32 h 312"/>
                <a:gd name="T38" fmla="*/ 9 w 93"/>
                <a:gd name="T39" fmla="*/ 36 h 312"/>
                <a:gd name="T40" fmla="*/ 7 w 93"/>
                <a:gd name="T41" fmla="*/ 39 h 312"/>
                <a:gd name="T42" fmla="*/ 4 w 93"/>
                <a:gd name="T43" fmla="*/ 39 h 312"/>
                <a:gd name="T44" fmla="*/ 1 w 93"/>
                <a:gd name="T45" fmla="*/ 38 h 312"/>
                <a:gd name="T46" fmla="*/ 0 w 93"/>
                <a:gd name="T47" fmla="*/ 36 h 312"/>
                <a:gd name="T48" fmla="*/ 1 w 93"/>
                <a:gd name="T49" fmla="*/ 33 h 312"/>
                <a:gd name="T50" fmla="*/ 1 w 93"/>
                <a:gd name="T51" fmla="*/ 29 h 312"/>
                <a:gd name="T52" fmla="*/ 2 w 93"/>
                <a:gd name="T53" fmla="*/ 24 h 312"/>
                <a:gd name="T54" fmla="*/ 2 w 93"/>
                <a:gd name="T55" fmla="*/ 18 h 312"/>
                <a:gd name="T56" fmla="*/ 2 w 93"/>
                <a:gd name="T57" fmla="*/ 13 h 312"/>
                <a:gd name="T58" fmla="*/ 2 w 93"/>
                <a:gd name="T59" fmla="*/ 7 h 312"/>
                <a:gd name="T60" fmla="*/ 2 w 93"/>
                <a:gd name="T61" fmla="*/ 3 h 312"/>
                <a:gd name="T62" fmla="*/ 7 w 93"/>
                <a:gd name="T63" fmla="*/ 0 h 3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3"/>
                <a:gd name="T97" fmla="*/ 0 h 312"/>
                <a:gd name="T98" fmla="*/ 93 w 93"/>
                <a:gd name="T99" fmla="*/ 312 h 3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3" h="312">
                  <a:moveTo>
                    <a:pt x="50" y="0"/>
                  </a:moveTo>
                  <a:lnTo>
                    <a:pt x="50" y="0"/>
                  </a:lnTo>
                  <a:lnTo>
                    <a:pt x="50" y="4"/>
                  </a:lnTo>
                  <a:lnTo>
                    <a:pt x="49" y="12"/>
                  </a:lnTo>
                  <a:lnTo>
                    <a:pt x="49" y="21"/>
                  </a:lnTo>
                  <a:lnTo>
                    <a:pt x="47" y="32"/>
                  </a:lnTo>
                  <a:lnTo>
                    <a:pt x="46" y="47"/>
                  </a:lnTo>
                  <a:lnTo>
                    <a:pt x="44" y="62"/>
                  </a:lnTo>
                  <a:lnTo>
                    <a:pt x="43" y="81"/>
                  </a:lnTo>
                  <a:lnTo>
                    <a:pt x="41" y="99"/>
                  </a:lnTo>
                  <a:lnTo>
                    <a:pt x="40" y="121"/>
                  </a:lnTo>
                  <a:lnTo>
                    <a:pt x="37" y="143"/>
                  </a:lnTo>
                  <a:lnTo>
                    <a:pt x="35" y="168"/>
                  </a:lnTo>
                  <a:lnTo>
                    <a:pt x="33" y="192"/>
                  </a:lnTo>
                  <a:lnTo>
                    <a:pt x="30" y="218"/>
                  </a:lnTo>
                  <a:lnTo>
                    <a:pt x="29" y="246"/>
                  </a:lnTo>
                  <a:lnTo>
                    <a:pt x="27" y="275"/>
                  </a:lnTo>
                  <a:lnTo>
                    <a:pt x="27" y="280"/>
                  </a:lnTo>
                  <a:lnTo>
                    <a:pt x="32" y="284"/>
                  </a:lnTo>
                  <a:lnTo>
                    <a:pt x="37" y="286"/>
                  </a:lnTo>
                  <a:lnTo>
                    <a:pt x="44" y="281"/>
                  </a:lnTo>
                  <a:lnTo>
                    <a:pt x="46" y="276"/>
                  </a:lnTo>
                  <a:lnTo>
                    <a:pt x="49" y="269"/>
                  </a:lnTo>
                  <a:lnTo>
                    <a:pt x="52" y="258"/>
                  </a:lnTo>
                  <a:lnTo>
                    <a:pt x="55" y="246"/>
                  </a:lnTo>
                  <a:lnTo>
                    <a:pt x="56" y="228"/>
                  </a:lnTo>
                  <a:lnTo>
                    <a:pt x="58" y="208"/>
                  </a:lnTo>
                  <a:lnTo>
                    <a:pt x="58" y="183"/>
                  </a:lnTo>
                  <a:lnTo>
                    <a:pt x="59" y="156"/>
                  </a:lnTo>
                  <a:lnTo>
                    <a:pt x="93" y="159"/>
                  </a:lnTo>
                  <a:lnTo>
                    <a:pt x="92" y="160"/>
                  </a:lnTo>
                  <a:lnTo>
                    <a:pt x="92" y="168"/>
                  </a:lnTo>
                  <a:lnTo>
                    <a:pt x="90" y="177"/>
                  </a:lnTo>
                  <a:lnTo>
                    <a:pt x="90" y="191"/>
                  </a:lnTo>
                  <a:lnTo>
                    <a:pt x="87" y="205"/>
                  </a:lnTo>
                  <a:lnTo>
                    <a:pt x="85" y="220"/>
                  </a:lnTo>
                  <a:lnTo>
                    <a:pt x="82" y="237"/>
                  </a:lnTo>
                  <a:lnTo>
                    <a:pt x="78" y="255"/>
                  </a:lnTo>
                  <a:lnTo>
                    <a:pt x="73" y="269"/>
                  </a:lnTo>
                  <a:lnTo>
                    <a:pt x="67" y="284"/>
                  </a:lnTo>
                  <a:lnTo>
                    <a:pt x="59" y="295"/>
                  </a:lnTo>
                  <a:lnTo>
                    <a:pt x="52" y="306"/>
                  </a:lnTo>
                  <a:lnTo>
                    <a:pt x="41" y="310"/>
                  </a:lnTo>
                  <a:lnTo>
                    <a:pt x="30" y="312"/>
                  </a:lnTo>
                  <a:lnTo>
                    <a:pt x="17" y="307"/>
                  </a:lnTo>
                  <a:lnTo>
                    <a:pt x="4" y="298"/>
                  </a:lnTo>
                  <a:lnTo>
                    <a:pt x="1" y="293"/>
                  </a:lnTo>
                  <a:lnTo>
                    <a:pt x="0" y="286"/>
                  </a:lnTo>
                  <a:lnTo>
                    <a:pt x="0" y="275"/>
                  </a:lnTo>
                  <a:lnTo>
                    <a:pt x="1" y="261"/>
                  </a:lnTo>
                  <a:lnTo>
                    <a:pt x="1" y="244"/>
                  </a:lnTo>
                  <a:lnTo>
                    <a:pt x="4" y="228"/>
                  </a:lnTo>
                  <a:lnTo>
                    <a:pt x="6" y="208"/>
                  </a:lnTo>
                  <a:lnTo>
                    <a:pt x="9" y="186"/>
                  </a:lnTo>
                  <a:lnTo>
                    <a:pt x="11" y="163"/>
                  </a:lnTo>
                  <a:lnTo>
                    <a:pt x="12" y="142"/>
                  </a:lnTo>
                  <a:lnTo>
                    <a:pt x="14" y="119"/>
                  </a:lnTo>
                  <a:lnTo>
                    <a:pt x="15" y="98"/>
                  </a:lnTo>
                  <a:lnTo>
                    <a:pt x="15" y="76"/>
                  </a:lnTo>
                  <a:lnTo>
                    <a:pt x="15" y="56"/>
                  </a:lnTo>
                  <a:lnTo>
                    <a:pt x="14" y="38"/>
                  </a:lnTo>
                  <a:lnTo>
                    <a:pt x="14" y="21"/>
                  </a:lnTo>
                  <a:lnTo>
                    <a:pt x="5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5" name="Freeform 132"/>
            <p:cNvSpPr>
              <a:spLocks/>
            </p:cNvSpPr>
            <p:nvPr/>
          </p:nvSpPr>
          <p:spPr bwMode="auto">
            <a:xfrm>
              <a:off x="1458" y="1450"/>
              <a:ext cx="485" cy="627"/>
            </a:xfrm>
            <a:custGeom>
              <a:avLst/>
              <a:gdLst>
                <a:gd name="T0" fmla="*/ 7 w 971"/>
                <a:gd name="T1" fmla="*/ 6 h 1254"/>
                <a:gd name="T2" fmla="*/ 18 w 971"/>
                <a:gd name="T3" fmla="*/ 10 h 1254"/>
                <a:gd name="T4" fmla="*/ 32 w 971"/>
                <a:gd name="T5" fmla="*/ 19 h 1254"/>
                <a:gd name="T6" fmla="*/ 47 w 971"/>
                <a:gd name="T7" fmla="*/ 33 h 1254"/>
                <a:gd name="T8" fmla="*/ 58 w 971"/>
                <a:gd name="T9" fmla="*/ 55 h 1254"/>
                <a:gd name="T10" fmla="*/ 61 w 971"/>
                <a:gd name="T11" fmla="*/ 73 h 1254"/>
                <a:gd name="T12" fmla="*/ 61 w 971"/>
                <a:gd name="T13" fmla="*/ 75 h 1254"/>
                <a:gd name="T14" fmla="*/ 62 w 971"/>
                <a:gd name="T15" fmla="*/ 79 h 1254"/>
                <a:gd name="T16" fmla="*/ 61 w 971"/>
                <a:gd name="T17" fmla="*/ 85 h 1254"/>
                <a:gd name="T18" fmla="*/ 60 w 971"/>
                <a:gd name="T19" fmla="*/ 91 h 1254"/>
                <a:gd name="T20" fmla="*/ 57 w 971"/>
                <a:gd name="T21" fmla="*/ 98 h 1254"/>
                <a:gd name="T22" fmla="*/ 59 w 971"/>
                <a:gd name="T23" fmla="*/ 123 h 1254"/>
                <a:gd name="T24" fmla="*/ 66 w 971"/>
                <a:gd name="T25" fmla="*/ 120 h 1254"/>
                <a:gd name="T26" fmla="*/ 79 w 971"/>
                <a:gd name="T27" fmla="*/ 115 h 1254"/>
                <a:gd name="T28" fmla="*/ 93 w 971"/>
                <a:gd name="T29" fmla="*/ 110 h 1254"/>
                <a:gd name="T30" fmla="*/ 105 w 971"/>
                <a:gd name="T31" fmla="*/ 106 h 1254"/>
                <a:gd name="T32" fmla="*/ 111 w 971"/>
                <a:gd name="T33" fmla="*/ 104 h 1254"/>
                <a:gd name="T34" fmla="*/ 112 w 971"/>
                <a:gd name="T35" fmla="*/ 106 h 1254"/>
                <a:gd name="T36" fmla="*/ 114 w 971"/>
                <a:gd name="T37" fmla="*/ 111 h 1254"/>
                <a:gd name="T38" fmla="*/ 115 w 971"/>
                <a:gd name="T39" fmla="*/ 119 h 1254"/>
                <a:gd name="T40" fmla="*/ 116 w 971"/>
                <a:gd name="T41" fmla="*/ 133 h 1254"/>
                <a:gd name="T42" fmla="*/ 116 w 971"/>
                <a:gd name="T43" fmla="*/ 152 h 1254"/>
                <a:gd name="T44" fmla="*/ 115 w 971"/>
                <a:gd name="T45" fmla="*/ 153 h 1254"/>
                <a:gd name="T46" fmla="*/ 113 w 971"/>
                <a:gd name="T47" fmla="*/ 153 h 1254"/>
                <a:gd name="T48" fmla="*/ 112 w 971"/>
                <a:gd name="T49" fmla="*/ 151 h 1254"/>
                <a:gd name="T50" fmla="*/ 110 w 971"/>
                <a:gd name="T51" fmla="*/ 147 h 1254"/>
                <a:gd name="T52" fmla="*/ 107 w 971"/>
                <a:gd name="T53" fmla="*/ 144 h 1254"/>
                <a:gd name="T54" fmla="*/ 107 w 971"/>
                <a:gd name="T55" fmla="*/ 146 h 1254"/>
                <a:gd name="T56" fmla="*/ 108 w 971"/>
                <a:gd name="T57" fmla="*/ 150 h 1254"/>
                <a:gd name="T58" fmla="*/ 110 w 971"/>
                <a:gd name="T59" fmla="*/ 155 h 1254"/>
                <a:gd name="T60" fmla="*/ 113 w 971"/>
                <a:gd name="T61" fmla="*/ 157 h 1254"/>
                <a:gd name="T62" fmla="*/ 118 w 971"/>
                <a:gd name="T63" fmla="*/ 156 h 1254"/>
                <a:gd name="T64" fmla="*/ 121 w 971"/>
                <a:gd name="T65" fmla="*/ 152 h 1254"/>
                <a:gd name="T66" fmla="*/ 121 w 971"/>
                <a:gd name="T67" fmla="*/ 143 h 1254"/>
                <a:gd name="T68" fmla="*/ 121 w 971"/>
                <a:gd name="T69" fmla="*/ 130 h 1254"/>
                <a:gd name="T70" fmla="*/ 120 w 971"/>
                <a:gd name="T71" fmla="*/ 116 h 1254"/>
                <a:gd name="T72" fmla="*/ 117 w 971"/>
                <a:gd name="T73" fmla="*/ 103 h 1254"/>
                <a:gd name="T74" fmla="*/ 113 w 971"/>
                <a:gd name="T75" fmla="*/ 98 h 1254"/>
                <a:gd name="T76" fmla="*/ 106 w 971"/>
                <a:gd name="T77" fmla="*/ 101 h 1254"/>
                <a:gd name="T78" fmla="*/ 95 w 971"/>
                <a:gd name="T79" fmla="*/ 105 h 1254"/>
                <a:gd name="T80" fmla="*/ 81 w 971"/>
                <a:gd name="T81" fmla="*/ 110 h 1254"/>
                <a:gd name="T82" fmla="*/ 69 w 971"/>
                <a:gd name="T83" fmla="*/ 114 h 1254"/>
                <a:gd name="T84" fmla="*/ 61 w 971"/>
                <a:gd name="T85" fmla="*/ 117 h 1254"/>
                <a:gd name="T86" fmla="*/ 61 w 971"/>
                <a:gd name="T87" fmla="*/ 100 h 1254"/>
                <a:gd name="T88" fmla="*/ 62 w 971"/>
                <a:gd name="T89" fmla="*/ 98 h 1254"/>
                <a:gd name="T90" fmla="*/ 64 w 971"/>
                <a:gd name="T91" fmla="*/ 94 h 1254"/>
                <a:gd name="T92" fmla="*/ 66 w 971"/>
                <a:gd name="T93" fmla="*/ 88 h 1254"/>
                <a:gd name="T94" fmla="*/ 67 w 971"/>
                <a:gd name="T95" fmla="*/ 80 h 1254"/>
                <a:gd name="T96" fmla="*/ 66 w 971"/>
                <a:gd name="T97" fmla="*/ 73 h 1254"/>
                <a:gd name="T98" fmla="*/ 65 w 971"/>
                <a:gd name="T99" fmla="*/ 64 h 1254"/>
                <a:gd name="T100" fmla="*/ 60 w 971"/>
                <a:gd name="T101" fmla="*/ 48 h 1254"/>
                <a:gd name="T102" fmla="*/ 49 w 971"/>
                <a:gd name="T103" fmla="*/ 29 h 1254"/>
                <a:gd name="T104" fmla="*/ 30 w 971"/>
                <a:gd name="T105" fmla="*/ 12 h 1254"/>
                <a:gd name="T106" fmla="*/ 0 w 971"/>
                <a:gd name="T107" fmla="*/ 0 h 12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71"/>
                <a:gd name="T163" fmla="*/ 0 h 1254"/>
                <a:gd name="T164" fmla="*/ 971 w 971"/>
                <a:gd name="T165" fmla="*/ 1254 h 12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71" h="1254">
                  <a:moveTo>
                    <a:pt x="44" y="43"/>
                  </a:moveTo>
                  <a:lnTo>
                    <a:pt x="49" y="43"/>
                  </a:lnTo>
                  <a:lnTo>
                    <a:pt x="61" y="47"/>
                  </a:lnTo>
                  <a:lnTo>
                    <a:pt x="82" y="53"/>
                  </a:lnTo>
                  <a:lnTo>
                    <a:pt x="111" y="66"/>
                  </a:lnTo>
                  <a:lnTo>
                    <a:pt x="144" y="79"/>
                  </a:lnTo>
                  <a:lnTo>
                    <a:pt x="182" y="98"/>
                  </a:lnTo>
                  <a:lnTo>
                    <a:pt x="220" y="121"/>
                  </a:lnTo>
                  <a:lnTo>
                    <a:pt x="263" y="148"/>
                  </a:lnTo>
                  <a:lnTo>
                    <a:pt x="304" y="180"/>
                  </a:lnTo>
                  <a:lnTo>
                    <a:pt x="344" y="220"/>
                  </a:lnTo>
                  <a:lnTo>
                    <a:pt x="381" y="263"/>
                  </a:lnTo>
                  <a:lnTo>
                    <a:pt x="414" y="313"/>
                  </a:lnTo>
                  <a:lnTo>
                    <a:pt x="443" y="370"/>
                  </a:lnTo>
                  <a:lnTo>
                    <a:pt x="466" y="433"/>
                  </a:lnTo>
                  <a:lnTo>
                    <a:pt x="482" y="505"/>
                  </a:lnTo>
                  <a:lnTo>
                    <a:pt x="489" y="583"/>
                  </a:lnTo>
                  <a:lnTo>
                    <a:pt x="491" y="586"/>
                  </a:lnTo>
                  <a:lnTo>
                    <a:pt x="491" y="592"/>
                  </a:lnTo>
                  <a:lnTo>
                    <a:pt x="494" y="599"/>
                  </a:lnTo>
                  <a:lnTo>
                    <a:pt x="494" y="609"/>
                  </a:lnTo>
                  <a:lnTo>
                    <a:pt x="495" y="621"/>
                  </a:lnTo>
                  <a:lnTo>
                    <a:pt x="497" y="632"/>
                  </a:lnTo>
                  <a:lnTo>
                    <a:pt x="497" y="647"/>
                  </a:lnTo>
                  <a:lnTo>
                    <a:pt x="495" y="661"/>
                  </a:lnTo>
                  <a:lnTo>
                    <a:pt x="494" y="676"/>
                  </a:lnTo>
                  <a:lnTo>
                    <a:pt x="491" y="691"/>
                  </a:lnTo>
                  <a:lnTo>
                    <a:pt x="488" y="710"/>
                  </a:lnTo>
                  <a:lnTo>
                    <a:pt x="482" y="725"/>
                  </a:lnTo>
                  <a:lnTo>
                    <a:pt x="475" y="742"/>
                  </a:lnTo>
                  <a:lnTo>
                    <a:pt x="466" y="759"/>
                  </a:lnTo>
                  <a:lnTo>
                    <a:pt x="456" y="777"/>
                  </a:lnTo>
                  <a:lnTo>
                    <a:pt x="446" y="977"/>
                  </a:lnTo>
                  <a:lnTo>
                    <a:pt x="472" y="983"/>
                  </a:lnTo>
                  <a:lnTo>
                    <a:pt x="477" y="982"/>
                  </a:lnTo>
                  <a:lnTo>
                    <a:pt x="489" y="977"/>
                  </a:lnTo>
                  <a:lnTo>
                    <a:pt x="509" y="968"/>
                  </a:lnTo>
                  <a:lnTo>
                    <a:pt x="535" y="959"/>
                  </a:lnTo>
                  <a:lnTo>
                    <a:pt x="564" y="947"/>
                  </a:lnTo>
                  <a:lnTo>
                    <a:pt x="599" y="934"/>
                  </a:lnTo>
                  <a:lnTo>
                    <a:pt x="636" y="919"/>
                  </a:lnTo>
                  <a:lnTo>
                    <a:pt x="674" y="905"/>
                  </a:lnTo>
                  <a:lnTo>
                    <a:pt x="711" y="892"/>
                  </a:lnTo>
                  <a:lnTo>
                    <a:pt x="749" y="878"/>
                  </a:lnTo>
                  <a:lnTo>
                    <a:pt x="784" y="864"/>
                  </a:lnTo>
                  <a:lnTo>
                    <a:pt x="818" y="853"/>
                  </a:lnTo>
                  <a:lnTo>
                    <a:pt x="845" y="843"/>
                  </a:lnTo>
                  <a:lnTo>
                    <a:pt x="868" y="837"/>
                  </a:lnTo>
                  <a:lnTo>
                    <a:pt x="885" y="832"/>
                  </a:lnTo>
                  <a:lnTo>
                    <a:pt x="894" y="832"/>
                  </a:lnTo>
                  <a:lnTo>
                    <a:pt x="894" y="833"/>
                  </a:lnTo>
                  <a:lnTo>
                    <a:pt x="897" y="838"/>
                  </a:lnTo>
                  <a:lnTo>
                    <a:pt x="901" y="844"/>
                  </a:lnTo>
                  <a:lnTo>
                    <a:pt x="904" y="853"/>
                  </a:lnTo>
                  <a:lnTo>
                    <a:pt x="908" y="866"/>
                  </a:lnTo>
                  <a:lnTo>
                    <a:pt x="913" y="881"/>
                  </a:lnTo>
                  <a:lnTo>
                    <a:pt x="917" y="901"/>
                  </a:lnTo>
                  <a:lnTo>
                    <a:pt x="922" y="922"/>
                  </a:lnTo>
                  <a:lnTo>
                    <a:pt x="925" y="950"/>
                  </a:lnTo>
                  <a:lnTo>
                    <a:pt x="928" y="980"/>
                  </a:lnTo>
                  <a:lnTo>
                    <a:pt x="931" y="1017"/>
                  </a:lnTo>
                  <a:lnTo>
                    <a:pt x="933" y="1058"/>
                  </a:lnTo>
                  <a:lnTo>
                    <a:pt x="934" y="1104"/>
                  </a:lnTo>
                  <a:lnTo>
                    <a:pt x="934" y="1155"/>
                  </a:lnTo>
                  <a:lnTo>
                    <a:pt x="933" y="1213"/>
                  </a:lnTo>
                  <a:lnTo>
                    <a:pt x="931" y="1214"/>
                  </a:lnTo>
                  <a:lnTo>
                    <a:pt x="927" y="1216"/>
                  </a:lnTo>
                  <a:lnTo>
                    <a:pt x="922" y="1217"/>
                  </a:lnTo>
                  <a:lnTo>
                    <a:pt x="919" y="1217"/>
                  </a:lnTo>
                  <a:lnTo>
                    <a:pt x="914" y="1217"/>
                  </a:lnTo>
                  <a:lnTo>
                    <a:pt x="911" y="1217"/>
                  </a:lnTo>
                  <a:lnTo>
                    <a:pt x="905" y="1214"/>
                  </a:lnTo>
                  <a:lnTo>
                    <a:pt x="901" y="1211"/>
                  </a:lnTo>
                  <a:lnTo>
                    <a:pt x="897" y="1204"/>
                  </a:lnTo>
                  <a:lnTo>
                    <a:pt x="893" y="1196"/>
                  </a:lnTo>
                  <a:lnTo>
                    <a:pt x="888" y="1185"/>
                  </a:lnTo>
                  <a:lnTo>
                    <a:pt x="884" y="1171"/>
                  </a:lnTo>
                  <a:lnTo>
                    <a:pt x="879" y="1155"/>
                  </a:lnTo>
                  <a:lnTo>
                    <a:pt x="878" y="1135"/>
                  </a:lnTo>
                  <a:lnTo>
                    <a:pt x="862" y="1149"/>
                  </a:lnTo>
                  <a:lnTo>
                    <a:pt x="862" y="1150"/>
                  </a:lnTo>
                  <a:lnTo>
                    <a:pt x="862" y="1155"/>
                  </a:lnTo>
                  <a:lnTo>
                    <a:pt x="862" y="1162"/>
                  </a:lnTo>
                  <a:lnTo>
                    <a:pt x="865" y="1173"/>
                  </a:lnTo>
                  <a:lnTo>
                    <a:pt x="867" y="1184"/>
                  </a:lnTo>
                  <a:lnTo>
                    <a:pt x="870" y="1196"/>
                  </a:lnTo>
                  <a:lnTo>
                    <a:pt x="873" y="1210"/>
                  </a:lnTo>
                  <a:lnTo>
                    <a:pt x="879" y="1222"/>
                  </a:lnTo>
                  <a:lnTo>
                    <a:pt x="884" y="1233"/>
                  </a:lnTo>
                  <a:lnTo>
                    <a:pt x="891" y="1242"/>
                  </a:lnTo>
                  <a:lnTo>
                    <a:pt x="899" y="1248"/>
                  </a:lnTo>
                  <a:lnTo>
                    <a:pt x="910" y="1254"/>
                  </a:lnTo>
                  <a:lnTo>
                    <a:pt x="920" y="1254"/>
                  </a:lnTo>
                  <a:lnTo>
                    <a:pt x="934" y="1251"/>
                  </a:lnTo>
                  <a:lnTo>
                    <a:pt x="949" y="1242"/>
                  </a:lnTo>
                  <a:lnTo>
                    <a:pt x="966" y="1230"/>
                  </a:lnTo>
                  <a:lnTo>
                    <a:pt x="966" y="1225"/>
                  </a:lnTo>
                  <a:lnTo>
                    <a:pt x="968" y="1213"/>
                  </a:lnTo>
                  <a:lnTo>
                    <a:pt x="968" y="1194"/>
                  </a:lnTo>
                  <a:lnTo>
                    <a:pt x="969" y="1170"/>
                  </a:lnTo>
                  <a:lnTo>
                    <a:pt x="971" y="1141"/>
                  </a:lnTo>
                  <a:lnTo>
                    <a:pt x="971" y="1109"/>
                  </a:lnTo>
                  <a:lnTo>
                    <a:pt x="971" y="1072"/>
                  </a:lnTo>
                  <a:lnTo>
                    <a:pt x="971" y="1035"/>
                  </a:lnTo>
                  <a:lnTo>
                    <a:pt x="969" y="997"/>
                  </a:lnTo>
                  <a:lnTo>
                    <a:pt x="966" y="957"/>
                  </a:lnTo>
                  <a:lnTo>
                    <a:pt x="962" y="921"/>
                  </a:lnTo>
                  <a:lnTo>
                    <a:pt x="956" y="885"/>
                  </a:lnTo>
                  <a:lnTo>
                    <a:pt x="948" y="852"/>
                  </a:lnTo>
                  <a:lnTo>
                    <a:pt x="939" y="823"/>
                  </a:lnTo>
                  <a:lnTo>
                    <a:pt x="927" y="798"/>
                  </a:lnTo>
                  <a:lnTo>
                    <a:pt x="911" y="781"/>
                  </a:lnTo>
                  <a:lnTo>
                    <a:pt x="907" y="781"/>
                  </a:lnTo>
                  <a:lnTo>
                    <a:pt x="896" y="786"/>
                  </a:lnTo>
                  <a:lnTo>
                    <a:pt x="878" y="792"/>
                  </a:lnTo>
                  <a:lnTo>
                    <a:pt x="855" y="801"/>
                  </a:lnTo>
                  <a:lnTo>
                    <a:pt x="827" y="811"/>
                  </a:lnTo>
                  <a:lnTo>
                    <a:pt x="797" y="823"/>
                  </a:lnTo>
                  <a:lnTo>
                    <a:pt x="763" y="835"/>
                  </a:lnTo>
                  <a:lnTo>
                    <a:pt x="728" y="849"/>
                  </a:lnTo>
                  <a:lnTo>
                    <a:pt x="691" y="861"/>
                  </a:lnTo>
                  <a:lnTo>
                    <a:pt x="653" y="875"/>
                  </a:lnTo>
                  <a:lnTo>
                    <a:pt x="618" y="887"/>
                  </a:lnTo>
                  <a:lnTo>
                    <a:pt x="586" y="899"/>
                  </a:lnTo>
                  <a:lnTo>
                    <a:pt x="553" y="910"/>
                  </a:lnTo>
                  <a:lnTo>
                    <a:pt x="526" y="919"/>
                  </a:lnTo>
                  <a:lnTo>
                    <a:pt x="503" y="927"/>
                  </a:lnTo>
                  <a:lnTo>
                    <a:pt x="488" y="933"/>
                  </a:lnTo>
                  <a:lnTo>
                    <a:pt x="489" y="797"/>
                  </a:lnTo>
                  <a:lnTo>
                    <a:pt x="489" y="795"/>
                  </a:lnTo>
                  <a:lnTo>
                    <a:pt x="491" y="794"/>
                  </a:lnTo>
                  <a:lnTo>
                    <a:pt x="494" y="789"/>
                  </a:lnTo>
                  <a:lnTo>
                    <a:pt x="497" y="785"/>
                  </a:lnTo>
                  <a:lnTo>
                    <a:pt x="501" y="777"/>
                  </a:lnTo>
                  <a:lnTo>
                    <a:pt x="506" y="768"/>
                  </a:lnTo>
                  <a:lnTo>
                    <a:pt x="511" y="755"/>
                  </a:lnTo>
                  <a:lnTo>
                    <a:pt x="517" y="745"/>
                  </a:lnTo>
                  <a:lnTo>
                    <a:pt x="521" y="729"/>
                  </a:lnTo>
                  <a:lnTo>
                    <a:pt x="526" y="716"/>
                  </a:lnTo>
                  <a:lnTo>
                    <a:pt x="529" y="697"/>
                  </a:lnTo>
                  <a:lnTo>
                    <a:pt x="534" y="679"/>
                  </a:lnTo>
                  <a:lnTo>
                    <a:pt x="535" y="658"/>
                  </a:lnTo>
                  <a:lnTo>
                    <a:pt x="537" y="636"/>
                  </a:lnTo>
                  <a:lnTo>
                    <a:pt x="537" y="612"/>
                  </a:lnTo>
                  <a:lnTo>
                    <a:pt x="535" y="586"/>
                  </a:lnTo>
                  <a:lnTo>
                    <a:pt x="535" y="580"/>
                  </a:lnTo>
                  <a:lnTo>
                    <a:pt x="534" y="566"/>
                  </a:lnTo>
                  <a:lnTo>
                    <a:pt x="530" y="540"/>
                  </a:lnTo>
                  <a:lnTo>
                    <a:pt x="524" y="509"/>
                  </a:lnTo>
                  <a:lnTo>
                    <a:pt x="515" y="471"/>
                  </a:lnTo>
                  <a:lnTo>
                    <a:pt x="503" y="428"/>
                  </a:lnTo>
                  <a:lnTo>
                    <a:pt x="486" y="382"/>
                  </a:lnTo>
                  <a:lnTo>
                    <a:pt x="463" y="333"/>
                  </a:lnTo>
                  <a:lnTo>
                    <a:pt x="434" y="283"/>
                  </a:lnTo>
                  <a:lnTo>
                    <a:pt x="399" y="232"/>
                  </a:lnTo>
                  <a:lnTo>
                    <a:pt x="355" y="183"/>
                  </a:lnTo>
                  <a:lnTo>
                    <a:pt x="304" y="138"/>
                  </a:lnTo>
                  <a:lnTo>
                    <a:pt x="243" y="93"/>
                  </a:lnTo>
                  <a:lnTo>
                    <a:pt x="173" y="57"/>
                  </a:lnTo>
                  <a:lnTo>
                    <a:pt x="92" y="24"/>
                  </a:lnTo>
                  <a:lnTo>
                    <a:pt x="0" y="0"/>
                  </a:lnTo>
                  <a:lnTo>
                    <a:pt x="44" y="4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6" name="Freeform 133"/>
            <p:cNvSpPr>
              <a:spLocks/>
            </p:cNvSpPr>
            <p:nvPr/>
          </p:nvSpPr>
          <p:spPr bwMode="auto">
            <a:xfrm>
              <a:off x="1212" y="1422"/>
              <a:ext cx="331" cy="273"/>
            </a:xfrm>
            <a:custGeom>
              <a:avLst/>
              <a:gdLst>
                <a:gd name="T0" fmla="*/ 18 w 661"/>
                <a:gd name="T1" fmla="*/ 22 h 548"/>
                <a:gd name="T2" fmla="*/ 22 w 661"/>
                <a:gd name="T3" fmla="*/ 15 h 548"/>
                <a:gd name="T4" fmla="*/ 31 w 661"/>
                <a:gd name="T5" fmla="*/ 6 h 548"/>
                <a:gd name="T6" fmla="*/ 42 w 661"/>
                <a:gd name="T7" fmla="*/ 0 h 548"/>
                <a:gd name="T8" fmla="*/ 57 w 661"/>
                <a:gd name="T9" fmla="*/ 2 h 548"/>
                <a:gd name="T10" fmla="*/ 68 w 661"/>
                <a:gd name="T11" fmla="*/ 9 h 548"/>
                <a:gd name="T12" fmla="*/ 72 w 661"/>
                <a:gd name="T13" fmla="*/ 15 h 548"/>
                <a:gd name="T14" fmla="*/ 78 w 661"/>
                <a:gd name="T15" fmla="*/ 25 h 548"/>
                <a:gd name="T16" fmla="*/ 82 w 661"/>
                <a:gd name="T17" fmla="*/ 38 h 548"/>
                <a:gd name="T18" fmla="*/ 82 w 661"/>
                <a:gd name="T19" fmla="*/ 52 h 548"/>
                <a:gd name="T20" fmla="*/ 74 w 661"/>
                <a:gd name="T21" fmla="*/ 64 h 548"/>
                <a:gd name="T22" fmla="*/ 72 w 661"/>
                <a:gd name="T23" fmla="*/ 65 h 548"/>
                <a:gd name="T24" fmla="*/ 65 w 661"/>
                <a:gd name="T25" fmla="*/ 67 h 548"/>
                <a:gd name="T26" fmla="*/ 54 w 661"/>
                <a:gd name="T27" fmla="*/ 67 h 548"/>
                <a:gd name="T28" fmla="*/ 38 w 661"/>
                <a:gd name="T29" fmla="*/ 62 h 548"/>
                <a:gd name="T30" fmla="*/ 17 w 661"/>
                <a:gd name="T31" fmla="*/ 48 h 548"/>
                <a:gd name="T32" fmla="*/ 8 w 661"/>
                <a:gd name="T33" fmla="*/ 40 h 548"/>
                <a:gd name="T34" fmla="*/ 5 w 661"/>
                <a:gd name="T35" fmla="*/ 36 h 548"/>
                <a:gd name="T36" fmla="*/ 2 w 661"/>
                <a:gd name="T37" fmla="*/ 32 h 548"/>
                <a:gd name="T38" fmla="*/ 0 w 661"/>
                <a:gd name="T39" fmla="*/ 27 h 548"/>
                <a:gd name="T40" fmla="*/ 3 w 661"/>
                <a:gd name="T41" fmla="*/ 24 h 548"/>
                <a:gd name="T42" fmla="*/ 15 w 661"/>
                <a:gd name="T43" fmla="*/ 37 h 548"/>
                <a:gd name="T44" fmla="*/ 11 w 661"/>
                <a:gd name="T45" fmla="*/ 37 h 548"/>
                <a:gd name="T46" fmla="*/ 9 w 661"/>
                <a:gd name="T47" fmla="*/ 34 h 548"/>
                <a:gd name="T48" fmla="*/ 8 w 661"/>
                <a:gd name="T49" fmla="*/ 31 h 548"/>
                <a:gd name="T50" fmla="*/ 7 w 661"/>
                <a:gd name="T51" fmla="*/ 29 h 548"/>
                <a:gd name="T52" fmla="*/ 6 w 661"/>
                <a:gd name="T53" fmla="*/ 27 h 548"/>
                <a:gd name="T54" fmla="*/ 5 w 661"/>
                <a:gd name="T55" fmla="*/ 27 h 548"/>
                <a:gd name="T56" fmla="*/ 4 w 661"/>
                <a:gd name="T57" fmla="*/ 27 h 548"/>
                <a:gd name="T58" fmla="*/ 4 w 661"/>
                <a:gd name="T59" fmla="*/ 28 h 548"/>
                <a:gd name="T60" fmla="*/ 5 w 661"/>
                <a:gd name="T61" fmla="*/ 31 h 548"/>
                <a:gd name="T62" fmla="*/ 9 w 661"/>
                <a:gd name="T63" fmla="*/ 36 h 548"/>
                <a:gd name="T64" fmla="*/ 19 w 661"/>
                <a:gd name="T65" fmla="*/ 45 h 548"/>
                <a:gd name="T66" fmla="*/ 33 w 661"/>
                <a:gd name="T67" fmla="*/ 54 h 548"/>
                <a:gd name="T68" fmla="*/ 49 w 661"/>
                <a:gd name="T69" fmla="*/ 62 h 548"/>
                <a:gd name="T70" fmla="*/ 63 w 661"/>
                <a:gd name="T71" fmla="*/ 64 h 548"/>
                <a:gd name="T72" fmla="*/ 74 w 661"/>
                <a:gd name="T73" fmla="*/ 59 h 548"/>
                <a:gd name="T74" fmla="*/ 78 w 661"/>
                <a:gd name="T75" fmla="*/ 48 h 548"/>
                <a:gd name="T76" fmla="*/ 77 w 661"/>
                <a:gd name="T77" fmla="*/ 36 h 548"/>
                <a:gd name="T78" fmla="*/ 72 w 661"/>
                <a:gd name="T79" fmla="*/ 24 h 548"/>
                <a:gd name="T80" fmla="*/ 65 w 661"/>
                <a:gd name="T81" fmla="*/ 13 h 548"/>
                <a:gd name="T82" fmla="*/ 59 w 661"/>
                <a:gd name="T83" fmla="*/ 8 h 548"/>
                <a:gd name="T84" fmla="*/ 53 w 661"/>
                <a:gd name="T85" fmla="*/ 6 h 548"/>
                <a:gd name="T86" fmla="*/ 47 w 661"/>
                <a:gd name="T87" fmla="*/ 5 h 548"/>
                <a:gd name="T88" fmla="*/ 39 w 661"/>
                <a:gd name="T89" fmla="*/ 6 h 548"/>
                <a:gd name="T90" fmla="*/ 32 w 661"/>
                <a:gd name="T91" fmla="*/ 11 h 548"/>
                <a:gd name="T92" fmla="*/ 24 w 661"/>
                <a:gd name="T93" fmla="*/ 21 h 548"/>
                <a:gd name="T94" fmla="*/ 17 w 661"/>
                <a:gd name="T95" fmla="*/ 24 h 5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1"/>
                <a:gd name="T145" fmla="*/ 0 h 548"/>
                <a:gd name="T146" fmla="*/ 661 w 661"/>
                <a:gd name="T147" fmla="*/ 548 h 5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1" h="548">
                  <a:moveTo>
                    <a:pt x="131" y="196"/>
                  </a:moveTo>
                  <a:lnTo>
                    <a:pt x="133" y="193"/>
                  </a:lnTo>
                  <a:lnTo>
                    <a:pt x="139" y="182"/>
                  </a:lnTo>
                  <a:lnTo>
                    <a:pt x="147" y="166"/>
                  </a:lnTo>
                  <a:lnTo>
                    <a:pt x="159" y="146"/>
                  </a:lnTo>
                  <a:lnTo>
                    <a:pt x="174" y="124"/>
                  </a:lnTo>
                  <a:lnTo>
                    <a:pt x="194" y="100"/>
                  </a:lnTo>
                  <a:lnTo>
                    <a:pt x="216" y="75"/>
                  </a:lnTo>
                  <a:lnTo>
                    <a:pt x="242" y="54"/>
                  </a:lnTo>
                  <a:lnTo>
                    <a:pt x="269" y="32"/>
                  </a:lnTo>
                  <a:lnTo>
                    <a:pt x="300" y="17"/>
                  </a:lnTo>
                  <a:lnTo>
                    <a:pt x="335" y="5"/>
                  </a:lnTo>
                  <a:lnTo>
                    <a:pt x="370" y="0"/>
                  </a:lnTo>
                  <a:lnTo>
                    <a:pt x="408" y="3"/>
                  </a:lnTo>
                  <a:lnTo>
                    <a:pt x="450" y="16"/>
                  </a:lnTo>
                  <a:lnTo>
                    <a:pt x="494" y="37"/>
                  </a:lnTo>
                  <a:lnTo>
                    <a:pt x="540" y="72"/>
                  </a:lnTo>
                  <a:lnTo>
                    <a:pt x="543" y="75"/>
                  </a:lnTo>
                  <a:lnTo>
                    <a:pt x="549" y="84"/>
                  </a:lnTo>
                  <a:lnTo>
                    <a:pt x="560" y="100"/>
                  </a:lnTo>
                  <a:lnTo>
                    <a:pt x="573" y="120"/>
                  </a:lnTo>
                  <a:lnTo>
                    <a:pt x="589" y="144"/>
                  </a:lnTo>
                  <a:lnTo>
                    <a:pt x="604" y="173"/>
                  </a:lnTo>
                  <a:lnTo>
                    <a:pt x="619" y="204"/>
                  </a:lnTo>
                  <a:lnTo>
                    <a:pt x="635" y="239"/>
                  </a:lnTo>
                  <a:lnTo>
                    <a:pt x="647" y="273"/>
                  </a:lnTo>
                  <a:lnTo>
                    <a:pt x="656" y="309"/>
                  </a:lnTo>
                  <a:lnTo>
                    <a:pt x="661" y="348"/>
                  </a:lnTo>
                  <a:lnTo>
                    <a:pt x="661" y="384"/>
                  </a:lnTo>
                  <a:lnTo>
                    <a:pt x="654" y="419"/>
                  </a:lnTo>
                  <a:lnTo>
                    <a:pt x="641" y="453"/>
                  </a:lnTo>
                  <a:lnTo>
                    <a:pt x="621" y="485"/>
                  </a:lnTo>
                  <a:lnTo>
                    <a:pt x="590" y="514"/>
                  </a:lnTo>
                  <a:lnTo>
                    <a:pt x="589" y="516"/>
                  </a:lnTo>
                  <a:lnTo>
                    <a:pt x="583" y="519"/>
                  </a:lnTo>
                  <a:lnTo>
                    <a:pt x="572" y="525"/>
                  </a:lnTo>
                  <a:lnTo>
                    <a:pt x="560" y="533"/>
                  </a:lnTo>
                  <a:lnTo>
                    <a:pt x="541" y="539"/>
                  </a:lnTo>
                  <a:lnTo>
                    <a:pt x="520" y="543"/>
                  </a:lnTo>
                  <a:lnTo>
                    <a:pt x="495" y="546"/>
                  </a:lnTo>
                  <a:lnTo>
                    <a:pt x="465" y="548"/>
                  </a:lnTo>
                  <a:lnTo>
                    <a:pt x="431" y="543"/>
                  </a:lnTo>
                  <a:lnTo>
                    <a:pt x="393" y="536"/>
                  </a:lnTo>
                  <a:lnTo>
                    <a:pt x="349" y="520"/>
                  </a:lnTo>
                  <a:lnTo>
                    <a:pt x="301" y="500"/>
                  </a:lnTo>
                  <a:lnTo>
                    <a:pt x="248" y="470"/>
                  </a:lnTo>
                  <a:lnTo>
                    <a:pt x="191" y="433"/>
                  </a:lnTo>
                  <a:lnTo>
                    <a:pt x="131" y="386"/>
                  </a:lnTo>
                  <a:lnTo>
                    <a:pt x="66" y="329"/>
                  </a:lnTo>
                  <a:lnTo>
                    <a:pt x="63" y="326"/>
                  </a:lnTo>
                  <a:lnTo>
                    <a:pt x="60" y="322"/>
                  </a:lnTo>
                  <a:lnTo>
                    <a:pt x="52" y="314"/>
                  </a:lnTo>
                  <a:lnTo>
                    <a:pt x="46" y="305"/>
                  </a:lnTo>
                  <a:lnTo>
                    <a:pt x="37" y="294"/>
                  </a:lnTo>
                  <a:lnTo>
                    <a:pt x="28" y="282"/>
                  </a:lnTo>
                  <a:lnTo>
                    <a:pt x="20" y="270"/>
                  </a:lnTo>
                  <a:lnTo>
                    <a:pt x="12" y="256"/>
                  </a:lnTo>
                  <a:lnTo>
                    <a:pt x="6" y="244"/>
                  </a:lnTo>
                  <a:lnTo>
                    <a:pt x="2" y="230"/>
                  </a:lnTo>
                  <a:lnTo>
                    <a:pt x="0" y="218"/>
                  </a:lnTo>
                  <a:lnTo>
                    <a:pt x="3" y="207"/>
                  </a:lnTo>
                  <a:lnTo>
                    <a:pt x="9" y="198"/>
                  </a:lnTo>
                  <a:lnTo>
                    <a:pt x="21" y="193"/>
                  </a:lnTo>
                  <a:lnTo>
                    <a:pt x="37" y="188"/>
                  </a:lnTo>
                  <a:lnTo>
                    <a:pt x="58" y="188"/>
                  </a:lnTo>
                  <a:lnTo>
                    <a:pt x="115" y="300"/>
                  </a:lnTo>
                  <a:lnTo>
                    <a:pt x="90" y="308"/>
                  </a:lnTo>
                  <a:lnTo>
                    <a:pt x="84" y="303"/>
                  </a:lnTo>
                  <a:lnTo>
                    <a:pt x="83" y="297"/>
                  </a:lnTo>
                  <a:lnTo>
                    <a:pt x="80" y="289"/>
                  </a:lnTo>
                  <a:lnTo>
                    <a:pt x="76" y="282"/>
                  </a:lnTo>
                  <a:lnTo>
                    <a:pt x="72" y="274"/>
                  </a:lnTo>
                  <a:lnTo>
                    <a:pt x="69" y="266"/>
                  </a:lnTo>
                  <a:lnTo>
                    <a:pt x="64" y="260"/>
                  </a:lnTo>
                  <a:lnTo>
                    <a:pt x="61" y="253"/>
                  </a:lnTo>
                  <a:lnTo>
                    <a:pt x="57" y="245"/>
                  </a:lnTo>
                  <a:lnTo>
                    <a:pt x="54" y="240"/>
                  </a:lnTo>
                  <a:lnTo>
                    <a:pt x="49" y="234"/>
                  </a:lnTo>
                  <a:lnTo>
                    <a:pt x="47" y="230"/>
                  </a:lnTo>
                  <a:lnTo>
                    <a:pt x="46" y="225"/>
                  </a:lnTo>
                  <a:lnTo>
                    <a:pt x="44" y="222"/>
                  </a:lnTo>
                  <a:lnTo>
                    <a:pt x="43" y="221"/>
                  </a:lnTo>
                  <a:lnTo>
                    <a:pt x="41" y="219"/>
                  </a:lnTo>
                  <a:lnTo>
                    <a:pt x="38" y="218"/>
                  </a:lnTo>
                  <a:lnTo>
                    <a:pt x="35" y="218"/>
                  </a:lnTo>
                  <a:lnTo>
                    <a:pt x="34" y="219"/>
                  </a:lnTo>
                  <a:lnTo>
                    <a:pt x="32" y="219"/>
                  </a:lnTo>
                  <a:lnTo>
                    <a:pt x="32" y="222"/>
                  </a:lnTo>
                  <a:lnTo>
                    <a:pt x="31" y="225"/>
                  </a:lnTo>
                  <a:lnTo>
                    <a:pt x="32" y="231"/>
                  </a:lnTo>
                  <a:lnTo>
                    <a:pt x="34" y="236"/>
                  </a:lnTo>
                  <a:lnTo>
                    <a:pt x="37" y="244"/>
                  </a:lnTo>
                  <a:lnTo>
                    <a:pt x="40" y="251"/>
                  </a:lnTo>
                  <a:lnTo>
                    <a:pt x="44" y="262"/>
                  </a:lnTo>
                  <a:lnTo>
                    <a:pt x="52" y="276"/>
                  </a:lnTo>
                  <a:lnTo>
                    <a:pt x="69" y="292"/>
                  </a:lnTo>
                  <a:lnTo>
                    <a:pt x="90" y="312"/>
                  </a:lnTo>
                  <a:lnTo>
                    <a:pt x="118" y="337"/>
                  </a:lnTo>
                  <a:lnTo>
                    <a:pt x="148" y="361"/>
                  </a:lnTo>
                  <a:lnTo>
                    <a:pt x="183" y="387"/>
                  </a:lnTo>
                  <a:lnTo>
                    <a:pt x="220" y="413"/>
                  </a:lnTo>
                  <a:lnTo>
                    <a:pt x="261" y="439"/>
                  </a:lnTo>
                  <a:lnTo>
                    <a:pt x="301" y="461"/>
                  </a:lnTo>
                  <a:lnTo>
                    <a:pt x="344" y="481"/>
                  </a:lnTo>
                  <a:lnTo>
                    <a:pt x="385" y="497"/>
                  </a:lnTo>
                  <a:lnTo>
                    <a:pt x="427" y="511"/>
                  </a:lnTo>
                  <a:lnTo>
                    <a:pt x="465" y="517"/>
                  </a:lnTo>
                  <a:lnTo>
                    <a:pt x="500" y="517"/>
                  </a:lnTo>
                  <a:lnTo>
                    <a:pt x="534" y="511"/>
                  </a:lnTo>
                  <a:lnTo>
                    <a:pt x="563" y="497"/>
                  </a:lnTo>
                  <a:lnTo>
                    <a:pt x="586" y="476"/>
                  </a:lnTo>
                  <a:lnTo>
                    <a:pt x="602" y="452"/>
                  </a:lnTo>
                  <a:lnTo>
                    <a:pt x="613" y="422"/>
                  </a:lnTo>
                  <a:lnTo>
                    <a:pt x="619" y="392"/>
                  </a:lnTo>
                  <a:lnTo>
                    <a:pt x="619" y="358"/>
                  </a:lnTo>
                  <a:lnTo>
                    <a:pt x="616" y="326"/>
                  </a:lnTo>
                  <a:lnTo>
                    <a:pt x="609" y="292"/>
                  </a:lnTo>
                  <a:lnTo>
                    <a:pt x="599" y="257"/>
                  </a:lnTo>
                  <a:lnTo>
                    <a:pt x="586" y="224"/>
                  </a:lnTo>
                  <a:lnTo>
                    <a:pt x="570" y="192"/>
                  </a:lnTo>
                  <a:lnTo>
                    <a:pt x="554" y="161"/>
                  </a:lnTo>
                  <a:lnTo>
                    <a:pt x="538" y="135"/>
                  </a:lnTo>
                  <a:lnTo>
                    <a:pt x="520" y="110"/>
                  </a:lnTo>
                  <a:lnTo>
                    <a:pt x="502" y="91"/>
                  </a:lnTo>
                  <a:lnTo>
                    <a:pt x="485" y="77"/>
                  </a:lnTo>
                  <a:lnTo>
                    <a:pt x="469" y="68"/>
                  </a:lnTo>
                  <a:lnTo>
                    <a:pt x="454" y="62"/>
                  </a:lnTo>
                  <a:lnTo>
                    <a:pt x="439" y="54"/>
                  </a:lnTo>
                  <a:lnTo>
                    <a:pt x="422" y="48"/>
                  </a:lnTo>
                  <a:lnTo>
                    <a:pt x="405" y="45"/>
                  </a:lnTo>
                  <a:lnTo>
                    <a:pt x="387" y="40"/>
                  </a:lnTo>
                  <a:lnTo>
                    <a:pt x="369" y="40"/>
                  </a:lnTo>
                  <a:lnTo>
                    <a:pt x="350" y="40"/>
                  </a:lnTo>
                  <a:lnTo>
                    <a:pt x="332" y="45"/>
                  </a:lnTo>
                  <a:lnTo>
                    <a:pt x="310" y="51"/>
                  </a:lnTo>
                  <a:lnTo>
                    <a:pt x="292" y="60"/>
                  </a:lnTo>
                  <a:lnTo>
                    <a:pt x="271" y="74"/>
                  </a:lnTo>
                  <a:lnTo>
                    <a:pt x="249" y="92"/>
                  </a:lnTo>
                  <a:lnTo>
                    <a:pt x="228" y="115"/>
                  </a:lnTo>
                  <a:lnTo>
                    <a:pt x="206" y="141"/>
                  </a:lnTo>
                  <a:lnTo>
                    <a:pt x="185" y="175"/>
                  </a:lnTo>
                  <a:lnTo>
                    <a:pt x="162" y="214"/>
                  </a:lnTo>
                  <a:lnTo>
                    <a:pt x="131" y="1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7" name="Freeform 134"/>
            <p:cNvSpPr>
              <a:spLocks/>
            </p:cNvSpPr>
            <p:nvPr/>
          </p:nvSpPr>
          <p:spPr bwMode="auto">
            <a:xfrm>
              <a:off x="1440" y="1481"/>
              <a:ext cx="14" cy="64"/>
            </a:xfrm>
            <a:custGeom>
              <a:avLst/>
              <a:gdLst>
                <a:gd name="T0" fmla="*/ 1 w 29"/>
                <a:gd name="T1" fmla="*/ 0 h 127"/>
                <a:gd name="T2" fmla="*/ 1 w 29"/>
                <a:gd name="T3" fmla="*/ 0 h 127"/>
                <a:gd name="T4" fmla="*/ 1 w 29"/>
                <a:gd name="T5" fmla="*/ 1 h 127"/>
                <a:gd name="T6" fmla="*/ 0 w 29"/>
                <a:gd name="T7" fmla="*/ 1 h 127"/>
                <a:gd name="T8" fmla="*/ 0 w 29"/>
                <a:gd name="T9" fmla="*/ 2 h 127"/>
                <a:gd name="T10" fmla="*/ 0 w 29"/>
                <a:gd name="T11" fmla="*/ 2 h 127"/>
                <a:gd name="T12" fmla="*/ 0 w 29"/>
                <a:gd name="T13" fmla="*/ 3 h 127"/>
                <a:gd name="T14" fmla="*/ 0 w 29"/>
                <a:gd name="T15" fmla="*/ 4 h 127"/>
                <a:gd name="T16" fmla="*/ 0 w 29"/>
                <a:gd name="T17" fmla="*/ 5 h 127"/>
                <a:gd name="T18" fmla="*/ 0 w 29"/>
                <a:gd name="T19" fmla="*/ 6 h 127"/>
                <a:gd name="T20" fmla="*/ 0 w 29"/>
                <a:gd name="T21" fmla="*/ 7 h 127"/>
                <a:gd name="T22" fmla="*/ 0 w 29"/>
                <a:gd name="T23" fmla="*/ 9 h 127"/>
                <a:gd name="T24" fmla="*/ 0 w 29"/>
                <a:gd name="T25" fmla="*/ 10 h 127"/>
                <a:gd name="T26" fmla="*/ 0 w 29"/>
                <a:gd name="T27" fmla="*/ 11 h 127"/>
                <a:gd name="T28" fmla="*/ 0 w 29"/>
                <a:gd name="T29" fmla="*/ 13 h 127"/>
                <a:gd name="T30" fmla="*/ 0 w 29"/>
                <a:gd name="T31" fmla="*/ 15 h 127"/>
                <a:gd name="T32" fmla="*/ 0 w 29"/>
                <a:gd name="T33" fmla="*/ 16 h 127"/>
                <a:gd name="T34" fmla="*/ 3 w 29"/>
                <a:gd name="T35" fmla="*/ 16 h 127"/>
                <a:gd name="T36" fmla="*/ 3 w 29"/>
                <a:gd name="T37" fmla="*/ 16 h 127"/>
                <a:gd name="T38" fmla="*/ 3 w 29"/>
                <a:gd name="T39" fmla="*/ 16 h 127"/>
                <a:gd name="T40" fmla="*/ 2 w 29"/>
                <a:gd name="T41" fmla="*/ 15 h 127"/>
                <a:gd name="T42" fmla="*/ 2 w 29"/>
                <a:gd name="T43" fmla="*/ 14 h 127"/>
                <a:gd name="T44" fmla="*/ 2 w 29"/>
                <a:gd name="T45" fmla="*/ 13 h 127"/>
                <a:gd name="T46" fmla="*/ 2 w 29"/>
                <a:gd name="T47" fmla="*/ 12 h 127"/>
                <a:gd name="T48" fmla="*/ 2 w 29"/>
                <a:gd name="T49" fmla="*/ 11 h 127"/>
                <a:gd name="T50" fmla="*/ 2 w 29"/>
                <a:gd name="T51" fmla="*/ 10 h 127"/>
                <a:gd name="T52" fmla="*/ 2 w 29"/>
                <a:gd name="T53" fmla="*/ 8 h 127"/>
                <a:gd name="T54" fmla="*/ 2 w 29"/>
                <a:gd name="T55" fmla="*/ 7 h 127"/>
                <a:gd name="T56" fmla="*/ 2 w 29"/>
                <a:gd name="T57" fmla="*/ 6 h 127"/>
                <a:gd name="T58" fmla="*/ 2 w 29"/>
                <a:gd name="T59" fmla="*/ 4 h 127"/>
                <a:gd name="T60" fmla="*/ 2 w 29"/>
                <a:gd name="T61" fmla="*/ 3 h 127"/>
                <a:gd name="T62" fmla="*/ 3 w 29"/>
                <a:gd name="T63" fmla="*/ 2 h 127"/>
                <a:gd name="T64" fmla="*/ 3 w 29"/>
                <a:gd name="T65" fmla="*/ 2 h 127"/>
                <a:gd name="T66" fmla="*/ 3 w 29"/>
                <a:gd name="T67" fmla="*/ 1 h 127"/>
                <a:gd name="T68" fmla="*/ 1 w 29"/>
                <a:gd name="T69" fmla="*/ 0 h 127"/>
                <a:gd name="T70" fmla="*/ 1 w 29"/>
                <a:gd name="T71" fmla="*/ 0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127"/>
                <a:gd name="T110" fmla="*/ 29 w 29"/>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127">
                  <a:moveTo>
                    <a:pt x="9" y="0"/>
                  </a:moveTo>
                  <a:lnTo>
                    <a:pt x="8" y="0"/>
                  </a:lnTo>
                  <a:lnTo>
                    <a:pt x="8" y="3"/>
                  </a:lnTo>
                  <a:lnTo>
                    <a:pt x="6" y="6"/>
                  </a:lnTo>
                  <a:lnTo>
                    <a:pt x="6" y="10"/>
                  </a:lnTo>
                  <a:lnTo>
                    <a:pt x="5" y="15"/>
                  </a:lnTo>
                  <a:lnTo>
                    <a:pt x="5" y="21"/>
                  </a:lnTo>
                  <a:lnTo>
                    <a:pt x="3" y="29"/>
                  </a:lnTo>
                  <a:lnTo>
                    <a:pt x="3" y="38"/>
                  </a:lnTo>
                  <a:lnTo>
                    <a:pt x="2" y="47"/>
                  </a:lnTo>
                  <a:lnTo>
                    <a:pt x="0" y="56"/>
                  </a:lnTo>
                  <a:lnTo>
                    <a:pt x="0" y="67"/>
                  </a:lnTo>
                  <a:lnTo>
                    <a:pt x="0" y="78"/>
                  </a:lnTo>
                  <a:lnTo>
                    <a:pt x="0" y="88"/>
                  </a:lnTo>
                  <a:lnTo>
                    <a:pt x="2" y="101"/>
                  </a:lnTo>
                  <a:lnTo>
                    <a:pt x="3" y="113"/>
                  </a:lnTo>
                  <a:lnTo>
                    <a:pt x="5" y="125"/>
                  </a:lnTo>
                  <a:lnTo>
                    <a:pt x="25" y="127"/>
                  </a:lnTo>
                  <a:lnTo>
                    <a:pt x="25" y="125"/>
                  </a:lnTo>
                  <a:lnTo>
                    <a:pt x="25" y="122"/>
                  </a:lnTo>
                  <a:lnTo>
                    <a:pt x="23" y="116"/>
                  </a:lnTo>
                  <a:lnTo>
                    <a:pt x="23" y="110"/>
                  </a:lnTo>
                  <a:lnTo>
                    <a:pt x="23" y="102"/>
                  </a:lnTo>
                  <a:lnTo>
                    <a:pt x="22" y="93"/>
                  </a:lnTo>
                  <a:lnTo>
                    <a:pt x="22" y="82"/>
                  </a:lnTo>
                  <a:lnTo>
                    <a:pt x="22" y="73"/>
                  </a:lnTo>
                  <a:lnTo>
                    <a:pt x="22" y="62"/>
                  </a:lnTo>
                  <a:lnTo>
                    <a:pt x="22" y="52"/>
                  </a:lnTo>
                  <a:lnTo>
                    <a:pt x="22" y="41"/>
                  </a:lnTo>
                  <a:lnTo>
                    <a:pt x="22" y="32"/>
                  </a:lnTo>
                  <a:lnTo>
                    <a:pt x="23" y="23"/>
                  </a:lnTo>
                  <a:lnTo>
                    <a:pt x="25" y="16"/>
                  </a:lnTo>
                  <a:lnTo>
                    <a:pt x="26" y="9"/>
                  </a:lnTo>
                  <a:lnTo>
                    <a:pt x="29" y="6"/>
                  </a:lnTo>
                  <a:lnTo>
                    <a:pt x="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8" name="Freeform 135"/>
            <p:cNvSpPr>
              <a:spLocks/>
            </p:cNvSpPr>
            <p:nvPr/>
          </p:nvSpPr>
          <p:spPr bwMode="auto">
            <a:xfrm>
              <a:off x="1420" y="1511"/>
              <a:ext cx="66" cy="13"/>
            </a:xfrm>
            <a:custGeom>
              <a:avLst/>
              <a:gdLst>
                <a:gd name="T0" fmla="*/ 0 w 133"/>
                <a:gd name="T1" fmla="*/ 1 h 26"/>
                <a:gd name="T2" fmla="*/ 16 w 133"/>
                <a:gd name="T3" fmla="*/ 0 h 26"/>
                <a:gd name="T4" fmla="*/ 16 w 133"/>
                <a:gd name="T5" fmla="*/ 3 h 26"/>
                <a:gd name="T6" fmla="*/ 0 w 133"/>
                <a:gd name="T7" fmla="*/ 4 h 26"/>
                <a:gd name="T8" fmla="*/ 0 w 133"/>
                <a:gd name="T9" fmla="*/ 1 h 26"/>
                <a:gd name="T10" fmla="*/ 0 w 133"/>
                <a:gd name="T11" fmla="*/ 1 h 26"/>
                <a:gd name="T12" fmla="*/ 0 60000 65536"/>
                <a:gd name="T13" fmla="*/ 0 60000 65536"/>
                <a:gd name="T14" fmla="*/ 0 60000 65536"/>
                <a:gd name="T15" fmla="*/ 0 60000 65536"/>
                <a:gd name="T16" fmla="*/ 0 60000 65536"/>
                <a:gd name="T17" fmla="*/ 0 60000 65536"/>
                <a:gd name="T18" fmla="*/ 0 w 133"/>
                <a:gd name="T19" fmla="*/ 0 h 26"/>
                <a:gd name="T20" fmla="*/ 133 w 13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33" h="26">
                  <a:moveTo>
                    <a:pt x="0" y="2"/>
                  </a:moveTo>
                  <a:lnTo>
                    <a:pt x="133" y="0"/>
                  </a:lnTo>
                  <a:lnTo>
                    <a:pt x="129" y="20"/>
                  </a:lnTo>
                  <a:lnTo>
                    <a:pt x="7" y="26"/>
                  </a:lnTo>
                  <a:lnTo>
                    <a:pt x="0"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59" name="Freeform 136"/>
            <p:cNvSpPr>
              <a:spLocks/>
            </p:cNvSpPr>
            <p:nvPr/>
          </p:nvSpPr>
          <p:spPr bwMode="auto">
            <a:xfrm>
              <a:off x="1239" y="1497"/>
              <a:ext cx="43" cy="24"/>
            </a:xfrm>
            <a:custGeom>
              <a:avLst/>
              <a:gdLst>
                <a:gd name="T0" fmla="*/ 2 w 85"/>
                <a:gd name="T1" fmla="*/ 5 h 49"/>
                <a:gd name="T2" fmla="*/ 2 w 85"/>
                <a:gd name="T3" fmla="*/ 5 h 49"/>
                <a:gd name="T4" fmla="*/ 3 w 85"/>
                <a:gd name="T5" fmla="*/ 4 h 49"/>
                <a:gd name="T6" fmla="*/ 3 w 85"/>
                <a:gd name="T7" fmla="*/ 4 h 49"/>
                <a:gd name="T8" fmla="*/ 4 w 85"/>
                <a:gd name="T9" fmla="*/ 3 h 49"/>
                <a:gd name="T10" fmla="*/ 5 w 85"/>
                <a:gd name="T11" fmla="*/ 3 h 49"/>
                <a:gd name="T12" fmla="*/ 5 w 85"/>
                <a:gd name="T13" fmla="*/ 3 h 49"/>
                <a:gd name="T14" fmla="*/ 6 w 85"/>
                <a:gd name="T15" fmla="*/ 3 h 49"/>
                <a:gd name="T16" fmla="*/ 6 w 85"/>
                <a:gd name="T17" fmla="*/ 3 h 49"/>
                <a:gd name="T18" fmla="*/ 7 w 85"/>
                <a:gd name="T19" fmla="*/ 3 h 49"/>
                <a:gd name="T20" fmla="*/ 8 w 85"/>
                <a:gd name="T21" fmla="*/ 4 h 49"/>
                <a:gd name="T22" fmla="*/ 8 w 85"/>
                <a:gd name="T23" fmla="*/ 5 h 49"/>
                <a:gd name="T24" fmla="*/ 9 w 85"/>
                <a:gd name="T25" fmla="*/ 6 h 49"/>
                <a:gd name="T26" fmla="*/ 11 w 85"/>
                <a:gd name="T27" fmla="*/ 3 h 49"/>
                <a:gd name="T28" fmla="*/ 11 w 85"/>
                <a:gd name="T29" fmla="*/ 3 h 49"/>
                <a:gd name="T30" fmla="*/ 10 w 85"/>
                <a:gd name="T31" fmla="*/ 2 h 49"/>
                <a:gd name="T32" fmla="*/ 9 w 85"/>
                <a:gd name="T33" fmla="*/ 2 h 49"/>
                <a:gd name="T34" fmla="*/ 9 w 85"/>
                <a:gd name="T35" fmla="*/ 1 h 49"/>
                <a:gd name="T36" fmla="*/ 8 w 85"/>
                <a:gd name="T37" fmla="*/ 1 h 49"/>
                <a:gd name="T38" fmla="*/ 7 w 85"/>
                <a:gd name="T39" fmla="*/ 0 h 49"/>
                <a:gd name="T40" fmla="*/ 6 w 85"/>
                <a:gd name="T41" fmla="*/ 0 h 49"/>
                <a:gd name="T42" fmla="*/ 6 w 85"/>
                <a:gd name="T43" fmla="*/ 0 h 49"/>
                <a:gd name="T44" fmla="*/ 5 w 85"/>
                <a:gd name="T45" fmla="*/ 0 h 49"/>
                <a:gd name="T46" fmla="*/ 4 w 85"/>
                <a:gd name="T47" fmla="*/ 0 h 49"/>
                <a:gd name="T48" fmla="*/ 3 w 85"/>
                <a:gd name="T49" fmla="*/ 0 h 49"/>
                <a:gd name="T50" fmla="*/ 2 w 85"/>
                <a:gd name="T51" fmla="*/ 1 h 49"/>
                <a:gd name="T52" fmla="*/ 1 w 85"/>
                <a:gd name="T53" fmla="*/ 2 h 49"/>
                <a:gd name="T54" fmla="*/ 0 w 85"/>
                <a:gd name="T55" fmla="*/ 4 h 49"/>
                <a:gd name="T56" fmla="*/ 2 w 85"/>
                <a:gd name="T57" fmla="*/ 5 h 49"/>
                <a:gd name="T58" fmla="*/ 2 w 85"/>
                <a:gd name="T59" fmla="*/ 5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5"/>
                <a:gd name="T91" fmla="*/ 0 h 49"/>
                <a:gd name="T92" fmla="*/ 85 w 85"/>
                <a:gd name="T93" fmla="*/ 49 h 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5" h="49">
                  <a:moveTo>
                    <a:pt x="16" y="45"/>
                  </a:moveTo>
                  <a:lnTo>
                    <a:pt x="16" y="43"/>
                  </a:lnTo>
                  <a:lnTo>
                    <a:pt x="19" y="38"/>
                  </a:lnTo>
                  <a:lnTo>
                    <a:pt x="24" y="32"/>
                  </a:lnTo>
                  <a:lnTo>
                    <a:pt x="32" y="29"/>
                  </a:lnTo>
                  <a:lnTo>
                    <a:pt x="35" y="26"/>
                  </a:lnTo>
                  <a:lnTo>
                    <a:pt x="38" y="26"/>
                  </a:lnTo>
                  <a:lnTo>
                    <a:pt x="42" y="26"/>
                  </a:lnTo>
                  <a:lnTo>
                    <a:pt x="47" y="28"/>
                  </a:lnTo>
                  <a:lnTo>
                    <a:pt x="52" y="31"/>
                  </a:lnTo>
                  <a:lnTo>
                    <a:pt x="58" y="35"/>
                  </a:lnTo>
                  <a:lnTo>
                    <a:pt x="64" y="42"/>
                  </a:lnTo>
                  <a:lnTo>
                    <a:pt x="71" y="49"/>
                  </a:lnTo>
                  <a:lnTo>
                    <a:pt x="85" y="31"/>
                  </a:lnTo>
                  <a:lnTo>
                    <a:pt x="82" y="28"/>
                  </a:lnTo>
                  <a:lnTo>
                    <a:pt x="76" y="22"/>
                  </a:lnTo>
                  <a:lnTo>
                    <a:pt x="71" y="17"/>
                  </a:lnTo>
                  <a:lnTo>
                    <a:pt x="67" y="12"/>
                  </a:lnTo>
                  <a:lnTo>
                    <a:pt x="61" y="8"/>
                  </a:lnTo>
                  <a:lnTo>
                    <a:pt x="56" y="6"/>
                  </a:lnTo>
                  <a:lnTo>
                    <a:pt x="48" y="3"/>
                  </a:lnTo>
                  <a:lnTo>
                    <a:pt x="42" y="2"/>
                  </a:lnTo>
                  <a:lnTo>
                    <a:pt x="35" y="0"/>
                  </a:lnTo>
                  <a:lnTo>
                    <a:pt x="29" y="3"/>
                  </a:lnTo>
                  <a:lnTo>
                    <a:pt x="21" y="6"/>
                  </a:lnTo>
                  <a:lnTo>
                    <a:pt x="13" y="12"/>
                  </a:lnTo>
                  <a:lnTo>
                    <a:pt x="6" y="22"/>
                  </a:lnTo>
                  <a:lnTo>
                    <a:pt x="0" y="34"/>
                  </a:lnTo>
                  <a:lnTo>
                    <a:pt x="16" y="4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0" name="Freeform 137"/>
            <p:cNvSpPr>
              <a:spLocks/>
            </p:cNvSpPr>
            <p:nvPr/>
          </p:nvSpPr>
          <p:spPr bwMode="auto">
            <a:xfrm>
              <a:off x="1234" y="1503"/>
              <a:ext cx="42" cy="25"/>
            </a:xfrm>
            <a:custGeom>
              <a:avLst/>
              <a:gdLst>
                <a:gd name="T0" fmla="*/ 2 w 84"/>
                <a:gd name="T1" fmla="*/ 5 h 51"/>
                <a:gd name="T2" fmla="*/ 3 w 84"/>
                <a:gd name="T3" fmla="*/ 5 h 51"/>
                <a:gd name="T4" fmla="*/ 3 w 84"/>
                <a:gd name="T5" fmla="*/ 4 h 51"/>
                <a:gd name="T6" fmla="*/ 3 w 84"/>
                <a:gd name="T7" fmla="*/ 4 h 51"/>
                <a:gd name="T8" fmla="*/ 4 w 84"/>
                <a:gd name="T9" fmla="*/ 3 h 51"/>
                <a:gd name="T10" fmla="*/ 5 w 84"/>
                <a:gd name="T11" fmla="*/ 3 h 51"/>
                <a:gd name="T12" fmla="*/ 5 w 84"/>
                <a:gd name="T13" fmla="*/ 3 h 51"/>
                <a:gd name="T14" fmla="*/ 6 w 84"/>
                <a:gd name="T15" fmla="*/ 3 h 51"/>
                <a:gd name="T16" fmla="*/ 6 w 84"/>
                <a:gd name="T17" fmla="*/ 3 h 51"/>
                <a:gd name="T18" fmla="*/ 7 w 84"/>
                <a:gd name="T19" fmla="*/ 3 h 51"/>
                <a:gd name="T20" fmla="*/ 7 w 84"/>
                <a:gd name="T21" fmla="*/ 4 h 51"/>
                <a:gd name="T22" fmla="*/ 8 w 84"/>
                <a:gd name="T23" fmla="*/ 5 h 51"/>
                <a:gd name="T24" fmla="*/ 9 w 84"/>
                <a:gd name="T25" fmla="*/ 6 h 51"/>
                <a:gd name="T26" fmla="*/ 11 w 84"/>
                <a:gd name="T27" fmla="*/ 3 h 51"/>
                <a:gd name="T28" fmla="*/ 11 w 84"/>
                <a:gd name="T29" fmla="*/ 3 h 51"/>
                <a:gd name="T30" fmla="*/ 10 w 84"/>
                <a:gd name="T31" fmla="*/ 2 h 51"/>
                <a:gd name="T32" fmla="*/ 9 w 84"/>
                <a:gd name="T33" fmla="*/ 2 h 51"/>
                <a:gd name="T34" fmla="*/ 9 w 84"/>
                <a:gd name="T35" fmla="*/ 1 h 51"/>
                <a:gd name="T36" fmla="*/ 8 w 84"/>
                <a:gd name="T37" fmla="*/ 1 h 51"/>
                <a:gd name="T38" fmla="*/ 7 w 84"/>
                <a:gd name="T39" fmla="*/ 0 h 51"/>
                <a:gd name="T40" fmla="*/ 7 w 84"/>
                <a:gd name="T41" fmla="*/ 0 h 51"/>
                <a:gd name="T42" fmla="*/ 6 w 84"/>
                <a:gd name="T43" fmla="*/ 0 h 51"/>
                <a:gd name="T44" fmla="*/ 5 w 84"/>
                <a:gd name="T45" fmla="*/ 0 h 51"/>
                <a:gd name="T46" fmla="*/ 4 w 84"/>
                <a:gd name="T47" fmla="*/ 0 h 51"/>
                <a:gd name="T48" fmla="*/ 3 w 84"/>
                <a:gd name="T49" fmla="*/ 0 h 51"/>
                <a:gd name="T50" fmla="*/ 2 w 84"/>
                <a:gd name="T51" fmla="*/ 1 h 51"/>
                <a:gd name="T52" fmla="*/ 1 w 84"/>
                <a:gd name="T53" fmla="*/ 2 h 51"/>
                <a:gd name="T54" fmla="*/ 0 w 84"/>
                <a:gd name="T55" fmla="*/ 4 h 51"/>
                <a:gd name="T56" fmla="*/ 2 w 84"/>
                <a:gd name="T57" fmla="*/ 5 h 51"/>
                <a:gd name="T58" fmla="*/ 2 w 84"/>
                <a:gd name="T59" fmla="*/ 5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4"/>
                <a:gd name="T91" fmla="*/ 0 h 51"/>
                <a:gd name="T92" fmla="*/ 84 w 84"/>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4" h="51">
                  <a:moveTo>
                    <a:pt x="15" y="45"/>
                  </a:moveTo>
                  <a:lnTo>
                    <a:pt x="17" y="43"/>
                  </a:lnTo>
                  <a:lnTo>
                    <a:pt x="20" y="39"/>
                  </a:lnTo>
                  <a:lnTo>
                    <a:pt x="23" y="34"/>
                  </a:lnTo>
                  <a:lnTo>
                    <a:pt x="30" y="31"/>
                  </a:lnTo>
                  <a:lnTo>
                    <a:pt x="33" y="28"/>
                  </a:lnTo>
                  <a:lnTo>
                    <a:pt x="37" y="28"/>
                  </a:lnTo>
                  <a:lnTo>
                    <a:pt x="41" y="28"/>
                  </a:lnTo>
                  <a:lnTo>
                    <a:pt x="47" y="30"/>
                  </a:lnTo>
                  <a:lnTo>
                    <a:pt x="50" y="31"/>
                  </a:lnTo>
                  <a:lnTo>
                    <a:pt x="56" y="36"/>
                  </a:lnTo>
                  <a:lnTo>
                    <a:pt x="63" y="42"/>
                  </a:lnTo>
                  <a:lnTo>
                    <a:pt x="69" y="51"/>
                  </a:lnTo>
                  <a:lnTo>
                    <a:pt x="84" y="31"/>
                  </a:lnTo>
                  <a:lnTo>
                    <a:pt x="81" y="28"/>
                  </a:lnTo>
                  <a:lnTo>
                    <a:pt x="75" y="22"/>
                  </a:lnTo>
                  <a:lnTo>
                    <a:pt x="70" y="17"/>
                  </a:lnTo>
                  <a:lnTo>
                    <a:pt x="66" y="13"/>
                  </a:lnTo>
                  <a:lnTo>
                    <a:pt x="59" y="8"/>
                  </a:lnTo>
                  <a:lnTo>
                    <a:pt x="55" y="5"/>
                  </a:lnTo>
                  <a:lnTo>
                    <a:pt x="49" y="2"/>
                  </a:lnTo>
                  <a:lnTo>
                    <a:pt x="41" y="0"/>
                  </a:lnTo>
                  <a:lnTo>
                    <a:pt x="35" y="0"/>
                  </a:lnTo>
                  <a:lnTo>
                    <a:pt x="27" y="4"/>
                  </a:lnTo>
                  <a:lnTo>
                    <a:pt x="20" y="7"/>
                  </a:lnTo>
                  <a:lnTo>
                    <a:pt x="12" y="13"/>
                  </a:lnTo>
                  <a:lnTo>
                    <a:pt x="6" y="22"/>
                  </a:lnTo>
                  <a:lnTo>
                    <a:pt x="0" y="34"/>
                  </a:lnTo>
                  <a:lnTo>
                    <a:pt x="15" y="4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1" name="Freeform 138"/>
            <p:cNvSpPr>
              <a:spLocks/>
            </p:cNvSpPr>
            <p:nvPr/>
          </p:nvSpPr>
          <p:spPr bwMode="auto">
            <a:xfrm>
              <a:off x="1075" y="1159"/>
              <a:ext cx="229" cy="126"/>
            </a:xfrm>
            <a:custGeom>
              <a:avLst/>
              <a:gdLst>
                <a:gd name="T0" fmla="*/ 1 w 458"/>
                <a:gd name="T1" fmla="*/ 29 h 251"/>
                <a:gd name="T2" fmla="*/ 4 w 458"/>
                <a:gd name="T3" fmla="*/ 29 h 251"/>
                <a:gd name="T4" fmla="*/ 9 w 458"/>
                <a:gd name="T5" fmla="*/ 28 h 251"/>
                <a:gd name="T6" fmla="*/ 17 w 458"/>
                <a:gd name="T7" fmla="*/ 26 h 251"/>
                <a:gd name="T8" fmla="*/ 27 w 458"/>
                <a:gd name="T9" fmla="*/ 22 h 251"/>
                <a:gd name="T10" fmla="*/ 36 w 458"/>
                <a:gd name="T11" fmla="*/ 19 h 251"/>
                <a:gd name="T12" fmla="*/ 36 w 458"/>
                <a:gd name="T13" fmla="*/ 17 h 251"/>
                <a:gd name="T14" fmla="*/ 36 w 458"/>
                <a:gd name="T15" fmla="*/ 13 h 251"/>
                <a:gd name="T16" fmla="*/ 37 w 458"/>
                <a:gd name="T17" fmla="*/ 9 h 251"/>
                <a:gd name="T18" fmla="*/ 40 w 458"/>
                <a:gd name="T19" fmla="*/ 4 h 251"/>
                <a:gd name="T20" fmla="*/ 46 w 458"/>
                <a:gd name="T21" fmla="*/ 0 h 251"/>
                <a:gd name="T22" fmla="*/ 47 w 458"/>
                <a:gd name="T23" fmla="*/ 1 h 251"/>
                <a:gd name="T24" fmla="*/ 48 w 458"/>
                <a:gd name="T25" fmla="*/ 3 h 251"/>
                <a:gd name="T26" fmla="*/ 48 w 458"/>
                <a:gd name="T27" fmla="*/ 6 h 251"/>
                <a:gd name="T28" fmla="*/ 47 w 458"/>
                <a:gd name="T29" fmla="*/ 10 h 251"/>
                <a:gd name="T30" fmla="*/ 45 w 458"/>
                <a:gd name="T31" fmla="*/ 14 h 251"/>
                <a:gd name="T32" fmla="*/ 47 w 458"/>
                <a:gd name="T33" fmla="*/ 14 h 251"/>
                <a:gd name="T34" fmla="*/ 50 w 458"/>
                <a:gd name="T35" fmla="*/ 13 h 251"/>
                <a:gd name="T36" fmla="*/ 54 w 458"/>
                <a:gd name="T37" fmla="*/ 13 h 251"/>
                <a:gd name="T38" fmla="*/ 57 w 458"/>
                <a:gd name="T39" fmla="*/ 15 h 251"/>
                <a:gd name="T40" fmla="*/ 58 w 458"/>
                <a:gd name="T41" fmla="*/ 16 h 251"/>
                <a:gd name="T42" fmla="*/ 57 w 458"/>
                <a:gd name="T43" fmla="*/ 18 h 251"/>
                <a:gd name="T44" fmla="*/ 54 w 458"/>
                <a:gd name="T45" fmla="*/ 20 h 251"/>
                <a:gd name="T46" fmla="*/ 51 w 458"/>
                <a:gd name="T47" fmla="*/ 22 h 251"/>
                <a:gd name="T48" fmla="*/ 46 w 458"/>
                <a:gd name="T49" fmla="*/ 24 h 251"/>
                <a:gd name="T50" fmla="*/ 42 w 458"/>
                <a:gd name="T51" fmla="*/ 23 h 251"/>
                <a:gd name="T52" fmla="*/ 44 w 458"/>
                <a:gd name="T53" fmla="*/ 23 h 251"/>
                <a:gd name="T54" fmla="*/ 47 w 458"/>
                <a:gd name="T55" fmla="*/ 22 h 251"/>
                <a:gd name="T56" fmla="*/ 50 w 458"/>
                <a:gd name="T57" fmla="*/ 20 h 251"/>
                <a:gd name="T58" fmla="*/ 53 w 458"/>
                <a:gd name="T59" fmla="*/ 18 h 251"/>
                <a:gd name="T60" fmla="*/ 54 w 458"/>
                <a:gd name="T61" fmla="*/ 16 h 251"/>
                <a:gd name="T62" fmla="*/ 53 w 458"/>
                <a:gd name="T63" fmla="*/ 16 h 251"/>
                <a:gd name="T64" fmla="*/ 51 w 458"/>
                <a:gd name="T65" fmla="*/ 15 h 251"/>
                <a:gd name="T66" fmla="*/ 48 w 458"/>
                <a:gd name="T67" fmla="*/ 16 h 251"/>
                <a:gd name="T68" fmla="*/ 43 w 458"/>
                <a:gd name="T69" fmla="*/ 18 h 251"/>
                <a:gd name="T70" fmla="*/ 38 w 458"/>
                <a:gd name="T71" fmla="*/ 20 h 251"/>
                <a:gd name="T72" fmla="*/ 39 w 458"/>
                <a:gd name="T73" fmla="*/ 19 h 251"/>
                <a:gd name="T74" fmla="*/ 41 w 458"/>
                <a:gd name="T75" fmla="*/ 16 h 251"/>
                <a:gd name="T76" fmla="*/ 43 w 458"/>
                <a:gd name="T77" fmla="*/ 12 h 251"/>
                <a:gd name="T78" fmla="*/ 45 w 458"/>
                <a:gd name="T79" fmla="*/ 7 h 251"/>
                <a:gd name="T80" fmla="*/ 46 w 458"/>
                <a:gd name="T81" fmla="*/ 4 h 251"/>
                <a:gd name="T82" fmla="*/ 44 w 458"/>
                <a:gd name="T83" fmla="*/ 4 h 251"/>
                <a:gd name="T84" fmla="*/ 42 w 458"/>
                <a:gd name="T85" fmla="*/ 5 h 251"/>
                <a:gd name="T86" fmla="*/ 40 w 458"/>
                <a:gd name="T87" fmla="*/ 8 h 251"/>
                <a:gd name="T88" fmla="*/ 39 w 458"/>
                <a:gd name="T89" fmla="*/ 13 h 251"/>
                <a:gd name="T90" fmla="*/ 38 w 458"/>
                <a:gd name="T91" fmla="*/ 20 h 251"/>
                <a:gd name="T92" fmla="*/ 36 w 458"/>
                <a:gd name="T93" fmla="*/ 21 h 251"/>
                <a:gd name="T94" fmla="*/ 31 w 458"/>
                <a:gd name="T95" fmla="*/ 24 h 251"/>
                <a:gd name="T96" fmla="*/ 23 w 458"/>
                <a:gd name="T97" fmla="*/ 27 h 251"/>
                <a:gd name="T98" fmla="*/ 14 w 458"/>
                <a:gd name="T99" fmla="*/ 30 h 251"/>
                <a:gd name="T100" fmla="*/ 5 w 458"/>
                <a:gd name="T101" fmla="*/ 32 h 251"/>
                <a:gd name="T102" fmla="*/ 0 w 458"/>
                <a:gd name="T103" fmla="*/ 29 h 2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8"/>
                <a:gd name="T157" fmla="*/ 0 h 251"/>
                <a:gd name="T158" fmla="*/ 458 w 458"/>
                <a:gd name="T159" fmla="*/ 251 h 2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8" h="251">
                  <a:moveTo>
                    <a:pt x="0" y="232"/>
                  </a:moveTo>
                  <a:lnTo>
                    <a:pt x="0" y="232"/>
                  </a:lnTo>
                  <a:lnTo>
                    <a:pt x="3" y="232"/>
                  </a:lnTo>
                  <a:lnTo>
                    <a:pt x="9" y="231"/>
                  </a:lnTo>
                  <a:lnTo>
                    <a:pt x="17" y="231"/>
                  </a:lnTo>
                  <a:lnTo>
                    <a:pt x="26" y="231"/>
                  </a:lnTo>
                  <a:lnTo>
                    <a:pt x="38" y="229"/>
                  </a:lnTo>
                  <a:lnTo>
                    <a:pt x="52" y="226"/>
                  </a:lnTo>
                  <a:lnTo>
                    <a:pt x="69" y="223"/>
                  </a:lnTo>
                  <a:lnTo>
                    <a:pt x="87" y="219"/>
                  </a:lnTo>
                  <a:lnTo>
                    <a:pt x="108" y="212"/>
                  </a:lnTo>
                  <a:lnTo>
                    <a:pt x="131" y="206"/>
                  </a:lnTo>
                  <a:lnTo>
                    <a:pt x="157" y="199"/>
                  </a:lnTo>
                  <a:lnTo>
                    <a:pt x="185" y="188"/>
                  </a:lnTo>
                  <a:lnTo>
                    <a:pt x="215" y="176"/>
                  </a:lnTo>
                  <a:lnTo>
                    <a:pt x="247" y="163"/>
                  </a:lnTo>
                  <a:lnTo>
                    <a:pt x="281" y="148"/>
                  </a:lnTo>
                  <a:lnTo>
                    <a:pt x="281" y="147"/>
                  </a:lnTo>
                  <a:lnTo>
                    <a:pt x="281" y="144"/>
                  </a:lnTo>
                  <a:lnTo>
                    <a:pt x="281" y="137"/>
                  </a:lnTo>
                  <a:lnTo>
                    <a:pt x="281" y="131"/>
                  </a:lnTo>
                  <a:lnTo>
                    <a:pt x="281" y="122"/>
                  </a:lnTo>
                  <a:lnTo>
                    <a:pt x="281" y="113"/>
                  </a:lnTo>
                  <a:lnTo>
                    <a:pt x="284" y="102"/>
                  </a:lnTo>
                  <a:lnTo>
                    <a:pt x="287" y="92"/>
                  </a:lnTo>
                  <a:lnTo>
                    <a:pt x="290" y="78"/>
                  </a:lnTo>
                  <a:lnTo>
                    <a:pt x="295" y="67"/>
                  </a:lnTo>
                  <a:lnTo>
                    <a:pt x="301" y="53"/>
                  </a:lnTo>
                  <a:lnTo>
                    <a:pt x="310" y="43"/>
                  </a:lnTo>
                  <a:lnTo>
                    <a:pt x="319" y="29"/>
                  </a:lnTo>
                  <a:lnTo>
                    <a:pt x="332" y="18"/>
                  </a:lnTo>
                  <a:lnTo>
                    <a:pt x="345" y="9"/>
                  </a:lnTo>
                  <a:lnTo>
                    <a:pt x="362" y="0"/>
                  </a:lnTo>
                  <a:lnTo>
                    <a:pt x="364" y="0"/>
                  </a:lnTo>
                  <a:lnTo>
                    <a:pt x="368" y="3"/>
                  </a:lnTo>
                  <a:lnTo>
                    <a:pt x="371" y="4"/>
                  </a:lnTo>
                  <a:lnTo>
                    <a:pt x="374" y="9"/>
                  </a:lnTo>
                  <a:lnTo>
                    <a:pt x="377" y="12"/>
                  </a:lnTo>
                  <a:lnTo>
                    <a:pt x="381" y="18"/>
                  </a:lnTo>
                  <a:lnTo>
                    <a:pt x="382" y="24"/>
                  </a:lnTo>
                  <a:lnTo>
                    <a:pt x="382" y="32"/>
                  </a:lnTo>
                  <a:lnTo>
                    <a:pt x="382" y="41"/>
                  </a:lnTo>
                  <a:lnTo>
                    <a:pt x="381" y="52"/>
                  </a:lnTo>
                  <a:lnTo>
                    <a:pt x="376" y="64"/>
                  </a:lnTo>
                  <a:lnTo>
                    <a:pt x="371" y="78"/>
                  </a:lnTo>
                  <a:lnTo>
                    <a:pt x="364" y="95"/>
                  </a:lnTo>
                  <a:lnTo>
                    <a:pt x="353" y="113"/>
                  </a:lnTo>
                  <a:lnTo>
                    <a:pt x="356" y="111"/>
                  </a:lnTo>
                  <a:lnTo>
                    <a:pt x="361" y="110"/>
                  </a:lnTo>
                  <a:lnTo>
                    <a:pt x="367" y="108"/>
                  </a:lnTo>
                  <a:lnTo>
                    <a:pt x="373" y="105"/>
                  </a:lnTo>
                  <a:lnTo>
                    <a:pt x="381" y="104"/>
                  </a:lnTo>
                  <a:lnTo>
                    <a:pt x="390" y="102"/>
                  </a:lnTo>
                  <a:lnTo>
                    <a:pt x="399" y="101"/>
                  </a:lnTo>
                  <a:lnTo>
                    <a:pt x="408" y="99"/>
                  </a:lnTo>
                  <a:lnTo>
                    <a:pt x="417" y="101"/>
                  </a:lnTo>
                  <a:lnTo>
                    <a:pt x="425" y="101"/>
                  </a:lnTo>
                  <a:lnTo>
                    <a:pt x="434" y="104"/>
                  </a:lnTo>
                  <a:lnTo>
                    <a:pt x="442" y="107"/>
                  </a:lnTo>
                  <a:lnTo>
                    <a:pt x="449" y="113"/>
                  </a:lnTo>
                  <a:lnTo>
                    <a:pt x="454" y="119"/>
                  </a:lnTo>
                  <a:lnTo>
                    <a:pt x="458" y="127"/>
                  </a:lnTo>
                  <a:lnTo>
                    <a:pt x="458" y="128"/>
                  </a:lnTo>
                  <a:lnTo>
                    <a:pt x="455" y="133"/>
                  </a:lnTo>
                  <a:lnTo>
                    <a:pt x="452" y="136"/>
                  </a:lnTo>
                  <a:lnTo>
                    <a:pt x="449" y="141"/>
                  </a:lnTo>
                  <a:lnTo>
                    <a:pt x="445" y="144"/>
                  </a:lnTo>
                  <a:lnTo>
                    <a:pt x="440" y="150"/>
                  </a:lnTo>
                  <a:lnTo>
                    <a:pt x="432" y="154"/>
                  </a:lnTo>
                  <a:lnTo>
                    <a:pt x="425" y="160"/>
                  </a:lnTo>
                  <a:lnTo>
                    <a:pt x="416" y="165"/>
                  </a:lnTo>
                  <a:lnTo>
                    <a:pt x="406" y="171"/>
                  </a:lnTo>
                  <a:lnTo>
                    <a:pt x="394" y="176"/>
                  </a:lnTo>
                  <a:lnTo>
                    <a:pt x="381" y="182"/>
                  </a:lnTo>
                  <a:lnTo>
                    <a:pt x="365" y="188"/>
                  </a:lnTo>
                  <a:lnTo>
                    <a:pt x="348" y="194"/>
                  </a:lnTo>
                  <a:lnTo>
                    <a:pt x="335" y="185"/>
                  </a:lnTo>
                  <a:lnTo>
                    <a:pt x="336" y="183"/>
                  </a:lnTo>
                  <a:lnTo>
                    <a:pt x="339" y="182"/>
                  </a:lnTo>
                  <a:lnTo>
                    <a:pt x="344" y="180"/>
                  </a:lnTo>
                  <a:lnTo>
                    <a:pt x="350" y="179"/>
                  </a:lnTo>
                  <a:lnTo>
                    <a:pt x="358" y="176"/>
                  </a:lnTo>
                  <a:lnTo>
                    <a:pt x="365" y="173"/>
                  </a:lnTo>
                  <a:lnTo>
                    <a:pt x="374" y="170"/>
                  </a:lnTo>
                  <a:lnTo>
                    <a:pt x="384" y="165"/>
                  </a:lnTo>
                  <a:lnTo>
                    <a:pt x="391" y="160"/>
                  </a:lnTo>
                  <a:lnTo>
                    <a:pt x="400" y="156"/>
                  </a:lnTo>
                  <a:lnTo>
                    <a:pt x="410" y="151"/>
                  </a:lnTo>
                  <a:lnTo>
                    <a:pt x="417" y="147"/>
                  </a:lnTo>
                  <a:lnTo>
                    <a:pt x="423" y="142"/>
                  </a:lnTo>
                  <a:lnTo>
                    <a:pt x="428" y="136"/>
                  </a:lnTo>
                  <a:lnTo>
                    <a:pt x="431" y="131"/>
                  </a:lnTo>
                  <a:lnTo>
                    <a:pt x="432" y="127"/>
                  </a:lnTo>
                  <a:lnTo>
                    <a:pt x="429" y="125"/>
                  </a:lnTo>
                  <a:lnTo>
                    <a:pt x="425" y="124"/>
                  </a:lnTo>
                  <a:lnTo>
                    <a:pt x="420" y="121"/>
                  </a:lnTo>
                  <a:lnTo>
                    <a:pt x="417" y="119"/>
                  </a:lnTo>
                  <a:lnTo>
                    <a:pt x="411" y="119"/>
                  </a:lnTo>
                  <a:lnTo>
                    <a:pt x="405" y="119"/>
                  </a:lnTo>
                  <a:lnTo>
                    <a:pt x="396" y="119"/>
                  </a:lnTo>
                  <a:lnTo>
                    <a:pt x="388" y="121"/>
                  </a:lnTo>
                  <a:lnTo>
                    <a:pt x="377" y="124"/>
                  </a:lnTo>
                  <a:lnTo>
                    <a:pt x="368" y="127"/>
                  </a:lnTo>
                  <a:lnTo>
                    <a:pt x="356" y="133"/>
                  </a:lnTo>
                  <a:lnTo>
                    <a:pt x="342" y="141"/>
                  </a:lnTo>
                  <a:lnTo>
                    <a:pt x="329" y="151"/>
                  </a:lnTo>
                  <a:lnTo>
                    <a:pt x="315" y="163"/>
                  </a:lnTo>
                  <a:lnTo>
                    <a:pt x="304" y="156"/>
                  </a:lnTo>
                  <a:lnTo>
                    <a:pt x="304" y="154"/>
                  </a:lnTo>
                  <a:lnTo>
                    <a:pt x="306" y="151"/>
                  </a:lnTo>
                  <a:lnTo>
                    <a:pt x="309" y="145"/>
                  </a:lnTo>
                  <a:lnTo>
                    <a:pt x="313" y="139"/>
                  </a:lnTo>
                  <a:lnTo>
                    <a:pt x="318" y="130"/>
                  </a:lnTo>
                  <a:lnTo>
                    <a:pt x="322" y="121"/>
                  </a:lnTo>
                  <a:lnTo>
                    <a:pt x="329" y="110"/>
                  </a:lnTo>
                  <a:lnTo>
                    <a:pt x="336" y="101"/>
                  </a:lnTo>
                  <a:lnTo>
                    <a:pt x="341" y="89"/>
                  </a:lnTo>
                  <a:lnTo>
                    <a:pt x="347" y="76"/>
                  </a:lnTo>
                  <a:lnTo>
                    <a:pt x="351" y="64"/>
                  </a:lnTo>
                  <a:lnTo>
                    <a:pt x="356" y="55"/>
                  </a:lnTo>
                  <a:lnTo>
                    <a:pt x="358" y="44"/>
                  </a:lnTo>
                  <a:lnTo>
                    <a:pt x="361" y="35"/>
                  </a:lnTo>
                  <a:lnTo>
                    <a:pt x="361" y="26"/>
                  </a:lnTo>
                  <a:lnTo>
                    <a:pt x="361" y="20"/>
                  </a:lnTo>
                  <a:lnTo>
                    <a:pt x="358" y="21"/>
                  </a:lnTo>
                  <a:lnTo>
                    <a:pt x="351" y="26"/>
                  </a:lnTo>
                  <a:lnTo>
                    <a:pt x="345" y="29"/>
                  </a:lnTo>
                  <a:lnTo>
                    <a:pt x="341" y="33"/>
                  </a:lnTo>
                  <a:lnTo>
                    <a:pt x="336" y="38"/>
                  </a:lnTo>
                  <a:lnTo>
                    <a:pt x="330" y="46"/>
                  </a:lnTo>
                  <a:lnTo>
                    <a:pt x="324" y="53"/>
                  </a:lnTo>
                  <a:lnTo>
                    <a:pt x="319" y="63"/>
                  </a:lnTo>
                  <a:lnTo>
                    <a:pt x="315" y="73"/>
                  </a:lnTo>
                  <a:lnTo>
                    <a:pt x="310" y="85"/>
                  </a:lnTo>
                  <a:lnTo>
                    <a:pt x="306" y="99"/>
                  </a:lnTo>
                  <a:lnTo>
                    <a:pt x="303" y="116"/>
                  </a:lnTo>
                  <a:lnTo>
                    <a:pt x="299" y="133"/>
                  </a:lnTo>
                  <a:lnTo>
                    <a:pt x="299" y="153"/>
                  </a:lnTo>
                  <a:lnTo>
                    <a:pt x="296" y="163"/>
                  </a:lnTo>
                  <a:lnTo>
                    <a:pt x="293" y="165"/>
                  </a:lnTo>
                  <a:lnTo>
                    <a:pt x="287" y="168"/>
                  </a:lnTo>
                  <a:lnTo>
                    <a:pt x="275" y="171"/>
                  </a:lnTo>
                  <a:lnTo>
                    <a:pt x="263" y="179"/>
                  </a:lnTo>
                  <a:lnTo>
                    <a:pt x="246" y="185"/>
                  </a:lnTo>
                  <a:lnTo>
                    <a:pt x="226" y="193"/>
                  </a:lnTo>
                  <a:lnTo>
                    <a:pt x="206" y="202"/>
                  </a:lnTo>
                  <a:lnTo>
                    <a:pt x="183" y="211"/>
                  </a:lnTo>
                  <a:lnTo>
                    <a:pt x="159" y="219"/>
                  </a:lnTo>
                  <a:lnTo>
                    <a:pt x="134" y="226"/>
                  </a:lnTo>
                  <a:lnTo>
                    <a:pt x="110" y="234"/>
                  </a:lnTo>
                  <a:lnTo>
                    <a:pt x="85" y="240"/>
                  </a:lnTo>
                  <a:lnTo>
                    <a:pt x="61" y="245"/>
                  </a:lnTo>
                  <a:lnTo>
                    <a:pt x="39" y="249"/>
                  </a:lnTo>
                  <a:lnTo>
                    <a:pt x="18" y="251"/>
                  </a:lnTo>
                  <a:lnTo>
                    <a:pt x="0" y="251"/>
                  </a:lnTo>
                  <a:lnTo>
                    <a:pt x="0" y="232"/>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2" name="Freeform 139"/>
            <p:cNvSpPr>
              <a:spLocks/>
            </p:cNvSpPr>
            <p:nvPr/>
          </p:nvSpPr>
          <p:spPr bwMode="auto">
            <a:xfrm>
              <a:off x="1067" y="1252"/>
              <a:ext cx="184" cy="106"/>
            </a:xfrm>
            <a:custGeom>
              <a:avLst/>
              <a:gdLst>
                <a:gd name="T0" fmla="*/ 2 w 367"/>
                <a:gd name="T1" fmla="*/ 17 h 212"/>
                <a:gd name="T2" fmla="*/ 3 w 367"/>
                <a:gd name="T3" fmla="*/ 19 h 212"/>
                <a:gd name="T4" fmla="*/ 6 w 367"/>
                <a:gd name="T5" fmla="*/ 22 h 212"/>
                <a:gd name="T6" fmla="*/ 9 w 367"/>
                <a:gd name="T7" fmla="*/ 24 h 212"/>
                <a:gd name="T8" fmla="*/ 14 w 367"/>
                <a:gd name="T9" fmla="*/ 25 h 212"/>
                <a:gd name="T10" fmla="*/ 18 w 367"/>
                <a:gd name="T11" fmla="*/ 23 h 212"/>
                <a:gd name="T12" fmla="*/ 21 w 367"/>
                <a:gd name="T13" fmla="*/ 21 h 212"/>
                <a:gd name="T14" fmla="*/ 23 w 367"/>
                <a:gd name="T15" fmla="*/ 18 h 212"/>
                <a:gd name="T16" fmla="*/ 24 w 367"/>
                <a:gd name="T17" fmla="*/ 16 h 212"/>
                <a:gd name="T18" fmla="*/ 25 w 367"/>
                <a:gd name="T19" fmla="*/ 14 h 212"/>
                <a:gd name="T20" fmla="*/ 28 w 367"/>
                <a:gd name="T21" fmla="*/ 13 h 212"/>
                <a:gd name="T22" fmla="*/ 28 w 367"/>
                <a:gd name="T23" fmla="*/ 15 h 212"/>
                <a:gd name="T24" fmla="*/ 29 w 367"/>
                <a:gd name="T25" fmla="*/ 17 h 212"/>
                <a:gd name="T26" fmla="*/ 31 w 367"/>
                <a:gd name="T27" fmla="*/ 19 h 212"/>
                <a:gd name="T28" fmla="*/ 34 w 367"/>
                <a:gd name="T29" fmla="*/ 18 h 212"/>
                <a:gd name="T30" fmla="*/ 39 w 367"/>
                <a:gd name="T31" fmla="*/ 15 h 212"/>
                <a:gd name="T32" fmla="*/ 40 w 367"/>
                <a:gd name="T33" fmla="*/ 14 h 212"/>
                <a:gd name="T34" fmla="*/ 41 w 367"/>
                <a:gd name="T35" fmla="*/ 12 h 212"/>
                <a:gd name="T36" fmla="*/ 43 w 367"/>
                <a:gd name="T37" fmla="*/ 9 h 212"/>
                <a:gd name="T38" fmla="*/ 44 w 367"/>
                <a:gd name="T39" fmla="*/ 4 h 212"/>
                <a:gd name="T40" fmla="*/ 46 w 367"/>
                <a:gd name="T41" fmla="*/ 2 h 212"/>
                <a:gd name="T42" fmla="*/ 46 w 367"/>
                <a:gd name="T43" fmla="*/ 3 h 212"/>
                <a:gd name="T44" fmla="*/ 46 w 367"/>
                <a:gd name="T45" fmla="*/ 5 h 212"/>
                <a:gd name="T46" fmla="*/ 45 w 367"/>
                <a:gd name="T47" fmla="*/ 9 h 212"/>
                <a:gd name="T48" fmla="*/ 44 w 367"/>
                <a:gd name="T49" fmla="*/ 13 h 212"/>
                <a:gd name="T50" fmla="*/ 42 w 367"/>
                <a:gd name="T51" fmla="*/ 17 h 212"/>
                <a:gd name="T52" fmla="*/ 38 w 367"/>
                <a:gd name="T53" fmla="*/ 20 h 212"/>
                <a:gd name="T54" fmla="*/ 35 w 367"/>
                <a:gd name="T55" fmla="*/ 21 h 212"/>
                <a:gd name="T56" fmla="*/ 32 w 367"/>
                <a:gd name="T57" fmla="*/ 22 h 212"/>
                <a:gd name="T58" fmla="*/ 29 w 367"/>
                <a:gd name="T59" fmla="*/ 21 h 212"/>
                <a:gd name="T60" fmla="*/ 27 w 367"/>
                <a:gd name="T61" fmla="*/ 19 h 212"/>
                <a:gd name="T62" fmla="*/ 26 w 367"/>
                <a:gd name="T63" fmla="*/ 18 h 212"/>
                <a:gd name="T64" fmla="*/ 26 w 367"/>
                <a:gd name="T65" fmla="*/ 19 h 212"/>
                <a:gd name="T66" fmla="*/ 24 w 367"/>
                <a:gd name="T67" fmla="*/ 21 h 212"/>
                <a:gd name="T68" fmla="*/ 22 w 367"/>
                <a:gd name="T69" fmla="*/ 24 h 212"/>
                <a:gd name="T70" fmla="*/ 19 w 367"/>
                <a:gd name="T71" fmla="*/ 26 h 212"/>
                <a:gd name="T72" fmla="*/ 16 w 367"/>
                <a:gd name="T73" fmla="*/ 27 h 212"/>
                <a:gd name="T74" fmla="*/ 12 w 367"/>
                <a:gd name="T75" fmla="*/ 27 h 212"/>
                <a:gd name="T76" fmla="*/ 8 w 367"/>
                <a:gd name="T77" fmla="*/ 26 h 212"/>
                <a:gd name="T78" fmla="*/ 5 w 367"/>
                <a:gd name="T79" fmla="*/ 24 h 212"/>
                <a:gd name="T80" fmla="*/ 2 w 367"/>
                <a:gd name="T81" fmla="*/ 22 h 212"/>
                <a:gd name="T82" fmla="*/ 1 w 367"/>
                <a:gd name="T83" fmla="*/ 20 h 212"/>
                <a:gd name="T84" fmla="*/ 1 w 367"/>
                <a:gd name="T85" fmla="*/ 16 h 2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7"/>
                <a:gd name="T130" fmla="*/ 0 h 212"/>
                <a:gd name="T131" fmla="*/ 367 w 367"/>
                <a:gd name="T132" fmla="*/ 212 h 2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7" h="212">
                  <a:moveTo>
                    <a:pt x="7" y="125"/>
                  </a:moveTo>
                  <a:lnTo>
                    <a:pt x="8" y="128"/>
                  </a:lnTo>
                  <a:lnTo>
                    <a:pt x="10" y="131"/>
                  </a:lnTo>
                  <a:lnTo>
                    <a:pt x="14" y="138"/>
                  </a:lnTo>
                  <a:lnTo>
                    <a:pt x="17" y="142"/>
                  </a:lnTo>
                  <a:lnTo>
                    <a:pt x="23" y="150"/>
                  </a:lnTo>
                  <a:lnTo>
                    <a:pt x="30" y="156"/>
                  </a:lnTo>
                  <a:lnTo>
                    <a:pt x="37" y="164"/>
                  </a:lnTo>
                  <a:lnTo>
                    <a:pt x="43" y="170"/>
                  </a:lnTo>
                  <a:lnTo>
                    <a:pt x="52" y="176"/>
                  </a:lnTo>
                  <a:lnTo>
                    <a:pt x="62" y="180"/>
                  </a:lnTo>
                  <a:lnTo>
                    <a:pt x="72" y="186"/>
                  </a:lnTo>
                  <a:lnTo>
                    <a:pt x="83" y="190"/>
                  </a:lnTo>
                  <a:lnTo>
                    <a:pt x="94" y="193"/>
                  </a:lnTo>
                  <a:lnTo>
                    <a:pt x="106" y="193"/>
                  </a:lnTo>
                  <a:lnTo>
                    <a:pt x="118" y="191"/>
                  </a:lnTo>
                  <a:lnTo>
                    <a:pt x="130" y="186"/>
                  </a:lnTo>
                  <a:lnTo>
                    <a:pt x="141" y="183"/>
                  </a:lnTo>
                  <a:lnTo>
                    <a:pt x="149" y="177"/>
                  </a:lnTo>
                  <a:lnTo>
                    <a:pt x="158" y="171"/>
                  </a:lnTo>
                  <a:lnTo>
                    <a:pt x="164" y="164"/>
                  </a:lnTo>
                  <a:lnTo>
                    <a:pt x="172" y="156"/>
                  </a:lnTo>
                  <a:lnTo>
                    <a:pt x="176" y="150"/>
                  </a:lnTo>
                  <a:lnTo>
                    <a:pt x="182" y="142"/>
                  </a:lnTo>
                  <a:lnTo>
                    <a:pt x="185" y="134"/>
                  </a:lnTo>
                  <a:lnTo>
                    <a:pt x="189" y="128"/>
                  </a:lnTo>
                  <a:lnTo>
                    <a:pt x="192" y="121"/>
                  </a:lnTo>
                  <a:lnTo>
                    <a:pt x="193" y="116"/>
                  </a:lnTo>
                  <a:lnTo>
                    <a:pt x="193" y="110"/>
                  </a:lnTo>
                  <a:lnTo>
                    <a:pt x="195" y="107"/>
                  </a:lnTo>
                  <a:lnTo>
                    <a:pt x="195" y="105"/>
                  </a:lnTo>
                  <a:lnTo>
                    <a:pt x="196" y="105"/>
                  </a:lnTo>
                  <a:lnTo>
                    <a:pt x="218" y="102"/>
                  </a:lnTo>
                  <a:lnTo>
                    <a:pt x="218" y="105"/>
                  </a:lnTo>
                  <a:lnTo>
                    <a:pt x="218" y="108"/>
                  </a:lnTo>
                  <a:lnTo>
                    <a:pt x="219" y="115"/>
                  </a:lnTo>
                  <a:lnTo>
                    <a:pt x="221" y="121"/>
                  </a:lnTo>
                  <a:lnTo>
                    <a:pt x="222" y="127"/>
                  </a:lnTo>
                  <a:lnTo>
                    <a:pt x="225" y="133"/>
                  </a:lnTo>
                  <a:lnTo>
                    <a:pt x="231" y="139"/>
                  </a:lnTo>
                  <a:lnTo>
                    <a:pt x="234" y="142"/>
                  </a:lnTo>
                  <a:lnTo>
                    <a:pt x="241" y="147"/>
                  </a:lnTo>
                  <a:lnTo>
                    <a:pt x="248" y="148"/>
                  </a:lnTo>
                  <a:lnTo>
                    <a:pt x="257" y="148"/>
                  </a:lnTo>
                  <a:lnTo>
                    <a:pt x="268" y="144"/>
                  </a:lnTo>
                  <a:lnTo>
                    <a:pt x="280" y="139"/>
                  </a:lnTo>
                  <a:lnTo>
                    <a:pt x="294" y="130"/>
                  </a:lnTo>
                  <a:lnTo>
                    <a:pt x="309" y="118"/>
                  </a:lnTo>
                  <a:lnTo>
                    <a:pt x="311" y="116"/>
                  </a:lnTo>
                  <a:lnTo>
                    <a:pt x="315" y="112"/>
                  </a:lnTo>
                  <a:lnTo>
                    <a:pt x="317" y="107"/>
                  </a:lnTo>
                  <a:lnTo>
                    <a:pt x="322" y="104"/>
                  </a:lnTo>
                  <a:lnTo>
                    <a:pt x="325" y="98"/>
                  </a:lnTo>
                  <a:lnTo>
                    <a:pt x="328" y="93"/>
                  </a:lnTo>
                  <a:lnTo>
                    <a:pt x="331" y="84"/>
                  </a:lnTo>
                  <a:lnTo>
                    <a:pt x="334" y="76"/>
                  </a:lnTo>
                  <a:lnTo>
                    <a:pt x="337" y="66"/>
                  </a:lnTo>
                  <a:lnTo>
                    <a:pt x="340" y="55"/>
                  </a:lnTo>
                  <a:lnTo>
                    <a:pt x="343" y="43"/>
                  </a:lnTo>
                  <a:lnTo>
                    <a:pt x="345" y="30"/>
                  </a:lnTo>
                  <a:lnTo>
                    <a:pt x="346" y="15"/>
                  </a:lnTo>
                  <a:lnTo>
                    <a:pt x="348" y="0"/>
                  </a:lnTo>
                  <a:lnTo>
                    <a:pt x="367" y="11"/>
                  </a:lnTo>
                  <a:lnTo>
                    <a:pt x="367" y="14"/>
                  </a:lnTo>
                  <a:lnTo>
                    <a:pt x="367" y="18"/>
                  </a:lnTo>
                  <a:lnTo>
                    <a:pt x="367" y="24"/>
                  </a:lnTo>
                  <a:lnTo>
                    <a:pt x="366" y="30"/>
                  </a:lnTo>
                  <a:lnTo>
                    <a:pt x="364" y="38"/>
                  </a:lnTo>
                  <a:lnTo>
                    <a:pt x="363" y="46"/>
                  </a:lnTo>
                  <a:lnTo>
                    <a:pt x="361" y="56"/>
                  </a:lnTo>
                  <a:lnTo>
                    <a:pt x="358" y="66"/>
                  </a:lnTo>
                  <a:lnTo>
                    <a:pt x="355" y="76"/>
                  </a:lnTo>
                  <a:lnTo>
                    <a:pt x="352" y="87"/>
                  </a:lnTo>
                  <a:lnTo>
                    <a:pt x="348" y="98"/>
                  </a:lnTo>
                  <a:lnTo>
                    <a:pt x="343" y="108"/>
                  </a:lnTo>
                  <a:lnTo>
                    <a:pt x="337" y="119"/>
                  </a:lnTo>
                  <a:lnTo>
                    <a:pt x="331" y="130"/>
                  </a:lnTo>
                  <a:lnTo>
                    <a:pt x="323" y="139"/>
                  </a:lnTo>
                  <a:lnTo>
                    <a:pt x="312" y="147"/>
                  </a:lnTo>
                  <a:lnTo>
                    <a:pt x="303" y="153"/>
                  </a:lnTo>
                  <a:lnTo>
                    <a:pt x="294" y="159"/>
                  </a:lnTo>
                  <a:lnTo>
                    <a:pt x="286" y="164"/>
                  </a:lnTo>
                  <a:lnTo>
                    <a:pt x="277" y="167"/>
                  </a:lnTo>
                  <a:lnTo>
                    <a:pt x="268" y="168"/>
                  </a:lnTo>
                  <a:lnTo>
                    <a:pt x="259" y="170"/>
                  </a:lnTo>
                  <a:lnTo>
                    <a:pt x="251" y="171"/>
                  </a:lnTo>
                  <a:lnTo>
                    <a:pt x="242" y="170"/>
                  </a:lnTo>
                  <a:lnTo>
                    <a:pt x="236" y="168"/>
                  </a:lnTo>
                  <a:lnTo>
                    <a:pt x="228" y="165"/>
                  </a:lnTo>
                  <a:lnTo>
                    <a:pt x="224" y="162"/>
                  </a:lnTo>
                  <a:lnTo>
                    <a:pt x="218" y="156"/>
                  </a:lnTo>
                  <a:lnTo>
                    <a:pt x="213" y="151"/>
                  </a:lnTo>
                  <a:lnTo>
                    <a:pt x="208" y="145"/>
                  </a:lnTo>
                  <a:lnTo>
                    <a:pt x="207" y="139"/>
                  </a:lnTo>
                  <a:lnTo>
                    <a:pt x="205" y="139"/>
                  </a:lnTo>
                  <a:lnTo>
                    <a:pt x="204" y="142"/>
                  </a:lnTo>
                  <a:lnTo>
                    <a:pt x="202" y="145"/>
                  </a:lnTo>
                  <a:lnTo>
                    <a:pt x="201" y="150"/>
                  </a:lnTo>
                  <a:lnTo>
                    <a:pt x="196" y="154"/>
                  </a:lnTo>
                  <a:lnTo>
                    <a:pt x="193" y="160"/>
                  </a:lnTo>
                  <a:lnTo>
                    <a:pt x="187" y="167"/>
                  </a:lnTo>
                  <a:lnTo>
                    <a:pt x="184" y="174"/>
                  </a:lnTo>
                  <a:lnTo>
                    <a:pt x="176" y="180"/>
                  </a:lnTo>
                  <a:lnTo>
                    <a:pt x="170" y="186"/>
                  </a:lnTo>
                  <a:lnTo>
                    <a:pt x="164" y="193"/>
                  </a:lnTo>
                  <a:lnTo>
                    <a:pt x="156" y="199"/>
                  </a:lnTo>
                  <a:lnTo>
                    <a:pt x="149" y="203"/>
                  </a:lnTo>
                  <a:lnTo>
                    <a:pt x="141" y="208"/>
                  </a:lnTo>
                  <a:lnTo>
                    <a:pt x="132" y="211"/>
                  </a:lnTo>
                  <a:lnTo>
                    <a:pt x="123" y="212"/>
                  </a:lnTo>
                  <a:lnTo>
                    <a:pt x="112" y="212"/>
                  </a:lnTo>
                  <a:lnTo>
                    <a:pt x="101" y="212"/>
                  </a:lnTo>
                  <a:lnTo>
                    <a:pt x="91" y="212"/>
                  </a:lnTo>
                  <a:lnTo>
                    <a:pt x="81" y="209"/>
                  </a:lnTo>
                  <a:lnTo>
                    <a:pt x="71" y="208"/>
                  </a:lnTo>
                  <a:lnTo>
                    <a:pt x="62" y="205"/>
                  </a:lnTo>
                  <a:lnTo>
                    <a:pt x="52" y="202"/>
                  </a:lnTo>
                  <a:lnTo>
                    <a:pt x="45" y="197"/>
                  </a:lnTo>
                  <a:lnTo>
                    <a:pt x="36" y="191"/>
                  </a:lnTo>
                  <a:lnTo>
                    <a:pt x="30" y="186"/>
                  </a:lnTo>
                  <a:lnTo>
                    <a:pt x="22" y="180"/>
                  </a:lnTo>
                  <a:lnTo>
                    <a:pt x="16" y="174"/>
                  </a:lnTo>
                  <a:lnTo>
                    <a:pt x="10" y="167"/>
                  </a:lnTo>
                  <a:lnTo>
                    <a:pt x="5" y="160"/>
                  </a:lnTo>
                  <a:lnTo>
                    <a:pt x="2" y="153"/>
                  </a:lnTo>
                  <a:lnTo>
                    <a:pt x="0" y="145"/>
                  </a:lnTo>
                  <a:lnTo>
                    <a:pt x="7" y="12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3" name="Freeform 140"/>
            <p:cNvSpPr>
              <a:spLocks/>
            </p:cNvSpPr>
            <p:nvPr/>
          </p:nvSpPr>
          <p:spPr bwMode="auto">
            <a:xfrm>
              <a:off x="1155" y="1403"/>
              <a:ext cx="64" cy="34"/>
            </a:xfrm>
            <a:custGeom>
              <a:avLst/>
              <a:gdLst>
                <a:gd name="T0" fmla="*/ 0 w 129"/>
                <a:gd name="T1" fmla="*/ 6 h 69"/>
                <a:gd name="T2" fmla="*/ 0 w 129"/>
                <a:gd name="T3" fmla="*/ 6 h 69"/>
                <a:gd name="T4" fmla="*/ 0 w 129"/>
                <a:gd name="T5" fmla="*/ 6 h 69"/>
                <a:gd name="T6" fmla="*/ 0 w 129"/>
                <a:gd name="T7" fmla="*/ 6 h 69"/>
                <a:gd name="T8" fmla="*/ 1 w 129"/>
                <a:gd name="T9" fmla="*/ 6 h 69"/>
                <a:gd name="T10" fmla="*/ 2 w 129"/>
                <a:gd name="T11" fmla="*/ 5 h 69"/>
                <a:gd name="T12" fmla="*/ 2 w 129"/>
                <a:gd name="T13" fmla="*/ 5 h 69"/>
                <a:gd name="T14" fmla="*/ 3 w 129"/>
                <a:gd name="T15" fmla="*/ 4 h 69"/>
                <a:gd name="T16" fmla="*/ 5 w 129"/>
                <a:gd name="T17" fmla="*/ 4 h 69"/>
                <a:gd name="T18" fmla="*/ 6 w 129"/>
                <a:gd name="T19" fmla="*/ 3 h 69"/>
                <a:gd name="T20" fmla="*/ 7 w 129"/>
                <a:gd name="T21" fmla="*/ 2 h 69"/>
                <a:gd name="T22" fmla="*/ 8 w 129"/>
                <a:gd name="T23" fmla="*/ 2 h 69"/>
                <a:gd name="T24" fmla="*/ 10 w 129"/>
                <a:gd name="T25" fmla="*/ 1 h 69"/>
                <a:gd name="T26" fmla="*/ 11 w 129"/>
                <a:gd name="T27" fmla="*/ 1 h 69"/>
                <a:gd name="T28" fmla="*/ 12 w 129"/>
                <a:gd name="T29" fmla="*/ 0 h 69"/>
                <a:gd name="T30" fmla="*/ 14 w 129"/>
                <a:gd name="T31" fmla="*/ 0 h 69"/>
                <a:gd name="T32" fmla="*/ 15 w 129"/>
                <a:gd name="T33" fmla="*/ 0 h 69"/>
                <a:gd name="T34" fmla="*/ 16 w 129"/>
                <a:gd name="T35" fmla="*/ 2 h 69"/>
                <a:gd name="T36" fmla="*/ 15 w 129"/>
                <a:gd name="T37" fmla="*/ 2 h 69"/>
                <a:gd name="T38" fmla="*/ 15 w 129"/>
                <a:gd name="T39" fmla="*/ 2 h 69"/>
                <a:gd name="T40" fmla="*/ 15 w 129"/>
                <a:gd name="T41" fmla="*/ 2 h 69"/>
                <a:gd name="T42" fmla="*/ 14 w 129"/>
                <a:gd name="T43" fmla="*/ 2 h 69"/>
                <a:gd name="T44" fmla="*/ 14 w 129"/>
                <a:gd name="T45" fmla="*/ 3 h 69"/>
                <a:gd name="T46" fmla="*/ 13 w 129"/>
                <a:gd name="T47" fmla="*/ 3 h 69"/>
                <a:gd name="T48" fmla="*/ 12 w 129"/>
                <a:gd name="T49" fmla="*/ 3 h 69"/>
                <a:gd name="T50" fmla="*/ 11 w 129"/>
                <a:gd name="T51" fmla="*/ 4 h 69"/>
                <a:gd name="T52" fmla="*/ 10 w 129"/>
                <a:gd name="T53" fmla="*/ 4 h 69"/>
                <a:gd name="T54" fmla="*/ 8 w 129"/>
                <a:gd name="T55" fmla="*/ 5 h 69"/>
                <a:gd name="T56" fmla="*/ 7 w 129"/>
                <a:gd name="T57" fmla="*/ 5 h 69"/>
                <a:gd name="T58" fmla="*/ 5 w 129"/>
                <a:gd name="T59" fmla="*/ 6 h 69"/>
                <a:gd name="T60" fmla="*/ 3 w 129"/>
                <a:gd name="T61" fmla="*/ 7 h 69"/>
                <a:gd name="T62" fmla="*/ 1 w 129"/>
                <a:gd name="T63" fmla="*/ 8 h 69"/>
                <a:gd name="T64" fmla="*/ 0 w 129"/>
                <a:gd name="T65" fmla="*/ 6 h 69"/>
                <a:gd name="T66" fmla="*/ 0 w 129"/>
                <a:gd name="T67" fmla="*/ 6 h 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9"/>
                <a:gd name="T103" fmla="*/ 0 h 69"/>
                <a:gd name="T104" fmla="*/ 129 w 129"/>
                <a:gd name="T105" fmla="*/ 69 h 6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9" h="69">
                  <a:moveTo>
                    <a:pt x="0" y="55"/>
                  </a:moveTo>
                  <a:lnTo>
                    <a:pt x="0" y="55"/>
                  </a:lnTo>
                  <a:lnTo>
                    <a:pt x="2" y="54"/>
                  </a:lnTo>
                  <a:lnTo>
                    <a:pt x="6" y="51"/>
                  </a:lnTo>
                  <a:lnTo>
                    <a:pt x="11" y="48"/>
                  </a:lnTo>
                  <a:lnTo>
                    <a:pt x="16" y="44"/>
                  </a:lnTo>
                  <a:lnTo>
                    <a:pt x="23" y="40"/>
                  </a:lnTo>
                  <a:lnTo>
                    <a:pt x="31" y="35"/>
                  </a:lnTo>
                  <a:lnTo>
                    <a:pt x="40" y="32"/>
                  </a:lnTo>
                  <a:lnTo>
                    <a:pt x="49" y="26"/>
                  </a:lnTo>
                  <a:lnTo>
                    <a:pt x="58" y="22"/>
                  </a:lnTo>
                  <a:lnTo>
                    <a:pt x="69" y="17"/>
                  </a:lnTo>
                  <a:lnTo>
                    <a:pt x="80" y="14"/>
                  </a:lnTo>
                  <a:lnTo>
                    <a:pt x="91" y="9"/>
                  </a:lnTo>
                  <a:lnTo>
                    <a:pt x="101" y="6"/>
                  </a:lnTo>
                  <a:lnTo>
                    <a:pt x="112" y="3"/>
                  </a:lnTo>
                  <a:lnTo>
                    <a:pt x="123" y="0"/>
                  </a:lnTo>
                  <a:lnTo>
                    <a:pt x="129" y="22"/>
                  </a:lnTo>
                  <a:lnTo>
                    <a:pt x="127" y="22"/>
                  </a:lnTo>
                  <a:lnTo>
                    <a:pt x="124" y="22"/>
                  </a:lnTo>
                  <a:lnTo>
                    <a:pt x="121" y="22"/>
                  </a:lnTo>
                  <a:lnTo>
                    <a:pt x="117" y="23"/>
                  </a:lnTo>
                  <a:lnTo>
                    <a:pt x="113" y="25"/>
                  </a:lnTo>
                  <a:lnTo>
                    <a:pt x="107" y="28"/>
                  </a:lnTo>
                  <a:lnTo>
                    <a:pt x="100" y="29"/>
                  </a:lnTo>
                  <a:lnTo>
                    <a:pt x="92" y="32"/>
                  </a:lnTo>
                  <a:lnTo>
                    <a:pt x="81" y="37"/>
                  </a:lnTo>
                  <a:lnTo>
                    <a:pt x="71" y="41"/>
                  </a:lnTo>
                  <a:lnTo>
                    <a:pt x="58" y="46"/>
                  </a:lnTo>
                  <a:lnTo>
                    <a:pt x="45" y="54"/>
                  </a:lnTo>
                  <a:lnTo>
                    <a:pt x="29" y="61"/>
                  </a:lnTo>
                  <a:lnTo>
                    <a:pt x="13" y="69"/>
                  </a:lnTo>
                  <a:lnTo>
                    <a:pt x="0" y="5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4" name="Freeform 141"/>
            <p:cNvSpPr>
              <a:spLocks/>
            </p:cNvSpPr>
            <p:nvPr/>
          </p:nvSpPr>
          <p:spPr bwMode="auto">
            <a:xfrm>
              <a:off x="1212" y="1370"/>
              <a:ext cx="13" cy="13"/>
            </a:xfrm>
            <a:custGeom>
              <a:avLst/>
              <a:gdLst>
                <a:gd name="T0" fmla="*/ 1 w 28"/>
                <a:gd name="T1" fmla="*/ 3 h 28"/>
                <a:gd name="T2" fmla="*/ 1 w 28"/>
                <a:gd name="T3" fmla="*/ 2 h 28"/>
                <a:gd name="T4" fmla="*/ 0 w 28"/>
                <a:gd name="T5" fmla="*/ 2 h 28"/>
                <a:gd name="T6" fmla="*/ 0 w 28"/>
                <a:gd name="T7" fmla="*/ 2 h 28"/>
                <a:gd name="T8" fmla="*/ 0 w 28"/>
                <a:gd name="T9" fmla="*/ 1 h 28"/>
                <a:gd name="T10" fmla="*/ 0 w 28"/>
                <a:gd name="T11" fmla="*/ 1 h 28"/>
                <a:gd name="T12" fmla="*/ 0 w 28"/>
                <a:gd name="T13" fmla="*/ 0 h 28"/>
                <a:gd name="T14" fmla="*/ 1 w 28"/>
                <a:gd name="T15" fmla="*/ 0 h 28"/>
                <a:gd name="T16" fmla="*/ 1 w 28"/>
                <a:gd name="T17" fmla="*/ 0 h 28"/>
                <a:gd name="T18" fmla="*/ 2 w 28"/>
                <a:gd name="T19" fmla="*/ 0 h 28"/>
                <a:gd name="T20" fmla="*/ 2 w 28"/>
                <a:gd name="T21" fmla="*/ 0 h 28"/>
                <a:gd name="T22" fmla="*/ 2 w 28"/>
                <a:gd name="T23" fmla="*/ 0 h 28"/>
                <a:gd name="T24" fmla="*/ 3 w 28"/>
                <a:gd name="T25" fmla="*/ 1 h 28"/>
                <a:gd name="T26" fmla="*/ 3 w 28"/>
                <a:gd name="T27" fmla="*/ 1 h 28"/>
                <a:gd name="T28" fmla="*/ 3 w 28"/>
                <a:gd name="T29" fmla="*/ 1 h 28"/>
                <a:gd name="T30" fmla="*/ 3 w 28"/>
                <a:gd name="T31" fmla="*/ 2 h 28"/>
                <a:gd name="T32" fmla="*/ 3 w 28"/>
                <a:gd name="T33" fmla="*/ 2 h 28"/>
                <a:gd name="T34" fmla="*/ 2 w 28"/>
                <a:gd name="T35" fmla="*/ 2 h 28"/>
                <a:gd name="T36" fmla="*/ 2 w 28"/>
                <a:gd name="T37" fmla="*/ 3 h 28"/>
                <a:gd name="T38" fmla="*/ 2 w 28"/>
                <a:gd name="T39" fmla="*/ 3 h 28"/>
                <a:gd name="T40" fmla="*/ 1 w 28"/>
                <a:gd name="T41" fmla="*/ 3 h 28"/>
                <a:gd name="T42" fmla="*/ 1 w 28"/>
                <a:gd name="T43" fmla="*/ 3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8"/>
                <a:gd name="T68" fmla="*/ 28 w 28"/>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8">
                  <a:moveTo>
                    <a:pt x="13" y="26"/>
                  </a:moveTo>
                  <a:lnTo>
                    <a:pt x="8" y="23"/>
                  </a:lnTo>
                  <a:lnTo>
                    <a:pt x="4" y="20"/>
                  </a:lnTo>
                  <a:lnTo>
                    <a:pt x="0" y="17"/>
                  </a:lnTo>
                  <a:lnTo>
                    <a:pt x="0" y="14"/>
                  </a:lnTo>
                  <a:lnTo>
                    <a:pt x="0" y="10"/>
                  </a:lnTo>
                  <a:lnTo>
                    <a:pt x="5" y="5"/>
                  </a:lnTo>
                  <a:lnTo>
                    <a:pt x="8" y="2"/>
                  </a:lnTo>
                  <a:lnTo>
                    <a:pt x="13" y="0"/>
                  </a:lnTo>
                  <a:lnTo>
                    <a:pt x="17" y="2"/>
                  </a:lnTo>
                  <a:lnTo>
                    <a:pt x="20" y="5"/>
                  </a:lnTo>
                  <a:lnTo>
                    <a:pt x="23" y="6"/>
                  </a:lnTo>
                  <a:lnTo>
                    <a:pt x="26" y="11"/>
                  </a:lnTo>
                  <a:lnTo>
                    <a:pt x="28" y="13"/>
                  </a:lnTo>
                  <a:lnTo>
                    <a:pt x="28" y="14"/>
                  </a:lnTo>
                  <a:lnTo>
                    <a:pt x="28" y="17"/>
                  </a:lnTo>
                  <a:lnTo>
                    <a:pt x="26" y="23"/>
                  </a:lnTo>
                  <a:lnTo>
                    <a:pt x="23" y="23"/>
                  </a:lnTo>
                  <a:lnTo>
                    <a:pt x="20" y="26"/>
                  </a:lnTo>
                  <a:lnTo>
                    <a:pt x="17" y="28"/>
                  </a:lnTo>
                  <a:lnTo>
                    <a:pt x="13" y="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5" name="Freeform 142"/>
            <p:cNvSpPr>
              <a:spLocks/>
            </p:cNvSpPr>
            <p:nvPr/>
          </p:nvSpPr>
          <p:spPr bwMode="auto">
            <a:xfrm>
              <a:off x="1240" y="1364"/>
              <a:ext cx="15" cy="16"/>
            </a:xfrm>
            <a:custGeom>
              <a:avLst/>
              <a:gdLst>
                <a:gd name="T0" fmla="*/ 2 w 29"/>
                <a:gd name="T1" fmla="*/ 5 h 30"/>
                <a:gd name="T2" fmla="*/ 1 w 29"/>
                <a:gd name="T3" fmla="*/ 4 h 30"/>
                <a:gd name="T4" fmla="*/ 1 w 29"/>
                <a:gd name="T5" fmla="*/ 4 h 30"/>
                <a:gd name="T6" fmla="*/ 0 w 29"/>
                <a:gd name="T7" fmla="*/ 3 h 30"/>
                <a:gd name="T8" fmla="*/ 0 w 29"/>
                <a:gd name="T9" fmla="*/ 3 h 30"/>
                <a:gd name="T10" fmla="*/ 0 w 29"/>
                <a:gd name="T11" fmla="*/ 2 h 30"/>
                <a:gd name="T12" fmla="*/ 1 w 29"/>
                <a:gd name="T13" fmla="*/ 1 h 30"/>
                <a:gd name="T14" fmla="*/ 1 w 29"/>
                <a:gd name="T15" fmla="*/ 1 h 30"/>
                <a:gd name="T16" fmla="*/ 2 w 29"/>
                <a:gd name="T17" fmla="*/ 0 h 30"/>
                <a:gd name="T18" fmla="*/ 2 w 29"/>
                <a:gd name="T19" fmla="*/ 0 h 30"/>
                <a:gd name="T20" fmla="*/ 3 w 29"/>
                <a:gd name="T21" fmla="*/ 1 h 30"/>
                <a:gd name="T22" fmla="*/ 3 w 29"/>
                <a:gd name="T23" fmla="*/ 1 h 30"/>
                <a:gd name="T24" fmla="*/ 4 w 29"/>
                <a:gd name="T25" fmla="*/ 1 h 30"/>
                <a:gd name="T26" fmla="*/ 4 w 29"/>
                <a:gd name="T27" fmla="*/ 2 h 30"/>
                <a:gd name="T28" fmla="*/ 4 w 29"/>
                <a:gd name="T29" fmla="*/ 2 h 30"/>
                <a:gd name="T30" fmla="*/ 4 w 29"/>
                <a:gd name="T31" fmla="*/ 3 h 30"/>
                <a:gd name="T32" fmla="*/ 3 w 29"/>
                <a:gd name="T33" fmla="*/ 4 h 30"/>
                <a:gd name="T34" fmla="*/ 2 w 29"/>
                <a:gd name="T35" fmla="*/ 5 h 30"/>
                <a:gd name="T36" fmla="*/ 2 w 29"/>
                <a:gd name="T37" fmla="*/ 5 h 30"/>
                <a:gd name="T38" fmla="*/ 2 w 29"/>
                <a:gd name="T39" fmla="*/ 5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30"/>
                <a:gd name="T62" fmla="*/ 29 w 29"/>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30">
                  <a:moveTo>
                    <a:pt x="9" y="30"/>
                  </a:moveTo>
                  <a:lnTo>
                    <a:pt x="6" y="29"/>
                  </a:lnTo>
                  <a:lnTo>
                    <a:pt x="3" y="24"/>
                  </a:lnTo>
                  <a:lnTo>
                    <a:pt x="0" y="21"/>
                  </a:lnTo>
                  <a:lnTo>
                    <a:pt x="0" y="18"/>
                  </a:lnTo>
                  <a:lnTo>
                    <a:pt x="0" y="13"/>
                  </a:lnTo>
                  <a:lnTo>
                    <a:pt x="3" y="7"/>
                  </a:lnTo>
                  <a:lnTo>
                    <a:pt x="6" y="3"/>
                  </a:lnTo>
                  <a:lnTo>
                    <a:pt x="11" y="0"/>
                  </a:lnTo>
                  <a:lnTo>
                    <a:pt x="15" y="0"/>
                  </a:lnTo>
                  <a:lnTo>
                    <a:pt x="20" y="1"/>
                  </a:lnTo>
                  <a:lnTo>
                    <a:pt x="23" y="4"/>
                  </a:lnTo>
                  <a:lnTo>
                    <a:pt x="26" y="7"/>
                  </a:lnTo>
                  <a:lnTo>
                    <a:pt x="28" y="12"/>
                  </a:lnTo>
                  <a:lnTo>
                    <a:pt x="29" y="15"/>
                  </a:lnTo>
                  <a:lnTo>
                    <a:pt x="26" y="21"/>
                  </a:lnTo>
                  <a:lnTo>
                    <a:pt x="21" y="27"/>
                  </a:lnTo>
                  <a:lnTo>
                    <a:pt x="15" y="30"/>
                  </a:lnTo>
                  <a:lnTo>
                    <a:pt x="9" y="3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6" name="Freeform 143"/>
            <p:cNvSpPr>
              <a:spLocks/>
            </p:cNvSpPr>
            <p:nvPr/>
          </p:nvSpPr>
          <p:spPr bwMode="auto">
            <a:xfrm>
              <a:off x="1268" y="1354"/>
              <a:ext cx="16" cy="14"/>
            </a:xfrm>
            <a:custGeom>
              <a:avLst/>
              <a:gdLst>
                <a:gd name="T0" fmla="*/ 2 w 32"/>
                <a:gd name="T1" fmla="*/ 3 h 29"/>
                <a:gd name="T2" fmla="*/ 2 w 32"/>
                <a:gd name="T3" fmla="*/ 3 h 29"/>
                <a:gd name="T4" fmla="*/ 1 w 32"/>
                <a:gd name="T5" fmla="*/ 3 h 29"/>
                <a:gd name="T6" fmla="*/ 1 w 32"/>
                <a:gd name="T7" fmla="*/ 3 h 29"/>
                <a:gd name="T8" fmla="*/ 1 w 32"/>
                <a:gd name="T9" fmla="*/ 2 h 29"/>
                <a:gd name="T10" fmla="*/ 0 w 32"/>
                <a:gd name="T11" fmla="*/ 2 h 29"/>
                <a:gd name="T12" fmla="*/ 1 w 32"/>
                <a:gd name="T13" fmla="*/ 2 h 29"/>
                <a:gd name="T14" fmla="*/ 1 w 32"/>
                <a:gd name="T15" fmla="*/ 1 h 29"/>
                <a:gd name="T16" fmla="*/ 1 w 32"/>
                <a:gd name="T17" fmla="*/ 1 h 29"/>
                <a:gd name="T18" fmla="*/ 1 w 32"/>
                <a:gd name="T19" fmla="*/ 1 h 29"/>
                <a:gd name="T20" fmla="*/ 2 w 32"/>
                <a:gd name="T21" fmla="*/ 0 h 29"/>
                <a:gd name="T22" fmla="*/ 2 w 32"/>
                <a:gd name="T23" fmla="*/ 0 h 29"/>
                <a:gd name="T24" fmla="*/ 3 w 32"/>
                <a:gd name="T25" fmla="*/ 0 h 29"/>
                <a:gd name="T26" fmla="*/ 4 w 32"/>
                <a:gd name="T27" fmla="*/ 0 h 29"/>
                <a:gd name="T28" fmla="*/ 4 w 32"/>
                <a:gd name="T29" fmla="*/ 0 h 29"/>
                <a:gd name="T30" fmla="*/ 4 w 32"/>
                <a:gd name="T31" fmla="*/ 1 h 29"/>
                <a:gd name="T32" fmla="*/ 4 w 32"/>
                <a:gd name="T33" fmla="*/ 2 h 29"/>
                <a:gd name="T34" fmla="*/ 4 w 32"/>
                <a:gd name="T35" fmla="*/ 2 h 29"/>
                <a:gd name="T36" fmla="*/ 4 w 32"/>
                <a:gd name="T37" fmla="*/ 2 h 29"/>
                <a:gd name="T38" fmla="*/ 4 w 32"/>
                <a:gd name="T39" fmla="*/ 2 h 29"/>
                <a:gd name="T40" fmla="*/ 3 w 32"/>
                <a:gd name="T41" fmla="*/ 3 h 29"/>
                <a:gd name="T42" fmla="*/ 3 w 32"/>
                <a:gd name="T43" fmla="*/ 3 h 29"/>
                <a:gd name="T44" fmla="*/ 2 w 32"/>
                <a:gd name="T45" fmla="*/ 3 h 29"/>
                <a:gd name="T46" fmla="*/ 2 w 32"/>
                <a:gd name="T47" fmla="*/ 3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29"/>
                <a:gd name="T74" fmla="*/ 32 w 32"/>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29">
                  <a:moveTo>
                    <a:pt x="10" y="29"/>
                  </a:moveTo>
                  <a:lnTo>
                    <a:pt x="9" y="29"/>
                  </a:lnTo>
                  <a:lnTo>
                    <a:pt x="7" y="28"/>
                  </a:lnTo>
                  <a:lnTo>
                    <a:pt x="4" y="25"/>
                  </a:lnTo>
                  <a:lnTo>
                    <a:pt x="1" y="23"/>
                  </a:lnTo>
                  <a:lnTo>
                    <a:pt x="0" y="20"/>
                  </a:lnTo>
                  <a:lnTo>
                    <a:pt x="1" y="16"/>
                  </a:lnTo>
                  <a:lnTo>
                    <a:pt x="1" y="12"/>
                  </a:lnTo>
                  <a:lnTo>
                    <a:pt x="3" y="11"/>
                  </a:lnTo>
                  <a:lnTo>
                    <a:pt x="6" y="8"/>
                  </a:lnTo>
                  <a:lnTo>
                    <a:pt x="10" y="5"/>
                  </a:lnTo>
                  <a:lnTo>
                    <a:pt x="16" y="0"/>
                  </a:lnTo>
                  <a:lnTo>
                    <a:pt x="23" y="0"/>
                  </a:lnTo>
                  <a:lnTo>
                    <a:pt x="26" y="2"/>
                  </a:lnTo>
                  <a:lnTo>
                    <a:pt x="29" y="6"/>
                  </a:lnTo>
                  <a:lnTo>
                    <a:pt x="30" y="11"/>
                  </a:lnTo>
                  <a:lnTo>
                    <a:pt x="30" y="16"/>
                  </a:lnTo>
                  <a:lnTo>
                    <a:pt x="30" y="19"/>
                  </a:lnTo>
                  <a:lnTo>
                    <a:pt x="32" y="20"/>
                  </a:lnTo>
                  <a:lnTo>
                    <a:pt x="29" y="22"/>
                  </a:lnTo>
                  <a:lnTo>
                    <a:pt x="24" y="26"/>
                  </a:lnTo>
                  <a:lnTo>
                    <a:pt x="18" y="29"/>
                  </a:lnTo>
                  <a:lnTo>
                    <a:pt x="10" y="2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7" name="Freeform 144"/>
            <p:cNvSpPr>
              <a:spLocks/>
            </p:cNvSpPr>
            <p:nvPr/>
          </p:nvSpPr>
          <p:spPr bwMode="auto">
            <a:xfrm>
              <a:off x="1229" y="1405"/>
              <a:ext cx="13" cy="11"/>
            </a:xfrm>
            <a:custGeom>
              <a:avLst/>
              <a:gdLst>
                <a:gd name="T0" fmla="*/ 1 w 26"/>
                <a:gd name="T1" fmla="*/ 2 h 23"/>
                <a:gd name="T2" fmla="*/ 1 w 26"/>
                <a:gd name="T3" fmla="*/ 2 h 23"/>
                <a:gd name="T4" fmla="*/ 1 w 26"/>
                <a:gd name="T5" fmla="*/ 1 h 23"/>
                <a:gd name="T6" fmla="*/ 0 w 26"/>
                <a:gd name="T7" fmla="*/ 1 h 23"/>
                <a:gd name="T8" fmla="*/ 1 w 26"/>
                <a:gd name="T9" fmla="*/ 1 h 23"/>
                <a:gd name="T10" fmla="*/ 1 w 26"/>
                <a:gd name="T11" fmla="*/ 0 h 23"/>
                <a:gd name="T12" fmla="*/ 2 w 26"/>
                <a:gd name="T13" fmla="*/ 0 h 23"/>
                <a:gd name="T14" fmla="*/ 2 w 26"/>
                <a:gd name="T15" fmla="*/ 0 h 23"/>
                <a:gd name="T16" fmla="*/ 3 w 26"/>
                <a:gd name="T17" fmla="*/ 0 h 23"/>
                <a:gd name="T18" fmla="*/ 3 w 26"/>
                <a:gd name="T19" fmla="*/ 0 h 23"/>
                <a:gd name="T20" fmla="*/ 4 w 26"/>
                <a:gd name="T21" fmla="*/ 0 h 23"/>
                <a:gd name="T22" fmla="*/ 4 w 26"/>
                <a:gd name="T23" fmla="*/ 1 h 23"/>
                <a:gd name="T24" fmla="*/ 4 w 26"/>
                <a:gd name="T25" fmla="*/ 1 h 23"/>
                <a:gd name="T26" fmla="*/ 3 w 26"/>
                <a:gd name="T27" fmla="*/ 2 h 23"/>
                <a:gd name="T28" fmla="*/ 3 w 26"/>
                <a:gd name="T29" fmla="*/ 2 h 23"/>
                <a:gd name="T30" fmla="*/ 2 w 26"/>
                <a:gd name="T31" fmla="*/ 2 h 23"/>
                <a:gd name="T32" fmla="*/ 1 w 26"/>
                <a:gd name="T33" fmla="*/ 2 h 23"/>
                <a:gd name="T34" fmla="*/ 1 w 26"/>
                <a:gd name="T35" fmla="*/ 2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3"/>
                <a:gd name="T56" fmla="*/ 26 w 26"/>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3">
                  <a:moveTo>
                    <a:pt x="6" y="21"/>
                  </a:moveTo>
                  <a:lnTo>
                    <a:pt x="3" y="20"/>
                  </a:lnTo>
                  <a:lnTo>
                    <a:pt x="1" y="13"/>
                  </a:lnTo>
                  <a:lnTo>
                    <a:pt x="0" y="10"/>
                  </a:lnTo>
                  <a:lnTo>
                    <a:pt x="3" y="9"/>
                  </a:lnTo>
                  <a:lnTo>
                    <a:pt x="6" y="4"/>
                  </a:lnTo>
                  <a:lnTo>
                    <a:pt x="12" y="3"/>
                  </a:lnTo>
                  <a:lnTo>
                    <a:pt x="16" y="0"/>
                  </a:lnTo>
                  <a:lnTo>
                    <a:pt x="21" y="1"/>
                  </a:lnTo>
                  <a:lnTo>
                    <a:pt x="24" y="3"/>
                  </a:lnTo>
                  <a:lnTo>
                    <a:pt x="26" y="6"/>
                  </a:lnTo>
                  <a:lnTo>
                    <a:pt x="26" y="10"/>
                  </a:lnTo>
                  <a:lnTo>
                    <a:pt x="26" y="15"/>
                  </a:lnTo>
                  <a:lnTo>
                    <a:pt x="24" y="17"/>
                  </a:lnTo>
                  <a:lnTo>
                    <a:pt x="18" y="21"/>
                  </a:lnTo>
                  <a:lnTo>
                    <a:pt x="12" y="23"/>
                  </a:lnTo>
                  <a:lnTo>
                    <a:pt x="6"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8" name="Freeform 145"/>
            <p:cNvSpPr>
              <a:spLocks/>
            </p:cNvSpPr>
            <p:nvPr/>
          </p:nvSpPr>
          <p:spPr bwMode="auto">
            <a:xfrm>
              <a:off x="1211" y="1445"/>
              <a:ext cx="14" cy="12"/>
            </a:xfrm>
            <a:custGeom>
              <a:avLst/>
              <a:gdLst>
                <a:gd name="T0" fmla="*/ 1 w 27"/>
                <a:gd name="T1" fmla="*/ 2 h 25"/>
                <a:gd name="T2" fmla="*/ 1 w 27"/>
                <a:gd name="T3" fmla="*/ 2 h 25"/>
                <a:gd name="T4" fmla="*/ 1 w 27"/>
                <a:gd name="T5" fmla="*/ 1 h 25"/>
                <a:gd name="T6" fmla="*/ 0 w 27"/>
                <a:gd name="T7" fmla="*/ 1 h 25"/>
                <a:gd name="T8" fmla="*/ 1 w 27"/>
                <a:gd name="T9" fmla="*/ 0 h 25"/>
                <a:gd name="T10" fmla="*/ 1 w 27"/>
                <a:gd name="T11" fmla="*/ 0 h 25"/>
                <a:gd name="T12" fmla="*/ 1 w 27"/>
                <a:gd name="T13" fmla="*/ 0 h 25"/>
                <a:gd name="T14" fmla="*/ 1 w 27"/>
                <a:gd name="T15" fmla="*/ 0 h 25"/>
                <a:gd name="T16" fmla="*/ 2 w 27"/>
                <a:gd name="T17" fmla="*/ 0 h 25"/>
                <a:gd name="T18" fmla="*/ 2 w 27"/>
                <a:gd name="T19" fmla="*/ 0 h 25"/>
                <a:gd name="T20" fmla="*/ 3 w 27"/>
                <a:gd name="T21" fmla="*/ 0 h 25"/>
                <a:gd name="T22" fmla="*/ 3 w 27"/>
                <a:gd name="T23" fmla="*/ 0 h 25"/>
                <a:gd name="T24" fmla="*/ 3 w 27"/>
                <a:gd name="T25" fmla="*/ 0 h 25"/>
                <a:gd name="T26" fmla="*/ 4 w 27"/>
                <a:gd name="T27" fmla="*/ 1 h 25"/>
                <a:gd name="T28" fmla="*/ 4 w 27"/>
                <a:gd name="T29" fmla="*/ 1 h 25"/>
                <a:gd name="T30" fmla="*/ 3 w 27"/>
                <a:gd name="T31" fmla="*/ 2 h 25"/>
                <a:gd name="T32" fmla="*/ 3 w 27"/>
                <a:gd name="T33" fmla="*/ 2 h 25"/>
                <a:gd name="T34" fmla="*/ 3 w 27"/>
                <a:gd name="T35" fmla="*/ 2 h 25"/>
                <a:gd name="T36" fmla="*/ 3 w 27"/>
                <a:gd name="T37" fmla="*/ 3 h 25"/>
                <a:gd name="T38" fmla="*/ 2 w 27"/>
                <a:gd name="T39" fmla="*/ 2 h 25"/>
                <a:gd name="T40" fmla="*/ 1 w 27"/>
                <a:gd name="T41" fmla="*/ 2 h 25"/>
                <a:gd name="T42" fmla="*/ 1 w 27"/>
                <a:gd name="T43" fmla="*/ 2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8" y="22"/>
                  </a:moveTo>
                  <a:lnTo>
                    <a:pt x="5" y="19"/>
                  </a:lnTo>
                  <a:lnTo>
                    <a:pt x="1" y="12"/>
                  </a:lnTo>
                  <a:lnTo>
                    <a:pt x="0" y="9"/>
                  </a:lnTo>
                  <a:lnTo>
                    <a:pt x="1" y="6"/>
                  </a:lnTo>
                  <a:lnTo>
                    <a:pt x="1" y="5"/>
                  </a:lnTo>
                  <a:lnTo>
                    <a:pt x="3" y="3"/>
                  </a:lnTo>
                  <a:lnTo>
                    <a:pt x="6" y="2"/>
                  </a:lnTo>
                  <a:lnTo>
                    <a:pt x="11" y="2"/>
                  </a:lnTo>
                  <a:lnTo>
                    <a:pt x="14" y="0"/>
                  </a:lnTo>
                  <a:lnTo>
                    <a:pt x="18" y="0"/>
                  </a:lnTo>
                  <a:lnTo>
                    <a:pt x="21" y="2"/>
                  </a:lnTo>
                  <a:lnTo>
                    <a:pt x="24" y="3"/>
                  </a:lnTo>
                  <a:lnTo>
                    <a:pt x="26" y="8"/>
                  </a:lnTo>
                  <a:lnTo>
                    <a:pt x="27" y="14"/>
                  </a:lnTo>
                  <a:lnTo>
                    <a:pt x="24" y="20"/>
                  </a:lnTo>
                  <a:lnTo>
                    <a:pt x="23" y="23"/>
                  </a:lnTo>
                  <a:lnTo>
                    <a:pt x="18" y="23"/>
                  </a:lnTo>
                  <a:lnTo>
                    <a:pt x="17" y="25"/>
                  </a:lnTo>
                  <a:lnTo>
                    <a:pt x="11" y="22"/>
                  </a:lnTo>
                  <a:lnTo>
                    <a:pt x="8" y="2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69" name="Freeform 146"/>
            <p:cNvSpPr>
              <a:spLocks/>
            </p:cNvSpPr>
            <p:nvPr/>
          </p:nvSpPr>
          <p:spPr bwMode="auto">
            <a:xfrm>
              <a:off x="1259" y="1450"/>
              <a:ext cx="12" cy="13"/>
            </a:xfrm>
            <a:custGeom>
              <a:avLst/>
              <a:gdLst>
                <a:gd name="T0" fmla="*/ 0 w 25"/>
                <a:gd name="T1" fmla="*/ 3 h 26"/>
                <a:gd name="T2" fmla="*/ 0 w 25"/>
                <a:gd name="T3" fmla="*/ 3 h 26"/>
                <a:gd name="T4" fmla="*/ 0 w 25"/>
                <a:gd name="T5" fmla="*/ 2 h 26"/>
                <a:gd name="T6" fmla="*/ 0 w 25"/>
                <a:gd name="T7" fmla="*/ 2 h 26"/>
                <a:gd name="T8" fmla="*/ 0 w 25"/>
                <a:gd name="T9" fmla="*/ 2 h 26"/>
                <a:gd name="T10" fmla="*/ 0 w 25"/>
                <a:gd name="T11" fmla="*/ 1 h 26"/>
                <a:gd name="T12" fmla="*/ 1 w 25"/>
                <a:gd name="T13" fmla="*/ 1 h 26"/>
                <a:gd name="T14" fmla="*/ 1 w 25"/>
                <a:gd name="T15" fmla="*/ 0 h 26"/>
                <a:gd name="T16" fmla="*/ 2 w 25"/>
                <a:gd name="T17" fmla="*/ 0 h 26"/>
                <a:gd name="T18" fmla="*/ 2 w 25"/>
                <a:gd name="T19" fmla="*/ 1 h 26"/>
                <a:gd name="T20" fmla="*/ 2 w 25"/>
                <a:gd name="T21" fmla="*/ 1 h 26"/>
                <a:gd name="T22" fmla="*/ 3 w 25"/>
                <a:gd name="T23" fmla="*/ 2 h 26"/>
                <a:gd name="T24" fmla="*/ 3 w 25"/>
                <a:gd name="T25" fmla="*/ 2 h 26"/>
                <a:gd name="T26" fmla="*/ 2 w 25"/>
                <a:gd name="T27" fmla="*/ 3 h 26"/>
                <a:gd name="T28" fmla="*/ 2 w 25"/>
                <a:gd name="T29" fmla="*/ 3 h 26"/>
                <a:gd name="T30" fmla="*/ 1 w 25"/>
                <a:gd name="T31" fmla="*/ 4 h 26"/>
                <a:gd name="T32" fmla="*/ 0 w 25"/>
                <a:gd name="T33" fmla="*/ 3 h 26"/>
                <a:gd name="T34" fmla="*/ 0 w 25"/>
                <a:gd name="T35" fmla="*/ 3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6"/>
                <a:gd name="T56" fmla="*/ 25 w 2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6">
                  <a:moveTo>
                    <a:pt x="5" y="23"/>
                  </a:moveTo>
                  <a:lnTo>
                    <a:pt x="3" y="21"/>
                  </a:lnTo>
                  <a:lnTo>
                    <a:pt x="2" y="15"/>
                  </a:lnTo>
                  <a:lnTo>
                    <a:pt x="0" y="12"/>
                  </a:lnTo>
                  <a:lnTo>
                    <a:pt x="2" y="9"/>
                  </a:lnTo>
                  <a:lnTo>
                    <a:pt x="5" y="6"/>
                  </a:lnTo>
                  <a:lnTo>
                    <a:pt x="8" y="3"/>
                  </a:lnTo>
                  <a:lnTo>
                    <a:pt x="13" y="0"/>
                  </a:lnTo>
                  <a:lnTo>
                    <a:pt x="16" y="0"/>
                  </a:lnTo>
                  <a:lnTo>
                    <a:pt x="19" y="1"/>
                  </a:lnTo>
                  <a:lnTo>
                    <a:pt x="22" y="3"/>
                  </a:lnTo>
                  <a:lnTo>
                    <a:pt x="25" y="9"/>
                  </a:lnTo>
                  <a:lnTo>
                    <a:pt x="25" y="14"/>
                  </a:lnTo>
                  <a:lnTo>
                    <a:pt x="20" y="18"/>
                  </a:lnTo>
                  <a:lnTo>
                    <a:pt x="17" y="24"/>
                  </a:lnTo>
                  <a:lnTo>
                    <a:pt x="11" y="26"/>
                  </a:lnTo>
                  <a:lnTo>
                    <a:pt x="5"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0" name="Freeform 147"/>
            <p:cNvSpPr>
              <a:spLocks/>
            </p:cNvSpPr>
            <p:nvPr/>
          </p:nvSpPr>
          <p:spPr bwMode="auto">
            <a:xfrm>
              <a:off x="1082" y="1361"/>
              <a:ext cx="16" cy="15"/>
            </a:xfrm>
            <a:custGeom>
              <a:avLst/>
              <a:gdLst>
                <a:gd name="T0" fmla="*/ 2 w 32"/>
                <a:gd name="T1" fmla="*/ 3 h 31"/>
                <a:gd name="T2" fmla="*/ 1 w 32"/>
                <a:gd name="T3" fmla="*/ 3 h 31"/>
                <a:gd name="T4" fmla="*/ 1 w 32"/>
                <a:gd name="T5" fmla="*/ 2 h 31"/>
                <a:gd name="T6" fmla="*/ 0 w 32"/>
                <a:gd name="T7" fmla="*/ 1 h 31"/>
                <a:gd name="T8" fmla="*/ 1 w 32"/>
                <a:gd name="T9" fmla="*/ 1 h 31"/>
                <a:gd name="T10" fmla="*/ 1 w 32"/>
                <a:gd name="T11" fmla="*/ 1 h 31"/>
                <a:gd name="T12" fmla="*/ 1 w 32"/>
                <a:gd name="T13" fmla="*/ 0 h 31"/>
                <a:gd name="T14" fmla="*/ 1 w 32"/>
                <a:gd name="T15" fmla="*/ 0 h 31"/>
                <a:gd name="T16" fmla="*/ 2 w 32"/>
                <a:gd name="T17" fmla="*/ 0 h 31"/>
                <a:gd name="T18" fmla="*/ 3 w 32"/>
                <a:gd name="T19" fmla="*/ 0 h 31"/>
                <a:gd name="T20" fmla="*/ 3 w 32"/>
                <a:gd name="T21" fmla="*/ 0 h 31"/>
                <a:gd name="T22" fmla="*/ 4 w 32"/>
                <a:gd name="T23" fmla="*/ 0 h 31"/>
                <a:gd name="T24" fmla="*/ 4 w 32"/>
                <a:gd name="T25" fmla="*/ 0 h 31"/>
                <a:gd name="T26" fmla="*/ 4 w 32"/>
                <a:gd name="T27" fmla="*/ 1 h 31"/>
                <a:gd name="T28" fmla="*/ 4 w 32"/>
                <a:gd name="T29" fmla="*/ 1 h 31"/>
                <a:gd name="T30" fmla="*/ 4 w 32"/>
                <a:gd name="T31" fmla="*/ 2 h 31"/>
                <a:gd name="T32" fmla="*/ 4 w 32"/>
                <a:gd name="T33" fmla="*/ 2 h 31"/>
                <a:gd name="T34" fmla="*/ 4 w 32"/>
                <a:gd name="T35" fmla="*/ 2 h 31"/>
                <a:gd name="T36" fmla="*/ 3 w 32"/>
                <a:gd name="T37" fmla="*/ 3 h 31"/>
                <a:gd name="T38" fmla="*/ 3 w 32"/>
                <a:gd name="T39" fmla="*/ 3 h 31"/>
                <a:gd name="T40" fmla="*/ 2 w 32"/>
                <a:gd name="T41" fmla="*/ 3 h 31"/>
                <a:gd name="T42" fmla="*/ 2 w 32"/>
                <a:gd name="T43" fmla="*/ 3 h 31"/>
                <a:gd name="T44" fmla="*/ 2 w 32"/>
                <a:gd name="T45" fmla="*/ 3 h 31"/>
                <a:gd name="T46" fmla="*/ 2 w 32"/>
                <a:gd name="T47" fmla="*/ 3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31"/>
                <a:gd name="T74" fmla="*/ 32 w 32"/>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31">
                  <a:moveTo>
                    <a:pt x="9" y="28"/>
                  </a:moveTo>
                  <a:lnTo>
                    <a:pt x="6" y="24"/>
                  </a:lnTo>
                  <a:lnTo>
                    <a:pt x="1" y="18"/>
                  </a:lnTo>
                  <a:lnTo>
                    <a:pt x="0" y="14"/>
                  </a:lnTo>
                  <a:lnTo>
                    <a:pt x="1" y="11"/>
                  </a:lnTo>
                  <a:lnTo>
                    <a:pt x="1" y="8"/>
                  </a:lnTo>
                  <a:lnTo>
                    <a:pt x="4" y="6"/>
                  </a:lnTo>
                  <a:lnTo>
                    <a:pt x="7" y="5"/>
                  </a:lnTo>
                  <a:lnTo>
                    <a:pt x="12" y="3"/>
                  </a:lnTo>
                  <a:lnTo>
                    <a:pt x="18" y="0"/>
                  </a:lnTo>
                  <a:lnTo>
                    <a:pt x="24" y="2"/>
                  </a:lnTo>
                  <a:lnTo>
                    <a:pt x="27" y="3"/>
                  </a:lnTo>
                  <a:lnTo>
                    <a:pt x="30" y="6"/>
                  </a:lnTo>
                  <a:lnTo>
                    <a:pt x="30" y="11"/>
                  </a:lnTo>
                  <a:lnTo>
                    <a:pt x="32" y="14"/>
                  </a:lnTo>
                  <a:lnTo>
                    <a:pt x="32" y="17"/>
                  </a:lnTo>
                  <a:lnTo>
                    <a:pt x="32" y="18"/>
                  </a:lnTo>
                  <a:lnTo>
                    <a:pt x="29" y="20"/>
                  </a:lnTo>
                  <a:lnTo>
                    <a:pt x="24" y="26"/>
                  </a:lnTo>
                  <a:lnTo>
                    <a:pt x="19" y="28"/>
                  </a:lnTo>
                  <a:lnTo>
                    <a:pt x="16" y="31"/>
                  </a:lnTo>
                  <a:lnTo>
                    <a:pt x="12" y="29"/>
                  </a:lnTo>
                  <a:lnTo>
                    <a:pt x="9"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1" name="Freeform 148"/>
            <p:cNvSpPr>
              <a:spLocks/>
            </p:cNvSpPr>
            <p:nvPr/>
          </p:nvSpPr>
          <p:spPr bwMode="auto">
            <a:xfrm>
              <a:off x="1054" y="1365"/>
              <a:ext cx="68" cy="43"/>
            </a:xfrm>
            <a:custGeom>
              <a:avLst/>
              <a:gdLst>
                <a:gd name="T0" fmla="*/ 0 w 137"/>
                <a:gd name="T1" fmla="*/ 8 h 86"/>
                <a:gd name="T2" fmla="*/ 1 w 137"/>
                <a:gd name="T3" fmla="*/ 6 h 86"/>
                <a:gd name="T4" fmla="*/ 2 w 137"/>
                <a:gd name="T5" fmla="*/ 8 h 86"/>
                <a:gd name="T6" fmla="*/ 14 w 137"/>
                <a:gd name="T7" fmla="*/ 0 h 86"/>
                <a:gd name="T8" fmla="*/ 17 w 137"/>
                <a:gd name="T9" fmla="*/ 1 h 86"/>
                <a:gd name="T10" fmla="*/ 16 w 137"/>
                <a:gd name="T11" fmla="*/ 3 h 86"/>
                <a:gd name="T12" fmla="*/ 2 w 137"/>
                <a:gd name="T13" fmla="*/ 11 h 86"/>
                <a:gd name="T14" fmla="*/ 0 w 137"/>
                <a:gd name="T15" fmla="*/ 8 h 86"/>
                <a:gd name="T16" fmla="*/ 0 w 137"/>
                <a:gd name="T17" fmla="*/ 8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86"/>
                <a:gd name="T29" fmla="*/ 137 w 137"/>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86">
                  <a:moveTo>
                    <a:pt x="0" y="58"/>
                  </a:moveTo>
                  <a:lnTo>
                    <a:pt x="13" y="48"/>
                  </a:lnTo>
                  <a:lnTo>
                    <a:pt x="22" y="58"/>
                  </a:lnTo>
                  <a:lnTo>
                    <a:pt x="115" y="0"/>
                  </a:lnTo>
                  <a:lnTo>
                    <a:pt x="137" y="5"/>
                  </a:lnTo>
                  <a:lnTo>
                    <a:pt x="132" y="19"/>
                  </a:lnTo>
                  <a:lnTo>
                    <a:pt x="17" y="86"/>
                  </a:lnTo>
                  <a:lnTo>
                    <a:pt x="0" y="5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2" name="Freeform 149"/>
            <p:cNvSpPr>
              <a:spLocks/>
            </p:cNvSpPr>
            <p:nvPr/>
          </p:nvSpPr>
          <p:spPr bwMode="auto">
            <a:xfrm>
              <a:off x="1315" y="1143"/>
              <a:ext cx="497" cy="407"/>
            </a:xfrm>
            <a:custGeom>
              <a:avLst/>
              <a:gdLst>
                <a:gd name="T0" fmla="*/ 3 w 994"/>
                <a:gd name="T1" fmla="*/ 62 h 815"/>
                <a:gd name="T2" fmla="*/ 5 w 994"/>
                <a:gd name="T3" fmla="*/ 57 h 815"/>
                <a:gd name="T4" fmla="*/ 9 w 994"/>
                <a:gd name="T5" fmla="*/ 48 h 815"/>
                <a:gd name="T6" fmla="*/ 16 w 994"/>
                <a:gd name="T7" fmla="*/ 37 h 815"/>
                <a:gd name="T8" fmla="*/ 24 w 994"/>
                <a:gd name="T9" fmla="*/ 26 h 815"/>
                <a:gd name="T10" fmla="*/ 35 w 994"/>
                <a:gd name="T11" fmla="*/ 15 h 815"/>
                <a:gd name="T12" fmla="*/ 49 w 994"/>
                <a:gd name="T13" fmla="*/ 8 h 815"/>
                <a:gd name="T14" fmla="*/ 65 w 994"/>
                <a:gd name="T15" fmla="*/ 5 h 815"/>
                <a:gd name="T16" fmla="*/ 84 w 994"/>
                <a:gd name="T17" fmla="*/ 7 h 815"/>
                <a:gd name="T18" fmla="*/ 99 w 994"/>
                <a:gd name="T19" fmla="*/ 17 h 815"/>
                <a:gd name="T20" fmla="*/ 111 w 994"/>
                <a:gd name="T21" fmla="*/ 31 h 815"/>
                <a:gd name="T22" fmla="*/ 118 w 994"/>
                <a:gd name="T23" fmla="*/ 47 h 815"/>
                <a:gd name="T24" fmla="*/ 119 w 994"/>
                <a:gd name="T25" fmla="*/ 64 h 815"/>
                <a:gd name="T26" fmla="*/ 115 w 994"/>
                <a:gd name="T27" fmla="*/ 79 h 815"/>
                <a:gd name="T28" fmla="*/ 103 w 994"/>
                <a:gd name="T29" fmla="*/ 90 h 815"/>
                <a:gd name="T30" fmla="*/ 85 w 994"/>
                <a:gd name="T31" fmla="*/ 96 h 815"/>
                <a:gd name="T32" fmla="*/ 80 w 994"/>
                <a:gd name="T33" fmla="*/ 101 h 815"/>
                <a:gd name="T34" fmla="*/ 82 w 994"/>
                <a:gd name="T35" fmla="*/ 101 h 815"/>
                <a:gd name="T36" fmla="*/ 86 w 994"/>
                <a:gd name="T37" fmla="*/ 101 h 815"/>
                <a:gd name="T38" fmla="*/ 93 w 994"/>
                <a:gd name="T39" fmla="*/ 100 h 815"/>
                <a:gd name="T40" fmla="*/ 101 w 994"/>
                <a:gd name="T41" fmla="*/ 97 h 815"/>
                <a:gd name="T42" fmla="*/ 110 w 994"/>
                <a:gd name="T43" fmla="*/ 92 h 815"/>
                <a:gd name="T44" fmla="*/ 117 w 994"/>
                <a:gd name="T45" fmla="*/ 86 h 815"/>
                <a:gd name="T46" fmla="*/ 122 w 994"/>
                <a:gd name="T47" fmla="*/ 76 h 815"/>
                <a:gd name="T48" fmla="*/ 125 w 994"/>
                <a:gd name="T49" fmla="*/ 63 h 815"/>
                <a:gd name="T50" fmla="*/ 124 w 994"/>
                <a:gd name="T51" fmla="*/ 61 h 815"/>
                <a:gd name="T52" fmla="*/ 124 w 994"/>
                <a:gd name="T53" fmla="*/ 54 h 815"/>
                <a:gd name="T54" fmla="*/ 123 w 994"/>
                <a:gd name="T55" fmla="*/ 45 h 815"/>
                <a:gd name="T56" fmla="*/ 119 w 994"/>
                <a:gd name="T57" fmla="*/ 35 h 815"/>
                <a:gd name="T58" fmla="*/ 113 w 994"/>
                <a:gd name="T59" fmla="*/ 23 h 815"/>
                <a:gd name="T60" fmla="*/ 105 w 994"/>
                <a:gd name="T61" fmla="*/ 13 h 815"/>
                <a:gd name="T62" fmla="*/ 92 w 994"/>
                <a:gd name="T63" fmla="*/ 5 h 815"/>
                <a:gd name="T64" fmla="*/ 75 w 994"/>
                <a:gd name="T65" fmla="*/ 0 h 815"/>
                <a:gd name="T66" fmla="*/ 56 w 994"/>
                <a:gd name="T67" fmla="*/ 0 h 815"/>
                <a:gd name="T68" fmla="*/ 41 w 994"/>
                <a:gd name="T69" fmla="*/ 6 h 815"/>
                <a:gd name="T70" fmla="*/ 28 w 994"/>
                <a:gd name="T71" fmla="*/ 14 h 815"/>
                <a:gd name="T72" fmla="*/ 18 w 994"/>
                <a:gd name="T73" fmla="*/ 25 h 815"/>
                <a:gd name="T74" fmla="*/ 11 w 994"/>
                <a:gd name="T75" fmla="*/ 36 h 815"/>
                <a:gd name="T76" fmla="*/ 5 w 994"/>
                <a:gd name="T77" fmla="*/ 46 h 815"/>
                <a:gd name="T78" fmla="*/ 2 w 994"/>
                <a:gd name="T79" fmla="*/ 54 h 815"/>
                <a:gd name="T80" fmla="*/ 0 w 994"/>
                <a:gd name="T81" fmla="*/ 58 h 815"/>
                <a:gd name="T82" fmla="*/ 3 w 994"/>
                <a:gd name="T83" fmla="*/ 63 h 8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4"/>
                <a:gd name="T127" fmla="*/ 0 h 815"/>
                <a:gd name="T128" fmla="*/ 994 w 994"/>
                <a:gd name="T129" fmla="*/ 815 h 8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4" h="815">
                  <a:moveTo>
                    <a:pt x="20" y="509"/>
                  </a:moveTo>
                  <a:lnTo>
                    <a:pt x="21" y="503"/>
                  </a:lnTo>
                  <a:lnTo>
                    <a:pt x="27" y="486"/>
                  </a:lnTo>
                  <a:lnTo>
                    <a:pt x="38" y="460"/>
                  </a:lnTo>
                  <a:lnTo>
                    <a:pt x="52" y="427"/>
                  </a:lnTo>
                  <a:lnTo>
                    <a:pt x="70" y="389"/>
                  </a:lnTo>
                  <a:lnTo>
                    <a:pt x="93" y="346"/>
                  </a:lnTo>
                  <a:lnTo>
                    <a:pt x="121" y="300"/>
                  </a:lnTo>
                  <a:lnTo>
                    <a:pt x="153" y="254"/>
                  </a:lnTo>
                  <a:lnTo>
                    <a:pt x="190" y="208"/>
                  </a:lnTo>
                  <a:lnTo>
                    <a:pt x="232" y="165"/>
                  </a:lnTo>
                  <a:lnTo>
                    <a:pt x="278" y="126"/>
                  </a:lnTo>
                  <a:lnTo>
                    <a:pt x="332" y="92"/>
                  </a:lnTo>
                  <a:lnTo>
                    <a:pt x="388" y="64"/>
                  </a:lnTo>
                  <a:lnTo>
                    <a:pt x="451" y="48"/>
                  </a:lnTo>
                  <a:lnTo>
                    <a:pt x="520" y="40"/>
                  </a:lnTo>
                  <a:lnTo>
                    <a:pt x="593" y="46"/>
                  </a:lnTo>
                  <a:lnTo>
                    <a:pt x="667" y="63"/>
                  </a:lnTo>
                  <a:lnTo>
                    <a:pt x="732" y="95"/>
                  </a:lnTo>
                  <a:lnTo>
                    <a:pt x="790" y="138"/>
                  </a:lnTo>
                  <a:lnTo>
                    <a:pt x="841" y="191"/>
                  </a:lnTo>
                  <a:lnTo>
                    <a:pt x="884" y="249"/>
                  </a:lnTo>
                  <a:lnTo>
                    <a:pt x="916" y="314"/>
                  </a:lnTo>
                  <a:lnTo>
                    <a:pt x="937" y="381"/>
                  </a:lnTo>
                  <a:lnTo>
                    <a:pt x="948" y="450"/>
                  </a:lnTo>
                  <a:lnTo>
                    <a:pt x="948" y="516"/>
                  </a:lnTo>
                  <a:lnTo>
                    <a:pt x="936" y="578"/>
                  </a:lnTo>
                  <a:lnTo>
                    <a:pt x="913" y="636"/>
                  </a:lnTo>
                  <a:lnTo>
                    <a:pt x="876" y="687"/>
                  </a:lnTo>
                  <a:lnTo>
                    <a:pt x="824" y="725"/>
                  </a:lnTo>
                  <a:lnTo>
                    <a:pt x="758" y="754"/>
                  </a:lnTo>
                  <a:lnTo>
                    <a:pt x="679" y="768"/>
                  </a:lnTo>
                  <a:lnTo>
                    <a:pt x="584" y="768"/>
                  </a:lnTo>
                  <a:lnTo>
                    <a:pt x="636" y="815"/>
                  </a:lnTo>
                  <a:lnTo>
                    <a:pt x="639" y="815"/>
                  </a:lnTo>
                  <a:lnTo>
                    <a:pt x="650" y="815"/>
                  </a:lnTo>
                  <a:lnTo>
                    <a:pt x="667" y="814"/>
                  </a:lnTo>
                  <a:lnTo>
                    <a:pt x="688" y="811"/>
                  </a:lnTo>
                  <a:lnTo>
                    <a:pt x="714" y="806"/>
                  </a:lnTo>
                  <a:lnTo>
                    <a:pt x="743" y="802"/>
                  </a:lnTo>
                  <a:lnTo>
                    <a:pt x="775" y="792"/>
                  </a:lnTo>
                  <a:lnTo>
                    <a:pt x="807" y="780"/>
                  </a:lnTo>
                  <a:lnTo>
                    <a:pt x="839" y="763"/>
                  </a:lnTo>
                  <a:lnTo>
                    <a:pt x="873" y="743"/>
                  </a:lnTo>
                  <a:lnTo>
                    <a:pt x="902" y="719"/>
                  </a:lnTo>
                  <a:lnTo>
                    <a:pt x="931" y="690"/>
                  </a:lnTo>
                  <a:lnTo>
                    <a:pt x="954" y="653"/>
                  </a:lnTo>
                  <a:lnTo>
                    <a:pt x="974" y="612"/>
                  </a:lnTo>
                  <a:lnTo>
                    <a:pt x="986" y="564"/>
                  </a:lnTo>
                  <a:lnTo>
                    <a:pt x="994" y="509"/>
                  </a:lnTo>
                  <a:lnTo>
                    <a:pt x="992" y="503"/>
                  </a:lnTo>
                  <a:lnTo>
                    <a:pt x="992" y="490"/>
                  </a:lnTo>
                  <a:lnTo>
                    <a:pt x="992" y="467"/>
                  </a:lnTo>
                  <a:lnTo>
                    <a:pt x="989" y="438"/>
                  </a:lnTo>
                  <a:lnTo>
                    <a:pt x="985" y="404"/>
                  </a:lnTo>
                  <a:lnTo>
                    <a:pt x="977" y="366"/>
                  </a:lnTo>
                  <a:lnTo>
                    <a:pt x="965" y="323"/>
                  </a:lnTo>
                  <a:lnTo>
                    <a:pt x="951" y="280"/>
                  </a:lnTo>
                  <a:lnTo>
                    <a:pt x="930" y="234"/>
                  </a:lnTo>
                  <a:lnTo>
                    <a:pt x="904" y="191"/>
                  </a:lnTo>
                  <a:lnTo>
                    <a:pt x="872" y="149"/>
                  </a:lnTo>
                  <a:lnTo>
                    <a:pt x="833" y="109"/>
                  </a:lnTo>
                  <a:lnTo>
                    <a:pt x="786" y="74"/>
                  </a:lnTo>
                  <a:lnTo>
                    <a:pt x="731" y="45"/>
                  </a:lnTo>
                  <a:lnTo>
                    <a:pt x="667" y="22"/>
                  </a:lnTo>
                  <a:lnTo>
                    <a:pt x="593" y="6"/>
                  </a:lnTo>
                  <a:lnTo>
                    <a:pt x="518" y="0"/>
                  </a:lnTo>
                  <a:lnTo>
                    <a:pt x="448" y="6"/>
                  </a:lnTo>
                  <a:lnTo>
                    <a:pt x="384" y="23"/>
                  </a:lnTo>
                  <a:lnTo>
                    <a:pt x="326" y="48"/>
                  </a:lnTo>
                  <a:lnTo>
                    <a:pt x="271" y="80"/>
                  </a:lnTo>
                  <a:lnTo>
                    <a:pt x="223" y="116"/>
                  </a:lnTo>
                  <a:lnTo>
                    <a:pt x="180" y="158"/>
                  </a:lnTo>
                  <a:lnTo>
                    <a:pt x="142" y="202"/>
                  </a:lnTo>
                  <a:lnTo>
                    <a:pt x="108" y="245"/>
                  </a:lnTo>
                  <a:lnTo>
                    <a:pt x="81" y="289"/>
                  </a:lnTo>
                  <a:lnTo>
                    <a:pt x="56" y="332"/>
                  </a:lnTo>
                  <a:lnTo>
                    <a:pt x="38" y="372"/>
                  </a:lnTo>
                  <a:lnTo>
                    <a:pt x="21" y="405"/>
                  </a:lnTo>
                  <a:lnTo>
                    <a:pt x="11" y="434"/>
                  </a:lnTo>
                  <a:lnTo>
                    <a:pt x="3" y="456"/>
                  </a:lnTo>
                  <a:lnTo>
                    <a:pt x="0" y="468"/>
                  </a:lnTo>
                  <a:lnTo>
                    <a:pt x="20" y="5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3" name="Freeform 150"/>
            <p:cNvSpPr>
              <a:spLocks/>
            </p:cNvSpPr>
            <p:nvPr/>
          </p:nvSpPr>
          <p:spPr bwMode="auto">
            <a:xfrm>
              <a:off x="1672" y="1399"/>
              <a:ext cx="60" cy="108"/>
            </a:xfrm>
            <a:custGeom>
              <a:avLst/>
              <a:gdLst>
                <a:gd name="T0" fmla="*/ 11 w 121"/>
                <a:gd name="T1" fmla="*/ 1 h 218"/>
                <a:gd name="T2" fmla="*/ 11 w 121"/>
                <a:gd name="T3" fmla="*/ 1 h 218"/>
                <a:gd name="T4" fmla="*/ 11 w 121"/>
                <a:gd name="T5" fmla="*/ 1 h 218"/>
                <a:gd name="T6" fmla="*/ 11 w 121"/>
                <a:gd name="T7" fmla="*/ 2 h 218"/>
                <a:gd name="T8" fmla="*/ 11 w 121"/>
                <a:gd name="T9" fmla="*/ 4 h 218"/>
                <a:gd name="T10" fmla="*/ 11 w 121"/>
                <a:gd name="T11" fmla="*/ 5 h 218"/>
                <a:gd name="T12" fmla="*/ 10 w 121"/>
                <a:gd name="T13" fmla="*/ 7 h 218"/>
                <a:gd name="T14" fmla="*/ 10 w 121"/>
                <a:gd name="T15" fmla="*/ 9 h 218"/>
                <a:gd name="T16" fmla="*/ 10 w 121"/>
                <a:gd name="T17" fmla="*/ 11 h 218"/>
                <a:gd name="T18" fmla="*/ 9 w 121"/>
                <a:gd name="T19" fmla="*/ 13 h 218"/>
                <a:gd name="T20" fmla="*/ 9 w 121"/>
                <a:gd name="T21" fmla="*/ 15 h 218"/>
                <a:gd name="T22" fmla="*/ 8 w 121"/>
                <a:gd name="T23" fmla="*/ 17 h 218"/>
                <a:gd name="T24" fmla="*/ 7 w 121"/>
                <a:gd name="T25" fmla="*/ 19 h 218"/>
                <a:gd name="T26" fmla="*/ 5 w 121"/>
                <a:gd name="T27" fmla="*/ 20 h 218"/>
                <a:gd name="T28" fmla="*/ 4 w 121"/>
                <a:gd name="T29" fmla="*/ 22 h 218"/>
                <a:gd name="T30" fmla="*/ 2 w 121"/>
                <a:gd name="T31" fmla="*/ 22 h 218"/>
                <a:gd name="T32" fmla="*/ 0 w 121"/>
                <a:gd name="T33" fmla="*/ 23 h 218"/>
                <a:gd name="T34" fmla="*/ 1 w 121"/>
                <a:gd name="T35" fmla="*/ 27 h 218"/>
                <a:gd name="T36" fmla="*/ 1 w 121"/>
                <a:gd name="T37" fmla="*/ 27 h 218"/>
                <a:gd name="T38" fmla="*/ 2 w 121"/>
                <a:gd name="T39" fmla="*/ 26 h 218"/>
                <a:gd name="T40" fmla="*/ 3 w 121"/>
                <a:gd name="T41" fmla="*/ 26 h 218"/>
                <a:gd name="T42" fmla="*/ 4 w 121"/>
                <a:gd name="T43" fmla="*/ 26 h 218"/>
                <a:gd name="T44" fmla="*/ 5 w 121"/>
                <a:gd name="T45" fmla="*/ 25 h 218"/>
                <a:gd name="T46" fmla="*/ 6 w 121"/>
                <a:gd name="T47" fmla="*/ 25 h 218"/>
                <a:gd name="T48" fmla="*/ 7 w 121"/>
                <a:gd name="T49" fmla="*/ 24 h 218"/>
                <a:gd name="T50" fmla="*/ 8 w 121"/>
                <a:gd name="T51" fmla="*/ 23 h 218"/>
                <a:gd name="T52" fmla="*/ 10 w 121"/>
                <a:gd name="T53" fmla="*/ 21 h 218"/>
                <a:gd name="T54" fmla="*/ 11 w 121"/>
                <a:gd name="T55" fmla="*/ 20 h 218"/>
                <a:gd name="T56" fmla="*/ 12 w 121"/>
                <a:gd name="T57" fmla="*/ 17 h 218"/>
                <a:gd name="T58" fmla="*/ 13 w 121"/>
                <a:gd name="T59" fmla="*/ 15 h 218"/>
                <a:gd name="T60" fmla="*/ 14 w 121"/>
                <a:gd name="T61" fmla="*/ 12 h 218"/>
                <a:gd name="T62" fmla="*/ 14 w 121"/>
                <a:gd name="T63" fmla="*/ 8 h 218"/>
                <a:gd name="T64" fmla="*/ 15 w 121"/>
                <a:gd name="T65" fmla="*/ 4 h 218"/>
                <a:gd name="T66" fmla="*/ 15 w 121"/>
                <a:gd name="T67" fmla="*/ 0 h 218"/>
                <a:gd name="T68" fmla="*/ 11 w 121"/>
                <a:gd name="T69" fmla="*/ 1 h 218"/>
                <a:gd name="T70" fmla="*/ 11 w 121"/>
                <a:gd name="T71" fmla="*/ 1 h 2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
                <a:gd name="T109" fmla="*/ 0 h 218"/>
                <a:gd name="T110" fmla="*/ 121 w 121"/>
                <a:gd name="T111" fmla="*/ 218 h 2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 h="218">
                  <a:moveTo>
                    <a:pt x="90" y="8"/>
                  </a:moveTo>
                  <a:lnTo>
                    <a:pt x="89" y="10"/>
                  </a:lnTo>
                  <a:lnTo>
                    <a:pt x="89" y="14"/>
                  </a:lnTo>
                  <a:lnTo>
                    <a:pt x="89" y="22"/>
                  </a:lnTo>
                  <a:lnTo>
                    <a:pt x="89" y="33"/>
                  </a:lnTo>
                  <a:lnTo>
                    <a:pt x="89" y="45"/>
                  </a:lnTo>
                  <a:lnTo>
                    <a:pt x="87" y="60"/>
                  </a:lnTo>
                  <a:lnTo>
                    <a:pt x="84" y="75"/>
                  </a:lnTo>
                  <a:lnTo>
                    <a:pt x="83" y="92"/>
                  </a:lnTo>
                  <a:lnTo>
                    <a:pt x="76" y="108"/>
                  </a:lnTo>
                  <a:lnTo>
                    <a:pt x="72" y="124"/>
                  </a:lnTo>
                  <a:lnTo>
                    <a:pt x="64" y="138"/>
                  </a:lnTo>
                  <a:lnTo>
                    <a:pt x="57" y="153"/>
                  </a:lnTo>
                  <a:lnTo>
                    <a:pt x="44" y="166"/>
                  </a:lnTo>
                  <a:lnTo>
                    <a:pt x="32" y="178"/>
                  </a:lnTo>
                  <a:lnTo>
                    <a:pt x="17" y="184"/>
                  </a:lnTo>
                  <a:lnTo>
                    <a:pt x="0" y="190"/>
                  </a:lnTo>
                  <a:lnTo>
                    <a:pt x="15" y="218"/>
                  </a:lnTo>
                  <a:lnTo>
                    <a:pt x="20" y="216"/>
                  </a:lnTo>
                  <a:lnTo>
                    <a:pt x="24" y="215"/>
                  </a:lnTo>
                  <a:lnTo>
                    <a:pt x="32" y="213"/>
                  </a:lnTo>
                  <a:lnTo>
                    <a:pt x="40" y="208"/>
                  </a:lnTo>
                  <a:lnTo>
                    <a:pt x="49" y="204"/>
                  </a:lnTo>
                  <a:lnTo>
                    <a:pt x="60" y="198"/>
                  </a:lnTo>
                  <a:lnTo>
                    <a:pt x="70" y="189"/>
                  </a:lnTo>
                  <a:lnTo>
                    <a:pt x="80" y="176"/>
                  </a:lnTo>
                  <a:lnTo>
                    <a:pt x="90" y="161"/>
                  </a:lnTo>
                  <a:lnTo>
                    <a:pt x="98" y="144"/>
                  </a:lnTo>
                  <a:lnTo>
                    <a:pt x="107" y="124"/>
                  </a:lnTo>
                  <a:lnTo>
                    <a:pt x="113" y="98"/>
                  </a:lnTo>
                  <a:lnTo>
                    <a:pt x="119" y="71"/>
                  </a:lnTo>
                  <a:lnTo>
                    <a:pt x="121" y="37"/>
                  </a:lnTo>
                  <a:lnTo>
                    <a:pt x="121" y="0"/>
                  </a:lnTo>
                  <a:lnTo>
                    <a:pt x="90" y="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4" name="Freeform 151"/>
            <p:cNvSpPr>
              <a:spLocks/>
            </p:cNvSpPr>
            <p:nvPr/>
          </p:nvSpPr>
          <p:spPr bwMode="auto">
            <a:xfrm>
              <a:off x="1518" y="1189"/>
              <a:ext cx="141" cy="88"/>
            </a:xfrm>
            <a:custGeom>
              <a:avLst/>
              <a:gdLst>
                <a:gd name="T0" fmla="*/ 0 w 281"/>
                <a:gd name="T1" fmla="*/ 16 h 176"/>
                <a:gd name="T2" fmla="*/ 0 w 281"/>
                <a:gd name="T3" fmla="*/ 15 h 176"/>
                <a:gd name="T4" fmla="*/ 1 w 281"/>
                <a:gd name="T5" fmla="*/ 15 h 176"/>
                <a:gd name="T6" fmla="*/ 1 w 281"/>
                <a:gd name="T7" fmla="*/ 15 h 176"/>
                <a:gd name="T8" fmla="*/ 2 w 281"/>
                <a:gd name="T9" fmla="*/ 14 h 176"/>
                <a:gd name="T10" fmla="*/ 2 w 281"/>
                <a:gd name="T11" fmla="*/ 13 h 176"/>
                <a:gd name="T12" fmla="*/ 3 w 281"/>
                <a:gd name="T13" fmla="*/ 12 h 176"/>
                <a:gd name="T14" fmla="*/ 5 w 281"/>
                <a:gd name="T15" fmla="*/ 11 h 176"/>
                <a:gd name="T16" fmla="*/ 6 w 281"/>
                <a:gd name="T17" fmla="*/ 9 h 176"/>
                <a:gd name="T18" fmla="*/ 8 w 281"/>
                <a:gd name="T19" fmla="*/ 8 h 176"/>
                <a:gd name="T20" fmla="*/ 9 w 281"/>
                <a:gd name="T21" fmla="*/ 7 h 176"/>
                <a:gd name="T22" fmla="*/ 11 w 281"/>
                <a:gd name="T23" fmla="*/ 6 h 176"/>
                <a:gd name="T24" fmla="*/ 14 w 281"/>
                <a:gd name="T25" fmla="*/ 5 h 176"/>
                <a:gd name="T26" fmla="*/ 16 w 281"/>
                <a:gd name="T27" fmla="*/ 3 h 176"/>
                <a:gd name="T28" fmla="*/ 18 w 281"/>
                <a:gd name="T29" fmla="*/ 2 h 176"/>
                <a:gd name="T30" fmla="*/ 21 w 281"/>
                <a:gd name="T31" fmla="*/ 1 h 176"/>
                <a:gd name="T32" fmla="*/ 24 w 281"/>
                <a:gd name="T33" fmla="*/ 0 h 176"/>
                <a:gd name="T34" fmla="*/ 36 w 281"/>
                <a:gd name="T35" fmla="*/ 22 h 176"/>
                <a:gd name="T36" fmla="*/ 31 w 281"/>
                <a:gd name="T37" fmla="*/ 22 h 176"/>
                <a:gd name="T38" fmla="*/ 22 w 281"/>
                <a:gd name="T39" fmla="*/ 6 h 176"/>
                <a:gd name="T40" fmla="*/ 21 w 281"/>
                <a:gd name="T41" fmla="*/ 6 h 176"/>
                <a:gd name="T42" fmla="*/ 21 w 281"/>
                <a:gd name="T43" fmla="*/ 6 h 176"/>
                <a:gd name="T44" fmla="*/ 21 w 281"/>
                <a:gd name="T45" fmla="*/ 6 h 176"/>
                <a:gd name="T46" fmla="*/ 20 w 281"/>
                <a:gd name="T47" fmla="*/ 6 h 176"/>
                <a:gd name="T48" fmla="*/ 19 w 281"/>
                <a:gd name="T49" fmla="*/ 7 h 176"/>
                <a:gd name="T50" fmla="*/ 18 w 281"/>
                <a:gd name="T51" fmla="*/ 7 h 176"/>
                <a:gd name="T52" fmla="*/ 17 w 281"/>
                <a:gd name="T53" fmla="*/ 8 h 176"/>
                <a:gd name="T54" fmla="*/ 16 w 281"/>
                <a:gd name="T55" fmla="*/ 9 h 176"/>
                <a:gd name="T56" fmla="*/ 14 w 281"/>
                <a:gd name="T57" fmla="*/ 9 h 176"/>
                <a:gd name="T58" fmla="*/ 13 w 281"/>
                <a:gd name="T59" fmla="*/ 10 h 176"/>
                <a:gd name="T60" fmla="*/ 11 w 281"/>
                <a:gd name="T61" fmla="*/ 11 h 176"/>
                <a:gd name="T62" fmla="*/ 10 w 281"/>
                <a:gd name="T63" fmla="*/ 12 h 176"/>
                <a:gd name="T64" fmla="*/ 9 w 281"/>
                <a:gd name="T65" fmla="*/ 13 h 176"/>
                <a:gd name="T66" fmla="*/ 7 w 281"/>
                <a:gd name="T67" fmla="*/ 14 h 176"/>
                <a:gd name="T68" fmla="*/ 6 w 281"/>
                <a:gd name="T69" fmla="*/ 16 h 176"/>
                <a:gd name="T70" fmla="*/ 4 w 281"/>
                <a:gd name="T71" fmla="*/ 17 h 176"/>
                <a:gd name="T72" fmla="*/ 0 w 281"/>
                <a:gd name="T73" fmla="*/ 16 h 176"/>
                <a:gd name="T74" fmla="*/ 0 w 281"/>
                <a:gd name="T75" fmla="*/ 16 h 1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1"/>
                <a:gd name="T115" fmla="*/ 0 h 176"/>
                <a:gd name="T116" fmla="*/ 281 w 281"/>
                <a:gd name="T117" fmla="*/ 176 h 1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1" h="176">
                  <a:moveTo>
                    <a:pt x="0" y="121"/>
                  </a:moveTo>
                  <a:lnTo>
                    <a:pt x="0" y="120"/>
                  </a:lnTo>
                  <a:lnTo>
                    <a:pt x="1" y="117"/>
                  </a:lnTo>
                  <a:lnTo>
                    <a:pt x="4" y="114"/>
                  </a:lnTo>
                  <a:lnTo>
                    <a:pt x="10" y="108"/>
                  </a:lnTo>
                  <a:lnTo>
                    <a:pt x="16" y="100"/>
                  </a:lnTo>
                  <a:lnTo>
                    <a:pt x="24" y="91"/>
                  </a:lnTo>
                  <a:lnTo>
                    <a:pt x="33" y="82"/>
                  </a:lnTo>
                  <a:lnTo>
                    <a:pt x="46" y="72"/>
                  </a:lnTo>
                  <a:lnTo>
                    <a:pt x="58" y="62"/>
                  </a:lnTo>
                  <a:lnTo>
                    <a:pt x="72" y="52"/>
                  </a:lnTo>
                  <a:lnTo>
                    <a:pt x="87" y="42"/>
                  </a:lnTo>
                  <a:lnTo>
                    <a:pt x="105" y="33"/>
                  </a:lnTo>
                  <a:lnTo>
                    <a:pt x="124" y="22"/>
                  </a:lnTo>
                  <a:lnTo>
                    <a:pt x="143" y="14"/>
                  </a:lnTo>
                  <a:lnTo>
                    <a:pt x="166" y="7"/>
                  </a:lnTo>
                  <a:lnTo>
                    <a:pt x="191" y="0"/>
                  </a:lnTo>
                  <a:lnTo>
                    <a:pt x="281" y="170"/>
                  </a:lnTo>
                  <a:lnTo>
                    <a:pt x="243" y="176"/>
                  </a:lnTo>
                  <a:lnTo>
                    <a:pt x="169" y="42"/>
                  </a:lnTo>
                  <a:lnTo>
                    <a:pt x="168" y="42"/>
                  </a:lnTo>
                  <a:lnTo>
                    <a:pt x="166" y="43"/>
                  </a:lnTo>
                  <a:lnTo>
                    <a:pt x="162" y="45"/>
                  </a:lnTo>
                  <a:lnTo>
                    <a:pt x="156" y="48"/>
                  </a:lnTo>
                  <a:lnTo>
                    <a:pt x="148" y="49"/>
                  </a:lnTo>
                  <a:lnTo>
                    <a:pt x="140" y="54"/>
                  </a:lnTo>
                  <a:lnTo>
                    <a:pt x="131" y="59"/>
                  </a:lnTo>
                  <a:lnTo>
                    <a:pt x="124" y="65"/>
                  </a:lnTo>
                  <a:lnTo>
                    <a:pt x="111" y="69"/>
                  </a:lnTo>
                  <a:lnTo>
                    <a:pt x="101" y="75"/>
                  </a:lnTo>
                  <a:lnTo>
                    <a:pt x="88" y="83"/>
                  </a:lnTo>
                  <a:lnTo>
                    <a:pt x="78" y="92"/>
                  </a:lnTo>
                  <a:lnTo>
                    <a:pt x="65" y="101"/>
                  </a:lnTo>
                  <a:lnTo>
                    <a:pt x="53" y="112"/>
                  </a:lnTo>
                  <a:lnTo>
                    <a:pt x="41" y="123"/>
                  </a:lnTo>
                  <a:lnTo>
                    <a:pt x="30" y="135"/>
                  </a:lnTo>
                  <a:lnTo>
                    <a:pt x="0" y="1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5" name="Freeform 152"/>
            <p:cNvSpPr>
              <a:spLocks/>
            </p:cNvSpPr>
            <p:nvPr/>
          </p:nvSpPr>
          <p:spPr bwMode="auto">
            <a:xfrm>
              <a:off x="1048" y="1373"/>
              <a:ext cx="68" cy="43"/>
            </a:xfrm>
            <a:custGeom>
              <a:avLst/>
              <a:gdLst>
                <a:gd name="T0" fmla="*/ 0 w 136"/>
                <a:gd name="T1" fmla="*/ 7 h 88"/>
                <a:gd name="T2" fmla="*/ 2 w 136"/>
                <a:gd name="T3" fmla="*/ 6 h 88"/>
                <a:gd name="T4" fmla="*/ 3 w 136"/>
                <a:gd name="T5" fmla="*/ 7 h 88"/>
                <a:gd name="T6" fmla="*/ 16 w 136"/>
                <a:gd name="T7" fmla="*/ 0 h 88"/>
                <a:gd name="T8" fmla="*/ 17 w 136"/>
                <a:gd name="T9" fmla="*/ 1 h 88"/>
                <a:gd name="T10" fmla="*/ 17 w 136"/>
                <a:gd name="T11" fmla="*/ 2 h 88"/>
                <a:gd name="T12" fmla="*/ 3 w 136"/>
                <a:gd name="T13" fmla="*/ 10 h 88"/>
                <a:gd name="T14" fmla="*/ 0 w 136"/>
                <a:gd name="T15" fmla="*/ 7 h 88"/>
                <a:gd name="T16" fmla="*/ 0 w 136"/>
                <a:gd name="T17" fmla="*/ 7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88"/>
                <a:gd name="T29" fmla="*/ 136 w 136"/>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88">
                  <a:moveTo>
                    <a:pt x="0" y="60"/>
                  </a:moveTo>
                  <a:lnTo>
                    <a:pt x="14" y="51"/>
                  </a:lnTo>
                  <a:lnTo>
                    <a:pt x="23" y="60"/>
                  </a:lnTo>
                  <a:lnTo>
                    <a:pt x="121" y="0"/>
                  </a:lnTo>
                  <a:lnTo>
                    <a:pt x="136" y="8"/>
                  </a:lnTo>
                  <a:lnTo>
                    <a:pt x="135" y="22"/>
                  </a:lnTo>
                  <a:lnTo>
                    <a:pt x="19" y="88"/>
                  </a:lnTo>
                  <a:lnTo>
                    <a:pt x="0" y="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6" name="Freeform 153"/>
            <p:cNvSpPr>
              <a:spLocks/>
            </p:cNvSpPr>
            <p:nvPr/>
          </p:nvSpPr>
          <p:spPr bwMode="auto">
            <a:xfrm>
              <a:off x="1280" y="1271"/>
              <a:ext cx="19" cy="39"/>
            </a:xfrm>
            <a:custGeom>
              <a:avLst/>
              <a:gdLst>
                <a:gd name="T0" fmla="*/ 2 w 38"/>
                <a:gd name="T1" fmla="*/ 1 h 78"/>
                <a:gd name="T2" fmla="*/ 2 w 38"/>
                <a:gd name="T3" fmla="*/ 1 h 78"/>
                <a:gd name="T4" fmla="*/ 2 w 38"/>
                <a:gd name="T5" fmla="*/ 2 h 78"/>
                <a:gd name="T6" fmla="*/ 2 w 38"/>
                <a:gd name="T7" fmla="*/ 2 h 78"/>
                <a:gd name="T8" fmla="*/ 2 w 38"/>
                <a:gd name="T9" fmla="*/ 3 h 78"/>
                <a:gd name="T10" fmla="*/ 3 w 38"/>
                <a:gd name="T11" fmla="*/ 3 h 78"/>
                <a:gd name="T12" fmla="*/ 3 w 38"/>
                <a:gd name="T13" fmla="*/ 4 h 78"/>
                <a:gd name="T14" fmla="*/ 3 w 38"/>
                <a:gd name="T15" fmla="*/ 4 h 78"/>
                <a:gd name="T16" fmla="*/ 3 w 38"/>
                <a:gd name="T17" fmla="*/ 5 h 78"/>
                <a:gd name="T18" fmla="*/ 3 w 38"/>
                <a:gd name="T19" fmla="*/ 6 h 78"/>
                <a:gd name="T20" fmla="*/ 2 w 38"/>
                <a:gd name="T21" fmla="*/ 7 h 78"/>
                <a:gd name="T22" fmla="*/ 2 w 38"/>
                <a:gd name="T23" fmla="*/ 7 h 78"/>
                <a:gd name="T24" fmla="*/ 2 w 38"/>
                <a:gd name="T25" fmla="*/ 8 h 78"/>
                <a:gd name="T26" fmla="*/ 1 w 38"/>
                <a:gd name="T27" fmla="*/ 9 h 78"/>
                <a:gd name="T28" fmla="*/ 0 w 38"/>
                <a:gd name="T29" fmla="*/ 10 h 78"/>
                <a:gd name="T30" fmla="*/ 2 w 38"/>
                <a:gd name="T31" fmla="*/ 10 h 78"/>
                <a:gd name="T32" fmla="*/ 2 w 38"/>
                <a:gd name="T33" fmla="*/ 10 h 78"/>
                <a:gd name="T34" fmla="*/ 3 w 38"/>
                <a:gd name="T35" fmla="*/ 9 h 78"/>
                <a:gd name="T36" fmla="*/ 3 w 38"/>
                <a:gd name="T37" fmla="*/ 9 h 78"/>
                <a:gd name="T38" fmla="*/ 3 w 38"/>
                <a:gd name="T39" fmla="*/ 9 h 78"/>
                <a:gd name="T40" fmla="*/ 4 w 38"/>
                <a:gd name="T41" fmla="*/ 8 h 78"/>
                <a:gd name="T42" fmla="*/ 4 w 38"/>
                <a:gd name="T43" fmla="*/ 8 h 78"/>
                <a:gd name="T44" fmla="*/ 4 w 38"/>
                <a:gd name="T45" fmla="*/ 7 h 78"/>
                <a:gd name="T46" fmla="*/ 5 w 38"/>
                <a:gd name="T47" fmla="*/ 6 h 78"/>
                <a:gd name="T48" fmla="*/ 5 w 38"/>
                <a:gd name="T49" fmla="*/ 6 h 78"/>
                <a:gd name="T50" fmla="*/ 5 w 38"/>
                <a:gd name="T51" fmla="*/ 5 h 78"/>
                <a:gd name="T52" fmla="*/ 5 w 38"/>
                <a:gd name="T53" fmla="*/ 4 h 78"/>
                <a:gd name="T54" fmla="*/ 5 w 38"/>
                <a:gd name="T55" fmla="*/ 3 h 78"/>
                <a:gd name="T56" fmla="*/ 5 w 38"/>
                <a:gd name="T57" fmla="*/ 1 h 78"/>
                <a:gd name="T58" fmla="*/ 5 w 38"/>
                <a:gd name="T59" fmla="*/ 0 h 78"/>
                <a:gd name="T60" fmla="*/ 2 w 38"/>
                <a:gd name="T61" fmla="*/ 1 h 78"/>
                <a:gd name="T62" fmla="*/ 2 w 38"/>
                <a:gd name="T63" fmla="*/ 1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78"/>
                <a:gd name="T98" fmla="*/ 38 w 38"/>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78">
                  <a:moveTo>
                    <a:pt x="13" y="6"/>
                  </a:moveTo>
                  <a:lnTo>
                    <a:pt x="13" y="8"/>
                  </a:lnTo>
                  <a:lnTo>
                    <a:pt x="15" y="11"/>
                  </a:lnTo>
                  <a:lnTo>
                    <a:pt x="15" y="14"/>
                  </a:lnTo>
                  <a:lnTo>
                    <a:pt x="16" y="18"/>
                  </a:lnTo>
                  <a:lnTo>
                    <a:pt x="18" y="22"/>
                  </a:lnTo>
                  <a:lnTo>
                    <a:pt x="19" y="28"/>
                  </a:lnTo>
                  <a:lnTo>
                    <a:pt x="18" y="32"/>
                  </a:lnTo>
                  <a:lnTo>
                    <a:pt x="18" y="37"/>
                  </a:lnTo>
                  <a:lnTo>
                    <a:pt x="18" y="43"/>
                  </a:lnTo>
                  <a:lnTo>
                    <a:pt x="16" y="49"/>
                  </a:lnTo>
                  <a:lnTo>
                    <a:pt x="13" y="55"/>
                  </a:lnTo>
                  <a:lnTo>
                    <a:pt x="10" y="61"/>
                  </a:lnTo>
                  <a:lnTo>
                    <a:pt x="4" y="67"/>
                  </a:lnTo>
                  <a:lnTo>
                    <a:pt x="0" y="75"/>
                  </a:lnTo>
                  <a:lnTo>
                    <a:pt x="13" y="78"/>
                  </a:lnTo>
                  <a:lnTo>
                    <a:pt x="13" y="77"/>
                  </a:lnTo>
                  <a:lnTo>
                    <a:pt x="18" y="72"/>
                  </a:lnTo>
                  <a:lnTo>
                    <a:pt x="19" y="69"/>
                  </a:lnTo>
                  <a:lnTo>
                    <a:pt x="22" y="66"/>
                  </a:lnTo>
                  <a:lnTo>
                    <a:pt x="26" y="63"/>
                  </a:lnTo>
                  <a:lnTo>
                    <a:pt x="29" y="58"/>
                  </a:lnTo>
                  <a:lnTo>
                    <a:pt x="32" y="54"/>
                  </a:lnTo>
                  <a:lnTo>
                    <a:pt x="33" y="48"/>
                  </a:lnTo>
                  <a:lnTo>
                    <a:pt x="35" y="41"/>
                  </a:lnTo>
                  <a:lnTo>
                    <a:pt x="38" y="35"/>
                  </a:lnTo>
                  <a:lnTo>
                    <a:pt x="38" y="26"/>
                  </a:lnTo>
                  <a:lnTo>
                    <a:pt x="38" y="18"/>
                  </a:lnTo>
                  <a:lnTo>
                    <a:pt x="36" y="8"/>
                  </a:lnTo>
                  <a:lnTo>
                    <a:pt x="35" y="0"/>
                  </a:lnTo>
                  <a:lnTo>
                    <a:pt x="13" y="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7" name="Freeform 154"/>
            <p:cNvSpPr>
              <a:spLocks/>
            </p:cNvSpPr>
            <p:nvPr/>
          </p:nvSpPr>
          <p:spPr bwMode="auto">
            <a:xfrm>
              <a:off x="1274" y="1272"/>
              <a:ext cx="19" cy="39"/>
            </a:xfrm>
            <a:custGeom>
              <a:avLst/>
              <a:gdLst>
                <a:gd name="T0" fmla="*/ 2 w 39"/>
                <a:gd name="T1" fmla="*/ 1 h 78"/>
                <a:gd name="T2" fmla="*/ 2 w 39"/>
                <a:gd name="T3" fmla="*/ 1 h 78"/>
                <a:gd name="T4" fmla="*/ 2 w 39"/>
                <a:gd name="T5" fmla="*/ 2 h 78"/>
                <a:gd name="T6" fmla="*/ 2 w 39"/>
                <a:gd name="T7" fmla="*/ 2 h 78"/>
                <a:gd name="T8" fmla="*/ 2 w 39"/>
                <a:gd name="T9" fmla="*/ 3 h 78"/>
                <a:gd name="T10" fmla="*/ 2 w 39"/>
                <a:gd name="T11" fmla="*/ 3 h 78"/>
                <a:gd name="T12" fmla="*/ 2 w 39"/>
                <a:gd name="T13" fmla="*/ 4 h 78"/>
                <a:gd name="T14" fmla="*/ 2 w 39"/>
                <a:gd name="T15" fmla="*/ 4 h 78"/>
                <a:gd name="T16" fmla="*/ 2 w 39"/>
                <a:gd name="T17" fmla="*/ 5 h 78"/>
                <a:gd name="T18" fmla="*/ 2 w 39"/>
                <a:gd name="T19" fmla="*/ 6 h 78"/>
                <a:gd name="T20" fmla="*/ 2 w 39"/>
                <a:gd name="T21" fmla="*/ 7 h 78"/>
                <a:gd name="T22" fmla="*/ 2 w 39"/>
                <a:gd name="T23" fmla="*/ 7 h 78"/>
                <a:gd name="T24" fmla="*/ 1 w 39"/>
                <a:gd name="T25" fmla="*/ 8 h 78"/>
                <a:gd name="T26" fmla="*/ 0 w 39"/>
                <a:gd name="T27" fmla="*/ 9 h 78"/>
                <a:gd name="T28" fmla="*/ 0 w 39"/>
                <a:gd name="T29" fmla="*/ 10 h 78"/>
                <a:gd name="T30" fmla="*/ 2 w 39"/>
                <a:gd name="T31" fmla="*/ 10 h 78"/>
                <a:gd name="T32" fmla="*/ 2 w 39"/>
                <a:gd name="T33" fmla="*/ 10 h 78"/>
                <a:gd name="T34" fmla="*/ 2 w 39"/>
                <a:gd name="T35" fmla="*/ 10 h 78"/>
                <a:gd name="T36" fmla="*/ 2 w 39"/>
                <a:gd name="T37" fmla="*/ 9 h 78"/>
                <a:gd name="T38" fmla="*/ 3 w 39"/>
                <a:gd name="T39" fmla="*/ 9 h 78"/>
                <a:gd name="T40" fmla="*/ 3 w 39"/>
                <a:gd name="T41" fmla="*/ 8 h 78"/>
                <a:gd name="T42" fmla="*/ 3 w 39"/>
                <a:gd name="T43" fmla="*/ 8 h 78"/>
                <a:gd name="T44" fmla="*/ 4 w 39"/>
                <a:gd name="T45" fmla="*/ 7 h 78"/>
                <a:gd name="T46" fmla="*/ 4 w 39"/>
                <a:gd name="T47" fmla="*/ 7 h 78"/>
                <a:gd name="T48" fmla="*/ 4 w 39"/>
                <a:gd name="T49" fmla="*/ 6 h 78"/>
                <a:gd name="T50" fmla="*/ 4 w 39"/>
                <a:gd name="T51" fmla="*/ 5 h 78"/>
                <a:gd name="T52" fmla="*/ 4 w 39"/>
                <a:gd name="T53" fmla="*/ 4 h 78"/>
                <a:gd name="T54" fmla="*/ 4 w 39"/>
                <a:gd name="T55" fmla="*/ 3 h 78"/>
                <a:gd name="T56" fmla="*/ 4 w 39"/>
                <a:gd name="T57" fmla="*/ 2 h 78"/>
                <a:gd name="T58" fmla="*/ 4 w 39"/>
                <a:gd name="T59" fmla="*/ 0 h 78"/>
                <a:gd name="T60" fmla="*/ 2 w 39"/>
                <a:gd name="T61" fmla="*/ 1 h 78"/>
                <a:gd name="T62" fmla="*/ 2 w 39"/>
                <a:gd name="T63" fmla="*/ 1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78"/>
                <a:gd name="T98" fmla="*/ 39 w 39"/>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78">
                  <a:moveTo>
                    <a:pt x="16" y="6"/>
                  </a:moveTo>
                  <a:lnTo>
                    <a:pt x="16" y="6"/>
                  </a:lnTo>
                  <a:lnTo>
                    <a:pt x="17" y="10"/>
                  </a:lnTo>
                  <a:lnTo>
                    <a:pt x="19" y="13"/>
                  </a:lnTo>
                  <a:lnTo>
                    <a:pt x="20" y="18"/>
                  </a:lnTo>
                  <a:lnTo>
                    <a:pt x="20" y="23"/>
                  </a:lnTo>
                  <a:lnTo>
                    <a:pt x="22" y="27"/>
                  </a:lnTo>
                  <a:lnTo>
                    <a:pt x="22" y="32"/>
                  </a:lnTo>
                  <a:lnTo>
                    <a:pt x="22" y="38"/>
                  </a:lnTo>
                  <a:lnTo>
                    <a:pt x="20" y="44"/>
                  </a:lnTo>
                  <a:lnTo>
                    <a:pt x="19" y="50"/>
                  </a:lnTo>
                  <a:lnTo>
                    <a:pt x="16" y="56"/>
                  </a:lnTo>
                  <a:lnTo>
                    <a:pt x="11" y="62"/>
                  </a:lnTo>
                  <a:lnTo>
                    <a:pt x="6" y="68"/>
                  </a:lnTo>
                  <a:lnTo>
                    <a:pt x="0" y="76"/>
                  </a:lnTo>
                  <a:lnTo>
                    <a:pt x="16" y="78"/>
                  </a:lnTo>
                  <a:lnTo>
                    <a:pt x="17" y="76"/>
                  </a:lnTo>
                  <a:lnTo>
                    <a:pt x="20" y="73"/>
                  </a:lnTo>
                  <a:lnTo>
                    <a:pt x="23" y="70"/>
                  </a:lnTo>
                  <a:lnTo>
                    <a:pt x="26" y="67"/>
                  </a:lnTo>
                  <a:lnTo>
                    <a:pt x="28" y="62"/>
                  </a:lnTo>
                  <a:lnTo>
                    <a:pt x="31" y="59"/>
                  </a:lnTo>
                  <a:lnTo>
                    <a:pt x="32" y="53"/>
                  </a:lnTo>
                  <a:lnTo>
                    <a:pt x="35" y="49"/>
                  </a:lnTo>
                  <a:lnTo>
                    <a:pt x="37" y="41"/>
                  </a:lnTo>
                  <a:lnTo>
                    <a:pt x="39" y="35"/>
                  </a:lnTo>
                  <a:lnTo>
                    <a:pt x="39" y="26"/>
                  </a:lnTo>
                  <a:lnTo>
                    <a:pt x="39" y="18"/>
                  </a:lnTo>
                  <a:lnTo>
                    <a:pt x="37" y="9"/>
                  </a:lnTo>
                  <a:lnTo>
                    <a:pt x="35" y="0"/>
                  </a:lnTo>
                  <a:lnTo>
                    <a:pt x="16"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8" name="Freeform 155"/>
            <p:cNvSpPr>
              <a:spLocks/>
            </p:cNvSpPr>
            <p:nvPr/>
          </p:nvSpPr>
          <p:spPr bwMode="auto">
            <a:xfrm>
              <a:off x="1270" y="1450"/>
              <a:ext cx="43" cy="65"/>
            </a:xfrm>
            <a:custGeom>
              <a:avLst/>
              <a:gdLst>
                <a:gd name="T0" fmla="*/ 3 w 87"/>
                <a:gd name="T1" fmla="*/ 17 h 130"/>
                <a:gd name="T2" fmla="*/ 3 w 87"/>
                <a:gd name="T3" fmla="*/ 16 h 130"/>
                <a:gd name="T4" fmla="*/ 3 w 87"/>
                <a:gd name="T5" fmla="*/ 16 h 130"/>
                <a:gd name="T6" fmla="*/ 3 w 87"/>
                <a:gd name="T7" fmla="*/ 16 h 130"/>
                <a:gd name="T8" fmla="*/ 3 w 87"/>
                <a:gd name="T9" fmla="*/ 15 h 130"/>
                <a:gd name="T10" fmla="*/ 3 w 87"/>
                <a:gd name="T11" fmla="*/ 15 h 130"/>
                <a:gd name="T12" fmla="*/ 4 w 87"/>
                <a:gd name="T13" fmla="*/ 14 h 130"/>
                <a:gd name="T14" fmla="*/ 4 w 87"/>
                <a:gd name="T15" fmla="*/ 13 h 130"/>
                <a:gd name="T16" fmla="*/ 4 w 87"/>
                <a:gd name="T17" fmla="*/ 12 h 130"/>
                <a:gd name="T18" fmla="*/ 5 w 87"/>
                <a:gd name="T19" fmla="*/ 11 h 130"/>
                <a:gd name="T20" fmla="*/ 6 w 87"/>
                <a:gd name="T21" fmla="*/ 10 h 130"/>
                <a:gd name="T22" fmla="*/ 6 w 87"/>
                <a:gd name="T23" fmla="*/ 8 h 130"/>
                <a:gd name="T24" fmla="*/ 7 w 87"/>
                <a:gd name="T25" fmla="*/ 7 h 130"/>
                <a:gd name="T26" fmla="*/ 8 w 87"/>
                <a:gd name="T27" fmla="*/ 5 h 130"/>
                <a:gd name="T28" fmla="*/ 9 w 87"/>
                <a:gd name="T29" fmla="*/ 4 h 130"/>
                <a:gd name="T30" fmla="*/ 9 w 87"/>
                <a:gd name="T31" fmla="*/ 2 h 130"/>
                <a:gd name="T32" fmla="*/ 10 w 87"/>
                <a:gd name="T33" fmla="*/ 0 h 130"/>
                <a:gd name="T34" fmla="*/ 7 w 87"/>
                <a:gd name="T35" fmla="*/ 2 h 130"/>
                <a:gd name="T36" fmla="*/ 6 w 87"/>
                <a:gd name="T37" fmla="*/ 2 h 130"/>
                <a:gd name="T38" fmla="*/ 6 w 87"/>
                <a:gd name="T39" fmla="*/ 2 h 130"/>
                <a:gd name="T40" fmla="*/ 6 w 87"/>
                <a:gd name="T41" fmla="*/ 2 h 130"/>
                <a:gd name="T42" fmla="*/ 6 w 87"/>
                <a:gd name="T43" fmla="*/ 3 h 130"/>
                <a:gd name="T44" fmla="*/ 5 w 87"/>
                <a:gd name="T45" fmla="*/ 3 h 130"/>
                <a:gd name="T46" fmla="*/ 5 w 87"/>
                <a:gd name="T47" fmla="*/ 4 h 130"/>
                <a:gd name="T48" fmla="*/ 4 w 87"/>
                <a:gd name="T49" fmla="*/ 5 h 130"/>
                <a:gd name="T50" fmla="*/ 4 w 87"/>
                <a:gd name="T51" fmla="*/ 6 h 130"/>
                <a:gd name="T52" fmla="*/ 3 w 87"/>
                <a:gd name="T53" fmla="*/ 7 h 130"/>
                <a:gd name="T54" fmla="*/ 3 w 87"/>
                <a:gd name="T55" fmla="*/ 8 h 130"/>
                <a:gd name="T56" fmla="*/ 2 w 87"/>
                <a:gd name="T57" fmla="*/ 9 h 130"/>
                <a:gd name="T58" fmla="*/ 2 w 87"/>
                <a:gd name="T59" fmla="*/ 11 h 130"/>
                <a:gd name="T60" fmla="*/ 1 w 87"/>
                <a:gd name="T61" fmla="*/ 12 h 130"/>
                <a:gd name="T62" fmla="*/ 0 w 87"/>
                <a:gd name="T63" fmla="*/ 13 h 130"/>
                <a:gd name="T64" fmla="*/ 0 w 87"/>
                <a:gd name="T65" fmla="*/ 15 h 130"/>
                <a:gd name="T66" fmla="*/ 0 w 87"/>
                <a:gd name="T67" fmla="*/ 16 h 130"/>
                <a:gd name="T68" fmla="*/ 3 w 87"/>
                <a:gd name="T69" fmla="*/ 17 h 130"/>
                <a:gd name="T70" fmla="*/ 3 w 87"/>
                <a:gd name="T71" fmla="*/ 17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7"/>
                <a:gd name="T109" fmla="*/ 0 h 130"/>
                <a:gd name="T110" fmla="*/ 87 w 87"/>
                <a:gd name="T111" fmla="*/ 130 h 1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7" h="130">
                  <a:moveTo>
                    <a:pt x="26" y="130"/>
                  </a:moveTo>
                  <a:lnTo>
                    <a:pt x="26" y="128"/>
                  </a:lnTo>
                  <a:lnTo>
                    <a:pt x="26" y="127"/>
                  </a:lnTo>
                  <a:lnTo>
                    <a:pt x="27" y="124"/>
                  </a:lnTo>
                  <a:lnTo>
                    <a:pt x="29" y="119"/>
                  </a:lnTo>
                  <a:lnTo>
                    <a:pt x="30" y="115"/>
                  </a:lnTo>
                  <a:lnTo>
                    <a:pt x="33" y="109"/>
                  </a:lnTo>
                  <a:lnTo>
                    <a:pt x="35" y="101"/>
                  </a:lnTo>
                  <a:lnTo>
                    <a:pt x="39" y="93"/>
                  </a:lnTo>
                  <a:lnTo>
                    <a:pt x="44" y="83"/>
                  </a:lnTo>
                  <a:lnTo>
                    <a:pt x="49" y="73"/>
                  </a:lnTo>
                  <a:lnTo>
                    <a:pt x="53" y="63"/>
                  </a:lnTo>
                  <a:lnTo>
                    <a:pt x="59" y="52"/>
                  </a:lnTo>
                  <a:lnTo>
                    <a:pt x="65" y="40"/>
                  </a:lnTo>
                  <a:lnTo>
                    <a:pt x="72" y="27"/>
                  </a:lnTo>
                  <a:lnTo>
                    <a:pt x="79" y="14"/>
                  </a:lnTo>
                  <a:lnTo>
                    <a:pt x="87" y="0"/>
                  </a:lnTo>
                  <a:lnTo>
                    <a:pt x="56" y="9"/>
                  </a:lnTo>
                  <a:lnTo>
                    <a:pt x="55" y="9"/>
                  </a:lnTo>
                  <a:lnTo>
                    <a:pt x="53" y="11"/>
                  </a:lnTo>
                  <a:lnTo>
                    <a:pt x="52" y="14"/>
                  </a:lnTo>
                  <a:lnTo>
                    <a:pt x="50" y="18"/>
                  </a:lnTo>
                  <a:lnTo>
                    <a:pt x="46" y="23"/>
                  </a:lnTo>
                  <a:lnTo>
                    <a:pt x="42" y="29"/>
                  </a:lnTo>
                  <a:lnTo>
                    <a:pt x="39" y="35"/>
                  </a:lnTo>
                  <a:lnTo>
                    <a:pt x="35" y="44"/>
                  </a:lnTo>
                  <a:lnTo>
                    <a:pt x="30" y="52"/>
                  </a:lnTo>
                  <a:lnTo>
                    <a:pt x="26" y="63"/>
                  </a:lnTo>
                  <a:lnTo>
                    <a:pt x="21" y="72"/>
                  </a:lnTo>
                  <a:lnTo>
                    <a:pt x="16" y="83"/>
                  </a:lnTo>
                  <a:lnTo>
                    <a:pt x="12" y="93"/>
                  </a:lnTo>
                  <a:lnTo>
                    <a:pt x="7" y="104"/>
                  </a:lnTo>
                  <a:lnTo>
                    <a:pt x="3" y="116"/>
                  </a:lnTo>
                  <a:lnTo>
                    <a:pt x="0" y="128"/>
                  </a:lnTo>
                  <a:lnTo>
                    <a:pt x="26" y="13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79" name="Freeform 156"/>
            <p:cNvSpPr>
              <a:spLocks/>
            </p:cNvSpPr>
            <p:nvPr/>
          </p:nvSpPr>
          <p:spPr bwMode="auto">
            <a:xfrm>
              <a:off x="1263" y="1452"/>
              <a:ext cx="44" cy="64"/>
            </a:xfrm>
            <a:custGeom>
              <a:avLst/>
              <a:gdLst>
                <a:gd name="T0" fmla="*/ 3 w 89"/>
                <a:gd name="T1" fmla="*/ 16 h 128"/>
                <a:gd name="T2" fmla="*/ 3 w 89"/>
                <a:gd name="T3" fmla="*/ 16 h 128"/>
                <a:gd name="T4" fmla="*/ 3 w 89"/>
                <a:gd name="T5" fmla="*/ 16 h 128"/>
                <a:gd name="T6" fmla="*/ 3 w 89"/>
                <a:gd name="T7" fmla="*/ 16 h 128"/>
                <a:gd name="T8" fmla="*/ 3 w 89"/>
                <a:gd name="T9" fmla="*/ 15 h 128"/>
                <a:gd name="T10" fmla="*/ 4 w 89"/>
                <a:gd name="T11" fmla="*/ 15 h 128"/>
                <a:gd name="T12" fmla="*/ 4 w 89"/>
                <a:gd name="T13" fmla="*/ 14 h 128"/>
                <a:gd name="T14" fmla="*/ 4 w 89"/>
                <a:gd name="T15" fmla="*/ 13 h 128"/>
                <a:gd name="T16" fmla="*/ 5 w 89"/>
                <a:gd name="T17" fmla="*/ 12 h 128"/>
                <a:gd name="T18" fmla="*/ 5 w 89"/>
                <a:gd name="T19" fmla="*/ 11 h 128"/>
                <a:gd name="T20" fmla="*/ 6 w 89"/>
                <a:gd name="T21" fmla="*/ 10 h 128"/>
                <a:gd name="T22" fmla="*/ 6 w 89"/>
                <a:gd name="T23" fmla="*/ 8 h 128"/>
                <a:gd name="T24" fmla="*/ 7 w 89"/>
                <a:gd name="T25" fmla="*/ 7 h 128"/>
                <a:gd name="T26" fmla="*/ 8 w 89"/>
                <a:gd name="T27" fmla="*/ 5 h 128"/>
                <a:gd name="T28" fmla="*/ 9 w 89"/>
                <a:gd name="T29" fmla="*/ 4 h 128"/>
                <a:gd name="T30" fmla="*/ 9 w 89"/>
                <a:gd name="T31" fmla="*/ 2 h 128"/>
                <a:gd name="T32" fmla="*/ 11 w 89"/>
                <a:gd name="T33" fmla="*/ 0 h 128"/>
                <a:gd name="T34" fmla="*/ 7 w 89"/>
                <a:gd name="T35" fmla="*/ 1 h 128"/>
                <a:gd name="T36" fmla="*/ 6 w 89"/>
                <a:gd name="T37" fmla="*/ 1 h 128"/>
                <a:gd name="T38" fmla="*/ 6 w 89"/>
                <a:gd name="T39" fmla="*/ 2 h 128"/>
                <a:gd name="T40" fmla="*/ 6 w 89"/>
                <a:gd name="T41" fmla="*/ 2 h 128"/>
                <a:gd name="T42" fmla="*/ 6 w 89"/>
                <a:gd name="T43" fmla="*/ 3 h 128"/>
                <a:gd name="T44" fmla="*/ 5 w 89"/>
                <a:gd name="T45" fmla="*/ 3 h 128"/>
                <a:gd name="T46" fmla="*/ 5 w 89"/>
                <a:gd name="T47" fmla="*/ 4 h 128"/>
                <a:gd name="T48" fmla="*/ 5 w 89"/>
                <a:gd name="T49" fmla="*/ 5 h 128"/>
                <a:gd name="T50" fmla="*/ 4 w 89"/>
                <a:gd name="T51" fmla="*/ 6 h 128"/>
                <a:gd name="T52" fmla="*/ 4 w 89"/>
                <a:gd name="T53" fmla="*/ 7 h 128"/>
                <a:gd name="T54" fmla="*/ 3 w 89"/>
                <a:gd name="T55" fmla="*/ 8 h 128"/>
                <a:gd name="T56" fmla="*/ 2 w 89"/>
                <a:gd name="T57" fmla="*/ 9 h 128"/>
                <a:gd name="T58" fmla="*/ 2 w 89"/>
                <a:gd name="T59" fmla="*/ 11 h 128"/>
                <a:gd name="T60" fmla="*/ 1 w 89"/>
                <a:gd name="T61" fmla="*/ 12 h 128"/>
                <a:gd name="T62" fmla="*/ 1 w 89"/>
                <a:gd name="T63" fmla="*/ 13 h 128"/>
                <a:gd name="T64" fmla="*/ 0 w 89"/>
                <a:gd name="T65" fmla="*/ 15 h 128"/>
                <a:gd name="T66" fmla="*/ 0 w 89"/>
                <a:gd name="T67" fmla="*/ 16 h 128"/>
                <a:gd name="T68" fmla="*/ 3 w 89"/>
                <a:gd name="T69" fmla="*/ 16 h 128"/>
                <a:gd name="T70" fmla="*/ 3 w 89"/>
                <a:gd name="T71" fmla="*/ 16 h 1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9"/>
                <a:gd name="T109" fmla="*/ 0 h 128"/>
                <a:gd name="T110" fmla="*/ 89 w 89"/>
                <a:gd name="T111" fmla="*/ 128 h 1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9" h="128">
                  <a:moveTo>
                    <a:pt x="27" y="128"/>
                  </a:moveTo>
                  <a:lnTo>
                    <a:pt x="27" y="128"/>
                  </a:lnTo>
                  <a:lnTo>
                    <a:pt x="27" y="127"/>
                  </a:lnTo>
                  <a:lnTo>
                    <a:pt x="27" y="124"/>
                  </a:lnTo>
                  <a:lnTo>
                    <a:pt x="30" y="119"/>
                  </a:lnTo>
                  <a:lnTo>
                    <a:pt x="32" y="115"/>
                  </a:lnTo>
                  <a:lnTo>
                    <a:pt x="35" y="109"/>
                  </a:lnTo>
                  <a:lnTo>
                    <a:pt x="37" y="101"/>
                  </a:lnTo>
                  <a:lnTo>
                    <a:pt x="41" y="93"/>
                  </a:lnTo>
                  <a:lnTo>
                    <a:pt x="44" y="83"/>
                  </a:lnTo>
                  <a:lnTo>
                    <a:pt x="49" y="73"/>
                  </a:lnTo>
                  <a:lnTo>
                    <a:pt x="53" y="63"/>
                  </a:lnTo>
                  <a:lnTo>
                    <a:pt x="60" y="52"/>
                  </a:lnTo>
                  <a:lnTo>
                    <a:pt x="66" y="40"/>
                  </a:lnTo>
                  <a:lnTo>
                    <a:pt x="73" y="26"/>
                  </a:lnTo>
                  <a:lnTo>
                    <a:pt x="79" y="14"/>
                  </a:lnTo>
                  <a:lnTo>
                    <a:pt x="89" y="0"/>
                  </a:lnTo>
                  <a:lnTo>
                    <a:pt x="56" y="8"/>
                  </a:lnTo>
                  <a:lnTo>
                    <a:pt x="55" y="8"/>
                  </a:lnTo>
                  <a:lnTo>
                    <a:pt x="53" y="11"/>
                  </a:lnTo>
                  <a:lnTo>
                    <a:pt x="52" y="12"/>
                  </a:lnTo>
                  <a:lnTo>
                    <a:pt x="50" y="18"/>
                  </a:lnTo>
                  <a:lnTo>
                    <a:pt x="47" y="21"/>
                  </a:lnTo>
                  <a:lnTo>
                    <a:pt x="44" y="28"/>
                  </a:lnTo>
                  <a:lnTo>
                    <a:pt x="40" y="35"/>
                  </a:lnTo>
                  <a:lnTo>
                    <a:pt x="37" y="44"/>
                  </a:lnTo>
                  <a:lnTo>
                    <a:pt x="32" y="52"/>
                  </a:lnTo>
                  <a:lnTo>
                    <a:pt x="27" y="61"/>
                  </a:lnTo>
                  <a:lnTo>
                    <a:pt x="23" y="70"/>
                  </a:lnTo>
                  <a:lnTo>
                    <a:pt x="18" y="81"/>
                  </a:lnTo>
                  <a:lnTo>
                    <a:pt x="14" y="92"/>
                  </a:lnTo>
                  <a:lnTo>
                    <a:pt x="9" y="104"/>
                  </a:lnTo>
                  <a:lnTo>
                    <a:pt x="5" y="116"/>
                  </a:lnTo>
                  <a:lnTo>
                    <a:pt x="0" y="128"/>
                  </a:lnTo>
                  <a:lnTo>
                    <a:pt x="27" y="1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80" name="Freeform 157"/>
            <p:cNvSpPr>
              <a:spLocks/>
            </p:cNvSpPr>
            <p:nvPr/>
          </p:nvSpPr>
          <p:spPr bwMode="auto">
            <a:xfrm>
              <a:off x="1047" y="1201"/>
              <a:ext cx="282" cy="286"/>
            </a:xfrm>
            <a:custGeom>
              <a:avLst/>
              <a:gdLst>
                <a:gd name="T0" fmla="*/ 19 w 562"/>
                <a:gd name="T1" fmla="*/ 44 h 572"/>
                <a:gd name="T2" fmla="*/ 24 w 562"/>
                <a:gd name="T3" fmla="*/ 51 h 572"/>
                <a:gd name="T4" fmla="*/ 31 w 562"/>
                <a:gd name="T5" fmla="*/ 60 h 572"/>
                <a:gd name="T6" fmla="*/ 40 w 562"/>
                <a:gd name="T7" fmla="*/ 67 h 572"/>
                <a:gd name="T8" fmla="*/ 52 w 562"/>
                <a:gd name="T9" fmla="*/ 68 h 572"/>
                <a:gd name="T10" fmla="*/ 61 w 562"/>
                <a:gd name="T11" fmla="*/ 64 h 572"/>
                <a:gd name="T12" fmla="*/ 63 w 562"/>
                <a:gd name="T13" fmla="*/ 63 h 572"/>
                <a:gd name="T14" fmla="*/ 65 w 562"/>
                <a:gd name="T15" fmla="*/ 58 h 572"/>
                <a:gd name="T16" fmla="*/ 67 w 562"/>
                <a:gd name="T17" fmla="*/ 51 h 572"/>
                <a:gd name="T18" fmla="*/ 66 w 562"/>
                <a:gd name="T19" fmla="*/ 41 h 572"/>
                <a:gd name="T20" fmla="*/ 61 w 562"/>
                <a:gd name="T21" fmla="*/ 28 h 572"/>
                <a:gd name="T22" fmla="*/ 63 w 562"/>
                <a:gd name="T23" fmla="*/ 27 h 572"/>
                <a:gd name="T24" fmla="*/ 65 w 562"/>
                <a:gd name="T25" fmla="*/ 25 h 572"/>
                <a:gd name="T26" fmla="*/ 65 w 562"/>
                <a:gd name="T27" fmla="*/ 22 h 572"/>
                <a:gd name="T28" fmla="*/ 65 w 562"/>
                <a:gd name="T29" fmla="*/ 18 h 572"/>
                <a:gd name="T30" fmla="*/ 63 w 562"/>
                <a:gd name="T31" fmla="*/ 17 h 572"/>
                <a:gd name="T32" fmla="*/ 62 w 562"/>
                <a:gd name="T33" fmla="*/ 16 h 572"/>
                <a:gd name="T34" fmla="*/ 59 w 562"/>
                <a:gd name="T35" fmla="*/ 17 h 572"/>
                <a:gd name="T36" fmla="*/ 57 w 562"/>
                <a:gd name="T37" fmla="*/ 18 h 572"/>
                <a:gd name="T38" fmla="*/ 55 w 562"/>
                <a:gd name="T39" fmla="*/ 21 h 572"/>
                <a:gd name="T40" fmla="*/ 53 w 562"/>
                <a:gd name="T41" fmla="*/ 18 h 572"/>
                <a:gd name="T42" fmla="*/ 47 w 562"/>
                <a:gd name="T43" fmla="*/ 13 h 572"/>
                <a:gd name="T44" fmla="*/ 38 w 562"/>
                <a:gd name="T45" fmla="*/ 8 h 572"/>
                <a:gd name="T46" fmla="*/ 27 w 562"/>
                <a:gd name="T47" fmla="*/ 5 h 572"/>
                <a:gd name="T48" fmla="*/ 12 w 562"/>
                <a:gd name="T49" fmla="*/ 5 h 572"/>
                <a:gd name="T50" fmla="*/ 11 w 562"/>
                <a:gd name="T51" fmla="*/ 9 h 572"/>
                <a:gd name="T52" fmla="*/ 9 w 562"/>
                <a:gd name="T53" fmla="*/ 18 h 572"/>
                <a:gd name="T54" fmla="*/ 7 w 562"/>
                <a:gd name="T55" fmla="*/ 30 h 572"/>
                <a:gd name="T56" fmla="*/ 5 w 562"/>
                <a:gd name="T57" fmla="*/ 41 h 572"/>
                <a:gd name="T58" fmla="*/ 3 w 562"/>
                <a:gd name="T59" fmla="*/ 50 h 572"/>
                <a:gd name="T60" fmla="*/ 0 w 562"/>
                <a:gd name="T61" fmla="*/ 51 h 572"/>
                <a:gd name="T62" fmla="*/ 2 w 562"/>
                <a:gd name="T63" fmla="*/ 45 h 572"/>
                <a:gd name="T64" fmla="*/ 3 w 562"/>
                <a:gd name="T65" fmla="*/ 34 h 572"/>
                <a:gd name="T66" fmla="*/ 6 w 562"/>
                <a:gd name="T67" fmla="*/ 22 h 572"/>
                <a:gd name="T68" fmla="*/ 8 w 562"/>
                <a:gd name="T69" fmla="*/ 10 h 572"/>
                <a:gd name="T70" fmla="*/ 10 w 562"/>
                <a:gd name="T71" fmla="*/ 2 h 572"/>
                <a:gd name="T72" fmla="*/ 14 w 562"/>
                <a:gd name="T73" fmla="*/ 1 h 572"/>
                <a:gd name="T74" fmla="*/ 20 w 562"/>
                <a:gd name="T75" fmla="*/ 0 h 572"/>
                <a:gd name="T76" fmla="*/ 29 w 562"/>
                <a:gd name="T77" fmla="*/ 1 h 572"/>
                <a:gd name="T78" fmla="*/ 40 w 562"/>
                <a:gd name="T79" fmla="*/ 5 h 572"/>
                <a:gd name="T80" fmla="*/ 49 w 562"/>
                <a:gd name="T81" fmla="*/ 11 h 572"/>
                <a:gd name="T82" fmla="*/ 55 w 562"/>
                <a:gd name="T83" fmla="*/ 17 h 572"/>
                <a:gd name="T84" fmla="*/ 56 w 562"/>
                <a:gd name="T85" fmla="*/ 16 h 572"/>
                <a:gd name="T86" fmla="*/ 58 w 562"/>
                <a:gd name="T87" fmla="*/ 14 h 572"/>
                <a:gd name="T88" fmla="*/ 60 w 562"/>
                <a:gd name="T89" fmla="*/ 13 h 572"/>
                <a:gd name="T90" fmla="*/ 64 w 562"/>
                <a:gd name="T91" fmla="*/ 13 h 572"/>
                <a:gd name="T92" fmla="*/ 68 w 562"/>
                <a:gd name="T93" fmla="*/ 17 h 572"/>
                <a:gd name="T94" fmla="*/ 68 w 562"/>
                <a:gd name="T95" fmla="*/ 19 h 572"/>
                <a:gd name="T96" fmla="*/ 69 w 562"/>
                <a:gd name="T97" fmla="*/ 21 h 572"/>
                <a:gd name="T98" fmla="*/ 69 w 562"/>
                <a:gd name="T99" fmla="*/ 24 h 572"/>
                <a:gd name="T100" fmla="*/ 68 w 562"/>
                <a:gd name="T101" fmla="*/ 27 h 572"/>
                <a:gd name="T102" fmla="*/ 65 w 562"/>
                <a:gd name="T103" fmla="*/ 29 h 572"/>
                <a:gd name="T104" fmla="*/ 66 w 562"/>
                <a:gd name="T105" fmla="*/ 31 h 572"/>
                <a:gd name="T106" fmla="*/ 69 w 562"/>
                <a:gd name="T107" fmla="*/ 36 h 572"/>
                <a:gd name="T108" fmla="*/ 71 w 562"/>
                <a:gd name="T109" fmla="*/ 44 h 572"/>
                <a:gd name="T110" fmla="*/ 70 w 562"/>
                <a:gd name="T111" fmla="*/ 53 h 572"/>
                <a:gd name="T112" fmla="*/ 66 w 562"/>
                <a:gd name="T113" fmla="*/ 64 h 572"/>
                <a:gd name="T114" fmla="*/ 62 w 562"/>
                <a:gd name="T115" fmla="*/ 68 h 572"/>
                <a:gd name="T116" fmla="*/ 56 w 562"/>
                <a:gd name="T117" fmla="*/ 71 h 572"/>
                <a:gd name="T118" fmla="*/ 48 w 562"/>
                <a:gd name="T119" fmla="*/ 72 h 572"/>
                <a:gd name="T120" fmla="*/ 36 w 562"/>
                <a:gd name="T121" fmla="*/ 68 h 572"/>
                <a:gd name="T122" fmla="*/ 24 w 562"/>
                <a:gd name="T123" fmla="*/ 57 h 572"/>
                <a:gd name="T124" fmla="*/ 19 w 562"/>
                <a:gd name="T125" fmla="*/ 42 h 5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2"/>
                <a:gd name="T190" fmla="*/ 0 h 572"/>
                <a:gd name="T191" fmla="*/ 562 w 562"/>
                <a:gd name="T192" fmla="*/ 572 h 5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2" h="572">
                  <a:moveTo>
                    <a:pt x="145" y="334"/>
                  </a:moveTo>
                  <a:lnTo>
                    <a:pt x="146" y="337"/>
                  </a:lnTo>
                  <a:lnTo>
                    <a:pt x="151" y="348"/>
                  </a:lnTo>
                  <a:lnTo>
                    <a:pt x="160" y="361"/>
                  </a:lnTo>
                  <a:lnTo>
                    <a:pt x="171" y="381"/>
                  </a:lnTo>
                  <a:lnTo>
                    <a:pt x="185" y="403"/>
                  </a:lnTo>
                  <a:lnTo>
                    <a:pt x="202" y="427"/>
                  </a:lnTo>
                  <a:lnTo>
                    <a:pt x="220" y="452"/>
                  </a:lnTo>
                  <a:lnTo>
                    <a:pt x="241" y="474"/>
                  </a:lnTo>
                  <a:lnTo>
                    <a:pt x="266" y="497"/>
                  </a:lnTo>
                  <a:lnTo>
                    <a:pt x="290" y="517"/>
                  </a:lnTo>
                  <a:lnTo>
                    <a:pt x="318" y="531"/>
                  </a:lnTo>
                  <a:lnTo>
                    <a:pt x="348" y="542"/>
                  </a:lnTo>
                  <a:lnTo>
                    <a:pt x="377" y="546"/>
                  </a:lnTo>
                  <a:lnTo>
                    <a:pt x="411" y="543"/>
                  </a:lnTo>
                  <a:lnTo>
                    <a:pt x="445" y="533"/>
                  </a:lnTo>
                  <a:lnTo>
                    <a:pt x="480" y="513"/>
                  </a:lnTo>
                  <a:lnTo>
                    <a:pt x="480" y="511"/>
                  </a:lnTo>
                  <a:lnTo>
                    <a:pt x="484" y="508"/>
                  </a:lnTo>
                  <a:lnTo>
                    <a:pt x="489" y="504"/>
                  </a:lnTo>
                  <a:lnTo>
                    <a:pt x="497" y="497"/>
                  </a:lnTo>
                  <a:lnTo>
                    <a:pt x="503" y="488"/>
                  </a:lnTo>
                  <a:lnTo>
                    <a:pt x="512" y="476"/>
                  </a:lnTo>
                  <a:lnTo>
                    <a:pt x="518" y="464"/>
                  </a:lnTo>
                  <a:lnTo>
                    <a:pt x="526" y="447"/>
                  </a:lnTo>
                  <a:lnTo>
                    <a:pt x="530" y="429"/>
                  </a:lnTo>
                  <a:lnTo>
                    <a:pt x="533" y="407"/>
                  </a:lnTo>
                  <a:lnTo>
                    <a:pt x="533" y="383"/>
                  </a:lnTo>
                  <a:lnTo>
                    <a:pt x="532" y="357"/>
                  </a:lnTo>
                  <a:lnTo>
                    <a:pt x="526" y="326"/>
                  </a:lnTo>
                  <a:lnTo>
                    <a:pt x="518" y="294"/>
                  </a:lnTo>
                  <a:lnTo>
                    <a:pt x="503" y="257"/>
                  </a:lnTo>
                  <a:lnTo>
                    <a:pt x="484" y="219"/>
                  </a:lnTo>
                  <a:lnTo>
                    <a:pt x="486" y="218"/>
                  </a:lnTo>
                  <a:lnTo>
                    <a:pt x="492" y="218"/>
                  </a:lnTo>
                  <a:lnTo>
                    <a:pt x="498" y="215"/>
                  </a:lnTo>
                  <a:lnTo>
                    <a:pt x="507" y="208"/>
                  </a:lnTo>
                  <a:lnTo>
                    <a:pt x="510" y="204"/>
                  </a:lnTo>
                  <a:lnTo>
                    <a:pt x="513" y="199"/>
                  </a:lnTo>
                  <a:lnTo>
                    <a:pt x="517" y="193"/>
                  </a:lnTo>
                  <a:lnTo>
                    <a:pt x="518" y="185"/>
                  </a:lnTo>
                  <a:lnTo>
                    <a:pt x="518" y="176"/>
                  </a:lnTo>
                  <a:lnTo>
                    <a:pt x="518" y="167"/>
                  </a:lnTo>
                  <a:lnTo>
                    <a:pt x="517" y="155"/>
                  </a:lnTo>
                  <a:lnTo>
                    <a:pt x="513" y="143"/>
                  </a:lnTo>
                  <a:lnTo>
                    <a:pt x="512" y="140"/>
                  </a:lnTo>
                  <a:lnTo>
                    <a:pt x="506" y="137"/>
                  </a:lnTo>
                  <a:lnTo>
                    <a:pt x="501" y="133"/>
                  </a:lnTo>
                  <a:lnTo>
                    <a:pt x="498" y="130"/>
                  </a:lnTo>
                  <a:lnTo>
                    <a:pt x="494" y="129"/>
                  </a:lnTo>
                  <a:lnTo>
                    <a:pt x="489" y="127"/>
                  </a:lnTo>
                  <a:lnTo>
                    <a:pt x="483" y="126"/>
                  </a:lnTo>
                  <a:lnTo>
                    <a:pt x="477" y="127"/>
                  </a:lnTo>
                  <a:lnTo>
                    <a:pt x="471" y="129"/>
                  </a:lnTo>
                  <a:lnTo>
                    <a:pt x="465" y="133"/>
                  </a:lnTo>
                  <a:lnTo>
                    <a:pt x="458" y="138"/>
                  </a:lnTo>
                  <a:lnTo>
                    <a:pt x="452" y="144"/>
                  </a:lnTo>
                  <a:lnTo>
                    <a:pt x="445" y="153"/>
                  </a:lnTo>
                  <a:lnTo>
                    <a:pt x="440" y="166"/>
                  </a:lnTo>
                  <a:lnTo>
                    <a:pt x="437" y="164"/>
                  </a:lnTo>
                  <a:lnTo>
                    <a:pt x="434" y="158"/>
                  </a:lnTo>
                  <a:lnTo>
                    <a:pt x="426" y="150"/>
                  </a:lnTo>
                  <a:lnTo>
                    <a:pt x="417" y="141"/>
                  </a:lnTo>
                  <a:lnTo>
                    <a:pt x="405" y="127"/>
                  </a:lnTo>
                  <a:lnTo>
                    <a:pt x="390" y="115"/>
                  </a:lnTo>
                  <a:lnTo>
                    <a:pt x="371" y="101"/>
                  </a:lnTo>
                  <a:lnTo>
                    <a:pt x="351" y="88"/>
                  </a:lnTo>
                  <a:lnTo>
                    <a:pt x="328" y="74"/>
                  </a:lnTo>
                  <a:lnTo>
                    <a:pt x="302" y="60"/>
                  </a:lnTo>
                  <a:lnTo>
                    <a:pt x="273" y="49"/>
                  </a:lnTo>
                  <a:lnTo>
                    <a:pt x="243" y="42"/>
                  </a:lnTo>
                  <a:lnTo>
                    <a:pt x="209" y="34"/>
                  </a:lnTo>
                  <a:lnTo>
                    <a:pt x="174" y="29"/>
                  </a:lnTo>
                  <a:lnTo>
                    <a:pt x="136" y="29"/>
                  </a:lnTo>
                  <a:lnTo>
                    <a:pt x="94" y="36"/>
                  </a:lnTo>
                  <a:lnTo>
                    <a:pt x="93" y="37"/>
                  </a:lnTo>
                  <a:lnTo>
                    <a:pt x="91" y="48"/>
                  </a:lnTo>
                  <a:lnTo>
                    <a:pt x="87" y="65"/>
                  </a:lnTo>
                  <a:lnTo>
                    <a:pt x="82" y="86"/>
                  </a:lnTo>
                  <a:lnTo>
                    <a:pt x="78" y="111"/>
                  </a:lnTo>
                  <a:lnTo>
                    <a:pt x="72" y="140"/>
                  </a:lnTo>
                  <a:lnTo>
                    <a:pt x="64" y="170"/>
                  </a:lnTo>
                  <a:lnTo>
                    <a:pt x="58" y="204"/>
                  </a:lnTo>
                  <a:lnTo>
                    <a:pt x="52" y="236"/>
                  </a:lnTo>
                  <a:lnTo>
                    <a:pt x="44" y="268"/>
                  </a:lnTo>
                  <a:lnTo>
                    <a:pt x="38" y="299"/>
                  </a:lnTo>
                  <a:lnTo>
                    <a:pt x="33" y="328"/>
                  </a:lnTo>
                  <a:lnTo>
                    <a:pt x="29" y="354"/>
                  </a:lnTo>
                  <a:lnTo>
                    <a:pt x="26" y="377"/>
                  </a:lnTo>
                  <a:lnTo>
                    <a:pt x="24" y="393"/>
                  </a:lnTo>
                  <a:lnTo>
                    <a:pt x="24" y="406"/>
                  </a:lnTo>
                  <a:lnTo>
                    <a:pt x="0" y="409"/>
                  </a:lnTo>
                  <a:lnTo>
                    <a:pt x="0" y="406"/>
                  </a:lnTo>
                  <a:lnTo>
                    <a:pt x="1" y="395"/>
                  </a:lnTo>
                  <a:lnTo>
                    <a:pt x="4" y="378"/>
                  </a:lnTo>
                  <a:lnTo>
                    <a:pt x="9" y="357"/>
                  </a:lnTo>
                  <a:lnTo>
                    <a:pt x="12" y="331"/>
                  </a:lnTo>
                  <a:lnTo>
                    <a:pt x="18" y="302"/>
                  </a:lnTo>
                  <a:lnTo>
                    <a:pt x="23" y="270"/>
                  </a:lnTo>
                  <a:lnTo>
                    <a:pt x="29" y="237"/>
                  </a:lnTo>
                  <a:lnTo>
                    <a:pt x="35" y="202"/>
                  </a:lnTo>
                  <a:lnTo>
                    <a:pt x="41" y="169"/>
                  </a:lnTo>
                  <a:lnTo>
                    <a:pt x="47" y="135"/>
                  </a:lnTo>
                  <a:lnTo>
                    <a:pt x="53" y="104"/>
                  </a:lnTo>
                  <a:lnTo>
                    <a:pt x="59" y="75"/>
                  </a:lnTo>
                  <a:lnTo>
                    <a:pt x="64" y="49"/>
                  </a:lnTo>
                  <a:lnTo>
                    <a:pt x="69" y="29"/>
                  </a:lnTo>
                  <a:lnTo>
                    <a:pt x="75" y="14"/>
                  </a:lnTo>
                  <a:lnTo>
                    <a:pt x="96" y="5"/>
                  </a:lnTo>
                  <a:lnTo>
                    <a:pt x="99" y="3"/>
                  </a:lnTo>
                  <a:lnTo>
                    <a:pt x="107" y="3"/>
                  </a:lnTo>
                  <a:lnTo>
                    <a:pt x="119" y="2"/>
                  </a:lnTo>
                  <a:lnTo>
                    <a:pt x="134" y="2"/>
                  </a:lnTo>
                  <a:lnTo>
                    <a:pt x="154" y="0"/>
                  </a:lnTo>
                  <a:lnTo>
                    <a:pt x="177" y="2"/>
                  </a:lnTo>
                  <a:lnTo>
                    <a:pt x="202" y="3"/>
                  </a:lnTo>
                  <a:lnTo>
                    <a:pt x="228" y="8"/>
                  </a:lnTo>
                  <a:lnTo>
                    <a:pt x="255" y="14"/>
                  </a:lnTo>
                  <a:lnTo>
                    <a:pt x="284" y="22"/>
                  </a:lnTo>
                  <a:lnTo>
                    <a:pt x="312" y="33"/>
                  </a:lnTo>
                  <a:lnTo>
                    <a:pt x="339" y="45"/>
                  </a:lnTo>
                  <a:lnTo>
                    <a:pt x="367" y="62"/>
                  </a:lnTo>
                  <a:lnTo>
                    <a:pt x="391" y="81"/>
                  </a:lnTo>
                  <a:lnTo>
                    <a:pt x="414" y="104"/>
                  </a:lnTo>
                  <a:lnTo>
                    <a:pt x="436" y="133"/>
                  </a:lnTo>
                  <a:lnTo>
                    <a:pt x="436" y="132"/>
                  </a:lnTo>
                  <a:lnTo>
                    <a:pt x="437" y="130"/>
                  </a:lnTo>
                  <a:lnTo>
                    <a:pt x="439" y="126"/>
                  </a:lnTo>
                  <a:lnTo>
                    <a:pt x="442" y="123"/>
                  </a:lnTo>
                  <a:lnTo>
                    <a:pt x="446" y="118"/>
                  </a:lnTo>
                  <a:lnTo>
                    <a:pt x="451" y="114"/>
                  </a:lnTo>
                  <a:lnTo>
                    <a:pt x="457" y="109"/>
                  </a:lnTo>
                  <a:lnTo>
                    <a:pt x="463" y="106"/>
                  </a:lnTo>
                  <a:lnTo>
                    <a:pt x="471" y="101"/>
                  </a:lnTo>
                  <a:lnTo>
                    <a:pt x="478" y="100"/>
                  </a:lnTo>
                  <a:lnTo>
                    <a:pt x="486" y="100"/>
                  </a:lnTo>
                  <a:lnTo>
                    <a:pt x="495" y="101"/>
                  </a:lnTo>
                  <a:lnTo>
                    <a:pt x="504" y="104"/>
                  </a:lnTo>
                  <a:lnTo>
                    <a:pt x="515" y="112"/>
                  </a:lnTo>
                  <a:lnTo>
                    <a:pt x="526" y="121"/>
                  </a:lnTo>
                  <a:lnTo>
                    <a:pt x="536" y="133"/>
                  </a:lnTo>
                  <a:lnTo>
                    <a:pt x="538" y="137"/>
                  </a:lnTo>
                  <a:lnTo>
                    <a:pt x="538" y="140"/>
                  </a:lnTo>
                  <a:lnTo>
                    <a:pt x="541" y="146"/>
                  </a:lnTo>
                  <a:lnTo>
                    <a:pt x="543" y="152"/>
                  </a:lnTo>
                  <a:lnTo>
                    <a:pt x="544" y="159"/>
                  </a:lnTo>
                  <a:lnTo>
                    <a:pt x="546" y="167"/>
                  </a:lnTo>
                  <a:lnTo>
                    <a:pt x="547" y="176"/>
                  </a:lnTo>
                  <a:lnTo>
                    <a:pt x="546" y="184"/>
                  </a:lnTo>
                  <a:lnTo>
                    <a:pt x="546" y="192"/>
                  </a:lnTo>
                  <a:lnTo>
                    <a:pt x="544" y="199"/>
                  </a:lnTo>
                  <a:lnTo>
                    <a:pt x="541" y="207"/>
                  </a:lnTo>
                  <a:lnTo>
                    <a:pt x="536" y="213"/>
                  </a:lnTo>
                  <a:lnTo>
                    <a:pt x="532" y="221"/>
                  </a:lnTo>
                  <a:lnTo>
                    <a:pt x="526" y="224"/>
                  </a:lnTo>
                  <a:lnTo>
                    <a:pt x="517" y="228"/>
                  </a:lnTo>
                  <a:lnTo>
                    <a:pt x="517" y="230"/>
                  </a:lnTo>
                  <a:lnTo>
                    <a:pt x="521" y="236"/>
                  </a:lnTo>
                  <a:lnTo>
                    <a:pt x="526" y="244"/>
                  </a:lnTo>
                  <a:lnTo>
                    <a:pt x="532" y="256"/>
                  </a:lnTo>
                  <a:lnTo>
                    <a:pt x="538" y="268"/>
                  </a:lnTo>
                  <a:lnTo>
                    <a:pt x="544" y="286"/>
                  </a:lnTo>
                  <a:lnTo>
                    <a:pt x="550" y="305"/>
                  </a:lnTo>
                  <a:lnTo>
                    <a:pt x="558" y="326"/>
                  </a:lnTo>
                  <a:lnTo>
                    <a:pt x="561" y="348"/>
                  </a:lnTo>
                  <a:lnTo>
                    <a:pt x="562" y="372"/>
                  </a:lnTo>
                  <a:lnTo>
                    <a:pt x="561" y="396"/>
                  </a:lnTo>
                  <a:lnTo>
                    <a:pt x="558" y="424"/>
                  </a:lnTo>
                  <a:lnTo>
                    <a:pt x="549" y="452"/>
                  </a:lnTo>
                  <a:lnTo>
                    <a:pt x="538" y="479"/>
                  </a:lnTo>
                  <a:lnTo>
                    <a:pt x="521" y="508"/>
                  </a:lnTo>
                  <a:lnTo>
                    <a:pt x="500" y="536"/>
                  </a:lnTo>
                  <a:lnTo>
                    <a:pt x="497" y="537"/>
                  </a:lnTo>
                  <a:lnTo>
                    <a:pt x="489" y="542"/>
                  </a:lnTo>
                  <a:lnTo>
                    <a:pt x="478" y="548"/>
                  </a:lnTo>
                  <a:lnTo>
                    <a:pt x="465" y="556"/>
                  </a:lnTo>
                  <a:lnTo>
                    <a:pt x="446" y="562"/>
                  </a:lnTo>
                  <a:lnTo>
                    <a:pt x="426" y="568"/>
                  </a:lnTo>
                  <a:lnTo>
                    <a:pt x="402" y="571"/>
                  </a:lnTo>
                  <a:lnTo>
                    <a:pt x="376" y="572"/>
                  </a:lnTo>
                  <a:lnTo>
                    <a:pt x="348" y="568"/>
                  </a:lnTo>
                  <a:lnTo>
                    <a:pt x="318" y="559"/>
                  </a:lnTo>
                  <a:lnTo>
                    <a:pt x="286" y="543"/>
                  </a:lnTo>
                  <a:lnTo>
                    <a:pt x="255" y="523"/>
                  </a:lnTo>
                  <a:lnTo>
                    <a:pt x="221" y="493"/>
                  </a:lnTo>
                  <a:lnTo>
                    <a:pt x="186" y="453"/>
                  </a:lnTo>
                  <a:lnTo>
                    <a:pt x="153" y="404"/>
                  </a:lnTo>
                  <a:lnTo>
                    <a:pt x="120" y="344"/>
                  </a:lnTo>
                  <a:lnTo>
                    <a:pt x="145" y="33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81" name="Freeform 158"/>
            <p:cNvSpPr>
              <a:spLocks/>
            </p:cNvSpPr>
            <p:nvPr/>
          </p:nvSpPr>
          <p:spPr bwMode="auto">
            <a:xfrm>
              <a:off x="1257" y="1449"/>
              <a:ext cx="200" cy="159"/>
            </a:xfrm>
            <a:custGeom>
              <a:avLst/>
              <a:gdLst>
                <a:gd name="T0" fmla="*/ 25 w 400"/>
                <a:gd name="T1" fmla="*/ 1 h 317"/>
                <a:gd name="T2" fmla="*/ 25 w 400"/>
                <a:gd name="T3" fmla="*/ 3 h 317"/>
                <a:gd name="T4" fmla="*/ 27 w 400"/>
                <a:gd name="T5" fmla="*/ 7 h 317"/>
                <a:gd name="T6" fmla="*/ 29 w 400"/>
                <a:gd name="T7" fmla="*/ 12 h 317"/>
                <a:gd name="T8" fmla="*/ 34 w 400"/>
                <a:gd name="T9" fmla="*/ 18 h 317"/>
                <a:gd name="T10" fmla="*/ 41 w 400"/>
                <a:gd name="T11" fmla="*/ 27 h 317"/>
                <a:gd name="T12" fmla="*/ 50 w 400"/>
                <a:gd name="T13" fmla="*/ 38 h 317"/>
                <a:gd name="T14" fmla="*/ 48 w 400"/>
                <a:gd name="T15" fmla="*/ 40 h 317"/>
                <a:gd name="T16" fmla="*/ 46 w 400"/>
                <a:gd name="T17" fmla="*/ 40 h 317"/>
                <a:gd name="T18" fmla="*/ 43 w 400"/>
                <a:gd name="T19" fmla="*/ 39 h 317"/>
                <a:gd name="T20" fmla="*/ 38 w 400"/>
                <a:gd name="T21" fmla="*/ 38 h 317"/>
                <a:gd name="T22" fmla="*/ 32 w 400"/>
                <a:gd name="T23" fmla="*/ 37 h 317"/>
                <a:gd name="T24" fmla="*/ 25 w 400"/>
                <a:gd name="T25" fmla="*/ 35 h 317"/>
                <a:gd name="T26" fmla="*/ 17 w 400"/>
                <a:gd name="T27" fmla="*/ 32 h 317"/>
                <a:gd name="T28" fmla="*/ 10 w 400"/>
                <a:gd name="T29" fmla="*/ 28 h 317"/>
                <a:gd name="T30" fmla="*/ 7 w 400"/>
                <a:gd name="T31" fmla="*/ 26 h 317"/>
                <a:gd name="T32" fmla="*/ 7 w 400"/>
                <a:gd name="T33" fmla="*/ 25 h 317"/>
                <a:gd name="T34" fmla="*/ 7 w 400"/>
                <a:gd name="T35" fmla="*/ 24 h 317"/>
                <a:gd name="T36" fmla="*/ 7 w 400"/>
                <a:gd name="T37" fmla="*/ 22 h 317"/>
                <a:gd name="T38" fmla="*/ 7 w 400"/>
                <a:gd name="T39" fmla="*/ 21 h 317"/>
                <a:gd name="T40" fmla="*/ 7 w 400"/>
                <a:gd name="T41" fmla="*/ 20 h 317"/>
                <a:gd name="T42" fmla="*/ 6 w 400"/>
                <a:gd name="T43" fmla="*/ 19 h 317"/>
                <a:gd name="T44" fmla="*/ 5 w 400"/>
                <a:gd name="T45" fmla="*/ 19 h 317"/>
                <a:gd name="T46" fmla="*/ 5 w 400"/>
                <a:gd name="T47" fmla="*/ 20 h 317"/>
                <a:gd name="T48" fmla="*/ 4 w 400"/>
                <a:gd name="T49" fmla="*/ 21 h 317"/>
                <a:gd name="T50" fmla="*/ 4 w 400"/>
                <a:gd name="T51" fmla="*/ 22 h 317"/>
                <a:gd name="T52" fmla="*/ 4 w 400"/>
                <a:gd name="T53" fmla="*/ 23 h 317"/>
                <a:gd name="T54" fmla="*/ 4 w 400"/>
                <a:gd name="T55" fmla="*/ 26 h 317"/>
                <a:gd name="T56" fmla="*/ 1 w 400"/>
                <a:gd name="T57" fmla="*/ 26 h 317"/>
                <a:gd name="T58" fmla="*/ 1 w 400"/>
                <a:gd name="T59" fmla="*/ 26 h 317"/>
                <a:gd name="T60" fmla="*/ 1 w 400"/>
                <a:gd name="T61" fmla="*/ 25 h 317"/>
                <a:gd name="T62" fmla="*/ 0 w 400"/>
                <a:gd name="T63" fmla="*/ 23 h 317"/>
                <a:gd name="T64" fmla="*/ 1 w 400"/>
                <a:gd name="T65" fmla="*/ 21 h 317"/>
                <a:gd name="T66" fmla="*/ 1 w 400"/>
                <a:gd name="T67" fmla="*/ 18 h 317"/>
                <a:gd name="T68" fmla="*/ 2 w 400"/>
                <a:gd name="T69" fmla="*/ 17 h 317"/>
                <a:gd name="T70" fmla="*/ 4 w 400"/>
                <a:gd name="T71" fmla="*/ 16 h 317"/>
                <a:gd name="T72" fmla="*/ 7 w 400"/>
                <a:gd name="T73" fmla="*/ 16 h 317"/>
                <a:gd name="T74" fmla="*/ 7 w 400"/>
                <a:gd name="T75" fmla="*/ 17 h 317"/>
                <a:gd name="T76" fmla="*/ 9 w 400"/>
                <a:gd name="T77" fmla="*/ 18 h 317"/>
                <a:gd name="T78" fmla="*/ 10 w 400"/>
                <a:gd name="T79" fmla="*/ 18 h 317"/>
                <a:gd name="T80" fmla="*/ 10 w 400"/>
                <a:gd name="T81" fmla="*/ 20 h 317"/>
                <a:gd name="T82" fmla="*/ 10 w 400"/>
                <a:gd name="T83" fmla="*/ 22 h 317"/>
                <a:gd name="T84" fmla="*/ 10 w 400"/>
                <a:gd name="T85" fmla="*/ 25 h 317"/>
                <a:gd name="T86" fmla="*/ 11 w 400"/>
                <a:gd name="T87" fmla="*/ 25 h 317"/>
                <a:gd name="T88" fmla="*/ 12 w 400"/>
                <a:gd name="T89" fmla="*/ 26 h 317"/>
                <a:gd name="T90" fmla="*/ 15 w 400"/>
                <a:gd name="T91" fmla="*/ 28 h 317"/>
                <a:gd name="T92" fmla="*/ 19 w 400"/>
                <a:gd name="T93" fmla="*/ 30 h 317"/>
                <a:gd name="T94" fmla="*/ 24 w 400"/>
                <a:gd name="T95" fmla="*/ 31 h 317"/>
                <a:gd name="T96" fmla="*/ 30 w 400"/>
                <a:gd name="T97" fmla="*/ 33 h 317"/>
                <a:gd name="T98" fmla="*/ 37 w 400"/>
                <a:gd name="T99" fmla="*/ 35 h 317"/>
                <a:gd name="T100" fmla="*/ 45 w 400"/>
                <a:gd name="T101" fmla="*/ 37 h 317"/>
                <a:gd name="T102" fmla="*/ 44 w 400"/>
                <a:gd name="T103" fmla="*/ 36 h 317"/>
                <a:gd name="T104" fmla="*/ 41 w 400"/>
                <a:gd name="T105" fmla="*/ 33 h 317"/>
                <a:gd name="T106" fmla="*/ 37 w 400"/>
                <a:gd name="T107" fmla="*/ 29 h 317"/>
                <a:gd name="T108" fmla="*/ 33 w 400"/>
                <a:gd name="T109" fmla="*/ 24 h 317"/>
                <a:gd name="T110" fmla="*/ 29 w 400"/>
                <a:gd name="T111" fmla="*/ 18 h 317"/>
                <a:gd name="T112" fmla="*/ 25 w 400"/>
                <a:gd name="T113" fmla="*/ 12 h 317"/>
                <a:gd name="T114" fmla="*/ 23 w 400"/>
                <a:gd name="T115" fmla="*/ 6 h 317"/>
                <a:gd name="T116" fmla="*/ 22 w 400"/>
                <a:gd name="T117" fmla="*/ 1 h 317"/>
                <a:gd name="T118" fmla="*/ 25 w 400"/>
                <a:gd name="T119" fmla="*/ 0 h 3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0"/>
                <a:gd name="T181" fmla="*/ 0 h 317"/>
                <a:gd name="T182" fmla="*/ 400 w 400"/>
                <a:gd name="T183" fmla="*/ 317 h 3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0" h="317">
                  <a:moveTo>
                    <a:pt x="197" y="0"/>
                  </a:moveTo>
                  <a:lnTo>
                    <a:pt x="197" y="7"/>
                  </a:lnTo>
                  <a:lnTo>
                    <a:pt x="197" y="14"/>
                  </a:lnTo>
                  <a:lnTo>
                    <a:pt x="200" y="23"/>
                  </a:lnTo>
                  <a:lnTo>
                    <a:pt x="205" y="36"/>
                  </a:lnTo>
                  <a:lnTo>
                    <a:pt x="211" y="52"/>
                  </a:lnTo>
                  <a:lnTo>
                    <a:pt x="220" y="69"/>
                  </a:lnTo>
                  <a:lnTo>
                    <a:pt x="232" y="91"/>
                  </a:lnTo>
                  <a:lnTo>
                    <a:pt x="247" y="115"/>
                  </a:lnTo>
                  <a:lnTo>
                    <a:pt x="269" y="144"/>
                  </a:lnTo>
                  <a:lnTo>
                    <a:pt x="293" y="176"/>
                  </a:lnTo>
                  <a:lnTo>
                    <a:pt x="322" y="211"/>
                  </a:lnTo>
                  <a:lnTo>
                    <a:pt x="358" y="251"/>
                  </a:lnTo>
                  <a:lnTo>
                    <a:pt x="400" y="297"/>
                  </a:lnTo>
                  <a:lnTo>
                    <a:pt x="387" y="317"/>
                  </a:lnTo>
                  <a:lnTo>
                    <a:pt x="384" y="315"/>
                  </a:lnTo>
                  <a:lnTo>
                    <a:pt x="377" y="315"/>
                  </a:lnTo>
                  <a:lnTo>
                    <a:pt x="368" y="314"/>
                  </a:lnTo>
                  <a:lnTo>
                    <a:pt x="354" y="312"/>
                  </a:lnTo>
                  <a:lnTo>
                    <a:pt x="339" y="309"/>
                  </a:lnTo>
                  <a:lnTo>
                    <a:pt x="319" y="308"/>
                  </a:lnTo>
                  <a:lnTo>
                    <a:pt x="298" y="303"/>
                  </a:lnTo>
                  <a:lnTo>
                    <a:pt x="275" y="299"/>
                  </a:lnTo>
                  <a:lnTo>
                    <a:pt x="250" y="293"/>
                  </a:lnTo>
                  <a:lnTo>
                    <a:pt x="223" y="285"/>
                  </a:lnTo>
                  <a:lnTo>
                    <a:pt x="195" y="276"/>
                  </a:lnTo>
                  <a:lnTo>
                    <a:pt x="166" y="265"/>
                  </a:lnTo>
                  <a:lnTo>
                    <a:pt x="136" y="253"/>
                  </a:lnTo>
                  <a:lnTo>
                    <a:pt x="107" y="241"/>
                  </a:lnTo>
                  <a:lnTo>
                    <a:pt x="78" y="224"/>
                  </a:lnTo>
                  <a:lnTo>
                    <a:pt x="49" y="207"/>
                  </a:lnTo>
                  <a:lnTo>
                    <a:pt x="49" y="204"/>
                  </a:lnTo>
                  <a:lnTo>
                    <a:pt x="50" y="198"/>
                  </a:lnTo>
                  <a:lnTo>
                    <a:pt x="50" y="193"/>
                  </a:lnTo>
                  <a:lnTo>
                    <a:pt x="52" y="190"/>
                  </a:lnTo>
                  <a:lnTo>
                    <a:pt x="52" y="185"/>
                  </a:lnTo>
                  <a:lnTo>
                    <a:pt x="53" y="181"/>
                  </a:lnTo>
                  <a:lnTo>
                    <a:pt x="53" y="175"/>
                  </a:lnTo>
                  <a:lnTo>
                    <a:pt x="53" y="170"/>
                  </a:lnTo>
                  <a:lnTo>
                    <a:pt x="52" y="164"/>
                  </a:lnTo>
                  <a:lnTo>
                    <a:pt x="52" y="161"/>
                  </a:lnTo>
                  <a:lnTo>
                    <a:pt x="49" y="156"/>
                  </a:lnTo>
                  <a:lnTo>
                    <a:pt x="47" y="153"/>
                  </a:lnTo>
                  <a:lnTo>
                    <a:pt x="44" y="150"/>
                  </a:lnTo>
                  <a:lnTo>
                    <a:pt x="39" y="150"/>
                  </a:lnTo>
                  <a:lnTo>
                    <a:pt x="38" y="150"/>
                  </a:lnTo>
                  <a:lnTo>
                    <a:pt x="36" y="150"/>
                  </a:lnTo>
                  <a:lnTo>
                    <a:pt x="35" y="153"/>
                  </a:lnTo>
                  <a:lnTo>
                    <a:pt x="32" y="159"/>
                  </a:lnTo>
                  <a:lnTo>
                    <a:pt x="30" y="161"/>
                  </a:lnTo>
                  <a:lnTo>
                    <a:pt x="30" y="166"/>
                  </a:lnTo>
                  <a:lnTo>
                    <a:pt x="29" y="170"/>
                  </a:lnTo>
                  <a:lnTo>
                    <a:pt x="29" y="178"/>
                  </a:lnTo>
                  <a:lnTo>
                    <a:pt x="29" y="184"/>
                  </a:lnTo>
                  <a:lnTo>
                    <a:pt x="29" y="193"/>
                  </a:lnTo>
                  <a:lnTo>
                    <a:pt x="29" y="201"/>
                  </a:lnTo>
                  <a:lnTo>
                    <a:pt x="30" y="211"/>
                  </a:lnTo>
                  <a:lnTo>
                    <a:pt x="3" y="208"/>
                  </a:lnTo>
                  <a:lnTo>
                    <a:pt x="1" y="207"/>
                  </a:lnTo>
                  <a:lnTo>
                    <a:pt x="1" y="204"/>
                  </a:lnTo>
                  <a:lnTo>
                    <a:pt x="1" y="199"/>
                  </a:lnTo>
                  <a:lnTo>
                    <a:pt x="1" y="193"/>
                  </a:lnTo>
                  <a:lnTo>
                    <a:pt x="0" y="185"/>
                  </a:lnTo>
                  <a:lnTo>
                    <a:pt x="0" y="178"/>
                  </a:lnTo>
                  <a:lnTo>
                    <a:pt x="0" y="170"/>
                  </a:lnTo>
                  <a:lnTo>
                    <a:pt x="3" y="161"/>
                  </a:lnTo>
                  <a:lnTo>
                    <a:pt x="4" y="152"/>
                  </a:lnTo>
                  <a:lnTo>
                    <a:pt x="7" y="144"/>
                  </a:lnTo>
                  <a:lnTo>
                    <a:pt x="10" y="138"/>
                  </a:lnTo>
                  <a:lnTo>
                    <a:pt x="15" y="133"/>
                  </a:lnTo>
                  <a:lnTo>
                    <a:pt x="21" y="127"/>
                  </a:lnTo>
                  <a:lnTo>
                    <a:pt x="29" y="126"/>
                  </a:lnTo>
                  <a:lnTo>
                    <a:pt x="38" y="126"/>
                  </a:lnTo>
                  <a:lnTo>
                    <a:pt x="50" y="127"/>
                  </a:lnTo>
                  <a:lnTo>
                    <a:pt x="52" y="127"/>
                  </a:lnTo>
                  <a:lnTo>
                    <a:pt x="56" y="129"/>
                  </a:lnTo>
                  <a:lnTo>
                    <a:pt x="61" y="132"/>
                  </a:lnTo>
                  <a:lnTo>
                    <a:pt x="67" y="138"/>
                  </a:lnTo>
                  <a:lnTo>
                    <a:pt x="70" y="140"/>
                  </a:lnTo>
                  <a:lnTo>
                    <a:pt x="73" y="144"/>
                  </a:lnTo>
                  <a:lnTo>
                    <a:pt x="75" y="150"/>
                  </a:lnTo>
                  <a:lnTo>
                    <a:pt x="78" y="156"/>
                  </a:lnTo>
                  <a:lnTo>
                    <a:pt x="78" y="164"/>
                  </a:lnTo>
                  <a:lnTo>
                    <a:pt x="79" y="173"/>
                  </a:lnTo>
                  <a:lnTo>
                    <a:pt x="79" y="182"/>
                  </a:lnTo>
                  <a:lnTo>
                    <a:pt x="79" y="193"/>
                  </a:lnTo>
                  <a:lnTo>
                    <a:pt x="82" y="196"/>
                  </a:lnTo>
                  <a:lnTo>
                    <a:pt x="88" y="199"/>
                  </a:lnTo>
                  <a:lnTo>
                    <a:pt x="96" y="205"/>
                  </a:lnTo>
                  <a:lnTo>
                    <a:pt x="107" y="210"/>
                  </a:lnTo>
                  <a:lnTo>
                    <a:pt x="119" y="218"/>
                  </a:lnTo>
                  <a:lnTo>
                    <a:pt x="133" y="224"/>
                  </a:lnTo>
                  <a:lnTo>
                    <a:pt x="151" y="233"/>
                  </a:lnTo>
                  <a:lnTo>
                    <a:pt x="168" y="241"/>
                  </a:lnTo>
                  <a:lnTo>
                    <a:pt x="189" y="248"/>
                  </a:lnTo>
                  <a:lnTo>
                    <a:pt x="212" y="256"/>
                  </a:lnTo>
                  <a:lnTo>
                    <a:pt x="238" y="263"/>
                  </a:lnTo>
                  <a:lnTo>
                    <a:pt x="264" y="271"/>
                  </a:lnTo>
                  <a:lnTo>
                    <a:pt x="293" y="279"/>
                  </a:lnTo>
                  <a:lnTo>
                    <a:pt x="324" y="285"/>
                  </a:lnTo>
                  <a:lnTo>
                    <a:pt x="358" y="293"/>
                  </a:lnTo>
                  <a:lnTo>
                    <a:pt x="354" y="289"/>
                  </a:lnTo>
                  <a:lnTo>
                    <a:pt x="350" y="283"/>
                  </a:lnTo>
                  <a:lnTo>
                    <a:pt x="339" y="273"/>
                  </a:lnTo>
                  <a:lnTo>
                    <a:pt x="327" y="260"/>
                  </a:lnTo>
                  <a:lnTo>
                    <a:pt x="312" y="245"/>
                  </a:lnTo>
                  <a:lnTo>
                    <a:pt x="296" y="227"/>
                  </a:lnTo>
                  <a:lnTo>
                    <a:pt x="280" y="207"/>
                  </a:lnTo>
                  <a:lnTo>
                    <a:pt x="263" y="187"/>
                  </a:lnTo>
                  <a:lnTo>
                    <a:pt x="244" y="163"/>
                  </a:lnTo>
                  <a:lnTo>
                    <a:pt x="228" y="140"/>
                  </a:lnTo>
                  <a:lnTo>
                    <a:pt x="211" y="117"/>
                  </a:lnTo>
                  <a:lnTo>
                    <a:pt x="198" y="92"/>
                  </a:lnTo>
                  <a:lnTo>
                    <a:pt x="188" y="69"/>
                  </a:lnTo>
                  <a:lnTo>
                    <a:pt x="179" y="48"/>
                  </a:lnTo>
                  <a:lnTo>
                    <a:pt x="174" y="26"/>
                  </a:lnTo>
                  <a:lnTo>
                    <a:pt x="176" y="8"/>
                  </a:lnTo>
                  <a:lnTo>
                    <a:pt x="19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82" name="Freeform 159"/>
            <p:cNvSpPr>
              <a:spLocks/>
            </p:cNvSpPr>
            <p:nvPr/>
          </p:nvSpPr>
          <p:spPr bwMode="auto">
            <a:xfrm>
              <a:off x="1156" y="1825"/>
              <a:ext cx="705" cy="276"/>
            </a:xfrm>
            <a:custGeom>
              <a:avLst/>
              <a:gdLst>
                <a:gd name="T0" fmla="*/ 33 w 1410"/>
                <a:gd name="T1" fmla="*/ 62 h 554"/>
                <a:gd name="T2" fmla="*/ 33 w 1410"/>
                <a:gd name="T3" fmla="*/ 56 h 554"/>
                <a:gd name="T4" fmla="*/ 34 w 1410"/>
                <a:gd name="T5" fmla="*/ 45 h 554"/>
                <a:gd name="T6" fmla="*/ 38 w 1410"/>
                <a:gd name="T7" fmla="*/ 33 h 554"/>
                <a:gd name="T8" fmla="*/ 47 w 1410"/>
                <a:gd name="T9" fmla="*/ 22 h 554"/>
                <a:gd name="T10" fmla="*/ 63 w 1410"/>
                <a:gd name="T11" fmla="*/ 16 h 554"/>
                <a:gd name="T12" fmla="*/ 65 w 1410"/>
                <a:gd name="T13" fmla="*/ 15 h 554"/>
                <a:gd name="T14" fmla="*/ 71 w 1410"/>
                <a:gd name="T15" fmla="*/ 14 h 554"/>
                <a:gd name="T16" fmla="*/ 80 w 1410"/>
                <a:gd name="T17" fmla="*/ 11 h 554"/>
                <a:gd name="T18" fmla="*/ 88 w 1410"/>
                <a:gd name="T19" fmla="*/ 8 h 554"/>
                <a:gd name="T20" fmla="*/ 95 w 1410"/>
                <a:gd name="T21" fmla="*/ 5 h 554"/>
                <a:gd name="T22" fmla="*/ 97 w 1410"/>
                <a:gd name="T23" fmla="*/ 7 h 554"/>
                <a:gd name="T24" fmla="*/ 100 w 1410"/>
                <a:gd name="T25" fmla="*/ 19 h 554"/>
                <a:gd name="T26" fmla="*/ 106 w 1410"/>
                <a:gd name="T27" fmla="*/ 34 h 554"/>
                <a:gd name="T28" fmla="*/ 115 w 1410"/>
                <a:gd name="T29" fmla="*/ 48 h 554"/>
                <a:gd name="T30" fmla="*/ 128 w 1410"/>
                <a:gd name="T31" fmla="*/ 56 h 554"/>
                <a:gd name="T32" fmla="*/ 140 w 1410"/>
                <a:gd name="T33" fmla="*/ 55 h 554"/>
                <a:gd name="T34" fmla="*/ 144 w 1410"/>
                <a:gd name="T35" fmla="*/ 53 h 554"/>
                <a:gd name="T36" fmla="*/ 152 w 1410"/>
                <a:gd name="T37" fmla="*/ 48 h 554"/>
                <a:gd name="T38" fmla="*/ 162 w 1410"/>
                <a:gd name="T39" fmla="*/ 42 h 554"/>
                <a:gd name="T40" fmla="*/ 170 w 1410"/>
                <a:gd name="T41" fmla="*/ 36 h 554"/>
                <a:gd name="T42" fmla="*/ 177 w 1410"/>
                <a:gd name="T43" fmla="*/ 31 h 554"/>
                <a:gd name="T44" fmla="*/ 175 w 1410"/>
                <a:gd name="T45" fmla="*/ 28 h 554"/>
                <a:gd name="T46" fmla="*/ 169 w 1410"/>
                <a:gd name="T47" fmla="*/ 32 h 554"/>
                <a:gd name="T48" fmla="*/ 160 w 1410"/>
                <a:gd name="T49" fmla="*/ 38 h 554"/>
                <a:gd name="T50" fmla="*/ 150 w 1410"/>
                <a:gd name="T51" fmla="*/ 44 h 554"/>
                <a:gd name="T52" fmla="*/ 140 w 1410"/>
                <a:gd name="T53" fmla="*/ 50 h 554"/>
                <a:gd name="T54" fmla="*/ 134 w 1410"/>
                <a:gd name="T55" fmla="*/ 51 h 554"/>
                <a:gd name="T56" fmla="*/ 131 w 1410"/>
                <a:gd name="T57" fmla="*/ 52 h 554"/>
                <a:gd name="T58" fmla="*/ 125 w 1410"/>
                <a:gd name="T59" fmla="*/ 50 h 554"/>
                <a:gd name="T60" fmla="*/ 117 w 1410"/>
                <a:gd name="T61" fmla="*/ 43 h 554"/>
                <a:gd name="T62" fmla="*/ 108 w 1410"/>
                <a:gd name="T63" fmla="*/ 27 h 554"/>
                <a:gd name="T64" fmla="*/ 100 w 1410"/>
                <a:gd name="T65" fmla="*/ 0 h 554"/>
                <a:gd name="T66" fmla="*/ 98 w 1410"/>
                <a:gd name="T67" fmla="*/ 0 h 554"/>
                <a:gd name="T68" fmla="*/ 91 w 1410"/>
                <a:gd name="T69" fmla="*/ 3 h 554"/>
                <a:gd name="T70" fmla="*/ 82 w 1410"/>
                <a:gd name="T71" fmla="*/ 6 h 554"/>
                <a:gd name="T72" fmla="*/ 72 w 1410"/>
                <a:gd name="T73" fmla="*/ 9 h 554"/>
                <a:gd name="T74" fmla="*/ 62 w 1410"/>
                <a:gd name="T75" fmla="*/ 12 h 554"/>
                <a:gd name="T76" fmla="*/ 54 w 1410"/>
                <a:gd name="T77" fmla="*/ 14 h 554"/>
                <a:gd name="T78" fmla="*/ 45 w 1410"/>
                <a:gd name="T79" fmla="*/ 18 h 554"/>
                <a:gd name="T80" fmla="*/ 38 w 1410"/>
                <a:gd name="T81" fmla="*/ 25 h 554"/>
                <a:gd name="T82" fmla="*/ 32 w 1410"/>
                <a:gd name="T83" fmla="*/ 34 h 554"/>
                <a:gd name="T84" fmla="*/ 29 w 1410"/>
                <a:gd name="T85" fmla="*/ 48 h 554"/>
                <a:gd name="T86" fmla="*/ 1 w 1410"/>
                <a:gd name="T87" fmla="*/ 64 h 5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10"/>
                <a:gd name="T133" fmla="*/ 0 h 554"/>
                <a:gd name="T134" fmla="*/ 1410 w 1410"/>
                <a:gd name="T135" fmla="*/ 554 h 5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10" h="554">
                  <a:moveTo>
                    <a:pt x="0" y="554"/>
                  </a:moveTo>
                  <a:lnTo>
                    <a:pt x="261" y="508"/>
                  </a:lnTo>
                  <a:lnTo>
                    <a:pt x="261" y="503"/>
                  </a:lnTo>
                  <a:lnTo>
                    <a:pt x="260" y="493"/>
                  </a:lnTo>
                  <a:lnTo>
                    <a:pt x="258" y="476"/>
                  </a:lnTo>
                  <a:lnTo>
                    <a:pt x="258" y="455"/>
                  </a:lnTo>
                  <a:lnTo>
                    <a:pt x="258" y="427"/>
                  </a:lnTo>
                  <a:lnTo>
                    <a:pt x="261" y="398"/>
                  </a:lnTo>
                  <a:lnTo>
                    <a:pt x="266" y="366"/>
                  </a:lnTo>
                  <a:lnTo>
                    <a:pt x="274" y="334"/>
                  </a:lnTo>
                  <a:lnTo>
                    <a:pt x="284" y="300"/>
                  </a:lnTo>
                  <a:lnTo>
                    <a:pt x="300" y="266"/>
                  </a:lnTo>
                  <a:lnTo>
                    <a:pt x="318" y="234"/>
                  </a:lnTo>
                  <a:lnTo>
                    <a:pt x="342" y="205"/>
                  </a:lnTo>
                  <a:lnTo>
                    <a:pt x="370" y="179"/>
                  </a:lnTo>
                  <a:lnTo>
                    <a:pt x="407" y="158"/>
                  </a:lnTo>
                  <a:lnTo>
                    <a:pt x="448" y="143"/>
                  </a:lnTo>
                  <a:lnTo>
                    <a:pt x="497" y="132"/>
                  </a:lnTo>
                  <a:lnTo>
                    <a:pt x="500" y="130"/>
                  </a:lnTo>
                  <a:lnTo>
                    <a:pt x="506" y="129"/>
                  </a:lnTo>
                  <a:lnTo>
                    <a:pt x="517" y="126"/>
                  </a:lnTo>
                  <a:lnTo>
                    <a:pt x="532" y="123"/>
                  </a:lnTo>
                  <a:lnTo>
                    <a:pt x="549" y="117"/>
                  </a:lnTo>
                  <a:lnTo>
                    <a:pt x="567" y="112"/>
                  </a:lnTo>
                  <a:lnTo>
                    <a:pt x="589" y="104"/>
                  </a:lnTo>
                  <a:lnTo>
                    <a:pt x="612" y="98"/>
                  </a:lnTo>
                  <a:lnTo>
                    <a:pt x="634" y="91"/>
                  </a:lnTo>
                  <a:lnTo>
                    <a:pt x="657" y="84"/>
                  </a:lnTo>
                  <a:lnTo>
                    <a:pt x="679" y="77"/>
                  </a:lnTo>
                  <a:lnTo>
                    <a:pt x="702" y="69"/>
                  </a:lnTo>
                  <a:lnTo>
                    <a:pt x="720" y="62"/>
                  </a:lnTo>
                  <a:lnTo>
                    <a:pt x="738" y="54"/>
                  </a:lnTo>
                  <a:lnTo>
                    <a:pt x="754" y="46"/>
                  </a:lnTo>
                  <a:lnTo>
                    <a:pt x="766" y="40"/>
                  </a:lnTo>
                  <a:lnTo>
                    <a:pt x="766" y="46"/>
                  </a:lnTo>
                  <a:lnTo>
                    <a:pt x="769" y="62"/>
                  </a:lnTo>
                  <a:lnTo>
                    <a:pt x="775" y="86"/>
                  </a:lnTo>
                  <a:lnTo>
                    <a:pt x="783" y="117"/>
                  </a:lnTo>
                  <a:lnTo>
                    <a:pt x="793" y="152"/>
                  </a:lnTo>
                  <a:lnTo>
                    <a:pt x="807" y="193"/>
                  </a:lnTo>
                  <a:lnTo>
                    <a:pt x="823" y="234"/>
                  </a:lnTo>
                  <a:lnTo>
                    <a:pt x="842" y="277"/>
                  </a:lnTo>
                  <a:lnTo>
                    <a:pt x="864" y="318"/>
                  </a:lnTo>
                  <a:lnTo>
                    <a:pt x="888" y="357"/>
                  </a:lnTo>
                  <a:lnTo>
                    <a:pt x="916" y="392"/>
                  </a:lnTo>
                  <a:lnTo>
                    <a:pt x="949" y="421"/>
                  </a:lnTo>
                  <a:lnTo>
                    <a:pt x="983" y="442"/>
                  </a:lnTo>
                  <a:lnTo>
                    <a:pt x="1023" y="455"/>
                  </a:lnTo>
                  <a:lnTo>
                    <a:pt x="1064" y="456"/>
                  </a:lnTo>
                  <a:lnTo>
                    <a:pt x="1112" y="447"/>
                  </a:lnTo>
                  <a:lnTo>
                    <a:pt x="1113" y="444"/>
                  </a:lnTo>
                  <a:lnTo>
                    <a:pt x="1121" y="441"/>
                  </a:lnTo>
                  <a:lnTo>
                    <a:pt x="1133" y="433"/>
                  </a:lnTo>
                  <a:lnTo>
                    <a:pt x="1150" y="425"/>
                  </a:lnTo>
                  <a:lnTo>
                    <a:pt x="1167" y="413"/>
                  </a:lnTo>
                  <a:lnTo>
                    <a:pt x="1190" y="403"/>
                  </a:lnTo>
                  <a:lnTo>
                    <a:pt x="1212" y="389"/>
                  </a:lnTo>
                  <a:lnTo>
                    <a:pt x="1238" y="375"/>
                  </a:lnTo>
                  <a:lnTo>
                    <a:pt x="1263" y="360"/>
                  </a:lnTo>
                  <a:lnTo>
                    <a:pt x="1289" y="344"/>
                  </a:lnTo>
                  <a:lnTo>
                    <a:pt x="1313" y="328"/>
                  </a:lnTo>
                  <a:lnTo>
                    <a:pt x="1338" y="311"/>
                  </a:lnTo>
                  <a:lnTo>
                    <a:pt x="1359" y="296"/>
                  </a:lnTo>
                  <a:lnTo>
                    <a:pt x="1379" y="280"/>
                  </a:lnTo>
                  <a:lnTo>
                    <a:pt x="1396" y="265"/>
                  </a:lnTo>
                  <a:lnTo>
                    <a:pt x="1410" y="253"/>
                  </a:lnTo>
                  <a:lnTo>
                    <a:pt x="1407" y="219"/>
                  </a:lnTo>
                  <a:lnTo>
                    <a:pt x="1404" y="221"/>
                  </a:lnTo>
                  <a:lnTo>
                    <a:pt x="1396" y="225"/>
                  </a:lnTo>
                  <a:lnTo>
                    <a:pt x="1384" y="234"/>
                  </a:lnTo>
                  <a:lnTo>
                    <a:pt x="1368" y="247"/>
                  </a:lnTo>
                  <a:lnTo>
                    <a:pt x="1349" y="259"/>
                  </a:lnTo>
                  <a:lnTo>
                    <a:pt x="1329" y="276"/>
                  </a:lnTo>
                  <a:lnTo>
                    <a:pt x="1304" y="292"/>
                  </a:lnTo>
                  <a:lnTo>
                    <a:pt x="1280" y="309"/>
                  </a:lnTo>
                  <a:lnTo>
                    <a:pt x="1251" y="328"/>
                  </a:lnTo>
                  <a:lnTo>
                    <a:pt x="1225" y="344"/>
                  </a:lnTo>
                  <a:lnTo>
                    <a:pt x="1197" y="360"/>
                  </a:lnTo>
                  <a:lnTo>
                    <a:pt x="1170" y="377"/>
                  </a:lnTo>
                  <a:lnTo>
                    <a:pt x="1142" y="390"/>
                  </a:lnTo>
                  <a:lnTo>
                    <a:pt x="1118" y="401"/>
                  </a:lnTo>
                  <a:lnTo>
                    <a:pt x="1095" y="410"/>
                  </a:lnTo>
                  <a:lnTo>
                    <a:pt x="1073" y="416"/>
                  </a:lnTo>
                  <a:lnTo>
                    <a:pt x="1072" y="416"/>
                  </a:lnTo>
                  <a:lnTo>
                    <a:pt x="1066" y="418"/>
                  </a:lnTo>
                  <a:lnTo>
                    <a:pt x="1055" y="418"/>
                  </a:lnTo>
                  <a:lnTo>
                    <a:pt x="1044" y="419"/>
                  </a:lnTo>
                  <a:lnTo>
                    <a:pt x="1029" y="418"/>
                  </a:lnTo>
                  <a:lnTo>
                    <a:pt x="1012" y="413"/>
                  </a:lnTo>
                  <a:lnTo>
                    <a:pt x="994" y="406"/>
                  </a:lnTo>
                  <a:lnTo>
                    <a:pt x="974" y="393"/>
                  </a:lnTo>
                  <a:lnTo>
                    <a:pt x="953" y="374"/>
                  </a:lnTo>
                  <a:lnTo>
                    <a:pt x="930" y="348"/>
                  </a:lnTo>
                  <a:lnTo>
                    <a:pt x="907" y="314"/>
                  </a:lnTo>
                  <a:lnTo>
                    <a:pt x="884" y="273"/>
                  </a:lnTo>
                  <a:lnTo>
                    <a:pt x="861" y="221"/>
                  </a:lnTo>
                  <a:lnTo>
                    <a:pt x="838" y="159"/>
                  </a:lnTo>
                  <a:lnTo>
                    <a:pt x="816" y="86"/>
                  </a:lnTo>
                  <a:lnTo>
                    <a:pt x="798" y="0"/>
                  </a:lnTo>
                  <a:lnTo>
                    <a:pt x="795" y="0"/>
                  </a:lnTo>
                  <a:lnTo>
                    <a:pt x="789" y="3"/>
                  </a:lnTo>
                  <a:lnTo>
                    <a:pt x="777" y="6"/>
                  </a:lnTo>
                  <a:lnTo>
                    <a:pt x="763" y="13"/>
                  </a:lnTo>
                  <a:lnTo>
                    <a:pt x="746" y="19"/>
                  </a:lnTo>
                  <a:lnTo>
                    <a:pt x="726" y="26"/>
                  </a:lnTo>
                  <a:lnTo>
                    <a:pt x="703" y="34"/>
                  </a:lnTo>
                  <a:lnTo>
                    <a:pt x="680" y="42"/>
                  </a:lnTo>
                  <a:lnTo>
                    <a:pt x="654" y="51"/>
                  </a:lnTo>
                  <a:lnTo>
                    <a:pt x="628" y="60"/>
                  </a:lnTo>
                  <a:lnTo>
                    <a:pt x="601" y="68"/>
                  </a:lnTo>
                  <a:lnTo>
                    <a:pt x="573" y="77"/>
                  </a:lnTo>
                  <a:lnTo>
                    <a:pt x="547" y="84"/>
                  </a:lnTo>
                  <a:lnTo>
                    <a:pt x="520" y="91"/>
                  </a:lnTo>
                  <a:lnTo>
                    <a:pt x="495" y="97"/>
                  </a:lnTo>
                  <a:lnTo>
                    <a:pt x="472" y="103"/>
                  </a:lnTo>
                  <a:lnTo>
                    <a:pt x="448" y="107"/>
                  </a:lnTo>
                  <a:lnTo>
                    <a:pt x="425" y="115"/>
                  </a:lnTo>
                  <a:lnTo>
                    <a:pt x="402" y="124"/>
                  </a:lnTo>
                  <a:lnTo>
                    <a:pt x="379" y="135"/>
                  </a:lnTo>
                  <a:lnTo>
                    <a:pt x="356" y="147"/>
                  </a:lnTo>
                  <a:lnTo>
                    <a:pt x="336" y="162"/>
                  </a:lnTo>
                  <a:lnTo>
                    <a:pt x="315" y="181"/>
                  </a:lnTo>
                  <a:lnTo>
                    <a:pt x="298" y="202"/>
                  </a:lnTo>
                  <a:lnTo>
                    <a:pt x="280" y="225"/>
                  </a:lnTo>
                  <a:lnTo>
                    <a:pt x="264" y="250"/>
                  </a:lnTo>
                  <a:lnTo>
                    <a:pt x="251" y="280"/>
                  </a:lnTo>
                  <a:lnTo>
                    <a:pt x="241" y="312"/>
                  </a:lnTo>
                  <a:lnTo>
                    <a:pt x="232" y="349"/>
                  </a:lnTo>
                  <a:lnTo>
                    <a:pt x="228" y="387"/>
                  </a:lnTo>
                  <a:lnTo>
                    <a:pt x="225" y="430"/>
                  </a:lnTo>
                  <a:lnTo>
                    <a:pt x="228" y="477"/>
                  </a:lnTo>
                  <a:lnTo>
                    <a:pt x="6" y="516"/>
                  </a:lnTo>
                  <a:lnTo>
                    <a:pt x="0" y="5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83" name="Freeform 160"/>
            <p:cNvSpPr>
              <a:spLocks/>
            </p:cNvSpPr>
            <p:nvPr/>
          </p:nvSpPr>
          <p:spPr bwMode="auto">
            <a:xfrm>
              <a:off x="1277" y="1403"/>
              <a:ext cx="13" cy="13"/>
            </a:xfrm>
            <a:custGeom>
              <a:avLst/>
              <a:gdLst>
                <a:gd name="T0" fmla="*/ 0 w 28"/>
                <a:gd name="T1" fmla="*/ 3 h 26"/>
                <a:gd name="T2" fmla="*/ 0 w 28"/>
                <a:gd name="T3" fmla="*/ 3 h 26"/>
                <a:gd name="T4" fmla="*/ 0 w 28"/>
                <a:gd name="T5" fmla="*/ 2 h 26"/>
                <a:gd name="T6" fmla="*/ 0 w 28"/>
                <a:gd name="T7" fmla="*/ 2 h 26"/>
                <a:gd name="T8" fmla="*/ 0 w 28"/>
                <a:gd name="T9" fmla="*/ 1 h 26"/>
                <a:gd name="T10" fmla="*/ 0 w 28"/>
                <a:gd name="T11" fmla="*/ 1 h 26"/>
                <a:gd name="T12" fmla="*/ 1 w 28"/>
                <a:gd name="T13" fmla="*/ 1 h 26"/>
                <a:gd name="T14" fmla="*/ 2 w 28"/>
                <a:gd name="T15" fmla="*/ 0 h 26"/>
                <a:gd name="T16" fmla="*/ 2 w 28"/>
                <a:gd name="T17" fmla="*/ 1 h 26"/>
                <a:gd name="T18" fmla="*/ 3 w 28"/>
                <a:gd name="T19" fmla="*/ 1 h 26"/>
                <a:gd name="T20" fmla="*/ 3 w 28"/>
                <a:gd name="T21" fmla="*/ 1 h 26"/>
                <a:gd name="T22" fmla="*/ 3 w 28"/>
                <a:gd name="T23" fmla="*/ 2 h 26"/>
                <a:gd name="T24" fmla="*/ 3 w 28"/>
                <a:gd name="T25" fmla="*/ 3 h 26"/>
                <a:gd name="T26" fmla="*/ 3 w 28"/>
                <a:gd name="T27" fmla="*/ 3 h 26"/>
                <a:gd name="T28" fmla="*/ 2 w 28"/>
                <a:gd name="T29" fmla="*/ 3 h 26"/>
                <a:gd name="T30" fmla="*/ 1 w 28"/>
                <a:gd name="T31" fmla="*/ 4 h 26"/>
                <a:gd name="T32" fmla="*/ 0 w 28"/>
                <a:gd name="T33" fmla="*/ 3 h 26"/>
                <a:gd name="T34" fmla="*/ 0 w 28"/>
                <a:gd name="T35" fmla="*/ 3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26"/>
                <a:gd name="T56" fmla="*/ 28 w 28"/>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26">
                  <a:moveTo>
                    <a:pt x="7" y="23"/>
                  </a:moveTo>
                  <a:lnTo>
                    <a:pt x="3" y="20"/>
                  </a:lnTo>
                  <a:lnTo>
                    <a:pt x="0" y="14"/>
                  </a:lnTo>
                  <a:lnTo>
                    <a:pt x="0" y="9"/>
                  </a:lnTo>
                  <a:lnTo>
                    <a:pt x="2" y="6"/>
                  </a:lnTo>
                  <a:lnTo>
                    <a:pt x="5" y="3"/>
                  </a:lnTo>
                  <a:lnTo>
                    <a:pt x="11" y="2"/>
                  </a:lnTo>
                  <a:lnTo>
                    <a:pt x="17" y="0"/>
                  </a:lnTo>
                  <a:lnTo>
                    <a:pt x="22" y="2"/>
                  </a:lnTo>
                  <a:lnTo>
                    <a:pt x="25" y="3"/>
                  </a:lnTo>
                  <a:lnTo>
                    <a:pt x="28" y="8"/>
                  </a:lnTo>
                  <a:lnTo>
                    <a:pt x="28" y="14"/>
                  </a:lnTo>
                  <a:lnTo>
                    <a:pt x="28" y="17"/>
                  </a:lnTo>
                  <a:lnTo>
                    <a:pt x="25" y="18"/>
                  </a:lnTo>
                  <a:lnTo>
                    <a:pt x="20" y="23"/>
                  </a:lnTo>
                  <a:lnTo>
                    <a:pt x="13" y="26"/>
                  </a:lnTo>
                  <a:lnTo>
                    <a:pt x="7"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84" name="Freeform 161"/>
            <p:cNvSpPr>
              <a:spLocks/>
            </p:cNvSpPr>
            <p:nvPr/>
          </p:nvSpPr>
          <p:spPr bwMode="auto">
            <a:xfrm>
              <a:off x="1252" y="1409"/>
              <a:ext cx="15" cy="14"/>
            </a:xfrm>
            <a:custGeom>
              <a:avLst/>
              <a:gdLst>
                <a:gd name="T0" fmla="*/ 1 w 29"/>
                <a:gd name="T1" fmla="*/ 3 h 27"/>
                <a:gd name="T2" fmla="*/ 1 w 29"/>
                <a:gd name="T3" fmla="*/ 3 h 27"/>
                <a:gd name="T4" fmla="*/ 1 w 29"/>
                <a:gd name="T5" fmla="*/ 2 h 27"/>
                <a:gd name="T6" fmla="*/ 0 w 29"/>
                <a:gd name="T7" fmla="*/ 2 h 27"/>
                <a:gd name="T8" fmla="*/ 1 w 29"/>
                <a:gd name="T9" fmla="*/ 1 h 27"/>
                <a:gd name="T10" fmla="*/ 1 w 29"/>
                <a:gd name="T11" fmla="*/ 1 h 27"/>
                <a:gd name="T12" fmla="*/ 2 w 29"/>
                <a:gd name="T13" fmla="*/ 1 h 27"/>
                <a:gd name="T14" fmla="*/ 2 w 29"/>
                <a:gd name="T15" fmla="*/ 0 h 27"/>
                <a:gd name="T16" fmla="*/ 3 w 29"/>
                <a:gd name="T17" fmla="*/ 1 h 27"/>
                <a:gd name="T18" fmla="*/ 3 w 29"/>
                <a:gd name="T19" fmla="*/ 1 h 27"/>
                <a:gd name="T20" fmla="*/ 4 w 29"/>
                <a:gd name="T21" fmla="*/ 1 h 27"/>
                <a:gd name="T22" fmla="*/ 4 w 29"/>
                <a:gd name="T23" fmla="*/ 2 h 27"/>
                <a:gd name="T24" fmla="*/ 4 w 29"/>
                <a:gd name="T25" fmla="*/ 2 h 27"/>
                <a:gd name="T26" fmla="*/ 4 w 29"/>
                <a:gd name="T27" fmla="*/ 3 h 27"/>
                <a:gd name="T28" fmla="*/ 4 w 29"/>
                <a:gd name="T29" fmla="*/ 3 h 27"/>
                <a:gd name="T30" fmla="*/ 4 w 29"/>
                <a:gd name="T31" fmla="*/ 3 h 27"/>
                <a:gd name="T32" fmla="*/ 3 w 29"/>
                <a:gd name="T33" fmla="*/ 4 h 27"/>
                <a:gd name="T34" fmla="*/ 3 w 29"/>
                <a:gd name="T35" fmla="*/ 4 h 27"/>
                <a:gd name="T36" fmla="*/ 2 w 29"/>
                <a:gd name="T37" fmla="*/ 4 h 27"/>
                <a:gd name="T38" fmla="*/ 2 w 29"/>
                <a:gd name="T39" fmla="*/ 3 h 27"/>
                <a:gd name="T40" fmla="*/ 1 w 29"/>
                <a:gd name="T41" fmla="*/ 3 h 27"/>
                <a:gd name="T42" fmla="*/ 1 w 29"/>
                <a:gd name="T43" fmla="*/ 3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7"/>
                <a:gd name="T68" fmla="*/ 29 w 29"/>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7">
                  <a:moveTo>
                    <a:pt x="6" y="21"/>
                  </a:moveTo>
                  <a:lnTo>
                    <a:pt x="4" y="18"/>
                  </a:lnTo>
                  <a:lnTo>
                    <a:pt x="1" y="14"/>
                  </a:lnTo>
                  <a:lnTo>
                    <a:pt x="0" y="9"/>
                  </a:lnTo>
                  <a:lnTo>
                    <a:pt x="1" y="6"/>
                  </a:lnTo>
                  <a:lnTo>
                    <a:pt x="4" y="3"/>
                  </a:lnTo>
                  <a:lnTo>
                    <a:pt x="12" y="1"/>
                  </a:lnTo>
                  <a:lnTo>
                    <a:pt x="16" y="0"/>
                  </a:lnTo>
                  <a:lnTo>
                    <a:pt x="21" y="1"/>
                  </a:lnTo>
                  <a:lnTo>
                    <a:pt x="24" y="4"/>
                  </a:lnTo>
                  <a:lnTo>
                    <a:pt x="26" y="8"/>
                  </a:lnTo>
                  <a:lnTo>
                    <a:pt x="27" y="12"/>
                  </a:lnTo>
                  <a:lnTo>
                    <a:pt x="27" y="15"/>
                  </a:lnTo>
                  <a:lnTo>
                    <a:pt x="27" y="18"/>
                  </a:lnTo>
                  <a:lnTo>
                    <a:pt x="29" y="20"/>
                  </a:lnTo>
                  <a:lnTo>
                    <a:pt x="26" y="21"/>
                  </a:lnTo>
                  <a:lnTo>
                    <a:pt x="22" y="26"/>
                  </a:lnTo>
                  <a:lnTo>
                    <a:pt x="18" y="26"/>
                  </a:lnTo>
                  <a:lnTo>
                    <a:pt x="15" y="27"/>
                  </a:lnTo>
                  <a:lnTo>
                    <a:pt x="10" y="24"/>
                  </a:lnTo>
                  <a:lnTo>
                    <a:pt x="6"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85" name="Freeform 162"/>
            <p:cNvSpPr>
              <a:spLocks/>
            </p:cNvSpPr>
            <p:nvPr/>
          </p:nvSpPr>
          <p:spPr bwMode="auto">
            <a:xfrm>
              <a:off x="1279" y="1426"/>
              <a:ext cx="12" cy="14"/>
            </a:xfrm>
            <a:custGeom>
              <a:avLst/>
              <a:gdLst>
                <a:gd name="T0" fmla="*/ 1 w 24"/>
                <a:gd name="T1" fmla="*/ 3 h 27"/>
                <a:gd name="T2" fmla="*/ 1 w 24"/>
                <a:gd name="T3" fmla="*/ 3 h 27"/>
                <a:gd name="T4" fmla="*/ 1 w 24"/>
                <a:gd name="T5" fmla="*/ 2 h 27"/>
                <a:gd name="T6" fmla="*/ 0 w 24"/>
                <a:gd name="T7" fmla="*/ 2 h 27"/>
                <a:gd name="T8" fmla="*/ 1 w 24"/>
                <a:gd name="T9" fmla="*/ 1 h 27"/>
                <a:gd name="T10" fmla="*/ 1 w 24"/>
                <a:gd name="T11" fmla="*/ 1 h 27"/>
                <a:gd name="T12" fmla="*/ 2 w 24"/>
                <a:gd name="T13" fmla="*/ 1 h 27"/>
                <a:gd name="T14" fmla="*/ 3 w 24"/>
                <a:gd name="T15" fmla="*/ 0 h 27"/>
                <a:gd name="T16" fmla="*/ 3 w 24"/>
                <a:gd name="T17" fmla="*/ 0 h 27"/>
                <a:gd name="T18" fmla="*/ 3 w 24"/>
                <a:gd name="T19" fmla="*/ 1 h 27"/>
                <a:gd name="T20" fmla="*/ 3 w 24"/>
                <a:gd name="T21" fmla="*/ 1 h 27"/>
                <a:gd name="T22" fmla="*/ 3 w 24"/>
                <a:gd name="T23" fmla="*/ 2 h 27"/>
                <a:gd name="T24" fmla="*/ 3 w 24"/>
                <a:gd name="T25" fmla="*/ 2 h 27"/>
                <a:gd name="T26" fmla="*/ 3 w 24"/>
                <a:gd name="T27" fmla="*/ 3 h 27"/>
                <a:gd name="T28" fmla="*/ 3 w 24"/>
                <a:gd name="T29" fmla="*/ 4 h 27"/>
                <a:gd name="T30" fmla="*/ 3 w 24"/>
                <a:gd name="T31" fmla="*/ 4 h 27"/>
                <a:gd name="T32" fmla="*/ 3 w 24"/>
                <a:gd name="T33" fmla="*/ 4 h 27"/>
                <a:gd name="T34" fmla="*/ 2 w 24"/>
                <a:gd name="T35" fmla="*/ 4 h 27"/>
                <a:gd name="T36" fmla="*/ 1 w 24"/>
                <a:gd name="T37" fmla="*/ 3 h 27"/>
                <a:gd name="T38" fmla="*/ 1 w 24"/>
                <a:gd name="T39" fmla="*/ 3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27"/>
                <a:gd name="T62" fmla="*/ 24 w 24"/>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27">
                  <a:moveTo>
                    <a:pt x="6" y="21"/>
                  </a:moveTo>
                  <a:lnTo>
                    <a:pt x="5" y="19"/>
                  </a:lnTo>
                  <a:lnTo>
                    <a:pt x="2" y="13"/>
                  </a:lnTo>
                  <a:lnTo>
                    <a:pt x="0" y="9"/>
                  </a:lnTo>
                  <a:lnTo>
                    <a:pt x="2" y="6"/>
                  </a:lnTo>
                  <a:lnTo>
                    <a:pt x="5" y="3"/>
                  </a:lnTo>
                  <a:lnTo>
                    <a:pt x="12" y="1"/>
                  </a:lnTo>
                  <a:lnTo>
                    <a:pt x="17" y="0"/>
                  </a:lnTo>
                  <a:lnTo>
                    <a:pt x="21" y="0"/>
                  </a:lnTo>
                  <a:lnTo>
                    <a:pt x="23" y="3"/>
                  </a:lnTo>
                  <a:lnTo>
                    <a:pt x="24" y="6"/>
                  </a:lnTo>
                  <a:lnTo>
                    <a:pt x="24" y="13"/>
                  </a:lnTo>
                  <a:lnTo>
                    <a:pt x="24" y="16"/>
                  </a:lnTo>
                  <a:lnTo>
                    <a:pt x="23" y="19"/>
                  </a:lnTo>
                  <a:lnTo>
                    <a:pt x="21" y="26"/>
                  </a:lnTo>
                  <a:lnTo>
                    <a:pt x="20" y="27"/>
                  </a:lnTo>
                  <a:lnTo>
                    <a:pt x="17" y="27"/>
                  </a:lnTo>
                  <a:lnTo>
                    <a:pt x="12" y="26"/>
                  </a:lnTo>
                  <a:lnTo>
                    <a:pt x="6"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0286" name="Freeform 163"/>
            <p:cNvSpPr>
              <a:spLocks/>
            </p:cNvSpPr>
            <p:nvPr/>
          </p:nvSpPr>
          <p:spPr bwMode="auto">
            <a:xfrm>
              <a:off x="1140" y="2084"/>
              <a:ext cx="68" cy="135"/>
            </a:xfrm>
            <a:custGeom>
              <a:avLst/>
              <a:gdLst>
                <a:gd name="T0" fmla="*/ 17 w 136"/>
                <a:gd name="T1" fmla="*/ 0 h 270"/>
                <a:gd name="T2" fmla="*/ 17 w 136"/>
                <a:gd name="T3" fmla="*/ 1 h 270"/>
                <a:gd name="T4" fmla="*/ 17 w 136"/>
                <a:gd name="T5" fmla="*/ 2 h 270"/>
                <a:gd name="T6" fmla="*/ 17 w 136"/>
                <a:gd name="T7" fmla="*/ 4 h 270"/>
                <a:gd name="T8" fmla="*/ 16 w 136"/>
                <a:gd name="T9" fmla="*/ 6 h 270"/>
                <a:gd name="T10" fmla="*/ 14 w 136"/>
                <a:gd name="T11" fmla="*/ 10 h 270"/>
                <a:gd name="T12" fmla="*/ 12 w 136"/>
                <a:gd name="T13" fmla="*/ 15 h 270"/>
                <a:gd name="T14" fmla="*/ 8 w 136"/>
                <a:gd name="T15" fmla="*/ 21 h 270"/>
                <a:gd name="T16" fmla="*/ 6 w 136"/>
                <a:gd name="T17" fmla="*/ 24 h 270"/>
                <a:gd name="T18" fmla="*/ 6 w 136"/>
                <a:gd name="T19" fmla="*/ 25 h 270"/>
                <a:gd name="T20" fmla="*/ 5 w 136"/>
                <a:gd name="T21" fmla="*/ 26 h 270"/>
                <a:gd name="T22" fmla="*/ 4 w 136"/>
                <a:gd name="T23" fmla="*/ 28 h 270"/>
                <a:gd name="T24" fmla="*/ 4 w 136"/>
                <a:gd name="T25" fmla="*/ 29 h 270"/>
                <a:gd name="T26" fmla="*/ 3 w 136"/>
                <a:gd name="T27" fmla="*/ 30 h 270"/>
                <a:gd name="T28" fmla="*/ 4 w 136"/>
                <a:gd name="T29" fmla="*/ 31 h 270"/>
                <a:gd name="T30" fmla="*/ 5 w 136"/>
                <a:gd name="T31" fmla="*/ 32 h 270"/>
                <a:gd name="T32" fmla="*/ 12 w 136"/>
                <a:gd name="T33" fmla="*/ 20 h 270"/>
                <a:gd name="T34" fmla="*/ 7 w 136"/>
                <a:gd name="T35" fmla="*/ 34 h 270"/>
                <a:gd name="T36" fmla="*/ 7 w 136"/>
                <a:gd name="T37" fmla="*/ 34 h 270"/>
                <a:gd name="T38" fmla="*/ 6 w 136"/>
                <a:gd name="T39" fmla="*/ 34 h 270"/>
                <a:gd name="T40" fmla="*/ 4 w 136"/>
                <a:gd name="T41" fmla="*/ 34 h 270"/>
                <a:gd name="T42" fmla="*/ 2 w 136"/>
                <a:gd name="T43" fmla="*/ 34 h 270"/>
                <a:gd name="T44" fmla="*/ 1 w 136"/>
                <a:gd name="T45" fmla="*/ 33 h 270"/>
                <a:gd name="T46" fmla="*/ 0 w 136"/>
                <a:gd name="T47" fmla="*/ 31 h 270"/>
                <a:gd name="T48" fmla="*/ 1 w 136"/>
                <a:gd name="T49" fmla="*/ 28 h 270"/>
                <a:gd name="T50" fmla="*/ 3 w 136"/>
                <a:gd name="T51" fmla="*/ 24 h 270"/>
                <a:gd name="T52" fmla="*/ 4 w 136"/>
                <a:gd name="T53" fmla="*/ 23 h 270"/>
                <a:gd name="T54" fmla="*/ 5 w 136"/>
                <a:gd name="T55" fmla="*/ 21 h 270"/>
                <a:gd name="T56" fmla="*/ 7 w 136"/>
                <a:gd name="T57" fmla="*/ 18 h 270"/>
                <a:gd name="T58" fmla="*/ 9 w 136"/>
                <a:gd name="T59" fmla="*/ 14 h 270"/>
                <a:gd name="T60" fmla="*/ 11 w 136"/>
                <a:gd name="T61" fmla="*/ 10 h 270"/>
                <a:gd name="T62" fmla="*/ 13 w 136"/>
                <a:gd name="T63" fmla="*/ 6 h 270"/>
                <a:gd name="T64" fmla="*/ 14 w 136"/>
                <a:gd name="T65" fmla="*/ 3 h 270"/>
                <a:gd name="T66" fmla="*/ 15 w 136"/>
                <a:gd name="T67" fmla="*/ 0 h 270"/>
                <a:gd name="T68" fmla="*/ 17 w 136"/>
                <a:gd name="T69" fmla="*/ 0 h 2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6"/>
                <a:gd name="T106" fmla="*/ 0 h 270"/>
                <a:gd name="T107" fmla="*/ 136 w 136"/>
                <a:gd name="T108" fmla="*/ 270 h 2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6" h="270">
                  <a:moveTo>
                    <a:pt x="136" y="0"/>
                  </a:moveTo>
                  <a:lnTo>
                    <a:pt x="134" y="0"/>
                  </a:lnTo>
                  <a:lnTo>
                    <a:pt x="134" y="3"/>
                  </a:lnTo>
                  <a:lnTo>
                    <a:pt x="134" y="6"/>
                  </a:lnTo>
                  <a:lnTo>
                    <a:pt x="134" y="10"/>
                  </a:lnTo>
                  <a:lnTo>
                    <a:pt x="133" y="18"/>
                  </a:lnTo>
                  <a:lnTo>
                    <a:pt x="130" y="26"/>
                  </a:lnTo>
                  <a:lnTo>
                    <a:pt x="128" y="36"/>
                  </a:lnTo>
                  <a:lnTo>
                    <a:pt x="122" y="47"/>
                  </a:lnTo>
                  <a:lnTo>
                    <a:pt x="117" y="61"/>
                  </a:lnTo>
                  <a:lnTo>
                    <a:pt x="110" y="76"/>
                  </a:lnTo>
                  <a:lnTo>
                    <a:pt x="101" y="95"/>
                  </a:lnTo>
                  <a:lnTo>
                    <a:pt x="90" y="114"/>
                  </a:lnTo>
                  <a:lnTo>
                    <a:pt x="78" y="137"/>
                  </a:lnTo>
                  <a:lnTo>
                    <a:pt x="62" y="162"/>
                  </a:lnTo>
                  <a:lnTo>
                    <a:pt x="46" y="192"/>
                  </a:lnTo>
                  <a:lnTo>
                    <a:pt x="43" y="194"/>
                  </a:lnTo>
                  <a:lnTo>
                    <a:pt x="41" y="197"/>
                  </a:lnTo>
                  <a:lnTo>
                    <a:pt x="39" y="202"/>
                  </a:lnTo>
                  <a:lnTo>
                    <a:pt x="35" y="206"/>
                  </a:lnTo>
                  <a:lnTo>
                    <a:pt x="33" y="212"/>
                  </a:lnTo>
                  <a:lnTo>
                    <a:pt x="30" y="217"/>
                  </a:lnTo>
                  <a:lnTo>
                    <a:pt x="27" y="225"/>
                  </a:lnTo>
                  <a:lnTo>
                    <a:pt x="26" y="229"/>
                  </a:lnTo>
                  <a:lnTo>
                    <a:pt x="24" y="235"/>
                  </a:lnTo>
                  <a:lnTo>
                    <a:pt x="24" y="240"/>
                  </a:lnTo>
                  <a:lnTo>
                    <a:pt x="26" y="244"/>
                  </a:lnTo>
                  <a:lnTo>
                    <a:pt x="27" y="246"/>
                  </a:lnTo>
                  <a:lnTo>
                    <a:pt x="32" y="249"/>
                  </a:lnTo>
                  <a:lnTo>
                    <a:pt x="38" y="249"/>
                  </a:lnTo>
                  <a:lnTo>
                    <a:pt x="46" y="248"/>
                  </a:lnTo>
                  <a:lnTo>
                    <a:pt x="93" y="160"/>
                  </a:lnTo>
                  <a:lnTo>
                    <a:pt x="113" y="166"/>
                  </a:lnTo>
                  <a:lnTo>
                    <a:pt x="56" y="266"/>
                  </a:lnTo>
                  <a:lnTo>
                    <a:pt x="55" y="266"/>
                  </a:lnTo>
                  <a:lnTo>
                    <a:pt x="52" y="267"/>
                  </a:lnTo>
                  <a:lnTo>
                    <a:pt x="47" y="267"/>
                  </a:lnTo>
                  <a:lnTo>
                    <a:pt x="41" y="269"/>
                  </a:lnTo>
                  <a:lnTo>
                    <a:pt x="35" y="269"/>
                  </a:lnTo>
                  <a:lnTo>
                    <a:pt x="29" y="270"/>
                  </a:lnTo>
                  <a:lnTo>
                    <a:pt x="21" y="269"/>
                  </a:lnTo>
                  <a:lnTo>
                    <a:pt x="15" y="269"/>
                  </a:lnTo>
                  <a:lnTo>
                    <a:pt x="7" y="264"/>
                  </a:lnTo>
                  <a:lnTo>
                    <a:pt x="4" y="260"/>
                  </a:lnTo>
                  <a:lnTo>
                    <a:pt x="1" y="254"/>
                  </a:lnTo>
                  <a:lnTo>
                    <a:pt x="0" y="246"/>
                  </a:lnTo>
                  <a:lnTo>
                    <a:pt x="1" y="234"/>
                  </a:lnTo>
                  <a:lnTo>
                    <a:pt x="6" y="222"/>
                  </a:lnTo>
                  <a:lnTo>
                    <a:pt x="12" y="205"/>
                  </a:lnTo>
                  <a:lnTo>
                    <a:pt x="24" y="185"/>
                  </a:lnTo>
                  <a:lnTo>
                    <a:pt x="24" y="183"/>
                  </a:lnTo>
                  <a:lnTo>
                    <a:pt x="27" y="179"/>
                  </a:lnTo>
                  <a:lnTo>
                    <a:pt x="32" y="171"/>
                  </a:lnTo>
                  <a:lnTo>
                    <a:pt x="38" y="162"/>
                  </a:lnTo>
                  <a:lnTo>
                    <a:pt x="43" y="150"/>
                  </a:lnTo>
                  <a:lnTo>
                    <a:pt x="50" y="137"/>
                  </a:lnTo>
                  <a:lnTo>
                    <a:pt x="58" y="122"/>
                  </a:lnTo>
                  <a:lnTo>
                    <a:pt x="67" y="108"/>
                  </a:lnTo>
                  <a:lnTo>
                    <a:pt x="75" y="92"/>
                  </a:lnTo>
                  <a:lnTo>
                    <a:pt x="84" y="75"/>
                  </a:lnTo>
                  <a:lnTo>
                    <a:pt x="90" y="59"/>
                  </a:lnTo>
                  <a:lnTo>
                    <a:pt x="98" y="46"/>
                  </a:lnTo>
                  <a:lnTo>
                    <a:pt x="102" y="30"/>
                  </a:lnTo>
                  <a:lnTo>
                    <a:pt x="107" y="18"/>
                  </a:lnTo>
                  <a:lnTo>
                    <a:pt x="110" y="7"/>
                  </a:lnTo>
                  <a:lnTo>
                    <a:pt x="113" y="0"/>
                  </a:lnTo>
                  <a:lnTo>
                    <a:pt x="13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pic>
        <p:nvPicPr>
          <p:cNvPr id="489636" name="Picture 164" descr="j033547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59450" y="1852613"/>
            <a:ext cx="1816100" cy="1665287"/>
          </a:xfrm>
        </p:spPr>
      </p:pic>
      <p:grpSp>
        <p:nvGrpSpPr>
          <p:cNvPr id="90117" name="Group 165"/>
          <p:cNvGrpSpPr>
            <a:grpSpLocks/>
          </p:cNvGrpSpPr>
          <p:nvPr/>
        </p:nvGrpSpPr>
        <p:grpSpPr bwMode="auto">
          <a:xfrm>
            <a:off x="7772400" y="6019800"/>
            <a:ext cx="1162050" cy="685800"/>
            <a:chOff x="4896" y="3792"/>
            <a:chExt cx="732" cy="432"/>
          </a:xfrm>
        </p:grpSpPr>
        <p:grpSp>
          <p:nvGrpSpPr>
            <p:cNvPr id="90118" name="Group 166"/>
            <p:cNvGrpSpPr>
              <a:grpSpLocks/>
            </p:cNvGrpSpPr>
            <p:nvPr/>
          </p:nvGrpSpPr>
          <p:grpSpPr bwMode="auto">
            <a:xfrm>
              <a:off x="5137" y="3914"/>
              <a:ext cx="194" cy="180"/>
              <a:chOff x="1824" y="633"/>
              <a:chExt cx="2834" cy="2849"/>
            </a:xfrm>
          </p:grpSpPr>
          <p:sp>
            <p:nvSpPr>
              <p:cNvPr id="9012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9013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9013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9013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90119" name="Group 171"/>
            <p:cNvGrpSpPr>
              <a:grpSpLocks/>
            </p:cNvGrpSpPr>
            <p:nvPr/>
          </p:nvGrpSpPr>
          <p:grpSpPr bwMode="auto">
            <a:xfrm>
              <a:off x="5398" y="4053"/>
              <a:ext cx="230" cy="142"/>
              <a:chOff x="1008" y="1059"/>
              <a:chExt cx="3768" cy="2733"/>
            </a:xfrm>
          </p:grpSpPr>
          <p:sp>
            <p:nvSpPr>
              <p:cNvPr id="90125" name="AutoShape 172"/>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0126" name="Oval 173"/>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0127" name="Oval 174"/>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0128" name="Oval 175"/>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90120"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90121"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90122" name="AutoShape 178"/>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0123" name="AutoShape 179"/>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90124" name="AutoShape 180"/>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9476"/>
                                        </p:tgtEl>
                                        <p:attrNameLst>
                                          <p:attrName>style.visibility</p:attrName>
                                        </p:attrNameLst>
                                      </p:cBhvr>
                                      <p:to>
                                        <p:strVal val="visible"/>
                                      </p:to>
                                    </p:set>
                                    <p:animEffect transition="in" filter="fade">
                                      <p:cBhvr>
                                        <p:cTn id="7" dur="1000"/>
                                        <p:tgtEl>
                                          <p:spTgt spid="489476"/>
                                        </p:tgtEl>
                                      </p:cBhvr>
                                    </p:animEffect>
                                  </p:childTnLst>
                                </p:cTn>
                              </p:par>
                            </p:childTnLst>
                          </p:cTn>
                        </p:par>
                        <p:par>
                          <p:cTn id="8" fill="hold" nodeType="afterGroup">
                            <p:stCondLst>
                              <p:cond delay="1000"/>
                            </p:stCondLst>
                            <p:childTnLst>
                              <p:par>
                                <p:cTn id="9" presetID="51" presetClass="entr" presetSubtype="0" fill="hold" grpId="0" nodeType="afterEffect">
                                  <p:stCondLst>
                                    <p:cond delay="0"/>
                                  </p:stCondLst>
                                  <p:childTnLst>
                                    <p:set>
                                      <p:cBhvr>
                                        <p:cTn id="10" dur="1" fill="hold">
                                          <p:stCondLst>
                                            <p:cond delay="0"/>
                                          </p:stCondLst>
                                        </p:cTn>
                                        <p:tgtEl>
                                          <p:spTgt spid="489479">
                                            <p:txEl>
                                              <p:pRg st="0" end="0"/>
                                            </p:txEl>
                                          </p:spTgt>
                                        </p:tgtEl>
                                        <p:attrNameLst>
                                          <p:attrName>style.visibility</p:attrName>
                                        </p:attrNameLst>
                                      </p:cBhvr>
                                      <p:to>
                                        <p:strVal val="visible"/>
                                      </p:to>
                                    </p:set>
                                    <p:animEffect transition="in" filter="fade">
                                      <p:cBhvr>
                                        <p:cTn id="11" dur="770" decel="100000"/>
                                        <p:tgtEl>
                                          <p:spTgt spid="489479">
                                            <p:txEl>
                                              <p:pRg st="0" end="0"/>
                                            </p:txEl>
                                          </p:spTgt>
                                        </p:tgtEl>
                                      </p:cBhvr>
                                    </p:animEffect>
                                    <p:animScale>
                                      <p:cBhvr>
                                        <p:cTn id="12" dur="770" decel="100000"/>
                                        <p:tgtEl>
                                          <p:spTgt spid="489479">
                                            <p:txEl>
                                              <p:pRg st="0" end="0"/>
                                            </p:txEl>
                                          </p:spTgt>
                                        </p:tgtEl>
                                      </p:cBhvr>
                                      <p:from x="10000" y="10000"/>
                                      <p:to x="200000" y="450000"/>
                                    </p:animScale>
                                    <p:animScale>
                                      <p:cBhvr>
                                        <p:cTn id="13" dur="1230" accel="100000" fill="hold">
                                          <p:stCondLst>
                                            <p:cond delay="770"/>
                                          </p:stCondLst>
                                        </p:cTn>
                                        <p:tgtEl>
                                          <p:spTgt spid="489479">
                                            <p:txEl>
                                              <p:pRg st="0" end="0"/>
                                            </p:txEl>
                                          </p:spTgt>
                                        </p:tgtEl>
                                      </p:cBhvr>
                                      <p:from x="200000" y="450000"/>
                                      <p:to x="100000" y="100000"/>
                                    </p:animScale>
                                    <p:set>
                                      <p:cBhvr>
                                        <p:cTn id="14" dur="770" fill="hold"/>
                                        <p:tgtEl>
                                          <p:spTgt spid="489479">
                                            <p:txEl>
                                              <p:pRg st="0" end="0"/>
                                            </p:txEl>
                                          </p:spTgt>
                                        </p:tgtEl>
                                        <p:attrNameLst>
                                          <p:attrName>ppt_x</p:attrName>
                                        </p:attrNameLst>
                                      </p:cBhvr>
                                      <p:to>
                                        <p:strVal val="(0.5)"/>
                                      </p:to>
                                    </p:set>
                                    <p:anim from="(0.5)" to="(#ppt_x)" calcmode="lin" valueType="num">
                                      <p:cBhvr>
                                        <p:cTn id="15" dur="1230" accel="100000" fill="hold">
                                          <p:stCondLst>
                                            <p:cond delay="770"/>
                                          </p:stCondLst>
                                        </p:cTn>
                                        <p:tgtEl>
                                          <p:spTgt spid="489479">
                                            <p:txEl>
                                              <p:pRg st="0" end="0"/>
                                            </p:txEl>
                                          </p:spTgt>
                                        </p:tgtEl>
                                        <p:attrNameLst>
                                          <p:attrName>ppt_x</p:attrName>
                                        </p:attrNameLst>
                                      </p:cBhvr>
                                    </p:anim>
                                    <p:set>
                                      <p:cBhvr>
                                        <p:cTn id="16" dur="770" fill="hold"/>
                                        <p:tgtEl>
                                          <p:spTgt spid="489479">
                                            <p:txEl>
                                              <p:pRg st="0" end="0"/>
                                            </p:txEl>
                                          </p:spTgt>
                                        </p:tgtEl>
                                        <p:attrNameLst>
                                          <p:attrName>ppt_y</p:attrName>
                                        </p:attrNameLst>
                                      </p:cBhvr>
                                      <p:to>
                                        <p:strVal val="(#ppt_y+0.4)"/>
                                      </p:to>
                                    </p:set>
                                    <p:anim from="(#ppt_y+0.4)" to="(#ppt_y)" calcmode="lin" valueType="num">
                                      <p:cBhvr>
                                        <p:cTn id="17" dur="1230" accel="100000" fill="hold">
                                          <p:stCondLst>
                                            <p:cond delay="770"/>
                                          </p:stCondLst>
                                        </p:cTn>
                                        <p:tgtEl>
                                          <p:spTgt spid="489479">
                                            <p:txEl>
                                              <p:pRg st="0" end="0"/>
                                            </p:txEl>
                                          </p:spTgt>
                                        </p:tgtEl>
                                        <p:attrNameLst>
                                          <p:attrName>ppt_y</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489479">
                                            <p:txEl>
                                              <p:pRg st="1" end="1"/>
                                            </p:txEl>
                                          </p:spTgt>
                                        </p:tgtEl>
                                        <p:attrNameLst>
                                          <p:attrName>style.visibility</p:attrName>
                                        </p:attrNameLst>
                                      </p:cBhvr>
                                      <p:to>
                                        <p:strVal val="visible"/>
                                      </p:to>
                                    </p:set>
                                    <p:animEffect transition="in" filter="fade">
                                      <p:cBhvr>
                                        <p:cTn id="22" dur="770" decel="100000"/>
                                        <p:tgtEl>
                                          <p:spTgt spid="489479">
                                            <p:txEl>
                                              <p:pRg st="1" end="1"/>
                                            </p:txEl>
                                          </p:spTgt>
                                        </p:tgtEl>
                                      </p:cBhvr>
                                    </p:animEffect>
                                    <p:animScale>
                                      <p:cBhvr>
                                        <p:cTn id="23" dur="770" decel="100000"/>
                                        <p:tgtEl>
                                          <p:spTgt spid="489479">
                                            <p:txEl>
                                              <p:pRg st="1" end="1"/>
                                            </p:txEl>
                                          </p:spTgt>
                                        </p:tgtEl>
                                      </p:cBhvr>
                                      <p:from x="10000" y="10000"/>
                                      <p:to x="200000" y="450000"/>
                                    </p:animScale>
                                    <p:animScale>
                                      <p:cBhvr>
                                        <p:cTn id="24" dur="1230" accel="100000" fill="hold">
                                          <p:stCondLst>
                                            <p:cond delay="770"/>
                                          </p:stCondLst>
                                        </p:cTn>
                                        <p:tgtEl>
                                          <p:spTgt spid="489479">
                                            <p:txEl>
                                              <p:pRg st="1" end="1"/>
                                            </p:txEl>
                                          </p:spTgt>
                                        </p:tgtEl>
                                      </p:cBhvr>
                                      <p:from x="200000" y="450000"/>
                                      <p:to x="100000" y="100000"/>
                                    </p:animScale>
                                    <p:set>
                                      <p:cBhvr>
                                        <p:cTn id="25" dur="770" fill="hold"/>
                                        <p:tgtEl>
                                          <p:spTgt spid="489479">
                                            <p:txEl>
                                              <p:pRg st="1" end="1"/>
                                            </p:txEl>
                                          </p:spTgt>
                                        </p:tgtEl>
                                        <p:attrNameLst>
                                          <p:attrName>ppt_x</p:attrName>
                                        </p:attrNameLst>
                                      </p:cBhvr>
                                      <p:to>
                                        <p:strVal val="(0.5)"/>
                                      </p:to>
                                    </p:set>
                                    <p:anim from="(0.5)" to="(#ppt_x)" calcmode="lin" valueType="num">
                                      <p:cBhvr>
                                        <p:cTn id="26" dur="1230" accel="100000" fill="hold">
                                          <p:stCondLst>
                                            <p:cond delay="770"/>
                                          </p:stCondLst>
                                        </p:cTn>
                                        <p:tgtEl>
                                          <p:spTgt spid="489479">
                                            <p:txEl>
                                              <p:pRg st="1" end="1"/>
                                            </p:txEl>
                                          </p:spTgt>
                                        </p:tgtEl>
                                        <p:attrNameLst>
                                          <p:attrName>ppt_x</p:attrName>
                                        </p:attrNameLst>
                                      </p:cBhvr>
                                    </p:anim>
                                    <p:set>
                                      <p:cBhvr>
                                        <p:cTn id="27" dur="770" fill="hold"/>
                                        <p:tgtEl>
                                          <p:spTgt spid="489479">
                                            <p:txEl>
                                              <p:pRg st="1" end="1"/>
                                            </p:txEl>
                                          </p:spTgt>
                                        </p:tgtEl>
                                        <p:attrNameLst>
                                          <p:attrName>ppt_y</p:attrName>
                                        </p:attrNameLst>
                                      </p:cBhvr>
                                      <p:to>
                                        <p:strVal val="(#ppt_y+0.4)"/>
                                      </p:to>
                                    </p:set>
                                    <p:anim from="(#ppt_y+0.4)" to="(#ppt_y)" calcmode="lin" valueType="num">
                                      <p:cBhvr>
                                        <p:cTn id="28" dur="1230" accel="100000" fill="hold">
                                          <p:stCondLst>
                                            <p:cond delay="770"/>
                                          </p:stCondLst>
                                        </p:cTn>
                                        <p:tgtEl>
                                          <p:spTgt spid="489479">
                                            <p:txEl>
                                              <p:pRg st="1" end="1"/>
                                            </p:txEl>
                                          </p:spTgt>
                                        </p:tgtEl>
                                        <p:attrNameLst>
                                          <p:attrName>ppt_y</p:attrName>
                                        </p:attrNameLst>
                                      </p:cBhvr>
                                    </p:anim>
                                  </p:childTnLst>
                                </p:cTn>
                              </p:par>
                            </p:childTnLst>
                          </p:cTn>
                        </p:par>
                        <p:par>
                          <p:cTn id="29" fill="hold" nodeType="afterGroup">
                            <p:stCondLst>
                              <p:cond delay="2000"/>
                            </p:stCondLst>
                            <p:childTnLst>
                              <p:par>
                                <p:cTn id="30" presetID="29"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ppt_x</p:attrName>
                                        </p:attrNameLst>
                                      </p:cBhvr>
                                      <p:tavLst>
                                        <p:tav tm="0">
                                          <p:val>
                                            <p:strVal val="#ppt_x-.2"/>
                                          </p:val>
                                        </p:tav>
                                        <p:tav tm="100000">
                                          <p:val>
                                            <p:strVal val="#ppt_x"/>
                                          </p:val>
                                        </p:tav>
                                      </p:tavLst>
                                    </p:anim>
                                    <p:anim calcmode="lin" valueType="num">
                                      <p:cBhvr>
                                        <p:cTn id="3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
                                        </p:tgtEl>
                                      </p:cBhvr>
                                    </p:animEffect>
                                  </p:childTnLst>
                                </p:cTn>
                              </p:par>
                            </p:childTnLst>
                          </p:cTn>
                        </p:par>
                        <p:par>
                          <p:cTn id="35" fill="hold" nodeType="afterGroup">
                            <p:stCondLst>
                              <p:cond delay="3000"/>
                            </p:stCondLst>
                            <p:childTnLst>
                              <p:par>
                                <p:cTn id="36" presetID="47" presetClass="entr" presetSubtype="0" fill="hold" nodeType="afterEffect">
                                  <p:stCondLst>
                                    <p:cond delay="0"/>
                                  </p:stCondLst>
                                  <p:childTnLst>
                                    <p:set>
                                      <p:cBhvr>
                                        <p:cTn id="37" dur="1" fill="hold">
                                          <p:stCondLst>
                                            <p:cond delay="0"/>
                                          </p:stCondLst>
                                        </p:cTn>
                                        <p:tgtEl>
                                          <p:spTgt spid="489636"/>
                                        </p:tgtEl>
                                        <p:attrNameLst>
                                          <p:attrName>style.visibility</p:attrName>
                                        </p:attrNameLst>
                                      </p:cBhvr>
                                      <p:to>
                                        <p:strVal val="visible"/>
                                      </p:to>
                                    </p:set>
                                    <p:animEffect transition="in" filter="fade">
                                      <p:cBhvr>
                                        <p:cTn id="38" dur="1000"/>
                                        <p:tgtEl>
                                          <p:spTgt spid="489636"/>
                                        </p:tgtEl>
                                      </p:cBhvr>
                                    </p:animEffect>
                                    <p:anim calcmode="lin" valueType="num">
                                      <p:cBhvr>
                                        <p:cTn id="39" dur="1000" fill="hold"/>
                                        <p:tgtEl>
                                          <p:spTgt spid="489636"/>
                                        </p:tgtEl>
                                        <p:attrNameLst>
                                          <p:attrName>ppt_x</p:attrName>
                                        </p:attrNameLst>
                                      </p:cBhvr>
                                      <p:tavLst>
                                        <p:tav tm="0">
                                          <p:val>
                                            <p:strVal val="#ppt_x"/>
                                          </p:val>
                                        </p:tav>
                                        <p:tav tm="100000">
                                          <p:val>
                                            <p:strVal val="#ppt_x"/>
                                          </p:val>
                                        </p:tav>
                                      </p:tavLst>
                                    </p:anim>
                                    <p:anim calcmode="lin" valueType="num">
                                      <p:cBhvr>
                                        <p:cTn id="40" dur="1000" fill="hold"/>
                                        <p:tgtEl>
                                          <p:spTgt spid="4896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6" grpId="0"/>
      <p:bldP spid="48947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63" name="Picture 19" descr="j0215075"/>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343400" y="950913"/>
            <a:ext cx="4394200" cy="3930650"/>
          </a:xfrm>
          <a:noFill/>
          <a:extLst>
            <a:ext uri="{909E8E84-426E-40dd-AFC4-6F175D3DCCD1}">
              <a14:hiddenFill xmlns="" xmlns:a14="http://schemas.microsoft.com/office/drawing/2010/main">
                <a:solidFill>
                  <a:srgbClr val="FFFFFF"/>
                </a:solidFill>
              </a14:hiddenFill>
            </a:ext>
          </a:extLst>
        </p:spPr>
      </p:pic>
      <p:sp>
        <p:nvSpPr>
          <p:cNvPr id="492564" name="Rectangle 20"/>
          <p:cNvSpPr>
            <a:spLocks noGrp="1" noChangeArrowheads="1"/>
          </p:cNvSpPr>
          <p:nvPr>
            <p:ph type="title" sz="quarter"/>
          </p:nvPr>
        </p:nvSpPr>
        <p:spPr>
          <a:effectLst>
            <a:outerShdw blurRad="63500" dist="113592" dir="1593903" algn="ctr" rotWithShape="0">
              <a:srgbClr val="000000"/>
            </a:outerShdw>
          </a:effectLst>
        </p:spPr>
        <p:txBody>
          <a:bodyPr/>
          <a:lstStyle/>
          <a:p>
            <a:pPr eaLnBrk="1" hangingPunct="1"/>
            <a:r>
              <a:rPr lang="en-US" altLang="en-US" dirty="0"/>
              <a:t>The Prophets and the Writings</a:t>
            </a:r>
          </a:p>
        </p:txBody>
      </p:sp>
      <p:pic>
        <p:nvPicPr>
          <p:cNvPr id="492557" name="Picture 13" descr="j0286670"/>
          <p:cNvPicPr>
            <a:picLocks noGrp="1"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486400" y="3241675"/>
            <a:ext cx="1447800" cy="1254125"/>
          </a:xfrm>
          <a:noFill/>
          <a:extLst>
            <a:ext uri="{909E8E84-426E-40dd-AFC4-6F175D3DCCD1}">
              <a14:hiddenFill xmlns="" xmlns:a14="http://schemas.microsoft.com/office/drawing/2010/main">
                <a:solidFill>
                  <a:srgbClr val="FFFFFF"/>
                </a:solidFill>
              </a14:hiddenFill>
            </a:ext>
          </a:extLst>
        </p:spPr>
      </p:pic>
      <p:pic>
        <p:nvPicPr>
          <p:cNvPr id="492560" name="Picture 16" descr="j031037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57200" y="1179513"/>
            <a:ext cx="2895600" cy="1949450"/>
          </a:xfrm>
          <a:noFill/>
          <a:extLst>
            <a:ext uri="{909E8E84-426E-40dd-AFC4-6F175D3DCCD1}">
              <a14:hiddenFill xmlns="" xmlns:a14="http://schemas.microsoft.com/office/drawing/2010/main">
                <a:solidFill>
                  <a:srgbClr val="FFFFFF"/>
                </a:solidFill>
              </a14:hiddenFill>
            </a:ext>
          </a:extLst>
        </p:spPr>
      </p:pic>
      <p:sp>
        <p:nvSpPr>
          <p:cNvPr id="492567" name="Text Box 23"/>
          <p:cNvSpPr txBox="1">
            <a:spLocks noChangeArrowheads="1"/>
          </p:cNvSpPr>
          <p:nvPr/>
        </p:nvSpPr>
        <p:spPr bwMode="auto">
          <a:xfrm>
            <a:off x="152400" y="3313113"/>
            <a:ext cx="3886200" cy="1569660"/>
          </a:xfrm>
          <a:prstGeom prst="rect">
            <a:avLst/>
          </a:prstGeom>
          <a:noFill/>
          <a:ln w="9525">
            <a:noFill/>
            <a:miter lim="800000"/>
            <a:headEnd/>
            <a:tailEnd/>
          </a:ln>
          <a:effectLst/>
        </p:spPr>
        <p:txBody>
          <a:bodyPr>
            <a:spAutoFit/>
          </a:bodyPr>
          <a:lstStyle/>
          <a:p>
            <a:pPr algn="l">
              <a:defRPr/>
            </a:pPr>
            <a:r>
              <a:rPr lang="en-US" sz="3200" dirty="0">
                <a:solidFill>
                  <a:srgbClr val="FBE50F"/>
                </a:solidFill>
                <a:effectLst>
                  <a:outerShdw blurRad="50800" dist="38100" algn="l" rotWithShape="0">
                    <a:prstClr val="black">
                      <a:alpha val="82000"/>
                    </a:prstClr>
                  </a:outerShdw>
                </a:effectLst>
                <a:latin typeface="Comic Sans MS" pitchFamily="-112" charset="0"/>
                <a:ea typeface="Arial" pitchFamily="-112" charset="0"/>
              </a:rPr>
              <a:t>The Prophets</a:t>
            </a:r>
            <a:r>
              <a:rPr lang="en-US" sz="3200" dirty="0">
                <a:solidFill>
                  <a:srgbClr val="FBE50F"/>
                </a:solidFill>
                <a:effectLst>
                  <a:outerShdw blurRad="50800" dist="38100" algn="l" rotWithShape="0">
                    <a:prstClr val="black">
                      <a:alpha val="82000"/>
                    </a:prstClr>
                  </a:outerShdw>
                </a:effectLst>
                <a:latin typeface="Hebrew" pitchFamily="-128" charset="0"/>
                <a:ea typeface="Arial" pitchFamily="-112" charset="0"/>
              </a:rPr>
              <a:t> </a:t>
            </a:r>
            <a:r>
              <a:rPr lang="en-US" sz="3200" dirty="0">
                <a:solidFill>
                  <a:srgbClr val="FBE50F"/>
                </a:solidFill>
                <a:effectLst>
                  <a:outerShdw blurRad="50800" dist="38100" algn="l" rotWithShape="0">
                    <a:prstClr val="black">
                      <a:alpha val="82000"/>
                    </a:prstClr>
                  </a:outerShdw>
                </a:effectLst>
                <a:latin typeface="Comic Sans MS" pitchFamily="-112" charset="0"/>
                <a:ea typeface="Arial" pitchFamily="-112" charset="0"/>
              </a:rPr>
              <a:t>were probably canonized ca 400 BCE</a:t>
            </a:r>
          </a:p>
        </p:txBody>
      </p:sp>
      <p:sp>
        <p:nvSpPr>
          <p:cNvPr id="492568" name="Text Box 24"/>
          <p:cNvSpPr txBox="1">
            <a:spLocks noChangeArrowheads="1"/>
          </p:cNvSpPr>
          <p:nvPr/>
        </p:nvSpPr>
        <p:spPr bwMode="auto">
          <a:xfrm>
            <a:off x="4648200" y="4608513"/>
            <a:ext cx="4114800" cy="1569660"/>
          </a:xfrm>
          <a:prstGeom prst="rect">
            <a:avLst/>
          </a:prstGeom>
          <a:noFill/>
          <a:ln w="9525">
            <a:noFill/>
            <a:miter lim="800000"/>
            <a:headEnd/>
            <a:tailEnd/>
          </a:ln>
          <a:effectLst/>
        </p:spPr>
        <p:txBody>
          <a:bodyPr>
            <a:spAutoFit/>
          </a:bodyPr>
          <a:lstStyle/>
          <a:p>
            <a:pPr algn="l">
              <a:defRPr/>
            </a:pPr>
            <a:r>
              <a:rPr lang="en-US" sz="3200">
                <a:solidFill>
                  <a:srgbClr val="FBE50F"/>
                </a:solidFill>
                <a:effectLst>
                  <a:outerShdw blurRad="50800" dist="38100" algn="l" rotWithShape="0">
                    <a:prstClr val="black">
                      <a:alpha val="82000"/>
                    </a:prstClr>
                  </a:outerShdw>
                </a:effectLst>
                <a:latin typeface="Comic Sans MS" pitchFamily="-112" charset="0"/>
                <a:ea typeface="Arial" pitchFamily="-112" charset="0"/>
              </a:rPr>
              <a:t>The Writings were probably canonized ca 300 BCE</a:t>
            </a:r>
          </a:p>
        </p:txBody>
      </p:sp>
      <p:grpSp>
        <p:nvGrpSpPr>
          <p:cNvPr id="92167" name="Group 26"/>
          <p:cNvGrpSpPr>
            <a:grpSpLocks/>
          </p:cNvGrpSpPr>
          <p:nvPr/>
        </p:nvGrpSpPr>
        <p:grpSpPr bwMode="auto">
          <a:xfrm>
            <a:off x="7772400" y="6019800"/>
            <a:ext cx="1162050" cy="685800"/>
            <a:chOff x="4896" y="3792"/>
            <a:chExt cx="732" cy="432"/>
          </a:xfrm>
        </p:grpSpPr>
        <p:grpSp>
          <p:nvGrpSpPr>
            <p:cNvPr id="92168" name="Group 27"/>
            <p:cNvGrpSpPr>
              <a:grpSpLocks/>
            </p:cNvGrpSpPr>
            <p:nvPr/>
          </p:nvGrpSpPr>
          <p:grpSpPr bwMode="auto">
            <a:xfrm>
              <a:off x="5137" y="3914"/>
              <a:ext cx="194" cy="180"/>
              <a:chOff x="1824" y="633"/>
              <a:chExt cx="2834" cy="2849"/>
            </a:xfrm>
          </p:grpSpPr>
          <p:sp>
            <p:nvSpPr>
              <p:cNvPr id="9217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9218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9218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9218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92169" name="Group 32"/>
            <p:cNvGrpSpPr>
              <a:grpSpLocks/>
            </p:cNvGrpSpPr>
            <p:nvPr/>
          </p:nvGrpSpPr>
          <p:grpSpPr bwMode="auto">
            <a:xfrm>
              <a:off x="5398" y="4053"/>
              <a:ext cx="230" cy="142"/>
              <a:chOff x="1008" y="1059"/>
              <a:chExt cx="3768" cy="2733"/>
            </a:xfrm>
          </p:grpSpPr>
          <p:sp>
            <p:nvSpPr>
              <p:cNvPr id="92175" name="AutoShape 3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2176" name="Oval 3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2177" name="Oval 3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2178" name="Oval 3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92170"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92171"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92172" name="AutoShape 39"/>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2173" name="AutoShape 40"/>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92174" name="AutoShape 41"/>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492560"/>
                                        </p:tgtEl>
                                        <p:attrNameLst>
                                          <p:attrName>style.visibility</p:attrName>
                                        </p:attrNameLst>
                                      </p:cBhvr>
                                      <p:to>
                                        <p:strVal val="visible"/>
                                      </p:to>
                                    </p:set>
                                    <p:animEffect transition="in" filter="fade">
                                      <p:cBhvr>
                                        <p:cTn id="7" dur="800" decel="100000"/>
                                        <p:tgtEl>
                                          <p:spTgt spid="492560"/>
                                        </p:tgtEl>
                                      </p:cBhvr>
                                    </p:animEffect>
                                    <p:anim calcmode="lin" valueType="num">
                                      <p:cBhvr>
                                        <p:cTn id="8" dur="800" decel="100000" fill="hold"/>
                                        <p:tgtEl>
                                          <p:spTgt spid="492560"/>
                                        </p:tgtEl>
                                        <p:attrNameLst>
                                          <p:attrName>style.rotation</p:attrName>
                                        </p:attrNameLst>
                                      </p:cBhvr>
                                      <p:tavLst>
                                        <p:tav tm="0">
                                          <p:val>
                                            <p:fltVal val="-90"/>
                                          </p:val>
                                        </p:tav>
                                        <p:tav tm="100000">
                                          <p:val>
                                            <p:fltVal val="0"/>
                                          </p:val>
                                        </p:tav>
                                      </p:tavLst>
                                    </p:anim>
                                    <p:anim calcmode="lin" valueType="num">
                                      <p:cBhvr>
                                        <p:cTn id="9" dur="800" decel="100000" fill="hold"/>
                                        <p:tgtEl>
                                          <p:spTgt spid="492560"/>
                                        </p:tgtEl>
                                        <p:attrNameLst>
                                          <p:attrName>ppt_x</p:attrName>
                                        </p:attrNameLst>
                                      </p:cBhvr>
                                      <p:tavLst>
                                        <p:tav tm="0">
                                          <p:val>
                                            <p:strVal val="#ppt_x+0.4"/>
                                          </p:val>
                                        </p:tav>
                                        <p:tav tm="100000">
                                          <p:val>
                                            <p:strVal val="#ppt_x-0.05"/>
                                          </p:val>
                                        </p:tav>
                                      </p:tavLst>
                                    </p:anim>
                                    <p:anim calcmode="lin" valueType="num">
                                      <p:cBhvr>
                                        <p:cTn id="10" dur="800" decel="100000" fill="hold"/>
                                        <p:tgtEl>
                                          <p:spTgt spid="49256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9256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92560"/>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492567"/>
                                        </p:tgtEl>
                                        <p:attrNameLst>
                                          <p:attrName>style.visibility</p:attrName>
                                        </p:attrNameLst>
                                      </p:cBhvr>
                                      <p:to>
                                        <p:strVal val="visible"/>
                                      </p:to>
                                    </p:set>
                                    <p:animEffect transition="in" filter="fade">
                                      <p:cBhvr>
                                        <p:cTn id="16" dur="1000"/>
                                        <p:tgtEl>
                                          <p:spTgt spid="492567"/>
                                        </p:tgtEl>
                                      </p:cBhvr>
                                    </p:animEffect>
                                    <p:anim calcmode="lin" valueType="num">
                                      <p:cBhvr>
                                        <p:cTn id="17" dur="1000" fill="hold"/>
                                        <p:tgtEl>
                                          <p:spTgt spid="492567"/>
                                        </p:tgtEl>
                                        <p:attrNameLst>
                                          <p:attrName>ppt_x</p:attrName>
                                        </p:attrNameLst>
                                      </p:cBhvr>
                                      <p:tavLst>
                                        <p:tav tm="0">
                                          <p:val>
                                            <p:strVal val="#ppt_x"/>
                                          </p:val>
                                        </p:tav>
                                        <p:tav tm="100000">
                                          <p:val>
                                            <p:strVal val="#ppt_x"/>
                                          </p:val>
                                        </p:tav>
                                      </p:tavLst>
                                    </p:anim>
                                    <p:anim calcmode="lin" valueType="num">
                                      <p:cBhvr>
                                        <p:cTn id="18" dur="1000" fill="hold"/>
                                        <p:tgtEl>
                                          <p:spTgt spid="492567"/>
                                        </p:tgtEl>
                                        <p:attrNameLst>
                                          <p:attrName>ppt_y</p:attrName>
                                        </p:attrNameLst>
                                      </p:cBhvr>
                                      <p:tavLst>
                                        <p:tav tm="0">
                                          <p:val>
                                            <p:strVal val="#ppt_y-.1"/>
                                          </p:val>
                                        </p:tav>
                                        <p:tav tm="100000">
                                          <p:val>
                                            <p:strVal val="#ppt_y"/>
                                          </p:val>
                                        </p:tav>
                                      </p:tavLst>
                                    </p:anim>
                                  </p:childTnLst>
                                </p:cTn>
                              </p:par>
                              <p:par>
                                <p:cTn id="19" presetID="55" presetClass="entr" presetSubtype="0" fill="hold" nodeType="withEffect">
                                  <p:stCondLst>
                                    <p:cond delay="0"/>
                                  </p:stCondLst>
                                  <p:childTnLst>
                                    <p:set>
                                      <p:cBhvr>
                                        <p:cTn id="20" dur="1" fill="hold">
                                          <p:stCondLst>
                                            <p:cond delay="0"/>
                                          </p:stCondLst>
                                        </p:cTn>
                                        <p:tgtEl>
                                          <p:spTgt spid="492557"/>
                                        </p:tgtEl>
                                        <p:attrNameLst>
                                          <p:attrName>style.visibility</p:attrName>
                                        </p:attrNameLst>
                                      </p:cBhvr>
                                      <p:to>
                                        <p:strVal val="visible"/>
                                      </p:to>
                                    </p:set>
                                    <p:anim calcmode="lin" valueType="num">
                                      <p:cBhvr>
                                        <p:cTn id="21" dur="1000" fill="hold"/>
                                        <p:tgtEl>
                                          <p:spTgt spid="492557"/>
                                        </p:tgtEl>
                                        <p:attrNameLst>
                                          <p:attrName>ppt_w</p:attrName>
                                        </p:attrNameLst>
                                      </p:cBhvr>
                                      <p:tavLst>
                                        <p:tav tm="0">
                                          <p:val>
                                            <p:strVal val="#ppt_w*0.70"/>
                                          </p:val>
                                        </p:tav>
                                        <p:tav tm="100000">
                                          <p:val>
                                            <p:strVal val="#ppt_w"/>
                                          </p:val>
                                        </p:tav>
                                      </p:tavLst>
                                    </p:anim>
                                    <p:anim calcmode="lin" valueType="num">
                                      <p:cBhvr>
                                        <p:cTn id="22" dur="1000" fill="hold"/>
                                        <p:tgtEl>
                                          <p:spTgt spid="492557"/>
                                        </p:tgtEl>
                                        <p:attrNameLst>
                                          <p:attrName>ppt_h</p:attrName>
                                        </p:attrNameLst>
                                      </p:cBhvr>
                                      <p:tavLst>
                                        <p:tav tm="0">
                                          <p:val>
                                            <p:strVal val="#ppt_h"/>
                                          </p:val>
                                        </p:tav>
                                        <p:tav tm="100000">
                                          <p:val>
                                            <p:strVal val="#ppt_h"/>
                                          </p:val>
                                        </p:tav>
                                      </p:tavLst>
                                    </p:anim>
                                    <p:animEffect transition="in" filter="fade">
                                      <p:cBhvr>
                                        <p:cTn id="23" dur="1000"/>
                                        <p:tgtEl>
                                          <p:spTgt spid="492557"/>
                                        </p:tgtEl>
                                      </p:cBhvr>
                                    </p:animEffect>
                                  </p:childTnLst>
                                </p:cTn>
                              </p:par>
                              <p:par>
                                <p:cTn id="24" presetID="30" presetClass="entr" presetSubtype="0" fill="hold" nodeType="withEffect">
                                  <p:stCondLst>
                                    <p:cond delay="0"/>
                                  </p:stCondLst>
                                  <p:childTnLst>
                                    <p:set>
                                      <p:cBhvr>
                                        <p:cTn id="25" dur="1" fill="hold">
                                          <p:stCondLst>
                                            <p:cond delay="0"/>
                                          </p:stCondLst>
                                        </p:cTn>
                                        <p:tgtEl>
                                          <p:spTgt spid="492563"/>
                                        </p:tgtEl>
                                        <p:attrNameLst>
                                          <p:attrName>style.visibility</p:attrName>
                                        </p:attrNameLst>
                                      </p:cBhvr>
                                      <p:to>
                                        <p:strVal val="visible"/>
                                      </p:to>
                                    </p:set>
                                    <p:animEffect transition="in" filter="fade">
                                      <p:cBhvr>
                                        <p:cTn id="26" dur="800" decel="100000"/>
                                        <p:tgtEl>
                                          <p:spTgt spid="492563"/>
                                        </p:tgtEl>
                                      </p:cBhvr>
                                    </p:animEffect>
                                    <p:anim calcmode="lin" valueType="num">
                                      <p:cBhvr>
                                        <p:cTn id="27" dur="800" decel="100000" fill="hold"/>
                                        <p:tgtEl>
                                          <p:spTgt spid="492563"/>
                                        </p:tgtEl>
                                        <p:attrNameLst>
                                          <p:attrName>style.rotation</p:attrName>
                                        </p:attrNameLst>
                                      </p:cBhvr>
                                      <p:tavLst>
                                        <p:tav tm="0">
                                          <p:val>
                                            <p:fltVal val="-90"/>
                                          </p:val>
                                        </p:tav>
                                        <p:tav tm="100000">
                                          <p:val>
                                            <p:fltVal val="0"/>
                                          </p:val>
                                        </p:tav>
                                      </p:tavLst>
                                    </p:anim>
                                    <p:anim calcmode="lin" valueType="num">
                                      <p:cBhvr>
                                        <p:cTn id="28" dur="800" decel="100000" fill="hold"/>
                                        <p:tgtEl>
                                          <p:spTgt spid="492563"/>
                                        </p:tgtEl>
                                        <p:attrNameLst>
                                          <p:attrName>ppt_x</p:attrName>
                                        </p:attrNameLst>
                                      </p:cBhvr>
                                      <p:tavLst>
                                        <p:tav tm="0">
                                          <p:val>
                                            <p:strVal val="#ppt_x+0.4"/>
                                          </p:val>
                                        </p:tav>
                                        <p:tav tm="100000">
                                          <p:val>
                                            <p:strVal val="#ppt_x-0.05"/>
                                          </p:val>
                                        </p:tav>
                                      </p:tavLst>
                                    </p:anim>
                                    <p:anim calcmode="lin" valueType="num">
                                      <p:cBhvr>
                                        <p:cTn id="29" dur="800" decel="100000" fill="hold"/>
                                        <p:tgtEl>
                                          <p:spTgt spid="492563"/>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492563"/>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492563"/>
                                        </p:tgtEl>
                                        <p:attrNameLst>
                                          <p:attrName>ppt_y</p:attrName>
                                        </p:attrNameLst>
                                      </p:cBhvr>
                                      <p:tavLst>
                                        <p:tav tm="0">
                                          <p:val>
                                            <p:strVal val="#ppt_y+0.1"/>
                                          </p:val>
                                        </p:tav>
                                        <p:tav tm="100000">
                                          <p:val>
                                            <p:strVal val="#ppt_y"/>
                                          </p:val>
                                        </p:tav>
                                      </p:tavLst>
                                    </p:anim>
                                  </p:childTnLst>
                                </p:cTn>
                              </p:par>
                              <p:par>
                                <p:cTn id="32" presetID="27" presetClass="entr" presetSubtype="0" fill="hold" grpId="0" nodeType="withEffect">
                                  <p:stCondLst>
                                    <p:cond delay="0"/>
                                  </p:stCondLst>
                                  <p:iterate type="lt">
                                    <p:tmPct val="50000"/>
                                  </p:iterate>
                                  <p:childTnLst>
                                    <p:set>
                                      <p:cBhvr>
                                        <p:cTn id="33" dur="1" fill="hold">
                                          <p:stCondLst>
                                            <p:cond delay="0"/>
                                          </p:stCondLst>
                                        </p:cTn>
                                        <p:tgtEl>
                                          <p:spTgt spid="492568"/>
                                        </p:tgtEl>
                                        <p:attrNameLst>
                                          <p:attrName>style.visibility</p:attrName>
                                        </p:attrNameLst>
                                      </p:cBhvr>
                                      <p:to>
                                        <p:strVal val="visible"/>
                                      </p:to>
                                    </p:set>
                                    <p:anim calcmode="discrete" valueType="clr">
                                      <p:cBhvr override="childStyle">
                                        <p:cTn id="34" dur="80"/>
                                        <p:tgtEl>
                                          <p:spTgt spid="492568"/>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492568"/>
                                        </p:tgtEl>
                                        <p:attrNameLst>
                                          <p:attrName>fillcolor</p:attrName>
                                        </p:attrNameLst>
                                      </p:cBhvr>
                                      <p:tavLst>
                                        <p:tav tm="0">
                                          <p:val>
                                            <p:clrVal>
                                              <a:schemeClr val="accent2"/>
                                            </p:clrVal>
                                          </p:val>
                                        </p:tav>
                                        <p:tav tm="50000">
                                          <p:val>
                                            <p:clrVal>
                                              <a:schemeClr val="hlink"/>
                                            </p:clrVal>
                                          </p:val>
                                        </p:tav>
                                      </p:tavLst>
                                    </p:anim>
                                    <p:set>
                                      <p:cBhvr>
                                        <p:cTn id="36" dur="80"/>
                                        <p:tgtEl>
                                          <p:spTgt spid="4925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67" grpId="0"/>
      <p:bldP spid="49256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76600" y="2819400"/>
            <a:ext cx="2209800" cy="1676400"/>
            <a:chOff x="1824" y="633"/>
            <a:chExt cx="2834" cy="2849"/>
          </a:xfrm>
        </p:grpSpPr>
        <p:sp>
          <p:nvSpPr>
            <p:cNvPr id="94223"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94224"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94225"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94226"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7"/>
          <p:cNvGrpSpPr>
            <a:grpSpLocks/>
          </p:cNvGrpSpPr>
          <p:nvPr/>
        </p:nvGrpSpPr>
        <p:grpSpPr bwMode="auto">
          <a:xfrm>
            <a:off x="6248400" y="4114800"/>
            <a:ext cx="2609850" cy="1333500"/>
            <a:chOff x="1008" y="1059"/>
            <a:chExt cx="3768" cy="2733"/>
          </a:xfrm>
        </p:grpSpPr>
        <p:sp>
          <p:nvSpPr>
            <p:cNvPr id="94219" name="AutoShape 8"/>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4220" name="Oval 9"/>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4221" name="Oval 10"/>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4222" name="Oval 11"/>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94284"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694285"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694286" name="AutoShape 14"/>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4287" name="AutoShape 15"/>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4288" name="AutoShape 16"/>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4289" name="WordArt 17"/>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694290" name="WordArt 18"/>
          <p:cNvSpPr>
            <a:spLocks noChangeArrowheads="1" noChangeShapeType="1" noTextEdit="1"/>
          </p:cNvSpPr>
          <p:nvPr/>
        </p:nvSpPr>
        <p:spPr bwMode="auto">
          <a:xfrm>
            <a:off x="2667000" y="20574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COMPILATION</a:t>
            </a:r>
          </a:p>
        </p:txBody>
      </p:sp>
      <p:sp>
        <p:nvSpPr>
          <p:cNvPr id="694293" name="Rectangle 21"/>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4293"/>
                                        </p:tgtEl>
                                        <p:attrNameLst>
                                          <p:attrName>style.visibility</p:attrName>
                                        </p:attrNameLst>
                                      </p:cBhvr>
                                      <p:to>
                                        <p:strVal val="visible"/>
                                      </p:to>
                                    </p:set>
                                    <p:animEffect transition="in" filter="fade">
                                      <p:cBhvr>
                                        <p:cTn id="7" dur="2000"/>
                                        <p:tgtEl>
                                          <p:spTgt spid="694293"/>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94284"/>
                                        </p:tgtEl>
                                        <p:attrNameLst>
                                          <p:attrName>style.visibility</p:attrName>
                                        </p:attrNameLst>
                                      </p:cBhvr>
                                      <p:to>
                                        <p:strVal val="visible"/>
                                      </p:to>
                                    </p:set>
                                    <p:anim calcmode="lin" valueType="num">
                                      <p:cBhvr additive="base">
                                        <p:cTn id="11" dur="500" fill="hold"/>
                                        <p:tgtEl>
                                          <p:spTgt spid="694284"/>
                                        </p:tgtEl>
                                        <p:attrNameLst>
                                          <p:attrName>ppt_x</p:attrName>
                                        </p:attrNameLst>
                                      </p:cBhvr>
                                      <p:tavLst>
                                        <p:tav tm="0">
                                          <p:val>
                                            <p:strVal val="#ppt_x"/>
                                          </p:val>
                                        </p:tav>
                                        <p:tav tm="100000">
                                          <p:val>
                                            <p:strVal val="#ppt_x"/>
                                          </p:val>
                                        </p:tav>
                                      </p:tavLst>
                                    </p:anim>
                                    <p:anim calcmode="lin" valueType="num">
                                      <p:cBhvr additive="base">
                                        <p:cTn id="12" dur="500" fill="hold"/>
                                        <p:tgtEl>
                                          <p:spTgt spid="69428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37" presetClass="entr" presetSubtype="0" fill="hold" grpId="0" nodeType="afterEffect">
                                  <p:stCondLst>
                                    <p:cond delay="0"/>
                                  </p:stCondLst>
                                  <p:childTnLst>
                                    <p:set>
                                      <p:cBhvr>
                                        <p:cTn id="15" dur="1" fill="hold">
                                          <p:stCondLst>
                                            <p:cond delay="0"/>
                                          </p:stCondLst>
                                        </p:cTn>
                                        <p:tgtEl>
                                          <p:spTgt spid="694289"/>
                                        </p:tgtEl>
                                        <p:attrNameLst>
                                          <p:attrName>style.visibility</p:attrName>
                                        </p:attrNameLst>
                                      </p:cBhvr>
                                      <p:to>
                                        <p:strVal val="visible"/>
                                      </p:to>
                                    </p:set>
                                    <p:animEffect transition="in" filter="fade">
                                      <p:cBhvr>
                                        <p:cTn id="16" dur="1000"/>
                                        <p:tgtEl>
                                          <p:spTgt spid="694289"/>
                                        </p:tgtEl>
                                      </p:cBhvr>
                                    </p:animEffect>
                                    <p:anim calcmode="lin" valueType="num">
                                      <p:cBhvr>
                                        <p:cTn id="17" dur="1000" fill="hold"/>
                                        <p:tgtEl>
                                          <p:spTgt spid="694289"/>
                                        </p:tgtEl>
                                        <p:attrNameLst>
                                          <p:attrName>ppt_x</p:attrName>
                                        </p:attrNameLst>
                                      </p:cBhvr>
                                      <p:tavLst>
                                        <p:tav tm="0">
                                          <p:val>
                                            <p:strVal val="#ppt_x"/>
                                          </p:val>
                                        </p:tav>
                                        <p:tav tm="100000">
                                          <p:val>
                                            <p:strVal val="#ppt_x"/>
                                          </p:val>
                                        </p:tav>
                                      </p:tavLst>
                                    </p:anim>
                                    <p:anim calcmode="lin" valueType="num">
                                      <p:cBhvr>
                                        <p:cTn id="18" dur="900" decel="100000" fill="hold"/>
                                        <p:tgtEl>
                                          <p:spTgt spid="69428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9428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694286"/>
                                        </p:tgtEl>
                                        <p:attrNameLst>
                                          <p:attrName>style.visibility</p:attrName>
                                        </p:attrNameLst>
                                      </p:cBhvr>
                                      <p:to>
                                        <p:strVal val="visible"/>
                                      </p:to>
                                    </p:set>
                                    <p:animEffect transition="in" filter="wipe(left)">
                                      <p:cBhvr>
                                        <p:cTn id="23" dur="500"/>
                                        <p:tgtEl>
                                          <p:spTgt spid="694286"/>
                                        </p:tgtEl>
                                      </p:cBhvr>
                                    </p:animEffect>
                                  </p:childTnLst>
                                </p:cTn>
                              </p:par>
                            </p:childTnLst>
                          </p:cTn>
                        </p:par>
                        <p:par>
                          <p:cTn id="24" fill="hold" nodeType="afterGroup">
                            <p:stCondLst>
                              <p:cond delay="4000"/>
                            </p:stCondLst>
                            <p:childTnLst>
                              <p:par>
                                <p:cTn id="25" presetID="26"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par>
                          <p:cTn id="41" fill="hold" nodeType="afterGroup">
                            <p:stCondLst>
                              <p:cond delay="6000"/>
                            </p:stCondLst>
                            <p:childTnLst>
                              <p:par>
                                <p:cTn id="42" presetID="9" presetClass="entr" presetSubtype="0" fill="hold" grpId="0" nodeType="afterEffect">
                                  <p:stCondLst>
                                    <p:cond delay="0"/>
                                  </p:stCondLst>
                                  <p:childTnLst>
                                    <p:set>
                                      <p:cBhvr>
                                        <p:cTn id="43" dur="1" fill="hold">
                                          <p:stCondLst>
                                            <p:cond delay="0"/>
                                          </p:stCondLst>
                                        </p:cTn>
                                        <p:tgtEl>
                                          <p:spTgt spid="694290"/>
                                        </p:tgtEl>
                                        <p:attrNameLst>
                                          <p:attrName>style.visibility</p:attrName>
                                        </p:attrNameLst>
                                      </p:cBhvr>
                                      <p:to>
                                        <p:strVal val="visible"/>
                                      </p:to>
                                    </p:set>
                                    <p:animEffect transition="in" filter="dissolve">
                                      <p:cBhvr>
                                        <p:cTn id="44" dur="500"/>
                                        <p:tgtEl>
                                          <p:spTgt spid="694290"/>
                                        </p:tgtEl>
                                      </p:cBhvr>
                                    </p:animEffect>
                                  </p:childTnLst>
                                </p:cTn>
                              </p:par>
                            </p:childTnLst>
                          </p:cTn>
                        </p:par>
                        <p:par>
                          <p:cTn id="45" fill="hold" nodeType="afterGroup">
                            <p:stCondLst>
                              <p:cond delay="6500"/>
                            </p:stCondLst>
                            <p:childTnLst>
                              <p:par>
                                <p:cTn id="46" presetID="22" presetClass="entr" presetSubtype="1" fill="hold" grpId="0" nodeType="afterEffect">
                                  <p:stCondLst>
                                    <p:cond delay="0"/>
                                  </p:stCondLst>
                                  <p:childTnLst>
                                    <p:set>
                                      <p:cBhvr>
                                        <p:cTn id="47" dur="1" fill="hold">
                                          <p:stCondLst>
                                            <p:cond delay="0"/>
                                          </p:stCondLst>
                                        </p:cTn>
                                        <p:tgtEl>
                                          <p:spTgt spid="694288"/>
                                        </p:tgtEl>
                                        <p:attrNameLst>
                                          <p:attrName>style.visibility</p:attrName>
                                        </p:attrNameLst>
                                      </p:cBhvr>
                                      <p:to>
                                        <p:strVal val="visible"/>
                                      </p:to>
                                    </p:set>
                                    <p:animEffect transition="in" filter="wipe(up)">
                                      <p:cBhvr>
                                        <p:cTn id="48" dur="500"/>
                                        <p:tgtEl>
                                          <p:spTgt spid="694288"/>
                                        </p:tgtEl>
                                      </p:cBhvr>
                                    </p:animEffect>
                                  </p:childTnLst>
                                </p:cTn>
                              </p:par>
                            </p:childTnLst>
                          </p:cTn>
                        </p:par>
                        <p:par>
                          <p:cTn id="49" fill="hold" nodeType="afterGroup">
                            <p:stCondLst>
                              <p:cond delay="7000"/>
                            </p:stCondLst>
                            <p:childTnLst>
                              <p:par>
                                <p:cTn id="50" presetID="9"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par>
                          <p:cTn id="53" fill="hold" nodeType="afterGroup">
                            <p:stCondLst>
                              <p:cond delay="7500"/>
                            </p:stCondLst>
                            <p:childTnLst>
                              <p:par>
                                <p:cTn id="54" presetID="22" presetClass="entr" presetSubtype="4" fill="hold" grpId="0" nodeType="afterEffect">
                                  <p:stCondLst>
                                    <p:cond delay="0"/>
                                  </p:stCondLst>
                                  <p:childTnLst>
                                    <p:set>
                                      <p:cBhvr>
                                        <p:cTn id="55" dur="1" fill="hold">
                                          <p:stCondLst>
                                            <p:cond delay="0"/>
                                          </p:stCondLst>
                                        </p:cTn>
                                        <p:tgtEl>
                                          <p:spTgt spid="694287"/>
                                        </p:tgtEl>
                                        <p:attrNameLst>
                                          <p:attrName>style.visibility</p:attrName>
                                        </p:attrNameLst>
                                      </p:cBhvr>
                                      <p:to>
                                        <p:strVal val="visible"/>
                                      </p:to>
                                    </p:set>
                                    <p:animEffect transition="in" filter="wipe(down)">
                                      <p:cBhvr>
                                        <p:cTn id="56" dur="500"/>
                                        <p:tgtEl>
                                          <p:spTgt spid="694287"/>
                                        </p:tgtEl>
                                      </p:cBhvr>
                                    </p:animEffect>
                                  </p:childTnLst>
                                </p:cTn>
                              </p:par>
                            </p:childTnLst>
                          </p:cTn>
                        </p:par>
                        <p:par>
                          <p:cTn id="57" fill="hold" nodeType="afterGroup">
                            <p:stCondLst>
                              <p:cond delay="8000"/>
                            </p:stCondLst>
                            <p:childTnLst>
                              <p:par>
                                <p:cTn id="58" presetID="10" presetClass="entr" presetSubtype="0" fill="hold" grpId="0" nodeType="afterEffect">
                                  <p:stCondLst>
                                    <p:cond delay="0"/>
                                  </p:stCondLst>
                                  <p:childTnLst>
                                    <p:set>
                                      <p:cBhvr>
                                        <p:cTn id="59" dur="1" fill="hold">
                                          <p:stCondLst>
                                            <p:cond delay="0"/>
                                          </p:stCondLst>
                                        </p:cTn>
                                        <p:tgtEl>
                                          <p:spTgt spid="694285"/>
                                        </p:tgtEl>
                                        <p:attrNameLst>
                                          <p:attrName>style.visibility</p:attrName>
                                        </p:attrNameLst>
                                      </p:cBhvr>
                                      <p:to>
                                        <p:strVal val="visible"/>
                                      </p:to>
                                    </p:set>
                                    <p:animEffect transition="in" filter="fade">
                                      <p:cBhvr>
                                        <p:cTn id="60" dur="2000"/>
                                        <p:tgtEl>
                                          <p:spTgt spid="694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84" grpId="0" animBg="1"/>
      <p:bldP spid="694285" grpId="0" animBg="1"/>
      <p:bldP spid="694286" grpId="0" animBg="1"/>
      <p:bldP spid="694287" grpId="0" animBg="1"/>
      <p:bldP spid="694288" grpId="0" animBg="1"/>
      <p:bldP spid="694289" grpId="0" animBg="1"/>
      <p:bldP spid="694290" grpId="0" animBg="1"/>
      <p:bldP spid="69429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Evidences of the Canon before (the Assumed) Council of Jamnia</a:t>
            </a:r>
          </a:p>
        </p:txBody>
      </p:sp>
      <p:pic>
        <p:nvPicPr>
          <p:cNvPr id="497668" name="Picture 4" descr="j028107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66800" y="3429000"/>
            <a:ext cx="2678113" cy="2835275"/>
          </a:xfrm>
          <a:noFill/>
          <a:extLst>
            <a:ext uri="{909E8E84-426E-40dd-AFC4-6F175D3DCCD1}">
              <a14:hiddenFill xmlns="" xmlns:a14="http://schemas.microsoft.com/office/drawing/2010/main">
                <a:solidFill>
                  <a:srgbClr val="FFFFFF"/>
                </a:solidFill>
              </a14:hiddenFill>
            </a:ext>
          </a:extLst>
        </p:spPr>
      </p:pic>
      <p:pic>
        <p:nvPicPr>
          <p:cNvPr id="497671" name="Picture 7" descr="Pharaoh"/>
          <p:cNvPicPr>
            <a:picLocks noGrp="1" noChangeAspect="1" noChangeArrowheads="1"/>
          </p:cNvPicPr>
          <p:nvPr>
            <p:ph sz="quarter" idx="2"/>
          </p:nvPr>
        </p:nvPicPr>
        <p:blipFill>
          <a:blip r:embed="rId4" cstate="screen">
            <a:extLst>
              <a:ext uri="{28A0092B-C50C-407E-A947-70E740481C1C}">
                <a14:useLocalDpi xmlns:a14="http://schemas.microsoft.com/office/drawing/2010/main" val="0"/>
              </a:ext>
            </a:extLst>
          </a:blip>
          <a:srcRect/>
          <a:stretch>
            <a:fillRect/>
          </a:stretch>
        </p:blipFill>
        <p:spPr>
          <a:xfrm>
            <a:off x="4572000" y="2971800"/>
            <a:ext cx="4391025" cy="3721100"/>
          </a:xfrm>
          <a:noFill/>
          <a:extLst>
            <a:ext uri="{909E8E84-426E-40dd-AFC4-6F175D3DCCD1}">
              <a14:hiddenFill xmlns="" xmlns:a14="http://schemas.microsoft.com/office/drawing/2010/main">
                <a:solidFill>
                  <a:srgbClr val="FFFFFF"/>
                </a:solidFill>
              </a14:hiddenFill>
            </a:ext>
          </a:extLst>
        </p:spPr>
      </p:pic>
      <p:sp>
        <p:nvSpPr>
          <p:cNvPr id="497670" name="Text Box 6"/>
          <p:cNvSpPr txBox="1">
            <a:spLocks noChangeArrowheads="1"/>
          </p:cNvSpPr>
          <p:nvPr/>
        </p:nvSpPr>
        <p:spPr bwMode="auto">
          <a:xfrm>
            <a:off x="228600" y="1524000"/>
            <a:ext cx="5257800" cy="2062163"/>
          </a:xfrm>
          <a:prstGeom prst="rect">
            <a:avLst/>
          </a:prstGeom>
          <a:noFill/>
          <a:ln w="9525">
            <a:noFill/>
            <a:miter lim="800000"/>
            <a:headEnd/>
            <a:tailEnd/>
          </a:ln>
          <a:effectLst/>
        </p:spPr>
        <p:txBody>
          <a:bodyPr>
            <a:spAutoFit/>
          </a:bodyPr>
          <a:lstStyle/>
          <a:p>
            <a:pPr algn="l">
              <a:defRPr/>
            </a:pPr>
            <a:r>
              <a:rPr lang="en-US" sz="3200" dirty="0">
                <a:solidFill>
                  <a:srgbClr val="FBE50F"/>
                </a:solidFill>
                <a:effectLst>
                  <a:glow rad="228600">
                    <a:srgbClr val="000000">
                      <a:alpha val="82974"/>
                    </a:srgbClr>
                  </a:glow>
                </a:effectLst>
                <a:latin typeface="Comic Sans MS" pitchFamily="-112" charset="0"/>
                <a:ea typeface="Arial" pitchFamily="-112" charset="0"/>
              </a:rPr>
              <a:t>Letter of </a:t>
            </a:r>
            <a:r>
              <a:rPr lang="en-US" sz="3200" dirty="0" err="1">
                <a:solidFill>
                  <a:srgbClr val="FBE50F"/>
                </a:solidFill>
                <a:effectLst>
                  <a:glow rad="228600">
                    <a:srgbClr val="000000">
                      <a:alpha val="82974"/>
                    </a:srgbClr>
                  </a:glow>
                </a:effectLst>
                <a:latin typeface="Comic Sans MS" pitchFamily="-112" charset="0"/>
                <a:ea typeface="Arial" pitchFamily="-112" charset="0"/>
              </a:rPr>
              <a:t>Aristeas</a:t>
            </a:r>
            <a:r>
              <a:rPr lang="en-US" sz="3200" dirty="0">
                <a:solidFill>
                  <a:srgbClr val="FBE50F"/>
                </a:solidFill>
                <a:effectLst>
                  <a:glow rad="228600">
                    <a:srgbClr val="000000">
                      <a:alpha val="82974"/>
                    </a:srgbClr>
                  </a:glow>
                </a:effectLst>
                <a:latin typeface="Comic Sans MS" pitchFamily="-112" charset="0"/>
                <a:ea typeface="Arial" pitchFamily="-112" charset="0"/>
              </a:rPr>
              <a:t> (ca 130 BC) to his brother </a:t>
            </a:r>
            <a:r>
              <a:rPr lang="en-US" sz="3200" dirty="0" err="1">
                <a:solidFill>
                  <a:srgbClr val="FBE50F"/>
                </a:solidFill>
                <a:effectLst>
                  <a:glow rad="228600">
                    <a:srgbClr val="000000">
                      <a:alpha val="82974"/>
                    </a:srgbClr>
                  </a:glow>
                </a:effectLst>
                <a:latin typeface="Comic Sans MS" pitchFamily="-112" charset="0"/>
                <a:ea typeface="Arial" pitchFamily="-112" charset="0"/>
              </a:rPr>
              <a:t>Philocrates</a:t>
            </a:r>
            <a:r>
              <a:rPr lang="en-US" sz="3200" dirty="0">
                <a:solidFill>
                  <a:srgbClr val="FBE50F"/>
                </a:solidFill>
                <a:effectLst>
                  <a:glow rad="228600">
                    <a:srgbClr val="000000">
                      <a:alpha val="82974"/>
                    </a:srgbClr>
                  </a:glow>
                </a:effectLst>
                <a:latin typeface="Comic Sans MS" pitchFamily="-112" charset="0"/>
                <a:ea typeface="Arial" pitchFamily="-112" charset="0"/>
              </a:rPr>
              <a:t> about King Ptolemy II of 285 BC</a:t>
            </a:r>
          </a:p>
        </p:txBody>
      </p:sp>
      <p:sp>
        <p:nvSpPr>
          <p:cNvPr id="497679" name="Text Box 15"/>
          <p:cNvSpPr txBox="1">
            <a:spLocks noChangeArrowheads="1"/>
          </p:cNvSpPr>
          <p:nvPr/>
        </p:nvSpPr>
        <p:spPr bwMode="auto">
          <a:xfrm>
            <a:off x="228600" y="4114800"/>
            <a:ext cx="8763000" cy="2062103"/>
          </a:xfrm>
          <a:prstGeom prst="rect">
            <a:avLst/>
          </a:prstGeom>
          <a:noFill/>
          <a:ln w="9525">
            <a:noFill/>
            <a:miter lim="800000"/>
            <a:headEnd/>
            <a:tailEnd/>
          </a:ln>
          <a:effectLst/>
        </p:spPr>
        <p:txBody>
          <a:bodyPr>
            <a:spAutoFit/>
          </a:bodyPr>
          <a:lstStyle/>
          <a:p>
            <a:pPr algn="l">
              <a:defRPr/>
            </a:pPr>
            <a:r>
              <a:rPr lang="en-US" sz="3200">
                <a:solidFill>
                  <a:srgbClr val="FBE50F"/>
                </a:solidFill>
                <a:effectLst>
                  <a:glow rad="228600">
                    <a:srgbClr val="000000">
                      <a:alpha val="82974"/>
                    </a:srgbClr>
                  </a:glow>
                </a:effectLst>
                <a:latin typeface="Comic Sans MS" pitchFamily="-112" charset="0"/>
                <a:ea typeface="Arial" pitchFamily="-112" charset="0"/>
              </a:rPr>
              <a:t>The initial LXX contained only the Torah in ca 285 BC and the other books were added subsequently, finally bringing the completion of the Septuagint (LXX) ca 132 BC</a:t>
            </a:r>
          </a:p>
        </p:txBody>
      </p:sp>
      <p:pic>
        <p:nvPicPr>
          <p:cNvPr id="497680" name="Picture 16" descr="j0300904"/>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953000" y="1371600"/>
            <a:ext cx="3962400" cy="2301875"/>
          </a:xfrm>
          <a:noFill/>
          <a:extLst>
            <a:ext uri="{909E8E84-426E-40dd-AFC4-6F175D3DCCD1}">
              <a14:hiddenFill xmlns="" xmlns:a14="http://schemas.microsoft.com/office/drawing/2010/main">
                <a:solidFill>
                  <a:srgbClr val="FFFFFF"/>
                </a:solidFill>
              </a14:hiddenFill>
            </a:ext>
          </a:extLst>
        </p:spPr>
      </p:pic>
      <p:grpSp>
        <p:nvGrpSpPr>
          <p:cNvPr id="96263" name="Group 18"/>
          <p:cNvGrpSpPr>
            <a:grpSpLocks/>
          </p:cNvGrpSpPr>
          <p:nvPr/>
        </p:nvGrpSpPr>
        <p:grpSpPr bwMode="auto">
          <a:xfrm>
            <a:off x="8058150" y="6096000"/>
            <a:ext cx="1009650" cy="685800"/>
            <a:chOff x="4032" y="3792"/>
            <a:chExt cx="636" cy="432"/>
          </a:xfrm>
        </p:grpSpPr>
        <p:grpSp>
          <p:nvGrpSpPr>
            <p:cNvPr id="96264" name="Group 19"/>
            <p:cNvGrpSpPr>
              <a:grpSpLocks/>
            </p:cNvGrpSpPr>
            <p:nvPr/>
          </p:nvGrpSpPr>
          <p:grpSpPr bwMode="auto">
            <a:xfrm>
              <a:off x="4242" y="3914"/>
              <a:ext cx="168" cy="180"/>
              <a:chOff x="1824" y="633"/>
              <a:chExt cx="2834" cy="2849"/>
            </a:xfrm>
          </p:grpSpPr>
          <p:sp>
            <p:nvSpPr>
              <p:cNvPr id="9627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9627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9627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9627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96265" name="Group 24"/>
            <p:cNvGrpSpPr>
              <a:grpSpLocks/>
            </p:cNvGrpSpPr>
            <p:nvPr/>
          </p:nvGrpSpPr>
          <p:grpSpPr bwMode="auto">
            <a:xfrm>
              <a:off x="4469" y="4053"/>
              <a:ext cx="199" cy="142"/>
              <a:chOff x="1008" y="1059"/>
              <a:chExt cx="3768" cy="2733"/>
            </a:xfrm>
          </p:grpSpPr>
          <p:sp>
            <p:nvSpPr>
              <p:cNvPr id="96271" name="AutoShape 25"/>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6272" name="Oval 26"/>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6273" name="Oval 27"/>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6274" name="Oval 28"/>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96266"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96267"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96268" name="AutoShape 31"/>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96269" name="AutoShape 32"/>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96270" name="AutoShape 33"/>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97666"/>
                                        </p:tgtEl>
                                        <p:attrNameLst>
                                          <p:attrName>style.visibility</p:attrName>
                                        </p:attrNameLst>
                                      </p:cBhvr>
                                      <p:to>
                                        <p:strVal val="visible"/>
                                      </p:to>
                                    </p:set>
                                    <p:anim calcmode="lin" valueType="num">
                                      <p:cBhvr>
                                        <p:cTn id="7" dur="1000" fill="hold"/>
                                        <p:tgtEl>
                                          <p:spTgt spid="497666"/>
                                        </p:tgtEl>
                                        <p:attrNameLst>
                                          <p:attrName>ppt_w</p:attrName>
                                        </p:attrNameLst>
                                      </p:cBhvr>
                                      <p:tavLst>
                                        <p:tav tm="0">
                                          <p:val>
                                            <p:strVal val="#ppt_w+.3"/>
                                          </p:val>
                                        </p:tav>
                                        <p:tav tm="100000">
                                          <p:val>
                                            <p:strVal val="#ppt_w"/>
                                          </p:val>
                                        </p:tav>
                                      </p:tavLst>
                                    </p:anim>
                                    <p:anim calcmode="lin" valueType="num">
                                      <p:cBhvr>
                                        <p:cTn id="8" dur="1000" fill="hold"/>
                                        <p:tgtEl>
                                          <p:spTgt spid="497666"/>
                                        </p:tgtEl>
                                        <p:attrNameLst>
                                          <p:attrName>ppt_h</p:attrName>
                                        </p:attrNameLst>
                                      </p:cBhvr>
                                      <p:tavLst>
                                        <p:tav tm="0">
                                          <p:val>
                                            <p:strVal val="#ppt_h"/>
                                          </p:val>
                                        </p:tav>
                                        <p:tav tm="100000">
                                          <p:val>
                                            <p:strVal val="#ppt_h"/>
                                          </p:val>
                                        </p:tav>
                                      </p:tavLst>
                                    </p:anim>
                                    <p:animEffect transition="in" filter="fade">
                                      <p:cBhvr>
                                        <p:cTn id="9" dur="1000"/>
                                        <p:tgtEl>
                                          <p:spTgt spid="497666"/>
                                        </p:tgtEl>
                                      </p:cBhvr>
                                    </p:animEffect>
                                  </p:childTnLst>
                                </p:cTn>
                              </p:par>
                            </p:childTnLst>
                          </p:cTn>
                        </p:par>
                        <p:par>
                          <p:cTn id="10" fill="hold" nodeType="afterGroup">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497670"/>
                                        </p:tgtEl>
                                        <p:attrNameLst>
                                          <p:attrName>style.visibility</p:attrName>
                                        </p:attrNameLst>
                                      </p:cBhvr>
                                      <p:to>
                                        <p:strVal val="visible"/>
                                      </p:to>
                                    </p:set>
                                    <p:anim calcmode="discrete" valueType="clr">
                                      <p:cBhvr override="childStyle">
                                        <p:cTn id="13" dur="80"/>
                                        <p:tgtEl>
                                          <p:spTgt spid="49767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97670"/>
                                        </p:tgtEl>
                                        <p:attrNameLst>
                                          <p:attrName>fillcolor</p:attrName>
                                        </p:attrNameLst>
                                      </p:cBhvr>
                                      <p:tavLst>
                                        <p:tav tm="0">
                                          <p:val>
                                            <p:clrVal>
                                              <a:schemeClr val="accent2"/>
                                            </p:clrVal>
                                          </p:val>
                                        </p:tav>
                                        <p:tav tm="50000">
                                          <p:val>
                                            <p:clrVal>
                                              <a:schemeClr val="hlink"/>
                                            </p:clrVal>
                                          </p:val>
                                        </p:tav>
                                      </p:tavLst>
                                    </p:anim>
                                    <p:set>
                                      <p:cBhvr>
                                        <p:cTn id="15" dur="80"/>
                                        <p:tgtEl>
                                          <p:spTgt spid="497670"/>
                                        </p:tgtEl>
                                        <p:attrNameLst>
                                          <p:attrName>fill.type</p:attrName>
                                        </p:attrNameLst>
                                      </p:cBhvr>
                                      <p:to>
                                        <p:strVal val="solid"/>
                                      </p:to>
                                    </p:set>
                                  </p:childTnLst>
                                </p:cTn>
                              </p:par>
                              <p:par>
                                <p:cTn id="16" presetID="30" presetClass="entr" presetSubtype="0" fill="hold" nodeType="withEffect">
                                  <p:stCondLst>
                                    <p:cond delay="0"/>
                                  </p:stCondLst>
                                  <p:childTnLst>
                                    <p:set>
                                      <p:cBhvr>
                                        <p:cTn id="17" dur="1" fill="hold">
                                          <p:stCondLst>
                                            <p:cond delay="0"/>
                                          </p:stCondLst>
                                        </p:cTn>
                                        <p:tgtEl>
                                          <p:spTgt spid="497668"/>
                                        </p:tgtEl>
                                        <p:attrNameLst>
                                          <p:attrName>style.visibility</p:attrName>
                                        </p:attrNameLst>
                                      </p:cBhvr>
                                      <p:to>
                                        <p:strVal val="visible"/>
                                      </p:to>
                                    </p:set>
                                    <p:animEffect transition="in" filter="fade">
                                      <p:cBhvr>
                                        <p:cTn id="18" dur="800" decel="100000"/>
                                        <p:tgtEl>
                                          <p:spTgt spid="497668"/>
                                        </p:tgtEl>
                                      </p:cBhvr>
                                    </p:animEffect>
                                    <p:anim calcmode="lin" valueType="num">
                                      <p:cBhvr>
                                        <p:cTn id="19" dur="800" decel="100000" fill="hold"/>
                                        <p:tgtEl>
                                          <p:spTgt spid="497668"/>
                                        </p:tgtEl>
                                        <p:attrNameLst>
                                          <p:attrName>style.rotation</p:attrName>
                                        </p:attrNameLst>
                                      </p:cBhvr>
                                      <p:tavLst>
                                        <p:tav tm="0">
                                          <p:val>
                                            <p:fltVal val="-90"/>
                                          </p:val>
                                        </p:tav>
                                        <p:tav tm="100000">
                                          <p:val>
                                            <p:fltVal val="0"/>
                                          </p:val>
                                        </p:tav>
                                      </p:tavLst>
                                    </p:anim>
                                    <p:anim calcmode="lin" valueType="num">
                                      <p:cBhvr>
                                        <p:cTn id="20" dur="800" decel="100000" fill="hold"/>
                                        <p:tgtEl>
                                          <p:spTgt spid="497668"/>
                                        </p:tgtEl>
                                        <p:attrNameLst>
                                          <p:attrName>ppt_x</p:attrName>
                                        </p:attrNameLst>
                                      </p:cBhvr>
                                      <p:tavLst>
                                        <p:tav tm="0">
                                          <p:val>
                                            <p:strVal val="#ppt_x+0.4"/>
                                          </p:val>
                                        </p:tav>
                                        <p:tav tm="100000">
                                          <p:val>
                                            <p:strVal val="#ppt_x-0.05"/>
                                          </p:val>
                                        </p:tav>
                                      </p:tavLst>
                                    </p:anim>
                                    <p:anim calcmode="lin" valueType="num">
                                      <p:cBhvr>
                                        <p:cTn id="21" dur="800" decel="100000" fill="hold"/>
                                        <p:tgtEl>
                                          <p:spTgt spid="49766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9766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97668"/>
                                        </p:tgtEl>
                                        <p:attrNameLst>
                                          <p:attrName>ppt_y</p:attrName>
                                        </p:attrNameLst>
                                      </p:cBhvr>
                                      <p:tavLst>
                                        <p:tav tm="0">
                                          <p:val>
                                            <p:strVal val="#ppt_y+0.1"/>
                                          </p:val>
                                        </p:tav>
                                        <p:tav tm="100000">
                                          <p:val>
                                            <p:strVal val="#ppt_y"/>
                                          </p:val>
                                        </p:tav>
                                      </p:tavLst>
                                    </p:anim>
                                  </p:childTnLst>
                                </p:cTn>
                              </p:par>
                            </p:childTnLst>
                          </p:cTn>
                        </p:par>
                        <p:par>
                          <p:cTn id="24" fill="hold" nodeType="afterGroup">
                            <p:stCondLst>
                              <p:cond delay="3960"/>
                            </p:stCondLst>
                            <p:childTnLst>
                              <p:par>
                                <p:cTn id="25" presetID="10" presetClass="entr" presetSubtype="0" fill="hold" nodeType="afterEffect">
                                  <p:stCondLst>
                                    <p:cond delay="0"/>
                                  </p:stCondLst>
                                  <p:childTnLst>
                                    <p:set>
                                      <p:cBhvr>
                                        <p:cTn id="26" dur="1" fill="hold">
                                          <p:stCondLst>
                                            <p:cond delay="0"/>
                                          </p:stCondLst>
                                        </p:cTn>
                                        <p:tgtEl>
                                          <p:spTgt spid="497671"/>
                                        </p:tgtEl>
                                        <p:attrNameLst>
                                          <p:attrName>style.visibility</p:attrName>
                                        </p:attrNameLst>
                                      </p:cBhvr>
                                      <p:to>
                                        <p:strVal val="visible"/>
                                      </p:to>
                                    </p:set>
                                    <p:animEffect transition="in" filter="fade">
                                      <p:cBhvr>
                                        <p:cTn id="27" dur="2000"/>
                                        <p:tgtEl>
                                          <p:spTgt spid="4976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xit" presetSubtype="0" fill="hold" nodeType="clickEffect">
                                  <p:stCondLst>
                                    <p:cond delay="0"/>
                                  </p:stCondLst>
                                  <p:childTnLst>
                                    <p:animEffect transition="out" filter="dissolve">
                                      <p:cBhvr>
                                        <p:cTn id="31" dur="500"/>
                                        <p:tgtEl>
                                          <p:spTgt spid="497671"/>
                                        </p:tgtEl>
                                      </p:cBhvr>
                                    </p:animEffect>
                                    <p:set>
                                      <p:cBhvr>
                                        <p:cTn id="32" dur="1" fill="hold">
                                          <p:stCondLst>
                                            <p:cond delay="499"/>
                                          </p:stCondLst>
                                        </p:cTn>
                                        <p:tgtEl>
                                          <p:spTgt spid="497671"/>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497668"/>
                                        </p:tgtEl>
                                        <p:attrNameLst>
                                          <p:attrName>ppt_x</p:attrName>
                                        </p:attrNameLst>
                                      </p:cBhvr>
                                      <p:tavLst>
                                        <p:tav tm="0">
                                          <p:val>
                                            <p:strVal val="ppt_x"/>
                                          </p:val>
                                        </p:tav>
                                        <p:tav tm="100000">
                                          <p:val>
                                            <p:strVal val="ppt_x"/>
                                          </p:val>
                                        </p:tav>
                                      </p:tavLst>
                                    </p:anim>
                                    <p:anim calcmode="lin" valueType="num">
                                      <p:cBhvr additive="base">
                                        <p:cTn id="35" dur="500"/>
                                        <p:tgtEl>
                                          <p:spTgt spid="497668"/>
                                        </p:tgtEl>
                                        <p:attrNameLst>
                                          <p:attrName>ppt_y</p:attrName>
                                        </p:attrNameLst>
                                      </p:cBhvr>
                                      <p:tavLst>
                                        <p:tav tm="0">
                                          <p:val>
                                            <p:strVal val="ppt_y"/>
                                          </p:val>
                                        </p:tav>
                                        <p:tav tm="100000">
                                          <p:val>
                                            <p:strVal val="1+ppt_h/2"/>
                                          </p:val>
                                        </p:tav>
                                      </p:tavLst>
                                    </p:anim>
                                    <p:set>
                                      <p:cBhvr>
                                        <p:cTn id="36" dur="1" fill="hold">
                                          <p:stCondLst>
                                            <p:cond delay="499"/>
                                          </p:stCondLst>
                                        </p:cTn>
                                        <p:tgtEl>
                                          <p:spTgt spid="497668"/>
                                        </p:tgtEl>
                                        <p:attrNameLst>
                                          <p:attrName>style.visibility</p:attrName>
                                        </p:attrNameLst>
                                      </p:cBhvr>
                                      <p:to>
                                        <p:strVal val="hidden"/>
                                      </p:to>
                                    </p:set>
                                  </p:childTnLst>
                                </p:cTn>
                              </p:par>
                            </p:childTnLst>
                          </p:cTn>
                        </p:par>
                        <p:par>
                          <p:cTn id="37" fill="hold" nodeType="afterGroup">
                            <p:stCondLst>
                              <p:cond delay="500"/>
                            </p:stCondLst>
                            <p:childTnLst>
                              <p:par>
                                <p:cTn id="38" presetID="27" presetClass="entr" presetSubtype="0" fill="hold" grpId="0" nodeType="afterEffect">
                                  <p:stCondLst>
                                    <p:cond delay="0"/>
                                  </p:stCondLst>
                                  <p:iterate type="lt">
                                    <p:tmPct val="50000"/>
                                  </p:iterate>
                                  <p:childTnLst>
                                    <p:set>
                                      <p:cBhvr>
                                        <p:cTn id="39" dur="1" fill="hold">
                                          <p:stCondLst>
                                            <p:cond delay="0"/>
                                          </p:stCondLst>
                                        </p:cTn>
                                        <p:tgtEl>
                                          <p:spTgt spid="497679"/>
                                        </p:tgtEl>
                                        <p:attrNameLst>
                                          <p:attrName>style.visibility</p:attrName>
                                        </p:attrNameLst>
                                      </p:cBhvr>
                                      <p:to>
                                        <p:strVal val="visible"/>
                                      </p:to>
                                    </p:set>
                                    <p:anim calcmode="discrete" valueType="clr">
                                      <p:cBhvr override="childStyle">
                                        <p:cTn id="40" dur="80"/>
                                        <p:tgtEl>
                                          <p:spTgt spid="497679"/>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497679"/>
                                        </p:tgtEl>
                                        <p:attrNameLst>
                                          <p:attrName>fillcolor</p:attrName>
                                        </p:attrNameLst>
                                      </p:cBhvr>
                                      <p:tavLst>
                                        <p:tav tm="0">
                                          <p:val>
                                            <p:clrVal>
                                              <a:schemeClr val="accent2"/>
                                            </p:clrVal>
                                          </p:val>
                                        </p:tav>
                                        <p:tav tm="50000">
                                          <p:val>
                                            <p:clrVal>
                                              <a:schemeClr val="hlink"/>
                                            </p:clrVal>
                                          </p:val>
                                        </p:tav>
                                      </p:tavLst>
                                    </p:anim>
                                    <p:set>
                                      <p:cBhvr>
                                        <p:cTn id="42" dur="80"/>
                                        <p:tgtEl>
                                          <p:spTgt spid="497679"/>
                                        </p:tgtEl>
                                        <p:attrNameLst>
                                          <p:attrName>fill.type</p:attrName>
                                        </p:attrNameLst>
                                      </p:cBhvr>
                                      <p:to>
                                        <p:strVal val="solid"/>
                                      </p:to>
                                    </p:set>
                                  </p:childTnLst>
                                </p:cTn>
                              </p:par>
                              <p:par>
                                <p:cTn id="43" presetID="29" presetClass="entr" presetSubtype="0" fill="hold" nodeType="withEffect">
                                  <p:stCondLst>
                                    <p:cond delay="0"/>
                                  </p:stCondLst>
                                  <p:childTnLst>
                                    <p:set>
                                      <p:cBhvr>
                                        <p:cTn id="44" dur="1" fill="hold">
                                          <p:stCondLst>
                                            <p:cond delay="0"/>
                                          </p:stCondLst>
                                        </p:cTn>
                                        <p:tgtEl>
                                          <p:spTgt spid="497680"/>
                                        </p:tgtEl>
                                        <p:attrNameLst>
                                          <p:attrName>style.visibility</p:attrName>
                                        </p:attrNameLst>
                                      </p:cBhvr>
                                      <p:to>
                                        <p:strVal val="visible"/>
                                      </p:to>
                                    </p:set>
                                    <p:anim calcmode="lin" valueType="num">
                                      <p:cBhvr>
                                        <p:cTn id="45" dur="1000" fill="hold"/>
                                        <p:tgtEl>
                                          <p:spTgt spid="497680"/>
                                        </p:tgtEl>
                                        <p:attrNameLst>
                                          <p:attrName>ppt_x</p:attrName>
                                        </p:attrNameLst>
                                      </p:cBhvr>
                                      <p:tavLst>
                                        <p:tav tm="0">
                                          <p:val>
                                            <p:strVal val="#ppt_x-.2"/>
                                          </p:val>
                                        </p:tav>
                                        <p:tav tm="100000">
                                          <p:val>
                                            <p:strVal val="#ppt_x"/>
                                          </p:val>
                                        </p:tav>
                                      </p:tavLst>
                                    </p:anim>
                                    <p:anim calcmode="lin" valueType="num">
                                      <p:cBhvr>
                                        <p:cTn id="46" dur="1000" fill="hold"/>
                                        <p:tgtEl>
                                          <p:spTgt spid="497680"/>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97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6" grpId="0"/>
      <p:bldP spid="497670" grpId="0"/>
      <p:bldP spid="49767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8306" name="Rectangle 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574468" name="Rectangle 4"/>
          <p:cNvSpPr>
            <a:spLocks noGrp="1" noChangeArrowheads="1"/>
          </p:cNvSpPr>
          <p:nvPr>
            <p:ph type="title"/>
          </p:nvPr>
        </p:nvSpPr>
        <p:spPr>
          <a:xfrm>
            <a:off x="457200" y="0"/>
            <a:ext cx="8229600" cy="639763"/>
          </a:xfrm>
        </p:spPr>
        <p:txBody>
          <a:bodyPr/>
          <a:lstStyle/>
          <a:p>
            <a:pPr eaLnBrk="1" hangingPunct="1"/>
            <a:r>
              <a:rPr lang="en-US" altLang="en-US" sz="4000">
                <a:effectLst>
                  <a:outerShdw blurRad="38100" dist="38100" dir="2700000" algn="tl">
                    <a:srgbClr val="FFFFFF"/>
                  </a:outerShdw>
                </a:effectLst>
              </a:rPr>
              <a:t>2002 News Paper Clip</a:t>
            </a:r>
          </a:p>
        </p:txBody>
      </p:sp>
      <p:pic>
        <p:nvPicPr>
          <p:cNvPr id="98308" name="Picture 6" descr="alexandria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42875"/>
            <a:ext cx="8839200" cy="7000875"/>
          </a:xfr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septuagint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112"/>
          <a:stretch/>
        </p:blipFill>
        <p:spPr>
          <a:xfrm>
            <a:off x="0" y="-27384"/>
            <a:ext cx="9144000" cy="6885384"/>
          </a:xfrm>
          <a:noFill/>
          <a:extLst>
            <a:ext uri="{909E8E84-426E-40dd-AFC4-6F175D3DCCD1}">
              <a14:hiddenFill xmlns="" xmlns:a14="http://schemas.microsoft.com/office/drawing/2010/main">
                <a:solidFill>
                  <a:srgbClr val="FFFFFF"/>
                </a:solidFill>
              </a14:hiddenFill>
            </a:ext>
          </a:extLst>
        </p:spPr>
      </p:pic>
      <p:sp>
        <p:nvSpPr>
          <p:cNvPr id="517122" name="Rectangle 2"/>
          <p:cNvSpPr>
            <a:spLocks noGrp="1" noChangeArrowheads="1"/>
          </p:cNvSpPr>
          <p:nvPr>
            <p:ph type="title"/>
          </p:nvPr>
        </p:nvSpPr>
        <p:spPr>
          <a:xfrm>
            <a:off x="522288" y="588961"/>
            <a:ext cx="8229600" cy="811591"/>
          </a:xfrm>
          <a:solidFill>
            <a:srgbClr val="000000"/>
          </a:solidFill>
        </p:spPr>
        <p:txBody>
          <a:bodyPr/>
          <a:lstStyle/>
          <a:p>
            <a:pPr eaLnBrk="1" hangingPunct="1"/>
            <a:r>
              <a:rPr lang="en-US" altLang="en-US" dirty="0">
                <a:solidFill>
                  <a:schemeClr val="tx1"/>
                </a:solidFill>
                <a:latin typeface="Arial" panose="020B0604020202020204" pitchFamily="34" charset="0"/>
                <a:cs typeface="Arial" panose="020B0604020202020204" pitchFamily="34" charset="0"/>
              </a:rPr>
              <a:t>Septuagint (LXX)</a:t>
            </a:r>
          </a:p>
        </p:txBody>
      </p:sp>
      <p:grpSp>
        <p:nvGrpSpPr>
          <p:cNvPr id="100356" name="Group 7"/>
          <p:cNvGrpSpPr>
            <a:grpSpLocks/>
          </p:cNvGrpSpPr>
          <p:nvPr/>
        </p:nvGrpSpPr>
        <p:grpSpPr bwMode="auto">
          <a:xfrm>
            <a:off x="8058150" y="6096000"/>
            <a:ext cx="1009650" cy="685800"/>
            <a:chOff x="4032" y="3792"/>
            <a:chExt cx="636" cy="432"/>
          </a:xfrm>
        </p:grpSpPr>
        <p:grpSp>
          <p:nvGrpSpPr>
            <p:cNvPr id="100359" name="Group 8"/>
            <p:cNvGrpSpPr>
              <a:grpSpLocks/>
            </p:cNvGrpSpPr>
            <p:nvPr/>
          </p:nvGrpSpPr>
          <p:grpSpPr bwMode="auto">
            <a:xfrm>
              <a:off x="4242" y="3914"/>
              <a:ext cx="168" cy="180"/>
              <a:chOff x="1824" y="633"/>
              <a:chExt cx="2834" cy="2849"/>
            </a:xfrm>
          </p:grpSpPr>
          <p:sp>
            <p:nvSpPr>
              <p:cNvPr id="100370"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71"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72"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73"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grpSp>
        <p:grpSp>
          <p:nvGrpSpPr>
            <p:cNvPr id="100360" name="Group 13"/>
            <p:cNvGrpSpPr>
              <a:grpSpLocks/>
            </p:cNvGrpSpPr>
            <p:nvPr/>
          </p:nvGrpSpPr>
          <p:grpSpPr bwMode="auto">
            <a:xfrm>
              <a:off x="4469" y="4053"/>
              <a:ext cx="199" cy="142"/>
              <a:chOff x="1008" y="1059"/>
              <a:chExt cx="3768" cy="2733"/>
            </a:xfrm>
          </p:grpSpPr>
          <p:sp>
            <p:nvSpPr>
              <p:cNvPr id="100366" name="AutoShape 14"/>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sp>
            <p:nvSpPr>
              <p:cNvPr id="100367" name="Oval 15"/>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sp>
            <p:nvSpPr>
              <p:cNvPr id="100368" name="Oval 16"/>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sp>
            <p:nvSpPr>
              <p:cNvPr id="100369" name="Oval 17"/>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grpSp>
        <p:sp>
          <p:nvSpPr>
            <p:cNvPr id="100361"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62"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b="1">
                <a:latin typeface="Arial" panose="020B0604020202020204" pitchFamily="34" charset="0"/>
                <a:cs typeface="Arial" panose="020B0604020202020204" pitchFamily="34" charset="0"/>
              </a:endParaRPr>
            </a:p>
          </p:txBody>
        </p:sp>
        <p:sp>
          <p:nvSpPr>
            <p:cNvPr id="100363" name="AutoShape 20"/>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b="1">
                <a:latin typeface="Arial" panose="020B0604020202020204" pitchFamily="34" charset="0"/>
                <a:cs typeface="Arial" panose="020B0604020202020204" pitchFamily="34" charset="0"/>
              </a:endParaRPr>
            </a:p>
          </p:txBody>
        </p:sp>
        <p:sp>
          <p:nvSpPr>
            <p:cNvPr id="100364" name="AutoShape 21"/>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b="1">
                <a:latin typeface="Arial" panose="020B0604020202020204" pitchFamily="34" charset="0"/>
                <a:cs typeface="Arial" panose="020B0604020202020204" pitchFamily="34" charset="0"/>
              </a:endParaRPr>
            </a:p>
          </p:txBody>
        </p:sp>
        <p:sp>
          <p:nvSpPr>
            <p:cNvPr id="100365" name="AutoShape 22"/>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b="1">
                <a:latin typeface="Arial" panose="020B0604020202020204" pitchFamily="34" charset="0"/>
                <a:cs typeface="Arial" panose="020B0604020202020204" pitchFamily="34" charset="0"/>
              </a:endParaRPr>
            </a:p>
          </p:txBody>
        </p:sp>
      </p:grpSp>
      <p:sp>
        <p:nvSpPr>
          <p:cNvPr id="517159" name="Text Box 39"/>
          <p:cNvSpPr txBox="1">
            <a:spLocks noChangeArrowheads="1"/>
          </p:cNvSpPr>
          <p:nvPr/>
        </p:nvSpPr>
        <p:spPr bwMode="auto">
          <a:xfrm>
            <a:off x="8440008" y="0"/>
            <a:ext cx="699230" cy="46166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b="1">
                <a:effectLst>
                  <a:outerShdw blurRad="38100" dist="38100" dir="2700000" algn="tl">
                    <a:srgbClr val="006E6B"/>
                  </a:outerShdw>
                </a:effectLst>
                <a:latin typeface="Arial" panose="020B0604020202020204" pitchFamily="34" charset="0"/>
                <a:cs typeface="Arial" panose="020B0604020202020204" pitchFamily="34" charset="0"/>
              </a:rPr>
              <a:t>194</a:t>
            </a:r>
          </a:p>
        </p:txBody>
      </p:sp>
      <p:sp>
        <p:nvSpPr>
          <p:cNvPr id="517160" name="Rectangle 40"/>
          <p:cNvSpPr>
            <a:spLocks noChangeArrowheads="1"/>
          </p:cNvSpPr>
          <p:nvPr/>
        </p:nvSpPr>
        <p:spPr bwMode="auto">
          <a:xfrm>
            <a:off x="4762" y="1583443"/>
            <a:ext cx="9139238" cy="5278425"/>
          </a:xfrm>
          <a:prstGeom prst="rect">
            <a:avLst/>
          </a:prstGeom>
          <a:solidFill>
            <a:schemeClr val="tx1"/>
          </a:solidFill>
          <a:ln w="57150">
            <a:solidFill>
              <a:srgbClr val="000000"/>
            </a:solid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rgbClr val="000066"/>
              </a:buClr>
              <a:buFontTx/>
              <a:buChar cha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This refers to the Greek translation of the </a:t>
            </a:r>
            <a:r>
              <a:rPr lang="en-US" altLang="en-US" sz="2800" b="1" dirty="0" err="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t>Tanak</a:t>
            </a: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  LXX means “seventy” in Latin.</a:t>
            </a:r>
          </a:p>
          <a:p>
            <a:pPr algn="l" eaLnBrk="1" hangingPunct="1">
              <a:lnSpc>
                <a:spcPct val="90000"/>
              </a:lnSpc>
              <a:spcBef>
                <a:spcPct val="20000"/>
              </a:spcBef>
              <a:buClr>
                <a:srgbClr val="000066"/>
              </a:buClr>
            </a:pPr>
            <a:endParaRPr lang="en-US" altLang="en-US" sz="12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eaLnBrk="1" hangingPunct="1">
              <a:lnSpc>
                <a:spcPct val="90000"/>
              </a:lnSpc>
              <a:spcBef>
                <a:spcPct val="20000"/>
              </a:spcBef>
              <a:buClr>
                <a:srgbClr val="000066"/>
              </a:buClr>
              <a:buFontTx/>
              <a:buChar cha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It is useful as it helps us get closer to earlier manuscripts which were lost or destroyed.</a:t>
            </a:r>
          </a:p>
          <a:p>
            <a:pPr algn="l" eaLnBrk="1" hangingPunct="1">
              <a:lnSpc>
                <a:spcPct val="90000"/>
              </a:lnSpc>
              <a:spcBef>
                <a:spcPct val="20000"/>
              </a:spcBef>
              <a:buClr>
                <a:srgbClr val="000066"/>
              </a:buClr>
            </a:pPr>
            <a:endParaRPr lang="en-US" altLang="en-US" sz="12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eaLnBrk="1" hangingPunct="1">
              <a:lnSpc>
                <a:spcPct val="90000"/>
              </a:lnSpc>
              <a:spcBef>
                <a:spcPct val="20000"/>
              </a:spcBef>
              <a:buClr>
                <a:srgbClr val="000066"/>
              </a:buClr>
              <a:buFontTx/>
              <a:buChar cha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Many versions of how they translated, such as…</a:t>
            </a:r>
          </a:p>
          <a:p>
            <a:pPr algn="l" eaLnBrk="1" hangingPunct="1">
              <a:lnSpc>
                <a:spcPct val="90000"/>
              </a:lnSpc>
              <a:spcBef>
                <a:spcPct val="20000"/>
              </a:spcBef>
              <a:buClr>
                <a:srgbClr val="000066"/>
              </a:buCl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	6 representatives of each of the 12 tribes of Israel were sent to Alexandria with beautiful parchment of the Torah upon request of King Ptolemy to Eleazar the High Priest.</a:t>
            </a:r>
          </a:p>
          <a:p>
            <a:pPr algn="l" eaLnBrk="1" hangingPunct="1">
              <a:lnSpc>
                <a:spcPct val="90000"/>
              </a:lnSpc>
              <a:spcBef>
                <a:spcPct val="20000"/>
              </a:spcBef>
              <a:buClr>
                <a:srgbClr val="000066"/>
              </a:buClr>
            </a:pPr>
            <a:endParaRPr lang="en-US" altLang="en-US" sz="12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l" eaLnBrk="1" hangingPunct="1">
              <a:lnSpc>
                <a:spcPct val="90000"/>
              </a:lnSpc>
              <a:spcBef>
                <a:spcPct val="20000"/>
              </a:spcBef>
              <a:buClr>
                <a:srgbClr val="000066"/>
              </a:buClr>
              <a:buFontTx/>
              <a:buChar char="•"/>
            </a:pPr>
            <a:r>
              <a:rPr lang="en-US" altLang="en-US" sz="2800" b="1" dirty="0">
                <a:solidFill>
                  <a:srgbClr val="FD1E0D"/>
                </a:solidFill>
                <a:effectLst>
                  <a:outerShdw blurRad="38100" dist="38100" dir="2700000" algn="tl">
                    <a:srgbClr val="000000"/>
                  </a:outerShdw>
                </a:effectLst>
                <a:latin typeface="Arial" panose="020B0604020202020204" pitchFamily="34" charset="0"/>
                <a:cs typeface="Arial" panose="020B0604020202020204" pitchFamily="34" charset="0"/>
              </a:rPr>
              <a:t>They completed it in 72 days.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17122"/>
                                        </p:tgtEl>
                                        <p:attrNameLst>
                                          <p:attrName>style.visibility</p:attrName>
                                        </p:attrNameLst>
                                      </p:cBhvr>
                                      <p:to>
                                        <p:strVal val="visible"/>
                                      </p:to>
                                    </p:set>
                                    <p:anim calcmode="discrete" valueType="clr">
                                      <p:cBhvr override="childStyle">
                                        <p:cTn id="7" dur="80"/>
                                        <p:tgtEl>
                                          <p:spTgt spid="5171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7122"/>
                                        </p:tgtEl>
                                        <p:attrNameLst>
                                          <p:attrName>fillcolor</p:attrName>
                                        </p:attrNameLst>
                                      </p:cBhvr>
                                      <p:tavLst>
                                        <p:tav tm="0">
                                          <p:val>
                                            <p:clrVal>
                                              <a:schemeClr val="accent2"/>
                                            </p:clrVal>
                                          </p:val>
                                        </p:tav>
                                        <p:tav tm="50000">
                                          <p:val>
                                            <p:clrVal>
                                              <a:schemeClr val="hlink"/>
                                            </p:clrVal>
                                          </p:val>
                                        </p:tav>
                                      </p:tavLst>
                                    </p:anim>
                                    <p:set>
                                      <p:cBhvr>
                                        <p:cTn id="9" dur="80"/>
                                        <p:tgtEl>
                                          <p:spTgt spid="517122"/>
                                        </p:tgtEl>
                                        <p:attrNameLst>
                                          <p:attrName>fill.type</p:attrName>
                                        </p:attrNameLst>
                                      </p:cBhvr>
                                      <p:to>
                                        <p:strVal val="solid"/>
                                      </p:to>
                                    </p:set>
                                  </p:childTnLst>
                                </p:cTn>
                              </p:par>
                            </p:childTnLst>
                          </p:cTn>
                        </p:par>
                      </p:childTnLst>
                    </p:cTn>
                  </p:par>
                  <p:par>
                    <p:cTn id="10" fill="hold">
                      <p:stCondLst>
                        <p:cond delay="indefinite"/>
                      </p:stCondLst>
                      <p:childTnLst>
                        <p:par>
                          <p:cTn id="11" fill="hold" nodeType="after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17160">
                                            <p:bg/>
                                          </p:spTgt>
                                        </p:tgtEl>
                                        <p:attrNameLst>
                                          <p:attrName>style.visibility</p:attrName>
                                        </p:attrNameLst>
                                      </p:cBhvr>
                                      <p:to>
                                        <p:strVal val="visible"/>
                                      </p:to>
                                    </p:set>
                                    <p:animEffect transition="in" filter="fade">
                                      <p:cBhvr>
                                        <p:cTn id="14" dur="2000"/>
                                        <p:tgtEl>
                                          <p:spTgt spid="517160">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17160">
                                            <p:txEl>
                                              <p:pRg st="0" end="0"/>
                                            </p:txEl>
                                          </p:spTgt>
                                        </p:tgtEl>
                                        <p:attrNameLst>
                                          <p:attrName>style.visibility</p:attrName>
                                        </p:attrNameLst>
                                      </p:cBhvr>
                                      <p:to>
                                        <p:strVal val="visible"/>
                                      </p:to>
                                    </p:set>
                                    <p:animEffect transition="in" filter="fade">
                                      <p:cBhvr>
                                        <p:cTn id="17" dur="2000"/>
                                        <p:tgtEl>
                                          <p:spTgt spid="51716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7160">
                                            <p:txEl>
                                              <p:pRg st="2" end="2"/>
                                            </p:txEl>
                                          </p:spTgt>
                                        </p:tgtEl>
                                        <p:attrNameLst>
                                          <p:attrName>style.visibility</p:attrName>
                                        </p:attrNameLst>
                                      </p:cBhvr>
                                      <p:to>
                                        <p:strVal val="visible"/>
                                      </p:to>
                                    </p:set>
                                    <p:animEffect transition="in" filter="fade">
                                      <p:cBhvr>
                                        <p:cTn id="22" dur="2000"/>
                                        <p:tgtEl>
                                          <p:spTgt spid="51716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7160">
                                            <p:txEl>
                                              <p:pRg st="4" end="4"/>
                                            </p:txEl>
                                          </p:spTgt>
                                        </p:tgtEl>
                                        <p:attrNameLst>
                                          <p:attrName>style.visibility</p:attrName>
                                        </p:attrNameLst>
                                      </p:cBhvr>
                                      <p:to>
                                        <p:strVal val="visible"/>
                                      </p:to>
                                    </p:set>
                                    <p:animEffect transition="in" filter="fade">
                                      <p:cBhvr>
                                        <p:cTn id="27" dur="2000"/>
                                        <p:tgtEl>
                                          <p:spTgt spid="5171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7160">
                                            <p:txEl>
                                              <p:pRg st="5" end="5"/>
                                            </p:txEl>
                                          </p:spTgt>
                                        </p:tgtEl>
                                        <p:attrNameLst>
                                          <p:attrName>style.visibility</p:attrName>
                                        </p:attrNameLst>
                                      </p:cBhvr>
                                      <p:to>
                                        <p:strVal val="visible"/>
                                      </p:to>
                                    </p:set>
                                    <p:animEffect transition="in" filter="fade">
                                      <p:cBhvr>
                                        <p:cTn id="32" dur="2000"/>
                                        <p:tgtEl>
                                          <p:spTgt spid="5171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7160">
                                            <p:txEl>
                                              <p:pRg st="7" end="7"/>
                                            </p:txEl>
                                          </p:spTgt>
                                        </p:tgtEl>
                                        <p:attrNameLst>
                                          <p:attrName>style.visibility</p:attrName>
                                        </p:attrNameLst>
                                      </p:cBhvr>
                                      <p:to>
                                        <p:strVal val="visible"/>
                                      </p:to>
                                    </p:set>
                                    <p:animEffect transition="in" filter="fade">
                                      <p:cBhvr>
                                        <p:cTn id="37" dur="2000"/>
                                        <p:tgtEl>
                                          <p:spTgt spid="51716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2" grpId="0" animBg="1"/>
      <p:bldP spid="517160" grpId="0" uiExpand="1" build="p"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Order of Books</a:t>
            </a:r>
          </a:p>
        </p:txBody>
      </p:sp>
      <p:grpSp>
        <p:nvGrpSpPr>
          <p:cNvPr id="102402" name="Group 4"/>
          <p:cNvGrpSpPr>
            <a:grpSpLocks/>
          </p:cNvGrpSpPr>
          <p:nvPr/>
        </p:nvGrpSpPr>
        <p:grpSpPr bwMode="auto">
          <a:xfrm>
            <a:off x="8058150" y="6096000"/>
            <a:ext cx="1009650" cy="685800"/>
            <a:chOff x="4032" y="3792"/>
            <a:chExt cx="636" cy="432"/>
          </a:xfrm>
        </p:grpSpPr>
        <p:grpSp>
          <p:nvGrpSpPr>
            <p:cNvPr id="102405" name="Group 5"/>
            <p:cNvGrpSpPr>
              <a:grpSpLocks/>
            </p:cNvGrpSpPr>
            <p:nvPr/>
          </p:nvGrpSpPr>
          <p:grpSpPr bwMode="auto">
            <a:xfrm>
              <a:off x="4242" y="3914"/>
              <a:ext cx="168" cy="180"/>
              <a:chOff x="1824" y="633"/>
              <a:chExt cx="2834" cy="2849"/>
            </a:xfrm>
          </p:grpSpPr>
          <p:sp>
            <p:nvSpPr>
              <p:cNvPr id="10241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0241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0241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0241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02406" name="Group 10"/>
            <p:cNvGrpSpPr>
              <a:grpSpLocks/>
            </p:cNvGrpSpPr>
            <p:nvPr/>
          </p:nvGrpSpPr>
          <p:grpSpPr bwMode="auto">
            <a:xfrm>
              <a:off x="4469" y="4053"/>
              <a:ext cx="199" cy="142"/>
              <a:chOff x="1008" y="1059"/>
              <a:chExt cx="3768" cy="2733"/>
            </a:xfrm>
          </p:grpSpPr>
          <p:sp>
            <p:nvSpPr>
              <p:cNvPr id="102412"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2413"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2414"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2415"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02407"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02408"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02409" name="AutoShape 17"/>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2410" name="AutoShape 18"/>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02411" name="AutoShape 19"/>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3524" name="Text Box 20"/>
          <p:cNvSpPr txBox="1">
            <a:spLocks noChangeArrowheads="1"/>
          </p:cNvSpPr>
          <p:nvPr/>
        </p:nvSpPr>
        <p:spPr bwMode="auto">
          <a:xfrm>
            <a:off x="8405813"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
        <p:nvSpPr>
          <p:cNvPr id="533525" name="Rectangle 21"/>
          <p:cNvSpPr>
            <a:spLocks noChangeArrowheads="1"/>
          </p:cNvSpPr>
          <p:nvPr/>
        </p:nvSpPr>
        <p:spPr bwMode="auto">
          <a:xfrm>
            <a:off x="457200" y="1447800"/>
            <a:ext cx="8229600" cy="4495800"/>
          </a:xfrm>
          <a:prstGeom prst="rect">
            <a:avLst/>
          </a:prstGeom>
          <a:solidFill>
            <a:srgbClr val="000066"/>
          </a:solid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Judas Maccabeus, at the end of the war, was said to have collected the lost books:</a:t>
            </a:r>
          </a:p>
          <a:p>
            <a:pPr marL="628650" indent="0" algn="l" eaLnBrk="1" hangingPunct="1">
              <a:lnSpc>
                <a:spcPct val="90000"/>
              </a:lnSpc>
              <a:spcBef>
                <a:spcPct val="20000"/>
              </a:spcBef>
              <a:buClr>
                <a:schemeClr val="hlink"/>
              </a:buClr>
            </a:pPr>
            <a:r>
              <a:rPr lang="en-US" altLang="en-US" dirty="0">
                <a:solidFill>
                  <a:srgbClr val="00FFFF"/>
                </a:solidFill>
                <a:latin typeface="Comic Sans MS" pitchFamily="66" charset="0"/>
              </a:rPr>
              <a:t>2 Maccabees 2:14</a:t>
            </a:r>
            <a:r>
              <a:rPr lang="en-US" altLang="en-US" dirty="0">
                <a:solidFill>
                  <a:srgbClr val="FBE50F"/>
                </a:solidFill>
                <a:latin typeface="Comic Sans MS" pitchFamily="66" charset="0"/>
              </a:rPr>
              <a:t> </a:t>
            </a:r>
            <a:r>
              <a:rPr lang="en-US" altLang="ja-JP" dirty="0">
                <a:solidFill>
                  <a:srgbClr val="FBE50F"/>
                </a:solidFill>
                <a:latin typeface="Comic Sans MS" pitchFamily="66" charset="0"/>
              </a:rPr>
              <a:t>"</a:t>
            </a:r>
            <a:r>
              <a:rPr lang="en-US" altLang="en-US" dirty="0">
                <a:solidFill>
                  <a:srgbClr val="FBE50F"/>
                </a:solidFill>
                <a:latin typeface="Comic Sans MS" pitchFamily="66" charset="0"/>
              </a:rPr>
              <a:t>In like manner also Judas (Maccabeus) gathered together all those things that were lost by reason of the war we had, and they remain with us.</a:t>
            </a:r>
            <a:r>
              <a:rPr lang="en-US" altLang="ja-JP" dirty="0">
                <a:solidFill>
                  <a:srgbClr val="FBE50F"/>
                </a:solidFill>
                <a:latin typeface="Comic Sans MS" pitchFamily="66" charset="0"/>
              </a:rPr>
              <a:t>"</a:t>
            </a:r>
            <a:endParaRPr lang="en-US" altLang="en-US"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He probably then established the traditional order of the books in 164 BCE.</a:t>
            </a:r>
          </a:p>
          <a:p>
            <a:pPr algn="l" eaLnBrk="1" hangingPunct="1">
              <a:lnSpc>
                <a:spcPct val="90000"/>
              </a:lnSpc>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One traditional order is recorded in the Babylonian Talmud (Baba Bathra 14b-15a).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3506"/>
                                        </p:tgtEl>
                                        <p:attrNameLst>
                                          <p:attrName>style.visibility</p:attrName>
                                        </p:attrNameLst>
                                      </p:cBhvr>
                                      <p:to>
                                        <p:strVal val="visible"/>
                                      </p:to>
                                    </p:set>
                                    <p:animEffect transition="in" filter="wipe(left)">
                                      <p:cBhvr>
                                        <p:cTn id="7" dur="500"/>
                                        <p:tgtEl>
                                          <p:spTgt spid="53350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3525">
                                            <p:txEl>
                                              <p:pRg st="0" end="0"/>
                                            </p:txEl>
                                          </p:spTgt>
                                        </p:tgtEl>
                                        <p:attrNameLst>
                                          <p:attrName>style.visibility</p:attrName>
                                        </p:attrNameLst>
                                      </p:cBhvr>
                                      <p:to>
                                        <p:strVal val="visible"/>
                                      </p:to>
                                    </p:set>
                                    <p:animEffect transition="in" filter="wipe(left)">
                                      <p:cBhvr>
                                        <p:cTn id="11" dur="500"/>
                                        <p:tgtEl>
                                          <p:spTgt spid="5335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33525">
                                            <p:txEl>
                                              <p:pRg st="1" end="1"/>
                                            </p:txEl>
                                          </p:spTgt>
                                        </p:tgtEl>
                                        <p:attrNameLst>
                                          <p:attrName>style.visibility</p:attrName>
                                        </p:attrNameLst>
                                      </p:cBhvr>
                                      <p:to>
                                        <p:strVal val="visible"/>
                                      </p:to>
                                    </p:set>
                                    <p:animEffect transition="in" filter="wipe(left)">
                                      <p:cBhvr>
                                        <p:cTn id="16" dur="500"/>
                                        <p:tgtEl>
                                          <p:spTgt spid="53352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33525">
                                            <p:txEl>
                                              <p:pRg st="2" end="2"/>
                                            </p:txEl>
                                          </p:spTgt>
                                        </p:tgtEl>
                                        <p:attrNameLst>
                                          <p:attrName>style.visibility</p:attrName>
                                        </p:attrNameLst>
                                      </p:cBhvr>
                                      <p:to>
                                        <p:strVal val="visible"/>
                                      </p:to>
                                    </p:set>
                                    <p:animEffect transition="in" filter="wipe(left)">
                                      <p:cBhvr>
                                        <p:cTn id="21" dur="500"/>
                                        <p:tgtEl>
                                          <p:spTgt spid="53352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33525">
                                            <p:txEl>
                                              <p:pRg st="3" end="3"/>
                                            </p:txEl>
                                          </p:spTgt>
                                        </p:tgtEl>
                                        <p:attrNameLst>
                                          <p:attrName>style.visibility</p:attrName>
                                        </p:attrNameLst>
                                      </p:cBhvr>
                                      <p:to>
                                        <p:strVal val="visible"/>
                                      </p:to>
                                    </p:set>
                                    <p:animEffect transition="in" filter="wipe(left)">
                                      <p:cBhvr>
                                        <p:cTn id="26" dur="500"/>
                                        <p:tgtEl>
                                          <p:spTgt spid="5335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6" grpId="0"/>
      <p:bldP spid="5335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76600" y="2819400"/>
            <a:ext cx="2209800" cy="1676400"/>
            <a:chOff x="1824" y="633"/>
            <a:chExt cx="2834" cy="2849"/>
          </a:xfrm>
        </p:grpSpPr>
        <p:sp>
          <p:nvSpPr>
            <p:cNvPr id="3892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3892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3892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3892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7"/>
          <p:cNvGrpSpPr>
            <a:grpSpLocks/>
          </p:cNvGrpSpPr>
          <p:nvPr/>
        </p:nvGrpSpPr>
        <p:grpSpPr bwMode="auto">
          <a:xfrm>
            <a:off x="6248400" y="4114800"/>
            <a:ext cx="2609850" cy="1333500"/>
            <a:chOff x="1008" y="1059"/>
            <a:chExt cx="3768" cy="2733"/>
          </a:xfrm>
        </p:grpSpPr>
        <p:sp>
          <p:nvSpPr>
            <p:cNvPr id="38922" name="AutoShape 8"/>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8923" name="Oval 9"/>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8924" name="Oval 10"/>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38925" name="Oval 11"/>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27724"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627725"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627726" name="AutoShape 14"/>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27727" name="AutoShape 15"/>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27728" name="AutoShape 16"/>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27729" name="WordArt 17"/>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627733" name="Rectangle 21"/>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7733"/>
                                        </p:tgtEl>
                                        <p:attrNameLst>
                                          <p:attrName>style.visibility</p:attrName>
                                        </p:attrNameLst>
                                      </p:cBhvr>
                                      <p:to>
                                        <p:strVal val="visible"/>
                                      </p:to>
                                    </p:set>
                                    <p:animEffect transition="in" filter="fade">
                                      <p:cBhvr>
                                        <p:cTn id="7" dur="2000"/>
                                        <p:tgtEl>
                                          <p:spTgt spid="627733"/>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27724"/>
                                        </p:tgtEl>
                                        <p:attrNameLst>
                                          <p:attrName>style.visibility</p:attrName>
                                        </p:attrNameLst>
                                      </p:cBhvr>
                                      <p:to>
                                        <p:strVal val="visible"/>
                                      </p:to>
                                    </p:set>
                                    <p:anim calcmode="lin" valueType="num">
                                      <p:cBhvr additive="base">
                                        <p:cTn id="11" dur="500" fill="hold"/>
                                        <p:tgtEl>
                                          <p:spTgt spid="627724"/>
                                        </p:tgtEl>
                                        <p:attrNameLst>
                                          <p:attrName>ppt_x</p:attrName>
                                        </p:attrNameLst>
                                      </p:cBhvr>
                                      <p:tavLst>
                                        <p:tav tm="0">
                                          <p:val>
                                            <p:strVal val="#ppt_x"/>
                                          </p:val>
                                        </p:tav>
                                        <p:tav tm="100000">
                                          <p:val>
                                            <p:strVal val="#ppt_x"/>
                                          </p:val>
                                        </p:tav>
                                      </p:tavLst>
                                    </p:anim>
                                    <p:anim calcmode="lin" valueType="num">
                                      <p:cBhvr additive="base">
                                        <p:cTn id="12" dur="500" fill="hold"/>
                                        <p:tgtEl>
                                          <p:spTgt spid="62772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37" presetClass="entr" presetSubtype="0" fill="hold" grpId="0" nodeType="afterEffect">
                                  <p:stCondLst>
                                    <p:cond delay="0"/>
                                  </p:stCondLst>
                                  <p:childTnLst>
                                    <p:set>
                                      <p:cBhvr>
                                        <p:cTn id="15" dur="1" fill="hold">
                                          <p:stCondLst>
                                            <p:cond delay="0"/>
                                          </p:stCondLst>
                                        </p:cTn>
                                        <p:tgtEl>
                                          <p:spTgt spid="627729"/>
                                        </p:tgtEl>
                                        <p:attrNameLst>
                                          <p:attrName>style.visibility</p:attrName>
                                        </p:attrNameLst>
                                      </p:cBhvr>
                                      <p:to>
                                        <p:strVal val="visible"/>
                                      </p:to>
                                    </p:set>
                                    <p:animEffect transition="in" filter="fade">
                                      <p:cBhvr>
                                        <p:cTn id="16" dur="1000"/>
                                        <p:tgtEl>
                                          <p:spTgt spid="627729"/>
                                        </p:tgtEl>
                                      </p:cBhvr>
                                    </p:animEffect>
                                    <p:anim calcmode="lin" valueType="num">
                                      <p:cBhvr>
                                        <p:cTn id="17" dur="1000" fill="hold"/>
                                        <p:tgtEl>
                                          <p:spTgt spid="627729"/>
                                        </p:tgtEl>
                                        <p:attrNameLst>
                                          <p:attrName>ppt_x</p:attrName>
                                        </p:attrNameLst>
                                      </p:cBhvr>
                                      <p:tavLst>
                                        <p:tav tm="0">
                                          <p:val>
                                            <p:strVal val="#ppt_x"/>
                                          </p:val>
                                        </p:tav>
                                        <p:tav tm="100000">
                                          <p:val>
                                            <p:strVal val="#ppt_x"/>
                                          </p:val>
                                        </p:tav>
                                      </p:tavLst>
                                    </p:anim>
                                    <p:anim calcmode="lin" valueType="num">
                                      <p:cBhvr>
                                        <p:cTn id="18" dur="900" decel="100000" fill="hold"/>
                                        <p:tgtEl>
                                          <p:spTgt spid="62772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2772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627726"/>
                                        </p:tgtEl>
                                        <p:attrNameLst>
                                          <p:attrName>style.visibility</p:attrName>
                                        </p:attrNameLst>
                                      </p:cBhvr>
                                      <p:to>
                                        <p:strVal val="visible"/>
                                      </p:to>
                                    </p:set>
                                    <p:animEffect transition="in" filter="wipe(left)">
                                      <p:cBhvr>
                                        <p:cTn id="23" dur="500"/>
                                        <p:tgtEl>
                                          <p:spTgt spid="627726"/>
                                        </p:tgtEl>
                                      </p:cBhvr>
                                    </p:animEffect>
                                  </p:childTnLst>
                                </p:cTn>
                              </p:par>
                            </p:childTnLst>
                          </p:cTn>
                        </p:par>
                        <p:par>
                          <p:cTn id="24" fill="hold" nodeType="afterGroup">
                            <p:stCondLst>
                              <p:cond delay="4000"/>
                            </p:stCondLst>
                            <p:childTnLst>
                              <p:par>
                                <p:cTn id="25" presetID="26"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par>
                          <p:cTn id="41" fill="hold" nodeType="afterGroup">
                            <p:stCondLst>
                              <p:cond delay="6000"/>
                            </p:stCondLst>
                            <p:childTnLst>
                              <p:par>
                                <p:cTn id="42" presetID="22" presetClass="entr" presetSubtype="1" fill="hold" grpId="0" nodeType="afterEffect">
                                  <p:stCondLst>
                                    <p:cond delay="0"/>
                                  </p:stCondLst>
                                  <p:childTnLst>
                                    <p:set>
                                      <p:cBhvr>
                                        <p:cTn id="43" dur="1" fill="hold">
                                          <p:stCondLst>
                                            <p:cond delay="0"/>
                                          </p:stCondLst>
                                        </p:cTn>
                                        <p:tgtEl>
                                          <p:spTgt spid="627728"/>
                                        </p:tgtEl>
                                        <p:attrNameLst>
                                          <p:attrName>style.visibility</p:attrName>
                                        </p:attrNameLst>
                                      </p:cBhvr>
                                      <p:to>
                                        <p:strVal val="visible"/>
                                      </p:to>
                                    </p:set>
                                    <p:animEffect transition="in" filter="wipe(up)">
                                      <p:cBhvr>
                                        <p:cTn id="44" dur="500"/>
                                        <p:tgtEl>
                                          <p:spTgt spid="627728"/>
                                        </p:tgtEl>
                                      </p:cBhvr>
                                    </p:animEffect>
                                  </p:childTnLst>
                                </p:cTn>
                              </p:par>
                            </p:childTnLst>
                          </p:cTn>
                        </p:par>
                        <p:par>
                          <p:cTn id="45" fill="hold" nodeType="afterGroup">
                            <p:stCondLst>
                              <p:cond delay="6500"/>
                            </p:stCondLst>
                            <p:childTnLst>
                              <p:par>
                                <p:cTn id="46" presetID="9"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dissolve">
                                      <p:cBhvr>
                                        <p:cTn id="48" dur="500"/>
                                        <p:tgtEl>
                                          <p:spTgt spid="3"/>
                                        </p:tgtEl>
                                      </p:cBhvr>
                                    </p:animEffect>
                                  </p:childTnLst>
                                </p:cTn>
                              </p:par>
                            </p:childTnLst>
                          </p:cTn>
                        </p:par>
                        <p:par>
                          <p:cTn id="49" fill="hold" nodeType="afterGroup">
                            <p:stCondLst>
                              <p:cond delay="7000"/>
                            </p:stCondLst>
                            <p:childTnLst>
                              <p:par>
                                <p:cTn id="50" presetID="22" presetClass="entr" presetSubtype="4" fill="hold" grpId="0" nodeType="afterEffect">
                                  <p:stCondLst>
                                    <p:cond delay="0"/>
                                  </p:stCondLst>
                                  <p:childTnLst>
                                    <p:set>
                                      <p:cBhvr>
                                        <p:cTn id="51" dur="1" fill="hold">
                                          <p:stCondLst>
                                            <p:cond delay="0"/>
                                          </p:stCondLst>
                                        </p:cTn>
                                        <p:tgtEl>
                                          <p:spTgt spid="627727"/>
                                        </p:tgtEl>
                                        <p:attrNameLst>
                                          <p:attrName>style.visibility</p:attrName>
                                        </p:attrNameLst>
                                      </p:cBhvr>
                                      <p:to>
                                        <p:strVal val="visible"/>
                                      </p:to>
                                    </p:set>
                                    <p:animEffect transition="in" filter="wipe(down)">
                                      <p:cBhvr>
                                        <p:cTn id="52" dur="500"/>
                                        <p:tgtEl>
                                          <p:spTgt spid="627727"/>
                                        </p:tgtEl>
                                      </p:cBhvr>
                                    </p:animEffect>
                                  </p:childTnLst>
                                </p:cTn>
                              </p:par>
                            </p:childTnLst>
                          </p:cTn>
                        </p:par>
                        <p:par>
                          <p:cTn id="53" fill="hold" nodeType="afterGroup">
                            <p:stCondLst>
                              <p:cond delay="7500"/>
                            </p:stCondLst>
                            <p:childTnLst>
                              <p:par>
                                <p:cTn id="54" presetID="10" presetClass="entr" presetSubtype="0" fill="hold" grpId="0" nodeType="afterEffect">
                                  <p:stCondLst>
                                    <p:cond delay="0"/>
                                  </p:stCondLst>
                                  <p:childTnLst>
                                    <p:set>
                                      <p:cBhvr>
                                        <p:cTn id="55" dur="1" fill="hold">
                                          <p:stCondLst>
                                            <p:cond delay="0"/>
                                          </p:stCondLst>
                                        </p:cTn>
                                        <p:tgtEl>
                                          <p:spTgt spid="627725"/>
                                        </p:tgtEl>
                                        <p:attrNameLst>
                                          <p:attrName>style.visibility</p:attrName>
                                        </p:attrNameLst>
                                      </p:cBhvr>
                                      <p:to>
                                        <p:strVal val="visible"/>
                                      </p:to>
                                    </p:set>
                                    <p:animEffect transition="in" filter="fade">
                                      <p:cBhvr>
                                        <p:cTn id="56" dur="2000"/>
                                        <p:tgtEl>
                                          <p:spTgt spid="627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24" grpId="0" animBg="1"/>
      <p:bldP spid="627725" grpId="0" animBg="1"/>
      <p:bldP spid="627726" grpId="0" animBg="1"/>
      <p:bldP spid="627727" grpId="0" animBg="1"/>
      <p:bldP spid="627728" grpId="0" animBg="1"/>
      <p:bldP spid="627729" grpId="0" animBg="1"/>
      <p:bldP spid="6277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76" name="Picture 36" descr="j02323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242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7842" name="Rectangle 2"/>
          <p:cNvSpPr>
            <a:spLocks noGrp="1" noChangeArrowheads="1"/>
          </p:cNvSpPr>
          <p:nvPr>
            <p:ph type="title"/>
          </p:nvPr>
        </p:nvSpPr>
        <p:spPr>
          <a:xfrm>
            <a:off x="0" y="228600"/>
            <a:ext cx="5486400" cy="1066800"/>
          </a:xfrm>
          <a:effectLst>
            <a:outerShdw blurRad="63500" dist="113592" dir="1593903" algn="ctr" rotWithShape="0">
              <a:srgbClr val="000000"/>
            </a:outerShdw>
          </a:effectLst>
        </p:spPr>
        <p:txBody>
          <a:bodyPr/>
          <a:lstStyle/>
          <a:p>
            <a:pPr eaLnBrk="1" hangingPunct="1"/>
            <a:r>
              <a:rPr lang="en-US" altLang="en-US" dirty="0"/>
              <a:t>Council of Jamnia</a:t>
            </a:r>
          </a:p>
        </p:txBody>
      </p:sp>
      <p:sp>
        <p:nvSpPr>
          <p:cNvPr id="547843" name="Rectangle 3"/>
          <p:cNvSpPr>
            <a:spLocks noGrp="1" noChangeArrowheads="1"/>
          </p:cNvSpPr>
          <p:nvPr>
            <p:ph type="body" idx="1"/>
          </p:nvPr>
        </p:nvSpPr>
        <p:spPr>
          <a:xfrm>
            <a:off x="228600" y="2362200"/>
            <a:ext cx="8763000" cy="4495800"/>
          </a:xfrm>
        </p:spPr>
        <p:txBody>
          <a:bodyPr/>
          <a:lstStyle/>
          <a:p>
            <a:pPr eaLnBrk="1" hangingPunct="1"/>
            <a:r>
              <a:rPr lang="en-US" altLang="en-US" dirty="0">
                <a:solidFill>
                  <a:srgbClr val="FFCC00"/>
                </a:solidFill>
                <a:latin typeface="Comic Sans MS" pitchFamily="66" charset="0"/>
              </a:rPr>
              <a:t>A council is believed to have convened at Jamnia in AD 90 (this is debated)</a:t>
            </a:r>
          </a:p>
          <a:p>
            <a:pPr eaLnBrk="1" hangingPunct="1"/>
            <a:r>
              <a:rPr lang="en-US" altLang="en-US" dirty="0">
                <a:solidFill>
                  <a:srgbClr val="FFCC00"/>
                </a:solidFill>
                <a:latin typeface="Comic Sans MS" pitchFamily="66" charset="0"/>
              </a:rPr>
              <a:t>This was not so much to </a:t>
            </a:r>
            <a:r>
              <a:rPr lang="en-US" altLang="en-US" u="sng" dirty="0">
                <a:solidFill>
                  <a:srgbClr val="FFCC00"/>
                </a:solidFill>
                <a:latin typeface="Comic Sans MS" pitchFamily="66" charset="0"/>
              </a:rPr>
              <a:t>gather</a:t>
            </a:r>
            <a:r>
              <a:rPr lang="en-US" altLang="en-US" dirty="0">
                <a:solidFill>
                  <a:srgbClr val="FFCC00"/>
                </a:solidFill>
                <a:latin typeface="Comic Sans MS" pitchFamily="66" charset="0"/>
              </a:rPr>
              <a:t> or </a:t>
            </a:r>
            <a:r>
              <a:rPr lang="en-US" altLang="en-US" u="sng" dirty="0">
                <a:solidFill>
                  <a:srgbClr val="FFCC00"/>
                </a:solidFill>
                <a:latin typeface="Comic Sans MS" pitchFamily="66" charset="0"/>
              </a:rPr>
              <a:t>decide</a:t>
            </a:r>
            <a:r>
              <a:rPr lang="en-US" altLang="en-US" dirty="0">
                <a:solidFill>
                  <a:srgbClr val="FFCC00"/>
                </a:solidFill>
                <a:latin typeface="Comic Sans MS" pitchFamily="66" charset="0"/>
              </a:rPr>
              <a:t> the canon of the </a:t>
            </a:r>
            <a:r>
              <a:rPr lang="en-US" altLang="en-US" dirty="0" err="1">
                <a:solidFill>
                  <a:srgbClr val="FFCC00"/>
                </a:solidFill>
                <a:latin typeface="Comic Sans MS" pitchFamily="66" charset="0"/>
              </a:rPr>
              <a:t>Tanak</a:t>
            </a:r>
            <a:r>
              <a:rPr lang="en-US" altLang="en-US" dirty="0">
                <a:solidFill>
                  <a:srgbClr val="FFCC00"/>
                </a:solidFill>
                <a:latin typeface="Comic Sans MS" pitchFamily="66" charset="0"/>
              </a:rPr>
              <a:t>, but to </a:t>
            </a:r>
            <a:r>
              <a:rPr lang="en-US" altLang="en-US" u="sng" dirty="0">
                <a:solidFill>
                  <a:srgbClr val="FFCC00"/>
                </a:solidFill>
                <a:latin typeface="Comic Sans MS" pitchFamily="66" charset="0"/>
              </a:rPr>
              <a:t>confirm</a:t>
            </a:r>
            <a:r>
              <a:rPr lang="en-US" altLang="en-US" dirty="0">
                <a:solidFill>
                  <a:srgbClr val="FFCC00"/>
                </a:solidFill>
                <a:latin typeface="Comic Sans MS" pitchFamily="66" charset="0"/>
              </a:rPr>
              <a:t> the places of the books already present</a:t>
            </a:r>
          </a:p>
          <a:p>
            <a:pPr eaLnBrk="1" hangingPunct="1"/>
            <a:r>
              <a:rPr lang="en-US" altLang="en-US" dirty="0">
                <a:solidFill>
                  <a:srgbClr val="FFCC00"/>
                </a:solidFill>
                <a:latin typeface="Comic Sans MS" pitchFamily="66" charset="0"/>
              </a:rPr>
              <a:t>Books disputed but still placed in the canon became known as the Anti-Legomena (</a:t>
            </a:r>
            <a:r>
              <a:rPr lang="en-US" altLang="ja-JP" dirty="0">
                <a:solidFill>
                  <a:srgbClr val="FFCC00"/>
                </a:solidFill>
                <a:latin typeface="Comic Sans MS" pitchFamily="66" charset="0"/>
              </a:rPr>
              <a:t>"</a:t>
            </a:r>
            <a:r>
              <a:rPr lang="en-US" altLang="en-US" dirty="0">
                <a:solidFill>
                  <a:srgbClr val="FFCC00"/>
                </a:solidFill>
                <a:latin typeface="Comic Sans MS" pitchFamily="66" charset="0"/>
              </a:rPr>
              <a:t>spoken against</a:t>
            </a:r>
            <a:r>
              <a:rPr lang="en-US" altLang="ja-JP" dirty="0">
                <a:solidFill>
                  <a:srgbClr val="FFCC00"/>
                </a:solidFill>
                <a:latin typeface="Comic Sans MS" pitchFamily="66" charset="0"/>
              </a:rPr>
              <a:t>"</a:t>
            </a:r>
            <a:r>
              <a:rPr lang="en-US" altLang="en-US" dirty="0">
                <a:solidFill>
                  <a:srgbClr val="FFCC00"/>
                </a:solidFill>
                <a:latin typeface="Comic Sans MS" pitchFamily="66" charset="0"/>
              </a:rPr>
              <a:t>)</a:t>
            </a:r>
          </a:p>
        </p:txBody>
      </p:sp>
      <p:grpSp>
        <p:nvGrpSpPr>
          <p:cNvPr id="104452" name="Group 20"/>
          <p:cNvGrpSpPr>
            <a:grpSpLocks/>
          </p:cNvGrpSpPr>
          <p:nvPr/>
        </p:nvGrpSpPr>
        <p:grpSpPr bwMode="auto">
          <a:xfrm>
            <a:off x="8058150" y="6096000"/>
            <a:ext cx="1009650" cy="685800"/>
            <a:chOff x="4032" y="3792"/>
            <a:chExt cx="636" cy="432"/>
          </a:xfrm>
        </p:grpSpPr>
        <p:grpSp>
          <p:nvGrpSpPr>
            <p:cNvPr id="104454" name="Group 21"/>
            <p:cNvGrpSpPr>
              <a:grpSpLocks/>
            </p:cNvGrpSpPr>
            <p:nvPr/>
          </p:nvGrpSpPr>
          <p:grpSpPr bwMode="auto">
            <a:xfrm>
              <a:off x="4242" y="3914"/>
              <a:ext cx="168" cy="180"/>
              <a:chOff x="1824" y="633"/>
              <a:chExt cx="2834" cy="2849"/>
            </a:xfrm>
          </p:grpSpPr>
          <p:sp>
            <p:nvSpPr>
              <p:cNvPr id="10446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0446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0446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0446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04455" name="Group 26"/>
            <p:cNvGrpSpPr>
              <a:grpSpLocks/>
            </p:cNvGrpSpPr>
            <p:nvPr/>
          </p:nvGrpSpPr>
          <p:grpSpPr bwMode="auto">
            <a:xfrm>
              <a:off x="4469" y="4053"/>
              <a:ext cx="199" cy="142"/>
              <a:chOff x="1008" y="1059"/>
              <a:chExt cx="3768" cy="2733"/>
            </a:xfrm>
          </p:grpSpPr>
          <p:sp>
            <p:nvSpPr>
              <p:cNvPr id="104461"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4462"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4463"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4464"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04456"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04457"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04458"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4459"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04460"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47879" name="Text Box 39"/>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7842"/>
                                        </p:tgtEl>
                                        <p:attrNameLst>
                                          <p:attrName>style.visibility</p:attrName>
                                        </p:attrNameLst>
                                      </p:cBhvr>
                                      <p:to>
                                        <p:strVal val="visible"/>
                                      </p:to>
                                    </p:set>
                                    <p:animEffect transition="in" filter="dissolve">
                                      <p:cBhvr>
                                        <p:cTn id="7" dur="500"/>
                                        <p:tgtEl>
                                          <p:spTgt spid="5478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47876"/>
                                        </p:tgtEl>
                                        <p:attrNameLst>
                                          <p:attrName>style.visibility</p:attrName>
                                        </p:attrNameLst>
                                      </p:cBhvr>
                                      <p:to>
                                        <p:strVal val="visible"/>
                                      </p:to>
                                    </p:set>
                                    <p:animEffect transition="in" filter="dissolve">
                                      <p:cBhvr>
                                        <p:cTn id="11" dur="500"/>
                                        <p:tgtEl>
                                          <p:spTgt spid="54787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47843">
                                            <p:txEl>
                                              <p:pRg st="0" end="0"/>
                                            </p:txEl>
                                          </p:spTgt>
                                        </p:tgtEl>
                                        <p:attrNameLst>
                                          <p:attrName>style.visibility</p:attrName>
                                        </p:attrNameLst>
                                      </p:cBhvr>
                                      <p:to>
                                        <p:strVal val="visible"/>
                                      </p:to>
                                    </p:set>
                                    <p:animEffect transition="in" filter="dissolve">
                                      <p:cBhvr>
                                        <p:cTn id="15" dur="500"/>
                                        <p:tgtEl>
                                          <p:spTgt spid="54784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47843">
                                            <p:txEl>
                                              <p:pRg st="1" end="1"/>
                                            </p:txEl>
                                          </p:spTgt>
                                        </p:tgtEl>
                                        <p:attrNameLst>
                                          <p:attrName>style.visibility</p:attrName>
                                        </p:attrNameLst>
                                      </p:cBhvr>
                                      <p:to>
                                        <p:strVal val="visible"/>
                                      </p:to>
                                    </p:set>
                                    <p:animEffect transition="in" filter="dissolve">
                                      <p:cBhvr>
                                        <p:cTn id="20" dur="500"/>
                                        <p:tgtEl>
                                          <p:spTgt spid="54784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47843">
                                            <p:txEl>
                                              <p:pRg st="2" end="2"/>
                                            </p:txEl>
                                          </p:spTgt>
                                        </p:tgtEl>
                                        <p:attrNameLst>
                                          <p:attrName>style.visibility</p:attrName>
                                        </p:attrNameLst>
                                      </p:cBhvr>
                                      <p:to>
                                        <p:strVal val="visible"/>
                                      </p:to>
                                    </p:set>
                                    <p:animEffect transition="in" filter="dissolve">
                                      <p:cBhvr>
                                        <p:cTn id="25" dur="500"/>
                                        <p:tgtEl>
                                          <p:spTgt spid="547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2" grpId="0"/>
      <p:bldP spid="54784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The Divisions of </a:t>
            </a:r>
            <a:r>
              <a:rPr lang="fr-FR" altLang="ja-JP"/>
              <a:t>"</a:t>
            </a:r>
            <a:r>
              <a:rPr lang="en-US" altLang="en-US"/>
              <a:t>Scripture</a:t>
            </a:r>
            <a:r>
              <a:rPr lang="fr-FR" altLang="ja-JP"/>
              <a:t>"</a:t>
            </a:r>
            <a:endParaRPr lang="en-US" altLang="en-US"/>
          </a:p>
        </p:txBody>
      </p:sp>
      <p:sp>
        <p:nvSpPr>
          <p:cNvPr id="548867" name="Rectangle 3"/>
          <p:cNvSpPr>
            <a:spLocks noGrp="1" noChangeArrowheads="1"/>
          </p:cNvSpPr>
          <p:nvPr>
            <p:ph type="body" idx="1"/>
          </p:nvPr>
        </p:nvSpPr>
        <p:spPr>
          <a:xfrm>
            <a:off x="228600" y="1524000"/>
            <a:ext cx="8686800" cy="4495800"/>
          </a:xfrm>
        </p:spPr>
        <p:txBody>
          <a:bodyPr/>
          <a:lstStyle/>
          <a:p>
            <a:pPr eaLnBrk="1" hangingPunct="1">
              <a:lnSpc>
                <a:spcPct val="90000"/>
              </a:lnSpc>
            </a:pPr>
            <a:r>
              <a:rPr lang="en-US" altLang="en-US" sz="2800" dirty="0">
                <a:solidFill>
                  <a:srgbClr val="FBE50F"/>
                </a:solidFill>
                <a:latin typeface="Comic Sans MS" pitchFamily="66" charset="0"/>
              </a:rPr>
              <a:t>Books that were undisputed are known as the </a:t>
            </a:r>
            <a:r>
              <a:rPr lang="en-US" altLang="en-US" sz="2800" dirty="0" err="1">
                <a:latin typeface="Comic Sans MS" pitchFamily="66" charset="0"/>
              </a:rPr>
              <a:t>Homolegomena</a:t>
            </a:r>
            <a:endParaRPr lang="en-US" altLang="en-US" sz="2800" dirty="0">
              <a:solidFill>
                <a:srgbClr val="FD1E0D"/>
              </a:solidFill>
              <a:latin typeface="Comic Sans MS" pitchFamily="66" charset="0"/>
            </a:endParaRPr>
          </a:p>
          <a:p>
            <a:pPr eaLnBrk="1" hangingPunct="1">
              <a:lnSpc>
                <a:spcPct val="90000"/>
              </a:lnSpc>
            </a:pPr>
            <a:r>
              <a:rPr lang="en-US" altLang="en-US" sz="2800" dirty="0">
                <a:solidFill>
                  <a:srgbClr val="FBE50F"/>
                </a:solidFill>
                <a:latin typeface="Comic Sans MS" pitchFamily="66" charset="0"/>
              </a:rPr>
              <a:t>The books that were definitely thrown out are known as the </a:t>
            </a:r>
            <a:r>
              <a:rPr lang="en-US" altLang="en-US" sz="2800" dirty="0">
                <a:latin typeface="Comic Sans MS" pitchFamily="66" charset="0"/>
              </a:rPr>
              <a:t>Apocrypha</a:t>
            </a:r>
            <a:endParaRPr lang="en-US" altLang="en-US" sz="2800" dirty="0">
              <a:solidFill>
                <a:srgbClr val="FD1E0D"/>
              </a:solidFill>
              <a:latin typeface="Comic Sans MS" pitchFamily="66" charset="0"/>
            </a:endParaRPr>
          </a:p>
          <a:p>
            <a:pPr eaLnBrk="1" hangingPunct="1">
              <a:lnSpc>
                <a:spcPct val="90000"/>
              </a:lnSpc>
            </a:pPr>
            <a:r>
              <a:rPr lang="en-US" altLang="en-US" sz="2800" dirty="0">
                <a:solidFill>
                  <a:srgbClr val="FBE50F"/>
                </a:solidFill>
                <a:latin typeface="Comic Sans MS" pitchFamily="66" charset="0"/>
              </a:rPr>
              <a:t>Disputed books are now called the </a:t>
            </a:r>
            <a:r>
              <a:rPr lang="en-US" altLang="en-US" sz="2800" dirty="0">
                <a:latin typeface="Comic Sans MS" pitchFamily="66" charset="0"/>
              </a:rPr>
              <a:t>Antilegomena</a:t>
            </a:r>
            <a:r>
              <a:rPr lang="en-US" altLang="en-US" sz="2800" dirty="0">
                <a:solidFill>
                  <a:srgbClr val="FBE50F"/>
                </a:solidFill>
                <a:latin typeface="Comic Sans MS" pitchFamily="66" charset="0"/>
              </a:rPr>
              <a:t>, which include Ezekiel, Esther, Ecclesiastes, Proverbs and the Song of Songs</a:t>
            </a:r>
          </a:p>
          <a:p>
            <a:pPr eaLnBrk="1" hangingPunct="1">
              <a:lnSpc>
                <a:spcPct val="90000"/>
              </a:lnSpc>
            </a:pPr>
            <a:r>
              <a:rPr lang="en-US" altLang="en-US" sz="2800" dirty="0">
                <a:solidFill>
                  <a:srgbClr val="FBE50F"/>
                </a:solidFill>
                <a:latin typeface="Comic Sans MS" pitchFamily="66" charset="0"/>
              </a:rPr>
              <a:t>Books that were never considered part of the Scriptures are known as the </a:t>
            </a:r>
            <a:r>
              <a:rPr lang="en-US" altLang="en-US" sz="2800" dirty="0">
                <a:latin typeface="Comic Sans MS" pitchFamily="66" charset="0"/>
              </a:rPr>
              <a:t>Pseudepigrapha</a:t>
            </a:r>
            <a:endParaRPr lang="en-US" altLang="en-US" sz="2800" dirty="0">
              <a:solidFill>
                <a:srgbClr val="FD1E0D"/>
              </a:solidFill>
            </a:endParaRPr>
          </a:p>
        </p:txBody>
      </p:sp>
      <p:grpSp>
        <p:nvGrpSpPr>
          <p:cNvPr id="106499" name="Group 20"/>
          <p:cNvGrpSpPr>
            <a:grpSpLocks/>
          </p:cNvGrpSpPr>
          <p:nvPr/>
        </p:nvGrpSpPr>
        <p:grpSpPr bwMode="auto">
          <a:xfrm>
            <a:off x="8058150" y="6096000"/>
            <a:ext cx="1009650" cy="685800"/>
            <a:chOff x="4032" y="3792"/>
            <a:chExt cx="636" cy="432"/>
          </a:xfrm>
        </p:grpSpPr>
        <p:grpSp>
          <p:nvGrpSpPr>
            <p:cNvPr id="106501" name="Group 21"/>
            <p:cNvGrpSpPr>
              <a:grpSpLocks/>
            </p:cNvGrpSpPr>
            <p:nvPr/>
          </p:nvGrpSpPr>
          <p:grpSpPr bwMode="auto">
            <a:xfrm>
              <a:off x="4242" y="3914"/>
              <a:ext cx="168" cy="180"/>
              <a:chOff x="1824" y="633"/>
              <a:chExt cx="2834" cy="2849"/>
            </a:xfrm>
          </p:grpSpPr>
          <p:sp>
            <p:nvSpPr>
              <p:cNvPr id="10651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0651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0651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0651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06502" name="Group 26"/>
            <p:cNvGrpSpPr>
              <a:grpSpLocks/>
            </p:cNvGrpSpPr>
            <p:nvPr/>
          </p:nvGrpSpPr>
          <p:grpSpPr bwMode="auto">
            <a:xfrm>
              <a:off x="4469" y="4053"/>
              <a:ext cx="199" cy="142"/>
              <a:chOff x="1008" y="1059"/>
              <a:chExt cx="3768" cy="2733"/>
            </a:xfrm>
          </p:grpSpPr>
          <p:sp>
            <p:nvSpPr>
              <p:cNvPr id="106508"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6509"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6510"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6511"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06503"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06504"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06505"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6506"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06507"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48901" name="Text Box 37"/>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8866"/>
                                        </p:tgtEl>
                                        <p:attrNameLst>
                                          <p:attrName>style.visibility</p:attrName>
                                        </p:attrNameLst>
                                      </p:cBhvr>
                                      <p:to>
                                        <p:strVal val="visible"/>
                                      </p:to>
                                    </p:set>
                                    <p:animEffect transition="in" filter="dissolve">
                                      <p:cBhvr>
                                        <p:cTn id="7" dur="500"/>
                                        <p:tgtEl>
                                          <p:spTgt spid="54886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8867">
                                            <p:txEl>
                                              <p:pRg st="0" end="0"/>
                                            </p:txEl>
                                          </p:spTgt>
                                        </p:tgtEl>
                                        <p:attrNameLst>
                                          <p:attrName>style.visibility</p:attrName>
                                        </p:attrNameLst>
                                      </p:cBhvr>
                                      <p:to>
                                        <p:strVal val="visible"/>
                                      </p:to>
                                    </p:set>
                                    <p:animEffect transition="in" filter="dissolve">
                                      <p:cBhvr>
                                        <p:cTn id="11" dur="500"/>
                                        <p:tgtEl>
                                          <p:spTgt spid="54886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48867">
                                            <p:txEl>
                                              <p:pRg st="1" end="1"/>
                                            </p:txEl>
                                          </p:spTgt>
                                        </p:tgtEl>
                                        <p:attrNameLst>
                                          <p:attrName>style.visibility</p:attrName>
                                        </p:attrNameLst>
                                      </p:cBhvr>
                                      <p:to>
                                        <p:strVal val="visible"/>
                                      </p:to>
                                    </p:set>
                                    <p:animEffect transition="in" filter="dissolve">
                                      <p:cBhvr>
                                        <p:cTn id="16" dur="500"/>
                                        <p:tgtEl>
                                          <p:spTgt spid="5488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48867">
                                            <p:txEl>
                                              <p:pRg st="2" end="2"/>
                                            </p:txEl>
                                          </p:spTgt>
                                        </p:tgtEl>
                                        <p:attrNameLst>
                                          <p:attrName>style.visibility</p:attrName>
                                        </p:attrNameLst>
                                      </p:cBhvr>
                                      <p:to>
                                        <p:strVal val="visible"/>
                                      </p:to>
                                    </p:set>
                                    <p:animEffect transition="in" filter="dissolve">
                                      <p:cBhvr>
                                        <p:cTn id="21" dur="500"/>
                                        <p:tgtEl>
                                          <p:spTgt spid="54886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48867">
                                            <p:txEl>
                                              <p:pRg st="3" end="3"/>
                                            </p:txEl>
                                          </p:spTgt>
                                        </p:tgtEl>
                                        <p:attrNameLst>
                                          <p:attrName>style.visibility</p:attrName>
                                        </p:attrNameLst>
                                      </p:cBhvr>
                                      <p:to>
                                        <p:strVal val="visible"/>
                                      </p:to>
                                    </p:set>
                                    <p:animEffect transition="in" filter="dissolve">
                                      <p:cBhvr>
                                        <p:cTn id="26" dur="500"/>
                                        <p:tgtEl>
                                          <p:spTgt spid="548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6" grpId="0"/>
      <p:bldP spid="54886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Homolegomena</a:t>
            </a:r>
          </a:p>
        </p:txBody>
      </p:sp>
      <p:sp>
        <p:nvSpPr>
          <p:cNvPr id="542723" name="Rectangle 3"/>
          <p:cNvSpPr>
            <a:spLocks noGrp="1" noChangeArrowheads="1"/>
          </p:cNvSpPr>
          <p:nvPr>
            <p:ph type="body" idx="1"/>
          </p:nvPr>
        </p:nvSpPr>
        <p:spPr/>
        <p:txBody>
          <a:bodyPr/>
          <a:lstStyle/>
          <a:p>
            <a:pPr eaLnBrk="1" hangingPunct="1"/>
            <a:r>
              <a:rPr lang="en-US" altLang="en-US">
                <a:solidFill>
                  <a:srgbClr val="FBE50F"/>
                </a:solidFill>
                <a:latin typeface="Comic Sans MS" pitchFamily="66" charset="0"/>
              </a:rPr>
              <a:t>Undisputed for its content and doctrinal stability, accepted without reservation</a:t>
            </a:r>
          </a:p>
          <a:p>
            <a:pPr eaLnBrk="1" hangingPunct="1"/>
            <a:r>
              <a:rPr lang="en-US" altLang="en-US">
                <a:solidFill>
                  <a:srgbClr val="FBE50F"/>
                </a:solidFill>
                <a:latin typeface="Comic Sans MS" pitchFamily="66" charset="0"/>
              </a:rPr>
              <a:t>Thirty-four (34) out of the 39 Old Testament books fall under the category of </a:t>
            </a:r>
            <a:r>
              <a:rPr lang="en-US" altLang="en-US">
                <a:latin typeface="Comic Sans MS" pitchFamily="66" charset="0"/>
              </a:rPr>
              <a:t>Homolegomena</a:t>
            </a:r>
            <a:endParaRPr lang="en-US" altLang="en-US">
              <a:solidFill>
                <a:srgbClr val="FBE50F"/>
              </a:solidFill>
              <a:latin typeface="Comic Sans MS" pitchFamily="66" charset="0"/>
            </a:endParaRPr>
          </a:p>
          <a:p>
            <a:pPr eaLnBrk="1" hangingPunct="1"/>
            <a:r>
              <a:rPr lang="en-US" altLang="en-US">
                <a:solidFill>
                  <a:srgbClr val="FBE50F"/>
                </a:solidFill>
                <a:latin typeface="Comic Sans MS" pitchFamily="66" charset="0"/>
              </a:rPr>
              <a:t>Only five (5) fell under the category of Antilegomena</a:t>
            </a:r>
          </a:p>
        </p:txBody>
      </p:sp>
      <p:grpSp>
        <p:nvGrpSpPr>
          <p:cNvPr id="108547" name="Group 20"/>
          <p:cNvGrpSpPr>
            <a:grpSpLocks/>
          </p:cNvGrpSpPr>
          <p:nvPr/>
        </p:nvGrpSpPr>
        <p:grpSpPr bwMode="auto">
          <a:xfrm>
            <a:off x="8058150" y="6096000"/>
            <a:ext cx="1009650" cy="685800"/>
            <a:chOff x="4032" y="3792"/>
            <a:chExt cx="636" cy="432"/>
          </a:xfrm>
        </p:grpSpPr>
        <p:grpSp>
          <p:nvGrpSpPr>
            <p:cNvPr id="108548" name="Group 21"/>
            <p:cNvGrpSpPr>
              <a:grpSpLocks/>
            </p:cNvGrpSpPr>
            <p:nvPr/>
          </p:nvGrpSpPr>
          <p:grpSpPr bwMode="auto">
            <a:xfrm>
              <a:off x="4242" y="3914"/>
              <a:ext cx="168" cy="180"/>
              <a:chOff x="1824" y="633"/>
              <a:chExt cx="2834" cy="2849"/>
            </a:xfrm>
          </p:grpSpPr>
          <p:sp>
            <p:nvSpPr>
              <p:cNvPr id="10855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0856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0856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0856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08549" name="Group 26"/>
            <p:cNvGrpSpPr>
              <a:grpSpLocks/>
            </p:cNvGrpSpPr>
            <p:nvPr/>
          </p:nvGrpSpPr>
          <p:grpSpPr bwMode="auto">
            <a:xfrm>
              <a:off x="4469" y="4053"/>
              <a:ext cx="199" cy="142"/>
              <a:chOff x="1008" y="1059"/>
              <a:chExt cx="3768" cy="2733"/>
            </a:xfrm>
          </p:grpSpPr>
          <p:sp>
            <p:nvSpPr>
              <p:cNvPr id="108555"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8556"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8557"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8558"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08550"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08551"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08552"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08553"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08554"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2722"/>
                                        </p:tgtEl>
                                        <p:attrNameLst>
                                          <p:attrName>style.visibility</p:attrName>
                                        </p:attrNameLst>
                                      </p:cBhvr>
                                      <p:to>
                                        <p:strVal val="visible"/>
                                      </p:to>
                                    </p:set>
                                    <p:animEffect transition="in" filter="wipe(up)">
                                      <p:cBhvr>
                                        <p:cTn id="7" dur="500"/>
                                        <p:tgtEl>
                                          <p:spTgt spid="54272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42723">
                                            <p:txEl>
                                              <p:pRg st="0" end="0"/>
                                            </p:txEl>
                                          </p:spTgt>
                                        </p:tgtEl>
                                        <p:attrNameLst>
                                          <p:attrName>style.visibility</p:attrName>
                                        </p:attrNameLst>
                                      </p:cBhvr>
                                      <p:to>
                                        <p:strVal val="visible"/>
                                      </p:to>
                                    </p:set>
                                    <p:animEffect transition="in" filter="wipe(up)">
                                      <p:cBhvr>
                                        <p:cTn id="11" dur="500"/>
                                        <p:tgtEl>
                                          <p:spTgt spid="5427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42723">
                                            <p:txEl>
                                              <p:pRg st="1" end="1"/>
                                            </p:txEl>
                                          </p:spTgt>
                                        </p:tgtEl>
                                        <p:attrNameLst>
                                          <p:attrName>style.visibility</p:attrName>
                                        </p:attrNameLst>
                                      </p:cBhvr>
                                      <p:to>
                                        <p:strVal val="visible"/>
                                      </p:to>
                                    </p:set>
                                    <p:animEffect transition="in" filter="wipe(up)">
                                      <p:cBhvr>
                                        <p:cTn id="16" dur="500"/>
                                        <p:tgtEl>
                                          <p:spTgt spid="5427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42723">
                                            <p:txEl>
                                              <p:pRg st="2" end="2"/>
                                            </p:txEl>
                                          </p:spTgt>
                                        </p:tgtEl>
                                        <p:attrNameLst>
                                          <p:attrName>style.visibility</p:attrName>
                                        </p:attrNameLst>
                                      </p:cBhvr>
                                      <p:to>
                                        <p:strVal val="visible"/>
                                      </p:to>
                                    </p:set>
                                    <p:animEffect transition="in" filter="wipe(up)">
                                      <p:cBhvr>
                                        <p:cTn id="21" dur="500"/>
                                        <p:tgtEl>
                                          <p:spTgt spid="542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Disputed Books (Antilegomena)</a:t>
            </a:r>
          </a:p>
        </p:txBody>
      </p:sp>
      <p:sp>
        <p:nvSpPr>
          <p:cNvPr id="534531" name="Rectangle 3"/>
          <p:cNvSpPr>
            <a:spLocks noGrp="1" noChangeArrowheads="1"/>
          </p:cNvSpPr>
          <p:nvPr>
            <p:ph type="body" idx="1"/>
          </p:nvPr>
        </p:nvSpPr>
        <p:spPr>
          <a:xfrm>
            <a:off x="457200" y="1600200"/>
            <a:ext cx="8229600" cy="4876800"/>
          </a:xfrm>
        </p:spPr>
        <p:txBody>
          <a:bodyPr/>
          <a:lstStyle/>
          <a:p>
            <a:pPr eaLnBrk="1" hangingPunct="1">
              <a:lnSpc>
                <a:spcPct val="80000"/>
              </a:lnSpc>
            </a:pPr>
            <a:r>
              <a:rPr lang="en-US" altLang="en-US" sz="2400">
                <a:solidFill>
                  <a:srgbClr val="FBE50F"/>
                </a:solidFill>
                <a:latin typeface="Comic Sans MS" pitchFamily="66" charset="0"/>
              </a:rPr>
              <a:t>Song of Solomon</a:t>
            </a:r>
            <a:r>
              <a:rPr lang="en-US" altLang="en-US" sz="2400">
                <a:latin typeface="Comic Sans MS" pitchFamily="66" charset="0"/>
              </a:rPr>
              <a:t> – Considered too sensual </a:t>
            </a:r>
          </a:p>
          <a:p>
            <a:pPr eaLnBrk="1" hangingPunct="1">
              <a:lnSpc>
                <a:spcPct val="80000"/>
              </a:lnSpc>
            </a:pPr>
            <a:r>
              <a:rPr lang="en-US" altLang="en-US" sz="2400">
                <a:solidFill>
                  <a:srgbClr val="FBE50F"/>
                </a:solidFill>
                <a:latin typeface="Comic Sans MS" pitchFamily="66" charset="0"/>
              </a:rPr>
              <a:t>Ecclesiastes</a:t>
            </a:r>
            <a:r>
              <a:rPr lang="en-US" altLang="en-US" sz="2400">
                <a:latin typeface="Comic Sans MS" pitchFamily="66" charset="0"/>
              </a:rPr>
              <a:t> –Considered too skeptical. However, the conclusion is very much in line with the rest of Scripture: the fear of the Lord is the key to meaning in life.</a:t>
            </a:r>
          </a:p>
          <a:p>
            <a:pPr eaLnBrk="1" hangingPunct="1">
              <a:lnSpc>
                <a:spcPct val="80000"/>
              </a:lnSpc>
            </a:pPr>
            <a:r>
              <a:rPr lang="en-US" altLang="en-US" sz="2400">
                <a:solidFill>
                  <a:srgbClr val="FBE50F"/>
                </a:solidFill>
                <a:latin typeface="Comic Sans MS" pitchFamily="66" charset="0"/>
              </a:rPr>
              <a:t>Esther</a:t>
            </a:r>
            <a:r>
              <a:rPr lang="en-US" altLang="en-US" sz="2400">
                <a:latin typeface="Comic Sans MS" pitchFamily="66" charset="0"/>
              </a:rPr>
              <a:t> – The name of God is never mentioned in the book. However, it is clear that throughout the book, we see God preserving His people Israel.</a:t>
            </a:r>
          </a:p>
          <a:p>
            <a:pPr eaLnBrk="1" hangingPunct="1">
              <a:lnSpc>
                <a:spcPct val="80000"/>
              </a:lnSpc>
            </a:pPr>
            <a:r>
              <a:rPr lang="en-US" altLang="en-US" sz="2400">
                <a:solidFill>
                  <a:srgbClr val="FBE50F"/>
                </a:solidFill>
                <a:latin typeface="Comic Sans MS" pitchFamily="66" charset="0"/>
              </a:rPr>
              <a:t>Ezekiel </a:t>
            </a:r>
            <a:r>
              <a:rPr lang="en-US" altLang="en-US" sz="2400">
                <a:latin typeface="Comic Sans MS" pitchFamily="66" charset="0"/>
              </a:rPr>
              <a:t>–Thought to contradict the teaching of the Mosaic Law (e.g., no ark in the temple).</a:t>
            </a:r>
          </a:p>
          <a:p>
            <a:pPr eaLnBrk="1" hangingPunct="1">
              <a:lnSpc>
                <a:spcPct val="80000"/>
              </a:lnSpc>
            </a:pPr>
            <a:r>
              <a:rPr lang="en-US" altLang="en-US" sz="2400">
                <a:solidFill>
                  <a:srgbClr val="FBE50F"/>
                </a:solidFill>
                <a:latin typeface="Comic Sans MS" pitchFamily="66" charset="0"/>
              </a:rPr>
              <a:t>Proverbs</a:t>
            </a:r>
            <a:r>
              <a:rPr lang="en-US" altLang="en-US" sz="2400">
                <a:latin typeface="Comic Sans MS" pitchFamily="66" charset="0"/>
              </a:rPr>
              <a:t> – Thought to contain internal contradictions, this is and was not true of 26:4-5 and elsewhere.</a:t>
            </a:r>
          </a:p>
        </p:txBody>
      </p:sp>
      <p:grpSp>
        <p:nvGrpSpPr>
          <p:cNvPr id="110595" name="Group 20"/>
          <p:cNvGrpSpPr>
            <a:grpSpLocks/>
          </p:cNvGrpSpPr>
          <p:nvPr/>
        </p:nvGrpSpPr>
        <p:grpSpPr bwMode="auto">
          <a:xfrm>
            <a:off x="8058150" y="6096000"/>
            <a:ext cx="1009650" cy="685800"/>
            <a:chOff x="4032" y="3792"/>
            <a:chExt cx="636" cy="432"/>
          </a:xfrm>
        </p:grpSpPr>
        <p:grpSp>
          <p:nvGrpSpPr>
            <p:cNvPr id="110597" name="Group 21"/>
            <p:cNvGrpSpPr>
              <a:grpSpLocks/>
            </p:cNvGrpSpPr>
            <p:nvPr/>
          </p:nvGrpSpPr>
          <p:grpSpPr bwMode="auto">
            <a:xfrm>
              <a:off x="4242" y="3914"/>
              <a:ext cx="168" cy="180"/>
              <a:chOff x="1824" y="633"/>
              <a:chExt cx="2834" cy="2849"/>
            </a:xfrm>
          </p:grpSpPr>
          <p:sp>
            <p:nvSpPr>
              <p:cNvPr id="110608"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10609"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10610"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10611"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10598" name="Group 26"/>
            <p:cNvGrpSpPr>
              <a:grpSpLocks/>
            </p:cNvGrpSpPr>
            <p:nvPr/>
          </p:nvGrpSpPr>
          <p:grpSpPr bwMode="auto">
            <a:xfrm>
              <a:off x="4469" y="4053"/>
              <a:ext cx="199" cy="142"/>
              <a:chOff x="1008" y="1059"/>
              <a:chExt cx="3768" cy="2733"/>
            </a:xfrm>
          </p:grpSpPr>
          <p:sp>
            <p:nvSpPr>
              <p:cNvPr id="110604"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0605"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0606"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0607"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10599"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10600"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10601"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0602"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10603"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4565" name="Text Box 37"/>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4530"/>
                                        </p:tgtEl>
                                        <p:attrNameLst>
                                          <p:attrName>style.visibility</p:attrName>
                                        </p:attrNameLst>
                                      </p:cBhvr>
                                      <p:to>
                                        <p:strVal val="visible"/>
                                      </p:to>
                                    </p:set>
                                    <p:animEffect transition="in" filter="fade">
                                      <p:cBhvr>
                                        <p:cTn id="7" dur="1000"/>
                                        <p:tgtEl>
                                          <p:spTgt spid="53453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34531">
                                            <p:txEl>
                                              <p:pRg st="0" end="0"/>
                                            </p:txEl>
                                          </p:spTgt>
                                        </p:tgtEl>
                                        <p:attrNameLst>
                                          <p:attrName>style.visibility</p:attrName>
                                        </p:attrNameLst>
                                      </p:cBhvr>
                                      <p:to>
                                        <p:strVal val="visible"/>
                                      </p:to>
                                    </p:set>
                                    <p:animEffect transition="in" filter="fade">
                                      <p:cBhvr>
                                        <p:cTn id="11" dur="1000"/>
                                        <p:tgtEl>
                                          <p:spTgt spid="53453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34531">
                                            <p:txEl>
                                              <p:pRg st="1" end="1"/>
                                            </p:txEl>
                                          </p:spTgt>
                                        </p:tgtEl>
                                        <p:attrNameLst>
                                          <p:attrName>style.visibility</p:attrName>
                                        </p:attrNameLst>
                                      </p:cBhvr>
                                      <p:to>
                                        <p:strVal val="visible"/>
                                      </p:to>
                                    </p:set>
                                    <p:animEffect transition="in" filter="fade">
                                      <p:cBhvr>
                                        <p:cTn id="16" dur="1000"/>
                                        <p:tgtEl>
                                          <p:spTgt spid="53453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34531">
                                            <p:txEl>
                                              <p:pRg st="2" end="2"/>
                                            </p:txEl>
                                          </p:spTgt>
                                        </p:tgtEl>
                                        <p:attrNameLst>
                                          <p:attrName>style.visibility</p:attrName>
                                        </p:attrNameLst>
                                      </p:cBhvr>
                                      <p:to>
                                        <p:strVal val="visible"/>
                                      </p:to>
                                    </p:set>
                                    <p:animEffect transition="in" filter="fade">
                                      <p:cBhvr>
                                        <p:cTn id="21" dur="1000"/>
                                        <p:tgtEl>
                                          <p:spTgt spid="53453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4531">
                                            <p:txEl>
                                              <p:pRg st="3" end="3"/>
                                            </p:txEl>
                                          </p:spTgt>
                                        </p:tgtEl>
                                        <p:attrNameLst>
                                          <p:attrName>style.visibility</p:attrName>
                                        </p:attrNameLst>
                                      </p:cBhvr>
                                      <p:to>
                                        <p:strVal val="visible"/>
                                      </p:to>
                                    </p:set>
                                    <p:animEffect transition="in" filter="fade">
                                      <p:cBhvr>
                                        <p:cTn id="26" dur="1000"/>
                                        <p:tgtEl>
                                          <p:spTgt spid="534531">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34531">
                                            <p:txEl>
                                              <p:pRg st="4" end="4"/>
                                            </p:txEl>
                                          </p:spTgt>
                                        </p:tgtEl>
                                        <p:attrNameLst>
                                          <p:attrName>style.visibility</p:attrName>
                                        </p:attrNameLst>
                                      </p:cBhvr>
                                      <p:to>
                                        <p:strVal val="visible"/>
                                      </p:to>
                                    </p:set>
                                    <p:animEffect transition="in" filter="fade">
                                      <p:cBhvr>
                                        <p:cTn id="31" dur="1000"/>
                                        <p:tgtEl>
                                          <p:spTgt spid="534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Apocrypha</a:t>
            </a:r>
          </a:p>
        </p:txBody>
      </p:sp>
      <p:sp>
        <p:nvSpPr>
          <p:cNvPr id="541699" name="Rectangle 3"/>
          <p:cNvSpPr>
            <a:spLocks noGrp="1" noChangeArrowheads="1"/>
          </p:cNvSpPr>
          <p:nvPr>
            <p:ph type="body" idx="1"/>
          </p:nvPr>
        </p:nvSpPr>
        <p:spPr/>
        <p:txBody>
          <a:bodyPr/>
          <a:lstStyle/>
          <a:p>
            <a:pPr eaLnBrk="1" hangingPunct="1"/>
            <a:r>
              <a:rPr lang="en-US" altLang="en-US" b="1">
                <a:solidFill>
                  <a:srgbClr val="FBE50F"/>
                </a:solidFill>
                <a:latin typeface="Comic Sans MS" pitchFamily="66" charset="0"/>
              </a:rPr>
              <a:t>Apocrypha</a:t>
            </a:r>
            <a:r>
              <a:rPr lang="en-US" altLang="en-US">
                <a:solidFill>
                  <a:srgbClr val="FBE50F"/>
                </a:solidFill>
                <a:latin typeface="Comic Sans MS" pitchFamily="66" charset="0"/>
              </a:rPr>
              <a:t> is a Greek word meaning </a:t>
            </a:r>
            <a:r>
              <a:rPr lang="en-US" altLang="en-US" i="1">
                <a:solidFill>
                  <a:srgbClr val="FBE50F"/>
                </a:solidFill>
                <a:latin typeface="Comic Sans MS" pitchFamily="66" charset="0"/>
              </a:rPr>
              <a:t>things hidden</a:t>
            </a:r>
            <a:r>
              <a:rPr lang="en-US" altLang="en-US">
                <a:solidFill>
                  <a:srgbClr val="FBE50F"/>
                </a:solidFill>
                <a:latin typeface="Comic Sans MS" pitchFamily="66" charset="0"/>
              </a:rPr>
              <a:t>.</a:t>
            </a:r>
          </a:p>
          <a:p>
            <a:pPr eaLnBrk="1" hangingPunct="1"/>
            <a:r>
              <a:rPr lang="en-US" altLang="en-US">
                <a:solidFill>
                  <a:srgbClr val="FBE50F"/>
                </a:solidFill>
                <a:latin typeface="Comic Sans MS" pitchFamily="66" charset="0"/>
              </a:rPr>
              <a:t>Traditionally in Bibles but not read or taught to the unlearned public</a:t>
            </a:r>
          </a:p>
          <a:p>
            <a:pPr eaLnBrk="1" hangingPunct="1"/>
            <a:r>
              <a:rPr lang="en-US" altLang="en-US">
                <a:solidFill>
                  <a:srgbClr val="FBE50F"/>
                </a:solidFill>
                <a:latin typeface="Comic Sans MS" pitchFamily="66" charset="0"/>
              </a:rPr>
              <a:t>Considered by Protestants to be myth or uninspired due to content or doctrine</a:t>
            </a:r>
          </a:p>
        </p:txBody>
      </p:sp>
      <p:grpSp>
        <p:nvGrpSpPr>
          <p:cNvPr id="112643" name="Group 20"/>
          <p:cNvGrpSpPr>
            <a:grpSpLocks/>
          </p:cNvGrpSpPr>
          <p:nvPr/>
        </p:nvGrpSpPr>
        <p:grpSpPr bwMode="auto">
          <a:xfrm>
            <a:off x="8058150" y="6096000"/>
            <a:ext cx="1009650" cy="685800"/>
            <a:chOff x="4032" y="3792"/>
            <a:chExt cx="636" cy="432"/>
          </a:xfrm>
        </p:grpSpPr>
        <p:grpSp>
          <p:nvGrpSpPr>
            <p:cNvPr id="112645" name="Group 21"/>
            <p:cNvGrpSpPr>
              <a:grpSpLocks/>
            </p:cNvGrpSpPr>
            <p:nvPr/>
          </p:nvGrpSpPr>
          <p:grpSpPr bwMode="auto">
            <a:xfrm>
              <a:off x="4242" y="3914"/>
              <a:ext cx="168" cy="180"/>
              <a:chOff x="1824" y="633"/>
              <a:chExt cx="2834" cy="2849"/>
            </a:xfrm>
          </p:grpSpPr>
          <p:sp>
            <p:nvSpPr>
              <p:cNvPr id="11265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1265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1265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1265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12646" name="Group 26"/>
            <p:cNvGrpSpPr>
              <a:grpSpLocks/>
            </p:cNvGrpSpPr>
            <p:nvPr/>
          </p:nvGrpSpPr>
          <p:grpSpPr bwMode="auto">
            <a:xfrm>
              <a:off x="4469" y="4053"/>
              <a:ext cx="199" cy="142"/>
              <a:chOff x="1008" y="1059"/>
              <a:chExt cx="3768" cy="2733"/>
            </a:xfrm>
          </p:grpSpPr>
          <p:sp>
            <p:nvSpPr>
              <p:cNvPr id="112652"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2653"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2654"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2655"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12647"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12648"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12649"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2650"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12651"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21" name="Text Box 37"/>
          <p:cNvSpPr txBox="1">
            <a:spLocks noChangeArrowheads="1"/>
          </p:cNvSpPr>
          <p:nvPr/>
        </p:nvSpPr>
        <p:spPr bwMode="auto">
          <a:xfrm>
            <a:off x="8391525" y="0"/>
            <a:ext cx="7493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194a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698"/>
                                        </p:tgtEl>
                                        <p:attrNameLst>
                                          <p:attrName>style.visibility</p:attrName>
                                        </p:attrNameLst>
                                      </p:cBhvr>
                                      <p:to>
                                        <p:strVal val="visible"/>
                                      </p:to>
                                    </p:set>
                                    <p:animEffect transition="in" filter="dissolve">
                                      <p:cBhvr>
                                        <p:cTn id="7" dur="500"/>
                                        <p:tgtEl>
                                          <p:spTgt spid="54169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699">
                                            <p:txEl>
                                              <p:pRg st="0" end="0"/>
                                            </p:txEl>
                                          </p:spTgt>
                                        </p:tgtEl>
                                        <p:attrNameLst>
                                          <p:attrName>style.visibility</p:attrName>
                                        </p:attrNameLst>
                                      </p:cBhvr>
                                      <p:to>
                                        <p:strVal val="visible"/>
                                      </p:to>
                                    </p:set>
                                    <p:animEffect transition="in" filter="dissolve">
                                      <p:cBhvr>
                                        <p:cTn id="11" dur="500"/>
                                        <p:tgtEl>
                                          <p:spTgt spid="54169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41699">
                                            <p:txEl>
                                              <p:pRg st="1" end="1"/>
                                            </p:txEl>
                                          </p:spTgt>
                                        </p:tgtEl>
                                        <p:attrNameLst>
                                          <p:attrName>style.visibility</p:attrName>
                                        </p:attrNameLst>
                                      </p:cBhvr>
                                      <p:to>
                                        <p:strVal val="visible"/>
                                      </p:to>
                                    </p:set>
                                    <p:animEffect transition="in" filter="dissolve">
                                      <p:cBhvr>
                                        <p:cTn id="16" dur="500"/>
                                        <p:tgtEl>
                                          <p:spTgt spid="54169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41699">
                                            <p:txEl>
                                              <p:pRg st="2" end="2"/>
                                            </p:txEl>
                                          </p:spTgt>
                                        </p:tgtEl>
                                        <p:attrNameLst>
                                          <p:attrName>style.visibility</p:attrName>
                                        </p:attrNameLst>
                                      </p:cBhvr>
                                      <p:to>
                                        <p:strVal val="visible"/>
                                      </p:to>
                                    </p:set>
                                    <p:animEffect transition="in" filter="dissolve">
                                      <p:cBhvr>
                                        <p:cTn id="21" dur="500"/>
                                        <p:tgtEl>
                                          <p:spTgt spid="541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698" grpId="0"/>
      <p:bldP spid="54169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Scrib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2626" name="Rectangle 3"/>
          <p:cNvSpPr>
            <a:spLocks noGrp="1" noChangeArrowheads="1"/>
          </p:cNvSpPr>
          <p:nvPr>
            <p:ph type="title" idx="4294967295"/>
          </p:nvPr>
        </p:nvSpPr>
        <p:spPr>
          <a:xfrm>
            <a:off x="533400" y="228600"/>
            <a:ext cx="8077200" cy="762000"/>
          </a:xfrm>
          <a:solidFill>
            <a:schemeClr val="tx2"/>
          </a:solidFill>
        </p:spPr>
        <p:txBody>
          <a:bodyPr/>
          <a:lstStyle/>
          <a:p>
            <a:pPr eaLnBrk="1" hangingPunct="1"/>
            <a:r>
              <a:rPr lang="en-US" dirty="0">
                <a:solidFill>
                  <a:schemeClr val="bg1"/>
                </a:solidFill>
                <a:latin typeface="Aril" charset="0"/>
                <a:ea typeface="ＭＳ Ｐゴシック" charset="0"/>
                <a:cs typeface="Aril" charset="0"/>
              </a:rPr>
              <a:t>70 Scholars (LXX)</a:t>
            </a:r>
            <a:endParaRPr lang="en-US" dirty="0">
              <a:latin typeface="Aril" charset="0"/>
              <a:ea typeface="ＭＳ Ｐゴシック" charset="0"/>
              <a:cs typeface="Aril" charset="0"/>
            </a:endParaRPr>
          </a:p>
        </p:txBody>
      </p:sp>
    </p:spTree>
    <p:extLst>
      <p:ext uri="{BB962C8B-B14F-4D97-AF65-F5344CB8AC3E}">
        <p14:creationId xmlns:p14="http://schemas.microsoft.com/office/powerpoint/2010/main" val="3876783748"/>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5538" name="Rectangle 2"/>
          <p:cNvSpPr>
            <a:spLocks noGrp="1" noChangeArrowheads="1"/>
          </p:cNvSpPr>
          <p:nvPr>
            <p:ph type="title"/>
          </p:nvPr>
        </p:nvSpPr>
        <p:spPr/>
        <p:txBody>
          <a:bodyPr/>
          <a:lstStyle/>
          <a:p>
            <a:pPr eaLnBrk="1" hangingPunct="1">
              <a:defRPr/>
            </a:pPr>
            <a:r>
              <a:rPr lang="en-US" sz="3600">
                <a:latin typeface="Arial" charset="0"/>
                <a:ea typeface="ＭＳ Ｐゴシック" charset="0"/>
                <a:cs typeface="ＭＳ Ｐゴシック" charset="0"/>
              </a:rPr>
              <a:t>How Accepted are the 15 OT Apocryphal Books (250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100)?</a:t>
            </a: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Tobit</a:t>
            </a:r>
          </a:p>
          <a:p>
            <a:pPr eaLnBrk="1" hangingPunct="1">
              <a:lnSpc>
                <a:spcPct val="90000"/>
              </a:lnSpc>
              <a:defRPr/>
            </a:pPr>
            <a:r>
              <a:rPr lang="en-US" sz="2400">
                <a:latin typeface="Arial" charset="0"/>
                <a:ea typeface="ＭＳ Ｐゴシック" charset="0"/>
                <a:cs typeface="ＭＳ Ｐゴシック" charset="0"/>
              </a:rPr>
              <a:t>Judith</a:t>
            </a:r>
          </a:p>
          <a:p>
            <a:pPr eaLnBrk="1" hangingPunct="1">
              <a:lnSpc>
                <a:spcPct val="90000"/>
              </a:lnSpc>
              <a:defRPr/>
            </a:pPr>
            <a:r>
              <a:rPr lang="en-US" sz="2400">
                <a:latin typeface="Arial" charset="0"/>
                <a:ea typeface="ＭＳ Ｐゴシック" charset="0"/>
                <a:cs typeface="ＭＳ Ｐゴシック" charset="0"/>
              </a:rPr>
              <a:t>Wisdom of Solomon</a:t>
            </a:r>
          </a:p>
          <a:p>
            <a:pPr eaLnBrk="1" hangingPunct="1">
              <a:lnSpc>
                <a:spcPct val="90000"/>
              </a:lnSpc>
              <a:defRPr/>
            </a:pPr>
            <a:r>
              <a:rPr lang="en-US" sz="2400">
                <a:latin typeface="Arial" charset="0"/>
                <a:ea typeface="ＭＳ Ｐゴシック" charset="0"/>
                <a:cs typeface="ＭＳ Ｐゴシック" charset="0"/>
              </a:rPr>
              <a:t>Ecclesiasticus</a:t>
            </a: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1 Esdras</a:t>
            </a:r>
          </a:p>
          <a:p>
            <a:pPr eaLnBrk="1" hangingPunct="1">
              <a:lnSpc>
                <a:spcPct val="90000"/>
              </a:lnSpc>
              <a:defRPr/>
            </a:pPr>
            <a:r>
              <a:rPr lang="en-US" sz="2400">
                <a:latin typeface="Arial" charset="0"/>
                <a:ea typeface="ＭＳ Ｐゴシック" charset="0"/>
                <a:cs typeface="ＭＳ Ｐゴシック" charset="0"/>
              </a:rPr>
              <a:t>2 Esdras</a:t>
            </a:r>
          </a:p>
          <a:p>
            <a:pPr eaLnBrk="1" hangingPunct="1">
              <a:lnSpc>
                <a:spcPct val="90000"/>
              </a:lnSpc>
              <a:defRPr/>
            </a:pPr>
            <a:r>
              <a:rPr lang="en-US" sz="2400">
                <a:latin typeface="Arial" charset="0"/>
                <a:ea typeface="ＭＳ Ｐゴシック" charset="0"/>
                <a:cs typeface="ＭＳ Ｐゴシック" charset="0"/>
              </a:rPr>
              <a:t>Prayer of Manasseh</a:t>
            </a:r>
          </a:p>
        </p:txBody>
      </p:sp>
      <p:sp>
        <p:nvSpPr>
          <p:cNvPr id="28467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165</a:t>
            </a: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Baruch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Letter of Jeremiah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Additions to Esther</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Song of the Three Children</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Susanna</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Bel and the Dragon</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 Maccabees</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2 Maccabees</a:t>
            </a: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Psalm 151</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3 Maccabees</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4 Maccabees</a:t>
            </a:r>
          </a:p>
        </p:txBody>
      </p:sp>
      <p:sp>
        <p:nvSpPr>
          <p:cNvPr id="65547" name="WordArt 11"/>
          <p:cNvSpPr>
            <a:spLocks noChangeArrowheads="1" noChangeShapeType="1" noTextEdit="1"/>
          </p:cNvSpPr>
          <p:nvPr/>
        </p:nvSpPr>
        <p:spPr bwMode="auto">
          <a:xfrm>
            <a:off x="2235200" y="1638300"/>
            <a:ext cx="1803400" cy="6477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Most</a:t>
            </a:r>
          </a:p>
        </p:txBody>
      </p:sp>
      <p:sp>
        <p:nvSpPr>
          <p:cNvPr id="65548" name="WordArt 12" descr="Narrow vertical"/>
          <p:cNvSpPr>
            <a:spLocks noChangeArrowheads="1" noChangeShapeType="1" noTextEdit="1"/>
          </p:cNvSpPr>
          <p:nvPr/>
        </p:nvSpPr>
        <p:spPr bwMode="auto">
          <a:xfrm>
            <a:off x="6858000" y="1295400"/>
            <a:ext cx="1727200"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Many</a:t>
            </a:r>
          </a:p>
        </p:txBody>
      </p:sp>
      <p:sp>
        <p:nvSpPr>
          <p:cNvPr id="65549" name="WordArt 13"/>
          <p:cNvSpPr>
            <a:spLocks noChangeArrowheads="1" noChangeShapeType="1" noTextEdit="1"/>
          </p:cNvSpPr>
          <p:nvPr/>
        </p:nvSpPr>
        <p:spPr bwMode="auto">
          <a:xfrm>
            <a:off x="4673600" y="5562600"/>
            <a:ext cx="3860800"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Pseudepigraphal</a:t>
            </a:r>
          </a:p>
        </p:txBody>
      </p:sp>
      <p:sp>
        <p:nvSpPr>
          <p:cNvPr id="65550" name="WordArt 14"/>
          <p:cNvSpPr>
            <a:spLocks noChangeArrowheads="1" noChangeShapeType="1" noTextEdit="1"/>
          </p:cNvSpPr>
          <p:nvPr/>
        </p:nvSpPr>
        <p:spPr bwMode="auto">
          <a:xfrm>
            <a:off x="1981200" y="3657600"/>
            <a:ext cx="23876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A few...</a:t>
            </a:r>
          </a:p>
        </p:txBody>
      </p:sp>
    </p:spTree>
    <p:extLst>
      <p:ext uri="{BB962C8B-B14F-4D97-AF65-F5344CB8AC3E}">
        <p14:creationId xmlns:p14="http://schemas.microsoft.com/office/powerpoint/2010/main" val="323124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65550"/>
                                        </p:tgtEl>
                                        <p:attrNameLst>
                                          <p:attrName>style.visibility</p:attrName>
                                        </p:attrNameLst>
                                      </p:cBhvr>
                                      <p:to>
                                        <p:strVal val="visible"/>
                                      </p:to>
                                    </p:set>
                                    <p:anim calcmode="lin" valueType="num">
                                      <p:cBhvr>
                                        <p:cTn id="55" dur="500" fill="hold"/>
                                        <p:tgtEl>
                                          <p:spTgt spid="65550"/>
                                        </p:tgtEl>
                                        <p:attrNameLst>
                                          <p:attrName>ppt_w</p:attrName>
                                        </p:attrNameLst>
                                      </p:cBhvr>
                                      <p:tavLst>
                                        <p:tav tm="0">
                                          <p:val>
                                            <p:fltVal val="0"/>
                                          </p:val>
                                        </p:tav>
                                        <p:tav tm="100000">
                                          <p:val>
                                            <p:strVal val="#ppt_w"/>
                                          </p:val>
                                        </p:tav>
                                      </p:tavLst>
                                    </p:anim>
                                    <p:anim calcmode="lin" valueType="num">
                                      <p:cBhvr>
                                        <p:cTn id="56" dur="500" fill="hold"/>
                                        <p:tgtEl>
                                          <p:spTgt spid="65550"/>
                                        </p:tgtEl>
                                        <p:attrNameLst>
                                          <p:attrName>ppt_h</p:attrName>
                                        </p:attrNameLst>
                                      </p:cBhvr>
                                      <p:tavLst>
                                        <p:tav tm="0">
                                          <p:val>
                                            <p:fltVal val="0"/>
                                          </p:val>
                                        </p:tav>
                                        <p:tav tm="100000">
                                          <p:val>
                                            <p:strVal val="#ppt_h"/>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P spid="655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en-US" sz="3600">
                <a:latin typeface="Arial" charset="0"/>
                <a:ea typeface="ＭＳ Ｐゴシック" charset="0"/>
                <a:cs typeface="ＭＳ Ｐゴシック" charset="0"/>
              </a:rPr>
              <a:t>Selected Pseudepigrapha (200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200)</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 Enoch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Psalms of Solomon</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Letter of Aristeas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Sibylline Oracles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Life of Adam &amp; Eve</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Testament of the 12 Patriarchs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Book of Jubilees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Lives of the Prophets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3 Maccabees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4 Maccabees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Assumption of Moses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2 Baruch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Ascension of Isaiah</a:t>
            </a: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166</a:t>
            </a:r>
          </a:p>
        </p:txBody>
      </p:sp>
    </p:spTree>
    <p:extLst>
      <p:ext uri="{BB962C8B-B14F-4D97-AF65-F5344CB8AC3E}">
        <p14:creationId xmlns:p14="http://schemas.microsoft.com/office/powerpoint/2010/main" val="2490515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en-US" sz="4000">
                <a:latin typeface="Arial" charset="0"/>
                <a:ea typeface="ＭＳ Ｐゴシック" charset="0"/>
                <a:cs typeface="ＭＳ Ｐゴシック" charset="0"/>
              </a:rPr>
              <a:t>Literary Categories</a:t>
            </a:r>
          </a:p>
        </p:txBody>
      </p:sp>
      <p:grpSp>
        <p:nvGrpSpPr>
          <p:cNvPr id="5" name="Group 4"/>
          <p:cNvGrpSpPr>
            <a:grpSpLocks/>
          </p:cNvGrpSpPr>
          <p:nvPr/>
        </p:nvGrpSpPr>
        <p:grpSpPr bwMode="auto">
          <a:xfrm>
            <a:off x="5257800" y="242888"/>
            <a:ext cx="2914650" cy="2043112"/>
            <a:chOff x="5257800" y="242888"/>
            <a:chExt cx="2914600" cy="2043112"/>
          </a:xfrm>
        </p:grpSpPr>
        <p:pic>
          <p:nvPicPr>
            <p:cNvPr id="230412" name="Picture 12" descr="j0286290"/>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5464171" y="404813"/>
              <a:ext cx="2708229" cy="1371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APOCALYPTIC</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1 Enoch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2 </a:t>
              </a: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Esdras</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3" name="Group 17"/>
          <p:cNvGrpSpPr>
            <a:grpSpLocks/>
          </p:cNvGrpSpPr>
          <p:nvPr/>
        </p:nvGrpSpPr>
        <p:grpSpPr bwMode="auto">
          <a:xfrm>
            <a:off x="107950" y="4291013"/>
            <a:ext cx="2735263" cy="2451100"/>
            <a:chOff x="192" y="2703"/>
            <a:chExt cx="1599" cy="1419"/>
          </a:xfrm>
        </p:grpSpPr>
        <p:pic>
          <p:nvPicPr>
            <p:cNvPr id="230410" name="Picture 11" descr="j0212655"/>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9" name="Rectangle 9"/>
            <p:cNvSpPr>
              <a:spLocks noChangeArrowheads="1"/>
            </p:cNvSpPr>
            <p:nvPr/>
          </p:nvSpPr>
          <p:spPr bwMode="auto">
            <a:xfrm>
              <a:off x="240" y="2922"/>
              <a:ext cx="1551"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a:ln>
                    <a:noFill/>
                  </a:ln>
                  <a:solidFill>
                    <a:srgbClr val="1E1135"/>
                  </a:solidFill>
                  <a:effectLst/>
                  <a:uLnTx/>
                  <a:uFillTx/>
                  <a:latin typeface="Arial" charset="0"/>
                  <a:ea typeface="ＭＳ Ｐゴシック" charset="0"/>
                </a:rPr>
                <a:t>HISTORY</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1 Esdras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1 Maccabees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2 Maccabees</a:t>
              </a: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FICTION</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Tobit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Judith</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Letter of </a:t>
              </a:r>
              <a:r>
                <a:rPr kumimoji="0" lang="en-US" sz="28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rPr>
                <a:t>Aristeas</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Susanna</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Bel</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and the Dragon</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3 Maccabees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Sibylline Oracles</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sp>
        <p:nvSpPr>
          <p:cNvPr id="288773" name="Text Box 15"/>
          <p:cNvSpPr txBox="1">
            <a:spLocks noChangeArrowheads="1"/>
          </p:cNvSpPr>
          <p:nvPr/>
        </p:nvSpPr>
        <p:spPr bwMode="auto">
          <a:xfrm>
            <a:off x="8001000" y="60325"/>
            <a:ext cx="1116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161-162</a:t>
            </a:r>
          </a:p>
        </p:txBody>
      </p:sp>
      <p:pic>
        <p:nvPicPr>
          <p:cNvPr id="75790" name="Picture 14" descr="j0335474"/>
          <p:cNvPicPr>
            <a:picLocks noChangeAspect="1" noChangeArrowheads="1"/>
          </p:cNvPicPr>
          <p:nvPr/>
        </p:nvPicPr>
        <p:blipFill>
          <a:blip r:embed="rId6">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3024188" cy="1828800"/>
          </a:xfrm>
        </p:spPr>
        <p:txBody>
          <a:bodyPr/>
          <a:lstStyle/>
          <a:p>
            <a:pPr eaLnBrk="1" hangingPunct="1">
              <a:lnSpc>
                <a:spcPct val="80000"/>
              </a:lnSpc>
              <a:buFont typeface="Wingdings" charset="0"/>
              <a:buNone/>
              <a:defRPr/>
            </a:pPr>
            <a:r>
              <a:rPr lang="en-US" sz="2800" b="1" u="sng" dirty="0">
                <a:latin typeface="Arial" charset="0"/>
                <a:ea typeface="ＭＳ Ｐゴシック" charset="0"/>
                <a:cs typeface="ＭＳ Ｐゴシック" charset="0"/>
              </a:rPr>
              <a:t>WISDOM</a:t>
            </a:r>
          </a:p>
          <a:p>
            <a:pPr eaLnBrk="1" hangingPunct="1">
              <a:lnSpc>
                <a:spcPct val="80000"/>
              </a:lnSpc>
              <a:buFont typeface="Wingdings" charset="0"/>
              <a:buNone/>
              <a:defRPr/>
            </a:pPr>
            <a:r>
              <a:rPr lang="en-US" sz="2800" b="1" dirty="0" err="1">
                <a:latin typeface="Arial" charset="0"/>
                <a:ea typeface="ＭＳ Ｐゴシック" charset="0"/>
                <a:cs typeface="ＭＳ Ｐゴシック" charset="0"/>
              </a:rPr>
              <a:t>Ecclesiasticus</a:t>
            </a:r>
            <a:endParaRPr lang="en-US" sz="2800" b="1" dirty="0">
              <a:latin typeface="Arial" charset="0"/>
              <a:ea typeface="ＭＳ Ｐゴシック" charset="0"/>
              <a:cs typeface="ＭＳ Ｐゴシック" charset="0"/>
            </a:endParaRPr>
          </a:p>
          <a:p>
            <a:pPr eaLnBrk="1" hangingPunct="1">
              <a:lnSpc>
                <a:spcPct val="80000"/>
              </a:lnSpc>
              <a:buFont typeface="Wingdings" charset="0"/>
              <a:buNone/>
              <a:defRPr/>
            </a:pPr>
            <a:r>
              <a:rPr lang="en-US" sz="2800" b="1" dirty="0">
                <a:latin typeface="Arial" charset="0"/>
                <a:ea typeface="ＭＳ Ｐゴシック" charset="0"/>
                <a:cs typeface="ＭＳ Ｐゴシック" charset="0"/>
              </a:rPr>
              <a:t>Wisdom of Solomon</a:t>
            </a:r>
          </a:p>
        </p:txBody>
      </p:sp>
    </p:spTree>
    <p:extLst>
      <p:ext uri="{BB962C8B-B14F-4D97-AF65-F5344CB8AC3E}">
        <p14:creationId xmlns:p14="http://schemas.microsoft.com/office/powerpoint/2010/main" val="31166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5783">
                                            <p:txEl>
                                              <p:pRg st="1" end="1"/>
                                            </p:txEl>
                                          </p:spTgt>
                                        </p:tgtEl>
                                        <p:attrNameLst>
                                          <p:attrName>style.visibility</p:attrName>
                                        </p:attrNameLst>
                                      </p:cBhvr>
                                      <p:to>
                                        <p:strVal val="visible"/>
                                      </p:to>
                                    </p:set>
                                    <p:animEffect transition="in" filter="dissolve">
                                      <p:cBhvr>
                                        <p:cTn id="23" dur="500"/>
                                        <p:tgtEl>
                                          <p:spTgt spid="75783">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5783">
                                            <p:txEl>
                                              <p:pRg st="2" end="2"/>
                                            </p:txEl>
                                          </p:spTgt>
                                        </p:tgtEl>
                                        <p:attrNameLst>
                                          <p:attrName>style.visibility</p:attrName>
                                        </p:attrNameLst>
                                      </p:cBhvr>
                                      <p:to>
                                        <p:strVal val="visible"/>
                                      </p:to>
                                    </p:set>
                                    <p:animEffect transition="in" filter="dissolve">
                                      <p:cBhvr>
                                        <p:cTn id="26" dur="500"/>
                                        <p:tgtEl>
                                          <p:spTgt spid="7578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0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en-US" sz="4000" dirty="0">
                <a:latin typeface="Arial" charset="0"/>
                <a:ea typeface="ＭＳ Ｐゴシック" charset="0"/>
                <a:cs typeface="ＭＳ Ｐゴシック" charset="0"/>
              </a:rPr>
              <a:t>No Gaps in </a:t>
            </a:r>
            <a:r>
              <a:rPr lang="en-US" altLang="ja-JP" sz="4000" dirty="0">
                <a:latin typeface="Arial" charset="0"/>
                <a:ea typeface="ＭＳ Ｐゴシック" charset="0"/>
                <a:cs typeface="ＭＳ Ｐゴシック" charset="0"/>
              </a:rPr>
              <a:t>Genesis 5</a:t>
            </a:r>
            <a:endParaRPr lang="en-US" dirty="0">
              <a:latin typeface="Arial" charset="0"/>
              <a:ea typeface="ＭＳ Ｐゴシック" charset="0"/>
              <a:cs typeface="ＭＳ Ｐゴシック" charset="0"/>
            </a:endParaRPr>
          </a:p>
        </p:txBody>
      </p:sp>
      <p:sp>
        <p:nvSpPr>
          <p:cNvPr id="423949" name="Rectangle 13"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w="9525">
            <a:noFill/>
            <a:miter lim="800000"/>
            <a:headEnd/>
            <a:tailEnd/>
          </a:ln>
          <a:effectLst/>
        </p:spPr>
        <p:txBody>
          <a:body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State lengths of time</a:t>
            </a:r>
          </a:p>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Shorter lengths</a:t>
            </a:r>
          </a:p>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Most natural</a:t>
            </a:r>
          </a:p>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Show father-son</a:t>
            </a:r>
          </a:p>
          <a:p>
            <a:pPr marL="609600" marR="0" lvl="0" indent="-609600" algn="l" defTabSz="914400" rtl="0" eaLnBrk="1" fontAlgn="base" latinLnBrk="0" hangingPunct="1">
              <a:lnSpc>
                <a:spcPct val="100000"/>
              </a:lnSpc>
              <a:spcBef>
                <a:spcPct val="20000"/>
              </a:spcBef>
              <a:spcAft>
                <a:spcPct val="0"/>
              </a:spcAft>
              <a:buClr>
                <a:srgbClr val="FFFFCC"/>
              </a:buClr>
              <a:buSzPct val="75000"/>
              <a:buFont typeface="Times" charset="0"/>
              <a:buAutoNum type="arabicPeriod"/>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Jude 14</a:t>
            </a: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3951" name="Text Box 15"/>
          <p:cNvSpPr txBox="1">
            <a:spLocks noChangeArrowheads="1"/>
          </p:cNvSpPr>
          <p:nvPr/>
        </p:nvSpPr>
        <p:spPr bwMode="auto">
          <a:xfrm>
            <a:off x="4191000" y="4572000"/>
            <a:ext cx="43434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"Enoch, in the </a:t>
            </a:r>
            <a:r>
              <a:rPr kumimoji="0" lang="en-US" altLang="ja-JP"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seventh generation from Adam</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prophesied saying. . ."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(Jude 14a, NASB)</a:t>
            </a: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Adam</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5" name="Rectangle 19">
            <a:hlinkClick r:id="" action="ppaction://noaction"/>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6" name="Rectangle 20">
            <a:hlinkClick r:id="" action="ppaction://noaction"/>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7" name="Rectangle 21">
            <a:hlinkClick r:id="" action="ppaction://noaction"/>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8" name="Rectangle 22">
            <a:hlinkClick r:id="" action="ppaction://noaction"/>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59" name="Rectangle 23">
            <a:hlinkClick r:id="" action="ppaction://noaction"/>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Enoch</a:t>
            </a:r>
          </a:p>
        </p:txBody>
      </p:sp>
      <p:sp>
        <p:nvSpPr>
          <p:cNvPr id="423960" name="Rectangle 24">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61" name="Rectangle 25">
            <a:hlinkClick r:id="" action="ppaction://noaction"/>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62" name="Rectangle 26">
            <a:hlinkClick r:id="" action="ppaction://noaction"/>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423963" name="Rectangle 27">
            <a:hlinkClick r:id="" action="ppaction://noaction"/>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7</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9083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Jude quotes 1 Enoch</a:t>
            </a:r>
          </a:p>
        </p:txBody>
      </p:sp>
    </p:spTree>
    <p:extLst>
      <p:ext uri="{BB962C8B-B14F-4D97-AF65-F5344CB8AC3E}">
        <p14:creationId xmlns:p14="http://schemas.microsoft.com/office/powerpoint/2010/main" val="1483553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7" name="Rectangle 7"/>
          <p:cNvSpPr>
            <a:spLocks noGrp="1" noChangeArrowheads="1"/>
          </p:cNvSpPr>
          <p:nvPr>
            <p:ph type="title"/>
          </p:nvPr>
        </p:nvSpPr>
        <p:spPr/>
        <p:txBody>
          <a:bodyPr/>
          <a:lstStyle/>
          <a:p>
            <a:pPr eaLnBrk="1" hangingPunct="1"/>
            <a:r>
              <a:rPr lang="en-US" altLang="en-US"/>
              <a:t>The Old Testament</a:t>
            </a:r>
          </a:p>
        </p:txBody>
      </p:sp>
      <p:pic>
        <p:nvPicPr>
          <p:cNvPr id="471045" name="Picture 5" descr="j028684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2863850"/>
            <a:ext cx="4114800" cy="3756025"/>
          </a:xfrm>
        </p:spPr>
      </p:pic>
      <p:pic>
        <p:nvPicPr>
          <p:cNvPr id="471050" name="Picture 10" descr="torah"/>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1371600"/>
            <a:ext cx="3657600" cy="2889250"/>
          </a:xfrm>
          <a:noFill/>
          <a:extLst>
            <a:ext uri="{909E8E84-426E-40dd-AFC4-6F175D3DCCD1}">
              <a14:hiddenFill xmlns="" xmlns:a14="http://schemas.microsoft.com/office/drawing/2010/main">
                <a:solidFill>
                  <a:srgbClr val="FFFFFF"/>
                </a:solidFill>
              </a14:hiddenFill>
            </a:ext>
          </a:extLst>
        </p:spPr>
      </p:pic>
      <p:sp>
        <p:nvSpPr>
          <p:cNvPr id="471051" name="Text Box 11"/>
          <p:cNvSpPr txBox="1">
            <a:spLocks noChangeArrowheads="1"/>
          </p:cNvSpPr>
          <p:nvPr/>
        </p:nvSpPr>
        <p:spPr bwMode="auto">
          <a:xfrm>
            <a:off x="304800" y="1828800"/>
            <a:ext cx="441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50000"/>
              </a:spcBef>
            </a:pPr>
            <a:r>
              <a:rPr lang="en-US" altLang="en-US" sz="3200">
                <a:latin typeface="Comic Sans MS" pitchFamily="66" charset="0"/>
              </a:rPr>
              <a:t>How did we get from here…</a:t>
            </a:r>
          </a:p>
        </p:txBody>
      </p:sp>
      <p:sp>
        <p:nvSpPr>
          <p:cNvPr id="471052" name="Text Box 12"/>
          <p:cNvSpPr txBox="1">
            <a:spLocks noChangeArrowheads="1"/>
          </p:cNvSpPr>
          <p:nvPr/>
        </p:nvSpPr>
        <p:spPr bwMode="auto">
          <a:xfrm>
            <a:off x="6248400" y="4953000"/>
            <a:ext cx="1981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50000"/>
              </a:spcBef>
            </a:pPr>
            <a:r>
              <a:rPr lang="en-US" altLang="en-US" sz="3200">
                <a:latin typeface="Comic Sans MS" pitchFamily="66" charset="0"/>
              </a:rPr>
              <a:t>To here?</a:t>
            </a:r>
          </a:p>
        </p:txBody>
      </p:sp>
      <p:grpSp>
        <p:nvGrpSpPr>
          <p:cNvPr id="40966" name="Group 13"/>
          <p:cNvGrpSpPr>
            <a:grpSpLocks/>
          </p:cNvGrpSpPr>
          <p:nvPr/>
        </p:nvGrpSpPr>
        <p:grpSpPr bwMode="auto">
          <a:xfrm>
            <a:off x="7905750" y="6096000"/>
            <a:ext cx="1162050" cy="685800"/>
            <a:chOff x="4896" y="3792"/>
            <a:chExt cx="732" cy="432"/>
          </a:xfrm>
        </p:grpSpPr>
        <p:grpSp>
          <p:nvGrpSpPr>
            <p:cNvPr id="40967" name="Group 14"/>
            <p:cNvGrpSpPr>
              <a:grpSpLocks/>
            </p:cNvGrpSpPr>
            <p:nvPr/>
          </p:nvGrpSpPr>
          <p:grpSpPr bwMode="auto">
            <a:xfrm>
              <a:off x="5137" y="3914"/>
              <a:ext cx="194" cy="180"/>
              <a:chOff x="1824" y="633"/>
              <a:chExt cx="2834" cy="2849"/>
            </a:xfrm>
          </p:grpSpPr>
          <p:sp>
            <p:nvSpPr>
              <p:cNvPr id="40978"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40979"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40980"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40981"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40968" name="Group 19"/>
            <p:cNvGrpSpPr>
              <a:grpSpLocks/>
            </p:cNvGrpSpPr>
            <p:nvPr/>
          </p:nvGrpSpPr>
          <p:grpSpPr bwMode="auto">
            <a:xfrm>
              <a:off x="5398" y="4053"/>
              <a:ext cx="230" cy="142"/>
              <a:chOff x="1008" y="1059"/>
              <a:chExt cx="3768" cy="2733"/>
            </a:xfrm>
          </p:grpSpPr>
          <p:sp>
            <p:nvSpPr>
              <p:cNvPr id="40974" name="AutoShape 20"/>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0975" name="Oval 21"/>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0976" name="Oval 22"/>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0977" name="Oval 23"/>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40969"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40970"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40971" name="AutoShape 26"/>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0972" name="AutoShape 27"/>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40973" name="AutoShape 28"/>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71047"/>
                                        </p:tgtEl>
                                        <p:attrNameLst>
                                          <p:attrName>style.visibility</p:attrName>
                                        </p:attrNameLst>
                                      </p:cBhvr>
                                      <p:to>
                                        <p:strVal val="visible"/>
                                      </p:to>
                                    </p:set>
                                    <p:animEffect transition="in" filter="dissolve">
                                      <p:cBhvr>
                                        <p:cTn id="7" dur="500"/>
                                        <p:tgtEl>
                                          <p:spTgt spid="471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471051">
                                            <p:txEl>
                                              <p:pRg st="0" end="0"/>
                                            </p:txEl>
                                          </p:spTgt>
                                        </p:tgtEl>
                                        <p:attrNameLst>
                                          <p:attrName>style.visibility</p:attrName>
                                        </p:attrNameLst>
                                      </p:cBhvr>
                                      <p:to>
                                        <p:strVal val="visible"/>
                                      </p:to>
                                    </p:set>
                                    <p:animEffect transition="in" filter="fade">
                                      <p:cBhvr>
                                        <p:cTn id="12" dur="2000"/>
                                        <p:tgtEl>
                                          <p:spTgt spid="471051">
                                            <p:txEl>
                                              <p:pRg st="0" end="0"/>
                                            </p:txEl>
                                          </p:spTgt>
                                        </p:tgtEl>
                                      </p:cBhvr>
                                    </p:animEffect>
                                    <p:anim calcmode="lin" valueType="num">
                                      <p:cBhvr>
                                        <p:cTn id="13" dur="2000" fill="hold"/>
                                        <p:tgtEl>
                                          <p:spTgt spid="471051">
                                            <p:txEl>
                                              <p:pRg st="0" end="0"/>
                                            </p:txEl>
                                          </p:spTgt>
                                        </p:tgtEl>
                                        <p:attrNameLst>
                                          <p:attrName>style.rotation</p:attrName>
                                        </p:attrNameLst>
                                      </p:cBhvr>
                                      <p:tavLst>
                                        <p:tav tm="0">
                                          <p:val>
                                            <p:fltVal val="720"/>
                                          </p:val>
                                        </p:tav>
                                        <p:tav tm="100000">
                                          <p:val>
                                            <p:fltVal val="0"/>
                                          </p:val>
                                        </p:tav>
                                      </p:tavLst>
                                    </p:anim>
                                    <p:anim calcmode="lin" valueType="num">
                                      <p:cBhvr>
                                        <p:cTn id="14" dur="2000" fill="hold"/>
                                        <p:tgtEl>
                                          <p:spTgt spid="471051">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471051">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entr" presetSubtype="0" fill="hold" nodeType="clickEffect">
                                  <p:stCondLst>
                                    <p:cond delay="0"/>
                                  </p:stCondLst>
                                  <p:childTnLst>
                                    <p:set>
                                      <p:cBhvr>
                                        <p:cTn id="19" dur="1" fill="hold">
                                          <p:stCondLst>
                                            <p:cond delay="0"/>
                                          </p:stCondLst>
                                        </p:cTn>
                                        <p:tgtEl>
                                          <p:spTgt spid="471045"/>
                                        </p:tgtEl>
                                        <p:attrNameLst>
                                          <p:attrName>style.visibility</p:attrName>
                                        </p:attrNameLst>
                                      </p:cBhvr>
                                      <p:to>
                                        <p:strVal val="visible"/>
                                      </p:to>
                                    </p:set>
                                    <p:animEffect transition="in" filter="fade">
                                      <p:cBhvr>
                                        <p:cTn id="20" dur="2000"/>
                                        <p:tgtEl>
                                          <p:spTgt spid="471045"/>
                                        </p:tgtEl>
                                      </p:cBhvr>
                                    </p:animEffect>
                                    <p:anim calcmode="lin" valueType="num">
                                      <p:cBhvr>
                                        <p:cTn id="21" dur="2000" fill="hold"/>
                                        <p:tgtEl>
                                          <p:spTgt spid="471045"/>
                                        </p:tgtEl>
                                        <p:attrNameLst>
                                          <p:attrName>style.rotation</p:attrName>
                                        </p:attrNameLst>
                                      </p:cBhvr>
                                      <p:tavLst>
                                        <p:tav tm="0">
                                          <p:val>
                                            <p:fltVal val="720"/>
                                          </p:val>
                                        </p:tav>
                                        <p:tav tm="100000">
                                          <p:val>
                                            <p:fltVal val="0"/>
                                          </p:val>
                                        </p:tav>
                                      </p:tavLst>
                                    </p:anim>
                                    <p:anim calcmode="lin" valueType="num">
                                      <p:cBhvr>
                                        <p:cTn id="22" dur="2000" fill="hold"/>
                                        <p:tgtEl>
                                          <p:spTgt spid="471045"/>
                                        </p:tgtEl>
                                        <p:attrNameLst>
                                          <p:attrName>ppt_h</p:attrName>
                                        </p:attrNameLst>
                                      </p:cBhvr>
                                      <p:tavLst>
                                        <p:tav tm="0">
                                          <p:val>
                                            <p:fltVal val="0"/>
                                          </p:val>
                                        </p:tav>
                                        <p:tav tm="100000">
                                          <p:val>
                                            <p:strVal val="#ppt_h"/>
                                          </p:val>
                                        </p:tav>
                                      </p:tavLst>
                                    </p:anim>
                                    <p:anim calcmode="lin" valueType="num">
                                      <p:cBhvr>
                                        <p:cTn id="23" dur="2000" fill="hold"/>
                                        <p:tgtEl>
                                          <p:spTgt spid="471045"/>
                                        </p:tgtEl>
                                        <p:attrNameLst>
                                          <p:attrName>ppt_w</p:attrName>
                                        </p:attrNameLst>
                                      </p:cBhvr>
                                      <p:tavLst>
                                        <p:tav tm="0">
                                          <p:val>
                                            <p:fltVal val="0"/>
                                          </p:val>
                                        </p:tav>
                                        <p:tav tm="100000">
                                          <p:val>
                                            <p:strVal val="#ppt_w"/>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4" presetClass="entr" presetSubtype="0" fill="hold" grpId="0" nodeType="clickEffect">
                                  <p:stCondLst>
                                    <p:cond delay="0"/>
                                  </p:stCondLst>
                                  <p:childTnLst>
                                    <p:set>
                                      <p:cBhvr>
                                        <p:cTn id="27" dur="1" fill="hold">
                                          <p:stCondLst>
                                            <p:cond delay="0"/>
                                          </p:stCondLst>
                                        </p:cTn>
                                        <p:tgtEl>
                                          <p:spTgt spid="471052"/>
                                        </p:tgtEl>
                                        <p:attrNameLst>
                                          <p:attrName>style.visibility</p:attrName>
                                        </p:attrNameLst>
                                      </p:cBhvr>
                                      <p:to>
                                        <p:strVal val="visible"/>
                                      </p:to>
                                    </p:set>
                                    <p:anim from="(-#ppt_w/2)" to="(#ppt_x)" calcmode="lin" valueType="num">
                                      <p:cBhvr>
                                        <p:cTn id="28" dur="600" fill="hold">
                                          <p:stCondLst>
                                            <p:cond delay="0"/>
                                          </p:stCondLst>
                                        </p:cTn>
                                        <p:tgtEl>
                                          <p:spTgt spid="471052"/>
                                        </p:tgtEl>
                                        <p:attrNameLst>
                                          <p:attrName>ppt_x</p:attrName>
                                        </p:attrNameLst>
                                      </p:cBhvr>
                                    </p:anim>
                                    <p:anim from="0" to="-1.0" calcmode="lin" valueType="num">
                                      <p:cBhvr>
                                        <p:cTn id="29" dur="200" decel="50000" autoRev="1" fill="hold">
                                          <p:stCondLst>
                                            <p:cond delay="600"/>
                                          </p:stCondLst>
                                        </p:cTn>
                                        <p:tgtEl>
                                          <p:spTgt spid="471052"/>
                                        </p:tgtEl>
                                        <p:attrNameLst>
                                          <p:attrName>xshear</p:attrName>
                                        </p:attrNameLst>
                                      </p:cBhvr>
                                    </p:anim>
                                    <p:animScale>
                                      <p:cBhvr>
                                        <p:cTn id="30" dur="200" decel="100000" autoRev="1" fill="hold">
                                          <p:stCondLst>
                                            <p:cond delay="600"/>
                                          </p:stCondLst>
                                        </p:cTn>
                                        <p:tgtEl>
                                          <p:spTgt spid="471052"/>
                                        </p:tgtEl>
                                      </p:cBhvr>
                                      <p:from x="100000" y="100000"/>
                                      <p:to x="80000" y="100000"/>
                                    </p:animScale>
                                    <p:anim by="(#ppt_h/3+#ppt_w*0.1)" calcmode="lin" valueType="num">
                                      <p:cBhvr additive="sum">
                                        <p:cTn id="31" dur="200" decel="100000" autoRev="1" fill="hold">
                                          <p:stCondLst>
                                            <p:cond delay="600"/>
                                          </p:stCondLst>
                                        </p:cTn>
                                        <p:tgtEl>
                                          <p:spTgt spid="471052"/>
                                        </p:tgtEl>
                                        <p:attrNameLst>
                                          <p:attrName>ppt_x</p:attrName>
                                        </p:attrNameLst>
                                      </p:cBhvr>
                                    </p:anim>
                                  </p:childTnLst>
                                </p:cTn>
                              </p:par>
                            </p:childTnLst>
                          </p:cTn>
                        </p:par>
                        <p:par>
                          <p:cTn id="32" fill="hold" nodeType="afterGroup">
                            <p:stCondLst>
                              <p:cond delay="1000"/>
                            </p:stCondLst>
                            <p:childTnLst>
                              <p:par>
                                <p:cTn id="33" presetID="42" presetClass="entr" presetSubtype="0" fill="hold" nodeType="afterEffect">
                                  <p:stCondLst>
                                    <p:cond delay="0"/>
                                  </p:stCondLst>
                                  <p:childTnLst>
                                    <p:set>
                                      <p:cBhvr>
                                        <p:cTn id="34" dur="1" fill="hold">
                                          <p:stCondLst>
                                            <p:cond delay="0"/>
                                          </p:stCondLst>
                                        </p:cTn>
                                        <p:tgtEl>
                                          <p:spTgt spid="471050"/>
                                        </p:tgtEl>
                                        <p:attrNameLst>
                                          <p:attrName>style.visibility</p:attrName>
                                        </p:attrNameLst>
                                      </p:cBhvr>
                                      <p:to>
                                        <p:strVal val="visible"/>
                                      </p:to>
                                    </p:set>
                                    <p:animEffect transition="in" filter="fade">
                                      <p:cBhvr>
                                        <p:cTn id="35" dur="1000"/>
                                        <p:tgtEl>
                                          <p:spTgt spid="471050"/>
                                        </p:tgtEl>
                                      </p:cBhvr>
                                    </p:animEffect>
                                    <p:anim calcmode="lin" valueType="num">
                                      <p:cBhvr>
                                        <p:cTn id="36" dur="1000" fill="hold"/>
                                        <p:tgtEl>
                                          <p:spTgt spid="471050"/>
                                        </p:tgtEl>
                                        <p:attrNameLst>
                                          <p:attrName>ppt_x</p:attrName>
                                        </p:attrNameLst>
                                      </p:cBhvr>
                                      <p:tavLst>
                                        <p:tav tm="0">
                                          <p:val>
                                            <p:strVal val="#ppt_x"/>
                                          </p:val>
                                        </p:tav>
                                        <p:tav tm="100000">
                                          <p:val>
                                            <p:strVal val="#ppt_x"/>
                                          </p:val>
                                        </p:tav>
                                      </p:tavLst>
                                    </p:anim>
                                    <p:anim calcmode="lin" valueType="num">
                                      <p:cBhvr>
                                        <p:cTn id="37" dur="1000" fill="hold"/>
                                        <p:tgtEl>
                                          <p:spTgt spid="471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7" grpId="0"/>
      <p:bldP spid="471051" grpId="0" build="p"/>
      <p:bldP spid="47105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92866" name="Rectangle 2"/>
          <p:cNvSpPr>
            <a:spLocks noGrp="1" noRot="1" noChangeArrowheads="1"/>
          </p:cNvSpPr>
          <p:nvPr>
            <p:ph type="title"/>
          </p:nvPr>
        </p:nvSpPr>
        <p:spPr>
          <a:xfrm>
            <a:off x="323850" y="765175"/>
            <a:ext cx="8229600" cy="935038"/>
          </a:xfrm>
        </p:spPr>
        <p:txBody>
          <a:bodyPr/>
          <a:lstStyle/>
          <a:p>
            <a:pPr algn="r"/>
            <a:r>
              <a:rPr lang="en-US" b="1">
                <a:solidFill>
                  <a:srgbClr val="FFFFFF"/>
                </a:solidFill>
                <a:latin typeface="Arial" charset="0"/>
                <a:ea typeface="ＭＳ Ｐゴシック" charset="0"/>
                <a:cs typeface="ＭＳ Ｐゴシック" charset="0"/>
              </a:rPr>
              <a:t>Enoch as a Prophet</a:t>
            </a:r>
          </a:p>
        </p:txBody>
      </p:sp>
      <p:sp>
        <p:nvSpPr>
          <p:cNvPr id="292867"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Jude quotes 1 Enoch</a:t>
            </a: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"Enoch, who lived in the seventh generation after Adam, </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7" charset="-128"/>
              </a:rPr>
              <a:t>prophesied</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 about these people"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(Jude 14a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NLT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7" charset="-128"/>
              </a:rPr>
              <a:t>).</a:t>
            </a:r>
          </a:p>
        </p:txBody>
      </p:sp>
      <p:pic>
        <p:nvPicPr>
          <p:cNvPr id="292869" name="Picture 1" descr="jude 14 eno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81488" y="1920875"/>
            <a:ext cx="38608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874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3889" name="Picture 1" descr="jude 14 prophecie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en-US" b="1" dirty="0">
                <a:solidFill>
                  <a:srgbClr val="FFFFFF"/>
                </a:solidFill>
                <a:effectLst>
                  <a:glow rad="101600">
                    <a:schemeClr val="tx1">
                      <a:alpha val="75000"/>
                    </a:schemeClr>
                  </a:glow>
                </a:effectLst>
              </a:rPr>
              <a:t>Quoting The Book of Enoch</a:t>
            </a:r>
          </a:p>
        </p:txBody>
      </p:sp>
      <p:sp>
        <p:nvSpPr>
          <p:cNvPr id="29389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Jude quotes 1 Enoch</a:t>
            </a: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a:defRPr sz="4400" b="1">
                <a:solidFill>
                  <a:srgbClr val="FFFFFF"/>
                </a:solidFill>
                <a:effectLst>
                  <a:glow rad="101600">
                    <a:schemeClr val="tx1">
                      <a:alpha val="75000"/>
                    </a:schemeClr>
                  </a:glow>
                </a:effectLst>
                <a:latin typeface="+mj-lt"/>
                <a:ea typeface="ＭＳ Ｐゴシック" pitchFamily="-107" charset="-128"/>
                <a:cs typeface="ＭＳ Ｐゴシック" pitchFamily="-107" charset="-128"/>
              </a:defRPr>
            </a:lvl1pPr>
            <a:lvl2pPr algn="ctr">
              <a:defRPr sz="4400">
                <a:solidFill>
                  <a:schemeClr val="tx2"/>
                </a:solidFill>
                <a:latin typeface="Arial" pitchFamily="-107" charset="0"/>
                <a:ea typeface="ＭＳ Ｐゴシック" pitchFamily="-107" charset="-128"/>
                <a:cs typeface="ＭＳ Ｐゴシック" pitchFamily="-107" charset="-128"/>
              </a:defRPr>
            </a:lvl2pPr>
            <a:lvl3pPr algn="ctr">
              <a:defRPr sz="4400">
                <a:solidFill>
                  <a:schemeClr val="tx2"/>
                </a:solidFill>
                <a:latin typeface="Arial" pitchFamily="-107" charset="0"/>
                <a:ea typeface="ＭＳ Ｐゴシック" pitchFamily="-107" charset="-128"/>
                <a:cs typeface="ＭＳ Ｐゴシック" pitchFamily="-107" charset="-128"/>
              </a:defRPr>
            </a:lvl3pPr>
            <a:lvl4pPr algn="ctr">
              <a:defRPr sz="4400">
                <a:solidFill>
                  <a:schemeClr val="tx2"/>
                </a:solidFill>
                <a:latin typeface="Arial" pitchFamily="-107" charset="0"/>
                <a:ea typeface="ＭＳ Ｐゴシック" pitchFamily="-107" charset="-128"/>
                <a:cs typeface="ＭＳ Ｐゴシック" pitchFamily="-107" charset="-128"/>
              </a:defRPr>
            </a:lvl4pPr>
            <a:lvl5pPr algn="ctr">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7" charset="-128"/>
              </a:rPr>
              <a:t>[Enoch] said, “Listen! The Lord is coming with countless thousands of his holy ones </a:t>
            </a:r>
            <a:r>
              <a:rPr kumimoji="0" lang="en-US" sz="3200" b="1" i="0" u="none" strike="noStrike" kern="1200" cap="none" spc="0" normalizeH="0" baseline="30000" noProof="0" dirty="0">
                <a:ln>
                  <a:noFill/>
                </a:ln>
                <a:solidFill>
                  <a:srgbClr val="FFFFFF"/>
                </a:solidFill>
                <a:effectLst>
                  <a:glow rad="101600">
                    <a:srgbClr val="000000">
                      <a:alpha val="75000"/>
                    </a:srgbClr>
                  </a:glow>
                </a:effectLst>
                <a:uLnTx/>
                <a:uFillTx/>
                <a:latin typeface="Arial"/>
                <a:ea typeface="ＭＳ Ｐゴシック" pitchFamily="-107" charset="-128"/>
              </a:rPr>
              <a:t>15</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7" charset="-128"/>
              </a:rPr>
              <a:t>to execute judgment on the people of the world. He will convict every person of all the ungodly things they have done and for all the insults that ungodly sinners have spoken against him” (Jude 14b-15 NLT).</a:t>
            </a:r>
          </a:p>
        </p:txBody>
      </p:sp>
    </p:spTree>
    <p:extLst>
      <p:ext uri="{BB962C8B-B14F-4D97-AF65-F5344CB8AC3E}">
        <p14:creationId xmlns:p14="http://schemas.microsoft.com/office/powerpoint/2010/main" val="3682474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57472"/>
            <a:ext cx="8001000" cy="457200"/>
          </a:xfrm>
        </p:spPr>
        <p:txBody>
          <a:bodyPr/>
          <a:lstStyle/>
          <a:p>
            <a:pPr eaLnBrk="1" hangingPunct="1">
              <a:defRPr/>
            </a:pPr>
            <a:r>
              <a:rPr lang="en-US" sz="2800">
                <a:latin typeface="Arial" charset="0"/>
                <a:ea typeface="ＭＳ Ｐゴシック" charset="0"/>
                <a:cs typeface="Arial" charset="0"/>
              </a:rPr>
              <a:t>Terminology of Authoritative Writings</a:t>
            </a:r>
          </a:p>
        </p:txBody>
      </p:sp>
      <p:sp>
        <p:nvSpPr>
          <p:cNvPr id="294914" name="Rectangle 5"/>
          <p:cNvSpPr>
            <a:spLocks noChangeArrowheads="1"/>
          </p:cNvSpPr>
          <p:nvPr/>
        </p:nvSpPr>
        <p:spPr bwMode="auto">
          <a:xfrm>
            <a:off x="0" y="-404491"/>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60726" name="Group 310"/>
          <p:cNvGraphicFramePr>
            <a:graphicFrameLocks noGrp="1"/>
          </p:cNvGraphicFramePr>
          <p:nvPr/>
        </p:nvGraphicFramePr>
        <p:xfrm>
          <a:off x="0" y="651197"/>
          <a:ext cx="9296400" cy="6231991"/>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9086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Jews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dirty="0">
                          <a:ln>
                            <a:noFill/>
                          </a:ln>
                          <a:solidFill>
                            <a:schemeClr val="tx1"/>
                          </a:solidFill>
                          <a:effectLst/>
                          <a:latin typeface="Arial" charset="0"/>
                          <a:ea typeface="Arial" charset="0"/>
                          <a:cs typeface="Arial" charset="0"/>
                        </a:rPr>
                        <a:t>Protestants &amp; Anglicans</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Catholics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Eastern Orthodox</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074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39 OT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Bible</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48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27 NT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New Testament (uninspired)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600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4 Apocryphal Books (Tobit, Judith, etc.)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 not in MT but in LXX)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1673)</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9689">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8 Apocryphal Books (1-2 Macc)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5606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Apocryphal Books (Esdras, Manasseh)</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Non-canonical</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5606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t>
                      </a:r>
                      <a:r>
                        <a:rPr kumimoji="0" lang="en-US" altLang="zh-CN" sz="1600" b="0" i="0" u="none" strike="noStrike" cap="none" normalizeH="0" baseline="0">
                          <a:ln>
                            <a:noFill/>
                          </a:ln>
                          <a:solidFill>
                            <a:schemeClr val="tx1"/>
                          </a:solidFill>
                          <a:effectLst/>
                          <a:latin typeface="Arial" charset="0"/>
                          <a:ea typeface="Arial" charset="0"/>
                          <a:cs typeface="Arial" charset="0"/>
                        </a:rPr>
                        <a:t>Pseudepigraphal </a:t>
                      </a:r>
                      <a:r>
                        <a:rPr kumimoji="0" lang="en-US" altLang="zh-CN" sz="1700" b="0" i="0" u="none" strike="noStrike" cap="none" normalizeH="0" baseline="0">
                          <a:ln>
                            <a:noFill/>
                          </a:ln>
                          <a:solidFill>
                            <a:schemeClr val="tx1"/>
                          </a:solidFill>
                          <a:effectLst/>
                          <a:latin typeface="Arial" charset="0"/>
                          <a:ea typeface="Arial" charset="0"/>
                          <a:cs typeface="Arial" charset="0"/>
                        </a:rPr>
                        <a:t>Books: 3-4 Macc,</a:t>
                      </a:r>
                      <a:endParaRPr kumimoji="0" lang="en-US" altLang="zh-CN" sz="18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Psalm 151 only</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5340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60+ Pseud Books (esp. 1 Enoch)</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dirty="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310760"/>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4972" name="Text Box 305"/>
          <p:cNvSpPr txBox="1">
            <a:spLocks noChangeArrowheads="1"/>
          </p:cNvSpPr>
          <p:nvPr/>
        </p:nvSpPr>
        <p:spPr bwMode="auto">
          <a:xfrm>
            <a:off x="8316416" y="134034"/>
            <a:ext cx="76976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194d</a:t>
            </a:r>
          </a:p>
        </p:txBody>
      </p:sp>
      <p:sp>
        <p:nvSpPr>
          <p:cNvPr id="60722" name="Rectangle 306"/>
          <p:cNvSpPr>
            <a:spLocks noChangeArrowheads="1"/>
          </p:cNvSpPr>
          <p:nvPr/>
        </p:nvSpPr>
        <p:spPr bwMode="auto">
          <a:xfrm>
            <a:off x="1905000" y="1349697"/>
            <a:ext cx="1905000" cy="609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3" name="Rectangle 307"/>
          <p:cNvSpPr>
            <a:spLocks noChangeArrowheads="1"/>
          </p:cNvSpPr>
          <p:nvPr/>
        </p:nvSpPr>
        <p:spPr bwMode="auto">
          <a:xfrm>
            <a:off x="3810000" y="1349697"/>
            <a:ext cx="1752600" cy="1371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4" name="Rectangle 308"/>
          <p:cNvSpPr>
            <a:spLocks noChangeArrowheads="1"/>
          </p:cNvSpPr>
          <p:nvPr/>
        </p:nvSpPr>
        <p:spPr bwMode="auto">
          <a:xfrm>
            <a:off x="5562600" y="1349697"/>
            <a:ext cx="1905000" cy="2943399"/>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5" name="Rectangle 309"/>
          <p:cNvSpPr>
            <a:spLocks noChangeArrowheads="1"/>
          </p:cNvSpPr>
          <p:nvPr/>
        </p:nvSpPr>
        <p:spPr bwMode="auto">
          <a:xfrm>
            <a:off x="7467600" y="1349697"/>
            <a:ext cx="1676400" cy="4671591"/>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3852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96963" name="Text Box 4"/>
          <p:cNvSpPr txBox="1">
            <a:spLocks noChangeArrowheads="1"/>
          </p:cNvSpPr>
          <p:nvPr/>
        </p:nvSpPr>
        <p:spPr bwMode="auto">
          <a:xfrm>
            <a:off x="8388424" y="44450"/>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6600"/>
                </a:solidFill>
                <a:effectLst/>
                <a:uLnTx/>
                <a:uFillTx/>
                <a:latin typeface="Arial" charset="0"/>
                <a:ea typeface="ＭＳ Ｐゴシック" charset="0"/>
              </a:rPr>
              <a:t>194c</a:t>
            </a:r>
          </a:p>
        </p:txBody>
      </p:sp>
      <p:pic>
        <p:nvPicPr>
          <p:cNvPr id="296964" name="Picture 14" descr="doubting 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02338" y="4581128"/>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2" name="Group 12"/>
          <p:cNvGrpSpPr>
            <a:grpSpLocks/>
          </p:cNvGrpSpPr>
          <p:nvPr/>
        </p:nvGrpSpPr>
        <p:grpSpPr bwMode="auto">
          <a:xfrm>
            <a:off x="0" y="2398713"/>
            <a:ext cx="7265988" cy="3008312"/>
            <a:chOff x="528" y="1993"/>
            <a:chExt cx="4577" cy="1895"/>
          </a:xfrm>
        </p:grpSpPr>
        <p:sp>
          <p:nvSpPr>
            <p:cNvPr id="234506" name="Text Box 8"/>
            <p:cNvSpPr txBox="1">
              <a:spLocks noChangeArrowheads="1"/>
            </p:cNvSpPr>
            <p:nvPr/>
          </p:nvSpPr>
          <p:spPr bwMode="auto">
            <a:xfrm rot="21164542">
              <a:off x="743" y="1993"/>
              <a:ext cx="4362" cy="1221"/>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PURGATORY</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The result of sacrifices for pagan dead–</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and thus he made atonement for the dead that they might be freed from their 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 Maccabees 12:46)</a:t>
              </a:r>
            </a:p>
          </p:txBody>
        </p:sp>
        <p:pic>
          <p:nvPicPr>
            <p:cNvPr id="296974" name="Picture 11"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1493839" y="4043363"/>
            <a:ext cx="7631116" cy="2965451"/>
            <a:chOff x="27" y="2020"/>
            <a:chExt cx="4807" cy="1868"/>
          </a:xfrm>
        </p:grpSpPr>
        <p:sp>
          <p:nvSpPr>
            <p:cNvPr id="296971" name="Text Box 14"/>
            <p:cNvSpPr txBox="1">
              <a:spLocks noChangeArrowheads="1"/>
            </p:cNvSpPr>
            <p:nvPr/>
          </p:nvSpPr>
          <p:spPr bwMode="auto">
            <a:xfrm rot="21164542">
              <a:off x="586" y="2020"/>
              <a:ext cx="4248" cy="12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rPr>
                <a:t>SALVATION BY WORKS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It is better to give to the poor than to store up gold.  Such generosity will save you from death and will wash away all your sins.</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(Tobit 12:8b-9a GNB)</a:t>
              </a:r>
            </a:p>
          </p:txBody>
        </p:sp>
        <p:pic>
          <p:nvPicPr>
            <p:cNvPr id="296972" name="Picture 15"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1230379">
              <a:off x="27" y="2784"/>
              <a:ext cx="718"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Why are these books doubted?</a:t>
            </a:r>
          </a:p>
        </p:txBody>
      </p:sp>
      <p:sp>
        <p:nvSpPr>
          <p:cNvPr id="83971" name="Rectangle 3"/>
          <p:cNvSpPr>
            <a:spLocks noGrp="1" noChangeArrowheads="1"/>
          </p:cNvSpPr>
          <p:nvPr>
            <p:ph idx="1"/>
          </p:nvPr>
        </p:nvSpPr>
        <p:spPr>
          <a:xfrm>
            <a:off x="457200" y="1331640"/>
            <a:ext cx="8229600" cy="1524000"/>
          </a:xfrm>
        </p:spPr>
        <p:txBody>
          <a:bodyPr/>
          <a:lstStyle/>
          <a:p>
            <a:pPr eaLnBrk="1" hangingPunct="1">
              <a:lnSpc>
                <a:spcPct val="90000"/>
              </a:lnSpc>
              <a:defRPr/>
            </a:pPr>
            <a:r>
              <a:rPr lang="en-US" dirty="0">
                <a:solidFill>
                  <a:srgbClr val="006600"/>
                </a:solidFill>
                <a:latin typeface="Arial" charset="0"/>
                <a:ea typeface="ＭＳ Ｐゴシック" charset="0"/>
                <a:cs typeface="ＭＳ Ｐゴシック" charset="0"/>
              </a:rPr>
              <a:t>Never recognized as authoritative</a:t>
            </a:r>
          </a:p>
          <a:p>
            <a:pPr eaLnBrk="1" hangingPunct="1">
              <a:lnSpc>
                <a:spcPct val="90000"/>
              </a:lnSpc>
              <a:defRPr/>
            </a:pPr>
            <a:r>
              <a:rPr lang="en-US" dirty="0">
                <a:solidFill>
                  <a:srgbClr val="006600"/>
                </a:solidFill>
                <a:latin typeface="Arial" charset="0"/>
                <a:ea typeface="ＭＳ Ｐゴシック" charset="0"/>
                <a:cs typeface="ＭＳ Ｐゴシック" charset="0"/>
              </a:rPr>
              <a:t>False theology</a:t>
            </a:r>
          </a:p>
          <a:p>
            <a:pPr eaLnBrk="1" hangingPunct="1">
              <a:lnSpc>
                <a:spcPct val="90000"/>
              </a:lnSpc>
              <a:buFont typeface="Wingdings" charset="0"/>
              <a:buNone/>
              <a:defRPr/>
            </a:pPr>
            <a:endParaRPr lang="en-US" dirty="0">
              <a:solidFill>
                <a:srgbClr val="0066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563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9219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392195" name="Rectangle 3"/>
          <p:cNvSpPr>
            <a:spLocks noGrp="1" noChangeArrowheads="1"/>
          </p:cNvSpPr>
          <p:nvPr>
            <p:ph type="body" idx="1"/>
          </p:nvPr>
        </p:nvSpPr>
        <p:spPr>
          <a:xfrm>
            <a:off x="457200" y="1412776"/>
            <a:ext cx="8229600" cy="4530725"/>
          </a:xfrm>
        </p:spPr>
        <p:txBody>
          <a:bodyPr/>
          <a:lstStyle/>
          <a:p>
            <a:pPr eaLnBrk="1" hangingPunct="1">
              <a:defRPr/>
            </a:pPr>
            <a:r>
              <a:rPr lang="en-US" b="1" dirty="0">
                <a:solidFill>
                  <a:srgbClr val="006600"/>
                </a:solidFill>
                <a:latin typeface="Arial" charset="0"/>
                <a:ea typeface="ＭＳ Ｐゴシック" charset="0"/>
                <a:cs typeface="ＭＳ Ｐゴシック" charset="0"/>
              </a:rPr>
              <a:t>Never recognized as authoritative</a:t>
            </a:r>
          </a:p>
          <a:p>
            <a:pPr eaLnBrk="1" hangingPunct="1">
              <a:defRPr/>
            </a:pPr>
            <a:r>
              <a:rPr lang="en-US" b="1" dirty="0">
                <a:solidFill>
                  <a:srgbClr val="006600"/>
                </a:solidFill>
                <a:latin typeface="Arial" charset="0"/>
                <a:ea typeface="ＭＳ Ｐゴシック" charset="0"/>
                <a:cs typeface="ＭＳ Ｐゴシック" charset="0"/>
              </a:rPr>
              <a:t>False theology</a:t>
            </a:r>
          </a:p>
          <a:p>
            <a:pPr eaLnBrk="1" hangingPunct="1">
              <a:defRPr/>
            </a:pPr>
            <a:r>
              <a:rPr lang="en-US" b="1" dirty="0">
                <a:solidFill>
                  <a:srgbClr val="006600"/>
                </a:solidFill>
                <a:latin typeface="Arial" charset="0"/>
                <a:ea typeface="ＭＳ Ｐゴシック" charset="0"/>
                <a:cs typeface="ＭＳ Ｐゴシック" charset="0"/>
              </a:rPr>
              <a:t>No claim of inspiration</a:t>
            </a:r>
          </a:p>
          <a:p>
            <a:pPr eaLnBrk="1" hangingPunct="1">
              <a:defRPr/>
            </a:pPr>
            <a:r>
              <a:rPr lang="en-US" b="1" dirty="0">
                <a:solidFill>
                  <a:srgbClr val="006600"/>
                </a:solidFill>
                <a:latin typeface="Arial" charset="0"/>
                <a:ea typeface="ＭＳ Ｐゴシック" charset="0"/>
                <a:cs typeface="ＭＳ Ｐゴシック" charset="0"/>
              </a:rPr>
              <a:t>Lack of dynamic character</a:t>
            </a:r>
          </a:p>
          <a:p>
            <a:pPr eaLnBrk="1" hangingPunct="1">
              <a:defRPr/>
            </a:pPr>
            <a:r>
              <a:rPr lang="en-US" b="1" dirty="0">
                <a:solidFill>
                  <a:srgbClr val="006600"/>
                </a:solidFill>
                <a:latin typeface="Arial" charset="0"/>
                <a:ea typeface="ＭＳ Ｐゴシック" charset="0"/>
                <a:cs typeface="ＭＳ Ｐゴシック" charset="0"/>
              </a:rPr>
              <a:t>Suspicious history of RCC acceptance</a:t>
            </a:r>
          </a:p>
        </p:txBody>
      </p:sp>
      <p:sp>
        <p:nvSpPr>
          <p:cNvPr id="299013" name="Rectangle 5"/>
          <p:cNvSpPr>
            <a:spLocks noChangeArrowheads="1"/>
          </p:cNvSpPr>
          <p:nvPr/>
        </p:nvSpPr>
        <p:spPr bwMode="auto">
          <a:xfrm>
            <a:off x="0" y="188640"/>
            <a:ext cx="8458200" cy="990600"/>
          </a:xfrm>
          <a:prstGeom prst="rect">
            <a:avLst/>
          </a:prstGeom>
          <a:solidFill>
            <a:srgbClr val="003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8597"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Why are these books doubted?</a:t>
            </a:r>
          </a:p>
        </p:txBody>
      </p:sp>
      <p:pic>
        <p:nvPicPr>
          <p:cNvPr id="299015" name="Picture 1" descr="doubting h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15D2A180-7CD8-104F-ACD0-501AEF5A663F}"/>
              </a:ext>
            </a:extLst>
          </p:cNvPr>
          <p:cNvSpPr txBox="1">
            <a:spLocks noChangeArrowheads="1"/>
          </p:cNvSpPr>
          <p:nvPr/>
        </p:nvSpPr>
        <p:spPr bwMode="auto">
          <a:xfrm>
            <a:off x="8388424" y="44450"/>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6600"/>
                </a:solidFill>
                <a:effectLst/>
                <a:uLnTx/>
                <a:uFillTx/>
                <a:latin typeface="Arial" charset="0"/>
                <a:ea typeface="ＭＳ Ｐゴシック" charset="0"/>
              </a:rPr>
              <a:t>194c</a:t>
            </a:r>
          </a:p>
        </p:txBody>
      </p:sp>
    </p:spTree>
    <p:extLst>
      <p:ext uri="{BB962C8B-B14F-4D97-AF65-F5344CB8AC3E}">
        <p14:creationId xmlns:p14="http://schemas.microsoft.com/office/powerpoint/2010/main" val="1896197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2" end="2"/>
                                            </p:txEl>
                                          </p:spTgt>
                                        </p:tgtEl>
                                        <p:attrNameLst>
                                          <p:attrName>style.visibility</p:attrName>
                                        </p:attrNameLst>
                                      </p:cBhvr>
                                      <p:to>
                                        <p:strVal val="visible"/>
                                      </p:to>
                                    </p:set>
                                    <p:anim to="" calcmode="lin" valueType="num">
                                      <p:cBhvr>
                                        <p:cTn id="7" dur="1" fill="hold"/>
                                        <p:tgtEl>
                                          <p:spTgt spid="392195">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3" end="3"/>
                                            </p:txEl>
                                          </p:spTgt>
                                        </p:tgtEl>
                                        <p:attrNameLst>
                                          <p:attrName>style.visibility</p:attrName>
                                        </p:attrNameLst>
                                      </p:cBhvr>
                                      <p:to>
                                        <p:strVal val="visible"/>
                                      </p:to>
                                    </p:set>
                                    <p:anim to="" calcmode="lin" valueType="num">
                                      <p:cBhvr>
                                        <p:cTn id="12" dur="1" fill="hold"/>
                                        <p:tgtEl>
                                          <p:spTgt spid="392195">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2195">
                                            <p:txEl>
                                              <p:pRg st="4" end="4"/>
                                            </p:txEl>
                                          </p:spTgt>
                                        </p:tgtEl>
                                        <p:attrNameLst>
                                          <p:attrName>style.visibility</p:attrName>
                                        </p:attrNameLst>
                                      </p:cBhvr>
                                      <p:to>
                                        <p:strVal val="visible"/>
                                      </p:to>
                                    </p:set>
                                    <p:anim to="" calcmode="lin" valueType="num">
                                      <p:cBhvr>
                                        <p:cTn id="17"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a:latin typeface="Arial" charset="0"/>
                <a:ea typeface="ＭＳ Ｐゴシック" charset="0"/>
                <a:cs typeface="ＭＳ Ｐゴシック"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eaLnBrk="1" hangingPunct="1">
              <a:defRPr/>
            </a:pPr>
            <a:r>
              <a:rPr lang="en-US" b="1" dirty="0">
                <a:latin typeface="Arial" charset="0"/>
                <a:ea typeface="ＭＳ Ｐゴシック" charset="0"/>
                <a:cs typeface="ＭＳ Ｐゴシック" charset="0"/>
              </a:rPr>
              <a:t>Intertestamental history</a:t>
            </a:r>
          </a:p>
          <a:p>
            <a:pPr eaLnBrk="1" hangingPunct="1">
              <a:defRPr/>
            </a:pPr>
            <a:r>
              <a:rPr lang="en-US" b="1" dirty="0">
                <a:latin typeface="Arial" charset="0"/>
                <a:ea typeface="ＭＳ Ｐゴシック" charset="0"/>
                <a:cs typeface="ＭＳ Ｐゴシック" charset="0"/>
              </a:rPr>
              <a:t>Jewish sects and institutions</a:t>
            </a:r>
          </a:p>
          <a:p>
            <a:pPr eaLnBrk="1" hangingPunct="1">
              <a:defRPr/>
            </a:pPr>
            <a:r>
              <a:rPr lang="en-US" b="1" dirty="0">
                <a:latin typeface="Arial" charset="0"/>
                <a:ea typeface="ＭＳ Ｐゴシック" charset="0"/>
                <a:cs typeface="ＭＳ Ｐゴシック" charset="0"/>
              </a:rPr>
              <a:t>Theological beliefs (e.g., angels)</a:t>
            </a:r>
          </a:p>
          <a:p>
            <a:pPr eaLnBrk="1" hangingPunct="1">
              <a:buFont typeface="Wingdings" charset="0"/>
              <a:buNone/>
              <a:defRPr/>
            </a:pPr>
            <a:endParaRPr lang="en-US" b="1" dirty="0">
              <a:latin typeface="Arial" charset="0"/>
              <a:ea typeface="ＭＳ Ｐゴシック" charset="0"/>
              <a:cs typeface="ＭＳ Ｐゴシック" charset="0"/>
            </a:endParaRP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0" cap="none" spc="0" normalizeH="0" baseline="0" noProof="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So do these books have any value?  </a:t>
            </a:r>
          </a:p>
        </p:txBody>
      </p:sp>
      <p:sp>
        <p:nvSpPr>
          <p:cNvPr id="8" name="Text Box 4">
            <a:extLst>
              <a:ext uri="{FF2B5EF4-FFF2-40B4-BE49-F238E27FC236}">
                <a16:creationId xmlns:a16="http://schemas.microsoft.com/office/drawing/2014/main" id="{94AE8721-B397-CB47-B4A2-9072A135170E}"/>
              </a:ext>
            </a:extLst>
          </p:cNvPr>
          <p:cNvSpPr txBox="1">
            <a:spLocks noChangeArrowheads="1"/>
          </p:cNvSpPr>
          <p:nvPr/>
        </p:nvSpPr>
        <p:spPr bwMode="auto">
          <a:xfrm>
            <a:off x="8388424" y="44450"/>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charset="0"/>
                <a:ea typeface="ＭＳ Ｐゴシック" charset="0"/>
              </a:rPr>
              <a:t>194c</a:t>
            </a:r>
          </a:p>
        </p:txBody>
      </p:sp>
      <p:sp>
        <p:nvSpPr>
          <p:cNvPr id="84997" name="WordArt 5"/>
          <p:cNvSpPr>
            <a:spLocks noChangeArrowheads="1" noChangeShapeType="1" noTextEdit="1"/>
          </p:cNvSpPr>
          <p:nvPr/>
        </p:nvSpPr>
        <p:spPr bwMode="auto">
          <a:xfrm>
            <a:off x="381000" y="1177751"/>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Yes!</a:t>
            </a:r>
          </a:p>
        </p:txBody>
      </p:sp>
    </p:spTree>
    <p:extLst>
      <p:ext uri="{BB962C8B-B14F-4D97-AF65-F5344CB8AC3E}">
        <p14:creationId xmlns:p14="http://schemas.microsoft.com/office/powerpoint/2010/main" val="177193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en-US">
                <a:latin typeface="Arial" charset="0"/>
                <a:ea typeface="ＭＳ Ｐゴシック" charset="0"/>
                <a:cs typeface="ＭＳ Ｐゴシック" charset="0"/>
              </a:rPr>
              <a:t>Archangel leaving the Family of  Tobias</a:t>
            </a: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en-US" sz="2800" i="1">
                <a:latin typeface="Arial" charset="0"/>
                <a:ea typeface="ＭＳ Ｐゴシック" charset="0"/>
                <a:cs typeface="ＭＳ Ｐゴシック" charset="0"/>
              </a:rPr>
              <a:t>Rembrandt, 1637</a:t>
            </a:r>
          </a:p>
        </p:txBody>
      </p:sp>
      <p:pic>
        <p:nvPicPr>
          <p:cNvPr id="3031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lang="en-US" sz="2800" i="1" dirty="0">
                <a:solidFill>
                  <a:srgbClr val="FFFFFF"/>
                </a:solidFill>
                <a:effectLst>
                  <a:outerShdw blurRad="38100" dist="38100" dir="2700000" algn="tl">
                    <a:srgbClr val="000000"/>
                  </a:outerShdw>
                </a:effectLst>
                <a:latin typeface="Arial" charset="0"/>
                <a:ea typeface="ＭＳ Ｐゴシック" charset="0"/>
              </a:rPr>
              <a:t>• P</a:t>
            </a:r>
            <a:r>
              <a:rPr kumimoji="0" lang="en-US" sz="28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ictured</a:t>
            </a: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on the front of the NT Backgrounds class notes</a:t>
            </a:r>
          </a:p>
        </p:txBody>
      </p:sp>
    </p:spTree>
    <p:extLst>
      <p:ext uri="{BB962C8B-B14F-4D97-AF65-F5344CB8AC3E}">
        <p14:creationId xmlns:p14="http://schemas.microsoft.com/office/powerpoint/2010/main" val="1146666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a:latin typeface="Arial" charset="0"/>
                <a:ea typeface="ＭＳ Ｐゴシック" charset="0"/>
                <a:cs typeface="ＭＳ Ｐゴシック" charset="0"/>
              </a:rPr>
              <a:t>So do these books have any value?  </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Yes!</a:t>
            </a: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So do these books have any value?  </a:t>
            </a: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Intertestament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history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Jewish sects and institutions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Theological beliefs (e.g., angels)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Lexical backgrounds (e.g.,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age to come</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Literary forms (e.g., letters)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Balance to rabbinic writings</a:t>
            </a:r>
          </a:p>
        </p:txBody>
      </p:sp>
      <p:sp>
        <p:nvSpPr>
          <p:cNvPr id="8" name="Text Box 4">
            <a:extLst>
              <a:ext uri="{FF2B5EF4-FFF2-40B4-BE49-F238E27FC236}">
                <a16:creationId xmlns:a16="http://schemas.microsoft.com/office/drawing/2014/main" id="{1808E5FA-8B95-7845-AC85-E2D41FEF726B}"/>
              </a:ext>
            </a:extLst>
          </p:cNvPr>
          <p:cNvSpPr txBox="1">
            <a:spLocks noChangeArrowheads="1"/>
          </p:cNvSpPr>
          <p:nvPr/>
        </p:nvSpPr>
        <p:spPr bwMode="auto">
          <a:xfrm>
            <a:off x="8388424" y="44450"/>
            <a:ext cx="7553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charset="0"/>
                <a:ea typeface="ＭＳ Ｐゴシック" charset="0"/>
              </a:rPr>
              <a:t>194c</a:t>
            </a:r>
          </a:p>
        </p:txBody>
      </p:sp>
    </p:spTree>
    <p:extLst>
      <p:ext uri="{BB962C8B-B14F-4D97-AF65-F5344CB8AC3E}">
        <p14:creationId xmlns:p14="http://schemas.microsoft.com/office/powerpoint/2010/main" val="15233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Pseudepigrapha</a:t>
            </a:r>
          </a:p>
        </p:txBody>
      </p:sp>
      <p:sp>
        <p:nvSpPr>
          <p:cNvPr id="546819" name="Rectangle 3"/>
          <p:cNvSpPr>
            <a:spLocks noGrp="1" noChangeArrowheads="1"/>
          </p:cNvSpPr>
          <p:nvPr>
            <p:ph type="body" idx="1"/>
          </p:nvPr>
        </p:nvSpPr>
        <p:spPr>
          <a:xfrm>
            <a:off x="457200" y="1600200"/>
            <a:ext cx="8499428" cy="4495800"/>
          </a:xfrm>
        </p:spPr>
        <p:txBody>
          <a:bodyPr/>
          <a:lstStyle/>
          <a:p>
            <a:pPr eaLnBrk="1" hangingPunct="1">
              <a:lnSpc>
                <a:spcPct val="90000"/>
              </a:lnSpc>
            </a:pPr>
            <a:r>
              <a:rPr lang="en-US" altLang="en-US" b="1" dirty="0">
                <a:solidFill>
                  <a:srgbClr val="FBE50F"/>
                </a:solidFill>
                <a:latin typeface="Arial" panose="020B0604020202020204" pitchFamily="34" charset="0"/>
                <a:cs typeface="Arial" panose="020B0604020202020204" pitchFamily="34" charset="0"/>
              </a:rPr>
              <a:t>The </a:t>
            </a:r>
            <a:r>
              <a:rPr lang="en-US" altLang="en-US" b="1" dirty="0">
                <a:latin typeface="Arial" panose="020B0604020202020204" pitchFamily="34" charset="0"/>
                <a:cs typeface="Arial" panose="020B0604020202020204" pitchFamily="34" charset="0"/>
              </a:rPr>
              <a:t>Pseudepigrapha</a:t>
            </a:r>
            <a:r>
              <a:rPr lang="en-US" altLang="en-US" b="1" dirty="0">
                <a:solidFill>
                  <a:srgbClr val="FBE50F"/>
                </a:solidFill>
                <a:latin typeface="Arial" panose="020B0604020202020204" pitchFamily="34" charset="0"/>
                <a:cs typeface="Arial" panose="020B0604020202020204" pitchFamily="34" charset="0"/>
              </a:rPr>
              <a:t> refers to the books that did not make it to the canons of either the Protestant and Catholic Bibles.</a:t>
            </a:r>
          </a:p>
          <a:p>
            <a:pPr eaLnBrk="1" hangingPunct="1">
              <a:lnSpc>
                <a:spcPct val="90000"/>
              </a:lnSpc>
            </a:pPr>
            <a:r>
              <a:rPr lang="en-US" altLang="en-US" b="1" dirty="0">
                <a:solidFill>
                  <a:srgbClr val="FBE50F"/>
                </a:solidFill>
                <a:latin typeface="Arial" panose="020B0604020202020204" pitchFamily="34" charset="0"/>
                <a:cs typeface="Arial" panose="020B0604020202020204" pitchFamily="34" charset="0"/>
              </a:rPr>
              <a:t>Books were taught to have “fake” authorship or authors with pseudonyms.</a:t>
            </a:r>
          </a:p>
          <a:p>
            <a:pPr eaLnBrk="1" hangingPunct="1">
              <a:lnSpc>
                <a:spcPct val="90000"/>
              </a:lnSpc>
            </a:pPr>
            <a:r>
              <a:rPr lang="en-US" altLang="en-US" b="1" dirty="0">
                <a:solidFill>
                  <a:srgbClr val="FBE50F"/>
                </a:solidFill>
                <a:latin typeface="Arial" panose="020B0604020202020204" pitchFamily="34" charset="0"/>
                <a:cs typeface="Arial" panose="020B0604020202020204" pitchFamily="34" charset="0"/>
              </a:rPr>
              <a:t>Content also appeared fictitious to say the least and contradictory to doctrine of the Torah.</a:t>
            </a:r>
          </a:p>
        </p:txBody>
      </p:sp>
      <p:grpSp>
        <p:nvGrpSpPr>
          <p:cNvPr id="116739" name="Group 20"/>
          <p:cNvGrpSpPr>
            <a:grpSpLocks/>
          </p:cNvGrpSpPr>
          <p:nvPr/>
        </p:nvGrpSpPr>
        <p:grpSpPr bwMode="auto">
          <a:xfrm>
            <a:off x="8058150" y="6096000"/>
            <a:ext cx="1009650" cy="685800"/>
            <a:chOff x="4032" y="3792"/>
            <a:chExt cx="636" cy="432"/>
          </a:xfrm>
        </p:grpSpPr>
        <p:grpSp>
          <p:nvGrpSpPr>
            <p:cNvPr id="116741" name="Group 21"/>
            <p:cNvGrpSpPr>
              <a:grpSpLocks/>
            </p:cNvGrpSpPr>
            <p:nvPr/>
          </p:nvGrpSpPr>
          <p:grpSpPr bwMode="auto">
            <a:xfrm>
              <a:off x="4242" y="3914"/>
              <a:ext cx="168" cy="180"/>
              <a:chOff x="1824" y="633"/>
              <a:chExt cx="2834" cy="2849"/>
            </a:xfrm>
          </p:grpSpPr>
          <p:sp>
            <p:nvSpPr>
              <p:cNvPr id="11675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1675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1675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1675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16742" name="Group 26"/>
            <p:cNvGrpSpPr>
              <a:grpSpLocks/>
            </p:cNvGrpSpPr>
            <p:nvPr/>
          </p:nvGrpSpPr>
          <p:grpSpPr bwMode="auto">
            <a:xfrm>
              <a:off x="4469" y="4053"/>
              <a:ext cx="199" cy="142"/>
              <a:chOff x="1008" y="1059"/>
              <a:chExt cx="3768" cy="2733"/>
            </a:xfrm>
          </p:grpSpPr>
          <p:sp>
            <p:nvSpPr>
              <p:cNvPr id="116748"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6749"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6750"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6751"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16743"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16744"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16745"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6746"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16747"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20" name="Text Box 37"/>
          <p:cNvSpPr txBox="1">
            <a:spLocks noChangeArrowheads="1"/>
          </p:cNvSpPr>
          <p:nvPr/>
        </p:nvSpPr>
        <p:spPr bwMode="auto">
          <a:xfrm>
            <a:off x="8391525" y="0"/>
            <a:ext cx="7493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194a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6818"/>
                                        </p:tgtEl>
                                        <p:attrNameLst>
                                          <p:attrName>style.visibility</p:attrName>
                                        </p:attrNameLst>
                                      </p:cBhvr>
                                      <p:to>
                                        <p:strVal val="visible"/>
                                      </p:to>
                                    </p:set>
                                    <p:animEffect transition="in" filter="wipe(left)">
                                      <p:cBhvr>
                                        <p:cTn id="7" dur="500"/>
                                        <p:tgtEl>
                                          <p:spTgt spid="54681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6819">
                                            <p:txEl>
                                              <p:pRg st="0" end="0"/>
                                            </p:txEl>
                                          </p:spTgt>
                                        </p:tgtEl>
                                        <p:attrNameLst>
                                          <p:attrName>style.visibility</p:attrName>
                                        </p:attrNameLst>
                                      </p:cBhvr>
                                      <p:to>
                                        <p:strVal val="visible"/>
                                      </p:to>
                                    </p:set>
                                    <p:animEffect transition="in" filter="wipe(left)">
                                      <p:cBhvr>
                                        <p:cTn id="11" dur="500"/>
                                        <p:tgtEl>
                                          <p:spTgt spid="54681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6819">
                                            <p:txEl>
                                              <p:pRg st="1" end="1"/>
                                            </p:txEl>
                                          </p:spTgt>
                                        </p:tgtEl>
                                        <p:attrNameLst>
                                          <p:attrName>style.visibility</p:attrName>
                                        </p:attrNameLst>
                                      </p:cBhvr>
                                      <p:to>
                                        <p:strVal val="visible"/>
                                      </p:to>
                                    </p:set>
                                    <p:animEffect transition="in" filter="wipe(left)">
                                      <p:cBhvr>
                                        <p:cTn id="16" dur="500"/>
                                        <p:tgtEl>
                                          <p:spTgt spid="5468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46819">
                                            <p:txEl>
                                              <p:pRg st="2" end="2"/>
                                            </p:txEl>
                                          </p:spTgt>
                                        </p:tgtEl>
                                        <p:attrNameLst>
                                          <p:attrName>style.visibility</p:attrName>
                                        </p:attrNameLst>
                                      </p:cBhvr>
                                      <p:to>
                                        <p:strVal val="visible"/>
                                      </p:to>
                                    </p:set>
                                    <p:animEffect transition="in" filter="wipe(left)">
                                      <p:cBhvr>
                                        <p:cTn id="21" dur="500"/>
                                        <p:tgtEl>
                                          <p:spTgt spid="546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8" grpId="0"/>
      <p:bldP spid="54681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Criteria for the Canon</a:t>
            </a:r>
          </a:p>
        </p:txBody>
      </p:sp>
      <p:sp>
        <p:nvSpPr>
          <p:cNvPr id="536579" name="Rectangle 3"/>
          <p:cNvSpPr>
            <a:spLocks noGrp="1" noChangeArrowheads="1"/>
          </p:cNvSpPr>
          <p:nvPr>
            <p:ph type="body" idx="1"/>
          </p:nvPr>
        </p:nvSpPr>
        <p:spPr/>
        <p:txBody>
          <a:bodyPr/>
          <a:lstStyle/>
          <a:p>
            <a:pPr eaLnBrk="1" hangingPunct="1"/>
            <a:r>
              <a:rPr lang="en-US" altLang="en-US" b="1" dirty="0">
                <a:solidFill>
                  <a:srgbClr val="FBE50F"/>
                </a:solidFill>
                <a:latin typeface="Arial" panose="020B0604020202020204" pitchFamily="34" charset="0"/>
                <a:cs typeface="Arial" panose="020B0604020202020204" pitchFamily="34" charset="0"/>
              </a:rPr>
              <a:t>D</a:t>
            </a:r>
            <a:r>
              <a:rPr lang="en-US" altLang="en-US" b="1" dirty="0">
                <a:latin typeface="Arial" panose="020B0604020202020204" pitchFamily="34" charset="0"/>
                <a:cs typeface="Arial" panose="020B0604020202020204" pitchFamily="34" charset="0"/>
              </a:rPr>
              <a:t>octrinal Stability (to Torah )</a:t>
            </a:r>
          </a:p>
          <a:p>
            <a:pPr eaLnBrk="1" hangingPunct="1"/>
            <a:r>
              <a:rPr lang="en-US" altLang="en-US" b="1" dirty="0">
                <a:latin typeface="Arial" panose="020B0604020202020204" pitchFamily="34" charset="0"/>
                <a:cs typeface="Arial" panose="020B0604020202020204" pitchFamily="34" charset="0"/>
              </a:rPr>
              <a:t>History of </a:t>
            </a:r>
            <a:r>
              <a:rPr lang="en-US" altLang="en-US" b="1" dirty="0">
                <a:solidFill>
                  <a:srgbClr val="FBE50F"/>
                </a:solidFill>
                <a:latin typeface="Arial" panose="020B0604020202020204" pitchFamily="34" charset="0"/>
                <a:cs typeface="Arial" panose="020B0604020202020204" pitchFamily="34" charset="0"/>
              </a:rPr>
              <a:t>A</a:t>
            </a:r>
            <a:r>
              <a:rPr lang="en-US" altLang="en-US" b="1" dirty="0">
                <a:latin typeface="Arial" panose="020B0604020202020204" pitchFamily="34" charset="0"/>
                <a:cs typeface="Arial" panose="020B0604020202020204" pitchFamily="34" charset="0"/>
              </a:rPr>
              <a:t>uthoritative use and usage</a:t>
            </a:r>
          </a:p>
          <a:p>
            <a:pPr eaLnBrk="1" hangingPunct="1"/>
            <a:r>
              <a:rPr lang="en-US" altLang="en-US" b="1" dirty="0">
                <a:solidFill>
                  <a:srgbClr val="FBE50F"/>
                </a:solidFill>
                <a:latin typeface="Arial" panose="020B0604020202020204" pitchFamily="34" charset="0"/>
                <a:cs typeface="Arial" panose="020B0604020202020204" pitchFamily="34" charset="0"/>
              </a:rPr>
              <a:t>C</a:t>
            </a:r>
            <a:r>
              <a:rPr lang="en-US" altLang="en-US" b="1" dirty="0">
                <a:latin typeface="Arial" panose="020B0604020202020204" pitchFamily="34" charset="0"/>
                <a:cs typeface="Arial" panose="020B0604020202020204" pitchFamily="34" charset="0"/>
              </a:rPr>
              <a:t>laimed itself to be “Word of God”</a:t>
            </a:r>
          </a:p>
          <a:p>
            <a:pPr eaLnBrk="1" hangingPunct="1"/>
            <a:r>
              <a:rPr lang="en-US" altLang="en-US" b="1" dirty="0">
                <a:latin typeface="Arial" panose="020B0604020202020204" pitchFamily="34" charset="0"/>
                <a:cs typeface="Arial" panose="020B0604020202020204" pitchFamily="34" charset="0"/>
              </a:rPr>
              <a:t>Prophetic </a:t>
            </a:r>
            <a:r>
              <a:rPr lang="en-US" altLang="en-US" b="1" dirty="0">
                <a:solidFill>
                  <a:srgbClr val="FBE50F"/>
                </a:solidFill>
                <a:latin typeface="Arial" panose="020B0604020202020204" pitchFamily="34" charset="0"/>
                <a:cs typeface="Arial" panose="020B0604020202020204" pitchFamily="34" charset="0"/>
              </a:rPr>
              <a:t>A</a:t>
            </a:r>
            <a:r>
              <a:rPr lang="en-US" altLang="en-US" b="1" dirty="0">
                <a:latin typeface="Arial" panose="020B0604020202020204" pitchFamily="34" charset="0"/>
                <a:cs typeface="Arial" panose="020B0604020202020204" pitchFamily="34" charset="0"/>
              </a:rPr>
              <a:t>uthorship</a:t>
            </a:r>
          </a:p>
          <a:p>
            <a:pPr eaLnBrk="1" hangingPunct="1"/>
            <a:r>
              <a:rPr lang="en-US" altLang="en-US" b="1" dirty="0">
                <a:solidFill>
                  <a:srgbClr val="FBE50F"/>
                </a:solidFill>
                <a:latin typeface="Arial" panose="020B0604020202020204" pitchFamily="34" charset="0"/>
                <a:cs typeface="Arial" panose="020B0604020202020204" pitchFamily="34" charset="0"/>
              </a:rPr>
              <a:t>D</a:t>
            </a:r>
            <a:r>
              <a:rPr lang="en-US" altLang="en-US" b="1" dirty="0">
                <a:latin typeface="Arial" panose="020B0604020202020204" pitchFamily="34" charset="0"/>
                <a:cs typeface="Arial" panose="020B0604020202020204" pitchFamily="34" charset="0"/>
              </a:rPr>
              <a:t>ynamic Character</a:t>
            </a:r>
          </a:p>
        </p:txBody>
      </p:sp>
      <p:grpSp>
        <p:nvGrpSpPr>
          <p:cNvPr id="118787" name="Group 20"/>
          <p:cNvGrpSpPr>
            <a:grpSpLocks/>
          </p:cNvGrpSpPr>
          <p:nvPr/>
        </p:nvGrpSpPr>
        <p:grpSpPr bwMode="auto">
          <a:xfrm>
            <a:off x="8058150" y="6096000"/>
            <a:ext cx="1009650" cy="685800"/>
            <a:chOff x="4032" y="3792"/>
            <a:chExt cx="636" cy="432"/>
          </a:xfrm>
        </p:grpSpPr>
        <p:grpSp>
          <p:nvGrpSpPr>
            <p:cNvPr id="118789" name="Group 21"/>
            <p:cNvGrpSpPr>
              <a:grpSpLocks/>
            </p:cNvGrpSpPr>
            <p:nvPr/>
          </p:nvGrpSpPr>
          <p:grpSpPr bwMode="auto">
            <a:xfrm>
              <a:off x="4242" y="3914"/>
              <a:ext cx="168" cy="180"/>
              <a:chOff x="1824" y="633"/>
              <a:chExt cx="2834" cy="2849"/>
            </a:xfrm>
          </p:grpSpPr>
          <p:sp>
            <p:nvSpPr>
              <p:cNvPr id="118800"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18801"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18802"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18803"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18790" name="Group 26"/>
            <p:cNvGrpSpPr>
              <a:grpSpLocks/>
            </p:cNvGrpSpPr>
            <p:nvPr/>
          </p:nvGrpSpPr>
          <p:grpSpPr bwMode="auto">
            <a:xfrm>
              <a:off x="4469" y="4053"/>
              <a:ext cx="199" cy="142"/>
              <a:chOff x="1008" y="1059"/>
              <a:chExt cx="3768" cy="2733"/>
            </a:xfrm>
          </p:grpSpPr>
          <p:sp>
            <p:nvSpPr>
              <p:cNvPr id="118796"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8797"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8798"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8799"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18791"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18792"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18793"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18794"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18795"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6613" name="Text Box 37"/>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36578"/>
                                        </p:tgtEl>
                                        <p:attrNameLst>
                                          <p:attrName>style.visibility</p:attrName>
                                        </p:attrNameLst>
                                      </p:cBhvr>
                                      <p:to>
                                        <p:strVal val="visible"/>
                                      </p:to>
                                    </p:set>
                                    <p:anim calcmode="discrete" valueType="clr">
                                      <p:cBhvr override="childStyle">
                                        <p:cTn id="7" dur="80"/>
                                        <p:tgtEl>
                                          <p:spTgt spid="5365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6578"/>
                                        </p:tgtEl>
                                        <p:attrNameLst>
                                          <p:attrName>fillcolor</p:attrName>
                                        </p:attrNameLst>
                                      </p:cBhvr>
                                      <p:tavLst>
                                        <p:tav tm="0">
                                          <p:val>
                                            <p:clrVal>
                                              <a:schemeClr val="accent2"/>
                                            </p:clrVal>
                                          </p:val>
                                        </p:tav>
                                        <p:tav tm="50000">
                                          <p:val>
                                            <p:clrVal>
                                              <a:schemeClr val="hlink"/>
                                            </p:clrVal>
                                          </p:val>
                                        </p:tav>
                                      </p:tavLst>
                                    </p:anim>
                                    <p:set>
                                      <p:cBhvr>
                                        <p:cTn id="9" dur="80"/>
                                        <p:tgtEl>
                                          <p:spTgt spid="536578"/>
                                        </p:tgtEl>
                                        <p:attrNameLst>
                                          <p:attrName>fill.type</p:attrName>
                                        </p:attrNameLst>
                                      </p:cBhvr>
                                      <p:to>
                                        <p:strVal val="solid"/>
                                      </p:to>
                                    </p:set>
                                  </p:childTnLst>
                                </p:cTn>
                              </p:par>
                            </p:childTnLst>
                          </p:cTn>
                        </p:par>
                        <p:par>
                          <p:cTn id="10" fill="hold" nodeType="afterGroup">
                            <p:stCondLst>
                              <p:cond delay="8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536579">
                                            <p:txEl>
                                              <p:pRg st="0" end="0"/>
                                            </p:txEl>
                                          </p:spTgt>
                                        </p:tgtEl>
                                        <p:attrNameLst>
                                          <p:attrName>style.visibility</p:attrName>
                                        </p:attrNameLst>
                                      </p:cBhvr>
                                      <p:to>
                                        <p:strVal val="visible"/>
                                      </p:to>
                                    </p:set>
                                    <p:anim calcmode="discrete" valueType="clr">
                                      <p:cBhvr override="childStyle">
                                        <p:cTn id="13" dur="80"/>
                                        <p:tgtEl>
                                          <p:spTgt spid="5365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3657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536579">
                                            <p:txEl>
                                              <p:pRg st="0" end="0"/>
                                            </p:txEl>
                                          </p:spTgt>
                                        </p:tgtEl>
                                        <p:attrNameLst>
                                          <p:attrName>fill.type</p:attrName>
                                        </p:attrNameLst>
                                      </p:cBhvr>
                                      <p:to>
                                        <p:strVal val="solid"/>
                                      </p:to>
                                    </p:set>
                                  </p:childTnLst>
                                </p:cTn>
                              </p:par>
                            </p:childTnLst>
                          </p:cTn>
                        </p:par>
                        <p:par>
                          <p:cTn id="16" fill="hold" nodeType="afterGroup">
                            <p:stCondLst>
                              <p:cond delay="19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36579">
                                            <p:txEl>
                                              <p:pRg st="1" end="1"/>
                                            </p:txEl>
                                          </p:spTgt>
                                        </p:tgtEl>
                                        <p:attrNameLst>
                                          <p:attrName>style.visibility</p:attrName>
                                        </p:attrNameLst>
                                      </p:cBhvr>
                                      <p:to>
                                        <p:strVal val="visible"/>
                                      </p:to>
                                    </p:set>
                                    <p:anim calcmode="discrete" valueType="clr">
                                      <p:cBhvr override="childStyle">
                                        <p:cTn id="19" dur="80"/>
                                        <p:tgtEl>
                                          <p:spTgt spid="5365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36579">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536579">
                                            <p:txEl>
                                              <p:pRg st="1" end="1"/>
                                            </p:txEl>
                                          </p:spTgt>
                                        </p:tgtEl>
                                        <p:attrNameLst>
                                          <p:attrName>fill.type</p:attrName>
                                        </p:attrNameLst>
                                      </p:cBhvr>
                                      <p:to>
                                        <p:strVal val="solid"/>
                                      </p:to>
                                    </p:set>
                                  </p:childTnLst>
                                </p:cTn>
                              </p:par>
                            </p:childTnLst>
                          </p:cTn>
                        </p:par>
                        <p:par>
                          <p:cTn id="22" fill="hold" nodeType="afterGroup">
                            <p:stCondLst>
                              <p:cond delay="32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536579">
                                            <p:txEl>
                                              <p:pRg st="2" end="2"/>
                                            </p:txEl>
                                          </p:spTgt>
                                        </p:tgtEl>
                                        <p:attrNameLst>
                                          <p:attrName>style.visibility</p:attrName>
                                        </p:attrNameLst>
                                      </p:cBhvr>
                                      <p:to>
                                        <p:strVal val="visible"/>
                                      </p:to>
                                    </p:set>
                                    <p:anim calcmode="discrete" valueType="clr">
                                      <p:cBhvr override="childStyle">
                                        <p:cTn id="25" dur="80"/>
                                        <p:tgtEl>
                                          <p:spTgt spid="53657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536579">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536579">
                                            <p:txEl>
                                              <p:pRg st="2" end="2"/>
                                            </p:txEl>
                                          </p:spTgt>
                                        </p:tgtEl>
                                        <p:attrNameLst>
                                          <p:attrName>fill.type</p:attrName>
                                        </p:attrNameLst>
                                      </p:cBhvr>
                                      <p:to>
                                        <p:strVal val="solid"/>
                                      </p:to>
                                    </p:set>
                                  </p:childTnLst>
                                </p:cTn>
                              </p:par>
                            </p:childTnLst>
                          </p:cTn>
                        </p:par>
                        <p:par>
                          <p:cTn id="28" fill="hold" nodeType="afterGroup">
                            <p:stCondLst>
                              <p:cond delay="444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536579">
                                            <p:txEl>
                                              <p:pRg st="3" end="3"/>
                                            </p:txEl>
                                          </p:spTgt>
                                        </p:tgtEl>
                                        <p:attrNameLst>
                                          <p:attrName>style.visibility</p:attrName>
                                        </p:attrNameLst>
                                      </p:cBhvr>
                                      <p:to>
                                        <p:strVal val="visible"/>
                                      </p:to>
                                    </p:set>
                                    <p:anim calcmode="discrete" valueType="clr">
                                      <p:cBhvr override="childStyle">
                                        <p:cTn id="31" dur="80"/>
                                        <p:tgtEl>
                                          <p:spTgt spid="53657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536579">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536579">
                                            <p:txEl>
                                              <p:pRg st="3" end="3"/>
                                            </p:txEl>
                                          </p:spTgt>
                                        </p:tgtEl>
                                        <p:attrNameLst>
                                          <p:attrName>fill.type</p:attrName>
                                        </p:attrNameLst>
                                      </p:cBhvr>
                                      <p:to>
                                        <p:strVal val="solid"/>
                                      </p:to>
                                    </p:set>
                                  </p:childTnLst>
                                </p:cTn>
                              </p:par>
                            </p:childTnLst>
                          </p:cTn>
                        </p:par>
                        <p:par>
                          <p:cTn id="34" fill="hold" nodeType="afterGroup">
                            <p:stCondLst>
                              <p:cond delay="524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536579">
                                            <p:txEl>
                                              <p:pRg st="4" end="4"/>
                                            </p:txEl>
                                          </p:spTgt>
                                        </p:tgtEl>
                                        <p:attrNameLst>
                                          <p:attrName>style.visibility</p:attrName>
                                        </p:attrNameLst>
                                      </p:cBhvr>
                                      <p:to>
                                        <p:strVal val="visible"/>
                                      </p:to>
                                    </p:set>
                                    <p:anim calcmode="discrete" valueType="clr">
                                      <p:cBhvr override="childStyle">
                                        <p:cTn id="37" dur="80"/>
                                        <p:tgtEl>
                                          <p:spTgt spid="53657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536579">
                                            <p:txEl>
                                              <p:pRg st="4" end="4"/>
                                            </p:txEl>
                                          </p:spTgt>
                                        </p:tgtEl>
                                        <p:attrNameLst>
                                          <p:attrName>fillcolor</p:attrName>
                                        </p:attrNameLst>
                                      </p:cBhvr>
                                      <p:tavLst>
                                        <p:tav tm="0">
                                          <p:val>
                                            <p:clrVal>
                                              <a:schemeClr val="accent2"/>
                                            </p:clrVal>
                                          </p:val>
                                        </p:tav>
                                        <p:tav tm="50000">
                                          <p:val>
                                            <p:clrVal>
                                              <a:schemeClr val="hlink"/>
                                            </p:clrVal>
                                          </p:val>
                                        </p:tav>
                                      </p:tavLst>
                                    </p:anim>
                                    <p:set>
                                      <p:cBhvr>
                                        <p:cTn id="39" dur="80"/>
                                        <p:tgtEl>
                                          <p:spTgt spid="53657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78" grpId="0"/>
      <p:bldP spid="53657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0" y="274638"/>
            <a:ext cx="9144000" cy="1096962"/>
          </a:xfrm>
        </p:spPr>
        <p:txBody>
          <a:bodyPr/>
          <a:lstStyle/>
          <a:p>
            <a:pPr eaLnBrk="1" hangingPunct="1"/>
            <a:r>
              <a:rPr lang="en-US" altLang="en-US"/>
              <a:t>What are the divisions of the OT?</a:t>
            </a:r>
          </a:p>
        </p:txBody>
      </p:sp>
      <p:grpSp>
        <p:nvGrpSpPr>
          <p:cNvPr id="43010" name="Group 4"/>
          <p:cNvGrpSpPr>
            <a:grpSpLocks/>
          </p:cNvGrpSpPr>
          <p:nvPr/>
        </p:nvGrpSpPr>
        <p:grpSpPr bwMode="auto">
          <a:xfrm>
            <a:off x="7848600" y="6019800"/>
            <a:ext cx="1162050" cy="685800"/>
            <a:chOff x="4896" y="3792"/>
            <a:chExt cx="732" cy="432"/>
          </a:xfrm>
        </p:grpSpPr>
        <p:grpSp>
          <p:nvGrpSpPr>
            <p:cNvPr id="43013" name="Group 5"/>
            <p:cNvGrpSpPr>
              <a:grpSpLocks/>
            </p:cNvGrpSpPr>
            <p:nvPr/>
          </p:nvGrpSpPr>
          <p:grpSpPr bwMode="auto">
            <a:xfrm>
              <a:off x="5137" y="3914"/>
              <a:ext cx="194" cy="180"/>
              <a:chOff x="1824" y="633"/>
              <a:chExt cx="2834" cy="2849"/>
            </a:xfrm>
          </p:grpSpPr>
          <p:sp>
            <p:nvSpPr>
              <p:cNvPr id="43024"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43025"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43026"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43027"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43014" name="Group 10"/>
            <p:cNvGrpSpPr>
              <a:grpSpLocks/>
            </p:cNvGrpSpPr>
            <p:nvPr/>
          </p:nvGrpSpPr>
          <p:grpSpPr bwMode="auto">
            <a:xfrm>
              <a:off x="5398" y="4053"/>
              <a:ext cx="230" cy="142"/>
              <a:chOff x="1008" y="1059"/>
              <a:chExt cx="3768" cy="2733"/>
            </a:xfrm>
          </p:grpSpPr>
          <p:sp>
            <p:nvSpPr>
              <p:cNvPr id="43020"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3021"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3022"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3023"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43015" name="Film"/>
            <p:cNvSpPr>
              <a:spLocks noEditPoints="1" noChangeArrowheads="1"/>
            </p:cNvSpPr>
            <p:nvPr/>
          </p:nvSpPr>
          <p:spPr bwMode="auto">
            <a:xfrm>
              <a:off x="4896"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0000"/>
            </a:solidFill>
            <a:ln w="9525">
              <a:solidFill>
                <a:srgbClr val="000000"/>
              </a:solidFill>
              <a:miter lim="800000"/>
              <a:headEnd/>
              <a:tailEnd/>
            </a:ln>
          </p:spPr>
          <p:txBody>
            <a:bodyPr/>
            <a:lstStyle/>
            <a:p>
              <a:endParaRPr lang="en-GB"/>
            </a:p>
          </p:txBody>
        </p:sp>
        <p:sp>
          <p:nvSpPr>
            <p:cNvPr id="43016" name="Lock"/>
            <p:cNvSpPr>
              <a:spLocks noEditPoints="1" noChangeArrowheads="1"/>
            </p:cNvSpPr>
            <p:nvPr/>
          </p:nvSpPr>
          <p:spPr bwMode="auto">
            <a:xfrm>
              <a:off x="5405"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43017" name="AutoShape 17"/>
            <p:cNvSpPr>
              <a:spLocks noChangeArrowheads="1"/>
            </p:cNvSpPr>
            <p:nvPr/>
          </p:nvSpPr>
          <p:spPr bwMode="auto">
            <a:xfrm>
              <a:off x="5063"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43018" name="AutoShape 18"/>
            <p:cNvSpPr>
              <a:spLocks noChangeArrowheads="1"/>
            </p:cNvSpPr>
            <p:nvPr/>
          </p:nvSpPr>
          <p:spPr bwMode="auto">
            <a:xfrm>
              <a:off x="5251"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43019" name="AutoShape 19"/>
            <p:cNvSpPr>
              <a:spLocks noChangeArrowheads="1"/>
            </p:cNvSpPr>
            <p:nvPr/>
          </p:nvSpPr>
          <p:spPr bwMode="auto">
            <a:xfrm flipV="1">
              <a:off x="5258"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13044" name="Rectangle 20"/>
          <p:cNvSpPr>
            <a:spLocks noChangeArrowheads="1"/>
          </p:cNvSpPr>
          <p:nvPr/>
        </p:nvSpPr>
        <p:spPr bwMode="auto">
          <a:xfrm>
            <a:off x="533400" y="1524000"/>
            <a:ext cx="84582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3200" dirty="0">
                <a:solidFill>
                  <a:srgbClr val="FFFFFF"/>
                </a:solidFill>
                <a:effectLst>
                  <a:outerShdw blurRad="38100" dist="38100" dir="2700000" algn="tl">
                    <a:srgbClr val="000000"/>
                  </a:outerShdw>
                </a:effectLst>
                <a:latin typeface="Comic Sans MS" pitchFamily="66" charset="0"/>
              </a:rPr>
              <a:t>T</a:t>
            </a:r>
            <a:r>
              <a:rPr lang="en-US" altLang="en-US" sz="3200" dirty="0">
                <a:solidFill>
                  <a:srgbClr val="FBE50F"/>
                </a:solidFill>
                <a:effectLst>
                  <a:outerShdw blurRad="38100" dist="38100" dir="2700000" algn="tl">
                    <a:srgbClr val="000000"/>
                  </a:outerShdw>
                </a:effectLst>
                <a:latin typeface="Comic Sans MS" pitchFamily="66" charset="0"/>
              </a:rPr>
              <a:t>orah (Law) also known as the Pentateuch</a:t>
            </a:r>
          </a:p>
          <a:p>
            <a:pPr algn="l" eaLnBrk="1" hangingPunct="1">
              <a:lnSpc>
                <a:spcPct val="90000"/>
              </a:lnSpc>
              <a:spcBef>
                <a:spcPct val="20000"/>
              </a:spcBef>
              <a:buClr>
                <a:schemeClr val="hlink"/>
              </a:buClr>
              <a:buFontTx/>
              <a:buChar char="•"/>
            </a:pPr>
            <a:r>
              <a:rPr lang="en-US" altLang="en-US" sz="3200" dirty="0" err="1">
                <a:solidFill>
                  <a:srgbClr val="FFFFFF"/>
                </a:solidFill>
                <a:effectLst>
                  <a:outerShdw blurRad="38100" dist="38100" dir="2700000" algn="tl">
                    <a:srgbClr val="000000"/>
                  </a:outerShdw>
                </a:effectLst>
                <a:latin typeface="Comic Sans MS" pitchFamily="66" charset="0"/>
              </a:rPr>
              <a:t>N</a:t>
            </a:r>
            <a:r>
              <a:rPr lang="en-US" altLang="en-US" sz="3200" dirty="0" err="1">
                <a:solidFill>
                  <a:srgbClr val="FBE50F"/>
                </a:solidFill>
                <a:effectLst>
                  <a:outerShdw blurRad="38100" dist="38100" dir="2700000" algn="tl">
                    <a:srgbClr val="000000"/>
                  </a:outerShdw>
                </a:effectLst>
                <a:latin typeface="Comic Sans MS" pitchFamily="66" charset="0"/>
              </a:rPr>
              <a:t>ebi</a:t>
            </a:r>
            <a:r>
              <a:rPr lang="fr-FR" altLang="ja-JP" sz="3200" dirty="0">
                <a:solidFill>
                  <a:srgbClr val="FBE50F"/>
                </a:solidFill>
                <a:effectLst>
                  <a:outerShdw blurRad="38100" dist="38100" dir="2700000" algn="tl">
                    <a:srgbClr val="000000"/>
                  </a:outerShdw>
                </a:effectLst>
                <a:latin typeface="Comic Sans MS" pitchFamily="66" charset="0"/>
              </a:rPr>
              <a:t>'</a:t>
            </a:r>
            <a:r>
              <a:rPr lang="en-US" altLang="en-US" sz="3200" dirty="0">
                <a:solidFill>
                  <a:srgbClr val="FBE50F"/>
                </a:solidFill>
                <a:effectLst>
                  <a:outerShdw blurRad="38100" dist="38100" dir="2700000" algn="tl">
                    <a:srgbClr val="000000"/>
                  </a:outerShdw>
                </a:effectLst>
                <a:latin typeface="Comic Sans MS" pitchFamily="66" charset="0"/>
              </a:rPr>
              <a:t>im (Prophets)</a:t>
            </a:r>
          </a:p>
          <a:p>
            <a:pPr algn="l" eaLnBrk="1" hangingPunct="1">
              <a:lnSpc>
                <a:spcPct val="90000"/>
              </a:lnSpc>
              <a:spcBef>
                <a:spcPct val="20000"/>
              </a:spcBef>
              <a:buClr>
                <a:schemeClr val="hlink"/>
              </a:buClr>
              <a:buFontTx/>
              <a:buChar char="•"/>
            </a:pPr>
            <a:r>
              <a:rPr lang="en-US" altLang="en-US" sz="3200" dirty="0" err="1">
                <a:solidFill>
                  <a:srgbClr val="FFFFFF"/>
                </a:solidFill>
                <a:effectLst>
                  <a:outerShdw blurRad="38100" dist="38100" dir="2700000" algn="tl">
                    <a:srgbClr val="000000"/>
                  </a:outerShdw>
                </a:effectLst>
                <a:latin typeface="Comic Sans MS" pitchFamily="66" charset="0"/>
              </a:rPr>
              <a:t>K</a:t>
            </a:r>
            <a:r>
              <a:rPr lang="en-US" altLang="en-US" sz="3200" dirty="0" err="1">
                <a:solidFill>
                  <a:srgbClr val="FBE50F"/>
                </a:solidFill>
                <a:effectLst>
                  <a:outerShdw blurRad="38100" dist="38100" dir="2700000" algn="tl">
                    <a:srgbClr val="000000"/>
                  </a:outerShdw>
                </a:effectLst>
                <a:latin typeface="Comic Sans MS" pitchFamily="66" charset="0"/>
              </a:rPr>
              <a:t>ethubim</a:t>
            </a:r>
            <a:r>
              <a:rPr lang="en-US" altLang="en-US" sz="3200" dirty="0">
                <a:solidFill>
                  <a:srgbClr val="FBE50F"/>
                </a:solidFill>
                <a:effectLst>
                  <a:outerShdw blurRad="38100" dist="38100" dir="2700000" algn="tl">
                    <a:srgbClr val="000000"/>
                  </a:outerShdw>
                </a:effectLst>
                <a:latin typeface="Comic Sans MS" pitchFamily="66" charset="0"/>
              </a:rPr>
              <a:t> (Writings)</a:t>
            </a:r>
          </a:p>
          <a:p>
            <a:pPr algn="l" eaLnBrk="1" hangingPunct="1">
              <a:lnSpc>
                <a:spcPct val="90000"/>
              </a:lnSpc>
              <a:spcBef>
                <a:spcPct val="20000"/>
              </a:spcBef>
              <a:buClr>
                <a:schemeClr val="hlink"/>
              </a:buClr>
              <a:buFontTx/>
              <a:buChar char="•"/>
            </a:pPr>
            <a:r>
              <a:rPr lang="en-US" altLang="en-US" sz="3200" dirty="0">
                <a:solidFill>
                  <a:srgbClr val="FBE50F"/>
                </a:solidFill>
                <a:effectLst>
                  <a:outerShdw blurRad="38100" dist="38100" dir="2700000" algn="tl">
                    <a:srgbClr val="000000"/>
                  </a:outerShdw>
                </a:effectLst>
                <a:latin typeface="Comic Sans MS" pitchFamily="66" charset="0"/>
              </a:rPr>
              <a:t>The first consonant in each of these three sections make up the </a:t>
            </a:r>
            <a:r>
              <a:rPr lang="en-US" altLang="en-US" sz="3200" dirty="0" err="1">
                <a:solidFill>
                  <a:srgbClr val="FFFFFF"/>
                </a:solidFill>
                <a:effectLst>
                  <a:outerShdw blurRad="38100" dist="38100" dir="2700000" algn="tl">
                    <a:srgbClr val="000000"/>
                  </a:outerShdw>
                </a:effectLst>
                <a:latin typeface="Comic Sans MS" pitchFamily="66" charset="0"/>
              </a:rPr>
              <a:t>TaNaK</a:t>
            </a:r>
            <a:r>
              <a:rPr lang="en-US" altLang="en-US" sz="3200" dirty="0">
                <a:solidFill>
                  <a:srgbClr val="FBE50F"/>
                </a:solidFill>
                <a:effectLst>
                  <a:outerShdw blurRad="38100" dist="38100" dir="2700000" algn="tl">
                    <a:srgbClr val="000000"/>
                  </a:outerShdw>
                </a:effectLst>
                <a:latin typeface="Comic Sans MS" pitchFamily="66" charset="0"/>
              </a:rPr>
              <a:t>, the OT as we know it.</a:t>
            </a:r>
          </a:p>
          <a:p>
            <a:pPr algn="l" eaLnBrk="1" hangingPunct="1">
              <a:lnSpc>
                <a:spcPct val="90000"/>
              </a:lnSpc>
              <a:spcBef>
                <a:spcPct val="20000"/>
              </a:spcBef>
              <a:buClr>
                <a:schemeClr val="hlink"/>
              </a:buClr>
              <a:buFontTx/>
              <a:buChar char="•"/>
            </a:pPr>
            <a:r>
              <a:rPr lang="en-US" altLang="en-US" sz="3200" dirty="0">
                <a:solidFill>
                  <a:srgbClr val="00FFFF"/>
                </a:solidFill>
                <a:effectLst>
                  <a:outerShdw blurRad="38100" dist="38100" dir="2700000" algn="tl">
                    <a:srgbClr val="000000"/>
                  </a:outerShdw>
                </a:effectLst>
                <a:latin typeface="Comic Sans MS" pitchFamily="66" charset="0"/>
              </a:rPr>
              <a:t>Canon is from Greek word </a:t>
            </a:r>
            <a:r>
              <a:rPr lang="en-US" altLang="en-US" sz="3200" i="1" dirty="0" err="1">
                <a:solidFill>
                  <a:srgbClr val="00FFFF"/>
                </a:solidFill>
                <a:effectLst>
                  <a:outerShdw blurRad="38100" dist="38100" dir="2700000" algn="tl">
                    <a:srgbClr val="000000"/>
                  </a:outerShdw>
                </a:effectLst>
                <a:latin typeface="Comic Sans MS" pitchFamily="66" charset="0"/>
              </a:rPr>
              <a:t>kanon</a:t>
            </a:r>
            <a:r>
              <a:rPr lang="en-US" altLang="en-US" sz="3200" i="1" dirty="0">
                <a:solidFill>
                  <a:srgbClr val="00FFFF"/>
                </a:solidFill>
                <a:effectLst>
                  <a:outerShdw blurRad="38100" dist="38100" dir="2700000" algn="tl">
                    <a:srgbClr val="000000"/>
                  </a:outerShdw>
                </a:effectLst>
                <a:latin typeface="Comic Sans MS" pitchFamily="66" charset="0"/>
              </a:rPr>
              <a:t>,</a:t>
            </a:r>
            <a:r>
              <a:rPr lang="en-US" altLang="en-US" sz="3200" dirty="0">
                <a:solidFill>
                  <a:srgbClr val="00FFFF"/>
                </a:solidFill>
                <a:effectLst>
                  <a:outerShdw blurRad="38100" dist="38100" dir="2700000" algn="tl">
                    <a:srgbClr val="000000"/>
                  </a:outerShdw>
                </a:effectLst>
                <a:latin typeface="Comic Sans MS" pitchFamily="66" charset="0"/>
              </a:rPr>
              <a:t> meaning </a:t>
            </a:r>
            <a:r>
              <a:rPr lang="en-US" altLang="ja-JP" sz="3200" dirty="0">
                <a:solidFill>
                  <a:srgbClr val="00FFFF"/>
                </a:solidFill>
                <a:effectLst>
                  <a:outerShdw blurRad="38100" dist="38100" dir="2700000" algn="tl">
                    <a:srgbClr val="000000"/>
                  </a:outerShdw>
                </a:effectLst>
                <a:latin typeface="Comic Sans MS" pitchFamily="66" charset="0"/>
              </a:rPr>
              <a:t>"</a:t>
            </a:r>
            <a:r>
              <a:rPr lang="en-US" altLang="en-US" sz="3200" dirty="0">
                <a:solidFill>
                  <a:srgbClr val="00FFFF"/>
                </a:solidFill>
                <a:effectLst>
                  <a:outerShdw blurRad="38100" dist="38100" dir="2700000" algn="tl">
                    <a:srgbClr val="000000"/>
                  </a:outerShdw>
                </a:effectLst>
                <a:latin typeface="Comic Sans MS" pitchFamily="66" charset="0"/>
              </a:rPr>
              <a:t>rule</a:t>
            </a:r>
            <a:r>
              <a:rPr lang="en-US" altLang="ja-JP" sz="3200" dirty="0">
                <a:solidFill>
                  <a:srgbClr val="00FFFF"/>
                </a:solidFill>
                <a:effectLst>
                  <a:outerShdw blurRad="38100" dist="38100" dir="2700000" algn="tl">
                    <a:srgbClr val="000000"/>
                  </a:outerShdw>
                </a:effectLst>
                <a:latin typeface="Comic Sans MS" pitchFamily="66" charset="0"/>
              </a:rPr>
              <a:t>"</a:t>
            </a:r>
            <a:r>
              <a:rPr lang="en-US" altLang="en-US" sz="3200" dirty="0">
                <a:solidFill>
                  <a:srgbClr val="00FFFF"/>
                </a:solidFill>
                <a:effectLst>
                  <a:outerShdw blurRad="38100" dist="38100" dir="2700000" algn="tl">
                    <a:srgbClr val="000000"/>
                  </a:outerShdw>
                </a:effectLst>
                <a:latin typeface="Comic Sans MS" pitchFamily="66" charset="0"/>
              </a:rPr>
              <a:t> as in a </a:t>
            </a:r>
            <a:r>
              <a:rPr lang="en-US" altLang="ja-JP" sz="3200" dirty="0">
                <a:solidFill>
                  <a:srgbClr val="00FFFF"/>
                </a:solidFill>
                <a:effectLst>
                  <a:outerShdw blurRad="38100" dist="38100" dir="2700000" algn="tl">
                    <a:srgbClr val="000000"/>
                  </a:outerShdw>
                </a:effectLst>
                <a:latin typeface="Comic Sans MS" pitchFamily="66" charset="0"/>
              </a:rPr>
              <a:t>"</a:t>
            </a:r>
            <a:r>
              <a:rPr lang="en-US" altLang="en-US" sz="3200" dirty="0">
                <a:solidFill>
                  <a:srgbClr val="00FFFF"/>
                </a:solidFill>
                <a:effectLst>
                  <a:outerShdw blurRad="38100" dist="38100" dir="2700000" algn="tl">
                    <a:srgbClr val="000000"/>
                  </a:outerShdw>
                </a:effectLst>
                <a:latin typeface="Comic Sans MS" pitchFamily="66" charset="0"/>
              </a:rPr>
              <a:t>ruler.</a:t>
            </a:r>
            <a:r>
              <a:rPr lang="en-US" altLang="ja-JP" sz="3200" dirty="0">
                <a:solidFill>
                  <a:srgbClr val="00FFFF"/>
                </a:solidFill>
                <a:effectLst>
                  <a:outerShdw blurRad="38100" dist="38100" dir="2700000" algn="tl">
                    <a:srgbClr val="000000"/>
                  </a:outerShdw>
                </a:effectLst>
                <a:latin typeface="Comic Sans MS" pitchFamily="66" charset="0"/>
              </a:rPr>
              <a:t>"</a:t>
            </a:r>
            <a:endParaRPr lang="en-US" altLang="en-US" sz="3200" dirty="0">
              <a:solidFill>
                <a:srgbClr val="00FFFF"/>
              </a:solidFill>
              <a:effectLst>
                <a:outerShdw blurRad="38100" dist="38100" dir="2700000" algn="tl">
                  <a:srgbClr val="000000"/>
                </a:outerShdw>
              </a:effectLst>
              <a:latin typeface="Comic Sans MS" pitchFamily="66" charset="0"/>
            </a:endParaRPr>
          </a:p>
        </p:txBody>
      </p:sp>
      <p:sp>
        <p:nvSpPr>
          <p:cNvPr id="43012" name="Text Box 5"/>
          <p:cNvSpPr txBox="1">
            <a:spLocks noChangeArrowheads="1"/>
          </p:cNvSpPr>
          <p:nvPr/>
        </p:nvSpPr>
        <p:spPr bwMode="auto">
          <a:xfrm>
            <a:off x="81724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3026"/>
                                        </p:tgtEl>
                                        <p:attrNameLst>
                                          <p:attrName>style.visibility</p:attrName>
                                        </p:attrNameLst>
                                      </p:cBhvr>
                                      <p:to>
                                        <p:strVal val="visible"/>
                                      </p:to>
                                    </p:set>
                                    <p:animEffect transition="in" filter="dissolve">
                                      <p:cBhvr>
                                        <p:cTn id="7" dur="500"/>
                                        <p:tgtEl>
                                          <p:spTgt spid="51302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3044">
                                            <p:txEl>
                                              <p:pRg st="0" end="0"/>
                                            </p:txEl>
                                          </p:spTgt>
                                        </p:tgtEl>
                                        <p:attrNameLst>
                                          <p:attrName>style.visibility</p:attrName>
                                        </p:attrNameLst>
                                      </p:cBhvr>
                                      <p:to>
                                        <p:strVal val="visible"/>
                                      </p:to>
                                    </p:set>
                                    <p:animEffect transition="in" filter="wipe(left)">
                                      <p:cBhvr>
                                        <p:cTn id="11" dur="1000"/>
                                        <p:tgtEl>
                                          <p:spTgt spid="513044">
                                            <p:txEl>
                                              <p:pRg st="0" end="0"/>
                                            </p:txEl>
                                          </p:spTgt>
                                        </p:tgtEl>
                                      </p:cBhvr>
                                    </p:animEffect>
                                  </p:childTnLst>
                                </p:cTn>
                              </p:par>
                            </p:childTnLst>
                          </p:cTn>
                        </p:par>
                        <p:par>
                          <p:cTn id="12" fill="hold" nodeType="afterGroup">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513044">
                                            <p:txEl>
                                              <p:pRg st="1" end="1"/>
                                            </p:txEl>
                                          </p:spTgt>
                                        </p:tgtEl>
                                        <p:attrNameLst>
                                          <p:attrName>style.visibility</p:attrName>
                                        </p:attrNameLst>
                                      </p:cBhvr>
                                      <p:to>
                                        <p:strVal val="visible"/>
                                      </p:to>
                                    </p:set>
                                    <p:animEffect transition="in" filter="wipe(left)">
                                      <p:cBhvr>
                                        <p:cTn id="15" dur="1000"/>
                                        <p:tgtEl>
                                          <p:spTgt spid="513044">
                                            <p:txEl>
                                              <p:pRg st="1" end="1"/>
                                            </p:txEl>
                                          </p:spTgt>
                                        </p:tgtEl>
                                      </p:cBhvr>
                                    </p:animEffect>
                                  </p:childTnLst>
                                </p:cTn>
                              </p:par>
                            </p:childTnLst>
                          </p:cTn>
                        </p:par>
                        <p:par>
                          <p:cTn id="16" fill="hold" nodeType="afterGroup">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513044">
                                            <p:txEl>
                                              <p:pRg st="2" end="2"/>
                                            </p:txEl>
                                          </p:spTgt>
                                        </p:tgtEl>
                                        <p:attrNameLst>
                                          <p:attrName>style.visibility</p:attrName>
                                        </p:attrNameLst>
                                      </p:cBhvr>
                                      <p:to>
                                        <p:strVal val="visible"/>
                                      </p:to>
                                    </p:set>
                                    <p:animEffect transition="in" filter="wipe(left)">
                                      <p:cBhvr>
                                        <p:cTn id="19" dur="1000"/>
                                        <p:tgtEl>
                                          <p:spTgt spid="513044">
                                            <p:txEl>
                                              <p:pRg st="2" end="2"/>
                                            </p:txEl>
                                          </p:spTgt>
                                        </p:tgtEl>
                                      </p:cBhvr>
                                    </p:animEffect>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513044">
                                            <p:txEl>
                                              <p:pRg st="3" end="3"/>
                                            </p:txEl>
                                          </p:spTgt>
                                        </p:tgtEl>
                                        <p:attrNameLst>
                                          <p:attrName>style.visibility</p:attrName>
                                        </p:attrNameLst>
                                      </p:cBhvr>
                                      <p:to>
                                        <p:strVal val="visible"/>
                                      </p:to>
                                    </p:set>
                                    <p:animEffect transition="in" filter="wipe(left)">
                                      <p:cBhvr>
                                        <p:cTn id="23" dur="1000"/>
                                        <p:tgtEl>
                                          <p:spTgt spid="513044">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13044">
                                            <p:txEl>
                                              <p:pRg st="4" end="4"/>
                                            </p:txEl>
                                          </p:spTgt>
                                        </p:tgtEl>
                                        <p:attrNameLst>
                                          <p:attrName>style.visibility</p:attrName>
                                        </p:attrNameLst>
                                      </p:cBhvr>
                                      <p:to>
                                        <p:strVal val="visible"/>
                                      </p:to>
                                    </p:set>
                                    <p:animEffect transition="in" filter="wipe(left)">
                                      <p:cBhvr>
                                        <p:cTn id="28" dur="500"/>
                                        <p:tgtEl>
                                          <p:spTgt spid="513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p:bldP spid="513044"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228600" y="0"/>
            <a:ext cx="8686800" cy="798513"/>
          </a:xfrm>
          <a:effectLst>
            <a:outerShdw blurRad="63500" dist="113592" dir="1593903" algn="ctr" rotWithShape="0">
              <a:srgbClr val="000000"/>
            </a:outerShdw>
          </a:effectLst>
        </p:spPr>
        <p:txBody>
          <a:bodyPr/>
          <a:lstStyle/>
          <a:p>
            <a:pPr eaLnBrk="1" hangingPunct="1"/>
            <a:r>
              <a:rPr lang="en-US" altLang="en-US" dirty="0"/>
              <a:t>Jesus</a:t>
            </a:r>
            <a:r>
              <a:rPr lang="fr-FR" altLang="ja-JP" dirty="0"/>
              <a:t>'</a:t>
            </a:r>
            <a:r>
              <a:rPr lang="en-US" altLang="en-US" dirty="0"/>
              <a:t> Testimony to the Canon</a:t>
            </a:r>
          </a:p>
        </p:txBody>
      </p:sp>
      <p:sp>
        <p:nvSpPr>
          <p:cNvPr id="530435" name="Rectangle 3"/>
          <p:cNvSpPr>
            <a:spLocks noGrp="1" noChangeArrowheads="1"/>
          </p:cNvSpPr>
          <p:nvPr>
            <p:ph type="body" idx="1"/>
          </p:nvPr>
        </p:nvSpPr>
        <p:spPr>
          <a:xfrm>
            <a:off x="152400" y="908720"/>
            <a:ext cx="8804228" cy="5562600"/>
          </a:xfrm>
          <a:effectLst/>
        </p:spPr>
        <p:txBody>
          <a:bodyPr/>
          <a:lstStyle/>
          <a:p>
            <a:pPr eaLnBrk="1" hangingPunct="1">
              <a:lnSpc>
                <a:spcPct val="90000"/>
              </a:lnSpc>
            </a:pP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Luke 24:27</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And beginning with </a:t>
            </a: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Moses and all the Prophets</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He interpreted to them in all the Scriptures the things concerning himself.</a:t>
            </a:r>
          </a:p>
          <a:p>
            <a:pPr eaLnBrk="1" hangingPunct="1">
              <a:lnSpc>
                <a:spcPct val="90000"/>
              </a:lnSpc>
            </a:pP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Luke 24:44</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Then he said to them, "These are my words that I spoke to you while I was still with you, that everything written about me in the </a:t>
            </a: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Law of Moses and the Prophets and the Psalms</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must be fulfilled.</a:t>
            </a:r>
            <a:r>
              <a:rPr lang="en-US" altLang="ja-JP"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a:t>
            </a:r>
            <a:endPar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endParaRPr>
          </a:p>
          <a:p>
            <a:pPr eaLnBrk="1" hangingPunct="1">
              <a:lnSpc>
                <a:spcPct val="90000"/>
              </a:lnSpc>
            </a:pP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Luke 11:51</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from the </a:t>
            </a: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blood of Abel to the blood of Zechariah</a:t>
            </a:r>
            <a:r>
              <a:rPr lang="en-US" altLang="en-US" sz="2400" b="1" dirty="0">
                <a:solidFill>
                  <a:srgbClr val="FD1E0D"/>
                </a:solidFill>
                <a:effectLst>
                  <a:glow rad="139700">
                    <a:srgbClr val="000000">
                      <a:alpha val="40000"/>
                    </a:srgbClr>
                  </a:glow>
                </a:effectLst>
                <a:latin typeface="Arial" panose="020B0604020202020204" pitchFamily="34" charset="0"/>
                <a:cs typeface="Arial" panose="020B0604020202020204" pitchFamily="34" charset="0"/>
              </a:rPr>
              <a:t> </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(2 Chron24:21)</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who perished between the altar and the sanctuary. Yes, I tell you, it will be required of this generation.</a:t>
            </a:r>
          </a:p>
          <a:p>
            <a:pPr eaLnBrk="1" hangingPunct="1">
              <a:lnSpc>
                <a:spcPct val="90000"/>
              </a:lnSpc>
            </a:pP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Matthew 23:35</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so that on you may come all the righteous blood shed on earth, from the </a:t>
            </a: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blood of innocent Abel to the blood of Zechariah the son of </a:t>
            </a:r>
            <a:r>
              <a:rPr lang="en-US" altLang="en-US" sz="2400" b="1" dirty="0" err="1">
                <a:effectLst>
                  <a:glow rad="139700">
                    <a:srgbClr val="000000">
                      <a:alpha val="40000"/>
                    </a:srgbClr>
                  </a:glow>
                </a:effectLst>
                <a:latin typeface="Arial" panose="020B0604020202020204" pitchFamily="34" charset="0"/>
                <a:cs typeface="Arial" panose="020B0604020202020204" pitchFamily="34" charset="0"/>
              </a:rPr>
              <a:t>Barachiah</a:t>
            </a:r>
            <a:r>
              <a:rPr lang="en-US" altLang="en-US" sz="2400" b="1" dirty="0">
                <a:solidFill>
                  <a:srgbClr val="FD1E0D"/>
                </a:solidFill>
                <a:effectLst>
                  <a:glow rad="139700">
                    <a:srgbClr val="000000">
                      <a:alpha val="40000"/>
                    </a:srgbClr>
                  </a:glow>
                </a:effectLst>
                <a:latin typeface="Arial" panose="020B0604020202020204" pitchFamily="34" charset="0"/>
                <a:cs typeface="Arial" panose="020B0604020202020204" pitchFamily="34" charset="0"/>
              </a:rPr>
              <a:t> </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(2 Chron. 24:21)</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whom you murdered between the sanctuary and the altar.</a:t>
            </a:r>
          </a:p>
          <a:p>
            <a:pPr eaLnBrk="1" hangingPunct="1">
              <a:lnSpc>
                <a:spcPct val="90000"/>
              </a:lnSpc>
            </a:pPr>
            <a:r>
              <a:rPr lang="en-US" altLang="en-US" sz="2400" b="1" dirty="0">
                <a:effectLst>
                  <a:glow rad="139700">
                    <a:srgbClr val="000000">
                      <a:alpha val="40000"/>
                    </a:srgbClr>
                  </a:glow>
                </a:effectLst>
                <a:latin typeface="Arial" panose="020B0604020202020204" pitchFamily="34" charset="0"/>
                <a:cs typeface="Arial" panose="020B0604020202020204" pitchFamily="34" charset="0"/>
              </a:rPr>
              <a:t>Law and Prophets</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 (</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Matthew 5</a:t>
            </a:r>
            <a:r>
              <a:rPr lang="en-US" altLang="en-US" sz="2400" b="1" baseline="30000"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17</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 7</a:t>
            </a:r>
            <a:r>
              <a:rPr lang="en-US" altLang="en-US" sz="2400" b="1" baseline="30000"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12</a:t>
            </a:r>
            <a:r>
              <a:rPr lang="en-US" altLang="en-US" sz="2400" b="1"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 22</a:t>
            </a:r>
            <a:r>
              <a:rPr lang="en-US" altLang="en-US" sz="2400" b="1" baseline="30000" dirty="0">
                <a:solidFill>
                  <a:srgbClr val="00FFFF"/>
                </a:solidFill>
                <a:effectLst>
                  <a:glow rad="139700">
                    <a:srgbClr val="000000">
                      <a:alpha val="40000"/>
                    </a:srgbClr>
                  </a:glow>
                </a:effectLst>
                <a:latin typeface="Arial" panose="020B0604020202020204" pitchFamily="34" charset="0"/>
                <a:cs typeface="Arial" panose="020B0604020202020204" pitchFamily="34" charset="0"/>
              </a:rPr>
              <a:t>40</a:t>
            </a:r>
            <a:r>
              <a:rPr lang="en-US" altLang="en-US" sz="2400" b="1" dirty="0">
                <a:solidFill>
                  <a:srgbClr val="FBE50F"/>
                </a:solidFill>
                <a:effectLst>
                  <a:glow rad="139700">
                    <a:srgbClr val="000000">
                      <a:alpha val="40000"/>
                    </a:srgbClr>
                  </a:glow>
                </a:effectLst>
                <a:latin typeface="Arial" panose="020B0604020202020204" pitchFamily="34" charset="0"/>
                <a:cs typeface="Arial" panose="020B0604020202020204" pitchFamily="34" charset="0"/>
              </a:rPr>
              <a:t>)</a:t>
            </a:r>
          </a:p>
        </p:txBody>
      </p:sp>
      <p:grpSp>
        <p:nvGrpSpPr>
          <p:cNvPr id="122883" name="Group 36"/>
          <p:cNvGrpSpPr>
            <a:grpSpLocks/>
          </p:cNvGrpSpPr>
          <p:nvPr/>
        </p:nvGrpSpPr>
        <p:grpSpPr bwMode="auto">
          <a:xfrm>
            <a:off x="8058150" y="6096000"/>
            <a:ext cx="1009650" cy="685800"/>
            <a:chOff x="4032" y="3792"/>
            <a:chExt cx="636" cy="432"/>
          </a:xfrm>
        </p:grpSpPr>
        <p:grpSp>
          <p:nvGrpSpPr>
            <p:cNvPr id="122885" name="Group 37"/>
            <p:cNvGrpSpPr>
              <a:grpSpLocks/>
            </p:cNvGrpSpPr>
            <p:nvPr/>
          </p:nvGrpSpPr>
          <p:grpSpPr bwMode="auto">
            <a:xfrm>
              <a:off x="4242" y="3914"/>
              <a:ext cx="168" cy="180"/>
              <a:chOff x="1824" y="633"/>
              <a:chExt cx="2834" cy="2849"/>
            </a:xfrm>
          </p:grpSpPr>
          <p:sp>
            <p:nvSpPr>
              <p:cNvPr id="12289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2289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2289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2289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22886" name="Group 42"/>
            <p:cNvGrpSpPr>
              <a:grpSpLocks/>
            </p:cNvGrpSpPr>
            <p:nvPr/>
          </p:nvGrpSpPr>
          <p:grpSpPr bwMode="auto">
            <a:xfrm>
              <a:off x="4469" y="4053"/>
              <a:ext cx="199" cy="142"/>
              <a:chOff x="1008" y="1059"/>
              <a:chExt cx="3768" cy="2733"/>
            </a:xfrm>
          </p:grpSpPr>
          <p:sp>
            <p:nvSpPr>
              <p:cNvPr id="122892" name="AutoShape 4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2893" name="Oval 4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2894" name="Oval 4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2895" name="Oval 4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22887"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22888"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22889" name="AutoShape 49"/>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2890" name="AutoShape 50"/>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22891" name="AutoShape 51"/>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0485" name="Text Box 53"/>
          <p:cNvSpPr txBox="1">
            <a:spLocks noChangeArrowheads="1"/>
          </p:cNvSpPr>
          <p:nvPr/>
        </p:nvSpPr>
        <p:spPr bwMode="auto">
          <a:xfrm>
            <a:off x="8404225" y="0"/>
            <a:ext cx="736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0435">
                                            <p:txEl>
                                              <p:pRg st="0" end="0"/>
                                            </p:txEl>
                                          </p:spTgt>
                                        </p:tgtEl>
                                        <p:attrNameLst>
                                          <p:attrName>style.visibility</p:attrName>
                                        </p:attrNameLst>
                                      </p:cBhvr>
                                      <p:to>
                                        <p:strVal val="visible"/>
                                      </p:to>
                                    </p:set>
                                    <p:animEffect transition="in" filter="wipe(left)">
                                      <p:cBhvr>
                                        <p:cTn id="7" dur="500"/>
                                        <p:tgtEl>
                                          <p:spTgt spid="530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0435">
                                            <p:txEl>
                                              <p:pRg st="1" end="1"/>
                                            </p:txEl>
                                          </p:spTgt>
                                        </p:tgtEl>
                                        <p:attrNameLst>
                                          <p:attrName>style.visibility</p:attrName>
                                        </p:attrNameLst>
                                      </p:cBhvr>
                                      <p:to>
                                        <p:strVal val="visible"/>
                                      </p:to>
                                    </p:set>
                                    <p:animEffect transition="in" filter="wipe(left)">
                                      <p:cBhvr>
                                        <p:cTn id="12" dur="500"/>
                                        <p:tgtEl>
                                          <p:spTgt spid="5304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30435">
                                            <p:txEl>
                                              <p:pRg st="2" end="2"/>
                                            </p:txEl>
                                          </p:spTgt>
                                        </p:tgtEl>
                                        <p:attrNameLst>
                                          <p:attrName>style.visibility</p:attrName>
                                        </p:attrNameLst>
                                      </p:cBhvr>
                                      <p:to>
                                        <p:strVal val="visible"/>
                                      </p:to>
                                    </p:set>
                                    <p:animEffect transition="in" filter="wipe(left)">
                                      <p:cBhvr>
                                        <p:cTn id="17" dur="500"/>
                                        <p:tgtEl>
                                          <p:spTgt spid="5304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0435">
                                            <p:txEl>
                                              <p:pRg st="3" end="3"/>
                                            </p:txEl>
                                          </p:spTgt>
                                        </p:tgtEl>
                                        <p:attrNameLst>
                                          <p:attrName>style.visibility</p:attrName>
                                        </p:attrNameLst>
                                      </p:cBhvr>
                                      <p:to>
                                        <p:strVal val="visible"/>
                                      </p:to>
                                    </p:set>
                                    <p:animEffect transition="in" filter="wipe(left)">
                                      <p:cBhvr>
                                        <p:cTn id="22" dur="500"/>
                                        <p:tgtEl>
                                          <p:spTgt spid="5304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30435">
                                            <p:txEl>
                                              <p:pRg st="4" end="4"/>
                                            </p:txEl>
                                          </p:spTgt>
                                        </p:tgtEl>
                                        <p:attrNameLst>
                                          <p:attrName>style.visibility</p:attrName>
                                        </p:attrNameLst>
                                      </p:cBhvr>
                                      <p:to>
                                        <p:strVal val="visible"/>
                                      </p:to>
                                    </p:set>
                                    <p:animEffect transition="in" filter="wipe(left)">
                                      <p:cBhvr>
                                        <p:cTn id="27" dur="500"/>
                                        <p:tgtEl>
                                          <p:spTgt spid="530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New Testament Testimony to the OT Canon and Authority</a:t>
            </a:r>
          </a:p>
        </p:txBody>
      </p:sp>
      <p:sp>
        <p:nvSpPr>
          <p:cNvPr id="531459" name="Rectangle 3"/>
          <p:cNvSpPr>
            <a:spLocks noGrp="1" noChangeArrowheads="1"/>
          </p:cNvSpPr>
          <p:nvPr>
            <p:ph type="body" idx="1"/>
          </p:nvPr>
        </p:nvSpPr>
        <p:spPr>
          <a:xfrm>
            <a:off x="457200" y="2590800"/>
            <a:ext cx="8153400" cy="3505200"/>
          </a:xfrm>
        </p:spPr>
        <p:txBody>
          <a:bodyPr/>
          <a:lstStyle/>
          <a:p>
            <a:pPr eaLnBrk="1" hangingPunct="1"/>
            <a:r>
              <a:rPr lang="en-US" altLang="en-US">
                <a:solidFill>
                  <a:srgbClr val="FFFF00"/>
                </a:solidFill>
                <a:latin typeface="Comic Sans MS" pitchFamily="66" charset="0"/>
              </a:rPr>
              <a:t>Jesus </a:t>
            </a:r>
            <a:r>
              <a:rPr lang="en-US" altLang="en-US">
                <a:solidFill>
                  <a:srgbClr val="FFFFFF"/>
                </a:solidFill>
                <a:latin typeface="Comic Sans MS" pitchFamily="66" charset="0"/>
              </a:rPr>
              <a:t>(Luke 18</a:t>
            </a:r>
            <a:r>
              <a:rPr lang="en-US" altLang="en-US" baseline="30000">
                <a:solidFill>
                  <a:srgbClr val="FFFFFF"/>
                </a:solidFill>
                <a:latin typeface="Comic Sans MS" pitchFamily="66" charset="0"/>
              </a:rPr>
              <a:t>31-33</a:t>
            </a:r>
            <a:r>
              <a:rPr lang="en-US" altLang="en-US">
                <a:solidFill>
                  <a:srgbClr val="FFFFFF"/>
                </a:solidFill>
                <a:latin typeface="Comic Sans MS" pitchFamily="66" charset="0"/>
              </a:rPr>
              <a:t> 24</a:t>
            </a:r>
            <a:r>
              <a:rPr lang="en-US" altLang="en-US" baseline="30000">
                <a:solidFill>
                  <a:srgbClr val="FFFFFF"/>
                </a:solidFill>
                <a:latin typeface="Comic Sans MS" pitchFamily="66" charset="0"/>
              </a:rPr>
              <a:t>25-27</a:t>
            </a:r>
            <a:r>
              <a:rPr lang="en-US" altLang="en-US">
                <a:solidFill>
                  <a:srgbClr val="FFFFFF"/>
                </a:solidFill>
                <a:latin typeface="Comic Sans MS" pitchFamily="66" charset="0"/>
              </a:rPr>
              <a:t> John 10</a:t>
            </a:r>
            <a:r>
              <a:rPr lang="en-US" altLang="en-US" baseline="30000">
                <a:solidFill>
                  <a:srgbClr val="FFFFFF"/>
                </a:solidFill>
                <a:latin typeface="Comic Sans MS" pitchFamily="66" charset="0"/>
              </a:rPr>
              <a:t>35</a:t>
            </a:r>
            <a:r>
              <a:rPr lang="en-US" altLang="en-US">
                <a:solidFill>
                  <a:srgbClr val="FFFFFF"/>
                </a:solidFill>
                <a:latin typeface="Comic Sans MS" pitchFamily="66" charset="0"/>
              </a:rPr>
              <a:t>)</a:t>
            </a:r>
          </a:p>
          <a:p>
            <a:pPr eaLnBrk="1" hangingPunct="1"/>
            <a:r>
              <a:rPr lang="en-US" altLang="en-US">
                <a:solidFill>
                  <a:srgbClr val="FFFF00"/>
                </a:solidFill>
                <a:latin typeface="Comic Sans MS" pitchFamily="66" charset="0"/>
              </a:rPr>
              <a:t>Peter </a:t>
            </a:r>
            <a:r>
              <a:rPr lang="en-US" altLang="en-US">
                <a:solidFill>
                  <a:srgbClr val="FFFFFF"/>
                </a:solidFill>
                <a:latin typeface="Comic Sans MS" pitchFamily="66" charset="0"/>
              </a:rPr>
              <a:t>(Acts 1</a:t>
            </a:r>
            <a:r>
              <a:rPr lang="en-US" altLang="en-US" baseline="30000">
                <a:solidFill>
                  <a:srgbClr val="FFFFFF"/>
                </a:solidFill>
                <a:latin typeface="Comic Sans MS" pitchFamily="66" charset="0"/>
              </a:rPr>
              <a:t>16</a:t>
            </a:r>
            <a:r>
              <a:rPr lang="en-US" altLang="en-US">
                <a:solidFill>
                  <a:srgbClr val="FFFFFF"/>
                </a:solidFill>
                <a:latin typeface="Comic Sans MS" pitchFamily="66" charset="0"/>
              </a:rPr>
              <a:t>)</a:t>
            </a:r>
          </a:p>
          <a:p>
            <a:pPr eaLnBrk="1" hangingPunct="1"/>
            <a:r>
              <a:rPr lang="en-US" altLang="en-US">
                <a:solidFill>
                  <a:srgbClr val="FFFF00"/>
                </a:solidFill>
                <a:latin typeface="Comic Sans MS" pitchFamily="66" charset="0"/>
              </a:rPr>
              <a:t>Stephen </a:t>
            </a:r>
            <a:r>
              <a:rPr lang="en-US" altLang="en-US">
                <a:solidFill>
                  <a:srgbClr val="FFFFFF"/>
                </a:solidFill>
                <a:latin typeface="Comic Sans MS" pitchFamily="66" charset="0"/>
              </a:rPr>
              <a:t>(Acts 7</a:t>
            </a:r>
            <a:r>
              <a:rPr lang="en-US" altLang="en-US" baseline="30000">
                <a:solidFill>
                  <a:srgbClr val="FFFFFF"/>
                </a:solidFill>
                <a:latin typeface="Comic Sans MS" pitchFamily="66" charset="0"/>
              </a:rPr>
              <a:t>38</a:t>
            </a:r>
            <a:r>
              <a:rPr lang="en-US" altLang="en-US">
                <a:solidFill>
                  <a:srgbClr val="FFFFFF"/>
                </a:solidFill>
                <a:latin typeface="Comic Sans MS" pitchFamily="66" charset="0"/>
              </a:rPr>
              <a:t>)</a:t>
            </a:r>
          </a:p>
          <a:p>
            <a:pPr eaLnBrk="1" hangingPunct="1"/>
            <a:r>
              <a:rPr lang="en-US" altLang="en-US">
                <a:solidFill>
                  <a:srgbClr val="FFFF00"/>
                </a:solidFill>
                <a:latin typeface="Comic Sans MS" pitchFamily="66" charset="0"/>
              </a:rPr>
              <a:t>Paul </a:t>
            </a:r>
            <a:r>
              <a:rPr lang="en-US" altLang="en-US">
                <a:solidFill>
                  <a:srgbClr val="FFFFFF"/>
                </a:solidFill>
                <a:latin typeface="Comic Sans MS" pitchFamily="66" charset="0"/>
              </a:rPr>
              <a:t>(Romans 3</a:t>
            </a:r>
            <a:r>
              <a:rPr lang="en-US" altLang="en-US" baseline="30000">
                <a:solidFill>
                  <a:srgbClr val="FFFFFF"/>
                </a:solidFill>
                <a:latin typeface="Comic Sans MS" pitchFamily="66" charset="0"/>
              </a:rPr>
              <a:t>2</a:t>
            </a:r>
            <a:r>
              <a:rPr lang="en-US" altLang="en-US">
                <a:solidFill>
                  <a:srgbClr val="FFFFFF"/>
                </a:solidFill>
                <a:latin typeface="Comic Sans MS" pitchFamily="66" charset="0"/>
              </a:rPr>
              <a:t>)</a:t>
            </a:r>
          </a:p>
          <a:p>
            <a:pPr eaLnBrk="1" hangingPunct="1"/>
            <a:r>
              <a:rPr lang="en-US" altLang="en-US">
                <a:solidFill>
                  <a:srgbClr val="FFFF00"/>
                </a:solidFill>
                <a:latin typeface="Comic Sans MS" pitchFamily="66" charset="0"/>
              </a:rPr>
              <a:t>James </a:t>
            </a:r>
            <a:r>
              <a:rPr lang="en-US" altLang="en-US">
                <a:solidFill>
                  <a:srgbClr val="FFFFFF"/>
                </a:solidFill>
                <a:latin typeface="Comic Sans MS" pitchFamily="66" charset="0"/>
              </a:rPr>
              <a:t>(James 4</a:t>
            </a:r>
            <a:r>
              <a:rPr lang="en-US" altLang="en-US" baseline="30000">
                <a:solidFill>
                  <a:srgbClr val="FFFFFF"/>
                </a:solidFill>
                <a:latin typeface="Comic Sans MS" pitchFamily="66" charset="0"/>
              </a:rPr>
              <a:t>5</a:t>
            </a:r>
            <a:r>
              <a:rPr lang="en-US" altLang="en-US">
                <a:solidFill>
                  <a:srgbClr val="FFFFFF"/>
                </a:solidFill>
                <a:latin typeface="Comic Sans MS" pitchFamily="66" charset="0"/>
              </a:rPr>
              <a:t>)</a:t>
            </a:r>
          </a:p>
        </p:txBody>
      </p:sp>
      <p:grpSp>
        <p:nvGrpSpPr>
          <p:cNvPr id="124931" name="Group 20"/>
          <p:cNvGrpSpPr>
            <a:grpSpLocks/>
          </p:cNvGrpSpPr>
          <p:nvPr/>
        </p:nvGrpSpPr>
        <p:grpSpPr bwMode="auto">
          <a:xfrm>
            <a:off x="8058150" y="6096000"/>
            <a:ext cx="1009650" cy="685800"/>
            <a:chOff x="4032" y="3792"/>
            <a:chExt cx="636" cy="432"/>
          </a:xfrm>
        </p:grpSpPr>
        <p:grpSp>
          <p:nvGrpSpPr>
            <p:cNvPr id="124933" name="Group 21"/>
            <p:cNvGrpSpPr>
              <a:grpSpLocks/>
            </p:cNvGrpSpPr>
            <p:nvPr/>
          </p:nvGrpSpPr>
          <p:grpSpPr bwMode="auto">
            <a:xfrm>
              <a:off x="4242" y="3914"/>
              <a:ext cx="168" cy="180"/>
              <a:chOff x="1824" y="633"/>
              <a:chExt cx="2834" cy="2849"/>
            </a:xfrm>
          </p:grpSpPr>
          <p:sp>
            <p:nvSpPr>
              <p:cNvPr id="124944"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24945"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24946"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24947"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24934" name="Group 26"/>
            <p:cNvGrpSpPr>
              <a:grpSpLocks/>
            </p:cNvGrpSpPr>
            <p:nvPr/>
          </p:nvGrpSpPr>
          <p:grpSpPr bwMode="auto">
            <a:xfrm>
              <a:off x="4469" y="4053"/>
              <a:ext cx="199" cy="142"/>
              <a:chOff x="1008" y="1059"/>
              <a:chExt cx="3768" cy="2733"/>
            </a:xfrm>
          </p:grpSpPr>
          <p:sp>
            <p:nvSpPr>
              <p:cNvPr id="124940"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4941"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4942"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4943"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24935"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24936"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24937"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4938"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24939"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1492" name="Text Box 36"/>
          <p:cNvSpPr txBox="1">
            <a:spLocks noChangeArrowheads="1"/>
          </p:cNvSpPr>
          <p:nvPr/>
        </p:nvSpPr>
        <p:spPr bwMode="auto">
          <a:xfrm>
            <a:off x="8380413" y="0"/>
            <a:ext cx="7588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31459">
                                            <p:txEl>
                                              <p:pRg st="0" end="0"/>
                                            </p:txEl>
                                          </p:spTgt>
                                        </p:tgtEl>
                                        <p:attrNameLst>
                                          <p:attrName>style.visibility</p:attrName>
                                        </p:attrNameLst>
                                      </p:cBhvr>
                                      <p:to>
                                        <p:strVal val="visible"/>
                                      </p:to>
                                    </p:set>
                                    <p:anim calcmode="discrete" valueType="clr">
                                      <p:cBhvr override="childStyle">
                                        <p:cTn id="7" dur="80"/>
                                        <p:tgtEl>
                                          <p:spTgt spid="53145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145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3145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31459">
                                            <p:txEl>
                                              <p:pRg st="1" end="1"/>
                                            </p:txEl>
                                          </p:spTgt>
                                        </p:tgtEl>
                                        <p:attrNameLst>
                                          <p:attrName>style.visibility</p:attrName>
                                        </p:attrNameLst>
                                      </p:cBhvr>
                                      <p:to>
                                        <p:strVal val="visible"/>
                                      </p:to>
                                    </p:set>
                                    <p:anim calcmode="discrete" valueType="clr">
                                      <p:cBhvr override="childStyle">
                                        <p:cTn id="14" dur="80"/>
                                        <p:tgtEl>
                                          <p:spTgt spid="53145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3145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3145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31459">
                                            <p:txEl>
                                              <p:pRg st="2" end="2"/>
                                            </p:txEl>
                                          </p:spTgt>
                                        </p:tgtEl>
                                        <p:attrNameLst>
                                          <p:attrName>style.visibility</p:attrName>
                                        </p:attrNameLst>
                                      </p:cBhvr>
                                      <p:to>
                                        <p:strVal val="visible"/>
                                      </p:to>
                                    </p:set>
                                    <p:anim calcmode="discrete" valueType="clr">
                                      <p:cBhvr override="childStyle">
                                        <p:cTn id="21" dur="80"/>
                                        <p:tgtEl>
                                          <p:spTgt spid="53145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3145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531459">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31459">
                                            <p:txEl>
                                              <p:pRg st="3" end="3"/>
                                            </p:txEl>
                                          </p:spTgt>
                                        </p:tgtEl>
                                        <p:attrNameLst>
                                          <p:attrName>style.visibility</p:attrName>
                                        </p:attrNameLst>
                                      </p:cBhvr>
                                      <p:to>
                                        <p:strVal val="visible"/>
                                      </p:to>
                                    </p:set>
                                    <p:anim calcmode="discrete" valueType="clr">
                                      <p:cBhvr override="childStyle">
                                        <p:cTn id="28" dur="80"/>
                                        <p:tgtEl>
                                          <p:spTgt spid="53145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31459">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531459">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531459">
                                            <p:txEl>
                                              <p:pRg st="4" end="4"/>
                                            </p:txEl>
                                          </p:spTgt>
                                        </p:tgtEl>
                                        <p:attrNameLst>
                                          <p:attrName>style.visibility</p:attrName>
                                        </p:attrNameLst>
                                      </p:cBhvr>
                                      <p:to>
                                        <p:strVal val="visible"/>
                                      </p:to>
                                    </p:set>
                                    <p:anim calcmode="discrete" valueType="clr">
                                      <p:cBhvr override="childStyle">
                                        <p:cTn id="35" dur="80"/>
                                        <p:tgtEl>
                                          <p:spTgt spid="53145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531459">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53145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Close of the Canon</a:t>
            </a:r>
          </a:p>
        </p:txBody>
      </p:sp>
      <p:sp>
        <p:nvSpPr>
          <p:cNvPr id="532483" name="Rectangle 3"/>
          <p:cNvSpPr>
            <a:spLocks noGrp="1" noChangeArrowheads="1"/>
          </p:cNvSpPr>
          <p:nvPr>
            <p:ph type="body" idx="1"/>
          </p:nvPr>
        </p:nvSpPr>
        <p:spPr/>
        <p:txBody>
          <a:bodyPr/>
          <a:lstStyle/>
          <a:p>
            <a:pPr eaLnBrk="1" hangingPunct="1">
              <a:defRPr/>
            </a:pPr>
            <a:r>
              <a:rPr lang="en-US">
                <a:solidFill>
                  <a:srgbClr val="FBE50F"/>
                </a:solidFill>
                <a:latin typeface="Comic Sans MS" pitchFamily="-112" charset="0"/>
                <a:ea typeface="+mn-ea"/>
              </a:rPr>
              <a:t>The prophetic gift was said to have ceased</a:t>
            </a:r>
          </a:p>
          <a:p>
            <a:pPr eaLnBrk="1" hangingPunct="1">
              <a:defRPr/>
            </a:pPr>
            <a:r>
              <a:rPr lang="en-US">
                <a:solidFill>
                  <a:srgbClr val="00FFFF"/>
                </a:solidFill>
                <a:effectLst/>
                <a:latin typeface="Comic Sans MS" pitchFamily="-112" charset="0"/>
                <a:ea typeface="+mn-ea"/>
              </a:rPr>
              <a:t>1 Maccabees 9:27</a:t>
            </a:r>
            <a:r>
              <a:rPr lang="en-US">
                <a:solidFill>
                  <a:srgbClr val="FBE50F"/>
                </a:solidFill>
                <a:effectLst/>
                <a:latin typeface="Comic Sans MS" pitchFamily="-112" charset="0"/>
                <a:ea typeface="+mn-ea"/>
              </a:rPr>
              <a:t> So was there a great affliction in Israel, the like whereof was not since the time that a prophet was not seen among them.</a:t>
            </a:r>
          </a:p>
        </p:txBody>
      </p:sp>
      <p:grpSp>
        <p:nvGrpSpPr>
          <p:cNvPr id="126979" name="Group 20"/>
          <p:cNvGrpSpPr>
            <a:grpSpLocks/>
          </p:cNvGrpSpPr>
          <p:nvPr/>
        </p:nvGrpSpPr>
        <p:grpSpPr bwMode="auto">
          <a:xfrm>
            <a:off x="8058150" y="6096000"/>
            <a:ext cx="1009650" cy="685800"/>
            <a:chOff x="4032" y="3792"/>
            <a:chExt cx="636" cy="432"/>
          </a:xfrm>
        </p:grpSpPr>
        <p:grpSp>
          <p:nvGrpSpPr>
            <p:cNvPr id="126981" name="Group 21"/>
            <p:cNvGrpSpPr>
              <a:grpSpLocks/>
            </p:cNvGrpSpPr>
            <p:nvPr/>
          </p:nvGrpSpPr>
          <p:grpSpPr bwMode="auto">
            <a:xfrm>
              <a:off x="4242" y="3914"/>
              <a:ext cx="168" cy="180"/>
              <a:chOff x="1824" y="633"/>
              <a:chExt cx="2834" cy="2849"/>
            </a:xfrm>
          </p:grpSpPr>
          <p:sp>
            <p:nvSpPr>
              <p:cNvPr id="12699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0000"/>
              </a:solidFill>
              <a:ln w="3175">
                <a:solidFill>
                  <a:srgbClr val="000000"/>
                </a:solidFill>
                <a:miter lim="800000"/>
                <a:headEnd/>
                <a:tailEnd/>
              </a:ln>
            </p:spPr>
            <p:txBody>
              <a:bodyPr/>
              <a:lstStyle/>
              <a:p>
                <a:endParaRPr lang="en-GB"/>
              </a:p>
            </p:txBody>
          </p:sp>
          <p:sp>
            <p:nvSpPr>
              <p:cNvPr id="12699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0000"/>
              </a:solidFill>
              <a:ln w="3175">
                <a:solidFill>
                  <a:srgbClr val="000000"/>
                </a:solidFill>
                <a:miter lim="800000"/>
                <a:headEnd/>
                <a:tailEnd/>
              </a:ln>
            </p:spPr>
            <p:txBody>
              <a:bodyPr/>
              <a:lstStyle/>
              <a:p>
                <a:endParaRPr lang="en-GB"/>
              </a:p>
            </p:txBody>
          </p:sp>
          <p:sp>
            <p:nvSpPr>
              <p:cNvPr id="12699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FF0000"/>
              </a:solidFill>
              <a:ln w="3175">
                <a:solidFill>
                  <a:srgbClr val="000000"/>
                </a:solidFill>
                <a:miter lim="800000"/>
                <a:headEnd/>
                <a:tailEnd/>
              </a:ln>
            </p:spPr>
            <p:txBody>
              <a:bodyPr/>
              <a:lstStyle/>
              <a:p>
                <a:endParaRPr lang="en-GB"/>
              </a:p>
            </p:txBody>
          </p:sp>
          <p:sp>
            <p:nvSpPr>
              <p:cNvPr id="12699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FF0000"/>
              </a:solidFill>
              <a:ln w="3175">
                <a:solidFill>
                  <a:srgbClr val="000000"/>
                </a:solidFill>
                <a:miter lim="800000"/>
                <a:headEnd/>
                <a:tailEnd/>
              </a:ln>
            </p:spPr>
            <p:txBody>
              <a:bodyPr/>
              <a:lstStyle/>
              <a:p>
                <a:endParaRPr lang="en-GB"/>
              </a:p>
            </p:txBody>
          </p:sp>
        </p:grpSp>
        <p:grpSp>
          <p:nvGrpSpPr>
            <p:cNvPr id="126982" name="Group 26"/>
            <p:cNvGrpSpPr>
              <a:grpSpLocks/>
            </p:cNvGrpSpPr>
            <p:nvPr/>
          </p:nvGrpSpPr>
          <p:grpSpPr bwMode="auto">
            <a:xfrm>
              <a:off x="4469" y="4053"/>
              <a:ext cx="199" cy="142"/>
              <a:chOff x="1008" y="1059"/>
              <a:chExt cx="3768" cy="2733"/>
            </a:xfrm>
          </p:grpSpPr>
          <p:sp>
            <p:nvSpPr>
              <p:cNvPr id="126988" name="AutoShape 27"/>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6989" name="Oval 28"/>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6990" name="Oval 29"/>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6991" name="Oval 30"/>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26983" name="Film"/>
            <p:cNvSpPr>
              <a:spLocks noEditPoints="1" noChangeArrowheads="1"/>
            </p:cNvSpPr>
            <p:nvPr/>
          </p:nvSpPr>
          <p:spPr bwMode="auto">
            <a:xfrm>
              <a:off x="4032" y="3808"/>
              <a:ext cx="140"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37 w 21600"/>
                <a:gd name="T25" fmla="*/ 8152 h 21600"/>
                <a:gd name="T26" fmla="*/ 17126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26984" name="Lock"/>
            <p:cNvSpPr>
              <a:spLocks noEditPoints="1" noChangeArrowheads="1"/>
            </p:cNvSpPr>
            <p:nvPr/>
          </p:nvSpPr>
          <p:spPr bwMode="auto">
            <a:xfrm>
              <a:off x="4474" y="3792"/>
              <a:ext cx="148"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30 w 21600"/>
                <a:gd name="T13" fmla="*/ 9959 h 21600"/>
                <a:gd name="T14" fmla="*/ 2116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GB"/>
            </a:p>
          </p:txBody>
        </p:sp>
        <p:sp>
          <p:nvSpPr>
            <p:cNvPr id="126985" name="AutoShape 33"/>
            <p:cNvSpPr>
              <a:spLocks noChangeArrowheads="1"/>
            </p:cNvSpPr>
            <p:nvPr/>
          </p:nvSpPr>
          <p:spPr bwMode="auto">
            <a:xfrm>
              <a:off x="4178" y="3971"/>
              <a:ext cx="58" cy="49"/>
            </a:xfrm>
            <a:prstGeom prst="rightArrow">
              <a:avLst>
                <a:gd name="adj1" fmla="val 50000"/>
                <a:gd name="adj2" fmla="val 29592"/>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6986" name="AutoShape 34"/>
            <p:cNvSpPr>
              <a:spLocks noChangeArrowheads="1"/>
            </p:cNvSpPr>
            <p:nvPr/>
          </p:nvSpPr>
          <p:spPr bwMode="auto">
            <a:xfrm>
              <a:off x="4341" y="3808"/>
              <a:ext cx="122"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393 w 21600"/>
                <a:gd name="T13" fmla="*/ 3019 h 21600"/>
                <a:gd name="T14" fmla="*/ 18236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26987" name="AutoShape 35"/>
            <p:cNvSpPr>
              <a:spLocks noChangeArrowheads="1"/>
            </p:cNvSpPr>
            <p:nvPr/>
          </p:nvSpPr>
          <p:spPr bwMode="auto">
            <a:xfrm flipV="1">
              <a:off x="4346" y="4085"/>
              <a:ext cx="123"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68 w 21600"/>
                <a:gd name="T13" fmla="*/ 2853 h 21600"/>
                <a:gd name="T14" fmla="*/ 18263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2516" name="Text Box 36"/>
          <p:cNvSpPr txBox="1">
            <a:spLocks noChangeArrowheads="1"/>
          </p:cNvSpPr>
          <p:nvPr/>
        </p:nvSpPr>
        <p:spPr bwMode="auto">
          <a:xfrm>
            <a:off x="8380413" y="0"/>
            <a:ext cx="7588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Effect transition="in" filter="wipe(up)">
                                      <p:cBhvr>
                                        <p:cTn id="7" dur="500"/>
                                        <p:tgtEl>
                                          <p:spTgt spid="532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32483">
                                            <p:txEl>
                                              <p:pRg st="1" end="1"/>
                                            </p:txEl>
                                          </p:spTgt>
                                        </p:tgtEl>
                                        <p:attrNameLst>
                                          <p:attrName>style.visibility</p:attrName>
                                        </p:attrNameLst>
                                      </p:cBhvr>
                                      <p:to>
                                        <p:strVal val="visible"/>
                                      </p:to>
                                    </p:set>
                                    <p:animEffect transition="in" filter="wipe(up)">
                                      <p:cBhvr>
                                        <p:cTn id="11" dur="500"/>
                                        <p:tgtEl>
                                          <p:spTgt spid="5324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76600" y="2819400"/>
            <a:ext cx="2209800" cy="1676400"/>
            <a:chOff x="1824" y="633"/>
            <a:chExt cx="2834" cy="2849"/>
          </a:xfrm>
        </p:grpSpPr>
        <p:sp>
          <p:nvSpPr>
            <p:cNvPr id="129040"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129041"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129042"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129043"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7"/>
          <p:cNvGrpSpPr>
            <a:grpSpLocks/>
          </p:cNvGrpSpPr>
          <p:nvPr/>
        </p:nvGrpSpPr>
        <p:grpSpPr bwMode="auto">
          <a:xfrm>
            <a:off x="6248400" y="4114800"/>
            <a:ext cx="2609850" cy="1333500"/>
            <a:chOff x="1008" y="1059"/>
            <a:chExt cx="3768" cy="2733"/>
          </a:xfrm>
        </p:grpSpPr>
        <p:sp>
          <p:nvSpPr>
            <p:cNvPr id="129036" name="AutoShape 8"/>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9037" name="Oval 9"/>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9038" name="Oval 10"/>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29039" name="Oval 11"/>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97356"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697357"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697358" name="AutoShape 14"/>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7359" name="AutoShape 15"/>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7360" name="AutoShape 16"/>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7361" name="WordArt 17"/>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697362" name="WordArt 18"/>
          <p:cNvSpPr>
            <a:spLocks noChangeArrowheads="1" noChangeShapeType="1" noTextEdit="1"/>
          </p:cNvSpPr>
          <p:nvPr/>
        </p:nvSpPr>
        <p:spPr bwMode="auto">
          <a:xfrm>
            <a:off x="2667000" y="20574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COMPILATION</a:t>
            </a:r>
          </a:p>
        </p:txBody>
      </p:sp>
      <p:sp>
        <p:nvSpPr>
          <p:cNvPr id="697364" name="WordArt 20"/>
          <p:cNvSpPr>
            <a:spLocks noChangeArrowheads="1" noChangeShapeType="1" noTextEdit="1"/>
          </p:cNvSpPr>
          <p:nvPr/>
        </p:nvSpPr>
        <p:spPr bwMode="auto">
          <a:xfrm>
            <a:off x="6248400" y="5638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CONCOCTIONS</a:t>
            </a:r>
          </a:p>
        </p:txBody>
      </p:sp>
      <p:sp>
        <p:nvSpPr>
          <p:cNvPr id="697365" name="Rectangle 21"/>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7365"/>
                                        </p:tgtEl>
                                        <p:attrNameLst>
                                          <p:attrName>style.visibility</p:attrName>
                                        </p:attrNameLst>
                                      </p:cBhvr>
                                      <p:to>
                                        <p:strVal val="visible"/>
                                      </p:to>
                                    </p:set>
                                    <p:animEffect transition="in" filter="fade">
                                      <p:cBhvr>
                                        <p:cTn id="7" dur="2000"/>
                                        <p:tgtEl>
                                          <p:spTgt spid="697365"/>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97356"/>
                                        </p:tgtEl>
                                        <p:attrNameLst>
                                          <p:attrName>style.visibility</p:attrName>
                                        </p:attrNameLst>
                                      </p:cBhvr>
                                      <p:to>
                                        <p:strVal val="visible"/>
                                      </p:to>
                                    </p:set>
                                    <p:anim calcmode="lin" valueType="num">
                                      <p:cBhvr additive="base">
                                        <p:cTn id="11" dur="500" fill="hold"/>
                                        <p:tgtEl>
                                          <p:spTgt spid="697356"/>
                                        </p:tgtEl>
                                        <p:attrNameLst>
                                          <p:attrName>ppt_x</p:attrName>
                                        </p:attrNameLst>
                                      </p:cBhvr>
                                      <p:tavLst>
                                        <p:tav tm="0">
                                          <p:val>
                                            <p:strVal val="#ppt_x"/>
                                          </p:val>
                                        </p:tav>
                                        <p:tav tm="100000">
                                          <p:val>
                                            <p:strVal val="#ppt_x"/>
                                          </p:val>
                                        </p:tav>
                                      </p:tavLst>
                                    </p:anim>
                                    <p:anim calcmode="lin" valueType="num">
                                      <p:cBhvr additive="base">
                                        <p:cTn id="12" dur="500" fill="hold"/>
                                        <p:tgtEl>
                                          <p:spTgt spid="697356"/>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37" presetClass="entr" presetSubtype="0" fill="hold" grpId="0" nodeType="afterEffect">
                                  <p:stCondLst>
                                    <p:cond delay="0"/>
                                  </p:stCondLst>
                                  <p:childTnLst>
                                    <p:set>
                                      <p:cBhvr>
                                        <p:cTn id="15" dur="1" fill="hold">
                                          <p:stCondLst>
                                            <p:cond delay="0"/>
                                          </p:stCondLst>
                                        </p:cTn>
                                        <p:tgtEl>
                                          <p:spTgt spid="697361"/>
                                        </p:tgtEl>
                                        <p:attrNameLst>
                                          <p:attrName>style.visibility</p:attrName>
                                        </p:attrNameLst>
                                      </p:cBhvr>
                                      <p:to>
                                        <p:strVal val="visible"/>
                                      </p:to>
                                    </p:set>
                                    <p:animEffect transition="in" filter="fade">
                                      <p:cBhvr>
                                        <p:cTn id="16" dur="1000"/>
                                        <p:tgtEl>
                                          <p:spTgt spid="697361"/>
                                        </p:tgtEl>
                                      </p:cBhvr>
                                    </p:animEffect>
                                    <p:anim calcmode="lin" valueType="num">
                                      <p:cBhvr>
                                        <p:cTn id="17" dur="1000" fill="hold"/>
                                        <p:tgtEl>
                                          <p:spTgt spid="697361"/>
                                        </p:tgtEl>
                                        <p:attrNameLst>
                                          <p:attrName>ppt_x</p:attrName>
                                        </p:attrNameLst>
                                      </p:cBhvr>
                                      <p:tavLst>
                                        <p:tav tm="0">
                                          <p:val>
                                            <p:strVal val="#ppt_x"/>
                                          </p:val>
                                        </p:tav>
                                        <p:tav tm="100000">
                                          <p:val>
                                            <p:strVal val="#ppt_x"/>
                                          </p:val>
                                        </p:tav>
                                      </p:tavLst>
                                    </p:anim>
                                    <p:anim calcmode="lin" valueType="num">
                                      <p:cBhvr>
                                        <p:cTn id="18" dur="900" decel="100000" fill="hold"/>
                                        <p:tgtEl>
                                          <p:spTgt spid="69736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97361"/>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697358"/>
                                        </p:tgtEl>
                                        <p:attrNameLst>
                                          <p:attrName>style.visibility</p:attrName>
                                        </p:attrNameLst>
                                      </p:cBhvr>
                                      <p:to>
                                        <p:strVal val="visible"/>
                                      </p:to>
                                    </p:set>
                                    <p:animEffect transition="in" filter="wipe(left)">
                                      <p:cBhvr>
                                        <p:cTn id="23" dur="500"/>
                                        <p:tgtEl>
                                          <p:spTgt spid="697358"/>
                                        </p:tgtEl>
                                      </p:cBhvr>
                                    </p:animEffect>
                                  </p:childTnLst>
                                </p:cTn>
                              </p:par>
                            </p:childTnLst>
                          </p:cTn>
                        </p:par>
                        <p:par>
                          <p:cTn id="24" fill="hold" nodeType="afterGroup">
                            <p:stCondLst>
                              <p:cond delay="4000"/>
                            </p:stCondLst>
                            <p:childTnLst>
                              <p:par>
                                <p:cTn id="25" presetID="26"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par>
                          <p:cTn id="41" fill="hold" nodeType="afterGroup">
                            <p:stCondLst>
                              <p:cond delay="6000"/>
                            </p:stCondLst>
                            <p:childTnLst>
                              <p:par>
                                <p:cTn id="42" presetID="9" presetClass="entr" presetSubtype="0" fill="hold" grpId="0" nodeType="afterEffect">
                                  <p:stCondLst>
                                    <p:cond delay="0"/>
                                  </p:stCondLst>
                                  <p:childTnLst>
                                    <p:set>
                                      <p:cBhvr>
                                        <p:cTn id="43" dur="1" fill="hold">
                                          <p:stCondLst>
                                            <p:cond delay="0"/>
                                          </p:stCondLst>
                                        </p:cTn>
                                        <p:tgtEl>
                                          <p:spTgt spid="697362"/>
                                        </p:tgtEl>
                                        <p:attrNameLst>
                                          <p:attrName>style.visibility</p:attrName>
                                        </p:attrNameLst>
                                      </p:cBhvr>
                                      <p:to>
                                        <p:strVal val="visible"/>
                                      </p:to>
                                    </p:set>
                                    <p:animEffect transition="in" filter="dissolve">
                                      <p:cBhvr>
                                        <p:cTn id="44" dur="500"/>
                                        <p:tgtEl>
                                          <p:spTgt spid="697362"/>
                                        </p:tgtEl>
                                      </p:cBhvr>
                                    </p:animEffect>
                                  </p:childTnLst>
                                </p:cTn>
                              </p:par>
                            </p:childTnLst>
                          </p:cTn>
                        </p:par>
                        <p:par>
                          <p:cTn id="45" fill="hold" nodeType="afterGroup">
                            <p:stCondLst>
                              <p:cond delay="6500"/>
                            </p:stCondLst>
                            <p:childTnLst>
                              <p:par>
                                <p:cTn id="46" presetID="22" presetClass="entr" presetSubtype="1" fill="hold" grpId="0" nodeType="afterEffect">
                                  <p:stCondLst>
                                    <p:cond delay="0"/>
                                  </p:stCondLst>
                                  <p:childTnLst>
                                    <p:set>
                                      <p:cBhvr>
                                        <p:cTn id="47" dur="1" fill="hold">
                                          <p:stCondLst>
                                            <p:cond delay="0"/>
                                          </p:stCondLst>
                                        </p:cTn>
                                        <p:tgtEl>
                                          <p:spTgt spid="697360"/>
                                        </p:tgtEl>
                                        <p:attrNameLst>
                                          <p:attrName>style.visibility</p:attrName>
                                        </p:attrNameLst>
                                      </p:cBhvr>
                                      <p:to>
                                        <p:strVal val="visible"/>
                                      </p:to>
                                    </p:set>
                                    <p:animEffect transition="in" filter="wipe(up)">
                                      <p:cBhvr>
                                        <p:cTn id="48" dur="500"/>
                                        <p:tgtEl>
                                          <p:spTgt spid="697360"/>
                                        </p:tgtEl>
                                      </p:cBhvr>
                                    </p:animEffect>
                                  </p:childTnLst>
                                </p:cTn>
                              </p:par>
                            </p:childTnLst>
                          </p:cTn>
                        </p:par>
                        <p:par>
                          <p:cTn id="49" fill="hold" nodeType="afterGroup">
                            <p:stCondLst>
                              <p:cond delay="7000"/>
                            </p:stCondLst>
                            <p:childTnLst>
                              <p:par>
                                <p:cTn id="50" presetID="9"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par>
                          <p:cTn id="53" fill="hold" nodeType="afterGroup">
                            <p:stCondLst>
                              <p:cond delay="7500"/>
                            </p:stCondLst>
                            <p:childTnLst>
                              <p:par>
                                <p:cTn id="54" presetID="15" presetClass="entr" presetSubtype="0" fill="hold" grpId="0" nodeType="afterEffect">
                                  <p:stCondLst>
                                    <p:cond delay="0"/>
                                  </p:stCondLst>
                                  <p:childTnLst>
                                    <p:set>
                                      <p:cBhvr>
                                        <p:cTn id="55" dur="1" fill="hold">
                                          <p:stCondLst>
                                            <p:cond delay="0"/>
                                          </p:stCondLst>
                                        </p:cTn>
                                        <p:tgtEl>
                                          <p:spTgt spid="697364"/>
                                        </p:tgtEl>
                                        <p:attrNameLst>
                                          <p:attrName>style.visibility</p:attrName>
                                        </p:attrNameLst>
                                      </p:cBhvr>
                                      <p:to>
                                        <p:strVal val="visible"/>
                                      </p:to>
                                    </p:set>
                                    <p:anim calcmode="lin" valueType="num">
                                      <p:cBhvr>
                                        <p:cTn id="56" dur="1000" fill="hold"/>
                                        <p:tgtEl>
                                          <p:spTgt spid="697364"/>
                                        </p:tgtEl>
                                        <p:attrNameLst>
                                          <p:attrName>ppt_w</p:attrName>
                                        </p:attrNameLst>
                                      </p:cBhvr>
                                      <p:tavLst>
                                        <p:tav tm="0">
                                          <p:val>
                                            <p:fltVal val="0"/>
                                          </p:val>
                                        </p:tav>
                                        <p:tav tm="100000">
                                          <p:val>
                                            <p:strVal val="#ppt_w"/>
                                          </p:val>
                                        </p:tav>
                                      </p:tavLst>
                                    </p:anim>
                                    <p:anim calcmode="lin" valueType="num">
                                      <p:cBhvr>
                                        <p:cTn id="57" dur="1000" fill="hold"/>
                                        <p:tgtEl>
                                          <p:spTgt spid="697364"/>
                                        </p:tgtEl>
                                        <p:attrNameLst>
                                          <p:attrName>ppt_h</p:attrName>
                                        </p:attrNameLst>
                                      </p:cBhvr>
                                      <p:tavLst>
                                        <p:tav tm="0">
                                          <p:val>
                                            <p:fltVal val="0"/>
                                          </p:val>
                                        </p:tav>
                                        <p:tav tm="100000">
                                          <p:val>
                                            <p:strVal val="#ppt_h"/>
                                          </p:val>
                                        </p:tav>
                                      </p:tavLst>
                                    </p:anim>
                                    <p:anim calcmode="lin" valueType="num">
                                      <p:cBhvr>
                                        <p:cTn id="58" dur="1000" fill="hold"/>
                                        <p:tgtEl>
                                          <p:spTgt spid="697364"/>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97364"/>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500"/>
                            </p:stCondLst>
                            <p:childTnLst>
                              <p:par>
                                <p:cTn id="61" presetID="22" presetClass="entr" presetSubtype="4" fill="hold" grpId="0" nodeType="afterEffect">
                                  <p:stCondLst>
                                    <p:cond delay="0"/>
                                  </p:stCondLst>
                                  <p:childTnLst>
                                    <p:set>
                                      <p:cBhvr>
                                        <p:cTn id="62" dur="1" fill="hold">
                                          <p:stCondLst>
                                            <p:cond delay="0"/>
                                          </p:stCondLst>
                                        </p:cTn>
                                        <p:tgtEl>
                                          <p:spTgt spid="697359"/>
                                        </p:tgtEl>
                                        <p:attrNameLst>
                                          <p:attrName>style.visibility</p:attrName>
                                        </p:attrNameLst>
                                      </p:cBhvr>
                                      <p:to>
                                        <p:strVal val="visible"/>
                                      </p:to>
                                    </p:set>
                                    <p:animEffect transition="in" filter="wipe(down)">
                                      <p:cBhvr>
                                        <p:cTn id="63" dur="500"/>
                                        <p:tgtEl>
                                          <p:spTgt spid="697359"/>
                                        </p:tgtEl>
                                      </p:cBhvr>
                                    </p:animEffect>
                                  </p:childTnLst>
                                </p:cTn>
                              </p:par>
                            </p:childTnLst>
                          </p:cTn>
                        </p:par>
                        <p:par>
                          <p:cTn id="64" fill="hold" nodeType="afterGroup">
                            <p:stCondLst>
                              <p:cond delay="9000"/>
                            </p:stCondLst>
                            <p:childTnLst>
                              <p:par>
                                <p:cTn id="65" presetID="10" presetClass="entr" presetSubtype="0" fill="hold" grpId="0" nodeType="afterEffect">
                                  <p:stCondLst>
                                    <p:cond delay="0"/>
                                  </p:stCondLst>
                                  <p:childTnLst>
                                    <p:set>
                                      <p:cBhvr>
                                        <p:cTn id="66" dur="1" fill="hold">
                                          <p:stCondLst>
                                            <p:cond delay="0"/>
                                          </p:stCondLst>
                                        </p:cTn>
                                        <p:tgtEl>
                                          <p:spTgt spid="697357"/>
                                        </p:tgtEl>
                                        <p:attrNameLst>
                                          <p:attrName>style.visibility</p:attrName>
                                        </p:attrNameLst>
                                      </p:cBhvr>
                                      <p:to>
                                        <p:strVal val="visible"/>
                                      </p:to>
                                    </p:set>
                                    <p:animEffect transition="in" filter="fade">
                                      <p:cBhvr>
                                        <p:cTn id="67" dur="2000"/>
                                        <p:tgtEl>
                                          <p:spTgt spid="697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56" grpId="0" animBg="1"/>
      <p:bldP spid="697357" grpId="0" animBg="1"/>
      <p:bldP spid="697358" grpId="0" animBg="1"/>
      <p:bldP spid="697359" grpId="0" animBg="1"/>
      <p:bldP spid="697360" grpId="0" animBg="1"/>
      <p:bldP spid="697361" grpId="0" animBg="1"/>
      <p:bldP spid="697362" grpId="0" animBg="1"/>
      <p:bldP spid="697364" grpId="0" animBg="1"/>
      <p:bldP spid="69736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21"/>
          <p:cNvSpPr txBox="1">
            <a:spLocks noChangeArrowheads="1"/>
          </p:cNvSpPr>
          <p:nvPr/>
        </p:nvSpPr>
        <p:spPr bwMode="auto">
          <a:xfrm>
            <a:off x="74763" y="937330"/>
            <a:ext cx="2135187"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600" b="1" i="0" u="none" strike="noStrike" kern="1200" cap="none" spc="0" normalizeH="0" baseline="0" noProof="0" dirty="0">
                <a:ln>
                  <a:noFill/>
                </a:ln>
                <a:solidFill>
                  <a:srgbClr val="FFFFFF"/>
                </a:solidFill>
                <a:effectLst/>
                <a:uLnTx/>
                <a:uFillTx/>
                <a:latin typeface="Garamond" pitchFamily="18" charset="0"/>
                <a:ea typeface="MS PGothic" pitchFamily="34" charset="-128"/>
                <a:cs typeface="Arial"/>
              </a:rPr>
              <a:t>22</a:t>
            </a:r>
            <a:endParaRPr kumimoji="0" lang="en-US" altLang="en-US" sz="9600" b="0" i="0" u="none" strike="noStrike" kern="1200" cap="none" spc="0" normalizeH="0" baseline="0" noProof="0" dirty="0">
              <a:ln>
                <a:noFill/>
              </a:ln>
              <a:solidFill>
                <a:srgbClr val="FFFFFF"/>
              </a:solidFill>
              <a:effectLst/>
              <a:uLnTx/>
              <a:uFillTx/>
              <a:latin typeface="Garamond" pitchFamily="18" charset="0"/>
              <a:ea typeface="MS PGothic" pitchFamily="34" charset="-128"/>
              <a:cs typeface="Arial"/>
            </a:endParaRPr>
          </a:p>
        </p:txBody>
      </p:sp>
      <p:sp>
        <p:nvSpPr>
          <p:cNvPr id="131074" name="Text Box 22"/>
          <p:cNvSpPr txBox="1">
            <a:spLocks noChangeArrowheads="1"/>
          </p:cNvSpPr>
          <p:nvPr/>
        </p:nvSpPr>
        <p:spPr bwMode="auto">
          <a:xfrm>
            <a:off x="304800" y="4796234"/>
            <a:ext cx="2135188"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600" b="1" i="0" u="none" strike="noStrike" kern="1200" cap="none" spc="0" normalizeH="0" baseline="0" noProof="0" dirty="0">
                <a:ln>
                  <a:noFill/>
                </a:ln>
                <a:solidFill>
                  <a:srgbClr val="FFFFFF"/>
                </a:solidFill>
                <a:effectLst/>
                <a:uLnTx/>
                <a:uFillTx/>
                <a:latin typeface="Garamond" pitchFamily="18" charset="0"/>
                <a:ea typeface="MS PGothic" pitchFamily="34" charset="-128"/>
                <a:cs typeface="Arial"/>
              </a:rPr>
              <a:t>24</a:t>
            </a:r>
            <a:endParaRPr kumimoji="0" lang="en-US" altLang="en-US" sz="9600" b="0" i="0" u="none" strike="noStrike" kern="1200" cap="none" spc="0" normalizeH="0" baseline="0" noProof="0" dirty="0">
              <a:ln>
                <a:noFill/>
              </a:ln>
              <a:solidFill>
                <a:srgbClr val="FFFFFF"/>
              </a:solidFill>
              <a:effectLst/>
              <a:uLnTx/>
              <a:uFillTx/>
              <a:latin typeface="Garamond" pitchFamily="18" charset="0"/>
              <a:ea typeface="MS PGothic" pitchFamily="34" charset="-128"/>
              <a:cs typeface="Arial"/>
            </a:endParaRPr>
          </a:p>
        </p:txBody>
      </p:sp>
      <p:sp>
        <p:nvSpPr>
          <p:cNvPr id="131075" name="Text Box 23"/>
          <p:cNvSpPr txBox="1">
            <a:spLocks noChangeArrowheads="1"/>
          </p:cNvSpPr>
          <p:nvPr/>
        </p:nvSpPr>
        <p:spPr bwMode="auto">
          <a:xfrm>
            <a:off x="4800600" y="5329634"/>
            <a:ext cx="2135188"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600" b="1" i="0" u="none" strike="noStrike" kern="1200" cap="none" spc="0" normalizeH="0" baseline="0" noProof="0">
                <a:ln>
                  <a:noFill/>
                </a:ln>
                <a:solidFill>
                  <a:srgbClr val="FFFFFF"/>
                </a:solidFill>
                <a:effectLst/>
                <a:uLnTx/>
                <a:uFillTx/>
                <a:latin typeface="Garamond" pitchFamily="18" charset="0"/>
                <a:ea typeface="MS PGothic" pitchFamily="34" charset="-128"/>
                <a:cs typeface="Arial"/>
              </a:rPr>
              <a:t>23</a:t>
            </a:r>
            <a:endParaRPr kumimoji="0" lang="en-US" altLang="en-US" sz="96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568322" name="Rectangle 2"/>
          <p:cNvSpPr>
            <a:spLocks noGrp="1" noChangeArrowheads="1"/>
          </p:cNvSpPr>
          <p:nvPr>
            <p:ph type="title"/>
          </p:nvPr>
        </p:nvSpPr>
        <p:spPr>
          <a:xfrm>
            <a:off x="457200" y="152400"/>
            <a:ext cx="8229600" cy="838200"/>
          </a:xfrm>
          <a:effectLst>
            <a:outerShdw blurRad="63500" dist="113592" dir="1593903" algn="ctr" rotWithShape="0">
              <a:srgbClr val="000000"/>
            </a:outerShdw>
          </a:effectLst>
        </p:spPr>
        <p:txBody>
          <a:bodyPr/>
          <a:lstStyle/>
          <a:p>
            <a:pPr eaLnBrk="1" hangingPunct="1"/>
            <a:r>
              <a:rPr lang="en-US" altLang="en-US"/>
              <a:t>Number of Books?</a:t>
            </a:r>
          </a:p>
        </p:txBody>
      </p:sp>
      <p:grpSp>
        <p:nvGrpSpPr>
          <p:cNvPr id="131077" name="Group 4"/>
          <p:cNvGrpSpPr>
            <a:grpSpLocks/>
          </p:cNvGrpSpPr>
          <p:nvPr/>
        </p:nvGrpSpPr>
        <p:grpSpPr bwMode="auto">
          <a:xfrm>
            <a:off x="7905750" y="6096000"/>
            <a:ext cx="1162050" cy="685800"/>
            <a:chOff x="3024" y="3792"/>
            <a:chExt cx="732" cy="432"/>
          </a:xfrm>
        </p:grpSpPr>
        <p:grpSp>
          <p:nvGrpSpPr>
            <p:cNvPr id="131081" name="Group 5"/>
            <p:cNvGrpSpPr>
              <a:grpSpLocks/>
            </p:cNvGrpSpPr>
            <p:nvPr/>
          </p:nvGrpSpPr>
          <p:grpSpPr bwMode="auto">
            <a:xfrm>
              <a:off x="3265" y="3914"/>
              <a:ext cx="194" cy="180"/>
              <a:chOff x="1824" y="633"/>
              <a:chExt cx="2834" cy="2849"/>
            </a:xfrm>
          </p:grpSpPr>
          <p:sp>
            <p:nvSpPr>
              <p:cNvPr id="13109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9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9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9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grpSp>
          <p:nvGrpSpPr>
            <p:cNvPr id="131082" name="Group 10"/>
            <p:cNvGrpSpPr>
              <a:grpSpLocks/>
            </p:cNvGrpSpPr>
            <p:nvPr/>
          </p:nvGrpSpPr>
          <p:grpSpPr bwMode="auto">
            <a:xfrm>
              <a:off x="3526" y="4053"/>
              <a:ext cx="230" cy="142"/>
              <a:chOff x="1008" y="1059"/>
              <a:chExt cx="3768" cy="2733"/>
            </a:xfrm>
          </p:grpSpPr>
          <p:sp>
            <p:nvSpPr>
              <p:cNvPr id="131088" name="AutoShape 11"/>
              <p:cNvSpPr>
                <a:spLocks noChangeAspect="1" noChangeArrowheads="1"/>
              </p:cNvSpPr>
              <p:nvPr/>
            </p:nvSpPr>
            <p:spPr bwMode="auto">
              <a:xfrm>
                <a:off x="1915" y="1617"/>
                <a:ext cx="1942" cy="1675"/>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89" name="Oval 12"/>
              <p:cNvSpPr>
                <a:spLocks noChangeArrowheads="1"/>
              </p:cNvSpPr>
              <p:nvPr/>
            </p:nvSpPr>
            <p:spPr bwMode="auto">
              <a:xfrm>
                <a:off x="1008" y="3234"/>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90" name="Oval 13"/>
              <p:cNvSpPr>
                <a:spLocks noChangeArrowheads="1"/>
              </p:cNvSpPr>
              <p:nvPr/>
            </p:nvSpPr>
            <p:spPr bwMode="auto">
              <a:xfrm>
                <a:off x="2334" y="1059"/>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91" name="Oval 14"/>
              <p:cNvSpPr>
                <a:spLocks noChangeArrowheads="1"/>
              </p:cNvSpPr>
              <p:nvPr/>
            </p:nvSpPr>
            <p:spPr bwMode="auto">
              <a:xfrm>
                <a:off x="3660" y="3234"/>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131083" name="Film"/>
            <p:cNvSpPr>
              <a:spLocks noEditPoints="1" noChangeArrowheads="1"/>
            </p:cNvSpPr>
            <p:nvPr/>
          </p:nvSpPr>
          <p:spPr bwMode="auto">
            <a:xfrm>
              <a:off x="3024"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84" name="Lock"/>
            <p:cNvSpPr>
              <a:spLocks noEditPoints="1" noChangeArrowheads="1"/>
            </p:cNvSpPr>
            <p:nvPr/>
          </p:nvSpPr>
          <p:spPr bwMode="auto">
            <a:xfrm>
              <a:off x="3533"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85" name="AutoShape 17"/>
            <p:cNvSpPr>
              <a:spLocks noChangeArrowheads="1"/>
            </p:cNvSpPr>
            <p:nvPr/>
          </p:nvSpPr>
          <p:spPr bwMode="auto">
            <a:xfrm>
              <a:off x="3191"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86" name="AutoShape 18"/>
            <p:cNvSpPr>
              <a:spLocks noChangeArrowheads="1"/>
            </p:cNvSpPr>
            <p:nvPr/>
          </p:nvSpPr>
          <p:spPr bwMode="auto">
            <a:xfrm>
              <a:off x="3379"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1087" name="AutoShape 19"/>
            <p:cNvSpPr>
              <a:spLocks noChangeArrowheads="1"/>
            </p:cNvSpPr>
            <p:nvPr/>
          </p:nvSpPr>
          <p:spPr bwMode="auto">
            <a:xfrm flipV="1">
              <a:off x="3386"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568340" name="Rectangle 20"/>
          <p:cNvSpPr>
            <a:spLocks noChangeArrowheads="1"/>
          </p:cNvSpPr>
          <p:nvPr/>
        </p:nvSpPr>
        <p:spPr bwMode="auto">
          <a:xfrm>
            <a:off x="992188" y="762000"/>
            <a:ext cx="7646987" cy="5191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BE50F"/>
                </a:solidFill>
                <a:effectLst>
                  <a:outerShdw blurRad="38100" dist="38100" dir="2700000" algn="tl">
                    <a:srgbClr val="000000"/>
                  </a:outerShdw>
                </a:effectLst>
                <a:uLnTx/>
                <a:uFillTx/>
                <a:latin typeface="Comic Sans MS" pitchFamily="66" charset="0"/>
                <a:ea typeface="MS PGothic" pitchFamily="34" charset="-128"/>
                <a:cs typeface="Arial"/>
              </a:rPr>
              <a:t>Persons have come up with differing versions</a:t>
            </a:r>
          </a:p>
        </p:txBody>
      </p:sp>
      <p:sp>
        <p:nvSpPr>
          <p:cNvPr id="568344" name="Text Box 24"/>
          <p:cNvSpPr txBox="1">
            <a:spLocks noChangeArrowheads="1"/>
          </p:cNvSpPr>
          <p:nvPr/>
        </p:nvSpPr>
        <p:spPr bwMode="auto">
          <a:xfrm>
            <a:off x="8380413" y="0"/>
            <a:ext cx="7588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Garamond" pitchFamily="-112" charset="0"/>
                <a:ea typeface="Arial" pitchFamily="-112" charset="0"/>
                <a:cs typeface="Arial"/>
              </a:rPr>
              <a:t>195b</a:t>
            </a:r>
          </a:p>
        </p:txBody>
      </p:sp>
      <p:sp>
        <p:nvSpPr>
          <p:cNvPr id="568345" name="Rectangle 25"/>
          <p:cNvSpPr>
            <a:spLocks noChangeArrowheads="1"/>
          </p:cNvSpPr>
          <p:nvPr/>
        </p:nvSpPr>
        <p:spPr bwMode="auto">
          <a:xfrm>
            <a:off x="0" y="2072208"/>
            <a:ext cx="9139238" cy="5029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231775" marR="0" lvl="0" indent="-231775" algn="l" defTabSz="914400" rtl="0" eaLnBrk="1" fontAlgn="base" latinLnBrk="0" hangingPunct="1">
              <a:lnSpc>
                <a:spcPct val="90000"/>
              </a:lnSpc>
              <a:spcBef>
                <a:spcPct val="20000"/>
              </a:spcBef>
              <a:spcAft>
                <a:spcPct val="0"/>
              </a:spcAft>
              <a:buClr>
                <a:srgbClr val="00FF99"/>
              </a:buClr>
              <a:buSzTx/>
              <a:buFontTx/>
              <a:buChar char="•"/>
              <a:tabLst/>
              <a:defRPr/>
            </a:pPr>
            <a:r>
              <a:rPr kumimoji="0" lang="en-US" altLang="en-US" sz="2800" b="0" i="0" u="none" strike="noStrike" kern="1200" cap="none" spc="0" normalizeH="0" baseline="0" noProof="0" dirty="0">
                <a:ln>
                  <a:noFill/>
                </a:ln>
                <a:solidFill>
                  <a:srgbClr val="FBE50F"/>
                </a:solidFill>
                <a:effectLst>
                  <a:outerShdw blurRad="38100" dist="38100" dir="2700000" algn="tl">
                    <a:srgbClr val="000000"/>
                  </a:outerShdw>
                </a:effectLst>
                <a:uLnTx/>
                <a:uFillTx/>
                <a:latin typeface="Comic Sans MS" pitchFamily="66" charset="0"/>
                <a:ea typeface="MS PGothic" pitchFamily="34" charset="-128"/>
                <a:cs typeface="Arial"/>
              </a:rPr>
              <a:t>There are 22 consonants in the Hebrew alphabet</a:t>
            </a:r>
          </a:p>
          <a:p>
            <a:pPr marL="231775" marR="0" lvl="0" indent="-231775" algn="l" defTabSz="914400" rtl="0" eaLnBrk="1" fontAlgn="base" latinLnBrk="0" hangingPunct="1">
              <a:lnSpc>
                <a:spcPct val="90000"/>
              </a:lnSpc>
              <a:spcBef>
                <a:spcPct val="20000"/>
              </a:spcBef>
              <a:spcAft>
                <a:spcPct val="0"/>
              </a:spcAft>
              <a:buClr>
                <a:srgbClr val="00FF99"/>
              </a:buClr>
              <a:buSzTx/>
              <a:buFontTx/>
              <a:buChar char="•"/>
              <a:tabLst/>
              <a:defRPr/>
            </a:pPr>
            <a:r>
              <a:rPr kumimoji="0" lang="en-US" altLang="en-US" sz="2800" b="0" i="0" u="none" strike="noStrike" kern="1200" cap="none" spc="0" normalizeH="0" baseline="0" noProof="0" dirty="0">
                <a:ln>
                  <a:noFill/>
                </a:ln>
                <a:solidFill>
                  <a:srgbClr val="FBE50F"/>
                </a:solidFill>
                <a:effectLst>
                  <a:outerShdw blurRad="38100" dist="38100" dir="2700000" algn="tl">
                    <a:srgbClr val="000000"/>
                  </a:outerShdw>
                </a:effectLst>
                <a:uLnTx/>
                <a:uFillTx/>
                <a:latin typeface="Comic Sans MS" pitchFamily="66" charset="0"/>
                <a:ea typeface="MS PGothic" pitchFamily="34" charset="-128"/>
                <a:cs typeface="Arial"/>
              </a:rPr>
              <a:t>Some authors say there are 22 books, like the 22 letters of the Hebrew alphabet (some say 24)</a:t>
            </a:r>
          </a:p>
          <a:p>
            <a:pPr marL="231775" marR="0" lvl="0" indent="-231775" algn="l" defTabSz="914400" rtl="0" eaLnBrk="1" fontAlgn="base" latinLnBrk="0" hangingPunct="1">
              <a:lnSpc>
                <a:spcPct val="90000"/>
              </a:lnSpc>
              <a:spcBef>
                <a:spcPct val="20000"/>
              </a:spcBef>
              <a:spcAft>
                <a:spcPct val="0"/>
              </a:spcAft>
              <a:buClr>
                <a:srgbClr val="00FF99"/>
              </a:buClr>
              <a:buSzTx/>
              <a:buFontTx/>
              <a:buChar char="•"/>
              <a:tabLst/>
              <a:defRPr/>
            </a:pPr>
            <a:r>
              <a:rPr kumimoji="0" lang="en-US" altLang="en-US" sz="2800" b="0" i="0" u="none" strike="noStrike" kern="1200" cap="none" spc="0" normalizeH="0" baseline="0" noProof="0" dirty="0">
                <a:ln>
                  <a:noFill/>
                </a:ln>
                <a:solidFill>
                  <a:srgbClr val="FBE50F"/>
                </a:solidFill>
                <a:effectLst>
                  <a:outerShdw blurRad="38100" dist="38100" dir="2700000" algn="tl">
                    <a:srgbClr val="000000"/>
                  </a:outerShdw>
                </a:effectLst>
                <a:uLnTx/>
                <a:uFillTx/>
                <a:latin typeface="Comic Sans MS" pitchFamily="66" charset="0"/>
                <a:ea typeface="MS PGothic" pitchFamily="34" charset="-128"/>
                <a:cs typeface="Arial"/>
              </a:rPr>
              <a:t>Josephus was the first to mention the number 22 around AD 96</a:t>
            </a:r>
          </a:p>
          <a:p>
            <a:pPr marL="231775" marR="0" lvl="0" indent="-231775" algn="l" defTabSz="914400" rtl="0" eaLnBrk="1" fontAlgn="base" latinLnBrk="0" hangingPunct="1">
              <a:lnSpc>
                <a:spcPct val="90000"/>
              </a:lnSpc>
              <a:spcBef>
                <a:spcPct val="20000"/>
              </a:spcBef>
              <a:spcAft>
                <a:spcPct val="0"/>
              </a:spcAft>
              <a:buClr>
                <a:srgbClr val="00FF99"/>
              </a:buClr>
              <a:buSzTx/>
              <a:buFontTx/>
              <a:buChar char="•"/>
              <a:tabLst/>
              <a:defRPr/>
            </a:pPr>
            <a:r>
              <a:rPr kumimoji="0" lang="en-US" altLang="en-US" sz="2800" b="0" i="0" u="none" strike="noStrike" kern="1200" cap="none" spc="0" normalizeH="0" baseline="0" noProof="0" dirty="0">
                <a:ln>
                  <a:noFill/>
                </a:ln>
                <a:solidFill>
                  <a:srgbClr val="FBE50F"/>
                </a:solidFill>
                <a:effectLst>
                  <a:outerShdw blurRad="38100" dist="38100" dir="2700000" algn="tl">
                    <a:srgbClr val="000000"/>
                  </a:outerShdw>
                </a:effectLst>
                <a:uLnTx/>
                <a:uFillTx/>
                <a:latin typeface="Comic Sans MS" pitchFamily="66" charset="0"/>
                <a:ea typeface="MS PGothic" pitchFamily="34" charset="-128"/>
                <a:cs typeface="Arial"/>
              </a:rPr>
              <a:t>The number 24 was 1</a:t>
            </a:r>
            <a:r>
              <a:rPr kumimoji="0" lang="en-US" altLang="en-US" sz="2800" b="0" i="0" u="none" strike="noStrike" kern="1200" cap="none" spc="0" normalizeH="0" baseline="30000" noProof="0" dirty="0">
                <a:ln>
                  <a:noFill/>
                </a:ln>
                <a:solidFill>
                  <a:srgbClr val="FBE50F"/>
                </a:solidFill>
                <a:effectLst>
                  <a:outerShdw blurRad="38100" dist="38100" dir="2700000" algn="tl">
                    <a:srgbClr val="000000"/>
                  </a:outerShdw>
                </a:effectLst>
                <a:uLnTx/>
                <a:uFillTx/>
                <a:latin typeface="Comic Sans MS" pitchFamily="66" charset="0"/>
                <a:ea typeface="MS PGothic" pitchFamily="34" charset="-128"/>
                <a:cs typeface="Arial"/>
              </a:rPr>
              <a:t>st</a:t>
            </a:r>
            <a:r>
              <a:rPr kumimoji="0" lang="en-US" altLang="en-US" sz="2800" b="0" i="0" u="none" strike="noStrike" kern="1200" cap="none" spc="0" normalizeH="0" baseline="0" noProof="0" dirty="0">
                <a:ln>
                  <a:noFill/>
                </a:ln>
                <a:solidFill>
                  <a:srgbClr val="FBE50F"/>
                </a:solidFill>
                <a:effectLst>
                  <a:outerShdw blurRad="38100" dist="38100" dir="2700000" algn="tl">
                    <a:srgbClr val="000000"/>
                  </a:outerShdw>
                </a:effectLst>
                <a:uLnTx/>
                <a:uFillTx/>
                <a:latin typeface="Comic Sans MS" pitchFamily="66" charset="0"/>
                <a:ea typeface="MS PGothic" pitchFamily="34" charset="-128"/>
                <a:cs typeface="Arial"/>
              </a:rPr>
              <a:t> recorded in 2 Esdras 14</a:t>
            </a:r>
            <a:r>
              <a:rPr kumimoji="0" lang="en-US" altLang="en-US" sz="2800" b="0" i="0" u="none" strike="noStrike" kern="1200" cap="none" spc="0" normalizeH="0" baseline="30000" noProof="0" dirty="0">
                <a:ln>
                  <a:noFill/>
                </a:ln>
                <a:solidFill>
                  <a:srgbClr val="FBE50F"/>
                </a:solidFill>
                <a:effectLst>
                  <a:outerShdw blurRad="38100" dist="38100" dir="2700000" algn="tl">
                    <a:srgbClr val="000000"/>
                  </a:outerShdw>
                </a:effectLst>
                <a:uLnTx/>
                <a:uFillTx/>
                <a:latin typeface="Comic Sans MS" pitchFamily="66" charset="0"/>
                <a:ea typeface="MS PGothic" pitchFamily="34" charset="-128"/>
                <a:cs typeface="Arial"/>
              </a:rPr>
              <a:t>44-48</a:t>
            </a:r>
          </a:p>
          <a:p>
            <a:pPr marL="231775" marR="0" lvl="0" indent="-231775" algn="l" defTabSz="914400" rtl="0" eaLnBrk="1" fontAlgn="base" latinLnBrk="0" hangingPunct="1">
              <a:lnSpc>
                <a:spcPct val="90000"/>
              </a:lnSpc>
              <a:spcBef>
                <a:spcPct val="20000"/>
              </a:spcBef>
              <a:spcAft>
                <a:spcPct val="0"/>
              </a:spcAft>
              <a:buClr>
                <a:srgbClr val="00FF99"/>
              </a:buClr>
              <a:buSzTx/>
              <a:buFontTx/>
              <a:buChar char="•"/>
              <a:tabLst/>
              <a:defRPr/>
            </a:pPr>
            <a:r>
              <a:rPr kumimoji="0" lang="en-US" altLang="en-US" sz="2800" b="0" i="0" u="none" strike="noStrike" kern="1200" cap="none" spc="0" normalizeH="0" baseline="0" noProof="0" dirty="0">
                <a:ln>
                  <a:noFill/>
                </a:ln>
                <a:solidFill>
                  <a:srgbClr val="FBE50F"/>
                </a:solidFill>
                <a:effectLst>
                  <a:outerShdw blurRad="38100" dist="38100" dir="2700000" algn="tl">
                    <a:srgbClr val="000000"/>
                  </a:outerShdw>
                </a:effectLst>
                <a:uLnTx/>
                <a:uFillTx/>
                <a:latin typeface="Comic Sans MS" pitchFamily="66" charset="0"/>
                <a:ea typeface="MS PGothic" pitchFamily="34" charset="-128"/>
                <a:cs typeface="Arial"/>
              </a:rPr>
              <a:t>The Qumran library had all OT books all but Esther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8322"/>
                                        </p:tgtEl>
                                        <p:attrNameLst>
                                          <p:attrName>style.visibility</p:attrName>
                                        </p:attrNameLst>
                                      </p:cBhvr>
                                      <p:to>
                                        <p:strVal val="visible"/>
                                      </p:to>
                                    </p:set>
                                    <p:animEffect transition="in" filter="wipe(left)">
                                      <p:cBhvr>
                                        <p:cTn id="7" dur="500"/>
                                        <p:tgtEl>
                                          <p:spTgt spid="5683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8345">
                                            <p:txEl>
                                              <p:pRg st="0" end="0"/>
                                            </p:txEl>
                                          </p:spTgt>
                                        </p:tgtEl>
                                        <p:attrNameLst>
                                          <p:attrName>style.visibility</p:attrName>
                                        </p:attrNameLst>
                                      </p:cBhvr>
                                      <p:to>
                                        <p:strVal val="visible"/>
                                      </p:to>
                                    </p:set>
                                    <p:animEffect transition="in" filter="wipe(left)">
                                      <p:cBhvr>
                                        <p:cTn id="11" dur="500"/>
                                        <p:tgtEl>
                                          <p:spTgt spid="56834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68345">
                                            <p:txEl>
                                              <p:pRg st="1" end="1"/>
                                            </p:txEl>
                                          </p:spTgt>
                                        </p:tgtEl>
                                        <p:attrNameLst>
                                          <p:attrName>style.visibility</p:attrName>
                                        </p:attrNameLst>
                                      </p:cBhvr>
                                      <p:to>
                                        <p:strVal val="visible"/>
                                      </p:to>
                                    </p:set>
                                    <p:animEffect transition="in" filter="wipe(left)">
                                      <p:cBhvr>
                                        <p:cTn id="16" dur="500"/>
                                        <p:tgtEl>
                                          <p:spTgt spid="56834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68345">
                                            <p:txEl>
                                              <p:pRg st="2" end="2"/>
                                            </p:txEl>
                                          </p:spTgt>
                                        </p:tgtEl>
                                        <p:attrNameLst>
                                          <p:attrName>style.visibility</p:attrName>
                                        </p:attrNameLst>
                                      </p:cBhvr>
                                      <p:to>
                                        <p:strVal val="visible"/>
                                      </p:to>
                                    </p:set>
                                    <p:animEffect transition="in" filter="wipe(left)">
                                      <p:cBhvr>
                                        <p:cTn id="21" dur="500"/>
                                        <p:tgtEl>
                                          <p:spTgt spid="56834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68345">
                                            <p:txEl>
                                              <p:pRg st="3" end="3"/>
                                            </p:txEl>
                                          </p:spTgt>
                                        </p:tgtEl>
                                        <p:attrNameLst>
                                          <p:attrName>style.visibility</p:attrName>
                                        </p:attrNameLst>
                                      </p:cBhvr>
                                      <p:to>
                                        <p:strVal val="visible"/>
                                      </p:to>
                                    </p:set>
                                    <p:animEffect transition="in" filter="wipe(left)">
                                      <p:cBhvr>
                                        <p:cTn id="26" dur="500"/>
                                        <p:tgtEl>
                                          <p:spTgt spid="568345">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68345">
                                            <p:txEl>
                                              <p:pRg st="4" end="4"/>
                                            </p:txEl>
                                          </p:spTgt>
                                        </p:tgtEl>
                                        <p:attrNameLst>
                                          <p:attrName>style.visibility</p:attrName>
                                        </p:attrNameLst>
                                      </p:cBhvr>
                                      <p:to>
                                        <p:strVal val="visible"/>
                                      </p:to>
                                    </p:set>
                                    <p:animEffect transition="in" filter="wipe(left)">
                                      <p:cBhvr>
                                        <p:cTn id="31" dur="500"/>
                                        <p:tgtEl>
                                          <p:spTgt spid="5683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2" grpId="0"/>
      <p:bldP spid="568345"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01610" name="Group 170"/>
          <p:cNvGraphicFramePr>
            <a:graphicFrameLocks noGrp="1"/>
          </p:cNvGraphicFramePr>
          <p:nvPr>
            <p:ph idx="1"/>
          </p:nvPr>
        </p:nvGraphicFramePr>
        <p:xfrm>
          <a:off x="609600" y="-28575"/>
          <a:ext cx="8229600" cy="6188564"/>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15752">
                  <a:extLst>
                    <a:ext uri="{9D8B030D-6E8A-4147-A177-3AD203B41FA5}">
                      <a16:colId xmlns:a16="http://schemas.microsoft.com/office/drawing/2014/main" val="20003"/>
                    </a:ext>
                  </a:extLst>
                </a:gridCol>
                <a:gridCol w="1527448">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427038">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Books</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Josephus AD 96</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Melito AD 170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Origen AD 230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Athanasius AD 367</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1"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Our Bible Today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Torah</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5</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Joshua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Ruth &amp; Judges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Samuel and Kings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4</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4</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7038">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Chronicles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 (Includes Samuel + Kings)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Ezra &amp; Nehemiah</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Psalms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Proverbs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Ecclesiastes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Song of Songs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Isaiah</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762000">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Jeremiah &amp; Lamentations &amp; Epistle of Jeremiah</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 (Jeremiah &amp; Lamentations)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 (Jeremiah &amp; Lamentations)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Daniel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Ezekiel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Job</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427038">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Esther</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Epistle to Jeremiah</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Prophets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6</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 (the 12)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Jesus Naue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1</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58763">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Total</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23</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22</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39</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hlink"/>
                        </a:buClr>
                        <a:defRPr sz="2800">
                          <a:solidFill>
                            <a:schemeClr val="tx1"/>
                          </a:solidFill>
                          <a:latin typeface="Garamond" pitchFamily="18" charset="0"/>
                          <a:ea typeface="MS PGothic" pitchFamily="34" charset="-128"/>
                        </a:defRPr>
                      </a:lvl1pPr>
                      <a:lvl2pPr marL="742950" indent="-285750" algn="l" eaLnBrk="0" hangingPunct="0">
                        <a:spcBef>
                          <a:spcPct val="20000"/>
                        </a:spcBef>
                        <a:defRPr sz="2400">
                          <a:solidFill>
                            <a:schemeClr val="tx1"/>
                          </a:solidFill>
                          <a:latin typeface="Garamond" pitchFamily="18" charset="0"/>
                          <a:ea typeface="Arial" pitchFamily="34" charset="0"/>
                          <a:cs typeface="Arial" pitchFamily="34" charset="0"/>
                        </a:defRPr>
                      </a:lvl2pPr>
                      <a:lvl3pPr marL="1143000" indent="-228600" algn="l" eaLnBrk="0" hangingPunct="0">
                        <a:spcBef>
                          <a:spcPct val="20000"/>
                        </a:spcBef>
                        <a:buClr>
                          <a:schemeClr val="tx2"/>
                        </a:buClr>
                        <a:defRPr sz="2000">
                          <a:solidFill>
                            <a:schemeClr val="tx1"/>
                          </a:solidFill>
                          <a:latin typeface="Garamond" pitchFamily="18" charset="0"/>
                          <a:ea typeface="Arial" pitchFamily="34" charset="0"/>
                          <a:cs typeface="Arial" pitchFamily="34" charset="0"/>
                        </a:defRPr>
                      </a:lvl3pPr>
                      <a:lvl4pPr marL="1600200" indent="-228600" algn="l" eaLnBrk="0" hangingPunct="0">
                        <a:spcBef>
                          <a:spcPct val="20000"/>
                        </a:spcBef>
                        <a:defRPr>
                          <a:solidFill>
                            <a:schemeClr val="tx1"/>
                          </a:solidFill>
                          <a:latin typeface="Garamond" pitchFamily="18" charset="0"/>
                          <a:ea typeface="Arial" pitchFamily="34" charset="0"/>
                          <a:cs typeface="Arial" pitchFamily="34" charset="0"/>
                        </a:defRPr>
                      </a:lvl4pPr>
                      <a:lvl5pPr marL="2057400" indent="-228600" algn="l" eaLnBrk="0" hangingPunct="0">
                        <a:spcBef>
                          <a:spcPct val="20000"/>
                        </a:spcBef>
                        <a:buClr>
                          <a:schemeClr val="folHlink"/>
                        </a:buClr>
                        <a:defRPr>
                          <a:solidFill>
                            <a:schemeClr val="tx1"/>
                          </a:solidFill>
                          <a:latin typeface="Garamond" pitchFamily="18" charset="0"/>
                          <a:ea typeface="Arial" pitchFamily="34" charset="0"/>
                          <a:cs typeface="Arial" pitchFamily="34" charset="0"/>
                        </a:defRPr>
                      </a:lvl5pPr>
                      <a:lvl6pPr marL="25146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6pPr>
                      <a:lvl7pPr marL="29718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7pPr>
                      <a:lvl8pPr marL="34290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8pPr>
                      <a:lvl9pPr marL="3886200" indent="-228600" eaLnBrk="0" fontAlgn="base" hangingPunct="0">
                        <a:spcBef>
                          <a:spcPct val="20000"/>
                        </a:spcBef>
                        <a:spcAft>
                          <a:spcPct val="0"/>
                        </a:spcAft>
                        <a:buClr>
                          <a:schemeClr val="folHlink"/>
                        </a:buClr>
                        <a:defRPr>
                          <a:solidFill>
                            <a:schemeClr val="tx1"/>
                          </a:solidFill>
                          <a:latin typeface="Garamond" pitchFamily="18" charset="0"/>
                          <a:ea typeface="Arial" pitchFamily="34"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altLang="en-US" sz="1100" b="0" i="0" u="none" strike="noStrike" cap="none" normalizeH="0" baseline="0" dirty="0">
                          <a:ln>
                            <a:noFill/>
                          </a:ln>
                          <a:solidFill>
                            <a:schemeClr val="tx1"/>
                          </a:solidFill>
                          <a:effectLst>
                            <a:outerShdw blurRad="38100" dist="38100" dir="2700000" algn="tl">
                              <a:srgbClr val="000000"/>
                            </a:outerShdw>
                          </a:effectLst>
                          <a:latin typeface="Comic Sans MS" pitchFamily="66" charset="0"/>
                          <a:ea typeface="MS PGothic" pitchFamily="34" charset="-128"/>
                          <a:cs typeface="Arial" pitchFamily="34" charset="0"/>
                        </a:rPr>
                        <a:t>39</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bl>
          </a:graphicData>
        </a:graphic>
      </p:graphicFrame>
      <p:grpSp>
        <p:nvGrpSpPr>
          <p:cNvPr id="133270" name="Group 151"/>
          <p:cNvGrpSpPr>
            <a:grpSpLocks/>
          </p:cNvGrpSpPr>
          <p:nvPr/>
        </p:nvGrpSpPr>
        <p:grpSpPr bwMode="auto">
          <a:xfrm>
            <a:off x="7905750" y="6096000"/>
            <a:ext cx="1162050" cy="685800"/>
            <a:chOff x="3024" y="3792"/>
            <a:chExt cx="732" cy="432"/>
          </a:xfrm>
        </p:grpSpPr>
        <p:grpSp>
          <p:nvGrpSpPr>
            <p:cNvPr id="133274" name="Group 152"/>
            <p:cNvGrpSpPr>
              <a:grpSpLocks/>
            </p:cNvGrpSpPr>
            <p:nvPr/>
          </p:nvGrpSpPr>
          <p:grpSpPr bwMode="auto">
            <a:xfrm>
              <a:off x="3265" y="3914"/>
              <a:ext cx="194" cy="180"/>
              <a:chOff x="1824" y="633"/>
              <a:chExt cx="2834" cy="2849"/>
            </a:xfrm>
          </p:grpSpPr>
          <p:sp>
            <p:nvSpPr>
              <p:cNvPr id="13328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8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8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8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grpSp>
          <p:nvGrpSpPr>
            <p:cNvPr id="133275" name="Group 157"/>
            <p:cNvGrpSpPr>
              <a:grpSpLocks/>
            </p:cNvGrpSpPr>
            <p:nvPr/>
          </p:nvGrpSpPr>
          <p:grpSpPr bwMode="auto">
            <a:xfrm>
              <a:off x="3526" y="4053"/>
              <a:ext cx="230" cy="142"/>
              <a:chOff x="1008" y="1059"/>
              <a:chExt cx="3768" cy="2733"/>
            </a:xfrm>
          </p:grpSpPr>
          <p:sp>
            <p:nvSpPr>
              <p:cNvPr id="133281" name="AutoShape 158"/>
              <p:cNvSpPr>
                <a:spLocks noChangeAspect="1" noChangeArrowheads="1"/>
              </p:cNvSpPr>
              <p:nvPr/>
            </p:nvSpPr>
            <p:spPr bwMode="auto">
              <a:xfrm>
                <a:off x="1915" y="1617"/>
                <a:ext cx="1942" cy="1675"/>
              </a:xfrm>
              <a:prstGeom prst="triangle">
                <a:avLst>
                  <a:gd name="adj" fmla="val 50000"/>
                </a:avLst>
              </a:prstGeom>
              <a:solidFill>
                <a:srgbClr val="FF000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82" name="Oval 159"/>
              <p:cNvSpPr>
                <a:spLocks noChangeArrowheads="1"/>
              </p:cNvSpPr>
              <p:nvPr/>
            </p:nvSpPr>
            <p:spPr bwMode="auto">
              <a:xfrm>
                <a:off x="1008" y="3234"/>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83" name="Oval 160"/>
              <p:cNvSpPr>
                <a:spLocks noChangeArrowheads="1"/>
              </p:cNvSpPr>
              <p:nvPr/>
            </p:nvSpPr>
            <p:spPr bwMode="auto">
              <a:xfrm>
                <a:off x="2334" y="1059"/>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84" name="Oval 161"/>
              <p:cNvSpPr>
                <a:spLocks noChangeArrowheads="1"/>
              </p:cNvSpPr>
              <p:nvPr/>
            </p:nvSpPr>
            <p:spPr bwMode="auto">
              <a:xfrm>
                <a:off x="3660" y="3234"/>
                <a:ext cx="1116" cy="558"/>
              </a:xfrm>
              <a:prstGeom prst="ellipse">
                <a:avLst/>
              </a:prstGeom>
              <a:solidFill>
                <a:srgbClr val="FF000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133276" name="Film"/>
            <p:cNvSpPr>
              <a:spLocks noEditPoints="1" noChangeArrowheads="1"/>
            </p:cNvSpPr>
            <p:nvPr/>
          </p:nvSpPr>
          <p:spPr bwMode="auto">
            <a:xfrm>
              <a:off x="3024" y="3808"/>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77" name="Lock"/>
            <p:cNvSpPr>
              <a:spLocks noEditPoints="1" noChangeArrowheads="1"/>
            </p:cNvSpPr>
            <p:nvPr/>
          </p:nvSpPr>
          <p:spPr bwMode="auto">
            <a:xfrm>
              <a:off x="3533" y="3792"/>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78" name="AutoShape 164"/>
            <p:cNvSpPr>
              <a:spLocks noChangeArrowheads="1"/>
            </p:cNvSpPr>
            <p:nvPr/>
          </p:nvSpPr>
          <p:spPr bwMode="auto">
            <a:xfrm>
              <a:off x="3191" y="3971"/>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79" name="AutoShape 165"/>
            <p:cNvSpPr>
              <a:spLocks noChangeArrowheads="1"/>
            </p:cNvSpPr>
            <p:nvPr/>
          </p:nvSpPr>
          <p:spPr bwMode="auto">
            <a:xfrm>
              <a:off x="3379" y="3808"/>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sp>
          <p:nvSpPr>
            <p:cNvPr id="133280" name="AutoShape 166"/>
            <p:cNvSpPr>
              <a:spLocks noChangeArrowheads="1"/>
            </p:cNvSpPr>
            <p:nvPr/>
          </p:nvSpPr>
          <p:spPr bwMode="auto">
            <a:xfrm flipV="1">
              <a:off x="3386" y="4085"/>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aramond" pitchFamily="18" charset="0"/>
                <a:ea typeface="MS PGothic" pitchFamily="34" charset="-128"/>
                <a:cs typeface="Arial"/>
              </a:endParaRPr>
            </a:p>
          </p:txBody>
        </p:sp>
      </p:grpSp>
      <p:sp>
        <p:nvSpPr>
          <p:cNvPr id="133271" name="WordArt 167"/>
          <p:cNvSpPr>
            <a:spLocks noChangeArrowheads="1" noChangeShapeType="1" noTextEdit="1"/>
          </p:cNvSpPr>
          <p:nvPr/>
        </p:nvSpPr>
        <p:spPr bwMode="auto">
          <a:xfrm>
            <a:off x="4990225" y="3717032"/>
            <a:ext cx="3234613" cy="504191"/>
          </a:xfrm>
          <a:prstGeom prst="rect">
            <a:avLst/>
          </a:prstGeom>
        </p:spPr>
        <p:txBody>
          <a:bodyPr wrap="none" fromWordArt="1">
            <a:prstTxWarp prst="textCascadeUp">
              <a:avLst>
                <a:gd name="adj" fmla="val 95731"/>
              </a:avLst>
            </a:prstTxWarp>
            <a:scene3d>
              <a:camera prst="legacyPerspectiveFront">
                <a:rot lat="20519992"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Arial"/>
              </a:rPr>
              <a:t>Now are you confused?</a:t>
            </a:r>
          </a:p>
        </p:txBody>
      </p:sp>
      <p:sp>
        <p:nvSpPr>
          <p:cNvPr id="701608" name="Text Box 168"/>
          <p:cNvSpPr txBox="1">
            <a:spLocks noChangeArrowheads="1"/>
          </p:cNvSpPr>
          <p:nvPr/>
        </p:nvSpPr>
        <p:spPr bwMode="auto">
          <a:xfrm>
            <a:off x="8405813" y="0"/>
            <a:ext cx="7334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Garamond" pitchFamily="-112" charset="0"/>
                <a:ea typeface="Arial" pitchFamily="-112" charset="0"/>
                <a:cs typeface="Arial"/>
              </a:rPr>
              <a:t>195c</a:t>
            </a:r>
          </a:p>
        </p:txBody>
      </p:sp>
      <p:sp>
        <p:nvSpPr>
          <p:cNvPr id="701609" name="Rectangle 169"/>
          <p:cNvSpPr>
            <a:spLocks noGrp="1" noChangeArrowheads="1"/>
          </p:cNvSpPr>
          <p:nvPr>
            <p:ph type="title"/>
          </p:nvPr>
        </p:nvSpPr>
        <p:spPr>
          <a:xfrm rot="16200000">
            <a:off x="-3138486" y="3109913"/>
            <a:ext cx="6886578" cy="609599"/>
          </a:xfrm>
        </p:spPr>
        <p:txBody>
          <a:bodyPr/>
          <a:lstStyle/>
          <a:p>
            <a:pPr eaLnBrk="1" hangingPunct="1"/>
            <a:r>
              <a:rPr lang="en-US" altLang="en-US" dirty="0"/>
              <a:t>Which Books?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01610"/>
                                        </p:tgtEl>
                                        <p:attrNameLst>
                                          <p:attrName>style.visibility</p:attrName>
                                        </p:attrNameLst>
                                      </p:cBhvr>
                                      <p:to>
                                        <p:strVal val="visible"/>
                                      </p:to>
                                    </p:set>
                                    <p:animEffect transition="in" filter="dissolve">
                                      <p:cBhvr>
                                        <p:cTn id="7" dur="500"/>
                                        <p:tgtEl>
                                          <p:spTgt spid="701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76600" y="2819400"/>
            <a:ext cx="2209800" cy="1676400"/>
            <a:chOff x="1824" y="633"/>
            <a:chExt cx="2834" cy="2849"/>
          </a:xfrm>
        </p:grpSpPr>
        <p:sp>
          <p:nvSpPr>
            <p:cNvPr id="13518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p>
              <a:endParaRPr lang="en-GB"/>
            </a:p>
          </p:txBody>
        </p:sp>
        <p:sp>
          <p:nvSpPr>
            <p:cNvPr id="13518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p>
              <a:endParaRPr lang="en-GB"/>
            </a:p>
          </p:txBody>
        </p:sp>
        <p:sp>
          <p:nvSpPr>
            <p:cNvPr id="13518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p>
              <a:endParaRPr lang="en-GB"/>
            </a:p>
          </p:txBody>
        </p:sp>
        <p:sp>
          <p:nvSpPr>
            <p:cNvPr id="13518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endParaRPr lang="en-GB"/>
            </a:p>
          </p:txBody>
        </p:sp>
      </p:grpSp>
      <p:grpSp>
        <p:nvGrpSpPr>
          <p:cNvPr id="3" name="Group 7"/>
          <p:cNvGrpSpPr>
            <a:grpSpLocks/>
          </p:cNvGrpSpPr>
          <p:nvPr/>
        </p:nvGrpSpPr>
        <p:grpSpPr bwMode="auto">
          <a:xfrm>
            <a:off x="6248400" y="4114800"/>
            <a:ext cx="2609850" cy="1333500"/>
            <a:chOff x="1008" y="1059"/>
            <a:chExt cx="3768" cy="2733"/>
          </a:xfrm>
        </p:grpSpPr>
        <p:sp>
          <p:nvSpPr>
            <p:cNvPr id="135181" name="AutoShape 8"/>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5182" name="Oval 9"/>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5183" name="Oval 10"/>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5184" name="Oval 11"/>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696332" name="Film"/>
          <p:cNvSpPr>
            <a:spLocks noEditPoints="1" noChangeArrowheads="1"/>
          </p:cNvSpPr>
          <p:nvPr/>
        </p:nvSpPr>
        <p:spPr bwMode="auto">
          <a:xfrm>
            <a:off x="533400" y="1828800"/>
            <a:ext cx="1828800" cy="3886200"/>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GB"/>
          </a:p>
        </p:txBody>
      </p:sp>
      <p:sp>
        <p:nvSpPr>
          <p:cNvPr id="696333" name="Lock"/>
          <p:cNvSpPr>
            <a:spLocks noEditPoints="1" noChangeArrowheads="1"/>
          </p:cNvSpPr>
          <p:nvPr/>
        </p:nvSpPr>
        <p:spPr bwMode="auto">
          <a:xfrm>
            <a:off x="6324600" y="1676400"/>
            <a:ext cx="1928813" cy="15621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CC99"/>
          </a:solidFill>
          <a:ln w="38100">
            <a:solidFill>
              <a:srgbClr val="000000"/>
            </a:solidFill>
            <a:miter lim="800000"/>
            <a:headEnd/>
            <a:tailEnd/>
          </a:ln>
        </p:spPr>
        <p:txBody>
          <a:bodyPr/>
          <a:lstStyle/>
          <a:p>
            <a:endParaRPr lang="en-GB"/>
          </a:p>
        </p:txBody>
      </p:sp>
      <p:sp>
        <p:nvSpPr>
          <p:cNvPr id="696334" name="AutoShape 14"/>
          <p:cNvSpPr>
            <a:spLocks noChangeArrowheads="1"/>
          </p:cNvSpPr>
          <p:nvPr/>
        </p:nvSpPr>
        <p:spPr bwMode="auto">
          <a:xfrm>
            <a:off x="2438400" y="3352800"/>
            <a:ext cx="762000" cy="4572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696335" name="AutoShape 15"/>
          <p:cNvSpPr>
            <a:spLocks noChangeArrowheads="1"/>
          </p:cNvSpPr>
          <p:nvPr/>
        </p:nvSpPr>
        <p:spPr bwMode="auto">
          <a:xfrm>
            <a:off x="4572000" y="1828800"/>
            <a:ext cx="1600200"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6336" name="AutoShape 16"/>
          <p:cNvSpPr>
            <a:spLocks noChangeArrowheads="1"/>
          </p:cNvSpPr>
          <p:nvPr/>
        </p:nvSpPr>
        <p:spPr bwMode="auto">
          <a:xfrm flipV="1">
            <a:off x="4648200" y="4419600"/>
            <a:ext cx="16002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696337" name="WordArt 17"/>
          <p:cNvSpPr>
            <a:spLocks noChangeArrowheads="1" noChangeShapeType="1" noTextEdit="1"/>
          </p:cNvSpPr>
          <p:nvPr/>
        </p:nvSpPr>
        <p:spPr bwMode="auto">
          <a:xfrm>
            <a:off x="304800" y="13716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CREATION</a:t>
            </a:r>
          </a:p>
        </p:txBody>
      </p:sp>
      <p:sp>
        <p:nvSpPr>
          <p:cNvPr id="696338" name="WordArt 18"/>
          <p:cNvSpPr>
            <a:spLocks noChangeArrowheads="1" noChangeShapeType="1" noTextEdit="1"/>
          </p:cNvSpPr>
          <p:nvPr/>
        </p:nvSpPr>
        <p:spPr bwMode="auto">
          <a:xfrm>
            <a:off x="2667000" y="20574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COMPILATION</a:t>
            </a:r>
          </a:p>
        </p:txBody>
      </p:sp>
      <p:sp>
        <p:nvSpPr>
          <p:cNvPr id="696339" name="WordArt 19"/>
          <p:cNvSpPr>
            <a:spLocks noChangeArrowheads="1" noChangeShapeType="1" noTextEdit="1"/>
          </p:cNvSpPr>
          <p:nvPr/>
        </p:nvSpPr>
        <p:spPr bwMode="auto">
          <a:xfrm>
            <a:off x="5943600" y="685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CONSERVATION</a:t>
            </a:r>
          </a:p>
        </p:txBody>
      </p:sp>
      <p:sp>
        <p:nvSpPr>
          <p:cNvPr id="696340" name="WordArt 20"/>
          <p:cNvSpPr>
            <a:spLocks noChangeArrowheads="1" noChangeShapeType="1" noTextEdit="1"/>
          </p:cNvSpPr>
          <p:nvPr/>
        </p:nvSpPr>
        <p:spPr bwMode="auto">
          <a:xfrm>
            <a:off x="6248400" y="5638800"/>
            <a:ext cx="2476500" cy="9779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r>
              <a:rPr lang="en-GB" sz="3600" kern="10">
                <a:ln w="9525">
                  <a:round/>
                  <a:headEnd/>
                  <a:tailEnd/>
                </a:ln>
                <a:gradFill rotWithShape="1">
                  <a:gsLst>
                    <a:gs pos="0">
                      <a:srgbClr val="FFE701"/>
                    </a:gs>
                    <a:gs pos="100000">
                      <a:srgbClr val="FE3E02"/>
                    </a:gs>
                  </a:gsLst>
                  <a:lin ang="5400000" scaled="1"/>
                </a:gradFill>
                <a:latin typeface="Comic Sans MS"/>
              </a:rPr>
              <a:t>CONCOCTIONS</a:t>
            </a:r>
          </a:p>
        </p:txBody>
      </p:sp>
      <p:sp>
        <p:nvSpPr>
          <p:cNvPr id="696341" name="Rectangle 21"/>
          <p:cNvSpPr>
            <a:spLocks noGrp="1" noChangeArrowheads="1"/>
          </p:cNvSpPr>
          <p:nvPr>
            <p:ph type="title"/>
          </p:nvPr>
        </p:nvSpPr>
        <p:spPr/>
        <p:txBody>
          <a:bodyPr/>
          <a:lstStyle/>
          <a:p>
            <a:pPr eaLnBrk="1" hangingPunct="1"/>
            <a:r>
              <a:rPr lang="en-US" altLang="en-US"/>
              <a:t>Road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6341"/>
                                        </p:tgtEl>
                                        <p:attrNameLst>
                                          <p:attrName>style.visibility</p:attrName>
                                        </p:attrNameLst>
                                      </p:cBhvr>
                                      <p:to>
                                        <p:strVal val="visible"/>
                                      </p:to>
                                    </p:set>
                                    <p:animEffect transition="in" filter="fade">
                                      <p:cBhvr>
                                        <p:cTn id="7" dur="2000"/>
                                        <p:tgtEl>
                                          <p:spTgt spid="696341"/>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696332"/>
                                        </p:tgtEl>
                                        <p:attrNameLst>
                                          <p:attrName>style.visibility</p:attrName>
                                        </p:attrNameLst>
                                      </p:cBhvr>
                                      <p:to>
                                        <p:strVal val="visible"/>
                                      </p:to>
                                    </p:set>
                                    <p:anim calcmode="lin" valueType="num">
                                      <p:cBhvr additive="base">
                                        <p:cTn id="11" dur="500" fill="hold"/>
                                        <p:tgtEl>
                                          <p:spTgt spid="696332"/>
                                        </p:tgtEl>
                                        <p:attrNameLst>
                                          <p:attrName>ppt_x</p:attrName>
                                        </p:attrNameLst>
                                      </p:cBhvr>
                                      <p:tavLst>
                                        <p:tav tm="0">
                                          <p:val>
                                            <p:strVal val="#ppt_x"/>
                                          </p:val>
                                        </p:tav>
                                        <p:tav tm="100000">
                                          <p:val>
                                            <p:strVal val="#ppt_x"/>
                                          </p:val>
                                        </p:tav>
                                      </p:tavLst>
                                    </p:anim>
                                    <p:anim calcmode="lin" valueType="num">
                                      <p:cBhvr additive="base">
                                        <p:cTn id="12" dur="500" fill="hold"/>
                                        <p:tgtEl>
                                          <p:spTgt spid="696332"/>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37" presetClass="entr" presetSubtype="0" fill="hold" grpId="0" nodeType="afterEffect">
                                  <p:stCondLst>
                                    <p:cond delay="0"/>
                                  </p:stCondLst>
                                  <p:childTnLst>
                                    <p:set>
                                      <p:cBhvr>
                                        <p:cTn id="15" dur="1" fill="hold">
                                          <p:stCondLst>
                                            <p:cond delay="0"/>
                                          </p:stCondLst>
                                        </p:cTn>
                                        <p:tgtEl>
                                          <p:spTgt spid="696337"/>
                                        </p:tgtEl>
                                        <p:attrNameLst>
                                          <p:attrName>style.visibility</p:attrName>
                                        </p:attrNameLst>
                                      </p:cBhvr>
                                      <p:to>
                                        <p:strVal val="visible"/>
                                      </p:to>
                                    </p:set>
                                    <p:animEffect transition="in" filter="fade">
                                      <p:cBhvr>
                                        <p:cTn id="16" dur="1000"/>
                                        <p:tgtEl>
                                          <p:spTgt spid="696337"/>
                                        </p:tgtEl>
                                      </p:cBhvr>
                                    </p:animEffect>
                                    <p:anim calcmode="lin" valueType="num">
                                      <p:cBhvr>
                                        <p:cTn id="17" dur="1000" fill="hold"/>
                                        <p:tgtEl>
                                          <p:spTgt spid="696337"/>
                                        </p:tgtEl>
                                        <p:attrNameLst>
                                          <p:attrName>ppt_x</p:attrName>
                                        </p:attrNameLst>
                                      </p:cBhvr>
                                      <p:tavLst>
                                        <p:tav tm="0">
                                          <p:val>
                                            <p:strVal val="#ppt_x"/>
                                          </p:val>
                                        </p:tav>
                                        <p:tav tm="100000">
                                          <p:val>
                                            <p:strVal val="#ppt_x"/>
                                          </p:val>
                                        </p:tav>
                                      </p:tavLst>
                                    </p:anim>
                                    <p:anim calcmode="lin" valueType="num">
                                      <p:cBhvr>
                                        <p:cTn id="18" dur="900" decel="100000" fill="hold"/>
                                        <p:tgtEl>
                                          <p:spTgt spid="69633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96337"/>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696334"/>
                                        </p:tgtEl>
                                        <p:attrNameLst>
                                          <p:attrName>style.visibility</p:attrName>
                                        </p:attrNameLst>
                                      </p:cBhvr>
                                      <p:to>
                                        <p:strVal val="visible"/>
                                      </p:to>
                                    </p:set>
                                    <p:animEffect transition="in" filter="wipe(left)">
                                      <p:cBhvr>
                                        <p:cTn id="23" dur="500"/>
                                        <p:tgtEl>
                                          <p:spTgt spid="696334"/>
                                        </p:tgtEl>
                                      </p:cBhvr>
                                    </p:animEffect>
                                  </p:childTnLst>
                                </p:cTn>
                              </p:par>
                            </p:childTnLst>
                          </p:cTn>
                        </p:par>
                        <p:par>
                          <p:cTn id="24" fill="hold" nodeType="afterGroup">
                            <p:stCondLst>
                              <p:cond delay="4000"/>
                            </p:stCondLst>
                            <p:childTnLst>
                              <p:par>
                                <p:cTn id="25" presetID="26"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par>
                          <p:cTn id="41" fill="hold" nodeType="afterGroup">
                            <p:stCondLst>
                              <p:cond delay="6000"/>
                            </p:stCondLst>
                            <p:childTnLst>
                              <p:par>
                                <p:cTn id="42" presetID="9" presetClass="entr" presetSubtype="0" fill="hold" grpId="0" nodeType="afterEffect">
                                  <p:stCondLst>
                                    <p:cond delay="0"/>
                                  </p:stCondLst>
                                  <p:childTnLst>
                                    <p:set>
                                      <p:cBhvr>
                                        <p:cTn id="43" dur="1" fill="hold">
                                          <p:stCondLst>
                                            <p:cond delay="0"/>
                                          </p:stCondLst>
                                        </p:cTn>
                                        <p:tgtEl>
                                          <p:spTgt spid="696338"/>
                                        </p:tgtEl>
                                        <p:attrNameLst>
                                          <p:attrName>style.visibility</p:attrName>
                                        </p:attrNameLst>
                                      </p:cBhvr>
                                      <p:to>
                                        <p:strVal val="visible"/>
                                      </p:to>
                                    </p:set>
                                    <p:animEffect transition="in" filter="dissolve">
                                      <p:cBhvr>
                                        <p:cTn id="44" dur="500"/>
                                        <p:tgtEl>
                                          <p:spTgt spid="696338"/>
                                        </p:tgtEl>
                                      </p:cBhvr>
                                    </p:animEffect>
                                  </p:childTnLst>
                                </p:cTn>
                              </p:par>
                            </p:childTnLst>
                          </p:cTn>
                        </p:par>
                        <p:par>
                          <p:cTn id="45" fill="hold" nodeType="afterGroup">
                            <p:stCondLst>
                              <p:cond delay="6500"/>
                            </p:stCondLst>
                            <p:childTnLst>
                              <p:par>
                                <p:cTn id="46" presetID="22" presetClass="entr" presetSubtype="1" fill="hold" grpId="0" nodeType="afterEffect">
                                  <p:stCondLst>
                                    <p:cond delay="0"/>
                                  </p:stCondLst>
                                  <p:childTnLst>
                                    <p:set>
                                      <p:cBhvr>
                                        <p:cTn id="47" dur="1" fill="hold">
                                          <p:stCondLst>
                                            <p:cond delay="0"/>
                                          </p:stCondLst>
                                        </p:cTn>
                                        <p:tgtEl>
                                          <p:spTgt spid="696336"/>
                                        </p:tgtEl>
                                        <p:attrNameLst>
                                          <p:attrName>style.visibility</p:attrName>
                                        </p:attrNameLst>
                                      </p:cBhvr>
                                      <p:to>
                                        <p:strVal val="visible"/>
                                      </p:to>
                                    </p:set>
                                    <p:animEffect transition="in" filter="wipe(up)">
                                      <p:cBhvr>
                                        <p:cTn id="48" dur="500"/>
                                        <p:tgtEl>
                                          <p:spTgt spid="696336"/>
                                        </p:tgtEl>
                                      </p:cBhvr>
                                    </p:animEffect>
                                  </p:childTnLst>
                                </p:cTn>
                              </p:par>
                            </p:childTnLst>
                          </p:cTn>
                        </p:par>
                        <p:par>
                          <p:cTn id="49" fill="hold" nodeType="afterGroup">
                            <p:stCondLst>
                              <p:cond delay="7000"/>
                            </p:stCondLst>
                            <p:childTnLst>
                              <p:par>
                                <p:cTn id="50" presetID="9"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par>
                          <p:cTn id="53" fill="hold" nodeType="afterGroup">
                            <p:stCondLst>
                              <p:cond delay="7500"/>
                            </p:stCondLst>
                            <p:childTnLst>
                              <p:par>
                                <p:cTn id="54" presetID="15" presetClass="entr" presetSubtype="0" fill="hold" grpId="0" nodeType="afterEffect">
                                  <p:stCondLst>
                                    <p:cond delay="0"/>
                                  </p:stCondLst>
                                  <p:childTnLst>
                                    <p:set>
                                      <p:cBhvr>
                                        <p:cTn id="55" dur="1" fill="hold">
                                          <p:stCondLst>
                                            <p:cond delay="0"/>
                                          </p:stCondLst>
                                        </p:cTn>
                                        <p:tgtEl>
                                          <p:spTgt spid="696340"/>
                                        </p:tgtEl>
                                        <p:attrNameLst>
                                          <p:attrName>style.visibility</p:attrName>
                                        </p:attrNameLst>
                                      </p:cBhvr>
                                      <p:to>
                                        <p:strVal val="visible"/>
                                      </p:to>
                                    </p:set>
                                    <p:anim calcmode="lin" valueType="num">
                                      <p:cBhvr>
                                        <p:cTn id="56" dur="1000" fill="hold"/>
                                        <p:tgtEl>
                                          <p:spTgt spid="696340"/>
                                        </p:tgtEl>
                                        <p:attrNameLst>
                                          <p:attrName>ppt_w</p:attrName>
                                        </p:attrNameLst>
                                      </p:cBhvr>
                                      <p:tavLst>
                                        <p:tav tm="0">
                                          <p:val>
                                            <p:fltVal val="0"/>
                                          </p:val>
                                        </p:tav>
                                        <p:tav tm="100000">
                                          <p:val>
                                            <p:strVal val="#ppt_w"/>
                                          </p:val>
                                        </p:tav>
                                      </p:tavLst>
                                    </p:anim>
                                    <p:anim calcmode="lin" valueType="num">
                                      <p:cBhvr>
                                        <p:cTn id="57" dur="1000" fill="hold"/>
                                        <p:tgtEl>
                                          <p:spTgt spid="696340"/>
                                        </p:tgtEl>
                                        <p:attrNameLst>
                                          <p:attrName>ppt_h</p:attrName>
                                        </p:attrNameLst>
                                      </p:cBhvr>
                                      <p:tavLst>
                                        <p:tav tm="0">
                                          <p:val>
                                            <p:fltVal val="0"/>
                                          </p:val>
                                        </p:tav>
                                        <p:tav tm="100000">
                                          <p:val>
                                            <p:strVal val="#ppt_h"/>
                                          </p:val>
                                        </p:tav>
                                      </p:tavLst>
                                    </p:anim>
                                    <p:anim calcmode="lin" valueType="num">
                                      <p:cBhvr>
                                        <p:cTn id="58" dur="1000" fill="hold"/>
                                        <p:tgtEl>
                                          <p:spTgt spid="696340"/>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96340"/>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500"/>
                            </p:stCondLst>
                            <p:childTnLst>
                              <p:par>
                                <p:cTn id="61" presetID="22" presetClass="entr" presetSubtype="4" fill="hold" grpId="0" nodeType="afterEffect">
                                  <p:stCondLst>
                                    <p:cond delay="0"/>
                                  </p:stCondLst>
                                  <p:childTnLst>
                                    <p:set>
                                      <p:cBhvr>
                                        <p:cTn id="62" dur="1" fill="hold">
                                          <p:stCondLst>
                                            <p:cond delay="0"/>
                                          </p:stCondLst>
                                        </p:cTn>
                                        <p:tgtEl>
                                          <p:spTgt spid="696335"/>
                                        </p:tgtEl>
                                        <p:attrNameLst>
                                          <p:attrName>style.visibility</p:attrName>
                                        </p:attrNameLst>
                                      </p:cBhvr>
                                      <p:to>
                                        <p:strVal val="visible"/>
                                      </p:to>
                                    </p:set>
                                    <p:animEffect transition="in" filter="wipe(down)">
                                      <p:cBhvr>
                                        <p:cTn id="63" dur="500"/>
                                        <p:tgtEl>
                                          <p:spTgt spid="696335"/>
                                        </p:tgtEl>
                                      </p:cBhvr>
                                    </p:animEffect>
                                  </p:childTnLst>
                                </p:cTn>
                              </p:par>
                            </p:childTnLst>
                          </p:cTn>
                        </p:par>
                        <p:par>
                          <p:cTn id="64" fill="hold" nodeType="afterGroup">
                            <p:stCondLst>
                              <p:cond delay="9000"/>
                            </p:stCondLst>
                            <p:childTnLst>
                              <p:par>
                                <p:cTn id="65" presetID="10" presetClass="entr" presetSubtype="0" fill="hold" grpId="0" nodeType="afterEffect">
                                  <p:stCondLst>
                                    <p:cond delay="0"/>
                                  </p:stCondLst>
                                  <p:childTnLst>
                                    <p:set>
                                      <p:cBhvr>
                                        <p:cTn id="66" dur="1" fill="hold">
                                          <p:stCondLst>
                                            <p:cond delay="0"/>
                                          </p:stCondLst>
                                        </p:cTn>
                                        <p:tgtEl>
                                          <p:spTgt spid="696333"/>
                                        </p:tgtEl>
                                        <p:attrNameLst>
                                          <p:attrName>style.visibility</p:attrName>
                                        </p:attrNameLst>
                                      </p:cBhvr>
                                      <p:to>
                                        <p:strVal val="visible"/>
                                      </p:to>
                                    </p:set>
                                    <p:animEffect transition="in" filter="fade">
                                      <p:cBhvr>
                                        <p:cTn id="67" dur="2000"/>
                                        <p:tgtEl>
                                          <p:spTgt spid="696333"/>
                                        </p:tgtEl>
                                      </p:cBhvr>
                                    </p:animEffect>
                                  </p:childTnLst>
                                </p:cTn>
                              </p:par>
                            </p:childTnLst>
                          </p:cTn>
                        </p:par>
                        <p:par>
                          <p:cTn id="68" fill="hold" nodeType="afterGroup">
                            <p:stCondLst>
                              <p:cond delay="11000"/>
                            </p:stCondLst>
                            <p:childTnLst>
                              <p:par>
                                <p:cTn id="69" presetID="30" presetClass="entr" presetSubtype="0" fill="hold" grpId="0" nodeType="afterEffect">
                                  <p:stCondLst>
                                    <p:cond delay="0"/>
                                  </p:stCondLst>
                                  <p:childTnLst>
                                    <p:set>
                                      <p:cBhvr>
                                        <p:cTn id="70" dur="1" fill="hold">
                                          <p:stCondLst>
                                            <p:cond delay="0"/>
                                          </p:stCondLst>
                                        </p:cTn>
                                        <p:tgtEl>
                                          <p:spTgt spid="696339"/>
                                        </p:tgtEl>
                                        <p:attrNameLst>
                                          <p:attrName>style.visibility</p:attrName>
                                        </p:attrNameLst>
                                      </p:cBhvr>
                                      <p:to>
                                        <p:strVal val="visible"/>
                                      </p:to>
                                    </p:set>
                                    <p:animEffect transition="in" filter="fade">
                                      <p:cBhvr>
                                        <p:cTn id="71" dur="800" decel="100000"/>
                                        <p:tgtEl>
                                          <p:spTgt spid="696339"/>
                                        </p:tgtEl>
                                      </p:cBhvr>
                                    </p:animEffect>
                                    <p:anim calcmode="lin" valueType="num">
                                      <p:cBhvr>
                                        <p:cTn id="72" dur="800" decel="100000" fill="hold"/>
                                        <p:tgtEl>
                                          <p:spTgt spid="696339"/>
                                        </p:tgtEl>
                                        <p:attrNameLst>
                                          <p:attrName>style.rotation</p:attrName>
                                        </p:attrNameLst>
                                      </p:cBhvr>
                                      <p:tavLst>
                                        <p:tav tm="0">
                                          <p:val>
                                            <p:fltVal val="-90"/>
                                          </p:val>
                                        </p:tav>
                                        <p:tav tm="100000">
                                          <p:val>
                                            <p:fltVal val="0"/>
                                          </p:val>
                                        </p:tav>
                                      </p:tavLst>
                                    </p:anim>
                                    <p:anim calcmode="lin" valueType="num">
                                      <p:cBhvr>
                                        <p:cTn id="73" dur="800" decel="100000" fill="hold"/>
                                        <p:tgtEl>
                                          <p:spTgt spid="696339"/>
                                        </p:tgtEl>
                                        <p:attrNameLst>
                                          <p:attrName>ppt_x</p:attrName>
                                        </p:attrNameLst>
                                      </p:cBhvr>
                                      <p:tavLst>
                                        <p:tav tm="0">
                                          <p:val>
                                            <p:strVal val="#ppt_x+0.4"/>
                                          </p:val>
                                        </p:tav>
                                        <p:tav tm="100000">
                                          <p:val>
                                            <p:strVal val="#ppt_x-0.05"/>
                                          </p:val>
                                        </p:tav>
                                      </p:tavLst>
                                    </p:anim>
                                    <p:anim calcmode="lin" valueType="num">
                                      <p:cBhvr>
                                        <p:cTn id="74" dur="800" decel="100000" fill="hold"/>
                                        <p:tgtEl>
                                          <p:spTgt spid="696339"/>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696339"/>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69633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2" grpId="0" animBg="1"/>
      <p:bldP spid="696333" grpId="0" animBg="1"/>
      <p:bldP spid="696334" grpId="0" animBg="1"/>
      <p:bldP spid="696335" grpId="0" animBg="1"/>
      <p:bldP spid="696336" grpId="0" animBg="1"/>
      <p:bldP spid="696337" grpId="0" animBg="1"/>
      <p:bldP spid="696338" grpId="0" animBg="1"/>
      <p:bldP spid="696339" grpId="0" animBg="1"/>
      <p:bldP spid="696340" grpId="0" animBg="1"/>
      <p:bldP spid="69634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dirty="0"/>
              <a:t>The Chronology</a:t>
            </a:r>
          </a:p>
        </p:txBody>
      </p:sp>
      <p:grpSp>
        <p:nvGrpSpPr>
          <p:cNvPr id="137218" name="Group 4"/>
          <p:cNvGrpSpPr>
            <a:grpSpLocks/>
          </p:cNvGrpSpPr>
          <p:nvPr/>
        </p:nvGrpSpPr>
        <p:grpSpPr bwMode="auto">
          <a:xfrm>
            <a:off x="7924800" y="6096000"/>
            <a:ext cx="1162050" cy="685800"/>
            <a:chOff x="2016" y="3744"/>
            <a:chExt cx="732" cy="432"/>
          </a:xfrm>
        </p:grpSpPr>
        <p:grpSp>
          <p:nvGrpSpPr>
            <p:cNvPr id="137221" name="Group 5"/>
            <p:cNvGrpSpPr>
              <a:grpSpLocks/>
            </p:cNvGrpSpPr>
            <p:nvPr/>
          </p:nvGrpSpPr>
          <p:grpSpPr bwMode="auto">
            <a:xfrm>
              <a:off x="2257" y="3866"/>
              <a:ext cx="194" cy="180"/>
              <a:chOff x="1824" y="633"/>
              <a:chExt cx="2834" cy="2849"/>
            </a:xfrm>
          </p:grpSpPr>
          <p:sp>
            <p:nvSpPr>
              <p:cNvPr id="13723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3723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3723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3723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37222" name="Group 10"/>
            <p:cNvGrpSpPr>
              <a:grpSpLocks/>
            </p:cNvGrpSpPr>
            <p:nvPr/>
          </p:nvGrpSpPr>
          <p:grpSpPr bwMode="auto">
            <a:xfrm>
              <a:off x="2518" y="4005"/>
              <a:ext cx="230" cy="142"/>
              <a:chOff x="1008" y="1059"/>
              <a:chExt cx="3768" cy="2733"/>
            </a:xfrm>
          </p:grpSpPr>
          <p:sp>
            <p:nvSpPr>
              <p:cNvPr id="137228"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7229"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7230"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7231"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37223"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37224"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37225"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37226"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37227"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01781" name="Text Box 21"/>
          <p:cNvSpPr txBox="1">
            <a:spLocks noChangeArrowheads="1"/>
          </p:cNvSpPr>
          <p:nvPr/>
        </p:nvSpPr>
        <p:spPr bwMode="auto">
          <a:xfrm>
            <a:off x="8380413" y="0"/>
            <a:ext cx="75882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a:defRPr/>
            </a:pPr>
            <a:r>
              <a:rPr lang="en-US" sz="2400" b="1">
                <a:latin typeface="Garamond" pitchFamily="-112" charset="0"/>
                <a:ea typeface="Arial" pitchFamily="-112" charset="0"/>
              </a:rPr>
              <a:t>195b</a:t>
            </a:r>
          </a:p>
        </p:txBody>
      </p:sp>
      <p:sp>
        <p:nvSpPr>
          <p:cNvPr id="501782" name="Rectangle 22"/>
          <p:cNvSpPr>
            <a:spLocks noChangeArrowheads="1"/>
          </p:cNvSpPr>
          <p:nvPr/>
        </p:nvSpPr>
        <p:spPr bwMode="auto">
          <a:xfrm>
            <a:off x="381000" y="1676400"/>
            <a:ext cx="89154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722 BCE Pentateuch</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400 BCE Prophets canonized</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300 BCE Writings canonized</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285 BCE Septuagint (LXX Torah)</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132 BCE Septuagint (LXX Full Version)</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130 BCE letter of </a:t>
            </a:r>
            <a:r>
              <a:rPr lang="en-US" altLang="en-US" dirty="0" err="1">
                <a:solidFill>
                  <a:srgbClr val="FBE50F"/>
                </a:solidFill>
                <a:effectLst>
                  <a:outerShdw blurRad="38100" dist="38100" dir="2700000" algn="tl">
                    <a:srgbClr val="000000"/>
                  </a:outerShdw>
                </a:effectLst>
                <a:latin typeface="Comic Sans MS" pitchFamily="66" charset="0"/>
              </a:rPr>
              <a:t>Aristeas</a:t>
            </a:r>
            <a:endParaRPr lang="en-US" altLang="en-US" dirty="0">
              <a:solidFill>
                <a:srgbClr val="FBE50F"/>
              </a:solidFill>
              <a:effectLst>
                <a:outerShdw blurRad="38100" dist="38100" dir="2700000" algn="tl">
                  <a:srgbClr val="000000"/>
                </a:outerShdw>
              </a:effectLst>
              <a:latin typeface="Comic Sans MS" pitchFamily="66" charset="0"/>
            </a:endParaRP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AD 90 Council of Jamnia 39 OT books affirmed</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AD 96 Philo testifies to the OT Canon</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AD 600 </a:t>
            </a:r>
            <a:r>
              <a:rPr lang="en-US" altLang="en-US" dirty="0" err="1">
                <a:solidFill>
                  <a:srgbClr val="FBE50F"/>
                </a:solidFill>
                <a:effectLst>
                  <a:outerShdw blurRad="38100" dist="38100" dir="2700000" algn="tl">
                    <a:srgbClr val="000000"/>
                  </a:outerShdw>
                </a:effectLst>
                <a:latin typeface="Comic Sans MS" pitchFamily="66" charset="0"/>
              </a:rPr>
              <a:t>Masoretes</a:t>
            </a:r>
            <a:r>
              <a:rPr lang="en-US" altLang="en-US" dirty="0">
                <a:solidFill>
                  <a:srgbClr val="FBE50F"/>
                </a:solidFill>
                <a:effectLst>
                  <a:outerShdw blurRad="38100" dist="38100" dir="2700000" algn="tl">
                    <a:srgbClr val="000000"/>
                  </a:outerShdw>
                </a:effectLst>
                <a:latin typeface="Comic Sans MS" pitchFamily="66" charset="0"/>
              </a:rPr>
              <a:t> added vowel points, accents and the Masora to lock in the Scriptures</a:t>
            </a:r>
          </a:p>
          <a:p>
            <a:pPr algn="l" eaLnBrk="1" hangingPunct="1">
              <a:lnSpc>
                <a:spcPct val="80000"/>
              </a:lnSpc>
              <a:spcBef>
                <a:spcPct val="20000"/>
              </a:spcBef>
              <a:buClr>
                <a:schemeClr val="hlink"/>
              </a:buClr>
              <a:buFontTx/>
              <a:buChar char="•"/>
            </a:pPr>
            <a:r>
              <a:rPr lang="en-US" altLang="en-US" dirty="0">
                <a:solidFill>
                  <a:srgbClr val="FBE50F"/>
                </a:solidFill>
                <a:effectLst>
                  <a:outerShdw blurRad="38100" dist="38100" dir="2700000" algn="tl">
                    <a:srgbClr val="000000"/>
                  </a:outerShdw>
                </a:effectLst>
                <a:latin typeface="Comic Sans MS" pitchFamily="66" charset="0"/>
              </a:rPr>
              <a:t>Ca AD 918 full codex found from Ben Asher Family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01782">
                                            <p:txEl>
                                              <p:pRg st="0" end="0"/>
                                            </p:txEl>
                                          </p:spTgt>
                                        </p:tgtEl>
                                        <p:attrNameLst>
                                          <p:attrName>style.visibility</p:attrName>
                                        </p:attrNameLst>
                                      </p:cBhvr>
                                      <p:to>
                                        <p:strVal val="visible"/>
                                      </p:to>
                                    </p:set>
                                    <p:animEffect transition="in" filter="fade">
                                      <p:cBhvr>
                                        <p:cTn id="7" dur="770" decel="100000"/>
                                        <p:tgtEl>
                                          <p:spTgt spid="501782">
                                            <p:txEl>
                                              <p:pRg st="0" end="0"/>
                                            </p:txEl>
                                          </p:spTgt>
                                        </p:tgtEl>
                                      </p:cBhvr>
                                    </p:animEffect>
                                    <p:animScale>
                                      <p:cBhvr>
                                        <p:cTn id="8" dur="770" decel="100000"/>
                                        <p:tgtEl>
                                          <p:spTgt spid="501782">
                                            <p:txEl>
                                              <p:pRg st="0" end="0"/>
                                            </p:txEl>
                                          </p:spTgt>
                                        </p:tgtEl>
                                      </p:cBhvr>
                                      <p:from x="10000" y="10000"/>
                                      <p:to x="200000" y="450000"/>
                                    </p:animScale>
                                    <p:animScale>
                                      <p:cBhvr>
                                        <p:cTn id="9" dur="1230" accel="100000" fill="hold">
                                          <p:stCondLst>
                                            <p:cond delay="770"/>
                                          </p:stCondLst>
                                        </p:cTn>
                                        <p:tgtEl>
                                          <p:spTgt spid="501782">
                                            <p:txEl>
                                              <p:pRg st="0" end="0"/>
                                            </p:txEl>
                                          </p:spTgt>
                                        </p:tgtEl>
                                      </p:cBhvr>
                                      <p:from x="200000" y="450000"/>
                                      <p:to x="100000" y="100000"/>
                                    </p:animScale>
                                    <p:set>
                                      <p:cBhvr>
                                        <p:cTn id="10" dur="770" fill="hold"/>
                                        <p:tgtEl>
                                          <p:spTgt spid="501782">
                                            <p:txEl>
                                              <p:pRg st="0" end="0"/>
                                            </p:txEl>
                                          </p:spTgt>
                                        </p:tgtEl>
                                        <p:attrNameLst>
                                          <p:attrName>ppt_x</p:attrName>
                                        </p:attrNameLst>
                                      </p:cBhvr>
                                      <p:to>
                                        <p:strVal val="(0.5)"/>
                                      </p:to>
                                    </p:set>
                                    <p:anim from="(0.5)" to="(#ppt_x)" calcmode="lin" valueType="num">
                                      <p:cBhvr>
                                        <p:cTn id="11" dur="1230" accel="100000" fill="hold">
                                          <p:stCondLst>
                                            <p:cond delay="770"/>
                                          </p:stCondLst>
                                        </p:cTn>
                                        <p:tgtEl>
                                          <p:spTgt spid="501782">
                                            <p:txEl>
                                              <p:pRg st="0" end="0"/>
                                            </p:txEl>
                                          </p:spTgt>
                                        </p:tgtEl>
                                        <p:attrNameLst>
                                          <p:attrName>ppt_x</p:attrName>
                                        </p:attrNameLst>
                                      </p:cBhvr>
                                    </p:anim>
                                    <p:set>
                                      <p:cBhvr>
                                        <p:cTn id="12" dur="770" fill="hold"/>
                                        <p:tgtEl>
                                          <p:spTgt spid="501782">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01782">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501782">
                                            <p:txEl>
                                              <p:pRg st="1" end="1"/>
                                            </p:txEl>
                                          </p:spTgt>
                                        </p:tgtEl>
                                        <p:attrNameLst>
                                          <p:attrName>style.visibility</p:attrName>
                                        </p:attrNameLst>
                                      </p:cBhvr>
                                      <p:to>
                                        <p:strVal val="visible"/>
                                      </p:to>
                                    </p:set>
                                    <p:animEffect transition="in" filter="fade">
                                      <p:cBhvr>
                                        <p:cTn id="18" dur="770" decel="100000"/>
                                        <p:tgtEl>
                                          <p:spTgt spid="501782">
                                            <p:txEl>
                                              <p:pRg st="1" end="1"/>
                                            </p:txEl>
                                          </p:spTgt>
                                        </p:tgtEl>
                                      </p:cBhvr>
                                    </p:animEffect>
                                    <p:animScale>
                                      <p:cBhvr>
                                        <p:cTn id="19" dur="770" decel="100000"/>
                                        <p:tgtEl>
                                          <p:spTgt spid="501782">
                                            <p:txEl>
                                              <p:pRg st="1" end="1"/>
                                            </p:txEl>
                                          </p:spTgt>
                                        </p:tgtEl>
                                      </p:cBhvr>
                                      <p:from x="10000" y="10000"/>
                                      <p:to x="200000" y="450000"/>
                                    </p:animScale>
                                    <p:animScale>
                                      <p:cBhvr>
                                        <p:cTn id="20" dur="1230" accel="100000" fill="hold">
                                          <p:stCondLst>
                                            <p:cond delay="770"/>
                                          </p:stCondLst>
                                        </p:cTn>
                                        <p:tgtEl>
                                          <p:spTgt spid="501782">
                                            <p:txEl>
                                              <p:pRg st="1" end="1"/>
                                            </p:txEl>
                                          </p:spTgt>
                                        </p:tgtEl>
                                      </p:cBhvr>
                                      <p:from x="200000" y="450000"/>
                                      <p:to x="100000" y="100000"/>
                                    </p:animScale>
                                    <p:set>
                                      <p:cBhvr>
                                        <p:cTn id="21" dur="770" fill="hold"/>
                                        <p:tgtEl>
                                          <p:spTgt spid="501782">
                                            <p:txEl>
                                              <p:pRg st="1" end="1"/>
                                            </p:txEl>
                                          </p:spTgt>
                                        </p:tgtEl>
                                        <p:attrNameLst>
                                          <p:attrName>ppt_x</p:attrName>
                                        </p:attrNameLst>
                                      </p:cBhvr>
                                      <p:to>
                                        <p:strVal val="(0.5)"/>
                                      </p:to>
                                    </p:set>
                                    <p:anim from="(0.5)" to="(#ppt_x)" calcmode="lin" valueType="num">
                                      <p:cBhvr>
                                        <p:cTn id="22" dur="1230" accel="100000" fill="hold">
                                          <p:stCondLst>
                                            <p:cond delay="770"/>
                                          </p:stCondLst>
                                        </p:cTn>
                                        <p:tgtEl>
                                          <p:spTgt spid="501782">
                                            <p:txEl>
                                              <p:pRg st="1" end="1"/>
                                            </p:txEl>
                                          </p:spTgt>
                                        </p:tgtEl>
                                        <p:attrNameLst>
                                          <p:attrName>ppt_x</p:attrName>
                                        </p:attrNameLst>
                                      </p:cBhvr>
                                    </p:anim>
                                    <p:set>
                                      <p:cBhvr>
                                        <p:cTn id="23" dur="770" fill="hold"/>
                                        <p:tgtEl>
                                          <p:spTgt spid="501782">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501782">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501782">
                                            <p:txEl>
                                              <p:pRg st="2" end="2"/>
                                            </p:txEl>
                                          </p:spTgt>
                                        </p:tgtEl>
                                        <p:attrNameLst>
                                          <p:attrName>style.visibility</p:attrName>
                                        </p:attrNameLst>
                                      </p:cBhvr>
                                      <p:to>
                                        <p:strVal val="visible"/>
                                      </p:to>
                                    </p:set>
                                    <p:animEffect transition="in" filter="fade">
                                      <p:cBhvr>
                                        <p:cTn id="29" dur="770" decel="100000"/>
                                        <p:tgtEl>
                                          <p:spTgt spid="501782">
                                            <p:txEl>
                                              <p:pRg st="2" end="2"/>
                                            </p:txEl>
                                          </p:spTgt>
                                        </p:tgtEl>
                                      </p:cBhvr>
                                    </p:animEffect>
                                    <p:animScale>
                                      <p:cBhvr>
                                        <p:cTn id="30" dur="770" decel="100000"/>
                                        <p:tgtEl>
                                          <p:spTgt spid="501782">
                                            <p:txEl>
                                              <p:pRg st="2" end="2"/>
                                            </p:txEl>
                                          </p:spTgt>
                                        </p:tgtEl>
                                      </p:cBhvr>
                                      <p:from x="10000" y="10000"/>
                                      <p:to x="200000" y="450000"/>
                                    </p:animScale>
                                    <p:animScale>
                                      <p:cBhvr>
                                        <p:cTn id="31" dur="1230" accel="100000" fill="hold">
                                          <p:stCondLst>
                                            <p:cond delay="770"/>
                                          </p:stCondLst>
                                        </p:cTn>
                                        <p:tgtEl>
                                          <p:spTgt spid="501782">
                                            <p:txEl>
                                              <p:pRg st="2" end="2"/>
                                            </p:txEl>
                                          </p:spTgt>
                                        </p:tgtEl>
                                      </p:cBhvr>
                                      <p:from x="200000" y="450000"/>
                                      <p:to x="100000" y="100000"/>
                                    </p:animScale>
                                    <p:set>
                                      <p:cBhvr>
                                        <p:cTn id="32" dur="770" fill="hold"/>
                                        <p:tgtEl>
                                          <p:spTgt spid="501782">
                                            <p:txEl>
                                              <p:pRg st="2" end="2"/>
                                            </p:txEl>
                                          </p:spTgt>
                                        </p:tgtEl>
                                        <p:attrNameLst>
                                          <p:attrName>ppt_x</p:attrName>
                                        </p:attrNameLst>
                                      </p:cBhvr>
                                      <p:to>
                                        <p:strVal val="(0.5)"/>
                                      </p:to>
                                    </p:set>
                                    <p:anim from="(0.5)" to="(#ppt_x)" calcmode="lin" valueType="num">
                                      <p:cBhvr>
                                        <p:cTn id="33" dur="1230" accel="100000" fill="hold">
                                          <p:stCondLst>
                                            <p:cond delay="770"/>
                                          </p:stCondLst>
                                        </p:cTn>
                                        <p:tgtEl>
                                          <p:spTgt spid="501782">
                                            <p:txEl>
                                              <p:pRg st="2" end="2"/>
                                            </p:txEl>
                                          </p:spTgt>
                                        </p:tgtEl>
                                        <p:attrNameLst>
                                          <p:attrName>ppt_x</p:attrName>
                                        </p:attrNameLst>
                                      </p:cBhvr>
                                    </p:anim>
                                    <p:set>
                                      <p:cBhvr>
                                        <p:cTn id="34" dur="770" fill="hold"/>
                                        <p:tgtEl>
                                          <p:spTgt spid="501782">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501782">
                                            <p:txEl>
                                              <p:pRg st="2" end="2"/>
                                            </p:txEl>
                                          </p:spTgt>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501782">
                                            <p:txEl>
                                              <p:pRg st="3" end="3"/>
                                            </p:txEl>
                                          </p:spTgt>
                                        </p:tgtEl>
                                        <p:attrNameLst>
                                          <p:attrName>style.visibility</p:attrName>
                                        </p:attrNameLst>
                                      </p:cBhvr>
                                      <p:to>
                                        <p:strVal val="visible"/>
                                      </p:to>
                                    </p:set>
                                    <p:animEffect transition="in" filter="fade">
                                      <p:cBhvr>
                                        <p:cTn id="40" dur="770" decel="100000"/>
                                        <p:tgtEl>
                                          <p:spTgt spid="501782">
                                            <p:txEl>
                                              <p:pRg st="3" end="3"/>
                                            </p:txEl>
                                          </p:spTgt>
                                        </p:tgtEl>
                                      </p:cBhvr>
                                    </p:animEffect>
                                    <p:animScale>
                                      <p:cBhvr>
                                        <p:cTn id="41" dur="770" decel="100000"/>
                                        <p:tgtEl>
                                          <p:spTgt spid="501782">
                                            <p:txEl>
                                              <p:pRg st="3" end="3"/>
                                            </p:txEl>
                                          </p:spTgt>
                                        </p:tgtEl>
                                      </p:cBhvr>
                                      <p:from x="10000" y="10000"/>
                                      <p:to x="200000" y="450000"/>
                                    </p:animScale>
                                    <p:animScale>
                                      <p:cBhvr>
                                        <p:cTn id="42" dur="1230" accel="100000" fill="hold">
                                          <p:stCondLst>
                                            <p:cond delay="770"/>
                                          </p:stCondLst>
                                        </p:cTn>
                                        <p:tgtEl>
                                          <p:spTgt spid="501782">
                                            <p:txEl>
                                              <p:pRg st="3" end="3"/>
                                            </p:txEl>
                                          </p:spTgt>
                                        </p:tgtEl>
                                      </p:cBhvr>
                                      <p:from x="200000" y="450000"/>
                                      <p:to x="100000" y="100000"/>
                                    </p:animScale>
                                    <p:set>
                                      <p:cBhvr>
                                        <p:cTn id="43" dur="770" fill="hold"/>
                                        <p:tgtEl>
                                          <p:spTgt spid="501782">
                                            <p:txEl>
                                              <p:pRg st="3" end="3"/>
                                            </p:txEl>
                                          </p:spTgt>
                                        </p:tgtEl>
                                        <p:attrNameLst>
                                          <p:attrName>ppt_x</p:attrName>
                                        </p:attrNameLst>
                                      </p:cBhvr>
                                      <p:to>
                                        <p:strVal val="(0.5)"/>
                                      </p:to>
                                    </p:set>
                                    <p:anim from="(0.5)" to="(#ppt_x)" calcmode="lin" valueType="num">
                                      <p:cBhvr>
                                        <p:cTn id="44" dur="1230" accel="100000" fill="hold">
                                          <p:stCondLst>
                                            <p:cond delay="770"/>
                                          </p:stCondLst>
                                        </p:cTn>
                                        <p:tgtEl>
                                          <p:spTgt spid="501782">
                                            <p:txEl>
                                              <p:pRg st="3" end="3"/>
                                            </p:txEl>
                                          </p:spTgt>
                                        </p:tgtEl>
                                        <p:attrNameLst>
                                          <p:attrName>ppt_x</p:attrName>
                                        </p:attrNameLst>
                                      </p:cBhvr>
                                    </p:anim>
                                    <p:set>
                                      <p:cBhvr>
                                        <p:cTn id="45" dur="770" fill="hold"/>
                                        <p:tgtEl>
                                          <p:spTgt spid="501782">
                                            <p:txEl>
                                              <p:pRg st="3" end="3"/>
                                            </p:txEl>
                                          </p:spTgt>
                                        </p:tgtEl>
                                        <p:attrNameLst>
                                          <p:attrName>ppt_y</p:attrName>
                                        </p:attrNameLst>
                                      </p:cBhvr>
                                      <p:to>
                                        <p:strVal val="(#ppt_y+0.4)"/>
                                      </p:to>
                                    </p:set>
                                    <p:anim from="(#ppt_y+0.4)" to="(#ppt_y)" calcmode="lin" valueType="num">
                                      <p:cBhvr>
                                        <p:cTn id="46" dur="1230" accel="100000" fill="hold">
                                          <p:stCondLst>
                                            <p:cond delay="770"/>
                                          </p:stCondLst>
                                        </p:cTn>
                                        <p:tgtEl>
                                          <p:spTgt spid="501782">
                                            <p:txEl>
                                              <p:pRg st="3" end="3"/>
                                            </p:txEl>
                                          </p:spTgt>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501782">
                                            <p:txEl>
                                              <p:pRg st="4" end="4"/>
                                            </p:txEl>
                                          </p:spTgt>
                                        </p:tgtEl>
                                        <p:attrNameLst>
                                          <p:attrName>style.visibility</p:attrName>
                                        </p:attrNameLst>
                                      </p:cBhvr>
                                      <p:to>
                                        <p:strVal val="visible"/>
                                      </p:to>
                                    </p:set>
                                    <p:animEffect transition="in" filter="fade">
                                      <p:cBhvr>
                                        <p:cTn id="51" dur="770" decel="100000"/>
                                        <p:tgtEl>
                                          <p:spTgt spid="501782">
                                            <p:txEl>
                                              <p:pRg st="4" end="4"/>
                                            </p:txEl>
                                          </p:spTgt>
                                        </p:tgtEl>
                                      </p:cBhvr>
                                    </p:animEffect>
                                    <p:animScale>
                                      <p:cBhvr>
                                        <p:cTn id="52" dur="770" decel="100000"/>
                                        <p:tgtEl>
                                          <p:spTgt spid="501782">
                                            <p:txEl>
                                              <p:pRg st="4" end="4"/>
                                            </p:txEl>
                                          </p:spTgt>
                                        </p:tgtEl>
                                      </p:cBhvr>
                                      <p:from x="10000" y="10000"/>
                                      <p:to x="200000" y="450000"/>
                                    </p:animScale>
                                    <p:animScale>
                                      <p:cBhvr>
                                        <p:cTn id="53" dur="1230" accel="100000" fill="hold">
                                          <p:stCondLst>
                                            <p:cond delay="770"/>
                                          </p:stCondLst>
                                        </p:cTn>
                                        <p:tgtEl>
                                          <p:spTgt spid="501782">
                                            <p:txEl>
                                              <p:pRg st="4" end="4"/>
                                            </p:txEl>
                                          </p:spTgt>
                                        </p:tgtEl>
                                      </p:cBhvr>
                                      <p:from x="200000" y="450000"/>
                                      <p:to x="100000" y="100000"/>
                                    </p:animScale>
                                    <p:set>
                                      <p:cBhvr>
                                        <p:cTn id="54" dur="770" fill="hold"/>
                                        <p:tgtEl>
                                          <p:spTgt spid="501782">
                                            <p:txEl>
                                              <p:pRg st="4" end="4"/>
                                            </p:txEl>
                                          </p:spTgt>
                                        </p:tgtEl>
                                        <p:attrNameLst>
                                          <p:attrName>ppt_x</p:attrName>
                                        </p:attrNameLst>
                                      </p:cBhvr>
                                      <p:to>
                                        <p:strVal val="(0.5)"/>
                                      </p:to>
                                    </p:set>
                                    <p:anim from="(0.5)" to="(#ppt_x)" calcmode="lin" valueType="num">
                                      <p:cBhvr>
                                        <p:cTn id="55" dur="1230" accel="100000" fill="hold">
                                          <p:stCondLst>
                                            <p:cond delay="770"/>
                                          </p:stCondLst>
                                        </p:cTn>
                                        <p:tgtEl>
                                          <p:spTgt spid="501782">
                                            <p:txEl>
                                              <p:pRg st="4" end="4"/>
                                            </p:txEl>
                                          </p:spTgt>
                                        </p:tgtEl>
                                        <p:attrNameLst>
                                          <p:attrName>ppt_x</p:attrName>
                                        </p:attrNameLst>
                                      </p:cBhvr>
                                    </p:anim>
                                    <p:set>
                                      <p:cBhvr>
                                        <p:cTn id="56" dur="770" fill="hold"/>
                                        <p:tgtEl>
                                          <p:spTgt spid="501782">
                                            <p:txEl>
                                              <p:pRg st="4" end="4"/>
                                            </p:txEl>
                                          </p:spTgt>
                                        </p:tgtEl>
                                        <p:attrNameLst>
                                          <p:attrName>ppt_y</p:attrName>
                                        </p:attrNameLst>
                                      </p:cBhvr>
                                      <p:to>
                                        <p:strVal val="(#ppt_y+0.4)"/>
                                      </p:to>
                                    </p:set>
                                    <p:anim from="(#ppt_y+0.4)" to="(#ppt_y)" calcmode="lin" valueType="num">
                                      <p:cBhvr>
                                        <p:cTn id="57" dur="1230" accel="100000" fill="hold">
                                          <p:stCondLst>
                                            <p:cond delay="770"/>
                                          </p:stCondLst>
                                        </p:cTn>
                                        <p:tgtEl>
                                          <p:spTgt spid="501782">
                                            <p:txEl>
                                              <p:pRg st="4" end="4"/>
                                            </p:txEl>
                                          </p:spTgt>
                                        </p:tgtEl>
                                        <p:attrNameLst>
                                          <p:attrName>ppt_y</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51" presetClass="entr" presetSubtype="0" fill="hold" grpId="0" nodeType="clickEffect">
                                  <p:stCondLst>
                                    <p:cond delay="0"/>
                                  </p:stCondLst>
                                  <p:childTnLst>
                                    <p:set>
                                      <p:cBhvr>
                                        <p:cTn id="61" dur="1" fill="hold">
                                          <p:stCondLst>
                                            <p:cond delay="0"/>
                                          </p:stCondLst>
                                        </p:cTn>
                                        <p:tgtEl>
                                          <p:spTgt spid="501782">
                                            <p:txEl>
                                              <p:pRg st="5" end="5"/>
                                            </p:txEl>
                                          </p:spTgt>
                                        </p:tgtEl>
                                        <p:attrNameLst>
                                          <p:attrName>style.visibility</p:attrName>
                                        </p:attrNameLst>
                                      </p:cBhvr>
                                      <p:to>
                                        <p:strVal val="visible"/>
                                      </p:to>
                                    </p:set>
                                    <p:animEffect transition="in" filter="fade">
                                      <p:cBhvr>
                                        <p:cTn id="62" dur="770" decel="100000"/>
                                        <p:tgtEl>
                                          <p:spTgt spid="501782">
                                            <p:txEl>
                                              <p:pRg st="5" end="5"/>
                                            </p:txEl>
                                          </p:spTgt>
                                        </p:tgtEl>
                                      </p:cBhvr>
                                    </p:animEffect>
                                    <p:animScale>
                                      <p:cBhvr>
                                        <p:cTn id="63" dur="770" decel="100000"/>
                                        <p:tgtEl>
                                          <p:spTgt spid="501782">
                                            <p:txEl>
                                              <p:pRg st="5" end="5"/>
                                            </p:txEl>
                                          </p:spTgt>
                                        </p:tgtEl>
                                      </p:cBhvr>
                                      <p:from x="10000" y="10000"/>
                                      <p:to x="200000" y="450000"/>
                                    </p:animScale>
                                    <p:animScale>
                                      <p:cBhvr>
                                        <p:cTn id="64" dur="1230" accel="100000" fill="hold">
                                          <p:stCondLst>
                                            <p:cond delay="770"/>
                                          </p:stCondLst>
                                        </p:cTn>
                                        <p:tgtEl>
                                          <p:spTgt spid="501782">
                                            <p:txEl>
                                              <p:pRg st="5" end="5"/>
                                            </p:txEl>
                                          </p:spTgt>
                                        </p:tgtEl>
                                      </p:cBhvr>
                                      <p:from x="200000" y="450000"/>
                                      <p:to x="100000" y="100000"/>
                                    </p:animScale>
                                    <p:set>
                                      <p:cBhvr>
                                        <p:cTn id="65" dur="770" fill="hold"/>
                                        <p:tgtEl>
                                          <p:spTgt spid="501782">
                                            <p:txEl>
                                              <p:pRg st="5" end="5"/>
                                            </p:txEl>
                                          </p:spTgt>
                                        </p:tgtEl>
                                        <p:attrNameLst>
                                          <p:attrName>ppt_x</p:attrName>
                                        </p:attrNameLst>
                                      </p:cBhvr>
                                      <p:to>
                                        <p:strVal val="(0.5)"/>
                                      </p:to>
                                    </p:set>
                                    <p:anim from="(0.5)" to="(#ppt_x)" calcmode="lin" valueType="num">
                                      <p:cBhvr>
                                        <p:cTn id="66" dur="1230" accel="100000" fill="hold">
                                          <p:stCondLst>
                                            <p:cond delay="770"/>
                                          </p:stCondLst>
                                        </p:cTn>
                                        <p:tgtEl>
                                          <p:spTgt spid="501782">
                                            <p:txEl>
                                              <p:pRg st="5" end="5"/>
                                            </p:txEl>
                                          </p:spTgt>
                                        </p:tgtEl>
                                        <p:attrNameLst>
                                          <p:attrName>ppt_x</p:attrName>
                                        </p:attrNameLst>
                                      </p:cBhvr>
                                    </p:anim>
                                    <p:set>
                                      <p:cBhvr>
                                        <p:cTn id="67" dur="770" fill="hold"/>
                                        <p:tgtEl>
                                          <p:spTgt spid="501782">
                                            <p:txEl>
                                              <p:pRg st="5" end="5"/>
                                            </p:txEl>
                                          </p:spTgt>
                                        </p:tgtEl>
                                        <p:attrNameLst>
                                          <p:attrName>ppt_y</p:attrName>
                                        </p:attrNameLst>
                                      </p:cBhvr>
                                      <p:to>
                                        <p:strVal val="(#ppt_y+0.4)"/>
                                      </p:to>
                                    </p:set>
                                    <p:anim from="(#ppt_y+0.4)" to="(#ppt_y)" calcmode="lin" valueType="num">
                                      <p:cBhvr>
                                        <p:cTn id="68" dur="1230" accel="100000" fill="hold">
                                          <p:stCondLst>
                                            <p:cond delay="770"/>
                                          </p:stCondLst>
                                        </p:cTn>
                                        <p:tgtEl>
                                          <p:spTgt spid="501782">
                                            <p:txEl>
                                              <p:pRg st="5" end="5"/>
                                            </p:txEl>
                                          </p:spTgt>
                                        </p:tgtEl>
                                        <p:attrNameLst>
                                          <p:attrName>ppt_y</p:attrName>
                                        </p:attrNameLst>
                                      </p:cBhvr>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entr" presetSubtype="0" fill="hold" grpId="0" nodeType="clickEffect">
                                  <p:stCondLst>
                                    <p:cond delay="0"/>
                                  </p:stCondLst>
                                  <p:childTnLst>
                                    <p:set>
                                      <p:cBhvr>
                                        <p:cTn id="72" dur="1" fill="hold">
                                          <p:stCondLst>
                                            <p:cond delay="0"/>
                                          </p:stCondLst>
                                        </p:cTn>
                                        <p:tgtEl>
                                          <p:spTgt spid="501782">
                                            <p:txEl>
                                              <p:pRg st="6" end="6"/>
                                            </p:txEl>
                                          </p:spTgt>
                                        </p:tgtEl>
                                        <p:attrNameLst>
                                          <p:attrName>style.visibility</p:attrName>
                                        </p:attrNameLst>
                                      </p:cBhvr>
                                      <p:to>
                                        <p:strVal val="visible"/>
                                      </p:to>
                                    </p:set>
                                    <p:animEffect transition="in" filter="fade">
                                      <p:cBhvr>
                                        <p:cTn id="73" dur="770" decel="100000"/>
                                        <p:tgtEl>
                                          <p:spTgt spid="501782">
                                            <p:txEl>
                                              <p:pRg st="6" end="6"/>
                                            </p:txEl>
                                          </p:spTgt>
                                        </p:tgtEl>
                                      </p:cBhvr>
                                    </p:animEffect>
                                    <p:animScale>
                                      <p:cBhvr>
                                        <p:cTn id="74" dur="770" decel="100000"/>
                                        <p:tgtEl>
                                          <p:spTgt spid="501782">
                                            <p:txEl>
                                              <p:pRg st="6" end="6"/>
                                            </p:txEl>
                                          </p:spTgt>
                                        </p:tgtEl>
                                      </p:cBhvr>
                                      <p:from x="10000" y="10000"/>
                                      <p:to x="200000" y="450000"/>
                                    </p:animScale>
                                    <p:animScale>
                                      <p:cBhvr>
                                        <p:cTn id="75" dur="1230" accel="100000" fill="hold">
                                          <p:stCondLst>
                                            <p:cond delay="770"/>
                                          </p:stCondLst>
                                        </p:cTn>
                                        <p:tgtEl>
                                          <p:spTgt spid="501782">
                                            <p:txEl>
                                              <p:pRg st="6" end="6"/>
                                            </p:txEl>
                                          </p:spTgt>
                                        </p:tgtEl>
                                      </p:cBhvr>
                                      <p:from x="200000" y="450000"/>
                                      <p:to x="100000" y="100000"/>
                                    </p:animScale>
                                    <p:set>
                                      <p:cBhvr>
                                        <p:cTn id="76" dur="770" fill="hold"/>
                                        <p:tgtEl>
                                          <p:spTgt spid="501782">
                                            <p:txEl>
                                              <p:pRg st="6" end="6"/>
                                            </p:txEl>
                                          </p:spTgt>
                                        </p:tgtEl>
                                        <p:attrNameLst>
                                          <p:attrName>ppt_x</p:attrName>
                                        </p:attrNameLst>
                                      </p:cBhvr>
                                      <p:to>
                                        <p:strVal val="(0.5)"/>
                                      </p:to>
                                    </p:set>
                                    <p:anim from="(0.5)" to="(#ppt_x)" calcmode="lin" valueType="num">
                                      <p:cBhvr>
                                        <p:cTn id="77" dur="1230" accel="100000" fill="hold">
                                          <p:stCondLst>
                                            <p:cond delay="770"/>
                                          </p:stCondLst>
                                        </p:cTn>
                                        <p:tgtEl>
                                          <p:spTgt spid="501782">
                                            <p:txEl>
                                              <p:pRg st="6" end="6"/>
                                            </p:txEl>
                                          </p:spTgt>
                                        </p:tgtEl>
                                        <p:attrNameLst>
                                          <p:attrName>ppt_x</p:attrName>
                                        </p:attrNameLst>
                                      </p:cBhvr>
                                    </p:anim>
                                    <p:set>
                                      <p:cBhvr>
                                        <p:cTn id="78" dur="770" fill="hold"/>
                                        <p:tgtEl>
                                          <p:spTgt spid="501782">
                                            <p:txEl>
                                              <p:pRg st="6" end="6"/>
                                            </p:txEl>
                                          </p:spTgt>
                                        </p:tgtEl>
                                        <p:attrNameLst>
                                          <p:attrName>ppt_y</p:attrName>
                                        </p:attrNameLst>
                                      </p:cBhvr>
                                      <p:to>
                                        <p:strVal val="(#ppt_y+0.4)"/>
                                      </p:to>
                                    </p:set>
                                    <p:anim from="(#ppt_y+0.4)" to="(#ppt_y)" calcmode="lin" valueType="num">
                                      <p:cBhvr>
                                        <p:cTn id="79" dur="1230" accel="100000" fill="hold">
                                          <p:stCondLst>
                                            <p:cond delay="770"/>
                                          </p:stCondLst>
                                        </p:cTn>
                                        <p:tgtEl>
                                          <p:spTgt spid="501782">
                                            <p:txEl>
                                              <p:pRg st="6" end="6"/>
                                            </p:txEl>
                                          </p:spTgt>
                                        </p:tgtEl>
                                        <p:attrNameLst>
                                          <p:attrName>ppt_y</p:attrName>
                                        </p:attrNameLst>
                                      </p:cBhvr>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51" presetClass="entr" presetSubtype="0" fill="hold" grpId="0" nodeType="clickEffect">
                                  <p:stCondLst>
                                    <p:cond delay="0"/>
                                  </p:stCondLst>
                                  <p:childTnLst>
                                    <p:set>
                                      <p:cBhvr>
                                        <p:cTn id="83" dur="1" fill="hold">
                                          <p:stCondLst>
                                            <p:cond delay="0"/>
                                          </p:stCondLst>
                                        </p:cTn>
                                        <p:tgtEl>
                                          <p:spTgt spid="501782">
                                            <p:txEl>
                                              <p:pRg st="7" end="7"/>
                                            </p:txEl>
                                          </p:spTgt>
                                        </p:tgtEl>
                                        <p:attrNameLst>
                                          <p:attrName>style.visibility</p:attrName>
                                        </p:attrNameLst>
                                      </p:cBhvr>
                                      <p:to>
                                        <p:strVal val="visible"/>
                                      </p:to>
                                    </p:set>
                                    <p:animEffect transition="in" filter="fade">
                                      <p:cBhvr>
                                        <p:cTn id="84" dur="770" decel="100000"/>
                                        <p:tgtEl>
                                          <p:spTgt spid="501782">
                                            <p:txEl>
                                              <p:pRg st="7" end="7"/>
                                            </p:txEl>
                                          </p:spTgt>
                                        </p:tgtEl>
                                      </p:cBhvr>
                                    </p:animEffect>
                                    <p:animScale>
                                      <p:cBhvr>
                                        <p:cTn id="85" dur="770" decel="100000"/>
                                        <p:tgtEl>
                                          <p:spTgt spid="501782">
                                            <p:txEl>
                                              <p:pRg st="7" end="7"/>
                                            </p:txEl>
                                          </p:spTgt>
                                        </p:tgtEl>
                                      </p:cBhvr>
                                      <p:from x="10000" y="10000"/>
                                      <p:to x="200000" y="450000"/>
                                    </p:animScale>
                                    <p:animScale>
                                      <p:cBhvr>
                                        <p:cTn id="86" dur="1230" accel="100000" fill="hold">
                                          <p:stCondLst>
                                            <p:cond delay="770"/>
                                          </p:stCondLst>
                                        </p:cTn>
                                        <p:tgtEl>
                                          <p:spTgt spid="501782">
                                            <p:txEl>
                                              <p:pRg st="7" end="7"/>
                                            </p:txEl>
                                          </p:spTgt>
                                        </p:tgtEl>
                                      </p:cBhvr>
                                      <p:from x="200000" y="450000"/>
                                      <p:to x="100000" y="100000"/>
                                    </p:animScale>
                                    <p:set>
                                      <p:cBhvr>
                                        <p:cTn id="87" dur="770" fill="hold"/>
                                        <p:tgtEl>
                                          <p:spTgt spid="501782">
                                            <p:txEl>
                                              <p:pRg st="7" end="7"/>
                                            </p:txEl>
                                          </p:spTgt>
                                        </p:tgtEl>
                                        <p:attrNameLst>
                                          <p:attrName>ppt_x</p:attrName>
                                        </p:attrNameLst>
                                      </p:cBhvr>
                                      <p:to>
                                        <p:strVal val="(0.5)"/>
                                      </p:to>
                                    </p:set>
                                    <p:anim from="(0.5)" to="(#ppt_x)" calcmode="lin" valueType="num">
                                      <p:cBhvr>
                                        <p:cTn id="88" dur="1230" accel="100000" fill="hold">
                                          <p:stCondLst>
                                            <p:cond delay="770"/>
                                          </p:stCondLst>
                                        </p:cTn>
                                        <p:tgtEl>
                                          <p:spTgt spid="501782">
                                            <p:txEl>
                                              <p:pRg st="7" end="7"/>
                                            </p:txEl>
                                          </p:spTgt>
                                        </p:tgtEl>
                                        <p:attrNameLst>
                                          <p:attrName>ppt_x</p:attrName>
                                        </p:attrNameLst>
                                      </p:cBhvr>
                                    </p:anim>
                                    <p:set>
                                      <p:cBhvr>
                                        <p:cTn id="89" dur="770" fill="hold"/>
                                        <p:tgtEl>
                                          <p:spTgt spid="501782">
                                            <p:txEl>
                                              <p:pRg st="7" end="7"/>
                                            </p:txEl>
                                          </p:spTgt>
                                        </p:tgtEl>
                                        <p:attrNameLst>
                                          <p:attrName>ppt_y</p:attrName>
                                        </p:attrNameLst>
                                      </p:cBhvr>
                                      <p:to>
                                        <p:strVal val="(#ppt_y+0.4)"/>
                                      </p:to>
                                    </p:set>
                                    <p:anim from="(#ppt_y+0.4)" to="(#ppt_y)" calcmode="lin" valueType="num">
                                      <p:cBhvr>
                                        <p:cTn id="90" dur="1230" accel="100000" fill="hold">
                                          <p:stCondLst>
                                            <p:cond delay="770"/>
                                          </p:stCondLst>
                                        </p:cTn>
                                        <p:tgtEl>
                                          <p:spTgt spid="501782">
                                            <p:txEl>
                                              <p:pRg st="7" end="7"/>
                                            </p:txEl>
                                          </p:spTgt>
                                        </p:tgtEl>
                                        <p:attrNameLst>
                                          <p:attrName>ppt_y</p:attrName>
                                        </p:attrNameLst>
                                      </p:cBhvr>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51" presetClass="entr" presetSubtype="0" fill="hold" grpId="0" nodeType="clickEffect">
                                  <p:stCondLst>
                                    <p:cond delay="0"/>
                                  </p:stCondLst>
                                  <p:childTnLst>
                                    <p:set>
                                      <p:cBhvr>
                                        <p:cTn id="94" dur="1" fill="hold">
                                          <p:stCondLst>
                                            <p:cond delay="0"/>
                                          </p:stCondLst>
                                        </p:cTn>
                                        <p:tgtEl>
                                          <p:spTgt spid="501782">
                                            <p:txEl>
                                              <p:pRg st="8" end="8"/>
                                            </p:txEl>
                                          </p:spTgt>
                                        </p:tgtEl>
                                        <p:attrNameLst>
                                          <p:attrName>style.visibility</p:attrName>
                                        </p:attrNameLst>
                                      </p:cBhvr>
                                      <p:to>
                                        <p:strVal val="visible"/>
                                      </p:to>
                                    </p:set>
                                    <p:animEffect transition="in" filter="fade">
                                      <p:cBhvr>
                                        <p:cTn id="95" dur="770" decel="100000"/>
                                        <p:tgtEl>
                                          <p:spTgt spid="501782">
                                            <p:txEl>
                                              <p:pRg st="8" end="8"/>
                                            </p:txEl>
                                          </p:spTgt>
                                        </p:tgtEl>
                                      </p:cBhvr>
                                    </p:animEffect>
                                    <p:animScale>
                                      <p:cBhvr>
                                        <p:cTn id="96" dur="770" decel="100000"/>
                                        <p:tgtEl>
                                          <p:spTgt spid="501782">
                                            <p:txEl>
                                              <p:pRg st="8" end="8"/>
                                            </p:txEl>
                                          </p:spTgt>
                                        </p:tgtEl>
                                      </p:cBhvr>
                                      <p:from x="10000" y="10000"/>
                                      <p:to x="200000" y="450000"/>
                                    </p:animScale>
                                    <p:animScale>
                                      <p:cBhvr>
                                        <p:cTn id="97" dur="1230" accel="100000" fill="hold">
                                          <p:stCondLst>
                                            <p:cond delay="770"/>
                                          </p:stCondLst>
                                        </p:cTn>
                                        <p:tgtEl>
                                          <p:spTgt spid="501782">
                                            <p:txEl>
                                              <p:pRg st="8" end="8"/>
                                            </p:txEl>
                                          </p:spTgt>
                                        </p:tgtEl>
                                      </p:cBhvr>
                                      <p:from x="200000" y="450000"/>
                                      <p:to x="100000" y="100000"/>
                                    </p:animScale>
                                    <p:set>
                                      <p:cBhvr>
                                        <p:cTn id="98" dur="770" fill="hold"/>
                                        <p:tgtEl>
                                          <p:spTgt spid="501782">
                                            <p:txEl>
                                              <p:pRg st="8" end="8"/>
                                            </p:txEl>
                                          </p:spTgt>
                                        </p:tgtEl>
                                        <p:attrNameLst>
                                          <p:attrName>ppt_x</p:attrName>
                                        </p:attrNameLst>
                                      </p:cBhvr>
                                      <p:to>
                                        <p:strVal val="(0.5)"/>
                                      </p:to>
                                    </p:set>
                                    <p:anim from="(0.5)" to="(#ppt_x)" calcmode="lin" valueType="num">
                                      <p:cBhvr>
                                        <p:cTn id="99" dur="1230" accel="100000" fill="hold">
                                          <p:stCondLst>
                                            <p:cond delay="770"/>
                                          </p:stCondLst>
                                        </p:cTn>
                                        <p:tgtEl>
                                          <p:spTgt spid="501782">
                                            <p:txEl>
                                              <p:pRg st="8" end="8"/>
                                            </p:txEl>
                                          </p:spTgt>
                                        </p:tgtEl>
                                        <p:attrNameLst>
                                          <p:attrName>ppt_x</p:attrName>
                                        </p:attrNameLst>
                                      </p:cBhvr>
                                    </p:anim>
                                    <p:set>
                                      <p:cBhvr>
                                        <p:cTn id="100" dur="770" fill="hold"/>
                                        <p:tgtEl>
                                          <p:spTgt spid="501782">
                                            <p:txEl>
                                              <p:pRg st="8" end="8"/>
                                            </p:txEl>
                                          </p:spTgt>
                                        </p:tgtEl>
                                        <p:attrNameLst>
                                          <p:attrName>ppt_y</p:attrName>
                                        </p:attrNameLst>
                                      </p:cBhvr>
                                      <p:to>
                                        <p:strVal val="(#ppt_y+0.4)"/>
                                      </p:to>
                                    </p:set>
                                    <p:anim from="(#ppt_y+0.4)" to="(#ppt_y)" calcmode="lin" valueType="num">
                                      <p:cBhvr>
                                        <p:cTn id="101" dur="1230" accel="100000" fill="hold">
                                          <p:stCondLst>
                                            <p:cond delay="770"/>
                                          </p:stCondLst>
                                        </p:cTn>
                                        <p:tgtEl>
                                          <p:spTgt spid="501782">
                                            <p:txEl>
                                              <p:pRg st="8" end="8"/>
                                            </p:txEl>
                                          </p:spTgt>
                                        </p:tgtEl>
                                        <p:attrNameLst>
                                          <p:attrName>ppt_y</p:attrName>
                                        </p:attrNameLst>
                                      </p:cBhvr>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51" presetClass="entr" presetSubtype="0" fill="hold" grpId="0" nodeType="clickEffect">
                                  <p:stCondLst>
                                    <p:cond delay="0"/>
                                  </p:stCondLst>
                                  <p:childTnLst>
                                    <p:set>
                                      <p:cBhvr>
                                        <p:cTn id="105" dur="1" fill="hold">
                                          <p:stCondLst>
                                            <p:cond delay="0"/>
                                          </p:stCondLst>
                                        </p:cTn>
                                        <p:tgtEl>
                                          <p:spTgt spid="501782">
                                            <p:txEl>
                                              <p:pRg st="9" end="9"/>
                                            </p:txEl>
                                          </p:spTgt>
                                        </p:tgtEl>
                                        <p:attrNameLst>
                                          <p:attrName>style.visibility</p:attrName>
                                        </p:attrNameLst>
                                      </p:cBhvr>
                                      <p:to>
                                        <p:strVal val="visible"/>
                                      </p:to>
                                    </p:set>
                                    <p:animEffect transition="in" filter="fade">
                                      <p:cBhvr>
                                        <p:cTn id="106" dur="770" decel="100000"/>
                                        <p:tgtEl>
                                          <p:spTgt spid="501782">
                                            <p:txEl>
                                              <p:pRg st="9" end="9"/>
                                            </p:txEl>
                                          </p:spTgt>
                                        </p:tgtEl>
                                      </p:cBhvr>
                                    </p:animEffect>
                                    <p:animScale>
                                      <p:cBhvr>
                                        <p:cTn id="107" dur="770" decel="100000"/>
                                        <p:tgtEl>
                                          <p:spTgt spid="501782">
                                            <p:txEl>
                                              <p:pRg st="9" end="9"/>
                                            </p:txEl>
                                          </p:spTgt>
                                        </p:tgtEl>
                                      </p:cBhvr>
                                      <p:from x="10000" y="10000"/>
                                      <p:to x="200000" y="450000"/>
                                    </p:animScale>
                                    <p:animScale>
                                      <p:cBhvr>
                                        <p:cTn id="108" dur="1230" accel="100000" fill="hold">
                                          <p:stCondLst>
                                            <p:cond delay="770"/>
                                          </p:stCondLst>
                                        </p:cTn>
                                        <p:tgtEl>
                                          <p:spTgt spid="501782">
                                            <p:txEl>
                                              <p:pRg st="9" end="9"/>
                                            </p:txEl>
                                          </p:spTgt>
                                        </p:tgtEl>
                                      </p:cBhvr>
                                      <p:from x="200000" y="450000"/>
                                      <p:to x="100000" y="100000"/>
                                    </p:animScale>
                                    <p:set>
                                      <p:cBhvr>
                                        <p:cTn id="109" dur="770" fill="hold"/>
                                        <p:tgtEl>
                                          <p:spTgt spid="501782">
                                            <p:txEl>
                                              <p:pRg st="9" end="9"/>
                                            </p:txEl>
                                          </p:spTgt>
                                        </p:tgtEl>
                                        <p:attrNameLst>
                                          <p:attrName>ppt_x</p:attrName>
                                        </p:attrNameLst>
                                      </p:cBhvr>
                                      <p:to>
                                        <p:strVal val="(0.5)"/>
                                      </p:to>
                                    </p:set>
                                    <p:anim from="(0.5)" to="(#ppt_x)" calcmode="lin" valueType="num">
                                      <p:cBhvr>
                                        <p:cTn id="110" dur="1230" accel="100000" fill="hold">
                                          <p:stCondLst>
                                            <p:cond delay="770"/>
                                          </p:stCondLst>
                                        </p:cTn>
                                        <p:tgtEl>
                                          <p:spTgt spid="501782">
                                            <p:txEl>
                                              <p:pRg st="9" end="9"/>
                                            </p:txEl>
                                          </p:spTgt>
                                        </p:tgtEl>
                                        <p:attrNameLst>
                                          <p:attrName>ppt_x</p:attrName>
                                        </p:attrNameLst>
                                      </p:cBhvr>
                                    </p:anim>
                                    <p:set>
                                      <p:cBhvr>
                                        <p:cTn id="111" dur="770" fill="hold"/>
                                        <p:tgtEl>
                                          <p:spTgt spid="501782">
                                            <p:txEl>
                                              <p:pRg st="9" end="9"/>
                                            </p:txEl>
                                          </p:spTgt>
                                        </p:tgtEl>
                                        <p:attrNameLst>
                                          <p:attrName>ppt_y</p:attrName>
                                        </p:attrNameLst>
                                      </p:cBhvr>
                                      <p:to>
                                        <p:strVal val="(#ppt_y+0.4)"/>
                                      </p:to>
                                    </p:set>
                                    <p:anim from="(#ppt_y+0.4)" to="(#ppt_y)" calcmode="lin" valueType="num">
                                      <p:cBhvr>
                                        <p:cTn id="112" dur="1230" accel="100000" fill="hold">
                                          <p:stCondLst>
                                            <p:cond delay="770"/>
                                          </p:stCondLst>
                                        </p:cTn>
                                        <p:tgtEl>
                                          <p:spTgt spid="501782">
                                            <p:txEl>
                                              <p:pRg st="9" end="9"/>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Rectangle 4"/>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What the text looked like…</a:t>
            </a:r>
          </a:p>
        </p:txBody>
      </p:sp>
      <p:sp>
        <p:nvSpPr>
          <p:cNvPr id="507910" name="Text Box 6"/>
          <p:cNvSpPr txBox="1">
            <a:spLocks noChangeArrowheads="1"/>
          </p:cNvSpPr>
          <p:nvPr/>
        </p:nvSpPr>
        <p:spPr bwMode="auto">
          <a:xfrm>
            <a:off x="381000" y="1371600"/>
            <a:ext cx="8382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sz="4000" dirty="0">
                <a:solidFill>
                  <a:srgbClr val="FBE50F"/>
                </a:solidFill>
                <a:latin typeface="Bwhebb" charset="0"/>
              </a:rPr>
              <a:t>#</a:t>
            </a:r>
            <a:r>
              <a:rPr lang="en-US" altLang="en-US" sz="4000" dirty="0" err="1">
                <a:solidFill>
                  <a:srgbClr val="FBE50F"/>
                </a:solidFill>
                <a:latin typeface="Bwhebb" charset="0"/>
              </a:rPr>
              <a:t>rahtaw~ymVhta~yhlaarBtyvarB</a:t>
            </a:r>
            <a:endParaRPr lang="en-US" altLang="en-US" sz="4000" dirty="0">
              <a:solidFill>
                <a:srgbClr val="FBE50F"/>
              </a:solidFill>
              <a:latin typeface="Bwhebb" charset="0"/>
            </a:endParaRPr>
          </a:p>
        </p:txBody>
      </p:sp>
      <p:sp>
        <p:nvSpPr>
          <p:cNvPr id="507911" name="Text Box 7"/>
          <p:cNvSpPr txBox="1">
            <a:spLocks noChangeArrowheads="1"/>
          </p:cNvSpPr>
          <p:nvPr/>
        </p:nvSpPr>
        <p:spPr bwMode="auto">
          <a:xfrm>
            <a:off x="0" y="2209800"/>
            <a:ext cx="8763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sz="4000" dirty="0">
                <a:solidFill>
                  <a:srgbClr val="FBE50F"/>
                </a:solidFill>
                <a:latin typeface="Bwhebb" charset="0"/>
              </a:rPr>
              <a:t>`#rah taw ~</a:t>
            </a:r>
            <a:r>
              <a:rPr lang="en-US" altLang="en-US" sz="4000" dirty="0" err="1">
                <a:solidFill>
                  <a:srgbClr val="FBE50F"/>
                </a:solidFill>
                <a:latin typeface="Bwhebb" charset="0"/>
              </a:rPr>
              <a:t>ymVh</a:t>
            </a:r>
            <a:r>
              <a:rPr lang="en-US" altLang="en-US" sz="4000" dirty="0">
                <a:solidFill>
                  <a:srgbClr val="FBE50F"/>
                </a:solidFill>
                <a:latin typeface="Bwhebb" charset="0"/>
              </a:rPr>
              <a:t> ta ~</a:t>
            </a:r>
            <a:r>
              <a:rPr lang="en-US" altLang="en-US" sz="4000" dirty="0" err="1">
                <a:solidFill>
                  <a:srgbClr val="FBE50F"/>
                </a:solidFill>
                <a:latin typeface="Bwhebb" charset="0"/>
              </a:rPr>
              <a:t>yhla</a:t>
            </a:r>
            <a:r>
              <a:rPr lang="en-US" altLang="en-US" sz="4000" dirty="0">
                <a:solidFill>
                  <a:srgbClr val="FBE50F"/>
                </a:solidFill>
                <a:latin typeface="Bwhebb" charset="0"/>
              </a:rPr>
              <a:t> </a:t>
            </a:r>
            <a:r>
              <a:rPr lang="en-US" altLang="en-US" sz="4000" dirty="0" err="1">
                <a:solidFill>
                  <a:srgbClr val="FBE50F"/>
                </a:solidFill>
                <a:latin typeface="Bwhebb" charset="0"/>
              </a:rPr>
              <a:t>arB</a:t>
            </a:r>
            <a:r>
              <a:rPr lang="en-US" altLang="en-US" sz="4000" dirty="0">
                <a:solidFill>
                  <a:srgbClr val="FBE50F"/>
                </a:solidFill>
                <a:latin typeface="Bwhebb" charset="0"/>
              </a:rPr>
              <a:t> </a:t>
            </a:r>
            <a:r>
              <a:rPr lang="en-US" altLang="en-US" sz="4000" dirty="0" err="1">
                <a:solidFill>
                  <a:srgbClr val="FBE50F"/>
                </a:solidFill>
                <a:latin typeface="Bwhebb" charset="0"/>
              </a:rPr>
              <a:t>tyvarB</a:t>
            </a:r>
            <a:endParaRPr lang="en-US" altLang="en-US" sz="4000" dirty="0">
              <a:solidFill>
                <a:srgbClr val="FBE50F"/>
              </a:solidFill>
              <a:latin typeface="Bwhebb" charset="0"/>
            </a:endParaRPr>
          </a:p>
        </p:txBody>
      </p:sp>
      <p:sp>
        <p:nvSpPr>
          <p:cNvPr id="507912" name="Text Box 8"/>
          <p:cNvSpPr txBox="1">
            <a:spLocks noChangeArrowheads="1"/>
          </p:cNvSpPr>
          <p:nvPr/>
        </p:nvSpPr>
        <p:spPr bwMode="auto">
          <a:xfrm>
            <a:off x="0" y="3124200"/>
            <a:ext cx="8763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sz="4000">
                <a:solidFill>
                  <a:srgbClr val="FBE50F"/>
                </a:solidFill>
                <a:latin typeface="Bwhebb" charset="0"/>
              </a:rPr>
              <a:t>`#r&lt;a</a:t>
            </a:r>
            <a:r>
              <a:rPr lang="fr-FR" altLang="en-US" sz="4000">
                <a:solidFill>
                  <a:srgbClr val="FBE50F"/>
                </a:solidFill>
                <a:latin typeface="Bwhebb" charset="0"/>
              </a:rPr>
              <a:t>'</a:t>
            </a:r>
            <a:r>
              <a:rPr lang="en-US" altLang="en-US" sz="4000">
                <a:solidFill>
                  <a:srgbClr val="FBE50F"/>
                </a:solidFill>
                <a:latin typeface="Bwhebb" charset="0"/>
              </a:rPr>
              <a:t>(h</a:t>
            </a:r>
            <a:r>
              <a:rPr lang="fr-FR" altLang="en-US" sz="4000">
                <a:solidFill>
                  <a:srgbClr val="FBE50F"/>
                </a:solidFill>
                <a:latin typeface="Bwhebb" charset="0"/>
              </a:rPr>
              <a:t>'</a:t>
            </a:r>
            <a:r>
              <a:rPr lang="en-US" altLang="en-US" sz="4000">
                <a:solidFill>
                  <a:srgbClr val="FBE50F"/>
                </a:solidFill>
                <a:latin typeface="Bwhebb" charset="0"/>
              </a:rPr>
              <a:t> taeîw&gt; ~yIm:ßV</a:t>
            </a:r>
            <a:r>
              <a:rPr lang="fr-FR" altLang="en-US" sz="4000">
                <a:solidFill>
                  <a:srgbClr val="FBE50F"/>
                </a:solidFill>
                <a:latin typeface="Bwhebb" charset="0"/>
              </a:rPr>
              <a:t>'</a:t>
            </a:r>
            <a:r>
              <a:rPr lang="en-US" altLang="en-US" sz="4000">
                <a:solidFill>
                  <a:srgbClr val="FBE50F"/>
                </a:solidFill>
                <a:latin typeface="Bwhebb" charset="0"/>
              </a:rPr>
              <a:t>h; taeî ~yhi_l{a/ ar"äB</a:t>
            </a:r>
            <a:r>
              <a:rPr lang="fr-FR" altLang="en-US" sz="4000">
                <a:solidFill>
                  <a:srgbClr val="FBE50F"/>
                </a:solidFill>
                <a:latin typeface="Bwhebb" charset="0"/>
              </a:rPr>
              <a:t>'</a:t>
            </a:r>
            <a:r>
              <a:rPr lang="en-US" altLang="en-US" sz="4000">
                <a:solidFill>
                  <a:srgbClr val="FBE50F"/>
                </a:solidFill>
                <a:latin typeface="Bwhebb" charset="0"/>
              </a:rPr>
              <a:t> tyvi arEB. </a:t>
            </a:r>
          </a:p>
        </p:txBody>
      </p:sp>
      <p:pic>
        <p:nvPicPr>
          <p:cNvPr id="507915" name="Picture 11" descr="j0286674"/>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848600" y="5181600"/>
            <a:ext cx="1152525" cy="1524000"/>
          </a:xfrm>
          <a:noFill/>
          <a:extLst>
            <a:ext uri="{909E8E84-426E-40dd-AFC4-6F175D3DCCD1}">
              <a14:hiddenFill xmlns="" xmlns:a14="http://schemas.microsoft.com/office/drawing/2010/main">
                <a:solidFill>
                  <a:srgbClr val="FFFFFF"/>
                </a:solidFill>
              </a14:hiddenFill>
            </a:ext>
          </a:extLst>
        </p:spPr>
      </p:pic>
      <p:sp>
        <p:nvSpPr>
          <p:cNvPr id="507917" name="Text Box 13"/>
          <p:cNvSpPr txBox="1">
            <a:spLocks noChangeArrowheads="1"/>
          </p:cNvSpPr>
          <p:nvPr/>
        </p:nvSpPr>
        <p:spPr bwMode="auto">
          <a:xfrm>
            <a:off x="127000" y="4479925"/>
            <a:ext cx="9017000" cy="65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r>
              <a:rPr lang="en-US" altLang="en-US" sz="3200">
                <a:solidFill>
                  <a:srgbClr val="00FFFF"/>
                </a:solidFill>
                <a:latin typeface="Comic Sans MS" pitchFamily="66" charset="0"/>
              </a:rPr>
              <a:t>How the text was written, and how it was read</a:t>
            </a:r>
          </a:p>
        </p:txBody>
      </p:sp>
      <p:sp>
        <p:nvSpPr>
          <p:cNvPr id="139272" name="Text Box 14"/>
          <p:cNvSpPr txBox="1">
            <a:spLocks noChangeArrowheads="1"/>
          </p:cNvSpPr>
          <p:nvPr/>
        </p:nvSpPr>
        <p:spPr bwMode="auto">
          <a:xfrm>
            <a:off x="746125" y="4760913"/>
            <a:ext cx="68738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endParaRPr lang="en-US" altLang="en-US" sz="1800"/>
          </a:p>
        </p:txBody>
      </p:sp>
      <p:sp>
        <p:nvSpPr>
          <p:cNvPr id="139273" name="Text Box 15"/>
          <p:cNvSpPr txBox="1">
            <a:spLocks noChangeArrowheads="1"/>
          </p:cNvSpPr>
          <p:nvPr/>
        </p:nvSpPr>
        <p:spPr bwMode="auto">
          <a:xfrm>
            <a:off x="898525" y="4760913"/>
            <a:ext cx="47402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endParaRPr lang="en-US" altLang="en-US" sz="1800"/>
          </a:p>
        </p:txBody>
      </p:sp>
      <p:grpSp>
        <p:nvGrpSpPr>
          <p:cNvPr id="2" name="Group 36"/>
          <p:cNvGrpSpPr>
            <a:grpSpLocks/>
          </p:cNvGrpSpPr>
          <p:nvPr/>
        </p:nvGrpSpPr>
        <p:grpSpPr bwMode="auto">
          <a:xfrm>
            <a:off x="304800" y="5241925"/>
            <a:ext cx="7620000" cy="1082675"/>
            <a:chOff x="192" y="3024"/>
            <a:chExt cx="4800" cy="682"/>
          </a:xfrm>
        </p:grpSpPr>
        <p:sp>
          <p:nvSpPr>
            <p:cNvPr id="139275" name="Text Box 16"/>
            <p:cNvSpPr txBox="1">
              <a:spLocks noChangeArrowheads="1"/>
            </p:cNvSpPr>
            <p:nvPr/>
          </p:nvSpPr>
          <p:spPr bwMode="auto">
            <a:xfrm>
              <a:off x="192" y="3024"/>
              <a:ext cx="4800" cy="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r>
                <a:rPr lang="en-US" altLang="en-US" sz="2800">
                  <a:solidFill>
                    <a:srgbClr val="FBE50F"/>
                  </a:solidFill>
                  <a:latin typeface="Comic Sans MS" pitchFamily="66" charset="0"/>
                </a:rPr>
                <a:t>The kethiv – what was written</a:t>
              </a:r>
            </a:p>
            <a:p>
              <a:pPr algn="l" eaLnBrk="1" hangingPunct="1"/>
              <a:r>
                <a:rPr lang="en-US" altLang="en-US" sz="2800">
                  <a:solidFill>
                    <a:srgbClr val="FBE50F"/>
                  </a:solidFill>
                  <a:latin typeface="Comic Sans MS" pitchFamily="66" charset="0"/>
                </a:rPr>
                <a:t>The qere – what was read</a:t>
              </a:r>
            </a:p>
          </p:txBody>
        </p:sp>
        <p:sp>
          <p:nvSpPr>
            <p:cNvPr id="139276" name="Text Box 35"/>
            <p:cNvSpPr txBox="1">
              <a:spLocks noChangeArrowheads="1"/>
            </p:cNvSpPr>
            <p:nvPr/>
          </p:nvSpPr>
          <p:spPr bwMode="auto">
            <a:xfrm>
              <a:off x="3340" y="3283"/>
              <a:ext cx="116"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r" eaLnBrk="1" hangingPunct="1"/>
              <a:endParaRPr lang="en-US" altLang="en-US" sz="3200">
                <a:solidFill>
                  <a:srgbClr val="FFCC00"/>
                </a:solidFill>
                <a:latin typeface="Bwhebb"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7908"/>
                                        </p:tgtEl>
                                        <p:attrNameLst>
                                          <p:attrName>style.visibility</p:attrName>
                                        </p:attrNameLst>
                                      </p:cBhvr>
                                      <p:to>
                                        <p:strVal val="visible"/>
                                      </p:to>
                                    </p:set>
                                    <p:animEffect transition="in" filter="fade">
                                      <p:cBhvr>
                                        <p:cTn id="7" dur="1000"/>
                                        <p:tgtEl>
                                          <p:spTgt spid="507908"/>
                                        </p:tgtEl>
                                      </p:cBhvr>
                                    </p:animEffect>
                                  </p:childTnLst>
                                </p:cTn>
                              </p:par>
                            </p:childTnLst>
                          </p:cTn>
                        </p:par>
                        <p:par>
                          <p:cTn id="8" fill="hold" nodeType="afterGroup">
                            <p:stCondLst>
                              <p:cond delay="1000"/>
                            </p:stCondLst>
                            <p:childTnLst>
                              <p:par>
                                <p:cTn id="9" presetID="37" presetClass="entr" presetSubtype="0" fill="hold" nodeType="afterEffect">
                                  <p:stCondLst>
                                    <p:cond delay="0"/>
                                  </p:stCondLst>
                                  <p:childTnLst>
                                    <p:set>
                                      <p:cBhvr>
                                        <p:cTn id="10" dur="1" fill="hold">
                                          <p:stCondLst>
                                            <p:cond delay="0"/>
                                          </p:stCondLst>
                                        </p:cTn>
                                        <p:tgtEl>
                                          <p:spTgt spid="507915"/>
                                        </p:tgtEl>
                                        <p:attrNameLst>
                                          <p:attrName>style.visibility</p:attrName>
                                        </p:attrNameLst>
                                      </p:cBhvr>
                                      <p:to>
                                        <p:strVal val="visible"/>
                                      </p:to>
                                    </p:set>
                                    <p:animEffect transition="in" filter="fade">
                                      <p:cBhvr>
                                        <p:cTn id="11" dur="1000"/>
                                        <p:tgtEl>
                                          <p:spTgt spid="507915"/>
                                        </p:tgtEl>
                                      </p:cBhvr>
                                    </p:animEffect>
                                    <p:anim calcmode="lin" valueType="num">
                                      <p:cBhvr>
                                        <p:cTn id="12" dur="1000" fill="hold"/>
                                        <p:tgtEl>
                                          <p:spTgt spid="507915"/>
                                        </p:tgtEl>
                                        <p:attrNameLst>
                                          <p:attrName>ppt_x</p:attrName>
                                        </p:attrNameLst>
                                      </p:cBhvr>
                                      <p:tavLst>
                                        <p:tav tm="0">
                                          <p:val>
                                            <p:strVal val="#ppt_x"/>
                                          </p:val>
                                        </p:tav>
                                        <p:tav tm="100000">
                                          <p:val>
                                            <p:strVal val="#ppt_x"/>
                                          </p:val>
                                        </p:tav>
                                      </p:tavLst>
                                    </p:anim>
                                    <p:anim calcmode="lin" valueType="num">
                                      <p:cBhvr>
                                        <p:cTn id="13" dur="900" decel="100000" fill="hold"/>
                                        <p:tgtEl>
                                          <p:spTgt spid="5079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07915"/>
                                        </p:tgtEl>
                                        <p:attrNameLst>
                                          <p:attrName>ppt_y</p:attrName>
                                        </p:attrNameLst>
                                      </p:cBhvr>
                                      <p:tavLst>
                                        <p:tav tm="0">
                                          <p:val>
                                            <p:strVal val="#ppt_y-.03"/>
                                          </p:val>
                                        </p:tav>
                                        <p:tav tm="100000">
                                          <p:val>
                                            <p:strVal val="#ppt_y"/>
                                          </p:val>
                                        </p:tav>
                                      </p:tavLst>
                                    </p:anim>
                                  </p:childTnLst>
                                </p:cTn>
                              </p:par>
                            </p:childTnLst>
                          </p:cTn>
                        </p:par>
                        <p:par>
                          <p:cTn id="15" fill="hold" nodeType="afterGroup">
                            <p:stCondLst>
                              <p:cond delay="2000"/>
                            </p:stCondLst>
                            <p:childTnLst>
                              <p:par>
                                <p:cTn id="16" presetID="41" presetClass="entr" presetSubtype="0" fill="hold" grpId="0" nodeType="afterEffect">
                                  <p:stCondLst>
                                    <p:cond delay="0"/>
                                  </p:stCondLst>
                                  <p:childTnLst>
                                    <p:set>
                                      <p:cBhvr>
                                        <p:cTn id="17" dur="1" fill="hold">
                                          <p:stCondLst>
                                            <p:cond delay="0"/>
                                          </p:stCondLst>
                                        </p:cTn>
                                        <p:tgtEl>
                                          <p:spTgt spid="507910"/>
                                        </p:tgtEl>
                                        <p:attrNameLst>
                                          <p:attrName>style.visibility</p:attrName>
                                        </p:attrNameLst>
                                      </p:cBhvr>
                                      <p:to>
                                        <p:strVal val="visible"/>
                                      </p:to>
                                    </p:set>
                                    <p:anim calcmode="lin" valueType="num">
                                      <p:cBhvr>
                                        <p:cTn id="18" dur="500" fill="hold"/>
                                        <p:tgtEl>
                                          <p:spTgt spid="50791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07910"/>
                                        </p:tgtEl>
                                        <p:attrNameLst>
                                          <p:attrName>ppt_y</p:attrName>
                                        </p:attrNameLst>
                                      </p:cBhvr>
                                      <p:tavLst>
                                        <p:tav tm="0">
                                          <p:val>
                                            <p:strVal val="#ppt_y"/>
                                          </p:val>
                                        </p:tav>
                                        <p:tav tm="100000">
                                          <p:val>
                                            <p:strVal val="#ppt_y"/>
                                          </p:val>
                                        </p:tav>
                                      </p:tavLst>
                                    </p:anim>
                                    <p:anim calcmode="lin" valueType="num">
                                      <p:cBhvr>
                                        <p:cTn id="20" dur="500" fill="hold"/>
                                        <p:tgtEl>
                                          <p:spTgt spid="50791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0791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079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childTnLst>
                                    <p:set>
                                      <p:cBhvr>
                                        <p:cTn id="26" dur="1" fill="hold">
                                          <p:stCondLst>
                                            <p:cond delay="0"/>
                                          </p:stCondLst>
                                        </p:cTn>
                                        <p:tgtEl>
                                          <p:spTgt spid="507911">
                                            <p:txEl>
                                              <p:pRg st="0" end="0"/>
                                            </p:txEl>
                                          </p:spTgt>
                                        </p:tgtEl>
                                        <p:attrNameLst>
                                          <p:attrName>style.visibility</p:attrName>
                                        </p:attrNameLst>
                                      </p:cBhvr>
                                      <p:to>
                                        <p:strVal val="visible"/>
                                      </p:to>
                                    </p:set>
                                    <p:anim calcmode="discrete" valueType="clr">
                                      <p:cBhvr override="childStyle">
                                        <p:cTn id="27" dur="80"/>
                                        <p:tgtEl>
                                          <p:spTgt spid="5079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507911">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507911">
                                            <p:txEl>
                                              <p:pRg st="0" end="0"/>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8" presetClass="entr" presetSubtype="0" accel="50000" fill="hold" grpId="0" nodeType="clickEffect">
                                  <p:stCondLst>
                                    <p:cond delay="0"/>
                                  </p:stCondLst>
                                  <p:childTnLst>
                                    <p:set>
                                      <p:cBhvr>
                                        <p:cTn id="33" dur="1" fill="hold">
                                          <p:stCondLst>
                                            <p:cond delay="0"/>
                                          </p:stCondLst>
                                        </p:cTn>
                                        <p:tgtEl>
                                          <p:spTgt spid="507912"/>
                                        </p:tgtEl>
                                        <p:attrNameLst>
                                          <p:attrName>style.visibility</p:attrName>
                                        </p:attrNameLst>
                                      </p:cBhvr>
                                      <p:to>
                                        <p:strVal val="visible"/>
                                      </p:to>
                                    </p:set>
                                    <p:set>
                                      <p:cBhvr>
                                        <p:cTn id="34" dur="455" fill="hold">
                                          <p:stCondLst>
                                            <p:cond delay="0"/>
                                          </p:stCondLst>
                                        </p:cTn>
                                        <p:tgtEl>
                                          <p:spTgt spid="507912"/>
                                        </p:tgtEl>
                                        <p:attrNameLst>
                                          <p:attrName>style.rotation</p:attrName>
                                        </p:attrNameLst>
                                      </p:cBhvr>
                                      <p:to>
                                        <p:strVal val="-45.0"/>
                                      </p:to>
                                    </p:set>
                                    <p:anim calcmode="lin" valueType="num">
                                      <p:cBhvr>
                                        <p:cTn id="35" dur="455" fill="hold">
                                          <p:stCondLst>
                                            <p:cond delay="455"/>
                                          </p:stCondLst>
                                        </p:cTn>
                                        <p:tgtEl>
                                          <p:spTgt spid="507912"/>
                                        </p:tgtEl>
                                        <p:attrNameLst>
                                          <p:attrName>style.rotation</p:attrName>
                                        </p:attrNameLst>
                                      </p:cBhvr>
                                      <p:tavLst>
                                        <p:tav tm="0">
                                          <p:val>
                                            <p:fltVal val="-45"/>
                                          </p:val>
                                        </p:tav>
                                        <p:tav tm="69900">
                                          <p:val>
                                            <p:fltVal val="45"/>
                                          </p:val>
                                        </p:tav>
                                        <p:tav tm="100000">
                                          <p:val>
                                            <p:fltVal val="0"/>
                                          </p:val>
                                        </p:tav>
                                      </p:tavLst>
                                    </p:anim>
                                    <p:anim calcmode="lin" valueType="num">
                                      <p:cBhvr>
                                        <p:cTn id="36" dur="455" fill="hold">
                                          <p:stCondLst>
                                            <p:cond delay="0"/>
                                          </p:stCondLst>
                                        </p:cTn>
                                        <p:tgtEl>
                                          <p:spTgt spid="507912"/>
                                        </p:tgtEl>
                                        <p:attrNameLst>
                                          <p:attrName>ppt_y</p:attrName>
                                        </p:attrNameLst>
                                      </p:cBhvr>
                                      <p:tavLst>
                                        <p:tav tm="0">
                                          <p:val>
                                            <p:strVal val="#ppt_y-1"/>
                                          </p:val>
                                        </p:tav>
                                        <p:tav tm="100000">
                                          <p:val>
                                            <p:strVal val="#ppt_y-(0.354*#ppt_w-0.172*#ppt_h)"/>
                                          </p:val>
                                        </p:tav>
                                      </p:tavLst>
                                    </p:anim>
                                    <p:anim calcmode="lin" valueType="num">
                                      <p:cBhvr>
                                        <p:cTn id="37" dur="156" decel="50000" autoRev="1" fill="hold">
                                          <p:stCondLst>
                                            <p:cond delay="455"/>
                                          </p:stCondLst>
                                        </p:cTn>
                                        <p:tgtEl>
                                          <p:spTgt spid="507912"/>
                                        </p:tgtEl>
                                        <p:attrNameLst>
                                          <p:attrName>ppt_y</p:attrName>
                                        </p:attrNameLst>
                                      </p:cBhvr>
                                      <p:tavLst>
                                        <p:tav tm="0">
                                          <p:val>
                                            <p:strVal val="#ppt_y-(0.354*#ppt_w-0.172*#ppt_h)"/>
                                          </p:val>
                                        </p:tav>
                                        <p:tav tm="100000">
                                          <p:val>
                                            <p:strVal val="#ppt_y-(0.354*#ppt_w-0.172*#ppt_h)-#ppt_h/2"/>
                                          </p:val>
                                        </p:tav>
                                      </p:tavLst>
                                    </p:anim>
                                    <p:anim calcmode="lin" valueType="num">
                                      <p:cBhvr>
                                        <p:cTn id="38" dur="136" fill="hold">
                                          <p:stCondLst>
                                            <p:cond delay="864"/>
                                          </p:stCondLst>
                                        </p:cTn>
                                        <p:tgtEl>
                                          <p:spTgt spid="507912"/>
                                        </p:tgtEl>
                                        <p:attrNameLst>
                                          <p:attrName>ppt_y</p:attrName>
                                        </p:attrNameLst>
                                      </p:cBhvr>
                                      <p:tavLst>
                                        <p:tav tm="0">
                                          <p:val>
                                            <p:strVal val="#ppt_y-(0.354*#ppt_w-0.172*#ppt_h)"/>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507917"/>
                                        </p:tgtEl>
                                        <p:attrNameLst>
                                          <p:attrName>style.visibility</p:attrName>
                                        </p:attrNameLst>
                                      </p:cBhvr>
                                      <p:to>
                                        <p:strVal val="visible"/>
                                      </p:to>
                                    </p:set>
                                    <p:anim calcmode="discrete" valueType="clr">
                                      <p:cBhvr override="childStyle">
                                        <p:cTn id="43" dur="80"/>
                                        <p:tgtEl>
                                          <p:spTgt spid="507917"/>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507917"/>
                                        </p:tgtEl>
                                        <p:attrNameLst>
                                          <p:attrName>fillcolor</p:attrName>
                                        </p:attrNameLst>
                                      </p:cBhvr>
                                      <p:tavLst>
                                        <p:tav tm="0">
                                          <p:val>
                                            <p:clrVal>
                                              <a:schemeClr val="accent2"/>
                                            </p:clrVal>
                                          </p:val>
                                        </p:tav>
                                        <p:tav tm="50000">
                                          <p:val>
                                            <p:clrVal>
                                              <a:schemeClr val="hlink"/>
                                            </p:clrVal>
                                          </p:val>
                                        </p:tav>
                                      </p:tavLst>
                                    </p:anim>
                                    <p:set>
                                      <p:cBhvr>
                                        <p:cTn id="45" dur="80"/>
                                        <p:tgtEl>
                                          <p:spTgt spid="507917"/>
                                        </p:tgtEl>
                                        <p:attrNameLst>
                                          <p:attrName>fill.type</p:attrName>
                                        </p:attrNameLst>
                                      </p:cBhvr>
                                      <p:to>
                                        <p:strVal val="solid"/>
                                      </p:to>
                                    </p:set>
                                  </p:childTnLst>
                                </p:cTn>
                              </p:par>
                            </p:childTnLst>
                          </p:cTn>
                        </p:par>
                        <p:par>
                          <p:cTn id="46" fill="hold" nodeType="afterGroup">
                            <p:stCondLst>
                              <p:cond delay="1480"/>
                            </p:stCondLst>
                            <p:childTnLst>
                              <p:par>
                                <p:cTn id="47" presetID="22" presetClass="entr" presetSubtype="8"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8" grpId="0"/>
      <p:bldP spid="507910" grpId="0"/>
      <p:bldP spid="507911" grpId="0" build="p" rev="1"/>
      <p:bldP spid="507912" grpId="0"/>
      <p:bldP spid="5079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1026"/>
          <p:cNvSpPr>
            <a:spLocks noGrp="1" noChangeArrowheads="1"/>
          </p:cNvSpPr>
          <p:nvPr>
            <p:ph type="title"/>
          </p:nvPr>
        </p:nvSpPr>
        <p:spPr>
          <a:xfrm>
            <a:off x="5257800" y="-152400"/>
            <a:ext cx="3581400" cy="1219200"/>
          </a:xfrm>
          <a:effectLst>
            <a:outerShdw blurRad="63500" dist="113592" dir="1593903" algn="ctr" rotWithShape="0">
              <a:srgbClr val="000000"/>
            </a:outerShdw>
          </a:effectLst>
        </p:spPr>
        <p:txBody>
          <a:bodyPr/>
          <a:lstStyle/>
          <a:p>
            <a:pPr eaLnBrk="1" hangingPunct="1"/>
            <a:r>
              <a:rPr lang="en-US" altLang="en-US"/>
              <a:t>The Masora</a:t>
            </a:r>
          </a:p>
        </p:txBody>
      </p:sp>
      <p:pic>
        <p:nvPicPr>
          <p:cNvPr id="543748" name="Picture 1028" descr="masora"/>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5143500" cy="6858000"/>
          </a:xfrm>
          <a:noFill/>
          <a:extLst>
            <a:ext uri="{909E8E84-426E-40dd-AFC4-6F175D3DCCD1}">
              <a14:hiddenFill xmlns="" xmlns:a14="http://schemas.microsoft.com/office/drawing/2010/main">
                <a:solidFill>
                  <a:srgbClr val="FFFFFF"/>
                </a:solidFill>
              </a14:hiddenFill>
            </a:ext>
          </a:extLst>
        </p:spPr>
      </p:pic>
      <p:sp>
        <p:nvSpPr>
          <p:cNvPr id="543750" name="Text Box 1030"/>
          <p:cNvSpPr txBox="1">
            <a:spLocks noChangeArrowheads="1"/>
          </p:cNvSpPr>
          <p:nvPr/>
        </p:nvSpPr>
        <p:spPr bwMode="auto">
          <a:xfrm>
            <a:off x="5060950" y="914400"/>
            <a:ext cx="4235450"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r>
              <a:rPr lang="en-US" altLang="en-US" sz="3200">
                <a:solidFill>
                  <a:srgbClr val="FBE50F"/>
                </a:solidFill>
                <a:latin typeface="Comic Sans MS" pitchFamily="66" charset="0"/>
              </a:rPr>
              <a:t>The Masora is made up of two parts:</a:t>
            </a:r>
          </a:p>
          <a:p>
            <a:pPr algn="l" eaLnBrk="1" hangingPunct="1"/>
            <a:endParaRPr lang="en-US" altLang="en-US" sz="3200">
              <a:solidFill>
                <a:srgbClr val="FBE50F"/>
              </a:solidFill>
              <a:latin typeface="Comic Sans MS" pitchFamily="66" charset="0"/>
            </a:endParaRPr>
          </a:p>
          <a:p>
            <a:pPr algn="l" eaLnBrk="1" hangingPunct="1"/>
            <a:r>
              <a:rPr lang="en-US" altLang="en-US" sz="3200">
                <a:solidFill>
                  <a:srgbClr val="FBE50F"/>
                </a:solidFill>
                <a:latin typeface="Comic Sans MS" pitchFamily="66" charset="0"/>
              </a:rPr>
              <a:t>The Masora Magna is</a:t>
            </a:r>
          </a:p>
          <a:p>
            <a:pPr algn="l" eaLnBrk="1" hangingPunct="1"/>
            <a:r>
              <a:rPr lang="en-US" altLang="en-US" sz="3200">
                <a:solidFill>
                  <a:srgbClr val="FBE50F"/>
                </a:solidFill>
                <a:latin typeface="Comic Sans MS" pitchFamily="66" charset="0"/>
              </a:rPr>
              <a:t>the 4 top lines and the bottom 7 lines</a:t>
            </a:r>
          </a:p>
          <a:p>
            <a:pPr algn="l" eaLnBrk="1" hangingPunct="1"/>
            <a:endParaRPr lang="en-US" altLang="en-US" sz="3200">
              <a:solidFill>
                <a:srgbClr val="FBE50F"/>
              </a:solidFill>
              <a:latin typeface="Comic Sans MS" pitchFamily="66" charset="0"/>
            </a:endParaRPr>
          </a:p>
          <a:p>
            <a:pPr algn="l" eaLnBrk="1" hangingPunct="1"/>
            <a:r>
              <a:rPr lang="en-US" altLang="en-US" sz="3200">
                <a:solidFill>
                  <a:srgbClr val="FBE50F"/>
                </a:solidFill>
                <a:latin typeface="Comic Sans MS" pitchFamily="66" charset="0"/>
              </a:rPr>
              <a:t>The Masora Parva is the notes written on the side</a:t>
            </a:r>
          </a:p>
        </p:txBody>
      </p:sp>
      <p:grpSp>
        <p:nvGrpSpPr>
          <p:cNvPr id="141316" name="Group 1031"/>
          <p:cNvGrpSpPr>
            <a:grpSpLocks/>
          </p:cNvGrpSpPr>
          <p:nvPr/>
        </p:nvGrpSpPr>
        <p:grpSpPr bwMode="auto">
          <a:xfrm>
            <a:off x="7924800" y="6096000"/>
            <a:ext cx="1162050" cy="685800"/>
            <a:chOff x="2016" y="3744"/>
            <a:chExt cx="732" cy="432"/>
          </a:xfrm>
        </p:grpSpPr>
        <p:grpSp>
          <p:nvGrpSpPr>
            <p:cNvPr id="141323" name="Group 1032"/>
            <p:cNvGrpSpPr>
              <a:grpSpLocks/>
            </p:cNvGrpSpPr>
            <p:nvPr/>
          </p:nvGrpSpPr>
          <p:grpSpPr bwMode="auto">
            <a:xfrm>
              <a:off x="2257" y="3866"/>
              <a:ext cx="194" cy="180"/>
              <a:chOff x="1824" y="633"/>
              <a:chExt cx="2834" cy="2849"/>
            </a:xfrm>
          </p:grpSpPr>
          <p:sp>
            <p:nvSpPr>
              <p:cNvPr id="141334"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1335"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1336"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1337"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1324" name="Group 1037"/>
            <p:cNvGrpSpPr>
              <a:grpSpLocks/>
            </p:cNvGrpSpPr>
            <p:nvPr/>
          </p:nvGrpSpPr>
          <p:grpSpPr bwMode="auto">
            <a:xfrm>
              <a:off x="2518" y="4005"/>
              <a:ext cx="230" cy="142"/>
              <a:chOff x="1008" y="1059"/>
              <a:chExt cx="3768" cy="2733"/>
            </a:xfrm>
          </p:grpSpPr>
          <p:sp>
            <p:nvSpPr>
              <p:cNvPr id="141330" name="AutoShape 1038"/>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1331" name="Oval 1039"/>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1332" name="Oval 1040"/>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1333" name="Oval 1041"/>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1325"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1326"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1327" name="AutoShape 1044"/>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1328" name="AutoShape 1045"/>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1329" name="AutoShape 1046"/>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grpSp>
        <p:nvGrpSpPr>
          <p:cNvPr id="5" name="Group 1052"/>
          <p:cNvGrpSpPr>
            <a:grpSpLocks/>
          </p:cNvGrpSpPr>
          <p:nvPr/>
        </p:nvGrpSpPr>
        <p:grpSpPr bwMode="auto">
          <a:xfrm>
            <a:off x="2362200" y="609600"/>
            <a:ext cx="2667000" cy="5562600"/>
            <a:chOff x="1488" y="384"/>
            <a:chExt cx="1680" cy="3504"/>
          </a:xfrm>
        </p:grpSpPr>
        <p:sp>
          <p:nvSpPr>
            <p:cNvPr id="141321" name="Line 1050"/>
            <p:cNvSpPr>
              <a:spLocks noChangeShapeType="1"/>
            </p:cNvSpPr>
            <p:nvPr/>
          </p:nvSpPr>
          <p:spPr bwMode="auto">
            <a:xfrm flipH="1">
              <a:off x="1968" y="1920"/>
              <a:ext cx="1200" cy="1968"/>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
          <p:nvSpPr>
            <p:cNvPr id="141322" name="Line 1051"/>
            <p:cNvSpPr>
              <a:spLocks noChangeShapeType="1"/>
            </p:cNvSpPr>
            <p:nvPr/>
          </p:nvSpPr>
          <p:spPr bwMode="auto">
            <a:xfrm rot="16200000" flipV="1">
              <a:off x="1560" y="312"/>
              <a:ext cx="1536" cy="168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grpSp>
      <p:sp>
        <p:nvSpPr>
          <p:cNvPr id="543774" name="Line 1054"/>
          <p:cNvSpPr>
            <a:spLocks noChangeShapeType="1"/>
          </p:cNvSpPr>
          <p:nvPr/>
        </p:nvSpPr>
        <p:spPr bwMode="auto">
          <a:xfrm flipH="1" flipV="1">
            <a:off x="1981200" y="4191000"/>
            <a:ext cx="3124200" cy="91440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
        <p:nvSpPr>
          <p:cNvPr id="543775" name="Line 1055"/>
          <p:cNvSpPr>
            <a:spLocks noChangeShapeType="1"/>
          </p:cNvSpPr>
          <p:nvPr/>
        </p:nvSpPr>
        <p:spPr bwMode="auto">
          <a:xfrm flipH="1" flipV="1">
            <a:off x="3200400" y="3505200"/>
            <a:ext cx="1905000" cy="152400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
        <p:nvSpPr>
          <p:cNvPr id="543776" name="Line 1056"/>
          <p:cNvSpPr>
            <a:spLocks noChangeShapeType="1"/>
          </p:cNvSpPr>
          <p:nvPr/>
        </p:nvSpPr>
        <p:spPr bwMode="auto">
          <a:xfrm flipH="1" flipV="1">
            <a:off x="4724400" y="3962400"/>
            <a:ext cx="457200" cy="1066800"/>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dissolve">
                                      <p:cBhvr>
                                        <p:cTn id="7" dur="500"/>
                                        <p:tgtEl>
                                          <p:spTgt spid="54374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43748"/>
                                        </p:tgtEl>
                                        <p:attrNameLst>
                                          <p:attrName>style.visibility</p:attrName>
                                        </p:attrNameLst>
                                      </p:cBhvr>
                                      <p:to>
                                        <p:strVal val="visible"/>
                                      </p:to>
                                    </p:set>
                                    <p:animEffect transition="in" filter="dissolve">
                                      <p:cBhvr>
                                        <p:cTn id="11" dur="500"/>
                                        <p:tgtEl>
                                          <p:spTgt spid="543748"/>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43750"/>
                                        </p:tgtEl>
                                        <p:attrNameLst>
                                          <p:attrName>style.visibility</p:attrName>
                                        </p:attrNameLst>
                                      </p:cBhvr>
                                      <p:to>
                                        <p:strVal val="visible"/>
                                      </p:to>
                                    </p:set>
                                    <p:animEffect transition="in" filter="dissolve">
                                      <p:cBhvr>
                                        <p:cTn id="15" dur="500"/>
                                        <p:tgtEl>
                                          <p:spTgt spid="5437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43774"/>
                                        </p:tgtEl>
                                        <p:attrNameLst>
                                          <p:attrName>style.visibility</p:attrName>
                                        </p:attrNameLst>
                                      </p:cBhvr>
                                      <p:to>
                                        <p:strVal val="visible"/>
                                      </p:to>
                                    </p:set>
                                    <p:animEffect transition="in" filter="wipe(right)">
                                      <p:cBhvr>
                                        <p:cTn id="25" dur="500"/>
                                        <p:tgtEl>
                                          <p:spTgt spid="543774"/>
                                        </p:tgtEl>
                                      </p:cBhvr>
                                    </p:animEffect>
                                  </p:childTnLst>
                                </p:cTn>
                              </p:par>
                            </p:childTnLst>
                          </p:cTn>
                        </p:par>
                        <p:par>
                          <p:cTn id="26" fill="hold" nodeType="afterGroup">
                            <p:stCondLst>
                              <p:cond delay="500"/>
                            </p:stCondLst>
                            <p:childTnLst>
                              <p:par>
                                <p:cTn id="27" presetID="10" presetClass="entr" presetSubtype="0" fill="hold" grpId="0" nodeType="afterEffect">
                                  <p:stCondLst>
                                    <p:cond delay="1000"/>
                                  </p:stCondLst>
                                  <p:childTnLst>
                                    <p:set>
                                      <p:cBhvr>
                                        <p:cTn id="28" dur="1" fill="hold">
                                          <p:stCondLst>
                                            <p:cond delay="0"/>
                                          </p:stCondLst>
                                        </p:cTn>
                                        <p:tgtEl>
                                          <p:spTgt spid="543776"/>
                                        </p:tgtEl>
                                        <p:attrNameLst>
                                          <p:attrName>style.visibility</p:attrName>
                                        </p:attrNameLst>
                                      </p:cBhvr>
                                      <p:to>
                                        <p:strVal val="visible"/>
                                      </p:to>
                                    </p:set>
                                    <p:animEffect transition="in" filter="fade">
                                      <p:cBhvr>
                                        <p:cTn id="29" dur="500"/>
                                        <p:tgtEl>
                                          <p:spTgt spid="543776"/>
                                        </p:tgtEl>
                                      </p:cBhvr>
                                    </p:animEffect>
                                  </p:childTnLst>
                                </p:cTn>
                              </p:par>
                            </p:childTnLst>
                          </p:cTn>
                        </p:par>
                        <p:par>
                          <p:cTn id="30" fill="hold" nodeType="afterGroup">
                            <p:stCondLst>
                              <p:cond delay="2000"/>
                            </p:stCondLst>
                            <p:childTnLst>
                              <p:par>
                                <p:cTn id="31" presetID="22" presetClass="entr" presetSubtype="2" fill="hold" grpId="0" nodeType="afterEffect">
                                  <p:stCondLst>
                                    <p:cond delay="1000"/>
                                  </p:stCondLst>
                                  <p:childTnLst>
                                    <p:set>
                                      <p:cBhvr>
                                        <p:cTn id="32" dur="1" fill="hold">
                                          <p:stCondLst>
                                            <p:cond delay="0"/>
                                          </p:stCondLst>
                                        </p:cTn>
                                        <p:tgtEl>
                                          <p:spTgt spid="543775"/>
                                        </p:tgtEl>
                                        <p:attrNameLst>
                                          <p:attrName>style.visibility</p:attrName>
                                        </p:attrNameLst>
                                      </p:cBhvr>
                                      <p:to>
                                        <p:strVal val="visible"/>
                                      </p:to>
                                    </p:set>
                                    <p:animEffect transition="in" filter="wipe(right)">
                                      <p:cBhvr>
                                        <p:cTn id="33" dur="500"/>
                                        <p:tgtEl>
                                          <p:spTgt spid="543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6" grpId="0" autoUpdateAnimBg="0"/>
      <p:bldP spid="543750" grpId="0" autoUpdateAnimBg="0"/>
      <p:bldP spid="543774" grpId="0" animBg="1"/>
      <p:bldP spid="543775" grpId="0" animBg="1"/>
      <p:bldP spid="5437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Scrol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6163" y="2971800"/>
            <a:ext cx="3017837"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1875" name="Rectangle 3" descr="White marble"/>
          <p:cNvSpPr>
            <a:spLocks noGrp="1" noChangeArrowheads="1"/>
          </p:cNvSpPr>
          <p:nvPr>
            <p:ph type="title"/>
          </p:nvPr>
        </p:nvSpPr>
        <p:spPr>
          <a:xfrm>
            <a:off x="76200" y="457200"/>
            <a:ext cx="7239000" cy="914400"/>
          </a:xfrm>
          <a:blipFill dpi="0" rotWithShape="1">
            <a:blip r:embed="rId4"/>
            <a:srcRect/>
            <a:tile tx="0" ty="0" sx="100000" sy="100000" flip="none" algn="tl"/>
          </a:blipFill>
        </p:spPr>
        <p:txBody>
          <a:bodyPr/>
          <a:lstStyle/>
          <a:p>
            <a:pPr algn="l" eaLnBrk="1" hangingPunct="1"/>
            <a:r>
              <a:rPr lang="en-US" altLang="zh-CN" b="1">
                <a:solidFill>
                  <a:srgbClr val="000000"/>
                </a:solidFill>
                <a:effectLst>
                  <a:outerShdw blurRad="38100" dist="38100" dir="2700000" algn="tl">
                    <a:srgbClr val="C0C0C0"/>
                  </a:outerShdw>
                </a:effectLst>
                <a:ea typeface="SimSun" pitchFamily="2" charset="-122"/>
              </a:rPr>
              <a:t>I. Inspired Writings</a:t>
            </a:r>
            <a:endParaRPr lang="en-US" altLang="en-US">
              <a:solidFill>
                <a:srgbClr val="000000"/>
              </a:solidFill>
              <a:effectLst>
                <a:outerShdw blurRad="38100" dist="38100" dir="2700000" algn="tl">
                  <a:srgbClr val="C0C0C0"/>
                </a:outerShdw>
              </a:effectLst>
            </a:endParaRPr>
          </a:p>
        </p:txBody>
      </p:sp>
      <p:sp>
        <p:nvSpPr>
          <p:cNvPr id="591876" name="Rectangle 4"/>
          <p:cNvSpPr>
            <a:spLocks noGrp="1" noChangeArrowheads="1"/>
          </p:cNvSpPr>
          <p:nvPr>
            <p:ph type="body" idx="1"/>
          </p:nvPr>
        </p:nvSpPr>
        <p:spPr>
          <a:xfrm>
            <a:off x="152400" y="1600200"/>
            <a:ext cx="8229600" cy="685800"/>
          </a:xfrm>
        </p:spPr>
        <p:txBody>
          <a:bodyPr/>
          <a:lstStyle/>
          <a:p>
            <a:pPr marL="465138" indent="-465138" eaLnBrk="1" hangingPunct="1">
              <a:buFont typeface="Wingdings" pitchFamily="2" charset="2"/>
              <a:buNone/>
            </a:pPr>
            <a:r>
              <a:rPr lang="en-US" altLang="zh-CN">
                <a:ea typeface="SimSun" pitchFamily="2" charset="-122"/>
              </a:rPr>
              <a:t>A.	Old Testament</a:t>
            </a:r>
            <a:endParaRPr lang="en-US" altLang="en-US"/>
          </a:p>
        </p:txBody>
      </p:sp>
      <p:sp>
        <p:nvSpPr>
          <p:cNvPr id="591877" name="Rectangle 5"/>
          <p:cNvSpPr>
            <a:spLocks noChangeArrowheads="1"/>
          </p:cNvSpPr>
          <p:nvPr/>
        </p:nvSpPr>
        <p:spPr bwMode="auto">
          <a:xfrm>
            <a:off x="609600" y="2362200"/>
            <a:ext cx="6096000" cy="1828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1.	  </a:t>
            </a:r>
            <a:r>
              <a:rPr lang="en-US" altLang="zh-CN" sz="3200" u="sng">
                <a:effectLst>
                  <a:outerShdw blurRad="38100" dist="38100" dir="2700000" algn="tl">
                    <a:srgbClr val="000000"/>
                  </a:outerShdw>
                </a:effectLst>
                <a:latin typeface="Arial" pitchFamily="34" charset="0"/>
                <a:ea typeface="SimSun" pitchFamily="2" charset="-122"/>
              </a:rPr>
              <a:t>Hebrew</a:t>
            </a:r>
            <a:r>
              <a:rPr lang="en-US" altLang="zh-CN" sz="3200">
                <a:effectLst>
                  <a:outerShdw blurRad="38100" dist="38100" dir="2700000" algn="tl">
                    <a:srgbClr val="000000"/>
                  </a:outerShdw>
                </a:effectLst>
                <a:latin typeface="Arial" pitchFamily="34" charset="0"/>
                <a:ea typeface="SimSun" pitchFamily="2" charset="-122"/>
              </a:rPr>
              <a:t>: Masoretic Text (MT)</a:t>
            </a:r>
          </a:p>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2.	  </a:t>
            </a:r>
            <a:r>
              <a:rPr lang="en-US" altLang="zh-CN" sz="3200" u="sng">
                <a:effectLst>
                  <a:outerShdw blurRad="38100" dist="38100" dir="2700000" algn="tl">
                    <a:srgbClr val="000000"/>
                  </a:outerShdw>
                </a:effectLst>
                <a:latin typeface="Arial" pitchFamily="34" charset="0"/>
                <a:ea typeface="SimSun" pitchFamily="2" charset="-122"/>
              </a:rPr>
              <a:t>Greek</a:t>
            </a:r>
            <a:r>
              <a:rPr lang="en-US" altLang="zh-CN" sz="3200">
                <a:effectLst>
                  <a:outerShdw blurRad="38100" dist="38100" dir="2700000" algn="tl">
                    <a:srgbClr val="000000"/>
                  </a:outerShdw>
                </a:effectLst>
                <a:latin typeface="Arial" pitchFamily="34" charset="0"/>
                <a:ea typeface="SimSun" pitchFamily="2" charset="-122"/>
              </a:rPr>
              <a:t>: Septuagint (LXX)</a:t>
            </a:r>
          </a:p>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3.	  OT </a:t>
            </a:r>
            <a:r>
              <a:rPr lang="en-US" altLang="zh-CN" sz="3200" u="sng">
                <a:effectLst>
                  <a:outerShdw blurRad="38100" dist="38100" dir="2700000" algn="tl">
                    <a:srgbClr val="000000"/>
                  </a:outerShdw>
                </a:effectLst>
                <a:latin typeface="Arial" pitchFamily="34" charset="0"/>
                <a:ea typeface="SimSun" pitchFamily="2" charset="-122"/>
              </a:rPr>
              <a:t>Canonicity</a:t>
            </a:r>
            <a:r>
              <a:rPr lang="en-US" altLang="zh-CN" sz="3200">
                <a:effectLst>
                  <a:outerShdw blurRad="38100" dist="38100" dir="2700000" algn="tl">
                    <a:srgbClr val="000000"/>
                  </a:outerShdw>
                </a:effectLst>
                <a:latin typeface="Arial" pitchFamily="34" charset="0"/>
                <a:ea typeface="SimSun" pitchFamily="2" charset="-122"/>
              </a:rPr>
              <a:t> </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591878" name="Rectangle 6"/>
          <p:cNvSpPr>
            <a:spLocks noChangeArrowheads="1"/>
          </p:cNvSpPr>
          <p:nvPr/>
        </p:nvSpPr>
        <p:spPr bwMode="auto">
          <a:xfrm>
            <a:off x="152400" y="4267200"/>
            <a:ext cx="8229600" cy="685800"/>
          </a:xfrm>
          <a:prstGeom prst="rect">
            <a:avLst/>
          </a:prstGeom>
          <a:noFill/>
          <a:ln w="9525">
            <a:noFill/>
            <a:miter lim="800000"/>
            <a:headEnd/>
            <a:tailEnd/>
          </a:ln>
          <a:effectLst/>
        </p:spPr>
        <p:txBody>
          <a:bodyPr/>
          <a:lstStyle>
            <a:lvl1pPr marL="465138" indent="-465138"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B.	New Testament</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591879" name="Rectangle 7"/>
          <p:cNvSpPr>
            <a:spLocks noChangeArrowheads="1"/>
          </p:cNvSpPr>
          <p:nvPr/>
        </p:nvSpPr>
        <p:spPr bwMode="auto">
          <a:xfrm>
            <a:off x="609600" y="5029200"/>
            <a:ext cx="6096000" cy="1371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1.	  </a:t>
            </a:r>
            <a:r>
              <a:rPr lang="en-US" altLang="zh-CN" sz="3200" u="sng">
                <a:effectLst>
                  <a:outerShdw blurRad="38100" dist="38100" dir="2700000" algn="tl">
                    <a:srgbClr val="000000"/>
                  </a:outerShdw>
                </a:effectLst>
                <a:latin typeface="Arial" pitchFamily="34" charset="0"/>
                <a:ea typeface="SimSun" pitchFamily="2" charset="-122"/>
              </a:rPr>
              <a:t>Dates</a:t>
            </a:r>
            <a:endParaRPr lang="en-US" altLang="zh-CN" sz="3200">
              <a:effectLst>
                <a:outerShdw blurRad="38100" dist="38100" dir="2700000" algn="tl">
                  <a:srgbClr val="000000"/>
                </a:outerShdw>
              </a:effectLst>
              <a:latin typeface="Arial" pitchFamily="34" charset="0"/>
              <a:ea typeface="SimSun" pitchFamily="2" charset="-122"/>
            </a:endParaRPr>
          </a:p>
          <a:p>
            <a:pPr algn="l" eaLnBrk="1" hangingPunct="1">
              <a:spcBef>
                <a:spcPct val="20000"/>
              </a:spcBef>
              <a:buClr>
                <a:schemeClr val="hlink"/>
              </a:buClr>
              <a:buSzPct val="90000"/>
              <a:buFont typeface="Wingdings" pitchFamily="2" charset="2"/>
              <a:buNone/>
            </a:pPr>
            <a:r>
              <a:rPr lang="en-US" altLang="zh-CN" sz="3200">
                <a:effectLst>
                  <a:outerShdw blurRad="38100" dist="38100" dir="2700000" algn="tl">
                    <a:srgbClr val="000000"/>
                  </a:outerShdw>
                </a:effectLst>
                <a:latin typeface="Arial" pitchFamily="34" charset="0"/>
                <a:ea typeface="SimSun" pitchFamily="2" charset="-122"/>
              </a:rPr>
              <a:t>2.	  NT </a:t>
            </a:r>
            <a:r>
              <a:rPr lang="en-US" altLang="zh-CN" sz="3200" u="sng">
                <a:effectLst>
                  <a:outerShdw blurRad="38100" dist="38100" dir="2700000" algn="tl">
                    <a:srgbClr val="000000"/>
                  </a:outerShdw>
                </a:effectLst>
                <a:latin typeface="Arial" pitchFamily="34" charset="0"/>
                <a:ea typeface="SimSun" pitchFamily="2" charset="-122"/>
              </a:rPr>
              <a:t>Canonicity</a:t>
            </a:r>
            <a:r>
              <a:rPr lang="en-US" altLang="zh-CN" sz="3200">
                <a:effectLst>
                  <a:outerShdw blurRad="38100" dist="38100" dir="2700000" algn="tl">
                    <a:srgbClr val="000000"/>
                  </a:outerShdw>
                </a:effectLst>
                <a:latin typeface="Arial" pitchFamily="34" charset="0"/>
                <a:ea typeface="SimSun" pitchFamily="2" charset="-122"/>
              </a:rPr>
              <a:t> </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45063" name="Text Box 8"/>
          <p:cNvSpPr txBox="1">
            <a:spLocks noChangeArrowheads="1"/>
          </p:cNvSpPr>
          <p:nvPr/>
        </p:nvSpPr>
        <p:spPr bwMode="auto">
          <a:xfrm>
            <a:off x="8374063"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1877"/>
                                        </p:tgtEl>
                                        <p:attrNameLst>
                                          <p:attrName>style.visibility</p:attrName>
                                        </p:attrNameLst>
                                      </p:cBhvr>
                                      <p:to>
                                        <p:strVal val="visible"/>
                                      </p:to>
                                    </p:set>
                                    <p:animEffect transition="in" filter="dissolve">
                                      <p:cBhvr>
                                        <p:cTn id="7" dur="500"/>
                                        <p:tgtEl>
                                          <p:spTgt spid="591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1879"/>
                                        </p:tgtEl>
                                        <p:attrNameLst>
                                          <p:attrName>style.visibility</p:attrName>
                                        </p:attrNameLst>
                                      </p:cBhvr>
                                      <p:to>
                                        <p:strVal val="visible"/>
                                      </p:to>
                                    </p:set>
                                    <p:animEffect transition="in" filter="dissolve">
                                      <p:cBhvr>
                                        <p:cTn id="12" dur="500"/>
                                        <p:tgtEl>
                                          <p:spTgt spid="59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7" grpId="0"/>
      <p:bldP spid="59187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76200"/>
            <a:ext cx="8229600" cy="1143000"/>
          </a:xfrm>
          <a:effectLst>
            <a:outerShdw blurRad="63500" dist="113592" dir="1593903" algn="ctr" rotWithShape="0">
              <a:srgbClr val="000000"/>
            </a:outerShdw>
          </a:effectLst>
        </p:spPr>
        <p:txBody>
          <a:bodyPr/>
          <a:lstStyle/>
          <a:p>
            <a:pPr eaLnBrk="1" hangingPunct="1"/>
            <a:r>
              <a:rPr lang="en-US" altLang="en-US"/>
              <a:t>A Fence to the Scriptures</a:t>
            </a:r>
          </a:p>
        </p:txBody>
      </p:sp>
      <p:grpSp>
        <p:nvGrpSpPr>
          <p:cNvPr id="143362" name="Group 6"/>
          <p:cNvGrpSpPr>
            <a:grpSpLocks/>
          </p:cNvGrpSpPr>
          <p:nvPr/>
        </p:nvGrpSpPr>
        <p:grpSpPr bwMode="auto">
          <a:xfrm>
            <a:off x="7924800" y="6096000"/>
            <a:ext cx="1162050" cy="685800"/>
            <a:chOff x="2016" y="3744"/>
            <a:chExt cx="732" cy="432"/>
          </a:xfrm>
        </p:grpSpPr>
        <p:grpSp>
          <p:nvGrpSpPr>
            <p:cNvPr id="143365" name="Group 7"/>
            <p:cNvGrpSpPr>
              <a:grpSpLocks/>
            </p:cNvGrpSpPr>
            <p:nvPr/>
          </p:nvGrpSpPr>
          <p:grpSpPr bwMode="auto">
            <a:xfrm>
              <a:off x="2257" y="3866"/>
              <a:ext cx="194" cy="180"/>
              <a:chOff x="1824" y="633"/>
              <a:chExt cx="2834" cy="2849"/>
            </a:xfrm>
          </p:grpSpPr>
          <p:sp>
            <p:nvSpPr>
              <p:cNvPr id="143376"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3377"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3378"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3379"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3366" name="Group 12"/>
            <p:cNvGrpSpPr>
              <a:grpSpLocks/>
            </p:cNvGrpSpPr>
            <p:nvPr/>
          </p:nvGrpSpPr>
          <p:grpSpPr bwMode="auto">
            <a:xfrm>
              <a:off x="2518" y="4005"/>
              <a:ext cx="230" cy="142"/>
              <a:chOff x="1008" y="1059"/>
              <a:chExt cx="3768" cy="2733"/>
            </a:xfrm>
          </p:grpSpPr>
          <p:sp>
            <p:nvSpPr>
              <p:cNvPr id="143372" name="AutoShape 1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3373" name="Oval 1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3374" name="Oval 1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3375" name="Oval 1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3367"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3368"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3369" name="AutoShape 19"/>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3370" name="AutoShape 20"/>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3371" name="AutoShape 21"/>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7622" name="Text Box 22"/>
          <p:cNvSpPr txBox="1">
            <a:spLocks noChangeArrowheads="1"/>
          </p:cNvSpPr>
          <p:nvPr/>
        </p:nvSpPr>
        <p:spPr bwMode="auto">
          <a:xfrm>
            <a:off x="152400" y="838200"/>
            <a:ext cx="8610600" cy="946150"/>
          </a:xfrm>
          <a:prstGeom prst="rect">
            <a:avLst/>
          </a:prstGeom>
          <a:noFill/>
          <a:ln w="9525">
            <a:noFill/>
            <a:miter lim="800000"/>
            <a:headEnd/>
            <a:tailEnd/>
          </a:ln>
          <a:effec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r>
              <a:rPr lang="en-US" altLang="en-US" sz="2800">
                <a:solidFill>
                  <a:srgbClr val="FBE50F"/>
                </a:solidFill>
                <a:effectLst>
                  <a:outerShdw blurRad="38100" dist="38100" dir="2700000" algn="tl">
                    <a:srgbClr val="000000"/>
                  </a:outerShdw>
                </a:effectLst>
                <a:latin typeface="Comic Sans MS" pitchFamily="66" charset="0"/>
              </a:rPr>
              <a:t>The Masorah or Masoretic Text (MT) is written in 3 columns for ease of reading:</a:t>
            </a:r>
          </a:p>
        </p:txBody>
      </p:sp>
      <p:sp>
        <p:nvSpPr>
          <p:cNvPr id="537623" name="Rectangle 23"/>
          <p:cNvSpPr>
            <a:spLocks noChangeArrowheads="1"/>
          </p:cNvSpPr>
          <p:nvPr/>
        </p:nvSpPr>
        <p:spPr bwMode="auto">
          <a:xfrm>
            <a:off x="381000" y="2133600"/>
            <a:ext cx="8458200" cy="5029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2800" dirty="0">
                <a:solidFill>
                  <a:srgbClr val="FBE50F"/>
                </a:solidFill>
                <a:effectLst>
                  <a:outerShdw blurRad="38100" dist="38100" dir="2700000" algn="tl">
                    <a:srgbClr val="000000"/>
                  </a:outerShdw>
                </a:effectLst>
                <a:latin typeface="Comic Sans MS" pitchFamily="66" charset="0"/>
              </a:rPr>
              <a:t>The </a:t>
            </a:r>
            <a:r>
              <a:rPr lang="en-US" altLang="en-US" sz="2800" u="sng" dirty="0">
                <a:solidFill>
                  <a:srgbClr val="FBE50F"/>
                </a:solidFill>
                <a:effectLst>
                  <a:outerShdw blurRad="38100" dist="38100" dir="2700000" algn="tl">
                    <a:srgbClr val="000000"/>
                  </a:outerShdw>
                </a:effectLst>
                <a:latin typeface="Comic Sans MS" pitchFamily="66" charset="0"/>
              </a:rPr>
              <a:t>Masora</a:t>
            </a:r>
            <a:r>
              <a:rPr lang="en-US" altLang="en-US" sz="2800" dirty="0">
                <a:solidFill>
                  <a:srgbClr val="FBE50F"/>
                </a:solidFill>
                <a:effectLst>
                  <a:outerShdw blurRad="38100" dist="38100" dir="2700000" algn="tl">
                    <a:srgbClr val="000000"/>
                  </a:outerShdw>
                </a:effectLst>
                <a:latin typeface="Comic Sans MS" pitchFamily="66" charset="0"/>
              </a:rPr>
              <a:t>, was written like a fence around the three columns of the page to ensure no one adds to the letter of the book</a:t>
            </a:r>
          </a:p>
          <a:p>
            <a:pPr algn="l" eaLnBrk="1" hangingPunct="1">
              <a:spcBef>
                <a:spcPct val="20000"/>
              </a:spcBef>
              <a:buClr>
                <a:schemeClr val="hlink"/>
              </a:buClr>
              <a:buFontTx/>
              <a:buChar char="•"/>
            </a:pPr>
            <a:r>
              <a:rPr lang="en-US" altLang="en-US" sz="2800" u="sng" dirty="0">
                <a:solidFill>
                  <a:srgbClr val="FBE50F"/>
                </a:solidFill>
                <a:effectLst>
                  <a:outerShdw blurRad="38100" dist="38100" dir="2700000" algn="tl">
                    <a:srgbClr val="000000"/>
                  </a:outerShdw>
                </a:effectLst>
                <a:latin typeface="Comic Sans MS" pitchFamily="66" charset="0"/>
              </a:rPr>
              <a:t>Masora Magna</a:t>
            </a:r>
            <a:r>
              <a:rPr lang="en-US" altLang="en-US" sz="2800" dirty="0">
                <a:solidFill>
                  <a:srgbClr val="FBE50F"/>
                </a:solidFill>
                <a:effectLst>
                  <a:outerShdw blurRad="38100" dist="38100" dir="2700000" algn="tl">
                    <a:srgbClr val="000000"/>
                  </a:outerShdw>
                </a:effectLst>
                <a:latin typeface="Comic Sans MS" pitchFamily="66" charset="0"/>
              </a:rPr>
              <a:t> basically give a word count of the number of times certain words appear in the Scriptures</a:t>
            </a:r>
          </a:p>
          <a:p>
            <a:pPr algn="l" eaLnBrk="1" hangingPunct="1">
              <a:spcBef>
                <a:spcPct val="20000"/>
              </a:spcBef>
              <a:buClr>
                <a:schemeClr val="hlink"/>
              </a:buClr>
              <a:buFontTx/>
              <a:buChar char="•"/>
            </a:pPr>
            <a:r>
              <a:rPr lang="en-US" altLang="en-US" sz="2800" u="sng" dirty="0">
                <a:solidFill>
                  <a:srgbClr val="FBE50F"/>
                </a:solidFill>
                <a:effectLst>
                  <a:outerShdw blurRad="38100" dist="38100" dir="2700000" algn="tl">
                    <a:srgbClr val="000000"/>
                  </a:outerShdw>
                </a:effectLst>
                <a:latin typeface="Comic Sans MS" pitchFamily="66" charset="0"/>
              </a:rPr>
              <a:t>Masora Parva</a:t>
            </a:r>
            <a:r>
              <a:rPr lang="en-US" altLang="en-US" sz="2800" dirty="0">
                <a:solidFill>
                  <a:srgbClr val="FBE50F"/>
                </a:solidFill>
                <a:effectLst>
                  <a:outerShdw blurRad="38100" dist="38100" dir="2700000" algn="tl">
                    <a:srgbClr val="000000"/>
                  </a:outerShdw>
                </a:effectLst>
                <a:latin typeface="Comic Sans MS" pitchFamily="66" charset="0"/>
              </a:rPr>
              <a:t> indicates variant forms of the word (e.g. </a:t>
            </a:r>
            <a:r>
              <a:rPr lang="fr-FR" altLang="ja-JP" sz="2800" dirty="0">
                <a:solidFill>
                  <a:srgbClr val="FBE50F"/>
                </a:solidFill>
                <a:effectLst>
                  <a:outerShdw blurRad="38100" dist="38100" dir="2700000" algn="tl">
                    <a:srgbClr val="000000"/>
                  </a:outerShdw>
                </a:effectLst>
                <a:latin typeface="Comic Sans MS" pitchFamily="66" charset="0"/>
              </a:rPr>
              <a:t>'</a:t>
            </a:r>
            <a:r>
              <a:rPr lang="en-US" altLang="en-US" sz="2800" dirty="0">
                <a:solidFill>
                  <a:srgbClr val="FBE50F"/>
                </a:solidFill>
                <a:effectLst>
                  <a:outerShdw blurRad="38100" dist="38100" dir="2700000" algn="tl">
                    <a:srgbClr val="000000"/>
                  </a:outerShdw>
                </a:effectLst>
                <a:latin typeface="Comic Sans MS" pitchFamily="66" charset="0"/>
              </a:rPr>
              <a:t>daud</a:t>
            </a:r>
            <a:r>
              <a:rPr lang="fr-FR" altLang="ja-JP" sz="2800" dirty="0">
                <a:solidFill>
                  <a:srgbClr val="FBE50F"/>
                </a:solidFill>
                <a:effectLst>
                  <a:outerShdw blurRad="38100" dist="38100" dir="2700000" algn="tl">
                    <a:srgbClr val="000000"/>
                  </a:outerShdw>
                </a:effectLst>
                <a:latin typeface="Comic Sans MS" pitchFamily="66" charset="0"/>
              </a:rPr>
              <a:t>'</a:t>
            </a:r>
            <a:r>
              <a:rPr lang="en-US" altLang="en-US" sz="2800" dirty="0">
                <a:solidFill>
                  <a:srgbClr val="FBE50F"/>
                </a:solidFill>
                <a:effectLst>
                  <a:outerShdw blurRad="38100" dist="38100" dir="2700000" algn="tl">
                    <a:srgbClr val="000000"/>
                  </a:outerShdw>
                </a:effectLst>
                <a:latin typeface="Comic Sans MS" pitchFamily="66" charset="0"/>
              </a:rPr>
              <a:t> vs </a:t>
            </a:r>
            <a:r>
              <a:rPr lang="fr-FR" altLang="ja-JP" sz="2800" dirty="0">
                <a:solidFill>
                  <a:srgbClr val="FBE50F"/>
                </a:solidFill>
                <a:effectLst>
                  <a:outerShdw blurRad="38100" dist="38100" dir="2700000" algn="tl">
                    <a:srgbClr val="000000"/>
                  </a:outerShdw>
                </a:effectLst>
                <a:latin typeface="Comic Sans MS" pitchFamily="66" charset="0"/>
              </a:rPr>
              <a:t>'</a:t>
            </a:r>
            <a:r>
              <a:rPr lang="en-US" altLang="en-US" sz="2800" dirty="0" err="1">
                <a:solidFill>
                  <a:srgbClr val="FBE50F"/>
                </a:solidFill>
                <a:effectLst>
                  <a:outerShdw blurRad="38100" dist="38100" dir="2700000" algn="tl">
                    <a:srgbClr val="000000"/>
                  </a:outerShdw>
                </a:effectLst>
                <a:latin typeface="Comic Sans MS" pitchFamily="66" charset="0"/>
              </a:rPr>
              <a:t>dauid</a:t>
            </a:r>
            <a:r>
              <a:rPr lang="fr-FR" altLang="ja-JP" sz="2800" dirty="0">
                <a:solidFill>
                  <a:srgbClr val="FBE50F"/>
                </a:solidFill>
                <a:effectLst>
                  <a:outerShdw blurRad="38100" dist="38100" dir="2700000" algn="tl">
                    <a:srgbClr val="000000"/>
                  </a:outerShdw>
                </a:effectLst>
                <a:latin typeface="Comic Sans MS" pitchFamily="66" charset="0"/>
              </a:rPr>
              <a:t>'</a:t>
            </a:r>
            <a:r>
              <a:rPr lang="en-US" altLang="en-US" sz="2800" dirty="0">
                <a:solidFill>
                  <a:srgbClr val="FBE50F"/>
                </a:solidFill>
                <a:effectLst>
                  <a:outerShdw blurRad="38100" dist="38100" dir="2700000" algn="tl">
                    <a:srgbClr val="000000"/>
                  </a:outerShdw>
                </a:effectLst>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7602"/>
                                        </p:tgtEl>
                                        <p:attrNameLst>
                                          <p:attrName>style.visibility</p:attrName>
                                        </p:attrNameLst>
                                      </p:cBhvr>
                                      <p:to>
                                        <p:strVal val="visible"/>
                                      </p:to>
                                    </p:set>
                                    <p:animEffect transition="in" filter="wipe(up)">
                                      <p:cBhvr>
                                        <p:cTn id="7" dur="500"/>
                                        <p:tgtEl>
                                          <p:spTgt spid="53760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37623">
                                            <p:txEl>
                                              <p:pRg st="0" end="0"/>
                                            </p:txEl>
                                          </p:spTgt>
                                        </p:tgtEl>
                                        <p:attrNameLst>
                                          <p:attrName>style.visibility</p:attrName>
                                        </p:attrNameLst>
                                      </p:cBhvr>
                                      <p:to>
                                        <p:strVal val="visible"/>
                                      </p:to>
                                    </p:set>
                                    <p:animEffect transition="in" filter="wipe(up)">
                                      <p:cBhvr>
                                        <p:cTn id="11" dur="500"/>
                                        <p:tgtEl>
                                          <p:spTgt spid="5376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37623">
                                            <p:txEl>
                                              <p:pRg st="1" end="1"/>
                                            </p:txEl>
                                          </p:spTgt>
                                        </p:tgtEl>
                                        <p:attrNameLst>
                                          <p:attrName>style.visibility</p:attrName>
                                        </p:attrNameLst>
                                      </p:cBhvr>
                                      <p:to>
                                        <p:strVal val="visible"/>
                                      </p:to>
                                    </p:set>
                                    <p:animEffect transition="in" filter="wipe(up)">
                                      <p:cBhvr>
                                        <p:cTn id="16" dur="500"/>
                                        <p:tgtEl>
                                          <p:spTgt spid="5376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37623">
                                            <p:txEl>
                                              <p:pRg st="2" end="2"/>
                                            </p:txEl>
                                          </p:spTgt>
                                        </p:tgtEl>
                                        <p:attrNameLst>
                                          <p:attrName>style.visibility</p:attrName>
                                        </p:attrNameLst>
                                      </p:cBhvr>
                                      <p:to>
                                        <p:strVal val="visible"/>
                                      </p:to>
                                    </p:set>
                                    <p:animEffect transition="in" filter="wipe(up)">
                                      <p:cBhvr>
                                        <p:cTn id="21" dur="500"/>
                                        <p:tgtEl>
                                          <p:spTgt spid="5376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2" grpId="0"/>
      <p:bldP spid="53762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7" descr="Isaiah_scr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12192000"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4"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Sopherim</a:t>
            </a:r>
          </a:p>
        </p:txBody>
      </p:sp>
      <p:sp>
        <p:nvSpPr>
          <p:cNvPr id="145411" name="Rectangle 9"/>
          <p:cNvSpPr>
            <a:spLocks noChangeArrowheads="1"/>
          </p:cNvSpPr>
          <p:nvPr/>
        </p:nvSpPr>
        <p:spPr bwMode="auto">
          <a:xfrm>
            <a:off x="381000" y="1371600"/>
            <a:ext cx="8458200" cy="4876800"/>
          </a:xfrm>
          <a:prstGeom prst="rect">
            <a:avLst/>
          </a:prstGeom>
          <a:solidFill>
            <a:srgbClr val="FFFFFF">
              <a:alpha val="70195"/>
            </a:srgbClr>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nvGrpSpPr>
          <p:cNvPr id="145412" name="Group 26"/>
          <p:cNvGrpSpPr>
            <a:grpSpLocks/>
          </p:cNvGrpSpPr>
          <p:nvPr/>
        </p:nvGrpSpPr>
        <p:grpSpPr bwMode="auto">
          <a:xfrm>
            <a:off x="7924800" y="6096000"/>
            <a:ext cx="1162050" cy="685800"/>
            <a:chOff x="2016" y="3744"/>
            <a:chExt cx="732" cy="432"/>
          </a:xfrm>
        </p:grpSpPr>
        <p:grpSp>
          <p:nvGrpSpPr>
            <p:cNvPr id="145414" name="Group 27"/>
            <p:cNvGrpSpPr>
              <a:grpSpLocks/>
            </p:cNvGrpSpPr>
            <p:nvPr/>
          </p:nvGrpSpPr>
          <p:grpSpPr bwMode="auto">
            <a:xfrm>
              <a:off x="2257" y="3866"/>
              <a:ext cx="194" cy="180"/>
              <a:chOff x="1824" y="633"/>
              <a:chExt cx="2834" cy="2849"/>
            </a:xfrm>
          </p:grpSpPr>
          <p:sp>
            <p:nvSpPr>
              <p:cNvPr id="14542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542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542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542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5415" name="Group 32"/>
            <p:cNvGrpSpPr>
              <a:grpSpLocks/>
            </p:cNvGrpSpPr>
            <p:nvPr/>
          </p:nvGrpSpPr>
          <p:grpSpPr bwMode="auto">
            <a:xfrm>
              <a:off x="2518" y="4005"/>
              <a:ext cx="230" cy="142"/>
              <a:chOff x="1008" y="1059"/>
              <a:chExt cx="3768" cy="2733"/>
            </a:xfrm>
          </p:grpSpPr>
          <p:sp>
            <p:nvSpPr>
              <p:cNvPr id="145421" name="AutoShape 3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5422" name="Oval 3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5423" name="Oval 3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5424" name="Oval 3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5416"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5417"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5418" name="AutoShape 39"/>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5419" name="AutoShape 40"/>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5420" name="AutoShape 41"/>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40714" name="Rectangle 42"/>
          <p:cNvSpPr>
            <a:spLocks noChangeArrowheads="1"/>
          </p:cNvSpPr>
          <p:nvPr/>
        </p:nvSpPr>
        <p:spPr bwMode="auto">
          <a:xfrm>
            <a:off x="533400" y="16002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2800">
                <a:solidFill>
                  <a:srgbClr val="000066"/>
                </a:solidFill>
                <a:effectLst>
                  <a:outerShdw blurRad="38100" dist="38100" dir="2700000" algn="tl">
                    <a:srgbClr val="000000"/>
                  </a:outerShdw>
                </a:effectLst>
                <a:latin typeface="Comic Sans MS" pitchFamily="66" charset="0"/>
              </a:rPr>
              <a:t>The Sopherim were believed to be the authorized revisers of the text of the Masorah</a:t>
            </a:r>
            <a:endParaRPr lang="en-US" altLang="en-US" sz="2800">
              <a:solidFill>
                <a:srgbClr val="FFCC00"/>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800">
                <a:solidFill>
                  <a:srgbClr val="FD1E0D"/>
                </a:solidFill>
                <a:effectLst>
                  <a:outerShdw blurRad="38100" dist="38100" dir="2700000" algn="tl">
                    <a:srgbClr val="000000"/>
                  </a:outerShdw>
                </a:effectLst>
                <a:latin typeface="Comic Sans MS" pitchFamily="66" charset="0"/>
              </a:rPr>
              <a:t>After the return from exile (Neh 8</a:t>
            </a:r>
            <a:r>
              <a:rPr lang="en-US" altLang="en-US" sz="2800" baseline="30000">
                <a:solidFill>
                  <a:srgbClr val="FD1E0D"/>
                </a:solidFill>
                <a:effectLst>
                  <a:outerShdw blurRad="38100" dist="38100" dir="2700000" algn="tl">
                    <a:srgbClr val="000000"/>
                  </a:outerShdw>
                </a:effectLst>
                <a:latin typeface="Comic Sans MS" pitchFamily="66" charset="0"/>
              </a:rPr>
              <a:t>8</a:t>
            </a:r>
            <a:r>
              <a:rPr lang="en-US" altLang="en-US" sz="2800">
                <a:solidFill>
                  <a:srgbClr val="FD1E0D"/>
                </a:solidFill>
                <a:effectLst>
                  <a:outerShdw blurRad="38100" dist="38100" dir="2700000" algn="tl">
                    <a:srgbClr val="000000"/>
                  </a:outerShdw>
                </a:effectLst>
                <a:latin typeface="Comic Sans MS" pitchFamily="66" charset="0"/>
              </a:rPr>
              <a:t>), the Law was read and explained to the people</a:t>
            </a:r>
          </a:p>
          <a:p>
            <a:pPr algn="l" eaLnBrk="1" hangingPunct="1">
              <a:lnSpc>
                <a:spcPct val="90000"/>
              </a:lnSpc>
              <a:spcBef>
                <a:spcPct val="20000"/>
              </a:spcBef>
              <a:buClr>
                <a:schemeClr val="hlink"/>
              </a:buClr>
              <a:buFontTx/>
              <a:buChar char="•"/>
            </a:pPr>
            <a:r>
              <a:rPr lang="en-US" altLang="en-US" sz="2800">
                <a:solidFill>
                  <a:srgbClr val="1424C0"/>
                </a:solidFill>
                <a:effectLst>
                  <a:outerShdw blurRad="38100" dist="38100" dir="2700000" algn="tl">
                    <a:srgbClr val="000000"/>
                  </a:outerShdw>
                </a:effectLst>
                <a:latin typeface="Comic Sans MS" pitchFamily="66" charset="0"/>
              </a:rPr>
              <a:t>The Scribes or Sopherim were the official revisers of the text, amending the text before it was passed on to the Masoretes, who were the official custodians of the MT</a:t>
            </a:r>
            <a:r>
              <a:rPr lang="en-US" altLang="en-US" sz="2800">
                <a:solidFill>
                  <a:srgbClr val="FD1E0D"/>
                </a:solidFill>
                <a:effectLst>
                  <a:outerShdw blurRad="38100" dist="38100" dir="2700000" algn="tl">
                    <a:srgbClr val="000000"/>
                  </a:outerShdw>
                </a:effectLst>
                <a:latin typeface="Comic Sans MS"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0674"/>
                                        </p:tgtEl>
                                        <p:attrNameLst>
                                          <p:attrName>style.visibility</p:attrName>
                                        </p:attrNameLst>
                                      </p:cBhvr>
                                      <p:to>
                                        <p:strVal val="visible"/>
                                      </p:to>
                                    </p:set>
                                    <p:animEffect transition="in" filter="fade">
                                      <p:cBhvr>
                                        <p:cTn id="7" dur="2000"/>
                                        <p:tgtEl>
                                          <p:spTgt spid="54067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40714">
                                            <p:txEl>
                                              <p:pRg st="0" end="0"/>
                                            </p:txEl>
                                          </p:spTgt>
                                        </p:tgtEl>
                                        <p:attrNameLst>
                                          <p:attrName>style.visibility</p:attrName>
                                        </p:attrNameLst>
                                      </p:cBhvr>
                                      <p:to>
                                        <p:strVal val="visible"/>
                                      </p:to>
                                    </p:set>
                                    <p:animEffect transition="in" filter="fade">
                                      <p:cBhvr>
                                        <p:cTn id="11" dur="2000"/>
                                        <p:tgtEl>
                                          <p:spTgt spid="54071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0714">
                                            <p:txEl>
                                              <p:pRg st="1" end="1"/>
                                            </p:txEl>
                                          </p:spTgt>
                                        </p:tgtEl>
                                        <p:attrNameLst>
                                          <p:attrName>style.visibility</p:attrName>
                                        </p:attrNameLst>
                                      </p:cBhvr>
                                      <p:to>
                                        <p:strVal val="visible"/>
                                      </p:to>
                                    </p:set>
                                    <p:animEffect transition="in" filter="fade">
                                      <p:cBhvr>
                                        <p:cTn id="16" dur="2000"/>
                                        <p:tgtEl>
                                          <p:spTgt spid="54071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40714">
                                            <p:txEl>
                                              <p:pRg st="2" end="2"/>
                                            </p:txEl>
                                          </p:spTgt>
                                        </p:tgtEl>
                                        <p:attrNameLst>
                                          <p:attrName>style.visibility</p:attrName>
                                        </p:attrNameLst>
                                      </p:cBhvr>
                                      <p:to>
                                        <p:strVal val="visible"/>
                                      </p:to>
                                    </p:set>
                                    <p:animEffect transition="in" filter="fade">
                                      <p:cBhvr>
                                        <p:cTn id="21" dur="2000"/>
                                        <p:tgtEl>
                                          <p:spTgt spid="5407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71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Division of the Torah</a:t>
            </a:r>
          </a:p>
        </p:txBody>
      </p:sp>
      <p:grpSp>
        <p:nvGrpSpPr>
          <p:cNvPr id="147458" name="Group 4"/>
          <p:cNvGrpSpPr>
            <a:grpSpLocks/>
          </p:cNvGrpSpPr>
          <p:nvPr/>
        </p:nvGrpSpPr>
        <p:grpSpPr bwMode="auto">
          <a:xfrm>
            <a:off x="7924800" y="6096000"/>
            <a:ext cx="1162050" cy="685800"/>
            <a:chOff x="2016" y="3744"/>
            <a:chExt cx="732" cy="432"/>
          </a:xfrm>
        </p:grpSpPr>
        <p:grpSp>
          <p:nvGrpSpPr>
            <p:cNvPr id="147460" name="Group 5"/>
            <p:cNvGrpSpPr>
              <a:grpSpLocks/>
            </p:cNvGrpSpPr>
            <p:nvPr/>
          </p:nvGrpSpPr>
          <p:grpSpPr bwMode="auto">
            <a:xfrm>
              <a:off x="2257" y="3866"/>
              <a:ext cx="194" cy="180"/>
              <a:chOff x="1824" y="633"/>
              <a:chExt cx="2834" cy="2849"/>
            </a:xfrm>
          </p:grpSpPr>
          <p:sp>
            <p:nvSpPr>
              <p:cNvPr id="147471"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7472"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7473"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7474"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7461" name="Group 10"/>
            <p:cNvGrpSpPr>
              <a:grpSpLocks/>
            </p:cNvGrpSpPr>
            <p:nvPr/>
          </p:nvGrpSpPr>
          <p:grpSpPr bwMode="auto">
            <a:xfrm>
              <a:off x="2518" y="4005"/>
              <a:ext cx="230" cy="142"/>
              <a:chOff x="1008" y="1059"/>
              <a:chExt cx="3768" cy="2733"/>
            </a:xfrm>
          </p:grpSpPr>
          <p:sp>
            <p:nvSpPr>
              <p:cNvPr id="147467"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7468"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7469"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7470"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7462"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7463"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7464"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7465"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7466"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26356" name="Rectangle 20"/>
          <p:cNvSpPr>
            <a:spLocks noChangeArrowheads="1"/>
          </p:cNvSpPr>
          <p:nvPr/>
        </p:nvSpPr>
        <p:spPr bwMode="auto">
          <a:xfrm>
            <a:off x="457200" y="16002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The </a:t>
            </a:r>
            <a:r>
              <a:rPr lang="en-US" altLang="en-US" sz="3200">
                <a:effectLst>
                  <a:outerShdw blurRad="38100" dist="38100" dir="2700000" algn="tl">
                    <a:srgbClr val="000000"/>
                  </a:outerShdw>
                </a:effectLst>
                <a:latin typeface="Comic Sans MS" pitchFamily="66" charset="0"/>
              </a:rPr>
              <a:t>Babylonian </a:t>
            </a:r>
            <a:r>
              <a:rPr lang="en-US" altLang="en-US" sz="3200">
                <a:solidFill>
                  <a:srgbClr val="FBE50F"/>
                </a:solidFill>
                <a:effectLst>
                  <a:outerShdw blurRad="38100" dist="38100" dir="2700000" algn="tl">
                    <a:srgbClr val="000000"/>
                  </a:outerShdw>
                </a:effectLst>
                <a:latin typeface="Comic Sans MS" pitchFamily="66" charset="0"/>
              </a:rPr>
              <a:t>Jews divided the Torah up into </a:t>
            </a:r>
            <a:r>
              <a:rPr lang="en-US" altLang="en-US" sz="3200">
                <a:solidFill>
                  <a:srgbClr val="FFFFFF"/>
                </a:solidFill>
                <a:effectLst>
                  <a:outerShdw blurRad="38100" dist="38100" dir="2700000" algn="tl">
                    <a:srgbClr val="000000"/>
                  </a:outerShdw>
                </a:effectLst>
                <a:latin typeface="Comic Sans MS" pitchFamily="66" charset="0"/>
              </a:rPr>
              <a:t>54 parts </a:t>
            </a:r>
            <a:r>
              <a:rPr lang="en-US" altLang="en-US" sz="3200">
                <a:solidFill>
                  <a:srgbClr val="FBE50F"/>
                </a:solidFill>
                <a:effectLst>
                  <a:outerShdw blurRad="38100" dist="38100" dir="2700000" algn="tl">
                    <a:srgbClr val="000000"/>
                  </a:outerShdw>
                </a:effectLst>
                <a:latin typeface="Comic Sans MS" pitchFamily="66" charset="0"/>
              </a:rPr>
              <a:t>that it may be read in a year [Parashiyyoth (parashah)].</a:t>
            </a:r>
          </a:p>
          <a:p>
            <a:pPr algn="l" eaLnBrk="1" hangingPunct="1">
              <a:spcBef>
                <a:spcPct val="20000"/>
              </a:spcBef>
              <a:buClr>
                <a:schemeClr val="hlink"/>
              </a:buClr>
              <a:buFontTx/>
              <a:buChar char="•"/>
            </a:pPr>
            <a:endParaRPr lang="en-US" altLang="en-US" sz="32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The </a:t>
            </a:r>
            <a:r>
              <a:rPr lang="en-US" altLang="en-US" sz="3200">
                <a:solidFill>
                  <a:srgbClr val="FFFFFF"/>
                </a:solidFill>
                <a:effectLst>
                  <a:outerShdw blurRad="38100" dist="38100" dir="2700000" algn="tl">
                    <a:srgbClr val="000000"/>
                  </a:outerShdw>
                </a:effectLst>
                <a:latin typeface="Comic Sans MS" pitchFamily="66" charset="0"/>
              </a:rPr>
              <a:t>Palestinian </a:t>
            </a:r>
            <a:r>
              <a:rPr lang="en-US" altLang="en-US" sz="3200">
                <a:solidFill>
                  <a:srgbClr val="FBE50F"/>
                </a:solidFill>
                <a:effectLst>
                  <a:outerShdw blurRad="38100" dist="38100" dir="2700000" algn="tl">
                    <a:srgbClr val="000000"/>
                  </a:outerShdw>
                </a:effectLst>
                <a:latin typeface="Comic Sans MS" pitchFamily="66" charset="0"/>
              </a:rPr>
              <a:t>Jews had the Torah paragraphed into </a:t>
            </a:r>
            <a:r>
              <a:rPr lang="en-US" altLang="en-US" sz="3200">
                <a:solidFill>
                  <a:srgbClr val="FFFFFF"/>
                </a:solidFill>
                <a:effectLst>
                  <a:outerShdw blurRad="38100" dist="38100" dir="2700000" algn="tl">
                    <a:srgbClr val="000000"/>
                  </a:outerShdw>
                </a:effectLst>
                <a:latin typeface="Comic Sans MS" pitchFamily="66" charset="0"/>
              </a:rPr>
              <a:t>154 divisions </a:t>
            </a:r>
            <a:r>
              <a:rPr lang="en-US" altLang="en-US" sz="3200">
                <a:solidFill>
                  <a:srgbClr val="FBE50F"/>
                </a:solidFill>
                <a:effectLst>
                  <a:outerShdw blurRad="38100" dist="38100" dir="2700000" algn="tl">
                    <a:srgbClr val="000000"/>
                  </a:outerShdw>
                </a:effectLst>
                <a:latin typeface="Comic Sans MS" pitchFamily="66" charset="0"/>
              </a:rPr>
              <a:t>to cover it in three years [Sedarim (seder)].</a:t>
            </a:r>
            <a:endParaRPr lang="en-US" altLang="en-US" sz="3200">
              <a:solidFill>
                <a:srgbClr val="FBE50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6338"/>
                                        </p:tgtEl>
                                        <p:attrNameLst>
                                          <p:attrName>style.visibility</p:attrName>
                                        </p:attrNameLst>
                                      </p:cBhvr>
                                      <p:to>
                                        <p:strVal val="visible"/>
                                      </p:to>
                                    </p:set>
                                    <p:animEffect transition="in" filter="wipe(left)">
                                      <p:cBhvr>
                                        <p:cTn id="7" dur="500"/>
                                        <p:tgtEl>
                                          <p:spTgt spid="52633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6356">
                                            <p:txEl>
                                              <p:pRg st="0" end="0"/>
                                            </p:txEl>
                                          </p:spTgt>
                                        </p:tgtEl>
                                        <p:attrNameLst>
                                          <p:attrName>style.visibility</p:attrName>
                                        </p:attrNameLst>
                                      </p:cBhvr>
                                      <p:to>
                                        <p:strVal val="visible"/>
                                      </p:to>
                                    </p:set>
                                    <p:animEffect transition="in" filter="wipe(left)">
                                      <p:cBhvr>
                                        <p:cTn id="11" dur="500"/>
                                        <p:tgtEl>
                                          <p:spTgt spid="52635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26356">
                                            <p:txEl>
                                              <p:pRg st="2" end="2"/>
                                            </p:txEl>
                                          </p:spTgt>
                                        </p:tgtEl>
                                        <p:attrNameLst>
                                          <p:attrName>style.visibility</p:attrName>
                                        </p:attrNameLst>
                                      </p:cBhvr>
                                      <p:to>
                                        <p:strVal val="visible"/>
                                      </p:to>
                                    </p:set>
                                    <p:animEffect transition="in" filter="wipe(left)">
                                      <p:cBhvr>
                                        <p:cTn id="16" dur="500"/>
                                        <p:tgtEl>
                                          <p:spTgt spid="5263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38" grpId="0"/>
      <p:bldP spid="52635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Ancient Texts We Have Today</a:t>
            </a:r>
          </a:p>
        </p:txBody>
      </p:sp>
      <p:grpSp>
        <p:nvGrpSpPr>
          <p:cNvPr id="149506" name="Group 4"/>
          <p:cNvGrpSpPr>
            <a:grpSpLocks/>
          </p:cNvGrpSpPr>
          <p:nvPr/>
        </p:nvGrpSpPr>
        <p:grpSpPr bwMode="auto">
          <a:xfrm>
            <a:off x="7924800" y="6096000"/>
            <a:ext cx="1162050" cy="685800"/>
            <a:chOff x="2016" y="3744"/>
            <a:chExt cx="732" cy="432"/>
          </a:xfrm>
        </p:grpSpPr>
        <p:grpSp>
          <p:nvGrpSpPr>
            <p:cNvPr id="149508" name="Group 5"/>
            <p:cNvGrpSpPr>
              <a:grpSpLocks/>
            </p:cNvGrpSpPr>
            <p:nvPr/>
          </p:nvGrpSpPr>
          <p:grpSpPr bwMode="auto">
            <a:xfrm>
              <a:off x="2257" y="3866"/>
              <a:ext cx="194" cy="180"/>
              <a:chOff x="1824" y="633"/>
              <a:chExt cx="2834" cy="2849"/>
            </a:xfrm>
          </p:grpSpPr>
          <p:sp>
            <p:nvSpPr>
              <p:cNvPr id="149519"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49520"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49521"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49522"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49509" name="Group 10"/>
            <p:cNvGrpSpPr>
              <a:grpSpLocks/>
            </p:cNvGrpSpPr>
            <p:nvPr/>
          </p:nvGrpSpPr>
          <p:grpSpPr bwMode="auto">
            <a:xfrm>
              <a:off x="2518" y="4005"/>
              <a:ext cx="230" cy="142"/>
              <a:chOff x="1008" y="1059"/>
              <a:chExt cx="3768" cy="2733"/>
            </a:xfrm>
          </p:grpSpPr>
          <p:sp>
            <p:nvSpPr>
              <p:cNvPr id="149515"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9516"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9517"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9518"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49510"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49511"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49512"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49513"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49514"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03828" name="Rectangle 20"/>
          <p:cNvSpPr>
            <a:spLocks noChangeArrowheads="1"/>
          </p:cNvSpPr>
          <p:nvPr/>
        </p:nvSpPr>
        <p:spPr bwMode="auto">
          <a:xfrm>
            <a:off x="685800" y="15240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AD 850 Codex of Pentateuch</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AD 895 Cairo Codex – Prophets</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AD 916 Leningrad Codex – Prophets</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Ca AD 930 Aleppo Codex – Whole OT</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Ca AD 918 Standard Division of OT by Masoretes of the Ben Asher Family</a:t>
            </a:r>
          </a:p>
          <a:p>
            <a:pPr algn="l" eaLnBrk="1" hangingPunct="1">
              <a:lnSpc>
                <a:spcPct val="90000"/>
              </a:lnSpc>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Ca AD 1000 Leningrad OT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3810"/>
                                        </p:tgtEl>
                                        <p:attrNameLst>
                                          <p:attrName>style.visibility</p:attrName>
                                        </p:attrNameLst>
                                      </p:cBhvr>
                                      <p:to>
                                        <p:strVal val="visible"/>
                                      </p:to>
                                    </p:set>
                                    <p:animEffect transition="in" filter="dissolve">
                                      <p:cBhvr>
                                        <p:cTn id="7" dur="500"/>
                                        <p:tgtEl>
                                          <p:spTgt spid="50381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3828">
                                            <p:txEl>
                                              <p:pRg st="0" end="0"/>
                                            </p:txEl>
                                          </p:spTgt>
                                        </p:tgtEl>
                                        <p:attrNameLst>
                                          <p:attrName>style.visibility</p:attrName>
                                        </p:attrNameLst>
                                      </p:cBhvr>
                                      <p:to>
                                        <p:strVal val="visible"/>
                                      </p:to>
                                    </p:set>
                                    <p:animEffect transition="in" filter="dissolve">
                                      <p:cBhvr>
                                        <p:cTn id="11" dur="500"/>
                                        <p:tgtEl>
                                          <p:spTgt spid="50382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3828">
                                            <p:txEl>
                                              <p:pRg st="1" end="1"/>
                                            </p:txEl>
                                          </p:spTgt>
                                        </p:tgtEl>
                                        <p:attrNameLst>
                                          <p:attrName>style.visibility</p:attrName>
                                        </p:attrNameLst>
                                      </p:cBhvr>
                                      <p:to>
                                        <p:strVal val="visible"/>
                                      </p:to>
                                    </p:set>
                                    <p:animEffect transition="in" filter="dissolve">
                                      <p:cBhvr>
                                        <p:cTn id="16" dur="500"/>
                                        <p:tgtEl>
                                          <p:spTgt spid="50382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03828">
                                            <p:txEl>
                                              <p:pRg st="2" end="2"/>
                                            </p:txEl>
                                          </p:spTgt>
                                        </p:tgtEl>
                                        <p:attrNameLst>
                                          <p:attrName>style.visibility</p:attrName>
                                        </p:attrNameLst>
                                      </p:cBhvr>
                                      <p:to>
                                        <p:strVal val="visible"/>
                                      </p:to>
                                    </p:set>
                                    <p:animEffect transition="in" filter="dissolve">
                                      <p:cBhvr>
                                        <p:cTn id="21" dur="500"/>
                                        <p:tgtEl>
                                          <p:spTgt spid="503828">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03828">
                                            <p:txEl>
                                              <p:pRg st="3" end="3"/>
                                            </p:txEl>
                                          </p:spTgt>
                                        </p:tgtEl>
                                        <p:attrNameLst>
                                          <p:attrName>style.visibility</p:attrName>
                                        </p:attrNameLst>
                                      </p:cBhvr>
                                      <p:to>
                                        <p:strVal val="visible"/>
                                      </p:to>
                                    </p:set>
                                    <p:animEffect transition="in" filter="dissolve">
                                      <p:cBhvr>
                                        <p:cTn id="26" dur="500"/>
                                        <p:tgtEl>
                                          <p:spTgt spid="503828">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03828">
                                            <p:txEl>
                                              <p:pRg st="4" end="4"/>
                                            </p:txEl>
                                          </p:spTgt>
                                        </p:tgtEl>
                                        <p:attrNameLst>
                                          <p:attrName>style.visibility</p:attrName>
                                        </p:attrNameLst>
                                      </p:cBhvr>
                                      <p:to>
                                        <p:strVal val="visible"/>
                                      </p:to>
                                    </p:set>
                                    <p:animEffect transition="in" filter="dissolve">
                                      <p:cBhvr>
                                        <p:cTn id="31" dur="500"/>
                                        <p:tgtEl>
                                          <p:spTgt spid="503828">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03828">
                                            <p:txEl>
                                              <p:pRg st="5" end="5"/>
                                            </p:txEl>
                                          </p:spTgt>
                                        </p:tgtEl>
                                        <p:attrNameLst>
                                          <p:attrName>style.visibility</p:attrName>
                                        </p:attrNameLst>
                                      </p:cBhvr>
                                      <p:to>
                                        <p:strVal val="visible"/>
                                      </p:to>
                                    </p:set>
                                    <p:animEffect transition="in" filter="dissolve">
                                      <p:cBhvr>
                                        <p:cTn id="36" dur="500"/>
                                        <p:tgtEl>
                                          <p:spTgt spid="5038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0" grpId="0"/>
      <p:bldP spid="50382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57200" y="-152400"/>
            <a:ext cx="8229600" cy="1143000"/>
          </a:xfrm>
          <a:effectLst>
            <a:outerShdw blurRad="63500" dist="113592" dir="1593903" algn="ctr" rotWithShape="0">
              <a:srgbClr val="000000"/>
            </a:outerShdw>
          </a:effectLst>
        </p:spPr>
        <p:txBody>
          <a:bodyPr/>
          <a:lstStyle/>
          <a:p>
            <a:pPr eaLnBrk="1" hangingPunct="1"/>
            <a:r>
              <a:rPr lang="en-US" altLang="en-US"/>
              <a:t>Dead Sea Scrolls</a:t>
            </a:r>
          </a:p>
        </p:txBody>
      </p:sp>
      <p:grpSp>
        <p:nvGrpSpPr>
          <p:cNvPr id="151554" name="Group 4"/>
          <p:cNvGrpSpPr>
            <a:grpSpLocks/>
          </p:cNvGrpSpPr>
          <p:nvPr/>
        </p:nvGrpSpPr>
        <p:grpSpPr bwMode="auto">
          <a:xfrm>
            <a:off x="7924800" y="6096000"/>
            <a:ext cx="1162050" cy="685800"/>
            <a:chOff x="2016" y="3744"/>
            <a:chExt cx="732" cy="432"/>
          </a:xfrm>
        </p:grpSpPr>
        <p:grpSp>
          <p:nvGrpSpPr>
            <p:cNvPr id="151556" name="Group 5"/>
            <p:cNvGrpSpPr>
              <a:grpSpLocks/>
            </p:cNvGrpSpPr>
            <p:nvPr/>
          </p:nvGrpSpPr>
          <p:grpSpPr bwMode="auto">
            <a:xfrm>
              <a:off x="2257" y="3866"/>
              <a:ext cx="194" cy="180"/>
              <a:chOff x="1824" y="633"/>
              <a:chExt cx="2834" cy="2849"/>
            </a:xfrm>
          </p:grpSpPr>
          <p:sp>
            <p:nvSpPr>
              <p:cNvPr id="151567"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1568"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1569"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1570"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1557" name="Group 10"/>
            <p:cNvGrpSpPr>
              <a:grpSpLocks/>
            </p:cNvGrpSpPr>
            <p:nvPr/>
          </p:nvGrpSpPr>
          <p:grpSpPr bwMode="auto">
            <a:xfrm>
              <a:off x="2518" y="4005"/>
              <a:ext cx="230" cy="142"/>
              <a:chOff x="1008" y="1059"/>
              <a:chExt cx="3768" cy="2733"/>
            </a:xfrm>
          </p:grpSpPr>
          <p:sp>
            <p:nvSpPr>
              <p:cNvPr id="151563"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1564"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1565"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1566"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1558"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1559"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1560"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1561"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1562"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44788" name="Rectangle 20"/>
          <p:cNvSpPr>
            <a:spLocks noChangeArrowheads="1"/>
          </p:cNvSpPr>
          <p:nvPr/>
        </p:nvSpPr>
        <p:spPr bwMode="auto">
          <a:xfrm>
            <a:off x="457200" y="1066800"/>
            <a:ext cx="8458200"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lnSpc>
                <a:spcPct val="90000"/>
              </a:lnSpc>
              <a:spcBef>
                <a:spcPct val="20000"/>
              </a:spcBef>
              <a:buClr>
                <a:schemeClr val="hlink"/>
              </a:buClr>
              <a:buFontTx/>
              <a:buChar char="•"/>
            </a:pPr>
            <a:r>
              <a:rPr lang="en-US" altLang="en-US" sz="2600" dirty="0">
                <a:solidFill>
                  <a:srgbClr val="FBE50F"/>
                </a:solidFill>
                <a:effectLst>
                  <a:outerShdw blurRad="38100" dist="38100" dir="2700000" algn="tl">
                    <a:srgbClr val="000000"/>
                  </a:outerShdw>
                </a:effectLst>
                <a:latin typeface="Comic Sans MS" pitchFamily="66" charset="0"/>
              </a:rPr>
              <a:t>In 11 mountain caves west of Khirbet Qumran, ancient manuscripts of all the canonical books except Esther were discovered in 1947-1956</a:t>
            </a:r>
          </a:p>
          <a:p>
            <a:pPr algn="l" eaLnBrk="1" hangingPunct="1">
              <a:lnSpc>
                <a:spcPct val="90000"/>
              </a:lnSpc>
              <a:spcBef>
                <a:spcPct val="20000"/>
              </a:spcBef>
              <a:buClr>
                <a:schemeClr val="hlink"/>
              </a:buClr>
            </a:pPr>
            <a:endParaRPr lang="en-US" altLang="en-US" sz="1300"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600" dirty="0">
                <a:solidFill>
                  <a:srgbClr val="FBE50F"/>
                </a:solidFill>
                <a:effectLst>
                  <a:outerShdw blurRad="38100" dist="38100" dir="2700000" algn="tl">
                    <a:srgbClr val="000000"/>
                  </a:outerShdw>
                </a:effectLst>
                <a:latin typeface="Comic Sans MS" pitchFamily="66" charset="0"/>
              </a:rPr>
              <a:t>Manuscripts found were dated from the middle of the 3</a:t>
            </a:r>
            <a:r>
              <a:rPr lang="en-US" altLang="en-US" sz="2600" baseline="30000" dirty="0">
                <a:solidFill>
                  <a:srgbClr val="FBE50F"/>
                </a:solidFill>
                <a:effectLst>
                  <a:outerShdw blurRad="38100" dist="38100" dir="2700000" algn="tl">
                    <a:srgbClr val="000000"/>
                  </a:outerShdw>
                </a:effectLst>
                <a:latin typeface="Comic Sans MS" pitchFamily="66" charset="0"/>
              </a:rPr>
              <a:t>rd</a:t>
            </a:r>
            <a:r>
              <a:rPr lang="en-US" altLang="en-US" sz="2600" dirty="0">
                <a:solidFill>
                  <a:srgbClr val="FBE50F"/>
                </a:solidFill>
                <a:effectLst>
                  <a:outerShdw blurRad="38100" dist="38100" dir="2700000" algn="tl">
                    <a:srgbClr val="000000"/>
                  </a:outerShdw>
                </a:effectLst>
                <a:latin typeface="Comic Sans MS" pitchFamily="66" charset="0"/>
              </a:rPr>
              <a:t> Century BCE to AD 135.  Prior to this, manuscripts used for the Hebrew Bible dated from AD 900-1000</a:t>
            </a:r>
          </a:p>
          <a:p>
            <a:pPr algn="l" eaLnBrk="1" hangingPunct="1">
              <a:lnSpc>
                <a:spcPct val="90000"/>
              </a:lnSpc>
              <a:spcBef>
                <a:spcPct val="20000"/>
              </a:spcBef>
              <a:buClr>
                <a:schemeClr val="hlink"/>
              </a:buClr>
            </a:pPr>
            <a:endParaRPr lang="en-US" altLang="en-US" sz="1300"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600" dirty="0">
                <a:solidFill>
                  <a:srgbClr val="FBE50F"/>
                </a:solidFill>
                <a:effectLst>
                  <a:outerShdw blurRad="38100" dist="38100" dir="2700000" algn="tl">
                    <a:srgbClr val="000000"/>
                  </a:outerShdw>
                </a:effectLst>
                <a:latin typeface="Comic Sans MS" pitchFamily="66" charset="0"/>
              </a:rPr>
              <a:t>Only minor discrepancies appeared compared to the MSS 1000 later—mostly of grammar!</a:t>
            </a:r>
          </a:p>
          <a:p>
            <a:pPr algn="l" eaLnBrk="1" hangingPunct="1">
              <a:lnSpc>
                <a:spcPct val="90000"/>
              </a:lnSpc>
              <a:spcBef>
                <a:spcPct val="20000"/>
              </a:spcBef>
              <a:buClr>
                <a:schemeClr val="hlink"/>
              </a:buClr>
            </a:pPr>
            <a:endParaRPr lang="en-US" altLang="en-US" sz="1300" dirty="0">
              <a:solidFill>
                <a:srgbClr val="FBE50F"/>
              </a:solidFill>
              <a:effectLst>
                <a:outerShdw blurRad="38100" dist="38100" dir="2700000" algn="tl">
                  <a:srgbClr val="000000"/>
                </a:outerShdw>
              </a:effectLst>
              <a:latin typeface="Comic Sans MS" pitchFamily="66" charset="0"/>
            </a:endParaRPr>
          </a:p>
          <a:p>
            <a:pPr algn="l" eaLnBrk="1" hangingPunct="1">
              <a:lnSpc>
                <a:spcPct val="90000"/>
              </a:lnSpc>
              <a:spcBef>
                <a:spcPct val="20000"/>
              </a:spcBef>
              <a:buClr>
                <a:schemeClr val="hlink"/>
              </a:buClr>
              <a:buFontTx/>
              <a:buChar char="•"/>
            </a:pPr>
            <a:r>
              <a:rPr lang="en-US" altLang="en-US" sz="2600" dirty="0">
                <a:solidFill>
                  <a:srgbClr val="FBE50F"/>
                </a:solidFill>
                <a:effectLst>
                  <a:outerShdw blurRad="38100" dist="38100" dir="2700000" algn="tl">
                    <a:srgbClr val="000000"/>
                  </a:outerShdw>
                </a:effectLst>
                <a:latin typeface="Comic Sans MS" pitchFamily="66" charset="0"/>
              </a:rPr>
              <a:t>The 7</a:t>
            </a:r>
            <a:r>
              <a:rPr lang="en-US" altLang="en-US" sz="2600" baseline="30000" dirty="0">
                <a:solidFill>
                  <a:srgbClr val="FBE50F"/>
                </a:solidFill>
                <a:effectLst>
                  <a:outerShdw blurRad="38100" dist="38100" dir="2700000" algn="tl">
                    <a:srgbClr val="000000"/>
                  </a:outerShdw>
                </a:effectLst>
                <a:latin typeface="Comic Sans MS" pitchFamily="66" charset="0"/>
              </a:rPr>
              <a:t>th</a:t>
            </a:r>
            <a:r>
              <a:rPr lang="en-US" altLang="en-US" sz="2600" dirty="0">
                <a:solidFill>
                  <a:srgbClr val="FBE50F"/>
                </a:solidFill>
                <a:effectLst>
                  <a:outerShdw blurRad="38100" dist="38100" dir="2700000" algn="tl">
                    <a:srgbClr val="000000"/>
                  </a:outerShdw>
                </a:effectLst>
                <a:latin typeface="Comic Sans MS" pitchFamily="66" charset="0"/>
              </a:rPr>
              <a:t> edition of Kittel</a:t>
            </a:r>
            <a:r>
              <a:rPr lang="fr-FR" altLang="ja-JP" sz="2600" dirty="0">
                <a:solidFill>
                  <a:srgbClr val="FBE50F"/>
                </a:solidFill>
                <a:effectLst>
                  <a:outerShdw blurRad="38100" dist="38100" dir="2700000" algn="tl">
                    <a:srgbClr val="000000"/>
                  </a:outerShdw>
                </a:effectLst>
                <a:latin typeface="Comic Sans MS" pitchFamily="66" charset="0"/>
              </a:rPr>
              <a:t>'</a:t>
            </a:r>
            <a:r>
              <a:rPr lang="en-US" altLang="en-US" sz="2600" dirty="0">
                <a:solidFill>
                  <a:srgbClr val="FBE50F"/>
                </a:solidFill>
                <a:effectLst>
                  <a:outerShdw blurRad="38100" dist="38100" dir="2700000" algn="tl">
                    <a:srgbClr val="000000"/>
                  </a:outerShdw>
                </a:effectLst>
                <a:latin typeface="Comic Sans MS" pitchFamily="66" charset="0"/>
              </a:rPr>
              <a:t>s BHS (Hebrew Bible) incorporates the textual variants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4770"/>
                                        </p:tgtEl>
                                        <p:attrNameLst>
                                          <p:attrName>style.visibility</p:attrName>
                                        </p:attrNameLst>
                                      </p:cBhvr>
                                      <p:to>
                                        <p:strVal val="visible"/>
                                      </p:to>
                                    </p:set>
                                    <p:animEffect transition="in" filter="wipe(left)">
                                      <p:cBhvr>
                                        <p:cTn id="7" dur="500"/>
                                        <p:tgtEl>
                                          <p:spTgt spid="5447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4788">
                                            <p:txEl>
                                              <p:pRg st="0" end="0"/>
                                            </p:txEl>
                                          </p:spTgt>
                                        </p:tgtEl>
                                        <p:attrNameLst>
                                          <p:attrName>style.visibility</p:attrName>
                                        </p:attrNameLst>
                                      </p:cBhvr>
                                      <p:to>
                                        <p:strVal val="visible"/>
                                      </p:to>
                                    </p:set>
                                    <p:animEffect transition="in" filter="wipe(left)">
                                      <p:cBhvr>
                                        <p:cTn id="11" dur="500"/>
                                        <p:tgtEl>
                                          <p:spTgt spid="54478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4788">
                                            <p:txEl>
                                              <p:pRg st="2" end="2"/>
                                            </p:txEl>
                                          </p:spTgt>
                                        </p:tgtEl>
                                        <p:attrNameLst>
                                          <p:attrName>style.visibility</p:attrName>
                                        </p:attrNameLst>
                                      </p:cBhvr>
                                      <p:to>
                                        <p:strVal val="visible"/>
                                      </p:to>
                                    </p:set>
                                    <p:animEffect transition="in" filter="wipe(left)">
                                      <p:cBhvr>
                                        <p:cTn id="16" dur="500"/>
                                        <p:tgtEl>
                                          <p:spTgt spid="54478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44788">
                                            <p:txEl>
                                              <p:pRg st="4" end="4"/>
                                            </p:txEl>
                                          </p:spTgt>
                                        </p:tgtEl>
                                        <p:attrNameLst>
                                          <p:attrName>style.visibility</p:attrName>
                                        </p:attrNameLst>
                                      </p:cBhvr>
                                      <p:to>
                                        <p:strVal val="visible"/>
                                      </p:to>
                                    </p:set>
                                    <p:animEffect transition="in" filter="wipe(left)">
                                      <p:cBhvr>
                                        <p:cTn id="21" dur="500"/>
                                        <p:tgtEl>
                                          <p:spTgt spid="544788">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44788">
                                            <p:txEl>
                                              <p:pRg st="6" end="6"/>
                                            </p:txEl>
                                          </p:spTgt>
                                        </p:tgtEl>
                                        <p:attrNameLst>
                                          <p:attrName>style.visibility</p:attrName>
                                        </p:attrNameLst>
                                      </p:cBhvr>
                                      <p:to>
                                        <p:strVal val="visible"/>
                                      </p:to>
                                    </p:set>
                                    <p:animEffect transition="in" filter="wipe(left)">
                                      <p:cBhvr>
                                        <p:cTn id="26" dur="500"/>
                                        <p:tgtEl>
                                          <p:spTgt spid="5447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0" grpId="0"/>
      <p:bldP spid="54478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Division of Chapters</a:t>
            </a:r>
          </a:p>
        </p:txBody>
      </p:sp>
      <p:grpSp>
        <p:nvGrpSpPr>
          <p:cNvPr id="153602" name="Group 4"/>
          <p:cNvGrpSpPr>
            <a:grpSpLocks/>
          </p:cNvGrpSpPr>
          <p:nvPr/>
        </p:nvGrpSpPr>
        <p:grpSpPr bwMode="auto">
          <a:xfrm>
            <a:off x="7924800" y="6096000"/>
            <a:ext cx="1162050" cy="685800"/>
            <a:chOff x="2016" y="3744"/>
            <a:chExt cx="732" cy="432"/>
          </a:xfrm>
        </p:grpSpPr>
        <p:grpSp>
          <p:nvGrpSpPr>
            <p:cNvPr id="153604" name="Group 5"/>
            <p:cNvGrpSpPr>
              <a:grpSpLocks/>
            </p:cNvGrpSpPr>
            <p:nvPr/>
          </p:nvGrpSpPr>
          <p:grpSpPr bwMode="auto">
            <a:xfrm>
              <a:off x="2257" y="3866"/>
              <a:ext cx="194" cy="180"/>
              <a:chOff x="1824" y="633"/>
              <a:chExt cx="2834" cy="2849"/>
            </a:xfrm>
          </p:grpSpPr>
          <p:sp>
            <p:nvSpPr>
              <p:cNvPr id="153615"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3616"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3617"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3618"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3605" name="Group 10"/>
            <p:cNvGrpSpPr>
              <a:grpSpLocks/>
            </p:cNvGrpSpPr>
            <p:nvPr/>
          </p:nvGrpSpPr>
          <p:grpSpPr bwMode="auto">
            <a:xfrm>
              <a:off x="2518" y="4005"/>
              <a:ext cx="230" cy="142"/>
              <a:chOff x="1008" y="1059"/>
              <a:chExt cx="3768" cy="2733"/>
            </a:xfrm>
          </p:grpSpPr>
          <p:sp>
            <p:nvSpPr>
              <p:cNvPr id="153611"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3612"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3613"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3614"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3606"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3607"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3608"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3609"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3610"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25332" name="Rectangle 20"/>
          <p:cNvSpPr>
            <a:spLocks noChangeArrowheads="1"/>
          </p:cNvSpPr>
          <p:nvPr/>
        </p:nvSpPr>
        <p:spPr bwMode="auto">
          <a:xfrm>
            <a:off x="457200" y="16002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2800">
                <a:solidFill>
                  <a:srgbClr val="FBE50F"/>
                </a:solidFill>
                <a:effectLst>
                  <a:outerShdw blurRad="38100" dist="38100" dir="2700000" algn="tl">
                    <a:srgbClr val="000000"/>
                  </a:outerShdw>
                </a:effectLst>
                <a:latin typeface="Comic Sans MS" pitchFamily="66" charset="0"/>
              </a:rPr>
              <a:t>AD 1228 Stephen Langton divided the Latin Vulgate into chapters</a:t>
            </a:r>
          </a:p>
          <a:p>
            <a:pPr algn="l" eaLnBrk="1" hangingPunct="1">
              <a:spcBef>
                <a:spcPct val="20000"/>
              </a:spcBef>
              <a:buClr>
                <a:schemeClr val="hlink"/>
              </a:buClr>
              <a:buFontTx/>
              <a:buChar char="•"/>
            </a:pPr>
            <a:r>
              <a:rPr lang="en-US" altLang="en-US" sz="2800">
                <a:solidFill>
                  <a:srgbClr val="FBE50F"/>
                </a:solidFill>
                <a:effectLst>
                  <a:outerShdw blurRad="38100" dist="38100" dir="2700000" algn="tl">
                    <a:srgbClr val="000000"/>
                  </a:outerShdw>
                </a:effectLst>
                <a:latin typeface="Comic Sans MS" pitchFamily="66" charset="0"/>
              </a:rPr>
              <a:t>AD 1518, the chapters were applied to the Hebrew Bible (Bomberg Edition)</a:t>
            </a:r>
          </a:p>
          <a:p>
            <a:pPr algn="l" eaLnBrk="1" hangingPunct="1">
              <a:spcBef>
                <a:spcPct val="20000"/>
              </a:spcBef>
              <a:buClr>
                <a:schemeClr val="hlink"/>
              </a:buClr>
              <a:buFontTx/>
              <a:buChar char="•"/>
            </a:pPr>
            <a:r>
              <a:rPr lang="en-US" altLang="en-US" sz="2800">
                <a:solidFill>
                  <a:srgbClr val="FBE50F"/>
                </a:solidFill>
                <a:effectLst>
                  <a:outerShdw blurRad="38100" dist="38100" dir="2700000" algn="tl">
                    <a:srgbClr val="000000"/>
                  </a:outerShdw>
                </a:effectLst>
                <a:latin typeface="Comic Sans MS" pitchFamily="66" charset="0"/>
              </a:rPr>
              <a:t>AD 1571, chapters each received a number</a:t>
            </a:r>
          </a:p>
          <a:p>
            <a:pPr algn="l" eaLnBrk="1" hangingPunct="1">
              <a:spcBef>
                <a:spcPct val="20000"/>
              </a:spcBef>
              <a:buClr>
                <a:schemeClr val="hlink"/>
              </a:buClr>
              <a:buFontTx/>
              <a:buChar char="•"/>
            </a:pPr>
            <a:r>
              <a:rPr lang="en-US" altLang="en-US" sz="2800">
                <a:solidFill>
                  <a:srgbClr val="FBE50F"/>
                </a:solidFill>
                <a:effectLst>
                  <a:outerShdw blurRad="38100" dist="38100" dir="2700000" algn="tl">
                    <a:srgbClr val="000000"/>
                  </a:outerShdw>
                </a:effectLst>
                <a:latin typeface="Comic Sans MS" pitchFamily="66" charset="0"/>
              </a:rPr>
              <a:t>Verses were subsequently added, first to the Bomberg</a:t>
            </a:r>
            <a:r>
              <a:rPr lang="fr-FR" altLang="ja-JP" sz="2800">
                <a:solidFill>
                  <a:srgbClr val="FBE50F"/>
                </a:solidFill>
                <a:effectLst>
                  <a:outerShdw blurRad="38100" dist="38100" dir="2700000" algn="tl">
                    <a:srgbClr val="000000"/>
                  </a:outerShdw>
                </a:effectLst>
                <a:latin typeface="Comic Sans MS" pitchFamily="66" charset="0"/>
              </a:rPr>
              <a:t>'</a:t>
            </a:r>
            <a:r>
              <a:rPr lang="en-US" altLang="en-US" sz="2800">
                <a:solidFill>
                  <a:srgbClr val="FBE50F"/>
                </a:solidFill>
                <a:effectLst>
                  <a:outerShdw blurRad="38100" dist="38100" dir="2700000" algn="tl">
                    <a:srgbClr val="000000"/>
                  </a:outerShdw>
                </a:effectLst>
                <a:latin typeface="Comic Sans MS" pitchFamily="66" charset="0"/>
              </a:rPr>
              <a:t>s Great 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5314"/>
                                        </p:tgtEl>
                                        <p:attrNameLst>
                                          <p:attrName>style.visibility</p:attrName>
                                        </p:attrNameLst>
                                      </p:cBhvr>
                                      <p:to>
                                        <p:strVal val="visible"/>
                                      </p:to>
                                    </p:set>
                                    <p:animEffect transition="in" filter="dissolve">
                                      <p:cBhvr>
                                        <p:cTn id="7" dur="500"/>
                                        <p:tgtEl>
                                          <p:spTgt spid="52531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25332">
                                            <p:txEl>
                                              <p:pRg st="0" end="0"/>
                                            </p:txEl>
                                          </p:spTgt>
                                        </p:tgtEl>
                                        <p:attrNameLst>
                                          <p:attrName>style.visibility</p:attrName>
                                        </p:attrNameLst>
                                      </p:cBhvr>
                                      <p:to>
                                        <p:strVal val="visible"/>
                                      </p:to>
                                    </p:set>
                                    <p:animEffect transition="in" filter="dissolve">
                                      <p:cBhvr>
                                        <p:cTn id="11" dur="500"/>
                                        <p:tgtEl>
                                          <p:spTgt spid="52533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25332">
                                            <p:txEl>
                                              <p:pRg st="1" end="1"/>
                                            </p:txEl>
                                          </p:spTgt>
                                        </p:tgtEl>
                                        <p:attrNameLst>
                                          <p:attrName>style.visibility</p:attrName>
                                        </p:attrNameLst>
                                      </p:cBhvr>
                                      <p:to>
                                        <p:strVal val="visible"/>
                                      </p:to>
                                    </p:set>
                                    <p:animEffect transition="in" filter="dissolve">
                                      <p:cBhvr>
                                        <p:cTn id="16" dur="500"/>
                                        <p:tgtEl>
                                          <p:spTgt spid="52533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25332">
                                            <p:txEl>
                                              <p:pRg st="2" end="2"/>
                                            </p:txEl>
                                          </p:spTgt>
                                        </p:tgtEl>
                                        <p:attrNameLst>
                                          <p:attrName>style.visibility</p:attrName>
                                        </p:attrNameLst>
                                      </p:cBhvr>
                                      <p:to>
                                        <p:strVal val="visible"/>
                                      </p:to>
                                    </p:set>
                                    <p:animEffect transition="in" filter="dissolve">
                                      <p:cBhvr>
                                        <p:cTn id="21" dur="500"/>
                                        <p:tgtEl>
                                          <p:spTgt spid="525332">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25332">
                                            <p:txEl>
                                              <p:pRg st="3" end="3"/>
                                            </p:txEl>
                                          </p:spTgt>
                                        </p:tgtEl>
                                        <p:attrNameLst>
                                          <p:attrName>style.visibility</p:attrName>
                                        </p:attrNameLst>
                                      </p:cBhvr>
                                      <p:to>
                                        <p:strVal val="visible"/>
                                      </p:to>
                                    </p:set>
                                    <p:animEffect transition="in" filter="dissolve">
                                      <p:cBhvr>
                                        <p:cTn id="26" dur="500"/>
                                        <p:tgtEl>
                                          <p:spTgt spid="5253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4" grpId="0"/>
      <p:bldP spid="52533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The Bible Today</a:t>
            </a:r>
          </a:p>
        </p:txBody>
      </p:sp>
      <p:grpSp>
        <p:nvGrpSpPr>
          <p:cNvPr id="155650" name="Group 4"/>
          <p:cNvGrpSpPr>
            <a:grpSpLocks/>
          </p:cNvGrpSpPr>
          <p:nvPr/>
        </p:nvGrpSpPr>
        <p:grpSpPr bwMode="auto">
          <a:xfrm>
            <a:off x="7924800" y="6096000"/>
            <a:ext cx="1162050" cy="685800"/>
            <a:chOff x="2016" y="3744"/>
            <a:chExt cx="732" cy="432"/>
          </a:xfrm>
        </p:grpSpPr>
        <p:grpSp>
          <p:nvGrpSpPr>
            <p:cNvPr id="155652" name="Group 5"/>
            <p:cNvGrpSpPr>
              <a:grpSpLocks/>
            </p:cNvGrpSpPr>
            <p:nvPr/>
          </p:nvGrpSpPr>
          <p:grpSpPr bwMode="auto">
            <a:xfrm>
              <a:off x="2257" y="3866"/>
              <a:ext cx="194" cy="180"/>
              <a:chOff x="1824" y="633"/>
              <a:chExt cx="2834" cy="2849"/>
            </a:xfrm>
          </p:grpSpPr>
          <p:sp>
            <p:nvSpPr>
              <p:cNvPr id="155663"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5664"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5665"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5666"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5653" name="Group 10"/>
            <p:cNvGrpSpPr>
              <a:grpSpLocks/>
            </p:cNvGrpSpPr>
            <p:nvPr/>
          </p:nvGrpSpPr>
          <p:grpSpPr bwMode="auto">
            <a:xfrm>
              <a:off x="2518" y="4005"/>
              <a:ext cx="230" cy="142"/>
              <a:chOff x="1008" y="1059"/>
              <a:chExt cx="3768" cy="2733"/>
            </a:xfrm>
          </p:grpSpPr>
          <p:sp>
            <p:nvSpPr>
              <p:cNvPr id="155659"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5660"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5661"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5662"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5654"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5655"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5656"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5657"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5658"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5572" name="Rectangle 20"/>
          <p:cNvSpPr>
            <a:spLocks noChangeArrowheads="1"/>
          </p:cNvSpPr>
          <p:nvPr/>
        </p:nvSpPr>
        <p:spPr bwMode="auto">
          <a:xfrm>
            <a:off x="685800" y="1600200"/>
            <a:ext cx="8229600" cy="449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1488 – Soncino – 1</a:t>
            </a:r>
            <a:r>
              <a:rPr lang="en-US" altLang="en-US" sz="3200" baseline="30000">
                <a:solidFill>
                  <a:srgbClr val="FBE50F"/>
                </a:solidFill>
                <a:effectLst>
                  <a:outerShdw blurRad="38100" dist="38100" dir="2700000" algn="tl">
                    <a:srgbClr val="000000"/>
                  </a:outerShdw>
                </a:effectLst>
                <a:latin typeface="Comic Sans MS" pitchFamily="66" charset="0"/>
              </a:rPr>
              <a:t>st</a:t>
            </a:r>
            <a:r>
              <a:rPr lang="en-US" altLang="en-US" sz="3200">
                <a:solidFill>
                  <a:srgbClr val="FBE50F"/>
                </a:solidFill>
                <a:effectLst>
                  <a:outerShdw blurRad="38100" dist="38100" dir="2700000" algn="tl">
                    <a:srgbClr val="000000"/>
                  </a:outerShdw>
                </a:effectLst>
                <a:latin typeface="Comic Sans MS" pitchFamily="66" charset="0"/>
              </a:rPr>
              <a:t> Full Hebrew Bible</a:t>
            </a: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1937 – Kittel – Biblia Hebraica – 3</a:t>
            </a:r>
            <a:r>
              <a:rPr lang="en-US" altLang="en-US" sz="3200" baseline="30000">
                <a:solidFill>
                  <a:srgbClr val="FBE50F"/>
                </a:solidFill>
                <a:effectLst>
                  <a:outerShdw blurRad="38100" dist="38100" dir="2700000" algn="tl">
                    <a:srgbClr val="000000"/>
                  </a:outerShdw>
                </a:effectLst>
                <a:latin typeface="Comic Sans MS" pitchFamily="66" charset="0"/>
              </a:rPr>
              <a:t>rd</a:t>
            </a:r>
            <a:r>
              <a:rPr lang="en-US" altLang="en-US" sz="3200">
                <a:solidFill>
                  <a:srgbClr val="FBE50F"/>
                </a:solidFill>
                <a:effectLst>
                  <a:outerShdw blurRad="38100" dist="38100" dir="2700000" algn="tl">
                    <a:srgbClr val="000000"/>
                  </a:outerShdw>
                </a:effectLst>
                <a:latin typeface="Comic Sans MS" pitchFamily="66" charset="0"/>
              </a:rPr>
              <a:t> Ed</a:t>
            </a: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1951 – Kittel – 7</a:t>
            </a:r>
            <a:r>
              <a:rPr lang="en-US" altLang="en-US" sz="3200" baseline="30000">
                <a:solidFill>
                  <a:srgbClr val="FBE50F"/>
                </a:solidFill>
                <a:effectLst>
                  <a:outerShdw blurRad="38100" dist="38100" dir="2700000" algn="tl">
                    <a:srgbClr val="000000"/>
                  </a:outerShdw>
                </a:effectLst>
                <a:latin typeface="Comic Sans MS" pitchFamily="66" charset="0"/>
              </a:rPr>
              <a:t>th</a:t>
            </a:r>
            <a:r>
              <a:rPr lang="en-US" altLang="en-US" sz="3200">
                <a:solidFill>
                  <a:srgbClr val="FBE50F"/>
                </a:solidFill>
                <a:effectLst>
                  <a:outerShdw blurRad="38100" dist="38100" dir="2700000" algn="tl">
                    <a:srgbClr val="000000"/>
                  </a:outerShdw>
                </a:effectLst>
                <a:latin typeface="Comic Sans MS" pitchFamily="66" charset="0"/>
              </a:rPr>
              <a:t> Ed – Included readings from the Dead Sea Scrolls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5554"/>
                                        </p:tgtEl>
                                        <p:attrNameLst>
                                          <p:attrName>style.visibility</p:attrName>
                                        </p:attrNameLst>
                                      </p:cBhvr>
                                      <p:to>
                                        <p:strVal val="visible"/>
                                      </p:to>
                                    </p:set>
                                    <p:animEffect transition="in" filter="dissolve">
                                      <p:cBhvr>
                                        <p:cTn id="7" dur="500"/>
                                        <p:tgtEl>
                                          <p:spTgt spid="53555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5572">
                                            <p:txEl>
                                              <p:pRg st="0" end="0"/>
                                            </p:txEl>
                                          </p:spTgt>
                                        </p:tgtEl>
                                        <p:attrNameLst>
                                          <p:attrName>style.visibility</p:attrName>
                                        </p:attrNameLst>
                                      </p:cBhvr>
                                      <p:to>
                                        <p:strVal val="visible"/>
                                      </p:to>
                                    </p:set>
                                    <p:animEffect transition="in" filter="dissolve">
                                      <p:cBhvr>
                                        <p:cTn id="11" dur="500"/>
                                        <p:tgtEl>
                                          <p:spTgt spid="535572">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35572">
                                            <p:txEl>
                                              <p:pRg st="1" end="1"/>
                                            </p:txEl>
                                          </p:spTgt>
                                        </p:tgtEl>
                                        <p:attrNameLst>
                                          <p:attrName>style.visibility</p:attrName>
                                        </p:attrNameLst>
                                      </p:cBhvr>
                                      <p:to>
                                        <p:strVal val="visible"/>
                                      </p:to>
                                    </p:set>
                                    <p:animEffect transition="in" filter="dissolve">
                                      <p:cBhvr>
                                        <p:cTn id="15" dur="500"/>
                                        <p:tgtEl>
                                          <p:spTgt spid="535572">
                                            <p:txEl>
                                              <p:pRg st="1" end="1"/>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35572">
                                            <p:txEl>
                                              <p:pRg st="2" end="2"/>
                                            </p:txEl>
                                          </p:spTgt>
                                        </p:tgtEl>
                                        <p:attrNameLst>
                                          <p:attrName>style.visibility</p:attrName>
                                        </p:attrNameLst>
                                      </p:cBhvr>
                                      <p:to>
                                        <p:strVal val="visible"/>
                                      </p:to>
                                    </p:set>
                                    <p:animEffect transition="in" filter="dissolve">
                                      <p:cBhvr>
                                        <p:cTn id="19" dur="500"/>
                                        <p:tgtEl>
                                          <p:spTgt spid="5355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4" grpId="0"/>
      <p:bldP spid="53557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What Does This Mean to Me?</a:t>
            </a:r>
          </a:p>
        </p:txBody>
      </p:sp>
      <p:grpSp>
        <p:nvGrpSpPr>
          <p:cNvPr id="157698" name="Group 4"/>
          <p:cNvGrpSpPr>
            <a:grpSpLocks/>
          </p:cNvGrpSpPr>
          <p:nvPr/>
        </p:nvGrpSpPr>
        <p:grpSpPr bwMode="auto">
          <a:xfrm>
            <a:off x="7924800" y="6096000"/>
            <a:ext cx="1162050" cy="685800"/>
            <a:chOff x="2016" y="3744"/>
            <a:chExt cx="732" cy="432"/>
          </a:xfrm>
        </p:grpSpPr>
        <p:grpSp>
          <p:nvGrpSpPr>
            <p:cNvPr id="157700" name="Group 5"/>
            <p:cNvGrpSpPr>
              <a:grpSpLocks/>
            </p:cNvGrpSpPr>
            <p:nvPr/>
          </p:nvGrpSpPr>
          <p:grpSpPr bwMode="auto">
            <a:xfrm>
              <a:off x="2257" y="3866"/>
              <a:ext cx="194" cy="180"/>
              <a:chOff x="1824" y="633"/>
              <a:chExt cx="2834" cy="2849"/>
            </a:xfrm>
          </p:grpSpPr>
          <p:sp>
            <p:nvSpPr>
              <p:cNvPr id="157711"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7712"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7713"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7714"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7701" name="Group 10"/>
            <p:cNvGrpSpPr>
              <a:grpSpLocks/>
            </p:cNvGrpSpPr>
            <p:nvPr/>
          </p:nvGrpSpPr>
          <p:grpSpPr bwMode="auto">
            <a:xfrm>
              <a:off x="2518" y="4005"/>
              <a:ext cx="230" cy="142"/>
              <a:chOff x="1008" y="1059"/>
              <a:chExt cx="3768" cy="2733"/>
            </a:xfrm>
          </p:grpSpPr>
          <p:sp>
            <p:nvSpPr>
              <p:cNvPr id="157707" name="AutoShape 11"/>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7708" name="Oval 12"/>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7709" name="Oval 13"/>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7710" name="Oval 14"/>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7702"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7703"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7704" name="AutoShape 17"/>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7705" name="AutoShape 18"/>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7706" name="AutoShape 19"/>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38644" name="Rectangle 20"/>
          <p:cNvSpPr>
            <a:spLocks noChangeArrowheads="1"/>
          </p:cNvSpPr>
          <p:nvPr/>
        </p:nvSpPr>
        <p:spPr bwMode="auto">
          <a:xfrm>
            <a:off x="381000" y="1524000"/>
            <a:ext cx="8458200"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Scripture has been transmitted us from the originals with great care</a:t>
            </a:r>
          </a:p>
          <a:p>
            <a:pPr algn="l" eaLnBrk="1" hangingPunct="1">
              <a:spcBef>
                <a:spcPct val="20000"/>
              </a:spcBef>
              <a:buClr>
                <a:schemeClr val="hlink"/>
              </a:buClr>
            </a:pPr>
            <a:endParaRPr lang="en-US" altLang="en-US" sz="16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We can have confidence in the reliability of the Scriptures that we have now</a:t>
            </a:r>
          </a:p>
          <a:p>
            <a:pPr algn="l" eaLnBrk="1" hangingPunct="1">
              <a:spcBef>
                <a:spcPct val="20000"/>
              </a:spcBef>
              <a:buClr>
                <a:schemeClr val="hlink"/>
              </a:buClr>
            </a:pPr>
            <a:endParaRPr lang="en-US" altLang="en-US" sz="1600">
              <a:solidFill>
                <a:srgbClr val="FBE50F"/>
              </a:solidFill>
              <a:effectLst>
                <a:outerShdw blurRad="38100" dist="38100" dir="2700000" algn="tl">
                  <a:srgbClr val="000000"/>
                </a:outerShdw>
              </a:effectLst>
              <a:latin typeface="Comic Sans MS" pitchFamily="66" charset="0"/>
            </a:endParaRPr>
          </a:p>
          <a:p>
            <a:pPr algn="l" eaLnBrk="1" hangingPunct="1">
              <a:spcBef>
                <a:spcPct val="20000"/>
              </a:spcBef>
              <a:buClr>
                <a:schemeClr val="hlink"/>
              </a:buClr>
              <a:buFontTx/>
              <a:buChar char="•"/>
            </a:pPr>
            <a:r>
              <a:rPr lang="en-US" altLang="en-US" sz="3200">
                <a:solidFill>
                  <a:srgbClr val="FBE50F"/>
                </a:solidFill>
                <a:effectLst>
                  <a:outerShdw blurRad="38100" dist="38100" dir="2700000" algn="tl">
                    <a:srgbClr val="000000"/>
                  </a:outerShdw>
                </a:effectLst>
                <a:latin typeface="Comic Sans MS" pitchFamily="66" charset="0"/>
              </a:rPr>
              <a:t>The challenge of our predecessors to preserve, instruct and propagate the Scriptures still remains with 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8626"/>
                                        </p:tgtEl>
                                        <p:attrNameLst>
                                          <p:attrName>style.visibility</p:attrName>
                                        </p:attrNameLst>
                                      </p:cBhvr>
                                      <p:to>
                                        <p:strVal val="visible"/>
                                      </p:to>
                                    </p:set>
                                    <p:animEffect transition="in" filter="dissolve">
                                      <p:cBhvr>
                                        <p:cTn id="7" dur="500"/>
                                        <p:tgtEl>
                                          <p:spTgt spid="53862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38644">
                                            <p:txEl>
                                              <p:pRg st="0" end="0"/>
                                            </p:txEl>
                                          </p:spTgt>
                                        </p:tgtEl>
                                        <p:attrNameLst>
                                          <p:attrName>style.visibility</p:attrName>
                                        </p:attrNameLst>
                                      </p:cBhvr>
                                      <p:to>
                                        <p:strVal val="visible"/>
                                      </p:to>
                                    </p:set>
                                    <p:animEffect transition="in" filter="dissolve">
                                      <p:cBhvr>
                                        <p:cTn id="11" dur="500"/>
                                        <p:tgtEl>
                                          <p:spTgt spid="53864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38644">
                                            <p:txEl>
                                              <p:pRg st="2" end="2"/>
                                            </p:txEl>
                                          </p:spTgt>
                                        </p:tgtEl>
                                        <p:attrNameLst>
                                          <p:attrName>style.visibility</p:attrName>
                                        </p:attrNameLst>
                                      </p:cBhvr>
                                      <p:to>
                                        <p:strVal val="visible"/>
                                      </p:to>
                                    </p:set>
                                    <p:animEffect transition="in" filter="dissolve">
                                      <p:cBhvr>
                                        <p:cTn id="16" dur="500"/>
                                        <p:tgtEl>
                                          <p:spTgt spid="538644">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38644">
                                            <p:txEl>
                                              <p:pRg st="4" end="4"/>
                                            </p:txEl>
                                          </p:spTgt>
                                        </p:tgtEl>
                                        <p:attrNameLst>
                                          <p:attrName>style.visibility</p:attrName>
                                        </p:attrNameLst>
                                      </p:cBhvr>
                                      <p:to>
                                        <p:strVal val="visible"/>
                                      </p:to>
                                    </p:set>
                                    <p:animEffect transition="in" filter="dissolve">
                                      <p:cBhvr>
                                        <p:cTn id="21" dur="500"/>
                                        <p:tgtEl>
                                          <p:spTgt spid="5386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6" grpId="0"/>
      <p:bldP spid="538644"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9745" name="Picture 2" descr="Isaiah_scro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4"/>
          <p:cNvSpPr>
            <a:spLocks noChangeArrowheads="1"/>
          </p:cNvSpPr>
          <p:nvPr/>
        </p:nvSpPr>
        <p:spPr bwMode="auto">
          <a:xfrm>
            <a:off x="304800" y="457200"/>
            <a:ext cx="8534400" cy="5334000"/>
          </a:xfrm>
          <a:prstGeom prst="rect">
            <a:avLst/>
          </a:prstGeom>
          <a:solidFill>
            <a:srgbClr val="000000">
              <a:alpha val="70195"/>
            </a:srgbClr>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nvGrpSpPr>
          <p:cNvPr id="159747" name="Group 6"/>
          <p:cNvGrpSpPr>
            <a:grpSpLocks/>
          </p:cNvGrpSpPr>
          <p:nvPr/>
        </p:nvGrpSpPr>
        <p:grpSpPr bwMode="auto">
          <a:xfrm>
            <a:off x="7924800" y="6096000"/>
            <a:ext cx="1162050" cy="685800"/>
            <a:chOff x="2016" y="3744"/>
            <a:chExt cx="732" cy="432"/>
          </a:xfrm>
        </p:grpSpPr>
        <p:grpSp>
          <p:nvGrpSpPr>
            <p:cNvPr id="159751" name="Group 7"/>
            <p:cNvGrpSpPr>
              <a:grpSpLocks/>
            </p:cNvGrpSpPr>
            <p:nvPr/>
          </p:nvGrpSpPr>
          <p:grpSpPr bwMode="auto">
            <a:xfrm>
              <a:off x="2257" y="3866"/>
              <a:ext cx="194" cy="180"/>
              <a:chOff x="1824" y="633"/>
              <a:chExt cx="2834" cy="2849"/>
            </a:xfrm>
          </p:grpSpPr>
          <p:sp>
            <p:nvSpPr>
              <p:cNvPr id="159762" name="Puzzle3"/>
              <p:cNvSpPr>
                <a:spLocks noEditPoints="1" noChangeArrowheads="1"/>
              </p:cNvSpPr>
              <p:nvPr/>
            </p:nvSpPr>
            <p:spPr bwMode="auto">
              <a:xfrm>
                <a:off x="3204" y="633"/>
                <a:ext cx="1114" cy="151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69 w 21600"/>
                  <a:gd name="T25" fmla="*/ 7718 h 21600"/>
                  <a:gd name="T26" fmla="*/ 19157 w 21600"/>
                  <a:gd name="T27" fmla="*/ 202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C0C0C0"/>
              </a:solidFill>
              <a:ln w="28575">
                <a:solidFill>
                  <a:srgbClr val="000000"/>
                </a:solidFill>
                <a:miter lim="800000"/>
                <a:headEnd/>
                <a:tailEnd/>
              </a:ln>
            </p:spPr>
            <p:txBody>
              <a:bodyPr/>
              <a:lstStyle/>
              <a:p>
                <a:endParaRPr lang="en-GB"/>
              </a:p>
            </p:txBody>
          </p:sp>
          <p:sp>
            <p:nvSpPr>
              <p:cNvPr id="159763" name="Puzzle2"/>
              <p:cNvSpPr>
                <a:spLocks noEditPoints="1" noChangeArrowheads="1"/>
              </p:cNvSpPr>
              <p:nvPr/>
            </p:nvSpPr>
            <p:spPr bwMode="auto">
              <a:xfrm>
                <a:off x="2880" y="1736"/>
                <a:ext cx="1778" cy="1379"/>
              </a:xfrm>
              <a:custGeom>
                <a:avLst/>
                <a:gdLst>
                  <a:gd name="T0" fmla="*/ 0 w 21600"/>
                  <a:gd name="T1" fmla="*/ 0 h 21600"/>
                  <a:gd name="T2" fmla="*/ 0 w 21600"/>
                  <a:gd name="T3" fmla="*/ 0 h 21600"/>
                  <a:gd name="T4" fmla="*/ 0 w 21600"/>
                  <a:gd name="T5" fmla="*/ 0 h 21600"/>
                  <a:gd name="T6" fmla="*/ 1 w 21600"/>
                  <a:gd name="T7" fmla="*/ 0 h 21600"/>
                  <a:gd name="T8" fmla="*/ 1 w 21600"/>
                  <a:gd name="T9" fmla="*/ 0 h 21600"/>
                  <a:gd name="T10" fmla="*/ 1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4 w 21600"/>
                  <a:gd name="T25" fmla="*/ 6735 h 21600"/>
                  <a:gd name="T26" fmla="*/ 16182 w 21600"/>
                  <a:gd name="T27" fmla="*/ 20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C0C0C0"/>
              </a:solidFill>
              <a:ln w="28575">
                <a:solidFill>
                  <a:srgbClr val="000000"/>
                </a:solidFill>
                <a:miter lim="800000"/>
                <a:headEnd/>
                <a:tailEnd/>
              </a:ln>
            </p:spPr>
            <p:txBody>
              <a:bodyPr/>
              <a:lstStyle/>
              <a:p>
                <a:endParaRPr lang="en-GB"/>
              </a:p>
            </p:txBody>
          </p:sp>
          <p:sp>
            <p:nvSpPr>
              <p:cNvPr id="159764" name="Puzzle4"/>
              <p:cNvSpPr>
                <a:spLocks noEditPoints="1" noChangeArrowheads="1"/>
              </p:cNvSpPr>
              <p:nvPr/>
            </p:nvSpPr>
            <p:spPr bwMode="auto">
              <a:xfrm>
                <a:off x="2192" y="1719"/>
                <a:ext cx="1072" cy="1763"/>
              </a:xfrm>
              <a:custGeom>
                <a:avLst/>
                <a:gdLst>
                  <a:gd name="T0" fmla="*/ 0 w 21600"/>
                  <a:gd name="T1" fmla="*/ 0 h 21600"/>
                  <a:gd name="T2" fmla="*/ 0 w 21600"/>
                  <a:gd name="T3" fmla="*/ 1 h 21600"/>
                  <a:gd name="T4" fmla="*/ 0 w 21600"/>
                  <a:gd name="T5" fmla="*/ 1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5 w 21600"/>
                  <a:gd name="T25" fmla="*/ 5660 h 21600"/>
                  <a:gd name="T26" fmla="*/ 20210 w 21600"/>
                  <a:gd name="T27" fmla="*/ 1597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C0C0C0"/>
              </a:solidFill>
              <a:ln w="28575">
                <a:solidFill>
                  <a:srgbClr val="000000"/>
                </a:solidFill>
                <a:miter lim="800000"/>
                <a:headEnd/>
                <a:tailEnd/>
              </a:ln>
            </p:spPr>
            <p:txBody>
              <a:bodyPr/>
              <a:lstStyle/>
              <a:p>
                <a:endParaRPr lang="en-GB"/>
              </a:p>
            </p:txBody>
          </p:sp>
          <p:sp>
            <p:nvSpPr>
              <p:cNvPr id="159765" name="Puzzle1"/>
              <p:cNvSpPr>
                <a:spLocks noEditPoints="1" noChangeArrowheads="1"/>
              </p:cNvSpPr>
              <p:nvPr/>
            </p:nvSpPr>
            <p:spPr bwMode="auto">
              <a:xfrm>
                <a:off x="1824" y="1091"/>
                <a:ext cx="1800" cy="1051"/>
              </a:xfrm>
              <a:custGeom>
                <a:avLst/>
                <a:gdLst>
                  <a:gd name="T0" fmla="*/ 1 w 21600"/>
                  <a:gd name="T1" fmla="*/ 0 h 21600"/>
                  <a:gd name="T2" fmla="*/ 1 w 21600"/>
                  <a:gd name="T3" fmla="*/ 0 h 21600"/>
                  <a:gd name="T4" fmla="*/ 0 w 21600"/>
                  <a:gd name="T5" fmla="*/ 0 h 21600"/>
                  <a:gd name="T6" fmla="*/ 0 w 21600"/>
                  <a:gd name="T7" fmla="*/ 0 h 21600"/>
                  <a:gd name="T8" fmla="*/ 1 w 21600"/>
                  <a:gd name="T9" fmla="*/ 0 h 21600"/>
                  <a:gd name="T10" fmla="*/ 1 w 21600"/>
                  <a:gd name="T11" fmla="*/ 0 h 21600"/>
                  <a:gd name="T12" fmla="*/ 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4 w 21600"/>
                  <a:gd name="T25" fmla="*/ 2569 h 21600"/>
                  <a:gd name="T26" fmla="*/ 16128 w 21600"/>
                  <a:gd name="T27" fmla="*/ 1954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0C0C0"/>
              </a:solidFill>
              <a:ln w="28575">
                <a:solidFill>
                  <a:srgbClr val="000000"/>
                </a:solidFill>
                <a:miter lim="800000"/>
                <a:headEnd/>
                <a:tailEnd/>
              </a:ln>
            </p:spPr>
            <p:txBody>
              <a:bodyPr/>
              <a:lstStyle/>
              <a:p>
                <a:endParaRPr lang="en-GB"/>
              </a:p>
            </p:txBody>
          </p:sp>
        </p:grpSp>
        <p:grpSp>
          <p:nvGrpSpPr>
            <p:cNvPr id="159752" name="Group 12"/>
            <p:cNvGrpSpPr>
              <a:grpSpLocks/>
            </p:cNvGrpSpPr>
            <p:nvPr/>
          </p:nvGrpSpPr>
          <p:grpSpPr bwMode="auto">
            <a:xfrm>
              <a:off x="2518" y="4005"/>
              <a:ext cx="230" cy="142"/>
              <a:chOff x="1008" y="1059"/>
              <a:chExt cx="3768" cy="2733"/>
            </a:xfrm>
          </p:grpSpPr>
          <p:sp>
            <p:nvSpPr>
              <p:cNvPr id="159758" name="AutoShape 13"/>
              <p:cNvSpPr>
                <a:spLocks noChangeAspect="1" noChangeArrowheads="1"/>
              </p:cNvSpPr>
              <p:nvPr/>
            </p:nvSpPr>
            <p:spPr bwMode="auto">
              <a:xfrm>
                <a:off x="1915" y="1617"/>
                <a:ext cx="1942" cy="1675"/>
              </a:xfrm>
              <a:prstGeom prst="triangle">
                <a:avLst>
                  <a:gd name="adj" fmla="val 50000"/>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9759" name="Oval 14"/>
              <p:cNvSpPr>
                <a:spLocks noChangeArrowheads="1"/>
              </p:cNvSpPr>
              <p:nvPr/>
            </p:nvSpPr>
            <p:spPr bwMode="auto">
              <a:xfrm>
                <a:off x="1008"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9760" name="Oval 15"/>
              <p:cNvSpPr>
                <a:spLocks noChangeArrowheads="1"/>
              </p:cNvSpPr>
              <p:nvPr/>
            </p:nvSpPr>
            <p:spPr bwMode="auto">
              <a:xfrm>
                <a:off x="2334" y="1059"/>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9761" name="Oval 16"/>
              <p:cNvSpPr>
                <a:spLocks noChangeArrowheads="1"/>
              </p:cNvSpPr>
              <p:nvPr/>
            </p:nvSpPr>
            <p:spPr bwMode="auto">
              <a:xfrm>
                <a:off x="3660" y="3234"/>
                <a:ext cx="1116" cy="558"/>
              </a:xfrm>
              <a:prstGeom prst="ellipse">
                <a:avLst/>
              </a:prstGeom>
              <a:solidFill>
                <a:srgbClr val="C0C0C0"/>
              </a:solidFill>
              <a:ln w="9525">
                <a:solidFill>
                  <a:srgbClr val="000000"/>
                </a:solidFill>
                <a:round/>
                <a:headEnd/>
                <a:tailEnd/>
              </a:ln>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grpSp>
        <p:sp>
          <p:nvSpPr>
            <p:cNvPr id="159753" name="Film"/>
            <p:cNvSpPr>
              <a:spLocks noEditPoints="1" noChangeArrowheads="1"/>
            </p:cNvSpPr>
            <p:nvPr/>
          </p:nvSpPr>
          <p:spPr bwMode="auto">
            <a:xfrm>
              <a:off x="2016" y="3760"/>
              <a:ext cx="161" cy="4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964 w 21600"/>
                <a:gd name="T25" fmla="*/ 8152 h 21600"/>
                <a:gd name="T26" fmla="*/ 17039 w 21600"/>
                <a:gd name="T27" fmla="*/ 13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C0C0C0"/>
            </a:solidFill>
            <a:ln w="9525">
              <a:solidFill>
                <a:srgbClr val="000000"/>
              </a:solidFill>
              <a:miter lim="800000"/>
              <a:headEnd/>
              <a:tailEnd/>
            </a:ln>
          </p:spPr>
          <p:txBody>
            <a:bodyPr/>
            <a:lstStyle/>
            <a:p>
              <a:endParaRPr lang="en-GB"/>
            </a:p>
          </p:txBody>
        </p:sp>
        <p:sp>
          <p:nvSpPr>
            <p:cNvPr id="159754" name="Lock"/>
            <p:cNvSpPr>
              <a:spLocks noEditPoints="1" noChangeArrowheads="1"/>
            </p:cNvSpPr>
            <p:nvPr/>
          </p:nvSpPr>
          <p:spPr bwMode="auto">
            <a:xfrm>
              <a:off x="2525" y="3744"/>
              <a:ext cx="170" cy="1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2 w 21600"/>
                <a:gd name="T13" fmla="*/ 9959 h 21600"/>
                <a:gd name="T14" fmla="*/ 21092 w 21600"/>
                <a:gd name="T15" fmla="*/ 15392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FF0000"/>
            </a:solidFill>
            <a:ln w="38100">
              <a:solidFill>
                <a:srgbClr val="000000"/>
              </a:solidFill>
              <a:miter lim="800000"/>
              <a:headEnd/>
              <a:tailEnd/>
            </a:ln>
          </p:spPr>
          <p:txBody>
            <a:bodyPr/>
            <a:lstStyle/>
            <a:p>
              <a:endParaRPr lang="en-GB"/>
            </a:p>
          </p:txBody>
        </p:sp>
        <p:sp>
          <p:nvSpPr>
            <p:cNvPr id="159755" name="AutoShape 19"/>
            <p:cNvSpPr>
              <a:spLocks noChangeArrowheads="1"/>
            </p:cNvSpPr>
            <p:nvPr/>
          </p:nvSpPr>
          <p:spPr bwMode="auto">
            <a:xfrm>
              <a:off x="2183" y="3923"/>
              <a:ext cx="68" cy="49"/>
            </a:xfrm>
            <a:prstGeom prst="rightArrow">
              <a:avLst>
                <a:gd name="adj1" fmla="val 50000"/>
                <a:gd name="adj2" fmla="val 3469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
          <p:nvSpPr>
            <p:cNvPr id="159756" name="AutoShape 20"/>
            <p:cNvSpPr>
              <a:spLocks noChangeArrowheads="1"/>
            </p:cNvSpPr>
            <p:nvPr/>
          </p:nvSpPr>
          <p:spPr bwMode="auto">
            <a:xfrm>
              <a:off x="2371" y="3760"/>
              <a:ext cx="141"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9 w 21600"/>
                <a:gd name="T13" fmla="*/ 3019 h 21600"/>
                <a:gd name="T14" fmla="*/ 18230 w 21600"/>
                <a:gd name="T15" fmla="*/ 929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59757" name="AutoShape 21"/>
            <p:cNvSpPr>
              <a:spLocks noChangeArrowheads="1"/>
            </p:cNvSpPr>
            <p:nvPr/>
          </p:nvSpPr>
          <p:spPr bwMode="auto">
            <a:xfrm flipV="1">
              <a:off x="2378" y="4037"/>
              <a:ext cx="140" cy="1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97 w 21600"/>
                <a:gd name="T13" fmla="*/ 2853 h 21600"/>
                <a:gd name="T14" fmla="*/ 18206 w 21600"/>
                <a:gd name="T15" fmla="*/ 917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grpSp>
      <p:sp>
        <p:nvSpPr>
          <p:cNvPr id="573463" name="Rectangle 23"/>
          <p:cNvSpPr>
            <a:spLocks noGrp="1" noChangeArrowheads="1"/>
          </p:cNvSpPr>
          <p:nvPr>
            <p:ph type="title"/>
          </p:nvPr>
        </p:nvSpPr>
        <p:spPr>
          <a:effectLst>
            <a:outerShdw blurRad="63500" dist="113592" dir="1593903" algn="ctr" rotWithShape="0">
              <a:srgbClr val="000000"/>
            </a:outerShdw>
          </a:effectLst>
        </p:spPr>
        <p:txBody>
          <a:bodyPr/>
          <a:lstStyle/>
          <a:p>
            <a:pPr eaLnBrk="1" hangingPunct="1"/>
            <a:r>
              <a:rPr lang="en-US" altLang="en-US"/>
              <a:t>Challenge</a:t>
            </a:r>
          </a:p>
        </p:txBody>
      </p:sp>
      <p:sp>
        <p:nvSpPr>
          <p:cNvPr id="573465" name="Text Box 25"/>
          <p:cNvSpPr txBox="1">
            <a:spLocks noChangeArrowheads="1"/>
          </p:cNvSpPr>
          <p:nvPr/>
        </p:nvSpPr>
        <p:spPr bwMode="auto">
          <a:xfrm>
            <a:off x="533400" y="4251325"/>
            <a:ext cx="8077200" cy="1158875"/>
          </a:xfrm>
          <a:prstGeom prst="rect">
            <a:avLst/>
          </a:prstGeom>
          <a:noFill/>
          <a:ln w="9525">
            <a:noFill/>
            <a:miter lim="800000"/>
            <a:headEnd/>
            <a:tailEnd/>
          </a:ln>
          <a:effec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spcBef>
                <a:spcPct val="50000"/>
              </a:spcBef>
            </a:pPr>
            <a:r>
              <a:rPr lang="en-US" altLang="en-US" sz="7000">
                <a:solidFill>
                  <a:srgbClr val="FBE50F"/>
                </a:solidFill>
                <a:effectLst>
                  <a:outerShdw blurRad="38100" dist="38100" dir="2700000" algn="tl">
                    <a:srgbClr val="000000"/>
                  </a:outerShdw>
                </a:effectLst>
                <a:latin typeface="Comic Sans MS" pitchFamily="66" charset="0"/>
              </a:rPr>
              <a:t>LIVE LIKE IT IS!</a:t>
            </a:r>
          </a:p>
        </p:txBody>
      </p:sp>
      <p:sp>
        <p:nvSpPr>
          <p:cNvPr id="573466" name="Rectangle 26"/>
          <p:cNvSpPr>
            <a:spLocks noChangeArrowheads="1"/>
          </p:cNvSpPr>
          <p:nvPr/>
        </p:nvSpPr>
        <p:spPr bwMode="auto">
          <a:xfrm>
            <a:off x="457200" y="1600200"/>
            <a:ext cx="8229600" cy="1752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lnSpc>
                <a:spcPct val="90000"/>
              </a:lnSpc>
              <a:spcBef>
                <a:spcPct val="20000"/>
              </a:spcBef>
              <a:buClr>
                <a:schemeClr val="hlink"/>
              </a:buClr>
            </a:pPr>
            <a:r>
              <a:rPr lang="en-US" altLang="en-US" sz="3200">
                <a:solidFill>
                  <a:srgbClr val="FBE50F"/>
                </a:solidFill>
                <a:effectLst>
                  <a:outerShdw blurRad="38100" dist="38100" dir="2700000" algn="tl">
                    <a:srgbClr val="000000"/>
                  </a:outerShdw>
                </a:effectLst>
                <a:latin typeface="Comic Sans MS" pitchFamily="66" charset="0"/>
              </a:rPr>
              <a:t>Are you convinced the Bible </a:t>
            </a:r>
            <a:br>
              <a:rPr lang="en-US" altLang="en-US" sz="3200">
                <a:solidFill>
                  <a:srgbClr val="FBE50F"/>
                </a:solidFill>
                <a:effectLst>
                  <a:outerShdw blurRad="38100" dist="38100" dir="2700000" algn="tl">
                    <a:srgbClr val="000000"/>
                  </a:outerShdw>
                </a:effectLst>
                <a:latin typeface="Comic Sans MS" pitchFamily="66" charset="0"/>
              </a:rPr>
            </a:br>
            <a:r>
              <a:rPr lang="en-US" altLang="en-US" sz="3200">
                <a:solidFill>
                  <a:srgbClr val="FBE50F"/>
                </a:solidFill>
                <a:effectLst>
                  <a:outerShdw blurRad="38100" dist="38100" dir="2700000" algn="tl">
                    <a:srgbClr val="000000"/>
                  </a:outerShdw>
                </a:effectLst>
                <a:latin typeface="Comic Sans MS" pitchFamily="66" charset="0"/>
              </a:rPr>
              <a:t>comes from God </a:t>
            </a:r>
            <a:br>
              <a:rPr lang="en-US" altLang="en-US" sz="3200">
                <a:solidFill>
                  <a:srgbClr val="FBE50F"/>
                </a:solidFill>
                <a:effectLst>
                  <a:outerShdw blurRad="38100" dist="38100" dir="2700000" algn="tl">
                    <a:srgbClr val="000000"/>
                  </a:outerShdw>
                </a:effectLst>
                <a:latin typeface="Comic Sans MS" pitchFamily="66" charset="0"/>
              </a:rPr>
            </a:br>
            <a:r>
              <a:rPr lang="en-US" altLang="en-US" sz="3200">
                <a:solidFill>
                  <a:srgbClr val="FBE50F"/>
                </a:solidFill>
                <a:effectLst>
                  <a:outerShdw blurRad="38100" dist="38100" dir="2700000" algn="tl">
                    <a:srgbClr val="000000"/>
                  </a:outerShdw>
                </a:effectLst>
                <a:latin typeface="Comic Sans MS" pitchFamily="66" charset="0"/>
              </a:rPr>
              <a:t>and is indeed the very word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4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73466">
                                            <p:txEl>
                                              <p:pRg st="0" end="0"/>
                                            </p:txEl>
                                          </p:spTgt>
                                        </p:tgtEl>
                                        <p:attrNameLst>
                                          <p:attrName>style.visibility</p:attrName>
                                        </p:attrNameLst>
                                      </p:cBhvr>
                                      <p:to>
                                        <p:strVal val="visible"/>
                                      </p:to>
                                    </p:set>
                                    <p:animEffect transition="in" filter="dissolve">
                                      <p:cBhvr>
                                        <p:cTn id="11" dur="500"/>
                                        <p:tgtEl>
                                          <p:spTgt spid="57346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73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3" grpId="0" autoUpdateAnimBg="0"/>
      <p:bldP spid="573465" grpId="0" autoUpdateAnimBg="0"/>
      <p:bldP spid="573466"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endParaRPr lang="en-US" altLang="en-US">
              <a:ea typeface="ＭＳ Ｐゴシック" pitchFamily="34" charset="-128"/>
            </a:endParaRPr>
          </a:p>
        </p:txBody>
      </p:sp>
      <p:sp>
        <p:nvSpPr>
          <p:cNvPr id="126978" name="Rectangle 3"/>
          <p:cNvSpPr>
            <a:spLocks noGrp="1" noChangeArrowheads="1"/>
          </p:cNvSpPr>
          <p:nvPr>
            <p:ph type="body" idx="1"/>
          </p:nvPr>
        </p:nvSpPr>
        <p:spPr/>
        <p:txBody>
          <a:bodyPr/>
          <a:lstStyle/>
          <a:p>
            <a:pPr eaLnBrk="1" hangingPunct="1"/>
            <a:endParaRPr lang="en-US" altLang="en-US">
              <a:ea typeface="ＭＳ Ｐゴシック" pitchFamily="34" charset="-128"/>
            </a:endParaRPr>
          </a:p>
        </p:txBody>
      </p:sp>
      <p:sp>
        <p:nvSpPr>
          <p:cNvPr id="126979" name="Rectangle 4"/>
          <p:cNvSpPr>
            <a:spLocks noChangeArrowheads="1"/>
          </p:cNvSpPr>
          <p:nvPr/>
        </p:nvSpPr>
        <p:spPr bwMode="auto">
          <a:xfrm>
            <a:off x="0" y="0"/>
            <a:ext cx="9448800" cy="68580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0" hangingPunct="0"/>
            <a:endParaRPr lang="en-US" altLang="en-US" sz="1800">
              <a:solidFill>
                <a:srgbClr val="2F1311"/>
              </a:solidFill>
            </a:endParaRPr>
          </a:p>
        </p:txBody>
      </p:sp>
    </p:spTree>
    <p:extLst>
      <p:ext uri="{BB962C8B-B14F-4D97-AF65-F5344CB8AC3E}">
        <p14:creationId xmlns:p14="http://schemas.microsoft.com/office/powerpoint/2010/main" val="4061838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r>
              <a:rPr lang="en-US" altLang="en-US"/>
              <a:t>Jewish Writings</a:t>
            </a:r>
          </a:p>
        </p:txBody>
      </p:sp>
      <p:pic>
        <p:nvPicPr>
          <p:cNvPr id="47106" name="Picture 3" descr="psalm-b"/>
          <p:cNvPicPr>
            <a:picLocks noChangeAspect="1" noChangeArrowheads="1"/>
          </p:cNvPicPr>
          <p:nvPr/>
        </p:nvPicPr>
        <p:blipFill>
          <a:blip r:embed="rId3" cstate="screen">
            <a:lum contrast="18000"/>
            <a:extLst>
              <a:ext uri="{28A0092B-C50C-407E-A947-70E740481C1C}">
                <a14:useLocalDpi xmlns:a14="http://schemas.microsoft.com/office/drawing/2010/main" val="0"/>
              </a:ext>
            </a:extLst>
          </a:blip>
          <a:srcRect l="9883" r="20349" b="2184"/>
          <a:stretch>
            <a:fillRect/>
          </a:stretch>
        </p:blipFill>
        <p:spPr bwMode="auto">
          <a:xfrm>
            <a:off x="0" y="1600200"/>
            <a:ext cx="9144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7" name="Text Box 4"/>
          <p:cNvSpPr txBox="1">
            <a:spLocks noChangeArrowheads="1"/>
          </p:cNvSpPr>
          <p:nvPr/>
        </p:nvSpPr>
        <p:spPr bwMode="auto">
          <a:xfrm>
            <a:off x="6705600" y="5486400"/>
            <a:ext cx="22304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sz="1800">
                <a:latin typeface="Arial" pitchFamily="34" charset="0"/>
              </a:rPr>
              <a:t>The Book of Psalms</a:t>
            </a:r>
          </a:p>
        </p:txBody>
      </p:sp>
      <p:sp>
        <p:nvSpPr>
          <p:cNvPr id="47108" name="Text Box 5"/>
          <p:cNvSpPr txBox="1">
            <a:spLocks noChangeArrowheads="1"/>
          </p:cNvSpPr>
          <p:nvPr/>
        </p:nvSpPr>
        <p:spPr bwMode="auto">
          <a:xfrm>
            <a:off x="8374063"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algn="l"/>
            <a:r>
              <a:rPr lang="en-US" altLang="en-US" b="1">
                <a:latin typeface="Arial" pitchFamily="34" charset="0"/>
              </a:rPr>
              <a:t>193</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ummitofJebelMusa(Mt sinai)">
            <a:extLst>
              <a:ext uri="{FF2B5EF4-FFF2-40B4-BE49-F238E27FC236}">
                <a16:creationId xmlns:a16="http://schemas.microsoft.com/office/drawing/2014/main" id="{EF0B72E5-8667-E049-BDC7-42EAC3D15AE2}"/>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4255"/>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23" name="Rectangle 3"/>
          <p:cNvSpPr>
            <a:spLocks noGrp="1" noChangeArrowheads="1"/>
          </p:cNvSpPr>
          <p:nvPr>
            <p:ph type="title"/>
          </p:nvPr>
        </p:nvSpPr>
        <p:spPr>
          <a:xfrm>
            <a:off x="228600" y="5715000"/>
            <a:ext cx="8915400" cy="838200"/>
          </a:xfrm>
        </p:spPr>
        <p:txBody>
          <a:bodyPr/>
          <a:lstStyle/>
          <a:p>
            <a:pPr eaLnBrk="1" hangingPunct="1"/>
            <a:r>
              <a:rPr lang="en-US" altLang="en-US" sz="3600"/>
              <a:t>We have no Hebrew writings today that existed before Mt. Sinai (1445 </a:t>
            </a:r>
            <a:r>
              <a:rPr lang="en-US" altLang="en-US" sz="3200"/>
              <a:t>BC</a:t>
            </a:r>
            <a:r>
              <a:rPr lang="en-US" altLang="en-US" sz="3600"/>
              <a:t>)</a:t>
            </a:r>
          </a:p>
        </p:txBody>
      </p:sp>
      <p:sp>
        <p:nvSpPr>
          <p:cNvPr id="49155" name="AutoShape 4"/>
          <p:cNvSpPr>
            <a:spLocks noChangeArrowheads="1"/>
          </p:cNvSpPr>
          <p:nvPr/>
        </p:nvSpPr>
        <p:spPr bwMode="auto">
          <a:xfrm rot="1882380">
            <a:off x="1708150" y="1065213"/>
            <a:ext cx="1430338" cy="779462"/>
          </a:xfrm>
          <a:prstGeom prst="chevron">
            <a:avLst>
              <a:gd name="adj" fmla="val 8859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hangingPunct="1"/>
            <a:endParaRPr lang="en-US" altLang="en-US" sz="1800"/>
          </a:p>
        </p:txBody>
      </p:sp>
    </p:spTree>
  </p:cSld>
  <p:clrMapOvr>
    <a:masterClrMapping/>
  </p:clrMapOvr>
</p:sld>
</file>

<file path=ppt/theme/theme1.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emplate>Teamwork</Template>
  <TotalTime>6291</TotalTime>
  <Words>4254</Words>
  <Application>Microsoft Macintosh PowerPoint</Application>
  <PresentationFormat>On-screen Show (4:3)</PresentationFormat>
  <Paragraphs>718</Paragraphs>
  <Slides>80</Slides>
  <Notes>78</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80</vt:i4>
      </vt:variant>
    </vt:vector>
  </HeadingPairs>
  <TitlesOfParts>
    <vt:vector size="104" baseType="lpstr">
      <vt:lpstr>Aril</vt:lpstr>
      <vt:lpstr>Hebrew</vt:lpstr>
      <vt:lpstr>ＭＳ Ｐゴシック</vt:lpstr>
      <vt:lpstr>SimSun</vt:lpstr>
      <vt:lpstr>Times</vt:lpstr>
      <vt:lpstr>Arial</vt:lpstr>
      <vt:lpstr>Arial Black</vt:lpstr>
      <vt:lpstr>Bwhebb</vt:lpstr>
      <vt:lpstr>Calibri</vt:lpstr>
      <vt:lpstr>Comic Sans MS</vt:lpstr>
      <vt:lpstr>Garamond</vt:lpstr>
      <vt:lpstr>Helvetica</vt:lpstr>
      <vt:lpstr>Impact</vt:lpstr>
      <vt:lpstr>Times New Roman</vt:lpstr>
      <vt:lpstr>Wingdings</vt:lpstr>
      <vt:lpstr>Teamwork</vt:lpstr>
      <vt:lpstr>Beam</vt:lpstr>
      <vt:lpstr>Kimono</vt:lpstr>
      <vt:lpstr>2_Orbit</vt:lpstr>
      <vt:lpstr>Default Design</vt:lpstr>
      <vt:lpstr>1_Beam</vt:lpstr>
      <vt:lpstr>Orbit</vt:lpstr>
      <vt:lpstr>2_Default Design</vt:lpstr>
      <vt:lpstr>Fun Clip</vt:lpstr>
      <vt:lpstr>The Legacy of the "SCROLL"</vt:lpstr>
      <vt:lpstr>Objectives of the Session</vt:lpstr>
      <vt:lpstr>Road Map</vt:lpstr>
      <vt:lpstr>Road Map</vt:lpstr>
      <vt:lpstr>The Old Testament</vt:lpstr>
      <vt:lpstr>What are the divisions of the OT?</vt:lpstr>
      <vt:lpstr>I. Inspired Writings</vt:lpstr>
      <vt:lpstr>Jewish Writings</vt:lpstr>
      <vt:lpstr>We have no Hebrew writings today that existed before Mt. Sinai (1445 BC)</vt:lpstr>
      <vt:lpstr>Jewish Primary Sources  Began at the Tabernacle</vt:lpstr>
      <vt:lpstr>The Hebrew Canon</vt:lpstr>
      <vt:lpstr>The Hebrew Canon</vt:lpstr>
      <vt:lpstr>The Hebrew Canon</vt:lpstr>
      <vt:lpstr>The Hebrew Consonants</vt:lpstr>
      <vt:lpstr>1. Hebrew:   The Masoretic Text (MT)</vt:lpstr>
      <vt:lpstr>Most Hebrew manuscripts lack vowel pointing.  Both Hebrew and Greek manuscripts often lack space between words too!</vt:lpstr>
      <vt:lpstr>You can read without vowels too!</vt:lpstr>
      <vt:lpstr>You can read without vowels too!</vt:lpstr>
      <vt:lpstr>1. Hebrew:   The Masoretic Text (MT)</vt:lpstr>
      <vt:lpstr>2. Greek: The Septuagint (LXX)</vt:lpstr>
      <vt:lpstr>3.   OT Canonicity </vt:lpstr>
      <vt:lpstr>In the beginning…</vt:lpstr>
      <vt:lpstr>Discussion: Since stories passed by oral tradition for hundreds of years before Moses, what still gives you confidence that the Bible is God's Word, not just man's word?</vt:lpstr>
      <vt:lpstr>The Beginning</vt:lpstr>
      <vt:lpstr>A Summation of God's Will</vt:lpstr>
      <vt:lpstr>At the plains of Moab…</vt:lpstr>
      <vt:lpstr>So!...The Command to Write</vt:lpstr>
      <vt:lpstr>Preserve the Scrolls</vt:lpstr>
      <vt:lpstr>Adding to the Commands</vt:lpstr>
      <vt:lpstr>The Torah Only?</vt:lpstr>
      <vt:lpstr>Writings &amp; Prophets Limits</vt:lpstr>
      <vt:lpstr>The Hebrew Canon</vt:lpstr>
      <vt:lpstr>The Pentateuch (Torah)</vt:lpstr>
      <vt:lpstr>The Prophets and the Writings</vt:lpstr>
      <vt:lpstr>Road Map</vt:lpstr>
      <vt:lpstr>Evidences of the Canon before (the Assumed) Council of Jamnia</vt:lpstr>
      <vt:lpstr>2002 News Paper Clip</vt:lpstr>
      <vt:lpstr>Septuagint (LXX)</vt:lpstr>
      <vt:lpstr>Order of Books</vt:lpstr>
      <vt:lpstr>Council of Jamnia</vt:lpstr>
      <vt:lpstr>The Divisions of "Scripture"</vt:lpstr>
      <vt:lpstr>Homolegomena</vt:lpstr>
      <vt:lpstr>Disputed Books (Antilegomena)</vt:lpstr>
      <vt:lpstr>Apocrypha</vt:lpstr>
      <vt:lpstr>70 Scholars (LXX)</vt:lpstr>
      <vt:lpstr>How Accepted are the 15 OT Apocryphal Books (250 BC-AD 100)?</vt:lpstr>
      <vt:lpstr>Selected Pseudepigrapha (200 BC-AD 200)</vt:lpstr>
      <vt:lpstr>Literary Categories</vt:lpstr>
      <vt:lpstr>No Gaps in Genesis 5</vt:lpstr>
      <vt:lpstr>Enoch as a Prophet</vt:lpstr>
      <vt:lpstr>Quoting The Book of Enoch</vt:lpstr>
      <vt:lpstr>Terminology of Authoritative Writings</vt:lpstr>
      <vt:lpstr>Why are these books doubted?</vt:lpstr>
      <vt:lpstr>Why are these books doubted?</vt:lpstr>
      <vt:lpstr>So do these books have any value?  </vt:lpstr>
      <vt:lpstr>Archangel leaving the Family of  Tobias</vt:lpstr>
      <vt:lpstr>So do these books have any value?  </vt:lpstr>
      <vt:lpstr>Pseudepigrapha</vt:lpstr>
      <vt:lpstr>Criteria for the Canon</vt:lpstr>
      <vt:lpstr>Jesus' Testimony to the Canon</vt:lpstr>
      <vt:lpstr>New Testament Testimony to the OT Canon and Authority</vt:lpstr>
      <vt:lpstr>Close of the Canon</vt:lpstr>
      <vt:lpstr>Road Map</vt:lpstr>
      <vt:lpstr>Number of Books?</vt:lpstr>
      <vt:lpstr>Which Books?</vt:lpstr>
      <vt:lpstr>Road Map</vt:lpstr>
      <vt:lpstr>The Chronology</vt:lpstr>
      <vt:lpstr>What the text looked like…</vt:lpstr>
      <vt:lpstr>The Masora</vt:lpstr>
      <vt:lpstr>A Fence to the Scriptures</vt:lpstr>
      <vt:lpstr>Sopherim</vt:lpstr>
      <vt:lpstr>Division of the Torah</vt:lpstr>
      <vt:lpstr>Ancient Texts We Have Today</vt:lpstr>
      <vt:lpstr>Dead Sea Scrolls</vt:lpstr>
      <vt:lpstr>Division of Chapters</vt:lpstr>
      <vt:lpstr>The Bible Today</vt:lpstr>
      <vt:lpstr>What Does This Mean to Me?</vt:lpstr>
      <vt:lpstr>Challenge</vt:lpstr>
      <vt:lpstr>PowerPoint Presentation</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Legacy of the “SCROLL”</dc:title>
  <dc:creator>God Chaser</dc:creator>
  <cp:lastModifiedBy>Rick Griffith</cp:lastModifiedBy>
  <cp:revision>228</cp:revision>
  <cp:lastPrinted>2009-04-22T19:24:48Z</cp:lastPrinted>
  <dcterms:created xsi:type="dcterms:W3CDTF">2009-07-30T03:58:58Z</dcterms:created>
  <dcterms:modified xsi:type="dcterms:W3CDTF">2026-05-27T12:00:22Z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6</vt:i4>
  </property>
</Properties>
</file>