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49" r:id="rId3"/>
    <p:sldMasterId id="2147483757" r:id="rId4"/>
    <p:sldMasterId id="2147483772" r:id="rId5"/>
    <p:sldMasterId id="2147483787" r:id="rId6"/>
    <p:sldMasterId id="2147483799" r:id="rId7"/>
    <p:sldMasterId id="2147484009" r:id="rId8"/>
    <p:sldMasterId id="2147484142" r:id="rId9"/>
    <p:sldMasterId id="2147484154" r:id="rId10"/>
  </p:sldMasterIdLst>
  <p:notesMasterIdLst>
    <p:notesMasterId r:id="rId65"/>
  </p:notesMasterIdLst>
  <p:sldIdLst>
    <p:sldId id="257" r:id="rId11"/>
    <p:sldId id="300" r:id="rId12"/>
    <p:sldId id="301" r:id="rId13"/>
    <p:sldId id="258" r:id="rId14"/>
    <p:sldId id="319" r:id="rId15"/>
    <p:sldId id="309" r:id="rId16"/>
    <p:sldId id="310" r:id="rId17"/>
    <p:sldId id="312" r:id="rId18"/>
    <p:sldId id="259" r:id="rId19"/>
    <p:sldId id="303" r:id="rId20"/>
    <p:sldId id="304" r:id="rId21"/>
    <p:sldId id="305" r:id="rId22"/>
    <p:sldId id="261" r:id="rId23"/>
    <p:sldId id="313" r:id="rId24"/>
    <p:sldId id="262" r:id="rId25"/>
    <p:sldId id="263" r:id="rId26"/>
    <p:sldId id="264" r:id="rId27"/>
    <p:sldId id="269" r:id="rId28"/>
    <p:sldId id="284" r:id="rId29"/>
    <p:sldId id="267" r:id="rId30"/>
    <p:sldId id="314" r:id="rId31"/>
    <p:sldId id="265" r:id="rId32"/>
    <p:sldId id="315" r:id="rId33"/>
    <p:sldId id="268" r:id="rId34"/>
    <p:sldId id="285" r:id="rId35"/>
    <p:sldId id="286" r:id="rId36"/>
    <p:sldId id="287" r:id="rId37"/>
    <p:sldId id="288" r:id="rId38"/>
    <p:sldId id="289" r:id="rId39"/>
    <p:sldId id="290" r:id="rId40"/>
    <p:sldId id="291" r:id="rId41"/>
    <p:sldId id="292" r:id="rId42"/>
    <p:sldId id="293" r:id="rId43"/>
    <p:sldId id="296" r:id="rId44"/>
    <p:sldId id="294" r:id="rId45"/>
    <p:sldId id="271" r:id="rId46"/>
    <p:sldId id="302" r:id="rId47"/>
    <p:sldId id="256" r:id="rId48"/>
    <p:sldId id="282" r:id="rId49"/>
    <p:sldId id="274" r:id="rId50"/>
    <p:sldId id="275" r:id="rId51"/>
    <p:sldId id="276" r:id="rId52"/>
    <p:sldId id="278" r:id="rId53"/>
    <p:sldId id="307" r:id="rId54"/>
    <p:sldId id="320" r:id="rId55"/>
    <p:sldId id="5422" r:id="rId56"/>
    <p:sldId id="308" r:id="rId57"/>
    <p:sldId id="277" r:id="rId58"/>
    <p:sldId id="316" r:id="rId59"/>
    <p:sldId id="317" r:id="rId60"/>
    <p:sldId id="318" r:id="rId61"/>
    <p:sldId id="281" r:id="rId62"/>
    <p:sldId id="321" r:id="rId63"/>
    <p:sldId id="323" r:id="rId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008000"/>
    <a:srgbClr val="FF3300"/>
    <a:srgbClr val="0000FF"/>
    <a:srgbClr val="CC6600"/>
    <a:srgbClr val="FFFF00"/>
    <a:srgbClr val="3366CC"/>
    <a:srgbClr val="9966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71"/>
    <p:restoredTop sz="67341"/>
  </p:normalViewPr>
  <p:slideViewPr>
    <p:cSldViewPr>
      <p:cViewPr varScale="1">
        <p:scale>
          <a:sx n="43" d="100"/>
          <a:sy n="43" d="100"/>
        </p:scale>
        <p:origin x="208" y="1560"/>
      </p:cViewPr>
      <p:guideLst>
        <p:guide orient="horz" pos="2160"/>
        <p:guide pos="2880"/>
      </p:guideLst>
    </p:cSldViewPr>
  </p:slideViewPr>
  <p:outlineViewPr>
    <p:cViewPr>
      <p:scale>
        <a:sx n="33" d="100"/>
        <a:sy n="33" d="100"/>
      </p:scale>
      <p:origin x="0" y="528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813D6-1FDE-4A02-943D-E2F03279D66D}" type="slidenum">
              <a:rPr lang="en-US" altLang="en-US"/>
              <a:pPr/>
              <a:t>‹#›</a:t>
            </a:fld>
            <a:endParaRPr lang="en-US" altLang="en-US"/>
          </a:p>
        </p:txBody>
      </p:sp>
    </p:spTree>
    <p:extLst>
      <p:ext uri="{BB962C8B-B14F-4D97-AF65-F5344CB8AC3E}">
        <p14:creationId xmlns:p14="http://schemas.microsoft.com/office/powerpoint/2010/main" val="156776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C6EB8B-5BF0-47B2-BF26-D453FE24B130}" type="slidenum">
              <a:rPr lang="en-US" altLang="en-US" sz="1200"/>
              <a:pPr eaLnBrk="1" hangingPunct="1"/>
              <a:t>2</a:t>
            </a:fld>
            <a:endParaRPr lang="en-US" alt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We trace ANE history in these three broad geographical areas.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C961BBD-7950-4D64-9011-AB1FCA6C50E3}" type="slidenum">
              <a:rPr lang="en-US" altLang="en-US" sz="1200" b="1">
                <a:solidFill>
                  <a:srgbClr val="000000"/>
                </a:solidFill>
                <a:latin typeface="Times" charset="0"/>
              </a:rPr>
              <a:pPr eaLnBrk="1" hangingPunct="1"/>
              <a:t>49</a:t>
            </a:fld>
            <a:endParaRPr lang="en-US" altLang="en-US" sz="1200" b="1">
              <a:solidFill>
                <a:srgbClr val="000000"/>
              </a:solidFill>
              <a:latin typeface="Times"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OB-14-Philistines-49</a:t>
            </a:r>
          </a:p>
          <a:p>
            <a:pPr eaLnBrk="1" hangingPunct="1">
              <a:spcBef>
                <a:spcPct val="0"/>
              </a:spcBef>
            </a:pPr>
            <a:r>
              <a:rPr lang="en-US" dirty="0">
                <a:latin typeface="Times New Roman" charset="0"/>
              </a:rPr>
              <a:t>OB-15-Phoenicians-41</a:t>
            </a:r>
          </a:p>
          <a:p>
            <a:pPr eaLnBrk="1" hangingPunct="1">
              <a:spcBef>
                <a:spcPct val="0"/>
              </a:spcBef>
            </a:pPr>
            <a:r>
              <a:rPr lang="en-US" dirty="0">
                <a:latin typeface="Times New Roman" charset="0"/>
              </a:rPr>
              <a:t>OS-04-Numbers-284</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40FBF91-91C5-4638-80B8-F7E0340F0CE8}" type="slidenum">
              <a:rPr lang="en-US" altLang="en-US" sz="1200" b="1">
                <a:solidFill>
                  <a:srgbClr val="000000"/>
                </a:solidFill>
                <a:latin typeface="Times" charset="0"/>
              </a:rPr>
              <a:pPr eaLnBrk="1" hangingPunct="1"/>
              <a:t>50</a:t>
            </a:fld>
            <a:endParaRPr lang="en-US" altLang="en-US" sz="1200" b="1">
              <a:solidFill>
                <a:srgbClr val="000000"/>
              </a:solidFill>
              <a:latin typeface="Times"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OB-14-Philistines-50</a:t>
            </a:r>
          </a:p>
          <a:p>
            <a:pPr eaLnBrk="1" hangingPunct="1">
              <a:spcBef>
                <a:spcPct val="0"/>
              </a:spcBef>
            </a:pPr>
            <a:r>
              <a:rPr lang="en-US" dirty="0">
                <a:latin typeface="Times New Roman" charset="0"/>
              </a:rPr>
              <a:t>OB-15-Phoenicians-42</a:t>
            </a:r>
          </a:p>
          <a:p>
            <a:pPr eaLnBrk="1" hangingPunct="1">
              <a:spcBef>
                <a:spcPct val="0"/>
              </a:spcBef>
            </a:pPr>
            <a:r>
              <a:rPr lang="en-US" dirty="0">
                <a:latin typeface="Times New Roman" charset="0"/>
              </a:rPr>
              <a:t>OS-04-Numbers-285</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99A980-B0B0-4F11-B15D-38FF6E0E5A7F}" type="slidenum">
              <a:rPr lang="en-US" altLang="en-US" sz="1200" b="1">
                <a:solidFill>
                  <a:srgbClr val="000000"/>
                </a:solidFill>
                <a:latin typeface="Times" charset="0"/>
              </a:rPr>
              <a:pPr eaLnBrk="1" hangingPunct="1"/>
              <a:t>51</a:t>
            </a:fld>
            <a:endParaRPr lang="en-US" altLang="en-US" sz="1200" b="1">
              <a:solidFill>
                <a:srgbClr val="000000"/>
              </a:solidFill>
              <a:latin typeface="Times"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OB-14-Philistines-51</a:t>
            </a:r>
          </a:p>
          <a:p>
            <a:pPr eaLnBrk="1" hangingPunct="1">
              <a:spcBef>
                <a:spcPct val="0"/>
              </a:spcBef>
            </a:pPr>
            <a:r>
              <a:rPr lang="en-US" dirty="0">
                <a:latin typeface="Times New Roman" charset="0"/>
              </a:rPr>
              <a:t>OB-15-Phoenicians-43</a:t>
            </a:r>
          </a:p>
          <a:p>
            <a:pPr eaLnBrk="1" hangingPunct="1">
              <a:spcBef>
                <a:spcPct val="0"/>
              </a:spcBef>
            </a:pPr>
            <a:r>
              <a:rPr lang="en-US" dirty="0">
                <a:latin typeface="Times New Roman" charset="0"/>
              </a:rPr>
              <a:t>OS-04-Numbers-286</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Philistines descended from Japheth with some of them migrating from Cyprus. These were known as </a:t>
            </a:r>
            <a:r>
              <a:rPr lang="en-US" altLang="en-US" dirty="0" err="1">
                <a:latin typeface="Times New Roman" pitchFamily="18" charset="0"/>
                <a:ea typeface="ＭＳ Ｐゴシック" pitchFamily="34" charset="-128"/>
              </a:rPr>
              <a:t>Cherethites</a:t>
            </a:r>
            <a:r>
              <a:rPr lang="en-US" altLang="en-US" dirty="0">
                <a:latin typeface="Times New Roman" pitchFamily="18" charset="0"/>
                <a:ea typeface="ＭＳ Ｐゴシック" pitchFamily="34" charset="-128"/>
              </a:rPr>
              <a:t>.</a:t>
            </a:r>
            <a:endParaRPr lang="en-US" dirty="0"/>
          </a:p>
        </p:txBody>
      </p:sp>
      <p:sp>
        <p:nvSpPr>
          <p:cNvPr id="4" name="Slide Number Placeholder 3"/>
          <p:cNvSpPr>
            <a:spLocks noGrp="1"/>
          </p:cNvSpPr>
          <p:nvPr>
            <p:ph type="sldNum" sz="quarter" idx="5"/>
          </p:nvPr>
        </p:nvSpPr>
        <p:spPr/>
        <p:txBody>
          <a:bodyPr/>
          <a:lstStyle/>
          <a:p>
            <a:fld id="{8A7813D6-1FDE-4A02-943D-E2F03279D66D}" type="slidenum">
              <a:rPr lang="en-US" altLang="en-US" smtClean="0"/>
              <a:pPr/>
              <a:t>3</a:t>
            </a:fld>
            <a:endParaRPr lang="en-US" altLang="en-US"/>
          </a:p>
        </p:txBody>
      </p:sp>
    </p:spTree>
    <p:extLst>
      <p:ext uri="{BB962C8B-B14F-4D97-AF65-F5344CB8AC3E}">
        <p14:creationId xmlns:p14="http://schemas.microsoft.com/office/powerpoint/2010/main" val="80976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Jer 47:4 tells us that the Philistines were Sea People who migrated from Crete. Some went to Egypt and then later to Canaan's coast. </a:t>
            </a: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13A57C-FB48-468D-B8C1-01605F461443}" type="slidenum">
              <a:rPr lang="en-US" altLang="en-US" sz="1200"/>
              <a:pPr eaLnBrk="1" hangingPunct="1"/>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Times New Roman" pitchFamily="18" charset="0"/>
                <a:ea typeface="ＭＳ Ｐゴシック" pitchFamily="34" charset="-128"/>
              </a:rPr>
              <a:t>Jer 47:4</a:t>
            </a:r>
          </a:p>
        </p:txBody>
      </p:sp>
      <p:sp>
        <p:nvSpPr>
          <p:cNvPr id="1024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7A561B-8CAE-4C22-BBBB-7224BF9F1C48}" type="slidenum">
              <a:rPr lang="en-US" altLang="en-US" sz="1200"/>
              <a:pPr eaLnBrk="1" hangingPunct="1"/>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598B092-C4C6-4D93-B34E-93A6C52FC6FB}" type="slidenum">
              <a:rPr lang="en-US" altLang="en-US" sz="1200"/>
              <a:pPr eaLnBrk="1" hangingPunct="1"/>
              <a:t>7</a:t>
            </a:fld>
            <a:endParaRPr lang="en-US" altLang="en-US" sz="1200"/>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rPr>
              <a:t>These ridges provide a natural barrier from water running westward to the Great Sea.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1307E2-148D-4AC8-90B6-523CC1814BE9}" type="slidenum">
              <a:rPr lang="en-US" altLang="en-US" sz="1200">
                <a:solidFill>
                  <a:srgbClr val="000000"/>
                </a:solidFill>
                <a:latin typeface="Arial" pitchFamily="34" charset="0"/>
              </a:rPr>
              <a:pPr eaLnBrk="1" hangingPunct="1"/>
              <a:t>8</a:t>
            </a:fld>
            <a:endParaRPr lang="en-US" altLang="en-US" sz="1200">
              <a:solidFill>
                <a:srgbClr val="000000"/>
              </a:solidFill>
              <a:latin typeface="Arial" pitchFamily="34"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8F0973D-F1E4-47BC-9ED5-7B932F0F99EE}" type="slidenum">
              <a:rPr lang="en-US" altLang="en-US" sz="1200">
                <a:solidFill>
                  <a:srgbClr val="000000"/>
                </a:solidFill>
                <a:latin typeface="Arial" pitchFamily="34" charset="0"/>
              </a:rPr>
              <a:pPr eaLnBrk="1" hangingPunct="1"/>
              <a:t>21</a:t>
            </a:fld>
            <a:endParaRPr lang="en-US" altLang="en-US" sz="1200">
              <a:solidFill>
                <a:srgbClr val="000000"/>
              </a:solidFill>
              <a:latin typeface="Arial"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97A8BAA-6EB5-41F2-B48E-EBD2BA08C2EE}" type="slidenum">
              <a:rPr lang="en-US" altLang="en-US" sz="1200">
                <a:solidFill>
                  <a:srgbClr val="000000"/>
                </a:solidFill>
              </a:rPr>
              <a:pPr eaLnBrk="1" hangingPunct="1"/>
              <a:t>23</a:t>
            </a:fld>
            <a:endParaRPr lang="en-US" altLang="en-US" sz="1200">
              <a:solidFill>
                <a:srgbClr val="000000"/>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41078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2901676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7971492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3417365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6898753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3158810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349989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9276328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39267042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3591193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49161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27592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569716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6452515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40619368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4136232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4224119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402801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0034449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24279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7842023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86856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92916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193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819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DE7689B-8555-49BC-AFA3-01E39C4C23A8}" type="slidenum">
              <a:rPr lang="en-US" altLang="en-US"/>
              <a:pPr/>
              <a:t>‹#›</a:t>
            </a:fld>
            <a:endParaRPr lang="en-US" altLang="en-US"/>
          </a:p>
        </p:txBody>
      </p:sp>
    </p:spTree>
    <p:extLst>
      <p:ext uri="{BB962C8B-B14F-4D97-AF65-F5344CB8AC3E}">
        <p14:creationId xmlns:p14="http://schemas.microsoft.com/office/powerpoint/2010/main" val="1131864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922DF28-C692-451D-BD27-EDD45DFCB4A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9492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6241B3F-CFC0-47E1-BD0A-777C89D2FE61}"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356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C241344-1871-494B-A86C-1ECD1325816B}"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9775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01FD9C5E-FA3D-485E-8C86-7A9E3C31ACEF}"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5775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D5974DDD-AE00-4307-9B4A-1D6084E457C7}"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0415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E616537B-39EC-4E77-9050-526499A65B83}"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7779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B5F320E-53EF-4B3D-A14F-E400CD973A06}"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495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13955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B6495D0-135F-40E1-B9CB-9AF057EB1D1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9591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4FEC773-DFA0-4980-9C7E-AB90A73EFDBA}"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601935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C3E5D1C-86C7-4936-9FF5-5EDA4210855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14290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C726DFB-325C-4E03-B40F-659DFE48D30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6919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52" name="Freeform 13"/>
                  <p:cNvSpPr>
                    <a:spLocks/>
                  </p:cNvSpPr>
                  <p:nvPr/>
                </p:nvSpPr>
                <p:spPr bwMode="auto">
                  <a:xfrm>
                    <a:off x="2634" y="723"/>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57401"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74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64E1D30E-649B-477E-9B99-070F16A1A72C}" type="slidenum">
              <a:rPr lang="en-US" altLang="en-US"/>
              <a:pPr/>
              <a:t>‹#›</a:t>
            </a:fld>
            <a:endParaRPr lang="en-US" altLang="en-US"/>
          </a:p>
        </p:txBody>
      </p:sp>
    </p:spTree>
    <p:extLst>
      <p:ext uri="{BB962C8B-B14F-4D97-AF65-F5344CB8AC3E}">
        <p14:creationId xmlns:p14="http://schemas.microsoft.com/office/powerpoint/2010/main" val="894942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E21DC37-D0B3-4F27-BBC6-3CC2DF83F803}" type="slidenum">
              <a:rPr lang="en-US" altLang="en-US"/>
              <a:pPr/>
              <a:t>‹#›</a:t>
            </a:fld>
            <a:endParaRPr lang="en-US" altLang="en-US"/>
          </a:p>
        </p:txBody>
      </p:sp>
    </p:spTree>
    <p:extLst>
      <p:ext uri="{BB962C8B-B14F-4D97-AF65-F5344CB8AC3E}">
        <p14:creationId xmlns:p14="http://schemas.microsoft.com/office/powerpoint/2010/main" val="3252442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AA2EE24E-B04B-4FC9-8C2F-5C937D438192}" type="slidenum">
              <a:rPr lang="en-US" altLang="en-US"/>
              <a:pPr/>
              <a:t>‹#›</a:t>
            </a:fld>
            <a:endParaRPr lang="en-US" altLang="en-US"/>
          </a:p>
        </p:txBody>
      </p:sp>
    </p:spTree>
    <p:extLst>
      <p:ext uri="{BB962C8B-B14F-4D97-AF65-F5344CB8AC3E}">
        <p14:creationId xmlns:p14="http://schemas.microsoft.com/office/powerpoint/2010/main" val="2847570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CBF7388E-4B0A-44C1-8C49-0EE907BE176E}" type="slidenum">
              <a:rPr lang="en-US" altLang="en-US"/>
              <a:pPr/>
              <a:t>‹#›</a:t>
            </a:fld>
            <a:endParaRPr lang="en-US" altLang="en-US"/>
          </a:p>
        </p:txBody>
      </p:sp>
    </p:spTree>
    <p:extLst>
      <p:ext uri="{BB962C8B-B14F-4D97-AF65-F5344CB8AC3E}">
        <p14:creationId xmlns:p14="http://schemas.microsoft.com/office/powerpoint/2010/main" val="1401431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3ECDF7FB-BC15-4C63-88C2-776674F8FDAE}" type="slidenum">
              <a:rPr lang="en-US" altLang="en-US"/>
              <a:pPr/>
              <a:t>‹#›</a:t>
            </a:fld>
            <a:endParaRPr lang="en-US" altLang="en-US"/>
          </a:p>
        </p:txBody>
      </p:sp>
    </p:spTree>
    <p:extLst>
      <p:ext uri="{BB962C8B-B14F-4D97-AF65-F5344CB8AC3E}">
        <p14:creationId xmlns:p14="http://schemas.microsoft.com/office/powerpoint/2010/main" val="335177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2B497BDF-DA10-4478-A1C2-043E96415ED7}" type="slidenum">
              <a:rPr lang="en-US" altLang="en-US"/>
              <a:pPr/>
              <a:t>‹#›</a:t>
            </a:fld>
            <a:endParaRPr lang="en-US" altLang="en-US"/>
          </a:p>
        </p:txBody>
      </p:sp>
    </p:spTree>
    <p:extLst>
      <p:ext uri="{BB962C8B-B14F-4D97-AF65-F5344CB8AC3E}">
        <p14:creationId xmlns:p14="http://schemas.microsoft.com/office/powerpoint/2010/main" val="145273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107912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7B425545-A812-4622-91F7-B41712A6ABC3}" type="slidenum">
              <a:rPr lang="en-US" altLang="en-US"/>
              <a:pPr/>
              <a:t>‹#›</a:t>
            </a:fld>
            <a:endParaRPr lang="en-US" altLang="en-US"/>
          </a:p>
        </p:txBody>
      </p:sp>
    </p:spTree>
    <p:extLst>
      <p:ext uri="{BB962C8B-B14F-4D97-AF65-F5344CB8AC3E}">
        <p14:creationId xmlns:p14="http://schemas.microsoft.com/office/powerpoint/2010/main" val="242379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9CD5027D-4A7C-478B-9B4D-8103CA60F90D}" type="slidenum">
              <a:rPr lang="en-US" altLang="en-US"/>
              <a:pPr/>
              <a:t>‹#›</a:t>
            </a:fld>
            <a:endParaRPr lang="en-US" altLang="en-US"/>
          </a:p>
        </p:txBody>
      </p:sp>
    </p:spTree>
    <p:extLst>
      <p:ext uri="{BB962C8B-B14F-4D97-AF65-F5344CB8AC3E}">
        <p14:creationId xmlns:p14="http://schemas.microsoft.com/office/powerpoint/2010/main" val="2168508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38853A8F-C29E-4C2B-903D-0390D2D4CA20}" type="slidenum">
              <a:rPr lang="en-US" altLang="en-US"/>
              <a:pPr/>
              <a:t>‹#›</a:t>
            </a:fld>
            <a:endParaRPr lang="en-US" altLang="en-US"/>
          </a:p>
        </p:txBody>
      </p:sp>
    </p:spTree>
    <p:extLst>
      <p:ext uri="{BB962C8B-B14F-4D97-AF65-F5344CB8AC3E}">
        <p14:creationId xmlns:p14="http://schemas.microsoft.com/office/powerpoint/2010/main" val="2812498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D6CE116A-A6E1-45F7-89EA-9D35C5C2845E}" type="slidenum">
              <a:rPr lang="en-US" altLang="en-US"/>
              <a:pPr/>
              <a:t>‹#›</a:t>
            </a:fld>
            <a:endParaRPr lang="en-US" altLang="en-US"/>
          </a:p>
        </p:txBody>
      </p:sp>
    </p:spTree>
    <p:extLst>
      <p:ext uri="{BB962C8B-B14F-4D97-AF65-F5344CB8AC3E}">
        <p14:creationId xmlns:p14="http://schemas.microsoft.com/office/powerpoint/2010/main" val="1492886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A3532EA3-A84C-4148-B5E4-4AD0807620B7}" type="slidenum">
              <a:rPr lang="en-US" altLang="en-US"/>
              <a:pPr/>
              <a:t>‹#›</a:t>
            </a:fld>
            <a:endParaRPr lang="en-US" altLang="en-US"/>
          </a:p>
        </p:txBody>
      </p:sp>
    </p:spTree>
    <p:extLst>
      <p:ext uri="{BB962C8B-B14F-4D97-AF65-F5344CB8AC3E}">
        <p14:creationId xmlns:p14="http://schemas.microsoft.com/office/powerpoint/2010/main" val="2270029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066BD04-582A-4F29-A64A-CC91F7B14DEB}" type="slidenum">
              <a:rPr lang="en-US" altLang="en-US"/>
              <a:pPr/>
              <a:t>‹#›</a:t>
            </a:fld>
            <a:endParaRPr lang="en-US" altLang="en-US"/>
          </a:p>
        </p:txBody>
      </p:sp>
    </p:spTree>
    <p:extLst>
      <p:ext uri="{BB962C8B-B14F-4D97-AF65-F5344CB8AC3E}">
        <p14:creationId xmlns:p14="http://schemas.microsoft.com/office/powerpoint/2010/main" val="184836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79A7307-F304-4B61-88AE-C58C41F59BF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4147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120548C2-213F-461D-B463-5F576D86A8E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58839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E9EE3F25-547F-4E0F-9E56-2E1CF6937A1D}"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75362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48026084-6BDE-48F4-9548-9542E955B90C}"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7865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61270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581951-A419-48F8-B0AF-AF0FCBBFFECF}"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1360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3E91C87B-CC86-428A-ADAC-F0F4E6F8CF7C}"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4860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AC18076C-4BA4-4A80-8F02-6FD97493D0D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3878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67B4212-783E-46C3-959F-E327888D799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78248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0B97374-6846-4B39-B902-FC93CB73453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5808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A785030-172E-4E9A-9FA8-33C722100F52}"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3156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7587C9E-2700-42C3-A18A-7928AA5B330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11344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E4C4C4B3-3DE0-44D8-B684-F0541180CB5B}"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95582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876220AB-0EEA-45EA-97A4-FE7FFFFF321F}"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1099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53FC8C0-70D5-4433-A6CF-FA45C53D983E}" type="slidenum">
              <a:rPr lang="en-US" altLang="en-US"/>
              <a:pPr/>
              <a:t>‹#›</a:t>
            </a:fld>
            <a:endParaRPr lang="en-US" altLang="en-US"/>
          </a:p>
        </p:txBody>
      </p:sp>
    </p:spTree>
    <p:extLst>
      <p:ext uri="{BB962C8B-B14F-4D97-AF65-F5344CB8AC3E}">
        <p14:creationId xmlns:p14="http://schemas.microsoft.com/office/powerpoint/2010/main" val="373113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107645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6ED5379-A28C-46AD-BEEC-40931C6AE53C}"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71396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A4E743B-59CE-49F2-82CE-2B1AF485B2A8}"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78330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6B4D2503-C170-42C6-A765-D694B01A4FAB}"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36727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7966B72A-3DA2-41C8-A523-774640180AF7}"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55879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D2E629EA-AABB-481C-A3D7-A2F6F273E010}"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86335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0E205C82-48B4-45B4-BA47-F93103D12138}"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26386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BE9E6BE-9949-494C-90CF-A4F9CBFEE1BE}"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64853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75BBB89-1A11-4E0C-9433-F14960C625A9}"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99688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F81FF46-0C93-4F4D-BCE8-163F40FE5BA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6825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8966BEC-383B-467B-A31C-6FF342D1551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3994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1778889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6A3DD2BA-3D57-4E78-B207-8A0A7BF39D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47237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09C7A5B8-5A7B-45AA-872D-19DE695B7A0A}"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21945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FA4882F3-6791-446E-A4B7-B3B374434DA0}"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46637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5546C6-E0EE-4F08-813A-00B949FD2AB7}" type="slidenum">
              <a:rPr lang="en-US" altLang="en-US"/>
              <a:pPr/>
              <a:t>‹#›</a:t>
            </a:fld>
            <a:endParaRPr lang="en-US" altLang="en-US"/>
          </a:p>
        </p:txBody>
      </p:sp>
    </p:spTree>
    <p:extLst>
      <p:ext uri="{BB962C8B-B14F-4D97-AF65-F5344CB8AC3E}">
        <p14:creationId xmlns:p14="http://schemas.microsoft.com/office/powerpoint/2010/main" val="1135707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8631999-7547-4502-9C75-990975FD4F85}" type="slidenum">
              <a:rPr lang="en-US" altLang="en-US"/>
              <a:pPr/>
              <a:t>‹#›</a:t>
            </a:fld>
            <a:endParaRPr lang="en-US" altLang="en-US"/>
          </a:p>
        </p:txBody>
      </p:sp>
    </p:spTree>
    <p:extLst>
      <p:ext uri="{BB962C8B-B14F-4D97-AF65-F5344CB8AC3E}">
        <p14:creationId xmlns:p14="http://schemas.microsoft.com/office/powerpoint/2010/main" val="2290741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0AF8466-941F-42C1-A35B-38B5E3C4D74F}" type="slidenum">
              <a:rPr lang="en-US" altLang="en-US"/>
              <a:pPr/>
              <a:t>‹#›</a:t>
            </a:fld>
            <a:endParaRPr lang="en-US" altLang="en-US"/>
          </a:p>
        </p:txBody>
      </p:sp>
    </p:spTree>
    <p:extLst>
      <p:ext uri="{BB962C8B-B14F-4D97-AF65-F5344CB8AC3E}">
        <p14:creationId xmlns:p14="http://schemas.microsoft.com/office/powerpoint/2010/main" val="2839770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2CBCB2-0954-48F6-AAF5-73A7CD01D2D3}" type="slidenum">
              <a:rPr lang="en-US" altLang="en-US"/>
              <a:pPr/>
              <a:t>‹#›</a:t>
            </a:fld>
            <a:endParaRPr lang="en-US" altLang="en-US"/>
          </a:p>
        </p:txBody>
      </p:sp>
    </p:spTree>
    <p:extLst>
      <p:ext uri="{BB962C8B-B14F-4D97-AF65-F5344CB8AC3E}">
        <p14:creationId xmlns:p14="http://schemas.microsoft.com/office/powerpoint/2010/main" val="3518153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172DCB6-848D-4505-A84F-FF4FC3A76656}" type="slidenum">
              <a:rPr lang="en-US" altLang="en-US"/>
              <a:pPr/>
              <a:t>‹#›</a:t>
            </a:fld>
            <a:endParaRPr lang="en-US" altLang="en-US"/>
          </a:p>
        </p:txBody>
      </p:sp>
    </p:spTree>
    <p:extLst>
      <p:ext uri="{BB962C8B-B14F-4D97-AF65-F5344CB8AC3E}">
        <p14:creationId xmlns:p14="http://schemas.microsoft.com/office/powerpoint/2010/main" val="146764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2870A9F-13C6-4300-9D2E-01B7AF217557}" type="slidenum">
              <a:rPr lang="en-US" altLang="en-US"/>
              <a:pPr/>
              <a:t>‹#›</a:t>
            </a:fld>
            <a:endParaRPr lang="en-US" altLang="en-US"/>
          </a:p>
        </p:txBody>
      </p:sp>
    </p:spTree>
    <p:extLst>
      <p:ext uri="{BB962C8B-B14F-4D97-AF65-F5344CB8AC3E}">
        <p14:creationId xmlns:p14="http://schemas.microsoft.com/office/powerpoint/2010/main" val="709720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EDB9A7D-0507-4FFD-99CC-56FCA37D4572}" type="slidenum">
              <a:rPr lang="en-US" altLang="en-US"/>
              <a:pPr/>
              <a:t>‹#›</a:t>
            </a:fld>
            <a:endParaRPr lang="en-US" altLang="en-US"/>
          </a:p>
        </p:txBody>
      </p:sp>
    </p:spTree>
    <p:extLst>
      <p:ext uri="{BB962C8B-B14F-4D97-AF65-F5344CB8AC3E}">
        <p14:creationId xmlns:p14="http://schemas.microsoft.com/office/powerpoint/2010/main" val="18105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1471101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122AA1-F0EC-4666-A1CD-C1F495B2225E}" type="slidenum">
              <a:rPr lang="en-US" altLang="en-US"/>
              <a:pPr/>
              <a:t>‹#›</a:t>
            </a:fld>
            <a:endParaRPr lang="en-US" altLang="en-US"/>
          </a:p>
        </p:txBody>
      </p:sp>
    </p:spTree>
    <p:extLst>
      <p:ext uri="{BB962C8B-B14F-4D97-AF65-F5344CB8AC3E}">
        <p14:creationId xmlns:p14="http://schemas.microsoft.com/office/powerpoint/2010/main" val="1367789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4EFC186-7F42-4EB6-A632-4BEE63FF4B57}" type="slidenum">
              <a:rPr lang="en-US" altLang="en-US"/>
              <a:pPr/>
              <a:t>‹#›</a:t>
            </a:fld>
            <a:endParaRPr lang="en-US" altLang="en-US"/>
          </a:p>
        </p:txBody>
      </p:sp>
    </p:spTree>
    <p:extLst>
      <p:ext uri="{BB962C8B-B14F-4D97-AF65-F5344CB8AC3E}">
        <p14:creationId xmlns:p14="http://schemas.microsoft.com/office/powerpoint/2010/main" val="1252839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A95145-FE4C-4696-8D50-80F117D8494C}" type="slidenum">
              <a:rPr lang="en-US" altLang="en-US"/>
              <a:pPr/>
              <a:t>‹#›</a:t>
            </a:fld>
            <a:endParaRPr lang="en-US" altLang="en-US"/>
          </a:p>
        </p:txBody>
      </p:sp>
    </p:spTree>
    <p:extLst>
      <p:ext uri="{BB962C8B-B14F-4D97-AF65-F5344CB8AC3E}">
        <p14:creationId xmlns:p14="http://schemas.microsoft.com/office/powerpoint/2010/main" val="3160633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936CE1-A8BA-49FA-9D4C-DA54F77613B6}" type="slidenum">
              <a:rPr lang="en-US" altLang="en-US"/>
              <a:pPr/>
              <a:t>‹#›</a:t>
            </a:fld>
            <a:endParaRPr lang="en-US" altLang="en-US"/>
          </a:p>
        </p:txBody>
      </p:sp>
    </p:spTree>
    <p:extLst>
      <p:ext uri="{BB962C8B-B14F-4D97-AF65-F5344CB8AC3E}">
        <p14:creationId xmlns:p14="http://schemas.microsoft.com/office/powerpoint/2010/main" val="3213425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fld id="{5E256F18-2DCB-471D-B689-DB2FEF32AD28}" type="slidenum">
              <a:rPr lang="en-US" altLang="en-US"/>
              <a:pPr/>
              <a:t>‹#›</a:t>
            </a:fld>
            <a:endParaRPr lang="en-US" altLang="en-US"/>
          </a:p>
        </p:txBody>
      </p:sp>
    </p:spTree>
    <p:extLst>
      <p:ext uri="{BB962C8B-B14F-4D97-AF65-F5344CB8AC3E}">
        <p14:creationId xmlns:p14="http://schemas.microsoft.com/office/powerpoint/2010/main" val="3307276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1BC12AB8-3E83-45E5-9393-057E9D04250C}" type="slidenum">
              <a:rPr lang="en-US" altLang="en-US"/>
              <a:pPr/>
              <a:t>‹#›</a:t>
            </a:fld>
            <a:endParaRPr lang="en-US" altLang="en-US"/>
          </a:p>
        </p:txBody>
      </p:sp>
    </p:spTree>
    <p:extLst>
      <p:ext uri="{BB962C8B-B14F-4D97-AF65-F5344CB8AC3E}">
        <p14:creationId xmlns:p14="http://schemas.microsoft.com/office/powerpoint/2010/main" val="2579953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529383B8-BB97-4892-833C-76D1DFCEF986}" type="slidenum">
              <a:rPr lang="en-US" altLang="en-US"/>
              <a:pPr/>
              <a:t>‹#›</a:t>
            </a:fld>
            <a:endParaRPr lang="en-US" altLang="en-US"/>
          </a:p>
        </p:txBody>
      </p:sp>
    </p:spTree>
    <p:extLst>
      <p:ext uri="{BB962C8B-B14F-4D97-AF65-F5344CB8AC3E}">
        <p14:creationId xmlns:p14="http://schemas.microsoft.com/office/powerpoint/2010/main" val="2762634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FF2F5141-42F6-428C-8C3D-ECBA58AD8BA1}" type="slidenum">
              <a:rPr lang="en-US" altLang="en-US"/>
              <a:pPr/>
              <a:t>‹#›</a:t>
            </a:fld>
            <a:endParaRPr lang="en-US" altLang="en-US"/>
          </a:p>
        </p:txBody>
      </p:sp>
    </p:spTree>
    <p:extLst>
      <p:ext uri="{BB962C8B-B14F-4D97-AF65-F5344CB8AC3E}">
        <p14:creationId xmlns:p14="http://schemas.microsoft.com/office/powerpoint/2010/main" val="802053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8"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fld id="{E823A21E-7F88-4816-AFEA-4254C6F8716C}" type="slidenum">
              <a:rPr lang="en-US" altLang="en-US"/>
              <a:pPr/>
              <a:t>‹#›</a:t>
            </a:fld>
            <a:endParaRPr lang="en-US" altLang="en-US"/>
          </a:p>
        </p:txBody>
      </p:sp>
    </p:spTree>
    <p:extLst>
      <p:ext uri="{BB962C8B-B14F-4D97-AF65-F5344CB8AC3E}">
        <p14:creationId xmlns:p14="http://schemas.microsoft.com/office/powerpoint/2010/main" val="452327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4"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fld id="{18003AF3-FB6F-4A03-8104-0FE8E4A82C3C}" type="slidenum">
              <a:rPr lang="en-US" altLang="en-US"/>
              <a:pPr/>
              <a:t>‹#›</a:t>
            </a:fld>
            <a:endParaRPr lang="en-US" altLang="en-US"/>
          </a:p>
        </p:txBody>
      </p:sp>
    </p:spTree>
    <p:extLst>
      <p:ext uri="{BB962C8B-B14F-4D97-AF65-F5344CB8AC3E}">
        <p14:creationId xmlns:p14="http://schemas.microsoft.com/office/powerpoint/2010/main" val="12980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129941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3"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fld id="{15846884-E9E4-4FCF-BE39-BAA2198432CE}" type="slidenum">
              <a:rPr lang="en-US" altLang="en-US"/>
              <a:pPr/>
              <a:t>‹#›</a:t>
            </a:fld>
            <a:endParaRPr lang="en-US" altLang="en-US"/>
          </a:p>
        </p:txBody>
      </p:sp>
    </p:spTree>
    <p:extLst>
      <p:ext uri="{BB962C8B-B14F-4D97-AF65-F5344CB8AC3E}">
        <p14:creationId xmlns:p14="http://schemas.microsoft.com/office/powerpoint/2010/main" val="2417112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C695908D-485B-4AE5-975E-E9759FB2EA00}" type="slidenum">
              <a:rPr lang="en-US" altLang="en-US"/>
              <a:pPr/>
              <a:t>‹#›</a:t>
            </a:fld>
            <a:endParaRPr lang="en-US" altLang="en-US"/>
          </a:p>
        </p:txBody>
      </p:sp>
    </p:spTree>
    <p:extLst>
      <p:ext uri="{BB962C8B-B14F-4D97-AF65-F5344CB8AC3E}">
        <p14:creationId xmlns:p14="http://schemas.microsoft.com/office/powerpoint/2010/main" val="30631582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7C574F8E-77B4-4E82-9772-483754744D85}" type="slidenum">
              <a:rPr lang="en-US" altLang="en-US"/>
              <a:pPr/>
              <a:t>‹#›</a:t>
            </a:fld>
            <a:endParaRPr lang="en-US" altLang="en-US"/>
          </a:p>
        </p:txBody>
      </p:sp>
    </p:spTree>
    <p:extLst>
      <p:ext uri="{BB962C8B-B14F-4D97-AF65-F5344CB8AC3E}">
        <p14:creationId xmlns:p14="http://schemas.microsoft.com/office/powerpoint/2010/main" val="2514696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16EC5724-B1F2-4DAB-83E3-38DEB1E5AD18}" type="slidenum">
              <a:rPr lang="en-US" altLang="en-US"/>
              <a:pPr/>
              <a:t>‹#›</a:t>
            </a:fld>
            <a:endParaRPr lang="en-US" altLang="en-US"/>
          </a:p>
        </p:txBody>
      </p:sp>
    </p:spTree>
    <p:extLst>
      <p:ext uri="{BB962C8B-B14F-4D97-AF65-F5344CB8AC3E}">
        <p14:creationId xmlns:p14="http://schemas.microsoft.com/office/powerpoint/2010/main" val="1768328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596A2FFD-5137-4F40-902D-7DDDE39FDE02}" type="slidenum">
              <a:rPr lang="en-US" altLang="en-US"/>
              <a:pPr/>
              <a:t>‹#›</a:t>
            </a:fld>
            <a:endParaRPr lang="en-US" altLang="en-US"/>
          </a:p>
        </p:txBody>
      </p:sp>
    </p:spTree>
    <p:extLst>
      <p:ext uri="{BB962C8B-B14F-4D97-AF65-F5344CB8AC3E}">
        <p14:creationId xmlns:p14="http://schemas.microsoft.com/office/powerpoint/2010/main" val="4010540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5B63D6DC-7D89-4BEC-AF06-1A7A1DC0D837}" type="slidenum">
              <a:rPr lang="en-US" altLang="en-US"/>
              <a:pPr/>
              <a:t>‹#›</a:t>
            </a:fld>
            <a:endParaRPr lang="en-US" altLang="en-US"/>
          </a:p>
        </p:txBody>
      </p:sp>
    </p:spTree>
    <p:extLst>
      <p:ext uri="{BB962C8B-B14F-4D97-AF65-F5344CB8AC3E}">
        <p14:creationId xmlns:p14="http://schemas.microsoft.com/office/powerpoint/2010/main" val="29661175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D55C141D-6415-4FFA-9A3C-C5422C784B4E}" type="slidenum">
              <a:rPr lang="en-US" altLang="en-US"/>
              <a:pPr/>
              <a:t>‹#›</a:t>
            </a:fld>
            <a:endParaRPr lang="en-US" altLang="en-US"/>
          </a:p>
        </p:txBody>
      </p:sp>
    </p:spTree>
    <p:extLst>
      <p:ext uri="{BB962C8B-B14F-4D97-AF65-F5344CB8AC3E}">
        <p14:creationId xmlns:p14="http://schemas.microsoft.com/office/powerpoint/2010/main" val="38779659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0753FCDD-C909-40E0-953E-6D35BE0C894D}" type="slidenum">
              <a:rPr lang="en-US" altLang="en-US"/>
              <a:pPr/>
              <a:t>‹#›</a:t>
            </a:fld>
            <a:endParaRPr lang="en-US" altLang="en-US"/>
          </a:p>
        </p:txBody>
      </p:sp>
    </p:spTree>
    <p:extLst>
      <p:ext uri="{BB962C8B-B14F-4D97-AF65-F5344CB8AC3E}">
        <p14:creationId xmlns:p14="http://schemas.microsoft.com/office/powerpoint/2010/main" val="1922581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966ECD7D-F828-4A9F-82FA-6EB9FF426C44}" type="slidenum">
              <a:rPr lang="en-US" altLang="en-US"/>
              <a:pPr/>
              <a:t>‹#›</a:t>
            </a:fld>
            <a:endParaRPr lang="en-US" altLang="en-US"/>
          </a:p>
        </p:txBody>
      </p:sp>
    </p:spTree>
    <p:extLst>
      <p:ext uri="{BB962C8B-B14F-4D97-AF65-F5344CB8AC3E}">
        <p14:creationId xmlns:p14="http://schemas.microsoft.com/office/powerpoint/2010/main" val="343569496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endParaRPr lang="en-US" altLang="en-US"/>
          </a:p>
        </p:txBody>
      </p:sp>
      <p:sp>
        <p:nvSpPr>
          <p:cNvPr id="4" name="Rectangle 13"/>
          <p:cNvSpPr>
            <a:spLocks noGrp="1" noChangeArrowheads="1"/>
          </p:cNvSpPr>
          <p:nvPr>
            <p:ph type="ftr" sz="quarter" idx="11"/>
          </p:nvPr>
        </p:nvSpPr>
        <p:spPr/>
        <p:txBody>
          <a:bodyPr/>
          <a:lstStyle>
            <a:lvl1pPr>
              <a:defRPr/>
            </a:lvl1pPr>
          </a:lstStyle>
          <a:p>
            <a:endParaRPr lang="en-US" altLang="en-US"/>
          </a:p>
        </p:txBody>
      </p:sp>
      <p:sp>
        <p:nvSpPr>
          <p:cNvPr id="5" name="Rectangle 14"/>
          <p:cNvSpPr>
            <a:spLocks noGrp="1" noChangeArrowheads="1"/>
          </p:cNvSpPr>
          <p:nvPr>
            <p:ph type="sldNum" sz="quarter" idx="12"/>
          </p:nvPr>
        </p:nvSpPr>
        <p:spPr/>
        <p:txBody>
          <a:bodyPr/>
          <a:lstStyle>
            <a:lvl1pPr>
              <a:defRPr/>
            </a:lvl1pPr>
          </a:lstStyle>
          <a:p>
            <a:fld id="{2EC31C79-9A6D-48E5-9BC5-EB2CC4F34D3D}" type="slidenum">
              <a:rPr lang="en-US" altLang="en-US"/>
              <a:pPr/>
              <a:t>‹#›</a:t>
            </a:fld>
            <a:endParaRPr lang="en-US" altLang="en-US"/>
          </a:p>
        </p:txBody>
      </p:sp>
    </p:spTree>
    <p:extLst>
      <p:ext uri="{BB962C8B-B14F-4D97-AF65-F5344CB8AC3E}">
        <p14:creationId xmlns:p14="http://schemas.microsoft.com/office/powerpoint/2010/main" val="23462604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2201197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endParaRPr lang="en-US" altLang="en-US"/>
          </a:p>
        </p:txBody>
      </p:sp>
      <p:sp>
        <p:nvSpPr>
          <p:cNvPr id="3" name="Rectangle 13"/>
          <p:cNvSpPr>
            <a:spLocks noGrp="1" noChangeArrowheads="1"/>
          </p:cNvSpPr>
          <p:nvPr>
            <p:ph type="ftr" sz="quarter" idx="11"/>
          </p:nvPr>
        </p:nvSpPr>
        <p:spPr/>
        <p:txBody>
          <a:bodyPr/>
          <a:lstStyle>
            <a:lvl1pPr>
              <a:defRPr/>
            </a:lvl1pPr>
          </a:lstStyle>
          <a:p>
            <a:endParaRPr lang="en-US" altLang="en-US"/>
          </a:p>
        </p:txBody>
      </p:sp>
      <p:sp>
        <p:nvSpPr>
          <p:cNvPr id="4" name="Rectangle 14"/>
          <p:cNvSpPr>
            <a:spLocks noGrp="1" noChangeArrowheads="1"/>
          </p:cNvSpPr>
          <p:nvPr>
            <p:ph type="sldNum" sz="quarter" idx="12"/>
          </p:nvPr>
        </p:nvSpPr>
        <p:spPr/>
        <p:txBody>
          <a:bodyPr/>
          <a:lstStyle>
            <a:lvl1pPr>
              <a:defRPr/>
            </a:lvl1pPr>
          </a:lstStyle>
          <a:p>
            <a:fld id="{2DCC4FB2-3B9E-437F-B8ED-F32217A22DB0}" type="slidenum">
              <a:rPr lang="en-US" altLang="en-US"/>
              <a:pPr/>
              <a:t>‹#›</a:t>
            </a:fld>
            <a:endParaRPr lang="en-US" altLang="en-US"/>
          </a:p>
        </p:txBody>
      </p:sp>
    </p:spTree>
    <p:extLst>
      <p:ext uri="{BB962C8B-B14F-4D97-AF65-F5344CB8AC3E}">
        <p14:creationId xmlns:p14="http://schemas.microsoft.com/office/powerpoint/2010/main" val="5104858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66F42DA0-34FE-41F9-86A6-EA31B9C504D0}" type="slidenum">
              <a:rPr lang="en-US" altLang="en-US"/>
              <a:pPr/>
              <a:t>‹#›</a:t>
            </a:fld>
            <a:endParaRPr lang="en-US" altLang="en-US"/>
          </a:p>
        </p:txBody>
      </p:sp>
    </p:spTree>
    <p:extLst>
      <p:ext uri="{BB962C8B-B14F-4D97-AF65-F5344CB8AC3E}">
        <p14:creationId xmlns:p14="http://schemas.microsoft.com/office/powerpoint/2010/main" val="40850693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5D38EBFA-2612-465C-8765-5728149B8890}" type="slidenum">
              <a:rPr lang="en-US" altLang="en-US"/>
              <a:pPr/>
              <a:t>‹#›</a:t>
            </a:fld>
            <a:endParaRPr lang="en-US" altLang="en-US"/>
          </a:p>
        </p:txBody>
      </p:sp>
    </p:spTree>
    <p:extLst>
      <p:ext uri="{BB962C8B-B14F-4D97-AF65-F5344CB8AC3E}">
        <p14:creationId xmlns:p14="http://schemas.microsoft.com/office/powerpoint/2010/main" val="340445898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63E912DD-6C0C-492A-9A02-34709EF59DF6}" type="slidenum">
              <a:rPr lang="en-US" altLang="en-US"/>
              <a:pPr/>
              <a:t>‹#›</a:t>
            </a:fld>
            <a:endParaRPr lang="en-US" altLang="en-US"/>
          </a:p>
        </p:txBody>
      </p:sp>
    </p:spTree>
    <p:extLst>
      <p:ext uri="{BB962C8B-B14F-4D97-AF65-F5344CB8AC3E}">
        <p14:creationId xmlns:p14="http://schemas.microsoft.com/office/powerpoint/2010/main" val="4067840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56BFE244-D7F0-408F-AE8B-10BFBC7D20C5}" type="slidenum">
              <a:rPr lang="en-US" altLang="en-US"/>
              <a:pPr/>
              <a:t>‹#›</a:t>
            </a:fld>
            <a:endParaRPr lang="en-US" altLang="en-US"/>
          </a:p>
        </p:txBody>
      </p:sp>
    </p:spTree>
    <p:extLst>
      <p:ext uri="{BB962C8B-B14F-4D97-AF65-F5344CB8AC3E}">
        <p14:creationId xmlns:p14="http://schemas.microsoft.com/office/powerpoint/2010/main" val="41237720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0670455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331434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8170508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8496584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593202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6.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14338974"/>
      </p:ext>
    </p:extLst>
  </p:cSld>
  <p:clrMap bg1="dk2" tx1="lt1" bg2="dk1"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ltLang="en-US"/>
          </a:p>
        </p:txBody>
      </p:sp>
      <p:sp>
        <p:nvSpPr>
          <p:cNvPr id="808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AE1B363E-2128-44AE-9B60-FBDE2E4EFD1B}"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809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endParaRPr>
              </a:p>
            </p:txBody>
          </p:sp>
          <p:sp>
            <p:nvSpPr>
              <p:cNvPr id="809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09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09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grpSp>
        <p:sp>
          <p:nvSpPr>
            <p:cNvPr id="809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809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9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endParaRPr lang="en-US" altLang="en-US"/>
          </a:p>
        </p:txBody>
      </p:sp>
      <p:sp>
        <p:nvSpPr>
          <p:cNvPr id="809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6"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70700"/>
            <a:chOff x="0" y="0"/>
            <a:chExt cx="5770" cy="4328"/>
          </a:xfrm>
        </p:grpSpPr>
        <p:sp>
          <p:nvSpPr>
            <p:cNvPr id="266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266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63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26635" name="Group 6"/>
            <p:cNvGrpSpPr>
              <a:grpSpLocks/>
            </p:cNvGrpSpPr>
            <p:nvPr/>
          </p:nvGrpSpPr>
          <p:grpSpPr bwMode="auto">
            <a:xfrm>
              <a:off x="4944" y="1"/>
              <a:ext cx="816" cy="3974"/>
              <a:chOff x="4944" y="1"/>
              <a:chExt cx="816" cy="3974"/>
            </a:xfrm>
          </p:grpSpPr>
          <p:grpSp>
            <p:nvGrpSpPr>
              <p:cNvPr id="26647" name="Group 7"/>
              <p:cNvGrpSpPr>
                <a:grpSpLocks/>
              </p:cNvGrpSpPr>
              <p:nvPr userDrawn="1"/>
            </p:nvGrpSpPr>
            <p:grpSpPr bwMode="auto">
              <a:xfrm>
                <a:off x="5280" y="1"/>
                <a:ext cx="480" cy="1430"/>
                <a:chOff x="5280" y="1"/>
                <a:chExt cx="480" cy="1430"/>
              </a:xfrm>
            </p:grpSpPr>
            <p:grpSp>
              <p:nvGrpSpPr>
                <p:cNvPr id="26668" name="Group 8"/>
                <p:cNvGrpSpPr>
                  <a:grpSpLocks/>
                </p:cNvGrpSpPr>
                <p:nvPr userDrawn="1"/>
              </p:nvGrpSpPr>
              <p:grpSpPr bwMode="auto">
                <a:xfrm rot="-5400000">
                  <a:off x="5484" y="0"/>
                  <a:ext cx="174" cy="176"/>
                  <a:chOff x="1657" y="323"/>
                  <a:chExt cx="1691" cy="2560"/>
                </a:xfrm>
              </p:grpSpPr>
              <p:grpSp>
                <p:nvGrpSpPr>
                  <p:cNvPr id="26677" name="Group 9"/>
                  <p:cNvGrpSpPr>
                    <a:grpSpLocks/>
                  </p:cNvGrpSpPr>
                  <p:nvPr/>
                </p:nvGrpSpPr>
                <p:grpSpPr bwMode="auto">
                  <a:xfrm>
                    <a:off x="1657" y="323"/>
                    <a:ext cx="1691" cy="2560"/>
                    <a:chOff x="1657" y="323"/>
                    <a:chExt cx="1691" cy="2560"/>
                  </a:xfrm>
                </p:grpSpPr>
                <p:sp>
                  <p:nvSpPr>
                    <p:cNvPr id="26684" name="Freeform 10"/>
                    <p:cNvSpPr>
                      <a:spLocks/>
                    </p:cNvSpPr>
                    <p:nvPr/>
                  </p:nvSpPr>
                  <p:spPr bwMode="auto">
                    <a:xfrm>
                      <a:off x="2153"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5" name="Freeform 11"/>
                    <p:cNvSpPr>
                      <a:spLocks/>
                    </p:cNvSpPr>
                    <p:nvPr/>
                  </p:nvSpPr>
                  <p:spPr bwMode="auto">
                    <a:xfrm>
                      <a:off x="1676" y="352"/>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266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679" name="Freeform 13"/>
                  <p:cNvSpPr>
                    <a:spLocks/>
                  </p:cNvSpPr>
                  <p:nvPr/>
                </p:nvSpPr>
                <p:spPr bwMode="auto">
                  <a:xfrm>
                    <a:off x="2639" y="716"/>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0" name="Freeform 14"/>
                  <p:cNvSpPr>
                    <a:spLocks/>
                  </p:cNvSpPr>
                  <p:nvPr/>
                </p:nvSpPr>
                <p:spPr bwMode="auto">
                  <a:xfrm>
                    <a:off x="2707"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1" name="Freeform 15"/>
                  <p:cNvSpPr>
                    <a:spLocks/>
                  </p:cNvSpPr>
                  <p:nvPr/>
                </p:nvSpPr>
                <p:spPr bwMode="auto">
                  <a:xfrm>
                    <a:off x="243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2"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3" name="Freeform 17"/>
                  <p:cNvSpPr>
                    <a:spLocks/>
                  </p:cNvSpPr>
                  <p:nvPr/>
                </p:nvSpPr>
                <p:spPr bwMode="auto">
                  <a:xfrm>
                    <a:off x="2094" y="905"/>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266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6648" name="Group 26"/>
              <p:cNvGrpSpPr>
                <a:grpSpLocks/>
              </p:cNvGrpSpPr>
              <p:nvPr userDrawn="1"/>
            </p:nvGrpSpPr>
            <p:grpSpPr bwMode="auto">
              <a:xfrm>
                <a:off x="4944" y="1008"/>
                <a:ext cx="522" cy="2967"/>
                <a:chOff x="4944" y="1008"/>
                <a:chExt cx="522" cy="2967"/>
              </a:xfrm>
            </p:grpSpPr>
            <p:pic>
              <p:nvPicPr>
                <p:cNvPr id="266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66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367"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56368"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66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66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373"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6375"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26646"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266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79"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34" charset="0"/>
              </a:defRPr>
            </a:lvl1pPr>
          </a:lstStyle>
          <a:p>
            <a:endParaRPr lang="en-US" altLang="en-US"/>
          </a:p>
        </p:txBody>
      </p:sp>
      <p:sp>
        <p:nvSpPr>
          <p:cNvPr id="56380"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endParaRPr lang="en-US" altLang="en-US"/>
          </a:p>
        </p:txBody>
      </p:sp>
      <p:sp>
        <p:nvSpPr>
          <p:cNvPr id="56381"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fld id="{24C998FC-9899-4A74-830C-A207BF5945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7"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fld id="{C8056795-60CC-499E-86E3-5E6874DD0383}" type="slidenum">
              <a:rPr lang="en-US" altLang="en-US"/>
              <a:pPr/>
              <a:t>‹#›</a:t>
            </a:fld>
            <a:endParaRPr lang="en-US" altLang="en-US"/>
          </a:p>
        </p:txBody>
      </p:sp>
      <p:grpSp>
        <p:nvGrpSpPr>
          <p:cNvPr id="38916" name="Group 4"/>
          <p:cNvGrpSpPr>
            <a:grpSpLocks/>
          </p:cNvGrpSpPr>
          <p:nvPr/>
        </p:nvGrpSpPr>
        <p:grpSpPr bwMode="auto">
          <a:xfrm>
            <a:off x="0" y="0"/>
            <a:ext cx="9140825" cy="6850063"/>
            <a:chOff x="0" y="0"/>
            <a:chExt cx="5758" cy="4315"/>
          </a:xfrm>
        </p:grpSpPr>
        <p:grpSp>
          <p:nvGrpSpPr>
            <p:cNvPr id="3892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7625" y="274638"/>
            <a:ext cx="92281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7625" y="1600200"/>
            <a:ext cx="922813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fld id="{113A265E-D475-4F37-8A51-90F0E1398B26}" type="slidenum">
              <a:rPr lang="en-US" altLang="en-US"/>
              <a:pPr/>
              <a:t>‹#›</a:t>
            </a:fld>
            <a:endParaRPr lang="en-US" altLang="en-US"/>
          </a:p>
        </p:txBody>
      </p:sp>
      <p:grpSp>
        <p:nvGrpSpPr>
          <p:cNvPr id="54276" name="Group 4"/>
          <p:cNvGrpSpPr>
            <a:grpSpLocks/>
          </p:cNvGrpSpPr>
          <p:nvPr/>
        </p:nvGrpSpPr>
        <p:grpSpPr bwMode="auto">
          <a:xfrm>
            <a:off x="0" y="0"/>
            <a:ext cx="9140825" cy="6850063"/>
            <a:chOff x="0" y="0"/>
            <a:chExt cx="5758" cy="4315"/>
          </a:xfrm>
        </p:grpSpPr>
        <p:grpSp>
          <p:nvGrpSpPr>
            <p:cNvPr id="5428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9"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6F33B2D-DDE3-42ED-A0C1-612C028BB62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cs typeface="Times New Roman" pitchFamily="18" charset="0"/>
              </a:defRPr>
            </a:lvl1pPr>
          </a:lstStyle>
          <a:p>
            <a:endParaRPr lang="en-US" alt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cs typeface="Times New Roman" pitchFamily="18" charset="0"/>
              </a:defRPr>
            </a:lvl1pPr>
          </a:lstStyle>
          <a:p>
            <a:endParaRPr lang="en-US" alt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cs typeface="Times New Roman" pitchFamily="18" charset="0"/>
              </a:defRPr>
            </a:lvl1pPr>
          </a:lstStyle>
          <a:p>
            <a:fld id="{D2FAC8B2-E247-4EF2-80FD-5E588B3BAE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34"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2"/>
        <a:buChar char="§"/>
        <a:defRPr kumimoji="1"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bg2"/>
        </a:buClr>
        <a:buSzPct val="50000"/>
        <a:buFont typeface="Monotype Sorts" charset="2"/>
        <a:buChar char="l"/>
        <a:defRPr kumimoji="1" sz="2800">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30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pitchFamily="34" charset="0"/>
              </a:defRPr>
            </a:lvl1pPr>
          </a:lstStyle>
          <a:p>
            <a:fld id="{851E687C-1D9A-4E45-B89A-FB78FD237B1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32657754"/>
      </p:ext>
    </p:extLst>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8" descr="filist~1"/>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5234" name="Picture 19" descr="Philistin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258763"/>
            <a:ext cx="2863850" cy="612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90" name="Text Box 18"/>
          <p:cNvSpPr txBox="1">
            <a:spLocks noChangeArrowheads="1"/>
          </p:cNvSpPr>
          <p:nvPr/>
        </p:nvSpPr>
        <p:spPr bwMode="auto">
          <a:xfrm>
            <a:off x="2103438" y="1125538"/>
            <a:ext cx="776287"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00"/>
                </a:solidFill>
                <a:latin typeface="Arial" pitchFamily="34" charset="0"/>
                <a:cs typeface="Arial" pitchFamily="34" charset="0"/>
              </a:rPr>
              <a:t>O</a:t>
            </a:r>
          </a:p>
        </p:txBody>
      </p:sp>
      <p:sp>
        <p:nvSpPr>
          <p:cNvPr id="3091" name="Text Box 19"/>
          <p:cNvSpPr txBox="1">
            <a:spLocks noChangeArrowheads="1"/>
          </p:cNvSpPr>
          <p:nvPr/>
        </p:nvSpPr>
        <p:spPr bwMode="auto">
          <a:xfrm>
            <a:off x="3054350" y="1989138"/>
            <a:ext cx="649288"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chemeClr val="accent2"/>
                </a:solidFill>
                <a:latin typeface="Arial" pitchFamily="34" charset="0"/>
                <a:cs typeface="Arial" pitchFamily="34" charset="0"/>
              </a:rPr>
              <a:t>F</a:t>
            </a:r>
          </a:p>
        </p:txBody>
      </p:sp>
      <p:sp>
        <p:nvSpPr>
          <p:cNvPr id="3092" name="Text Box 20"/>
          <p:cNvSpPr txBox="1">
            <a:spLocks noChangeArrowheads="1"/>
          </p:cNvSpPr>
          <p:nvPr/>
        </p:nvSpPr>
        <p:spPr bwMode="auto">
          <a:xfrm>
            <a:off x="2713038" y="1389063"/>
            <a:ext cx="17748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3093" name="Text Box 21"/>
          <p:cNvSpPr txBox="1">
            <a:spLocks noChangeArrowheads="1"/>
          </p:cNvSpPr>
          <p:nvPr/>
        </p:nvSpPr>
        <p:spPr bwMode="auto">
          <a:xfrm>
            <a:off x="3475038" y="2312988"/>
            <a:ext cx="233045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EATURES</a:t>
            </a:r>
          </a:p>
        </p:txBody>
      </p:sp>
      <p:sp>
        <p:nvSpPr>
          <p:cNvPr id="3094" name="Text Box 22"/>
          <p:cNvSpPr txBox="1">
            <a:spLocks noChangeArrowheads="1"/>
          </p:cNvSpPr>
          <p:nvPr/>
        </p:nvSpPr>
        <p:spPr bwMode="auto">
          <a:xfrm>
            <a:off x="3551238" y="3025775"/>
            <a:ext cx="1817687" cy="73025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600">
                <a:solidFill>
                  <a:srgbClr val="FF9900"/>
                </a:solidFill>
                <a:effectLst>
                  <a:outerShdw blurRad="38100" dist="38100" dir="2700000" algn="tl">
                    <a:srgbClr val="C0C0C0"/>
                  </a:outerShdw>
                </a:effectLst>
                <a:latin typeface="Arial" pitchFamily="34" charset="0"/>
                <a:cs typeface="Arial" pitchFamily="34" charset="0"/>
              </a:rPr>
              <a:t>CITIES</a:t>
            </a:r>
          </a:p>
        </p:txBody>
      </p:sp>
      <p:sp>
        <p:nvSpPr>
          <p:cNvPr id="3095" name="Text Box 23"/>
          <p:cNvSpPr txBox="1">
            <a:spLocks noChangeArrowheads="1"/>
          </p:cNvSpPr>
          <p:nvPr/>
        </p:nvSpPr>
        <p:spPr bwMode="auto">
          <a:xfrm>
            <a:off x="6827838" y="3916363"/>
            <a:ext cx="2241550"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a:latin typeface="Arial" pitchFamily="34" charset="0"/>
                <a:cs typeface="Arial" pitchFamily="34" charset="0"/>
              </a:rPr>
              <a:t> </a:t>
            </a:r>
            <a:r>
              <a:rPr lang="en-US" altLang="en-US" sz="3200">
                <a:solidFill>
                  <a:srgbClr val="CC00CC"/>
                </a:solidFill>
                <a:latin typeface="Arial" pitchFamily="34" charset="0"/>
                <a:cs typeface="Arial" pitchFamily="34" charset="0"/>
              </a:rPr>
              <a:t>MILITARY</a:t>
            </a:r>
          </a:p>
        </p:txBody>
      </p:sp>
      <p:sp>
        <p:nvSpPr>
          <p:cNvPr id="3096" name="Text Box 24"/>
          <p:cNvSpPr txBox="1">
            <a:spLocks noChangeArrowheads="1"/>
          </p:cNvSpPr>
          <p:nvPr/>
        </p:nvSpPr>
        <p:spPr bwMode="auto">
          <a:xfrm>
            <a:off x="5608638" y="3078163"/>
            <a:ext cx="2268537"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200">
                <a:solidFill>
                  <a:schemeClr val="accent2"/>
                </a:solidFill>
                <a:latin typeface="Arial" pitchFamily="34" charset="0"/>
                <a:cs typeface="Arial" pitchFamily="34" charset="0"/>
              </a:rPr>
              <a:t>RELIGION</a:t>
            </a:r>
          </a:p>
        </p:txBody>
      </p:sp>
      <p:sp>
        <p:nvSpPr>
          <p:cNvPr id="3097" name="Text Box 25"/>
          <p:cNvSpPr txBox="1">
            <a:spLocks noChangeArrowheads="1"/>
          </p:cNvSpPr>
          <p:nvPr/>
        </p:nvSpPr>
        <p:spPr bwMode="auto">
          <a:xfrm>
            <a:off x="4313238" y="3916363"/>
            <a:ext cx="2246312"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200">
                <a:solidFill>
                  <a:srgbClr val="003300"/>
                </a:solidFill>
                <a:latin typeface="Arial" pitchFamily="34" charset="0"/>
                <a:cs typeface="Arial" pitchFamily="34" charset="0"/>
              </a:rPr>
              <a:t>CULTURE</a:t>
            </a:r>
          </a:p>
        </p:txBody>
      </p:sp>
      <p:sp>
        <p:nvSpPr>
          <p:cNvPr id="3098" name="Text Box 26"/>
          <p:cNvSpPr txBox="1">
            <a:spLocks noChangeArrowheads="1"/>
          </p:cNvSpPr>
          <p:nvPr/>
        </p:nvSpPr>
        <p:spPr bwMode="auto">
          <a:xfrm>
            <a:off x="5213350" y="4581525"/>
            <a:ext cx="395288" cy="114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FF00FF"/>
                </a:solidFill>
                <a:latin typeface="Arial" pitchFamily="34" charset="0"/>
                <a:cs typeface="Arial" pitchFamily="34" charset="0"/>
              </a:rPr>
              <a:t>I</a:t>
            </a:r>
          </a:p>
        </p:txBody>
      </p:sp>
      <p:sp>
        <p:nvSpPr>
          <p:cNvPr id="3099" name="Text Box 27"/>
          <p:cNvSpPr txBox="1">
            <a:spLocks noChangeArrowheads="1"/>
          </p:cNvSpPr>
          <p:nvPr/>
        </p:nvSpPr>
        <p:spPr bwMode="auto">
          <a:xfrm>
            <a:off x="5424488" y="4905375"/>
            <a:ext cx="3257550"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MPLICATIONS</a:t>
            </a:r>
          </a:p>
        </p:txBody>
      </p:sp>
      <p:sp>
        <p:nvSpPr>
          <p:cNvPr id="95245" name="Text Box 20"/>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104</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539750" y="0"/>
            <a:ext cx="7424738" cy="1323975"/>
          </a:xfrm>
          <a:solidFill>
            <a:srgbClr val="008000"/>
          </a:solidFill>
          <a:effectLst>
            <a:outerShdw blurRad="63500" dist="38099" dir="2700000" algn="ctr" rotWithShape="0">
              <a:schemeClr val="tx2">
                <a:alpha val="74997"/>
              </a:schemeClr>
            </a:outerShdw>
          </a:effectLst>
        </p:spPr>
        <p:txBody>
          <a:bodyPr wrap="none">
            <a:spAutoFit/>
          </a:bodyPr>
          <a:lstStyle/>
          <a:p>
            <a:pPr eaLnBrk="1" hangingPunct="1"/>
            <a:r>
              <a:rPr lang="en-US" altLang="en-US" sz="8000" b="1">
                <a:solidFill>
                  <a:schemeClr val="bg1"/>
                </a:solidFill>
                <a:effectLst>
                  <a:outerShdw blurRad="38100" dist="38100" dir="2700000" algn="tl">
                    <a:srgbClr val="000000"/>
                  </a:outerShdw>
                </a:effectLst>
                <a:latin typeface="Arial" pitchFamily="34" charset="0"/>
                <a:ea typeface="ＭＳ Ｐゴシック" pitchFamily="34" charset="-128"/>
              </a:rPr>
              <a:t>The Philistines</a:t>
            </a:r>
          </a:p>
        </p:txBody>
      </p:sp>
      <p:sp>
        <p:nvSpPr>
          <p:cNvPr id="17" name="Rectangle 16">
            <a:extLst>
              <a:ext uri="{FF2B5EF4-FFF2-40B4-BE49-F238E27FC236}">
                <a16:creationId xmlns:a16="http://schemas.microsoft.com/office/drawing/2014/main" id="{4A195C68-14F0-7627-158F-9665E16DF12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Effect transition="in" filter="slide(fromLeft)">
                                      <p:cBhvr>
                                        <p:cTn id="7" dur="500"/>
                                        <p:tgtEl>
                                          <p:spTgt spid="3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091"/>
                                        </p:tgtEl>
                                        <p:attrNameLst>
                                          <p:attrName>style.visibility</p:attrName>
                                        </p:attrNameLst>
                                      </p:cBhvr>
                                      <p:to>
                                        <p:strVal val="visible"/>
                                      </p:to>
                                    </p:set>
                                    <p:anim calcmode="lin" valueType="num">
                                      <p:cBhvr additive="base">
                                        <p:cTn id="12" dur="500" fill="hold"/>
                                        <p:tgtEl>
                                          <p:spTgt spid="3091"/>
                                        </p:tgtEl>
                                        <p:attrNameLst>
                                          <p:attrName>ppt_x</p:attrName>
                                        </p:attrNameLst>
                                      </p:cBhvr>
                                      <p:tavLst>
                                        <p:tav tm="0">
                                          <p:val>
                                            <p:strVal val="1+#ppt_w/2"/>
                                          </p:val>
                                        </p:tav>
                                        <p:tav tm="100000">
                                          <p:val>
                                            <p:strVal val="#ppt_x"/>
                                          </p:val>
                                        </p:tav>
                                      </p:tavLst>
                                    </p:anim>
                                    <p:anim calcmode="lin" valueType="num">
                                      <p:cBhvr additive="base">
                                        <p:cTn id="13" dur="500" fill="hold"/>
                                        <p:tgtEl>
                                          <p:spTgt spid="30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grpId="0" nodeType="clickEffect">
                                  <p:stCondLst>
                                    <p:cond delay="0"/>
                                  </p:stCondLst>
                                  <p:iterate type="wd">
                                    <p:tmPct val="100000"/>
                                  </p:iterate>
                                  <p:childTnLst>
                                    <p:set>
                                      <p:cBhvr>
                                        <p:cTn id="17" dur="1" fill="hold">
                                          <p:stCondLst>
                                            <p:cond delay="0"/>
                                          </p:stCondLst>
                                        </p:cTn>
                                        <p:tgtEl>
                                          <p:spTgt spid="3098"/>
                                        </p:tgtEl>
                                        <p:attrNameLst>
                                          <p:attrName>style.visibility</p:attrName>
                                        </p:attrNameLst>
                                      </p:cBhvr>
                                      <p:to>
                                        <p:strVal val="visible"/>
                                      </p:to>
                                    </p:set>
                                    <p:animEffect transition="in" filter="slide(fromLeft)">
                                      <p:cBhvr>
                                        <p:cTn id="18" dur="300"/>
                                        <p:tgtEl>
                                          <p:spTgt spid="30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092"/>
                                        </p:tgtEl>
                                        <p:attrNameLst>
                                          <p:attrName>style.visibility</p:attrName>
                                        </p:attrNameLst>
                                      </p:cBhvr>
                                      <p:to>
                                        <p:strVal val="visible"/>
                                      </p:to>
                                    </p:set>
                                    <p:animEffect transition="in" filter="checkerboard(across)">
                                      <p:cBhvr>
                                        <p:cTn id="23" dur="500"/>
                                        <p:tgtEl>
                                          <p:spTgt spid="3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093"/>
                                        </p:tgtEl>
                                        <p:attrNameLst>
                                          <p:attrName>style.visibility</p:attrName>
                                        </p:attrNameLst>
                                      </p:cBhvr>
                                      <p:to>
                                        <p:strVal val="visible"/>
                                      </p:to>
                                    </p:set>
                                    <p:animEffect transition="in" filter="wipe(up)">
                                      <p:cBhvr>
                                        <p:cTn id="28" dur="500"/>
                                        <p:tgtEl>
                                          <p:spTgt spid="30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099"/>
                                        </p:tgtEl>
                                        <p:attrNameLst>
                                          <p:attrName>style.visibility</p:attrName>
                                        </p:attrNameLst>
                                      </p:cBhvr>
                                      <p:to>
                                        <p:strVal val="visible"/>
                                      </p:to>
                                    </p:set>
                                    <p:animEffect transition="in" filter="checkerboard(across)">
                                      <p:cBhvr>
                                        <p:cTn id="33" dur="500"/>
                                        <p:tgtEl>
                                          <p:spTgt spid="309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094"/>
                                        </p:tgtEl>
                                        <p:attrNameLst>
                                          <p:attrName>style.visibility</p:attrName>
                                        </p:attrNameLst>
                                      </p:cBhvr>
                                      <p:to>
                                        <p:strVal val="visible"/>
                                      </p:to>
                                    </p:set>
                                    <p:anim calcmode="lin" valueType="num">
                                      <p:cBhvr additive="base">
                                        <p:cTn id="38" dur="500" fill="hold"/>
                                        <p:tgtEl>
                                          <p:spTgt spid="3094"/>
                                        </p:tgtEl>
                                        <p:attrNameLst>
                                          <p:attrName>ppt_x</p:attrName>
                                        </p:attrNameLst>
                                      </p:cBhvr>
                                      <p:tavLst>
                                        <p:tav tm="0">
                                          <p:val>
                                            <p:strVal val="0-#ppt_w/2"/>
                                          </p:val>
                                        </p:tav>
                                        <p:tav tm="100000">
                                          <p:val>
                                            <p:strVal val="#ppt_x"/>
                                          </p:val>
                                        </p:tav>
                                      </p:tavLst>
                                    </p:anim>
                                    <p:anim calcmode="lin" valueType="num">
                                      <p:cBhvr additive="base">
                                        <p:cTn id="39"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096"/>
                                        </p:tgtEl>
                                        <p:attrNameLst>
                                          <p:attrName>style.visibility</p:attrName>
                                        </p:attrNameLst>
                                      </p:cBhvr>
                                      <p:to>
                                        <p:strVal val="visible"/>
                                      </p:to>
                                    </p:set>
                                    <p:anim calcmode="lin" valueType="num">
                                      <p:cBhvr additive="base">
                                        <p:cTn id="44" dur="500" fill="hold"/>
                                        <p:tgtEl>
                                          <p:spTgt spid="3096"/>
                                        </p:tgtEl>
                                        <p:attrNameLst>
                                          <p:attrName>ppt_x</p:attrName>
                                        </p:attrNameLst>
                                      </p:cBhvr>
                                      <p:tavLst>
                                        <p:tav tm="0">
                                          <p:val>
                                            <p:strVal val="0-#ppt_w/2"/>
                                          </p:val>
                                        </p:tav>
                                        <p:tav tm="100000">
                                          <p:val>
                                            <p:strVal val="#ppt_x"/>
                                          </p:val>
                                        </p:tav>
                                      </p:tavLst>
                                    </p:anim>
                                    <p:anim calcmode="lin" valueType="num">
                                      <p:cBhvr additive="base">
                                        <p:cTn id="45"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097"/>
                                        </p:tgtEl>
                                        <p:attrNameLst>
                                          <p:attrName>style.visibility</p:attrName>
                                        </p:attrNameLst>
                                      </p:cBhvr>
                                      <p:to>
                                        <p:strVal val="visible"/>
                                      </p:to>
                                    </p:set>
                                    <p:anim calcmode="lin" valueType="num">
                                      <p:cBhvr additive="base">
                                        <p:cTn id="50" dur="500" fill="hold"/>
                                        <p:tgtEl>
                                          <p:spTgt spid="3097"/>
                                        </p:tgtEl>
                                        <p:attrNameLst>
                                          <p:attrName>ppt_x</p:attrName>
                                        </p:attrNameLst>
                                      </p:cBhvr>
                                      <p:tavLst>
                                        <p:tav tm="0">
                                          <p:val>
                                            <p:strVal val="0-#ppt_w/2"/>
                                          </p:val>
                                        </p:tav>
                                        <p:tav tm="100000">
                                          <p:val>
                                            <p:strVal val="#ppt_x"/>
                                          </p:val>
                                        </p:tav>
                                      </p:tavLst>
                                    </p:anim>
                                    <p:anim calcmode="lin" valueType="num">
                                      <p:cBhvr additive="base">
                                        <p:cTn id="51" dur="500" fill="hold"/>
                                        <p:tgtEl>
                                          <p:spTgt spid="3097"/>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095"/>
                                        </p:tgtEl>
                                        <p:attrNameLst>
                                          <p:attrName>style.visibility</p:attrName>
                                        </p:attrNameLst>
                                      </p:cBhvr>
                                      <p:to>
                                        <p:strVal val="visible"/>
                                      </p:to>
                                    </p:set>
                                    <p:anim calcmode="lin" valueType="num">
                                      <p:cBhvr additive="base">
                                        <p:cTn id="56" dur="500" fill="hold"/>
                                        <p:tgtEl>
                                          <p:spTgt spid="3095"/>
                                        </p:tgtEl>
                                        <p:attrNameLst>
                                          <p:attrName>ppt_x</p:attrName>
                                        </p:attrNameLst>
                                      </p:cBhvr>
                                      <p:tavLst>
                                        <p:tav tm="0">
                                          <p:val>
                                            <p:strVal val="0-#ppt_w/2"/>
                                          </p:val>
                                        </p:tav>
                                        <p:tav tm="100000">
                                          <p:val>
                                            <p:strVal val="#ppt_x"/>
                                          </p:val>
                                        </p:tav>
                                      </p:tavLst>
                                    </p:anim>
                                    <p:anim calcmode="lin" valueType="num">
                                      <p:cBhvr additive="base">
                                        <p:cTn id="57"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autoUpdateAnimBg="0"/>
      <p:bldP spid="3091" grpId="0" autoUpdateAnimBg="0"/>
      <p:bldP spid="3092" grpId="0" autoUpdateAnimBg="0"/>
      <p:bldP spid="3093" grpId="0" autoUpdateAnimBg="0"/>
      <p:bldP spid="3094" grpId="0" autoUpdateAnimBg="0"/>
      <p:bldP spid="3095" grpId="0" autoUpdateAnimBg="0"/>
      <p:bldP spid="3096" grpId="0" autoUpdateAnimBg="0"/>
      <p:bldP spid="3097" grpId="0" autoUpdateAnimBg="0"/>
      <p:bldP spid="3098" grpId="0" autoUpdateAnimBg="0"/>
      <p:bldP spid="3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579813" y="0"/>
            <a:ext cx="55641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5"/>
          <p:cNvSpPr>
            <a:spLocks noGrp="1" noChangeArrowheads="1"/>
          </p:cNvSpPr>
          <p:nvPr>
            <p:ph type="title"/>
          </p:nvPr>
        </p:nvSpPr>
        <p:spPr>
          <a:xfrm>
            <a:off x="228600" y="457200"/>
            <a:ext cx="2895600" cy="4267200"/>
          </a:xfrm>
        </p:spPr>
        <p:txBody>
          <a:bodyPr/>
          <a:lstStyle/>
          <a:p>
            <a:pPr eaLnBrk="1" hangingPunct="1"/>
            <a:r>
              <a:rPr lang="en-US" altLang="en-US" sz="4000" b="1">
                <a:latin typeface="Arial" pitchFamily="34" charset="0"/>
                <a:ea typeface="ＭＳ Ｐゴシック" pitchFamily="34" charset="-128"/>
              </a:rPr>
              <a:t>The Philistine Area Today</a:t>
            </a:r>
          </a:p>
        </p:txBody>
      </p:sp>
      <p:sp>
        <p:nvSpPr>
          <p:cNvPr id="4" name="Oval 4"/>
          <p:cNvSpPr>
            <a:spLocks noChangeArrowheads="1"/>
          </p:cNvSpPr>
          <p:nvPr/>
        </p:nvSpPr>
        <p:spPr bwMode="auto">
          <a:xfrm rot="1900144">
            <a:off x="3606800" y="4005263"/>
            <a:ext cx="1481138" cy="276225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70866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Title 1"/>
          <p:cNvSpPr>
            <a:spLocks noGrp="1"/>
          </p:cNvSpPr>
          <p:nvPr>
            <p:ph type="title" idx="4294967295"/>
          </p:nvPr>
        </p:nvSpPr>
        <p:spPr>
          <a:xfrm>
            <a:off x="6950075" y="609600"/>
            <a:ext cx="2230438" cy="3683000"/>
          </a:xfrm>
        </p:spPr>
        <p:txBody>
          <a:bodyPr/>
          <a:lstStyle/>
          <a:p>
            <a:r>
              <a:rPr lang="en-US" altLang="en-US" b="1" dirty="0">
                <a:latin typeface="Arial" pitchFamily="34" charset="0"/>
                <a:ea typeface="ＭＳ Ｐゴシック" pitchFamily="34" charset="-128"/>
              </a:rPr>
              <a:t>Israel later gave up the Gaza Strip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9450" cy="784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Title 1"/>
          <p:cNvSpPr>
            <a:spLocks noGrp="1"/>
          </p:cNvSpPr>
          <p:nvPr>
            <p:ph type="title" idx="4294967295"/>
          </p:nvPr>
        </p:nvSpPr>
        <p:spPr>
          <a:xfrm>
            <a:off x="5940425" y="609600"/>
            <a:ext cx="3024188" cy="2459038"/>
          </a:xfrm>
        </p:spPr>
        <p:txBody>
          <a:bodyPr/>
          <a:lstStyle/>
          <a:p>
            <a:r>
              <a:rPr lang="en-US" altLang="en-US" b="1">
                <a:latin typeface="Arial" pitchFamily="34" charset="0"/>
                <a:ea typeface="ＭＳ Ｐゴシック" pitchFamily="34" charset="-128"/>
              </a:rPr>
              <a:t>Gaza Up Close in 1999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38"/>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mj-lt"/>
              <a:buAutoNum type="arabicPeriod" startAt="2"/>
              <a:defRPr/>
            </a:pPr>
            <a:r>
              <a:rPr lang="en-US" b="1" dirty="0">
                <a:solidFill>
                  <a:srgbClr val="FFFFFF"/>
                </a:solidFill>
                <a:effectLst>
                  <a:glow rad="393700">
                    <a:schemeClr val="tx1">
                      <a:alpha val="95000"/>
                    </a:schemeClr>
                  </a:glow>
                </a:effectLst>
                <a:latin typeface="Arial"/>
                <a:cs typeface="Arial"/>
              </a:rPr>
              <a:t>The other two – Gath and </a:t>
            </a:r>
            <a:r>
              <a:rPr lang="en-US" b="1" dirty="0" err="1">
                <a:solidFill>
                  <a:srgbClr val="FFFFFF"/>
                </a:solidFill>
                <a:effectLst>
                  <a:glow rad="393700">
                    <a:schemeClr val="tx1">
                      <a:alpha val="95000"/>
                    </a:schemeClr>
                  </a:glow>
                </a:effectLst>
                <a:latin typeface="Arial"/>
                <a:cs typeface="Arial"/>
              </a:rPr>
              <a:t>Ekron</a:t>
            </a:r>
            <a:r>
              <a:rPr lang="en-US" b="1" dirty="0">
                <a:solidFill>
                  <a:srgbClr val="FFFFFF"/>
                </a:solidFill>
                <a:effectLst>
                  <a:glow rad="393700">
                    <a:schemeClr val="tx1">
                      <a:alpha val="95000"/>
                    </a:schemeClr>
                  </a:glow>
                </a:effectLst>
                <a:latin typeface="Arial"/>
                <a:cs typeface="Arial"/>
              </a:rPr>
              <a:t> – were inland cities on the plain somewhere east of the three coastal cities; but archaeologists have not agreed on the original location of these two cities. </a:t>
            </a:r>
          </a:p>
        </p:txBody>
      </p:sp>
      <p:sp>
        <p:nvSpPr>
          <p:cNvPr id="112643"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3"/>
          <p:cNvSpPr txBox="1">
            <a:spLocks noChangeArrowheads="1"/>
          </p:cNvSpPr>
          <p:nvPr/>
        </p:nvSpPr>
        <p:spPr bwMode="auto">
          <a:xfrm>
            <a:off x="35496" y="933683"/>
            <a:ext cx="432048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en-US" b="1" dirty="0">
                <a:solidFill>
                  <a:srgbClr val="FFFFFF"/>
                </a:solidFill>
                <a:effectLst>
                  <a:glow rad="393700">
                    <a:schemeClr val="tx1">
                      <a:alpha val="95000"/>
                    </a:schemeClr>
                  </a:glow>
                </a:effectLst>
                <a:latin typeface="Arial"/>
                <a:cs typeface="Arial"/>
              </a:rPr>
              <a:t>The first three – Ashkelon, Ashdod, Gaza – were all situated on or beside the sea-coast, straddling the line of the Via Maris (Way of the Sea). </a:t>
            </a:r>
          </a:p>
        </p:txBody>
      </p:sp>
      <p:sp>
        <p:nvSpPr>
          <p:cNvPr id="3" name="Title 2"/>
          <p:cNvSpPr>
            <a:spLocks noGrp="1"/>
          </p:cNvSpPr>
          <p:nvPr>
            <p:ph type="title" idx="4294967295"/>
          </p:nvPr>
        </p:nvSpPr>
        <p:spPr>
          <a:xfrm>
            <a:off x="179388" y="30163"/>
            <a:ext cx="8388350" cy="735012"/>
          </a:xfrm>
        </p:spPr>
        <p:txBody>
          <a:bodyPr/>
          <a:lstStyle/>
          <a:p>
            <a:pPr algn="l">
              <a:defRPr/>
            </a:pPr>
            <a:r>
              <a:rPr lang="en-US" b="1" kern="1200" dirty="0">
                <a:solidFill>
                  <a:srgbClr val="FF0000"/>
                </a:solidFill>
                <a:ea typeface="ＭＳ Ｐゴシック"/>
              </a:rPr>
              <a:t>Geography</a:t>
            </a:r>
            <a:r>
              <a:rPr lang="en-US" b="1" dirty="0">
                <a:solidFill>
                  <a:srgbClr val="FF0000"/>
                </a:solidFill>
              </a:rPr>
              <a:t> of Philistia</a:t>
            </a: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4500563" y="2492375"/>
            <a:ext cx="4643437"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Philistine </a:t>
            </a:r>
            <a:r>
              <a:rPr lang="en-US" altLang="en-US" sz="2800" b="1">
                <a:solidFill>
                  <a:srgbClr val="FFFF00"/>
                </a:solidFill>
                <a:latin typeface="Arial" pitchFamily="34" charset="0"/>
                <a:cs typeface="Arial" pitchFamily="34" charset="0"/>
              </a:rPr>
              <a:t>pottery</a:t>
            </a:r>
            <a:r>
              <a:rPr lang="en-US" altLang="en-US" sz="2800" b="1">
                <a:solidFill>
                  <a:srgbClr val="FFFFFF"/>
                </a:solidFill>
                <a:latin typeface="Arial" pitchFamily="34" charset="0"/>
                <a:cs typeface="Arial" pitchFamily="34" charset="0"/>
              </a:rPr>
              <a:t> with its distinctive and elegantly stylized bird motif and statues</a:t>
            </a:r>
          </a:p>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Many types of </a:t>
            </a:r>
            <a:r>
              <a:rPr lang="en-US" altLang="en-US" sz="2800" b="1">
                <a:solidFill>
                  <a:srgbClr val="FFFF00"/>
                </a:solidFill>
                <a:latin typeface="Arial" pitchFamily="34" charset="0"/>
                <a:cs typeface="Arial" pitchFamily="34" charset="0"/>
              </a:rPr>
              <a:t>weapons</a:t>
            </a:r>
          </a:p>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Philistine god/goddess </a:t>
            </a:r>
            <a:r>
              <a:rPr lang="en-US" altLang="en-US" sz="2800" b="1">
                <a:solidFill>
                  <a:srgbClr val="FFFF00"/>
                </a:solidFill>
                <a:latin typeface="Arial" pitchFamily="34" charset="0"/>
                <a:cs typeface="Arial" pitchFamily="34" charset="0"/>
              </a:rPr>
              <a:t>temples</a:t>
            </a:r>
          </a:p>
        </p:txBody>
      </p:sp>
      <p:sp>
        <p:nvSpPr>
          <p:cNvPr id="113667"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FFFFFF"/>
                </a:solidFill>
                <a:latin typeface="Arial" pitchFamily="34" charset="0"/>
                <a:cs typeface="Arial" pitchFamily="34" charset="0"/>
              </a:rPr>
              <a:t>105</a:t>
            </a:r>
            <a:endParaRPr lang="en-US" altLang="en-US">
              <a:solidFill>
                <a:srgbClr val="FFFFFF"/>
              </a:solidFill>
              <a:latin typeface="Arial" pitchFamily="34" charset="0"/>
              <a:cs typeface="Arial" pitchFamily="34" charset="0"/>
            </a:endParaRPr>
          </a:p>
        </p:txBody>
      </p:sp>
      <p:sp>
        <p:nvSpPr>
          <p:cNvPr id="2" name="Title 1"/>
          <p:cNvSpPr>
            <a:spLocks noGrp="1"/>
          </p:cNvSpPr>
          <p:nvPr>
            <p:ph type="title" idx="4294967295"/>
          </p:nvPr>
        </p:nvSpPr>
        <p:spPr>
          <a:xfrm>
            <a:off x="4572000" y="417513"/>
            <a:ext cx="3886200" cy="1754187"/>
          </a:xfrm>
          <a:effectLst>
            <a:outerShdw blurRad="63500" dist="38099" dir="2700000" algn="ctr" rotWithShape="0">
              <a:schemeClr val="tx1">
                <a:alpha val="74997"/>
              </a:schemeClr>
            </a:outerShdw>
          </a:effectLst>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defRPr/>
            </a:pPr>
            <a:r>
              <a:rPr lang="en-US" sz="3600" b="1" kern="1200" dirty="0">
                <a:solidFill>
                  <a:srgbClr val="FFFFFF"/>
                </a:solidFill>
                <a:ea typeface="+mn-ea"/>
              </a:rPr>
              <a:t>Major Archaeological Discoveries</a:t>
            </a:r>
          </a:p>
        </p:txBody>
      </p:sp>
      <p:pic>
        <p:nvPicPr>
          <p:cNvPr id="1136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549275"/>
            <a:ext cx="4445000" cy="585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28600" y="990600"/>
            <a:ext cx="8915400"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33363" indent="-2333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spcBef>
                <a:spcPct val="50000"/>
              </a:spcBef>
              <a:defRPr/>
            </a:pPr>
            <a:r>
              <a:rPr lang="en-US" b="1" dirty="0">
                <a:latin typeface="Arial"/>
                <a:cs typeface="Arial"/>
              </a:rPr>
              <a:t>A key city throughout the second millennium BC (middle and late Bronze Age).</a:t>
            </a:r>
          </a:p>
          <a:p>
            <a:pPr marL="0" indent="0" eaLnBrk="1" hangingPunct="1">
              <a:spcBef>
                <a:spcPct val="50000"/>
              </a:spcBef>
              <a:defRPr/>
            </a:pPr>
            <a:r>
              <a:rPr lang="en-US" b="1" dirty="0">
                <a:latin typeface="Arial"/>
                <a:cs typeface="Arial"/>
              </a:rPr>
              <a:t>Biblical records:</a:t>
            </a:r>
          </a:p>
          <a:p>
            <a:pPr marL="342900" indent="-342900" eaLnBrk="1" hangingPunct="1">
              <a:spcBef>
                <a:spcPct val="50000"/>
              </a:spcBef>
              <a:buFont typeface="Arial"/>
              <a:buChar char="•"/>
              <a:defRPr/>
            </a:pPr>
            <a:r>
              <a:rPr lang="en-US" b="1" dirty="0">
                <a:latin typeface="Arial"/>
                <a:cs typeface="Arial"/>
              </a:rPr>
              <a:t>Once this city was occupied by Judah (Judg. 1:18)</a:t>
            </a:r>
          </a:p>
          <a:p>
            <a:pPr marL="342900" indent="-342900" eaLnBrk="1" hangingPunct="1">
              <a:spcBef>
                <a:spcPct val="50000"/>
              </a:spcBef>
              <a:buFont typeface="Arial"/>
              <a:buChar char="•"/>
              <a:defRPr/>
            </a:pPr>
            <a:r>
              <a:rPr lang="en-US" b="1" dirty="0">
                <a:latin typeface="Arial"/>
                <a:cs typeface="Arial"/>
              </a:rPr>
              <a:t>In Samson</a:t>
            </a:r>
            <a:r>
              <a:rPr lang="fr-FR" altLang="ja-JP" b="1" dirty="0">
                <a:latin typeface="Arial"/>
                <a:cs typeface="Arial"/>
              </a:rPr>
              <a:t>'</a:t>
            </a:r>
            <a:r>
              <a:rPr lang="en-US" b="1" dirty="0">
                <a:latin typeface="Arial"/>
                <a:cs typeface="Arial"/>
              </a:rPr>
              <a:t>s day it reverted to Philistine rule (Judg. 14:19)</a:t>
            </a:r>
          </a:p>
        </p:txBody>
      </p:sp>
      <p:sp>
        <p:nvSpPr>
          <p:cNvPr id="8198" name="Text Box 6"/>
          <p:cNvSpPr txBox="1">
            <a:spLocks noChangeArrowheads="1"/>
          </p:cNvSpPr>
          <p:nvPr/>
        </p:nvSpPr>
        <p:spPr bwMode="auto">
          <a:xfrm>
            <a:off x="3505200" y="3962400"/>
            <a:ext cx="2590800" cy="1570038"/>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tx2"/>
                </a:solidFill>
                <a:latin typeface="Arial" pitchFamily="34" charset="0"/>
                <a:cs typeface="Arial" pitchFamily="34" charset="0"/>
              </a:rPr>
              <a:t>Statue from Ashkelon (probably 4</a:t>
            </a:r>
            <a:r>
              <a:rPr lang="en-US" altLang="en-US" b="1" baseline="30000">
                <a:solidFill>
                  <a:schemeClr val="tx2"/>
                </a:solidFill>
                <a:latin typeface="Arial" pitchFamily="34" charset="0"/>
                <a:cs typeface="Arial" pitchFamily="34" charset="0"/>
              </a:rPr>
              <a:t>th</a:t>
            </a:r>
            <a:r>
              <a:rPr lang="en-US" altLang="en-US" b="1">
                <a:solidFill>
                  <a:schemeClr val="tx2"/>
                </a:solidFill>
                <a:latin typeface="Arial" pitchFamily="34" charset="0"/>
                <a:cs typeface="Arial" pitchFamily="34" charset="0"/>
              </a:rPr>
              <a:t> century BC)</a:t>
            </a:r>
          </a:p>
        </p:txBody>
      </p:sp>
      <p:pic>
        <p:nvPicPr>
          <p:cNvPr id="114691" name="Picture 9" descr="filis~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38" y="3657600"/>
            <a:ext cx="2792412" cy="2819400"/>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pic>
        <p:nvPicPr>
          <p:cNvPr id="114692" name="Picture 10" descr="filis~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41475" y="3505200"/>
            <a:ext cx="154781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3" name="Text Box 11"/>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0" y="0"/>
            <a:ext cx="7772400" cy="874713"/>
          </a:xfrm>
          <a:solidFill>
            <a:srgbClr val="008000"/>
          </a:solidFill>
        </p:spPr>
        <p:txBody>
          <a:bodyPr/>
          <a:lstStyle/>
          <a:p>
            <a:pPr eaLnBrk="1" hangingPunct="1"/>
            <a:r>
              <a:rPr lang="en-US" altLang="en-US" sz="3600" b="1">
                <a:solidFill>
                  <a:srgbClr val="FFFFFF"/>
                </a:solidFill>
                <a:latin typeface="Arial" pitchFamily="34" charset="0"/>
                <a:ea typeface="ＭＳ Ｐゴシック" pitchFamily="34" charset="-128"/>
              </a:rPr>
              <a:t>Ashkelon</a:t>
            </a:r>
            <a:endParaRPr lang="en-US" altLang="en-US">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0-#ppt_w/2"/>
                                          </p:val>
                                        </p:tav>
                                        <p:tav tm="100000">
                                          <p:val>
                                            <p:strVal val="#ppt_x"/>
                                          </p:val>
                                        </p:tav>
                                      </p:tavLst>
                                    </p:anim>
                                    <p:anim calcmode="lin" valueType="num">
                                      <p:cBhvr additive="base">
                                        <p:cTn id="14"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idx="4294967295"/>
          </p:nvPr>
        </p:nvSpPr>
        <p:spPr>
          <a:xfrm>
            <a:off x="755650" y="0"/>
            <a:ext cx="6337300" cy="1143000"/>
          </a:xfrm>
        </p:spPr>
        <p:txBody>
          <a:bodyPr/>
          <a:lstStyle/>
          <a:p>
            <a:pPr algn="l"/>
            <a:r>
              <a:rPr lang="en-US" altLang="en-US">
                <a:solidFill>
                  <a:srgbClr val="FFFFFF"/>
                </a:solidFill>
                <a:latin typeface="Arial" pitchFamily="34" charset="0"/>
                <a:ea typeface="ＭＳ Ｐゴシック" pitchFamily="34" charset="-128"/>
              </a:rPr>
              <a:t>Nike</a:t>
            </a:r>
          </a:p>
        </p:txBody>
      </p:sp>
      <p:pic>
        <p:nvPicPr>
          <p:cNvPr id="115714" name="Picture 6" descr="filis~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39875"/>
            <a:ext cx="8023225" cy="1142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4800600" y="533400"/>
            <a:ext cx="4343400" cy="4586288"/>
          </a:xfrm>
          <a:prstGeom prst="rect">
            <a:avLst/>
          </a:prstGeom>
          <a:solidFill>
            <a:schemeClr val="accent6">
              <a:lumMod val="75000"/>
            </a:schemeClr>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1"/>
                </a:solidFill>
                <a:effectLst>
                  <a:outerShdw blurRad="38100" dist="38100" dir="2700000" algn="tl">
                    <a:srgbClr val="000000"/>
                  </a:outerShdw>
                </a:effectLst>
                <a:latin typeface="Arial" pitchFamily="34" charset="0"/>
                <a:cs typeface="Arial" pitchFamily="34" charset="0"/>
              </a:rPr>
              <a:t>An interesting sculptured figure</a:t>
            </a:r>
          </a:p>
          <a:p>
            <a:pPr eaLnBrk="1" hangingPunct="1"/>
            <a:endParaRPr lang="en-US" altLang="en-US" sz="3200" b="1">
              <a:solidFill>
                <a:schemeClr val="bg1"/>
              </a:solidFill>
              <a:effectLst>
                <a:outerShdw blurRad="38100" dist="38100" dir="2700000" algn="tl">
                  <a:srgbClr val="000000"/>
                </a:outerShdw>
              </a:effectLst>
              <a:latin typeface="Arial" pitchFamily="34" charset="0"/>
              <a:cs typeface="Arial" pitchFamily="34" charset="0"/>
            </a:endParaRP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The Winged Goddess of</a:t>
            </a: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Victory – Nike</a:t>
            </a:r>
          </a:p>
          <a:p>
            <a:pPr eaLnBrk="1" hangingPunct="1"/>
            <a:endParaRPr lang="en-US" altLang="en-US" sz="2800" b="1">
              <a:solidFill>
                <a:schemeClr val="bg1"/>
              </a:solidFill>
              <a:effectLst>
                <a:outerShdw blurRad="38100" dist="38100" dir="2700000" algn="tl">
                  <a:srgbClr val="000000"/>
                </a:outerShdw>
              </a:effectLst>
              <a:latin typeface="Arial" pitchFamily="34" charset="0"/>
              <a:cs typeface="Arial" pitchFamily="34" charset="0"/>
            </a:endParaRP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She is standing upon a </a:t>
            </a: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globe of the world which rests upon the shoulders of Atlas</a:t>
            </a:r>
          </a:p>
        </p:txBody>
      </p:sp>
      <p:sp>
        <p:nvSpPr>
          <p:cNvPr id="12293" name="Oval 5"/>
          <p:cNvSpPr>
            <a:spLocks noChangeArrowheads="1"/>
          </p:cNvSpPr>
          <p:nvPr/>
        </p:nvSpPr>
        <p:spPr bwMode="auto">
          <a:xfrm>
            <a:off x="1979613" y="-674688"/>
            <a:ext cx="2016125" cy="6480176"/>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15717" name="Text Box 6"/>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75"/>
            <a:ext cx="2157413" cy="191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fltVal val="0"/>
                                          </p:val>
                                        </p:tav>
                                        <p:tav tm="100000">
                                          <p:val>
                                            <p:strVal val="#ppt_w"/>
                                          </p:val>
                                        </p:tav>
                                      </p:tavLst>
                                    </p:anim>
                                    <p:anim calcmode="lin" valueType="num">
                                      <p:cBhvr>
                                        <p:cTn id="13" dur="1000" fill="hold"/>
                                        <p:tgtEl>
                                          <p:spTgt spid="12293"/>
                                        </p:tgtEl>
                                        <p:attrNameLst>
                                          <p:attrName>ppt_h</p:attrName>
                                        </p:attrNameLst>
                                      </p:cBhvr>
                                      <p:tavLst>
                                        <p:tav tm="0">
                                          <p:val>
                                            <p:fltVal val="0"/>
                                          </p:val>
                                        </p:tav>
                                        <p:tav tm="100000">
                                          <p:val>
                                            <p:strVal val="#ppt_h"/>
                                          </p:val>
                                        </p:tav>
                                      </p:tavLst>
                                    </p:anim>
                                    <p:anim calcmode="lin" valueType="num">
                                      <p:cBhvr>
                                        <p:cTn id="14"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122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7950" y="838200"/>
            <a:ext cx="888365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b="1">
                <a:latin typeface="Arial" pitchFamily="34" charset="0"/>
                <a:cs typeface="Arial" pitchFamily="34" charset="0"/>
              </a:rPr>
              <a:t>Ugarit texts noted Ashdod as an important trading city in the second half of the 2</a:t>
            </a:r>
            <a:r>
              <a:rPr lang="en-US" altLang="en-US" b="1" baseline="30000">
                <a:latin typeface="Arial" pitchFamily="34" charset="0"/>
                <a:cs typeface="Arial" pitchFamily="34" charset="0"/>
              </a:rPr>
              <a:t>nd</a:t>
            </a:r>
            <a:r>
              <a:rPr lang="en-US" altLang="en-US" b="1">
                <a:latin typeface="Arial" pitchFamily="34" charset="0"/>
                <a:cs typeface="Arial" pitchFamily="34" charset="0"/>
              </a:rPr>
              <a:t> millennium  BC: </a:t>
            </a:r>
            <a:r>
              <a:rPr lang="en-US" altLang="ja-JP" b="1">
                <a:latin typeface="Arial" pitchFamily="34" charset="0"/>
                <a:cs typeface="Arial" pitchFamily="34" charset="0"/>
              </a:rPr>
              <a:t>"</a:t>
            </a:r>
            <a:r>
              <a:rPr lang="en-US" altLang="en-US" b="1">
                <a:latin typeface="Arial" pitchFamily="34" charset="0"/>
                <a:cs typeface="Arial" pitchFamily="34" charset="0"/>
              </a:rPr>
              <a:t>traders from Ashdod</a:t>
            </a:r>
            <a:r>
              <a:rPr lang="en-US" altLang="ja-JP" b="1">
                <a:latin typeface="Arial" pitchFamily="34" charset="0"/>
                <a:cs typeface="Arial" pitchFamily="34" charset="0"/>
              </a:rPr>
              <a:t>"</a:t>
            </a:r>
            <a:r>
              <a:rPr lang="en-US" altLang="en-US" b="1">
                <a:latin typeface="Arial" pitchFamily="34" charset="0"/>
                <a:cs typeface="Arial" pitchFamily="34" charset="0"/>
              </a:rPr>
              <a:t> are specifically mentioned.</a:t>
            </a:r>
          </a:p>
          <a:p>
            <a:pPr eaLnBrk="1" hangingPunct="1"/>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 Biblical record:</a:t>
            </a:r>
          </a:p>
          <a:p>
            <a:pPr eaLnBrk="1" hangingPunct="1"/>
            <a:r>
              <a:rPr lang="en-US" altLang="en-US" b="1">
                <a:latin typeface="Arial" pitchFamily="34" charset="0"/>
                <a:cs typeface="Arial" pitchFamily="34" charset="0"/>
              </a:rPr>
              <a:t>	In 1 Samuel 5, when Philistines captured the Ark of God, </a:t>
            </a:r>
          </a:p>
          <a:p>
            <a:pPr eaLnBrk="1" hangingPunct="1"/>
            <a:r>
              <a:rPr lang="en-US" altLang="en-US" b="1">
                <a:latin typeface="Arial" pitchFamily="34" charset="0"/>
                <a:cs typeface="Arial" pitchFamily="34" charset="0"/>
              </a:rPr>
              <a:t>	the people of this city suffered a lot.</a:t>
            </a:r>
          </a:p>
        </p:txBody>
      </p:sp>
      <p:sp>
        <p:nvSpPr>
          <p:cNvPr id="10245" name="Text Box 5"/>
          <p:cNvSpPr txBox="1">
            <a:spLocks noChangeArrowheads="1"/>
          </p:cNvSpPr>
          <p:nvPr/>
        </p:nvSpPr>
        <p:spPr bwMode="auto">
          <a:xfrm>
            <a:off x="2971800" y="4437063"/>
            <a:ext cx="4264025" cy="1384300"/>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800" b="1">
                <a:solidFill>
                  <a:schemeClr val="tx2"/>
                </a:solidFill>
                <a:latin typeface="Arial" pitchFamily="34" charset="0"/>
                <a:cs typeface="Arial" pitchFamily="34" charset="0"/>
              </a:rPr>
              <a:t>One of the Ashdod findings (a chair for a Philistine goddess)</a:t>
            </a:r>
          </a:p>
        </p:txBody>
      </p:sp>
      <p:pic>
        <p:nvPicPr>
          <p:cNvPr id="116739" name="Picture 7" descr="filis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48063"/>
            <a:ext cx="2155825" cy="3081337"/>
          </a:xfrm>
          <a:prstGeom prst="rect">
            <a:avLst/>
          </a:prstGeom>
          <a:noFill/>
          <a:ln w="952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16740"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39688" y="-26988"/>
            <a:ext cx="7772400" cy="719138"/>
          </a:xfrm>
          <a:solidFill>
            <a:srgbClr val="0000FF"/>
          </a:solidFill>
        </p:spPr>
        <p:txBody>
          <a:bodyPr/>
          <a:lstStyle/>
          <a:p>
            <a:pPr>
              <a:defRPr/>
            </a:pPr>
            <a:r>
              <a:rPr lang="en-US" sz="3600" b="1" kern="1200" dirty="0">
                <a:solidFill>
                  <a:srgbClr val="FFFFFF"/>
                </a:solidFill>
                <a:ea typeface="ＭＳ Ｐゴシック"/>
              </a:rPr>
              <a:t>Ashdod</a:t>
            </a:r>
            <a:r>
              <a:rPr lang="en-US"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1+#ppt_w/2"/>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slide(fromRight)">
                                      <p:cBhvr>
                                        <p:cTn id="13"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5"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1" name="Group 4"/>
          <p:cNvGrpSpPr>
            <a:grpSpLocks/>
          </p:cNvGrpSpPr>
          <p:nvPr/>
        </p:nvGrpSpPr>
        <p:grpSpPr bwMode="auto">
          <a:xfrm>
            <a:off x="4495800" y="990600"/>
            <a:ext cx="685800" cy="5148263"/>
            <a:chOff x="2736" y="576"/>
            <a:chExt cx="288" cy="1974"/>
          </a:xfrm>
        </p:grpSpPr>
        <p:sp>
          <p:nvSpPr>
            <p:cNvPr id="117766" name="Text Box 5"/>
            <p:cNvSpPr txBox="1">
              <a:spLocks noChangeArrowheads="1"/>
            </p:cNvSpPr>
            <p:nvPr/>
          </p:nvSpPr>
          <p:spPr bwMode="auto">
            <a:xfrm>
              <a:off x="2736" y="576"/>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P</a:t>
              </a:r>
            </a:p>
          </p:txBody>
        </p:sp>
        <p:sp>
          <p:nvSpPr>
            <p:cNvPr id="117767" name="Text Box 6"/>
            <p:cNvSpPr txBox="1">
              <a:spLocks noChangeArrowheads="1"/>
            </p:cNvSpPr>
            <p:nvPr/>
          </p:nvSpPr>
          <p:spPr bwMode="auto">
            <a:xfrm>
              <a:off x="2736" y="1152"/>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T</a:t>
              </a:r>
            </a:p>
          </p:txBody>
        </p:sp>
        <p:sp>
          <p:nvSpPr>
            <p:cNvPr id="117768" name="Text Box 7"/>
            <p:cNvSpPr txBox="1">
              <a:spLocks noChangeArrowheads="1"/>
            </p:cNvSpPr>
            <p:nvPr/>
          </p:nvSpPr>
          <p:spPr bwMode="auto">
            <a:xfrm>
              <a:off x="2736" y="864"/>
              <a:ext cx="28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O</a:t>
              </a:r>
            </a:p>
          </p:txBody>
        </p:sp>
        <p:sp>
          <p:nvSpPr>
            <p:cNvPr id="117769" name="Text Box 8"/>
            <p:cNvSpPr txBox="1">
              <a:spLocks noChangeArrowheads="1"/>
            </p:cNvSpPr>
            <p:nvPr/>
          </p:nvSpPr>
          <p:spPr bwMode="auto">
            <a:xfrm>
              <a:off x="2736" y="1440"/>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T</a:t>
              </a:r>
            </a:p>
          </p:txBody>
        </p:sp>
        <p:sp>
          <p:nvSpPr>
            <p:cNvPr id="117770" name="Text Box 9"/>
            <p:cNvSpPr txBox="1">
              <a:spLocks noChangeArrowheads="1"/>
            </p:cNvSpPr>
            <p:nvPr/>
          </p:nvSpPr>
          <p:spPr bwMode="auto">
            <a:xfrm>
              <a:off x="2736" y="2016"/>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R</a:t>
              </a:r>
            </a:p>
          </p:txBody>
        </p:sp>
        <p:sp>
          <p:nvSpPr>
            <p:cNvPr id="117771" name="Text Box 10"/>
            <p:cNvSpPr txBox="1">
              <a:spLocks noChangeArrowheads="1"/>
            </p:cNvSpPr>
            <p:nvPr/>
          </p:nvSpPr>
          <p:spPr bwMode="auto">
            <a:xfrm>
              <a:off x="2736" y="1728"/>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E</a:t>
              </a:r>
            </a:p>
          </p:txBody>
        </p:sp>
        <p:sp>
          <p:nvSpPr>
            <p:cNvPr id="117772" name="Text Box 11"/>
            <p:cNvSpPr txBox="1">
              <a:spLocks noChangeArrowheads="1"/>
            </p:cNvSpPr>
            <p:nvPr/>
          </p:nvSpPr>
          <p:spPr bwMode="auto">
            <a:xfrm>
              <a:off x="2736" y="2304"/>
              <a:ext cx="240"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Y</a:t>
              </a:r>
            </a:p>
          </p:txBody>
        </p:sp>
      </p:grpSp>
      <p:pic>
        <p:nvPicPr>
          <p:cNvPr id="117762" name="Picture 15" descr="filis~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4267200" cy="467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7763" name="Picture 16" descr="fili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35337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4" name="Text Box 5"/>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endParaRPr lang="en-US" altLang="en-US">
              <a:latin typeface="Arial" pitchFamily="34" charset="0"/>
              <a:cs typeface="Arial" pitchFamily="34" charset="0"/>
            </a:endParaRPr>
          </a:p>
        </p:txBody>
      </p:sp>
      <p:sp>
        <p:nvSpPr>
          <p:cNvPr id="117765" name="Title 1"/>
          <p:cNvSpPr>
            <a:spLocks noGrp="1"/>
          </p:cNvSpPr>
          <p:nvPr>
            <p:ph type="title" idx="4294967295"/>
          </p:nvPr>
        </p:nvSpPr>
        <p:spPr>
          <a:xfrm>
            <a:off x="0" y="-26988"/>
            <a:ext cx="8458200" cy="946151"/>
          </a:xfrm>
        </p:spPr>
        <p:txBody>
          <a:bodyPr/>
          <a:lstStyle/>
          <a:p>
            <a:r>
              <a:rPr lang="en-US" altLang="en-US" sz="4000" b="1" i="1">
                <a:solidFill>
                  <a:srgbClr val="800000"/>
                </a:solidFill>
                <a:latin typeface="Arial" pitchFamily="34" charset="0"/>
                <a:ea typeface="ＭＳ Ｐゴシック" pitchFamily="34" charset="-128"/>
              </a:rPr>
              <a:t>Philistines made beautiful pots!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825" y="125413"/>
            <a:ext cx="7772400" cy="711200"/>
          </a:xfrm>
          <a:solidFill>
            <a:srgbClr val="0000F2"/>
          </a:solidFill>
        </p:spPr>
        <p:txBody>
          <a:bodyPr/>
          <a:lstStyle/>
          <a:p>
            <a:pPr algn="l">
              <a:defRPr/>
            </a:pPr>
            <a:r>
              <a:rPr lang="en-US" sz="4000" b="1" kern="1200" dirty="0">
                <a:solidFill>
                  <a:srgbClr val="FFFFFF"/>
                </a:solidFill>
                <a:ea typeface="ＭＳ Ｐゴシック"/>
              </a:rPr>
              <a:t>The Pottery</a:t>
            </a:r>
            <a:r>
              <a:rPr lang="en-US" dirty="0">
                <a:solidFill>
                  <a:srgbClr val="FFFFFF"/>
                </a:solidFill>
              </a:rPr>
              <a:t> </a:t>
            </a:r>
          </a:p>
        </p:txBody>
      </p:sp>
      <p:pic>
        <p:nvPicPr>
          <p:cNvPr id="118786" name="Picture 9" descr="filis3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3400" y="4800600"/>
            <a:ext cx="3124200" cy="189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2"/>
          <p:cNvSpPr>
            <a:spLocks noChangeArrowheads="1"/>
          </p:cNvSpPr>
          <p:nvPr/>
        </p:nvSpPr>
        <p:spPr bwMode="auto">
          <a:xfrm>
            <a:off x="304800" y="898525"/>
            <a:ext cx="5638800"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Distinctive type of Philistine pottery (influenced by Mycenaean, Cyprus, Egypt and Palestine)</a:t>
            </a:r>
          </a:p>
          <a:p>
            <a:pPr eaLnBrk="1" hangingPunct="1">
              <a:spcBef>
                <a:spcPct val="50000"/>
              </a:spcBef>
            </a:pPr>
            <a:r>
              <a:rPr lang="en-US" altLang="en-US" b="1">
                <a:latin typeface="Arial" pitchFamily="34" charset="0"/>
                <a:cs typeface="Arial" pitchFamily="34" charset="0"/>
              </a:rPr>
              <a:t>Closely related to the Rhodes and Cyprus</a:t>
            </a:r>
          </a:p>
          <a:p>
            <a:pPr eaLnBrk="1" hangingPunct="1">
              <a:spcBef>
                <a:spcPct val="50000"/>
              </a:spcBef>
            </a:pPr>
            <a:r>
              <a:rPr lang="en-US" altLang="en-US" b="1">
                <a:latin typeface="Arial" pitchFamily="34" charset="0"/>
                <a:cs typeface="Arial" pitchFamily="34" charset="0"/>
              </a:rPr>
              <a:t>Buff-colored beer jar (heavy drinkers), craters, cup, jar, etc</a:t>
            </a:r>
          </a:p>
          <a:p>
            <a:pPr eaLnBrk="1" hangingPunct="1">
              <a:spcBef>
                <a:spcPct val="50000"/>
              </a:spcBef>
            </a:pPr>
            <a:r>
              <a:rPr lang="en-US" altLang="en-US" b="1">
                <a:latin typeface="Arial" pitchFamily="34" charset="0"/>
                <a:cs typeface="Arial" pitchFamily="34" charset="0"/>
              </a:rPr>
              <a:t>Typically painted in black and red</a:t>
            </a:r>
          </a:p>
        </p:txBody>
      </p:sp>
      <p:pic>
        <p:nvPicPr>
          <p:cNvPr id="118788" name="Picture 7" descr="filis32"/>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019800" y="533400"/>
            <a:ext cx="2825750" cy="199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9" name="Picture 8" descr="filis33"/>
          <p:cNvPicPr>
            <a:picLocks noChangeAspect="1" noChangeArrowheads="1"/>
          </p:cNvPicPr>
          <p:nvPr/>
        </p:nvPicPr>
        <p:blipFill>
          <a:blip r:embed="rId4" cstate="screen">
            <a:lum bright="20000"/>
            <a:extLst>
              <a:ext uri="{28A0092B-C50C-407E-A947-70E740481C1C}">
                <a14:useLocalDpi xmlns:a14="http://schemas.microsoft.com/office/drawing/2010/main" val="0"/>
              </a:ext>
            </a:extLst>
          </a:blip>
          <a:srcRect/>
          <a:stretch>
            <a:fillRect/>
          </a:stretch>
        </p:blipFill>
        <p:spPr bwMode="auto">
          <a:xfrm>
            <a:off x="6107113" y="2590800"/>
            <a:ext cx="280828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90"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effectLst>
            <a:outerShdw blurRad="63500" dist="107763" dir="18900000" algn="ctr" rotWithShape="0">
              <a:schemeClr val="tx1">
                <a:alpha val="50000"/>
              </a:schemeClr>
            </a:outerShdw>
          </a:effectLst>
        </p:spPr>
        <p:txBody>
          <a:bodyPr/>
          <a:lstStyle/>
          <a:p>
            <a:pPr eaLnBrk="1" hangingPunct="1"/>
            <a:r>
              <a:rPr lang="en-US" altLang="en-US" b="1" dirty="0">
                <a:ea typeface="ＭＳ Ｐゴシック" pitchFamily="34" charset="-128"/>
                <a:cs typeface="Arial" pitchFamily="34" charset="0"/>
              </a:rPr>
              <a:t>The Ancient Near East</a:t>
            </a:r>
            <a:endParaRPr lang="en-US" altLang="en-US" dirty="0">
              <a:ea typeface="ＭＳ Ｐゴシック" pitchFamily="34" charset="-128"/>
              <a:cs typeface="Arial" pitchFamily="34" charset="0"/>
            </a:endParaRPr>
          </a:p>
        </p:txBody>
      </p:sp>
      <p:pic>
        <p:nvPicPr>
          <p:cNvPr id="96258"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93688" y="1371600"/>
            <a:ext cx="7326312" cy="4887913"/>
          </a:xfrm>
          <a:noFill/>
        </p:spPr>
      </p:pic>
      <p:sp>
        <p:nvSpPr>
          <p:cNvPr id="61444" name="Text Box 4"/>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a:solidFill>
                  <a:schemeClr val="tx2"/>
                </a:solidFill>
                <a:latin typeface="Arial" pitchFamily="34" charset="0"/>
                <a:cs typeface="Arial" pitchFamily="34" charset="0"/>
              </a:rPr>
              <a:t>Egypt</a:t>
            </a:r>
          </a:p>
        </p:txBody>
      </p:sp>
      <p:sp>
        <p:nvSpPr>
          <p:cNvPr id="61445" name="Text Box 5"/>
          <p:cNvSpPr txBox="1">
            <a:spLocks noChangeArrowheads="1"/>
          </p:cNvSpPr>
          <p:nvPr/>
        </p:nvSpPr>
        <p:spPr bwMode="auto">
          <a:xfrm>
            <a:off x="1828800" y="3752850"/>
            <a:ext cx="2362200" cy="1200150"/>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a:solidFill>
                  <a:schemeClr val="tx2"/>
                </a:solidFill>
                <a:latin typeface="Arial" pitchFamily="34" charset="0"/>
                <a:cs typeface="Arial" pitchFamily="34" charset="0"/>
              </a:rPr>
              <a:t>Syria-Palestine</a:t>
            </a:r>
          </a:p>
        </p:txBody>
      </p:sp>
      <p:sp>
        <p:nvSpPr>
          <p:cNvPr id="61446" name="Text Box 6"/>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dirty="0">
                <a:solidFill>
                  <a:schemeClr val="tx2"/>
                </a:solidFill>
                <a:latin typeface="Arial" pitchFamily="34" charset="0"/>
                <a:cs typeface="Arial" pitchFamily="34" charset="0"/>
              </a:rPr>
              <a:t>Mesopotamia</a:t>
            </a:r>
          </a:p>
        </p:txBody>
      </p:sp>
      <p:sp>
        <p:nvSpPr>
          <p:cNvPr id="96262" name="Text Box 7"/>
          <p:cNvSpPr txBox="1">
            <a:spLocks noChangeArrowheads="1"/>
          </p:cNvSpPr>
          <p:nvPr/>
        </p:nvSpPr>
        <p:spPr bwMode="auto">
          <a:xfrm>
            <a:off x="8426450" y="76200"/>
            <a:ext cx="527050" cy="4619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17</a:t>
            </a:r>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1000" fill="hold"/>
                                        <p:tgtEl>
                                          <p:spTgt spid="61444"/>
                                        </p:tgtEl>
                                        <p:attrNameLst>
                                          <p:attrName>ppt_w</p:attrName>
                                        </p:attrNameLst>
                                      </p:cBhvr>
                                      <p:tavLst>
                                        <p:tav tm="0">
                                          <p:val>
                                            <p:strVal val="#ppt_w*0.70"/>
                                          </p:val>
                                        </p:tav>
                                        <p:tav tm="100000">
                                          <p:val>
                                            <p:strVal val="#ppt_w"/>
                                          </p:val>
                                        </p:tav>
                                      </p:tavLst>
                                    </p:anim>
                                    <p:anim calcmode="lin" valueType="num">
                                      <p:cBhvr>
                                        <p:cTn id="8" dur="1000" fill="hold"/>
                                        <p:tgtEl>
                                          <p:spTgt spid="61444"/>
                                        </p:tgtEl>
                                        <p:attrNameLst>
                                          <p:attrName>ppt_h</p:attrName>
                                        </p:attrNameLst>
                                      </p:cBhvr>
                                      <p:tavLst>
                                        <p:tav tm="0">
                                          <p:val>
                                            <p:strVal val="#ppt_h"/>
                                          </p:val>
                                        </p:tav>
                                        <p:tav tm="100000">
                                          <p:val>
                                            <p:strVal val="#ppt_h"/>
                                          </p:val>
                                        </p:tav>
                                      </p:tavLst>
                                    </p:anim>
                                    <p:animEffect transition="in" filter="fade">
                                      <p:cBhvr>
                                        <p:cTn id="9" dur="1000"/>
                                        <p:tgtEl>
                                          <p:spTgt spid="614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445"/>
                                        </p:tgtEl>
                                        <p:attrNameLst>
                                          <p:attrName>style.visibility</p:attrName>
                                        </p:attrNameLst>
                                      </p:cBhvr>
                                      <p:to>
                                        <p:strVal val="visible"/>
                                      </p:to>
                                    </p:set>
                                    <p:anim calcmode="lin" valueType="num">
                                      <p:cBhvr>
                                        <p:cTn id="14" dur="1000" fill="hold"/>
                                        <p:tgtEl>
                                          <p:spTgt spid="61445"/>
                                        </p:tgtEl>
                                        <p:attrNameLst>
                                          <p:attrName>ppt_w</p:attrName>
                                        </p:attrNameLst>
                                      </p:cBhvr>
                                      <p:tavLst>
                                        <p:tav tm="0">
                                          <p:val>
                                            <p:strVal val="#ppt_w*0.70"/>
                                          </p:val>
                                        </p:tav>
                                        <p:tav tm="100000">
                                          <p:val>
                                            <p:strVal val="#ppt_w"/>
                                          </p:val>
                                        </p:tav>
                                      </p:tavLst>
                                    </p:anim>
                                    <p:anim calcmode="lin" valueType="num">
                                      <p:cBhvr>
                                        <p:cTn id="15" dur="1000" fill="hold"/>
                                        <p:tgtEl>
                                          <p:spTgt spid="61445"/>
                                        </p:tgtEl>
                                        <p:attrNameLst>
                                          <p:attrName>ppt_h</p:attrName>
                                        </p:attrNameLst>
                                      </p:cBhvr>
                                      <p:tavLst>
                                        <p:tav tm="0">
                                          <p:val>
                                            <p:strVal val="#ppt_h"/>
                                          </p:val>
                                        </p:tav>
                                        <p:tav tm="100000">
                                          <p:val>
                                            <p:strVal val="#ppt_h"/>
                                          </p:val>
                                        </p:tav>
                                      </p:tavLst>
                                    </p:anim>
                                    <p:animEffect transition="in" filter="fade">
                                      <p:cBhvr>
                                        <p:cTn id="16" dur="1000"/>
                                        <p:tgtEl>
                                          <p:spTgt spid="614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1446"/>
                                        </p:tgtEl>
                                        <p:attrNameLst>
                                          <p:attrName>style.visibility</p:attrName>
                                        </p:attrNameLst>
                                      </p:cBhvr>
                                      <p:to>
                                        <p:strVal val="visible"/>
                                      </p:to>
                                    </p:set>
                                    <p:anim calcmode="lin" valueType="num">
                                      <p:cBhvr>
                                        <p:cTn id="21" dur="1000" fill="hold"/>
                                        <p:tgtEl>
                                          <p:spTgt spid="61446"/>
                                        </p:tgtEl>
                                        <p:attrNameLst>
                                          <p:attrName>ppt_w</p:attrName>
                                        </p:attrNameLst>
                                      </p:cBhvr>
                                      <p:tavLst>
                                        <p:tav tm="0">
                                          <p:val>
                                            <p:strVal val="#ppt_w*0.70"/>
                                          </p:val>
                                        </p:tav>
                                        <p:tav tm="100000">
                                          <p:val>
                                            <p:strVal val="#ppt_w"/>
                                          </p:val>
                                        </p:tav>
                                      </p:tavLst>
                                    </p:anim>
                                    <p:anim calcmode="lin" valueType="num">
                                      <p:cBhvr>
                                        <p:cTn id="22" dur="1000" fill="hold"/>
                                        <p:tgtEl>
                                          <p:spTgt spid="61446"/>
                                        </p:tgtEl>
                                        <p:attrNameLst>
                                          <p:attrName>ppt_h</p:attrName>
                                        </p:attrNameLst>
                                      </p:cBhvr>
                                      <p:tavLst>
                                        <p:tav tm="0">
                                          <p:val>
                                            <p:strVal val="#ppt_h"/>
                                          </p:val>
                                        </p:tav>
                                        <p:tav tm="100000">
                                          <p:val>
                                            <p:strVal val="#ppt_h"/>
                                          </p:val>
                                        </p:tav>
                                      </p:tavLst>
                                    </p:anim>
                                    <p:animEffect transition="in" filter="fade">
                                      <p:cBhvr>
                                        <p:cTn id="23" dur="10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914400"/>
            <a:ext cx="4572000" cy="569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2800" b="1">
                <a:latin typeface="Arial" pitchFamily="34" charset="0"/>
                <a:cs typeface="Arial" pitchFamily="34" charset="0"/>
              </a:rPr>
              <a:t>Gaza was a centre of busy caravan routes which led to Egypt.</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Gaza served as an administrative centre for protecting Egyptian interests in Canaan.</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One of the most important stories about Gaza is Judges 16 where Samson died.</a:t>
            </a:r>
          </a:p>
        </p:txBody>
      </p:sp>
      <p:sp>
        <p:nvSpPr>
          <p:cNvPr id="119810"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107</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0" y="-26988"/>
            <a:ext cx="5148263" cy="863601"/>
          </a:xfrm>
          <a:solidFill>
            <a:srgbClr val="000090"/>
          </a:solidFill>
        </p:spPr>
        <p:txBody>
          <a:bodyPr/>
          <a:lstStyle/>
          <a:p>
            <a:pPr>
              <a:defRPr/>
            </a:pPr>
            <a:r>
              <a:rPr lang="en-US" sz="4800" b="1" kern="1200" dirty="0">
                <a:solidFill>
                  <a:schemeClr val="bg1"/>
                </a:solidFill>
                <a:ea typeface="ＭＳ Ｐゴシック"/>
              </a:rPr>
              <a:t>Gaza</a:t>
            </a:r>
            <a:r>
              <a:rPr lang="en-US" sz="4800" dirty="0">
                <a:solidFill>
                  <a:schemeClr val="bg1"/>
                </a:solidFill>
              </a:rPr>
              <a:t> </a:t>
            </a:r>
          </a:p>
        </p:txBody>
      </p:sp>
      <p:pic>
        <p:nvPicPr>
          <p:cNvPr id="1198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2493963"/>
            <a:ext cx="4195762" cy="403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r>
              <a:rPr lang="en-US" altLang="en-US">
                <a:latin typeface="Arial" pitchFamily="34" charset="0"/>
                <a:ea typeface="ＭＳ Ｐゴシック" pitchFamily="34" charset="-128"/>
                <a:cs typeface="Arial" pitchFamily="34" charset="0"/>
              </a:rPr>
              <a:t>Coastal Plain</a:t>
            </a:r>
          </a:p>
        </p:txBody>
      </p:sp>
      <p:pic>
        <p:nvPicPr>
          <p:cNvPr id="12083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0" y="1770063"/>
            <a:ext cx="7620000" cy="5087937"/>
          </a:xfrm>
          <a:noFill/>
          <a:extLst>
            <a:ext uri="{909E8E84-426E-40dd-AFC4-6F175D3DCCD1}">
              <a14:hiddenFill xmlns="" xmlns:a14="http://schemas.microsoft.com/office/drawing/2010/main">
                <a:solidFill>
                  <a:srgbClr val="FFFFFF"/>
                </a:solidFill>
              </a14:hiddenFill>
            </a:ext>
          </a:extLst>
        </p:spPr>
      </p:pic>
      <p:sp>
        <p:nvSpPr>
          <p:cNvPr id="65541" name="Rectangle 5"/>
          <p:cNvSpPr>
            <a:spLocks noChangeArrowheads="1"/>
          </p:cNvSpPr>
          <p:nvPr/>
        </p:nvSpPr>
        <p:spPr bwMode="auto">
          <a:xfrm>
            <a:off x="0" y="21336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65545" name="Text Box 9"/>
          <p:cNvSpPr txBox="1">
            <a:spLocks noChangeArrowheads="1"/>
          </p:cNvSpPr>
          <p:nvPr/>
        </p:nvSpPr>
        <p:spPr bwMode="auto">
          <a:xfrm>
            <a:off x="8534400" y="379512"/>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t">
              <a:spcBef>
                <a:spcPct val="50000"/>
              </a:spcBef>
            </a:pPr>
            <a:r>
              <a:rPr lang="en-US" altLang="en-US" b="1">
                <a:solidFill>
                  <a:srgbClr val="FFFFFF"/>
                </a:solidFill>
                <a:effectLst>
                  <a:outerShdw blurRad="38100" dist="38100" dir="2700000" algn="tl">
                    <a:srgbClr val="000000"/>
                  </a:outerShdw>
                </a:effectLst>
                <a:latin typeface="Arial" pitchFamily="34" charset="0"/>
                <a:cs typeface="Arial" pitchFamily="34" charset="0"/>
              </a:rPr>
              <a:t>18</a:t>
            </a:r>
          </a:p>
        </p:txBody>
      </p:sp>
      <p:sp>
        <p:nvSpPr>
          <p:cNvPr id="7" name="Rectangle 3"/>
          <p:cNvSpPr txBox="1">
            <a:spLocks noChangeArrowheads="1"/>
          </p:cNvSpPr>
          <p:nvPr/>
        </p:nvSpPr>
        <p:spPr bwMode="auto">
          <a:xfrm>
            <a:off x="468313" y="1450975"/>
            <a:ext cx="3124200" cy="609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Gaza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41325" y="727075"/>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a:latin typeface="Arial" pitchFamily="34" charset="0"/>
              <a:cs typeface="Arial" pitchFamily="34" charset="0"/>
            </a:endParaRPr>
          </a:p>
        </p:txBody>
      </p:sp>
      <p:sp>
        <p:nvSpPr>
          <p:cNvPr id="122882" name="Text Box 5"/>
          <p:cNvSpPr txBox="1">
            <a:spLocks noChangeArrowheads="1"/>
          </p:cNvSpPr>
          <p:nvPr/>
        </p:nvSpPr>
        <p:spPr bwMode="auto">
          <a:xfrm>
            <a:off x="457200" y="40386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a:latin typeface="Arial" pitchFamily="34" charset="0"/>
              <a:cs typeface="Arial" pitchFamily="34" charset="0"/>
            </a:endParaRPr>
          </a:p>
        </p:txBody>
      </p:sp>
      <p:sp>
        <p:nvSpPr>
          <p:cNvPr id="122883"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108</a:t>
            </a:r>
            <a:endParaRPr lang="en-US" altLang="en-US">
              <a:latin typeface="Arial" pitchFamily="34" charset="0"/>
              <a:cs typeface="Arial" pitchFamily="34" charset="0"/>
            </a:endParaRP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765175"/>
            <a:ext cx="39878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79388" y="974725"/>
            <a:ext cx="4491037" cy="569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2800" b="1">
                <a:latin typeface="Arial" pitchFamily="34" charset="0"/>
                <a:cs typeface="Arial" pitchFamily="34" charset="0"/>
              </a:rPr>
              <a:t>The ark of God moved to Gath from Ashdod; God gave them a plague of tumors (1 Sam. 5:6-10). </a:t>
            </a:r>
          </a:p>
          <a:p>
            <a:pPr eaLnBrk="1" hangingPunct="1">
              <a:buFontTx/>
              <a:buChar char="•"/>
            </a:pPr>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Gath was the city of Goliath (1 Sam. 18).</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David ran away from Saul to Gath and he met Achish the King of Gath (1 Sam. 21:10-15).</a:t>
            </a:r>
          </a:p>
        </p:txBody>
      </p:sp>
      <p:sp>
        <p:nvSpPr>
          <p:cNvPr id="3" name="Title 2"/>
          <p:cNvSpPr>
            <a:spLocks noGrp="1"/>
          </p:cNvSpPr>
          <p:nvPr>
            <p:ph type="title" idx="4294967295"/>
          </p:nvPr>
        </p:nvSpPr>
        <p:spPr>
          <a:xfrm>
            <a:off x="0" y="-26988"/>
            <a:ext cx="7380288" cy="863601"/>
          </a:xfrm>
          <a:solidFill>
            <a:schemeClr val="tx1"/>
          </a:solidFill>
        </p:spPr>
        <p:txBody>
          <a:bodyPr/>
          <a:lstStyle/>
          <a:p>
            <a:pPr>
              <a:defRPr/>
            </a:pPr>
            <a:r>
              <a:rPr lang="en-US" sz="5400" b="1" kern="1200" dirty="0">
                <a:solidFill>
                  <a:srgbClr val="FFFFFF"/>
                </a:solidFill>
                <a:ea typeface="ＭＳ Ｐゴシック"/>
              </a:rPr>
              <a:t>Gath</a:t>
            </a:r>
            <a:r>
              <a:rPr lang="en-US" sz="60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4" name="Text Box 3"/>
          <p:cNvSpPr txBox="1">
            <a:spLocks noChangeArrowheads="1"/>
          </p:cNvSpPr>
          <p:nvPr/>
        </p:nvSpPr>
        <p:spPr bwMode="auto">
          <a:xfrm>
            <a:off x="1908174" y="115888"/>
            <a:ext cx="590418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600" b="1">
                <a:solidFill>
                  <a:srgbClr val="FFFFFF"/>
                </a:solidFill>
                <a:effectLst>
                  <a:glow rad="304800">
                    <a:schemeClr val="tx1">
                      <a:alpha val="90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en-US" sz="5400" dirty="0">
                <a:solidFill>
                  <a:srgbClr val="FFFF00"/>
                </a:solidFill>
              </a:rPr>
              <a:t>Samson in Gath</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dirty="0">
                <a:solidFill>
                  <a:srgbClr val="000000"/>
                </a:solidFill>
                <a:latin typeface="Arial"/>
                <a:ea typeface="ＭＳ Ｐゴシック" charset="0"/>
                <a:cs typeface="Arial"/>
              </a:rPr>
              <a:t>Hair?</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solidFill>
                  <a:srgbClr val="000000"/>
                </a:solidFill>
                <a:latin typeface="Arial"/>
                <a:ea typeface="ＭＳ Ｐゴシック" charset="0"/>
                <a:cs typeface="Arial"/>
              </a:rPr>
              <a:t>Her?</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4000" b="1" i="1" dirty="0">
                <a:solidFill>
                  <a:srgbClr val="FFFFFF"/>
                </a:solidFill>
                <a:effectLst>
                  <a:glow rad="304800">
                    <a:srgbClr val="000000">
                      <a:alpha val="90000"/>
                    </a:srgbClr>
                  </a:glow>
                </a:effectLst>
                <a:latin typeface="Arial"/>
                <a:cs typeface="Arial"/>
              </a:rPr>
              <a:t>“</a:t>
            </a:r>
            <a:r>
              <a:rPr lang="en-US" altLang="ja-JP" sz="4000" b="1" i="1" dirty="0">
                <a:solidFill>
                  <a:srgbClr val="FFFFFF"/>
                </a:solidFill>
                <a:effectLst>
                  <a:glow rad="304800">
                    <a:srgbClr val="000000">
                      <a:alpha val="90000"/>
                    </a:srgbClr>
                  </a:glow>
                </a:effectLst>
                <a:latin typeface="Arial"/>
                <a:cs typeface="Arial"/>
              </a:rPr>
              <a:t>Samson… the </a:t>
            </a:r>
            <a:r>
              <a:rPr lang="en-US" altLang="ja-JP" sz="4000" b="1" i="1" dirty="0">
                <a:solidFill>
                  <a:srgbClr val="FFFF00"/>
                </a:solidFill>
                <a:effectLst>
                  <a:glow rad="304800">
                    <a:srgbClr val="000000">
                      <a:alpha val="90000"/>
                    </a:srgbClr>
                  </a:glow>
                </a:effectLst>
                <a:latin typeface="Arial"/>
                <a:cs typeface="Arial"/>
              </a:rPr>
              <a:t>he man</a:t>
            </a:r>
            <a:r>
              <a:rPr lang="en-US" altLang="ja-JP" sz="4000" b="1" i="1" dirty="0">
                <a:solidFill>
                  <a:srgbClr val="FFFFFF"/>
                </a:solidFill>
                <a:effectLst>
                  <a:glow rad="304800">
                    <a:srgbClr val="000000">
                      <a:alpha val="90000"/>
                    </a:srgbClr>
                  </a:glow>
                </a:effectLst>
                <a:latin typeface="Arial"/>
                <a:cs typeface="Arial"/>
              </a:rPr>
              <a:t> with a </a:t>
            </a:r>
            <a:r>
              <a:rPr lang="en-US" altLang="ja-JP" sz="4000" b="1" i="1" dirty="0">
                <a:solidFill>
                  <a:srgbClr val="FF8CF6"/>
                </a:solidFill>
                <a:effectLst>
                  <a:glow rad="304800">
                    <a:srgbClr val="000000">
                      <a:alpha val="90000"/>
                    </a:srgbClr>
                  </a:glow>
                </a:effectLst>
                <a:latin typeface="Arial"/>
                <a:cs typeface="Arial"/>
              </a:rPr>
              <a:t>she weakness</a:t>
            </a:r>
            <a:r>
              <a:rPr lang="ja-JP" altLang="en-US" sz="4000" b="1" i="1" dirty="0">
                <a:solidFill>
                  <a:srgbClr val="FFFFFF"/>
                </a:solidFill>
                <a:effectLst>
                  <a:glow rad="304800">
                    <a:srgbClr val="000000">
                      <a:alpha val="90000"/>
                    </a:srgbClr>
                  </a:glow>
                </a:effectLst>
                <a:latin typeface="Arial"/>
                <a:cs typeface="Arial"/>
              </a:rPr>
              <a:t>”</a:t>
            </a:r>
            <a:endParaRPr lang="en-US" altLang="ja-JP" sz="4000" b="1" i="1" dirty="0">
              <a:solidFill>
                <a:srgbClr val="FFFFFF"/>
              </a:solidFill>
              <a:effectLst>
                <a:glow rad="304800">
                  <a:srgbClr val="000000">
                    <a:alpha val="90000"/>
                  </a:srgbClr>
                </a:glow>
              </a:effectLst>
              <a:latin typeface="Arial"/>
              <a:cs typeface="Arial"/>
            </a:endParaRPr>
          </a:p>
          <a:p>
            <a:pPr algn="r" eaLnBrk="1" hangingPunct="1">
              <a:defRPr/>
            </a:pPr>
            <a:r>
              <a:rPr lang="en-US" sz="4000" b="1" i="1" dirty="0">
                <a:solidFill>
                  <a:srgbClr val="FFFFFF"/>
                </a:solidFill>
                <a:effectLst>
                  <a:glow rad="304800">
                    <a:srgbClr val="000000">
                      <a:alpha val="90000"/>
                    </a:srgbClr>
                  </a:glow>
                </a:effectLst>
                <a:latin typeface="Arial"/>
                <a:cs typeface="Arial"/>
              </a:rPr>
              <a:t>-Chuck </a:t>
            </a:r>
            <a:r>
              <a:rPr lang="en-US" sz="4000" b="1" i="1" dirty="0" err="1">
                <a:solidFill>
                  <a:srgbClr val="FFFFFF"/>
                </a:solidFill>
                <a:effectLst>
                  <a:glow rad="304800">
                    <a:srgbClr val="000000">
                      <a:alpha val="90000"/>
                    </a:srgbClr>
                  </a:glow>
                </a:effectLst>
                <a:latin typeface="Arial"/>
                <a:cs typeface="Arial"/>
              </a:rPr>
              <a:t>Swindoll</a:t>
            </a:r>
            <a:endParaRPr lang="en-US" sz="4000" b="1" i="1" dirty="0">
              <a:solidFill>
                <a:srgbClr val="FFFFFF"/>
              </a:solidFill>
              <a:effectLst>
                <a:glow rad="304800">
                  <a:srgbClr val="000000">
                    <a:alpha val="90000"/>
                  </a:srgbClr>
                </a:glow>
              </a:effectLst>
              <a:latin typeface="Arial"/>
              <a:cs typeface="Arial"/>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solidFill>
                  <a:srgbClr val="000000"/>
                </a:solidFill>
                <a:latin typeface="Arial"/>
                <a:ea typeface="ＭＳ Ｐゴシック" charset="0"/>
                <a:cs typeface="Arial"/>
              </a:rPr>
              <a:t>Heart?</a:t>
            </a:r>
          </a:p>
        </p:txBody>
      </p:sp>
      <p:sp>
        <p:nvSpPr>
          <p:cNvPr id="2" name="Title 1"/>
          <p:cNvSpPr>
            <a:spLocks noGrp="1"/>
          </p:cNvSpPr>
          <p:nvPr>
            <p:ph type="title" idx="4294967295"/>
          </p:nvPr>
        </p:nvSpPr>
        <p:spPr>
          <a:xfrm>
            <a:off x="1192088" y="609600"/>
            <a:ext cx="7772400" cy="1143000"/>
          </a:xfrm>
          <a:extLst>
            <a:ext uri="{FAA26D3D-D897-4be2-8F04-BA451C77F1D7}">
              <ma14:placeholderFlag xmlns="" xmlns:ma14="http://schemas.microsoft.com/office/mac/drawingml/2011/main" val="1"/>
            </a:ext>
          </a:extLst>
        </p:spPr>
        <p:txBody>
          <a:bodyPr/>
          <a:lstStyle/>
          <a:p>
            <a:pPr eaLnBrk="1" hangingPunct="1">
              <a:defRPr/>
            </a:pPr>
            <a:r>
              <a:rPr lang="en-US" sz="3600" b="1" kern="1200" dirty="0">
                <a:solidFill>
                  <a:srgbClr val="FFFFFF"/>
                </a:solidFill>
                <a:effectLst>
                  <a:glow rad="304800">
                    <a:schemeClr val="tx1">
                      <a:alpha val="90000"/>
                    </a:schemeClr>
                  </a:glow>
                </a:effectLst>
                <a:ea typeface="ＭＳ Ｐゴシック"/>
              </a:rPr>
              <a:t>What was his weakness?</a:t>
            </a:r>
            <a:endParaRPr lang="en-US" b="1" dirty="0">
              <a:effectLst>
                <a:glow rad="304800">
                  <a:schemeClr val="tx1">
                    <a:alpha val="9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65125" y="879475"/>
            <a:ext cx="4494213"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263525" indent="-2635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b="1">
                <a:latin typeface="Arial" pitchFamily="34" charset="0"/>
                <a:cs typeface="Arial" pitchFamily="34" charset="0"/>
              </a:rPr>
              <a:t>It was between Judah and Dan and it remained unpossessed. </a:t>
            </a:r>
          </a:p>
          <a:p>
            <a:pPr eaLnBrk="1" hangingPunct="1">
              <a:buFontTx/>
              <a:buChar char="•"/>
            </a:pPr>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Joshua 15:14-46 indicates that Ekron was a fairly substantial city, having villages dependent upon it.</a:t>
            </a:r>
          </a:p>
          <a:p>
            <a:pPr eaLnBrk="1" hangingPunct="1"/>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1 Samuel 5:10-6:12 record about the Ekronites who were afraid of the ark of God from Israel would kill them.</a:t>
            </a:r>
          </a:p>
          <a:p>
            <a:pPr eaLnBrk="1" hangingPunct="1"/>
            <a:endParaRPr lang="en-US" altLang="en-US" b="1">
              <a:latin typeface="Arial" pitchFamily="34" charset="0"/>
              <a:cs typeface="Arial" pitchFamily="34" charset="0"/>
            </a:endParaRPr>
          </a:p>
        </p:txBody>
      </p:sp>
      <p:sp>
        <p:nvSpPr>
          <p:cNvPr id="125954" name="Text Box 5"/>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108</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168275" y="0"/>
            <a:ext cx="5051425" cy="731838"/>
          </a:xfrm>
          <a:solidFill>
            <a:srgbClr val="800000"/>
          </a:solidFill>
        </p:spPr>
        <p:txBody>
          <a:bodyPr/>
          <a:lstStyle/>
          <a:p>
            <a:pPr>
              <a:defRPr/>
            </a:pPr>
            <a:r>
              <a:rPr lang="en-US" sz="3600" b="1" kern="1200" dirty="0" err="1">
                <a:solidFill>
                  <a:schemeClr val="bg1"/>
                </a:solidFill>
                <a:ea typeface="ＭＳ Ｐゴシック"/>
              </a:rPr>
              <a:t>Ekron</a:t>
            </a:r>
            <a:r>
              <a:rPr lang="en-US" dirty="0">
                <a:solidFill>
                  <a:schemeClr val="bg1"/>
                </a:solidFill>
              </a:rPr>
              <a:t> </a:t>
            </a:r>
          </a:p>
        </p:txBody>
      </p:sp>
      <p:pic>
        <p:nvPicPr>
          <p:cNvPr id="1259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41529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381000" y="958850"/>
            <a:ext cx="82296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Little is known about their language but there is no indication of language problems between Philistines and Israelites</a:t>
            </a:r>
          </a:p>
          <a:p>
            <a:pPr eaLnBrk="1" hangingPunct="1">
              <a:spcBef>
                <a:spcPct val="50000"/>
              </a:spcBef>
            </a:pPr>
            <a:r>
              <a:rPr lang="en-US" altLang="en-US" b="1">
                <a:latin typeface="Arial" pitchFamily="34" charset="0"/>
                <a:cs typeface="Arial" pitchFamily="34" charset="0"/>
              </a:rPr>
              <a:t>They might have adapted the local Semitic language soon after they came</a:t>
            </a:r>
          </a:p>
          <a:p>
            <a:pPr eaLnBrk="1" hangingPunct="1">
              <a:spcBef>
                <a:spcPct val="50000"/>
              </a:spcBef>
            </a:pPr>
            <a:r>
              <a:rPr lang="en-US" altLang="en-US" b="1">
                <a:latin typeface="Arial" pitchFamily="34" charset="0"/>
                <a:cs typeface="Arial" pitchFamily="34" charset="0"/>
              </a:rPr>
              <a:t>Their names are usually Semitic (Ahimelek, Mitinti, Dagon) but some are Asianic (Achish and Goliath)</a:t>
            </a:r>
          </a:p>
        </p:txBody>
      </p:sp>
      <p:sp>
        <p:nvSpPr>
          <p:cNvPr id="126978" name="Text Box 3"/>
          <p:cNvSpPr txBox="1">
            <a:spLocks noChangeArrowheads="1"/>
          </p:cNvSpPr>
          <p:nvPr/>
        </p:nvSpPr>
        <p:spPr bwMode="auto">
          <a:xfrm>
            <a:off x="1198563" y="4191000"/>
            <a:ext cx="4741862"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 typeface="Arial" pitchFamily="34" charset="0"/>
              <a:buChar char="•"/>
            </a:pPr>
            <a:r>
              <a:rPr lang="en-US" altLang="en-US" b="1">
                <a:latin typeface="Arial" pitchFamily="34" charset="0"/>
                <a:cs typeface="Arial" pitchFamily="34" charset="0"/>
              </a:rPr>
              <a:t>Some Hebrew words are from Philistines</a:t>
            </a:r>
          </a:p>
          <a:p>
            <a:pPr eaLnBrk="1" hangingPunct="1">
              <a:spcBef>
                <a:spcPct val="50000"/>
              </a:spcBef>
              <a:buFont typeface="Arial" pitchFamily="34" charset="0"/>
              <a:buChar char="•"/>
            </a:pPr>
            <a:r>
              <a:rPr lang="en-US" altLang="en-US" b="1">
                <a:latin typeface="Arial" pitchFamily="34" charset="0"/>
                <a:cs typeface="Arial" pitchFamily="34" charset="0"/>
              </a:rPr>
              <a:t>The Hebrew word for helmet (</a:t>
            </a:r>
            <a:r>
              <a:rPr lang="en-US" altLang="en-US" b="1" i="1">
                <a:latin typeface="Arial" pitchFamily="34" charset="0"/>
                <a:cs typeface="Arial" pitchFamily="34" charset="0"/>
              </a:rPr>
              <a:t>qoba</a:t>
            </a:r>
            <a:r>
              <a:rPr lang="en-US" altLang="en-US" b="1">
                <a:latin typeface="Arial" pitchFamily="34" charset="0"/>
                <a:cs typeface="Arial" pitchFamily="34" charset="0"/>
              </a:rPr>
              <a:t>) is a foreign word attributed to the Philistines</a:t>
            </a: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4495800"/>
            <a:ext cx="12573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495800"/>
            <a:ext cx="1282700"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4"/>
          <p:cNvSpPr txBox="1">
            <a:spLocks noChangeArrowheads="1"/>
          </p:cNvSpPr>
          <p:nvPr/>
        </p:nvSpPr>
        <p:spPr bwMode="auto">
          <a:xfrm>
            <a:off x="8426450" y="7620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111</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395288" y="0"/>
            <a:ext cx="8061325" cy="836613"/>
          </a:xfrm>
          <a:solidFill>
            <a:schemeClr val="accent1">
              <a:lumMod val="50000"/>
            </a:schemeClr>
          </a:solidFill>
        </p:spPr>
        <p:txBody>
          <a:bodyPr/>
          <a:lstStyle/>
          <a:p>
            <a:pPr>
              <a:defRPr/>
            </a:pPr>
            <a:r>
              <a:rPr lang="en-US" sz="3600" b="1" kern="1200" dirty="0">
                <a:solidFill>
                  <a:srgbClr val="FFFFFF"/>
                </a:solidFill>
                <a:ea typeface="ＭＳ Ｐゴシック"/>
              </a:rPr>
              <a:t>Language</a:t>
            </a:r>
            <a:r>
              <a:rPr lang="en-US" dirty="0">
                <a:solidFill>
                  <a:srgbClr val="FFFFFF"/>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3"/>
          <p:cNvSpPr txBox="1">
            <a:spLocks noChangeArrowheads="1"/>
          </p:cNvSpPr>
          <p:nvPr/>
        </p:nvSpPr>
        <p:spPr bwMode="auto">
          <a:xfrm>
            <a:off x="381000" y="1157288"/>
            <a:ext cx="86106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They controlled the smelting of iron (and kept Israel from having even one ironsmith – 1 Sam 13:19-22)</a:t>
            </a:r>
          </a:p>
        </p:txBody>
      </p:sp>
      <p:pic>
        <p:nvPicPr>
          <p:cNvPr id="128002" name="Picture 54"/>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2209800"/>
            <a:ext cx="346868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3" name="Text Box 2"/>
          <p:cNvSpPr txBox="1">
            <a:spLocks noChangeArrowheads="1"/>
          </p:cNvSpPr>
          <p:nvPr/>
        </p:nvSpPr>
        <p:spPr bwMode="auto">
          <a:xfrm>
            <a:off x="3657600" y="2281238"/>
            <a:ext cx="5334000" cy="304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Their material culture was far superior to that of Israel</a:t>
            </a:r>
          </a:p>
          <a:p>
            <a:pPr eaLnBrk="1" hangingPunct="1">
              <a:spcBef>
                <a:spcPct val="50000"/>
              </a:spcBef>
            </a:pPr>
            <a:r>
              <a:rPr lang="en-US" altLang="en-US" b="1">
                <a:latin typeface="Arial" pitchFamily="34" charset="0"/>
                <a:cs typeface="Arial" pitchFamily="34" charset="0"/>
              </a:rPr>
              <a:t>Philistines were actually the main civilizing influence on Palestine</a:t>
            </a:r>
          </a:p>
          <a:p>
            <a:pPr eaLnBrk="1" hangingPunct="1">
              <a:spcBef>
                <a:spcPct val="50000"/>
              </a:spcBef>
            </a:pPr>
            <a:r>
              <a:rPr lang="en-US" altLang="en-US" b="1">
                <a:latin typeface="Arial" pitchFamily="34" charset="0"/>
                <a:cs typeface="Arial" pitchFamily="34" charset="0"/>
              </a:rPr>
              <a:t>Their superior culture &amp; political organization gave them dominance over all of Palestine</a:t>
            </a:r>
          </a:p>
        </p:txBody>
      </p:sp>
      <p:sp>
        <p:nvSpPr>
          <p:cNvPr id="128004" name="Text Box 55"/>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112</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468313" y="188913"/>
            <a:ext cx="7772400" cy="792162"/>
          </a:xfrm>
          <a:ln w="57150">
            <a:solidFill>
              <a:srgbClr val="FF0000"/>
            </a:solidFill>
          </a:ln>
        </p:spPr>
        <p:txBody>
          <a:bodyPr anchor="t"/>
          <a:lstStyle/>
          <a:p>
            <a:pPr>
              <a:defRPr/>
            </a:pPr>
            <a:r>
              <a:rPr lang="en-US" b="1" kern="1200" dirty="0">
                <a:solidFill>
                  <a:srgbClr val="000000"/>
                </a:solidFill>
                <a:ea typeface="ＭＳ Ｐゴシック"/>
              </a:rPr>
              <a:t>Iron Smiths</a:t>
            </a:r>
            <a:r>
              <a:rPr 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
          <p:cNvSpPr>
            <a:spLocks noChangeArrowheads="1"/>
          </p:cNvSpPr>
          <p:nvPr/>
        </p:nvSpPr>
        <p:spPr bwMode="auto">
          <a:xfrm>
            <a:off x="0" y="0"/>
            <a:ext cx="9144000" cy="1752600"/>
          </a:xfrm>
          <a:prstGeom prst="rect">
            <a:avLst/>
          </a:prstGeom>
          <a:gradFill rotWithShape="0">
            <a:gsLst>
              <a:gs pos="0">
                <a:srgbClr val="996633"/>
              </a:gs>
              <a:gs pos="100000">
                <a:srgbClr val="25190C"/>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1290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Text Box 2"/>
          <p:cNvSpPr txBox="1">
            <a:spLocks noChangeArrowheads="1"/>
          </p:cNvSpPr>
          <p:nvPr/>
        </p:nvSpPr>
        <p:spPr bwMode="auto">
          <a:xfrm>
            <a:off x="381000" y="3810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a:p>
        </p:txBody>
      </p:sp>
      <p:sp>
        <p:nvSpPr>
          <p:cNvPr id="33795" name="Text Box 3"/>
          <p:cNvSpPr txBox="1">
            <a:spLocks noChangeArrowheads="1"/>
          </p:cNvSpPr>
          <p:nvPr/>
        </p:nvSpPr>
        <p:spPr bwMode="auto">
          <a:xfrm>
            <a:off x="0" y="2057400"/>
            <a:ext cx="8878888" cy="584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Three famous Philistine gods in the Bible:</a:t>
            </a:r>
          </a:p>
        </p:txBody>
      </p:sp>
      <p:sp>
        <p:nvSpPr>
          <p:cNvPr id="33796" name="Text Box 4"/>
          <p:cNvSpPr txBox="1">
            <a:spLocks noChangeArrowheads="1"/>
          </p:cNvSpPr>
          <p:nvPr/>
        </p:nvSpPr>
        <p:spPr bwMode="auto">
          <a:xfrm>
            <a:off x="533400" y="3200400"/>
            <a:ext cx="586740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  ASHTAROTH (1 Kings 11:5)</a:t>
            </a:r>
          </a:p>
        </p:txBody>
      </p:sp>
      <p:sp>
        <p:nvSpPr>
          <p:cNvPr id="33797" name="Text Box 5"/>
          <p:cNvSpPr txBox="1">
            <a:spLocks noChangeArrowheads="1"/>
          </p:cNvSpPr>
          <p:nvPr/>
        </p:nvSpPr>
        <p:spPr bwMode="auto">
          <a:xfrm>
            <a:off x="1676400" y="4191000"/>
            <a:ext cx="7192963"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solidFill>
                  <a:schemeClr val="bg1"/>
                </a:solidFill>
                <a:latin typeface="Arial" pitchFamily="34" charset="0"/>
                <a:cs typeface="Arial" pitchFamily="34" charset="0"/>
              </a:rPr>
              <a:t>2.  BAAL – ZEBUB (2 Kings 1:1-16)</a:t>
            </a:r>
          </a:p>
        </p:txBody>
      </p:sp>
      <p:sp>
        <p:nvSpPr>
          <p:cNvPr id="129031" name="Text Box 6"/>
          <p:cNvSpPr txBox="1">
            <a:spLocks noChangeArrowheads="1"/>
          </p:cNvSpPr>
          <p:nvPr/>
        </p:nvSpPr>
        <p:spPr bwMode="auto">
          <a:xfrm>
            <a:off x="2955925" y="4724400"/>
            <a:ext cx="588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2" name="Group 7"/>
          <p:cNvGrpSpPr>
            <a:grpSpLocks/>
          </p:cNvGrpSpPr>
          <p:nvPr/>
        </p:nvGrpSpPr>
        <p:grpSpPr bwMode="auto">
          <a:xfrm>
            <a:off x="1524000" y="0"/>
            <a:ext cx="6096000" cy="1676400"/>
            <a:chOff x="816" y="144"/>
            <a:chExt cx="3840" cy="1056"/>
          </a:xfrm>
        </p:grpSpPr>
        <p:grpSp>
          <p:nvGrpSpPr>
            <p:cNvPr id="129036" name="Group 8"/>
            <p:cNvGrpSpPr>
              <a:grpSpLocks/>
            </p:cNvGrpSpPr>
            <p:nvPr/>
          </p:nvGrpSpPr>
          <p:grpSpPr bwMode="auto">
            <a:xfrm>
              <a:off x="816" y="384"/>
              <a:ext cx="480" cy="605"/>
              <a:chOff x="624" y="384"/>
              <a:chExt cx="480" cy="605"/>
            </a:xfrm>
          </p:grpSpPr>
          <p:pic>
            <p:nvPicPr>
              <p:cNvPr id="1290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8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528"/>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12903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3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3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48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81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57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14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31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4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69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3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693"/>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524"/>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862"/>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03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3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5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0"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355"/>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2"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09"/>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6"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8"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69"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0"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82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1"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651"/>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2"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816"/>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3"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48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907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480"/>
              <a:ext cx="192" cy="16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33844" name="Text Box 52"/>
          <p:cNvSpPr txBox="1">
            <a:spLocks noChangeArrowheads="1"/>
          </p:cNvSpPr>
          <p:nvPr/>
        </p:nvSpPr>
        <p:spPr bwMode="auto">
          <a:xfrm>
            <a:off x="2286000" y="5181600"/>
            <a:ext cx="727075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3.  DAGON (Judges 16:2; 1 Sam. 5:17)</a:t>
            </a:r>
          </a:p>
        </p:txBody>
      </p:sp>
      <p:sp>
        <p:nvSpPr>
          <p:cNvPr id="34827" name="Text Box 11"/>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109</a:t>
            </a:r>
            <a:endParaRPr lang="en-US" altLang="en-US">
              <a:solidFill>
                <a:schemeClr val="bg1"/>
              </a:solidFill>
              <a:latin typeface="Arial" pitchFamily="34" charset="0"/>
              <a:cs typeface="Arial" pitchFamily="34" charset="0"/>
            </a:endParaRPr>
          </a:p>
        </p:txBody>
      </p:sp>
      <p:sp>
        <p:nvSpPr>
          <p:cNvPr id="129035" name="Title 2"/>
          <p:cNvSpPr>
            <a:spLocks noGrp="1"/>
          </p:cNvSpPr>
          <p:nvPr>
            <p:ph type="title" idx="4294967295"/>
          </p:nvPr>
        </p:nvSpPr>
        <p:spPr>
          <a:xfrm>
            <a:off x="9436100" y="1844675"/>
            <a:ext cx="2624138" cy="3303588"/>
          </a:xfrm>
        </p:spPr>
        <p:txBody>
          <a:bodyPr/>
          <a:lstStyle/>
          <a:p>
            <a:r>
              <a:rPr lang="en-US" altLang="en-US">
                <a:latin typeface="Arial" pitchFamily="34" charset="0"/>
                <a:ea typeface="ＭＳ Ｐゴシック" pitchFamily="34" charset="-128"/>
              </a:rPr>
              <a:t>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 calcmode="lin" valueType="num">
                                      <p:cBhvr additive="base">
                                        <p:cTn id="12" dur="500" fill="hold"/>
                                        <p:tgtEl>
                                          <p:spTgt spid="33795"/>
                                        </p:tgtEl>
                                        <p:attrNameLst>
                                          <p:attrName>ppt_x</p:attrName>
                                        </p:attrNameLst>
                                      </p:cBhvr>
                                      <p:tavLst>
                                        <p:tav tm="0">
                                          <p:val>
                                            <p:strVal val="0-#ppt_w/2"/>
                                          </p:val>
                                        </p:tav>
                                        <p:tav tm="100000">
                                          <p:val>
                                            <p:strVal val="#ppt_x"/>
                                          </p:val>
                                        </p:tav>
                                      </p:tavLst>
                                    </p:anim>
                                    <p:anim calcmode="lin" valueType="num">
                                      <p:cBhvr additive="base">
                                        <p:cTn id="13"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dissolve">
                                      <p:cBhvr>
                                        <p:cTn id="18" dur="500"/>
                                        <p:tgtEl>
                                          <p:spTgt spid="337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dissolve">
                                      <p:cBhvr>
                                        <p:cTn id="23" dur="500"/>
                                        <p:tgtEl>
                                          <p:spTgt spid="337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44"/>
                                        </p:tgtEl>
                                        <p:attrNameLst>
                                          <p:attrName>style.visibility</p:attrName>
                                        </p:attrNameLst>
                                      </p:cBhvr>
                                      <p:to>
                                        <p:strVal val="visible"/>
                                      </p:to>
                                    </p:set>
                                    <p:animEffect transition="in" filter="dissolve">
                                      <p:cBhvr>
                                        <p:cTn id="28" dur="500"/>
                                        <p:tgtEl>
                                          <p:spTgt spid="3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84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3810000" y="3429000"/>
            <a:ext cx="480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a:p>
        </p:txBody>
      </p:sp>
      <p:sp>
        <p:nvSpPr>
          <p:cNvPr id="34819" name="Rectangle 3"/>
          <p:cNvSpPr>
            <a:spLocks noChangeArrowheads="1"/>
          </p:cNvSpPr>
          <p:nvPr/>
        </p:nvSpPr>
        <p:spPr bwMode="auto">
          <a:xfrm>
            <a:off x="3886200" y="4581525"/>
            <a:ext cx="48768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Israel worshipped Ashtoreth soon after the people arrived in the Promised Land (Judg. 2:13)</a:t>
            </a:r>
          </a:p>
          <a:p>
            <a:pPr eaLnBrk="1" hangingPunct="1">
              <a:spcBef>
                <a:spcPct val="50000"/>
              </a:spcBef>
            </a:pPr>
            <a:r>
              <a:rPr lang="en-US" altLang="en-US" b="1">
                <a:latin typeface="Arial" pitchFamily="34" charset="0"/>
                <a:cs typeface="Arial" pitchFamily="34" charset="0"/>
              </a:rPr>
              <a:t>Saul</a:t>
            </a:r>
            <a:r>
              <a:rPr lang="fr-FR" altLang="ja-JP" b="1">
                <a:latin typeface="Arial" pitchFamily="34" charset="0"/>
                <a:cs typeface="Arial" pitchFamily="34" charset="0"/>
              </a:rPr>
              <a:t>'</a:t>
            </a:r>
            <a:r>
              <a:rPr lang="en-US" altLang="en-US" b="1">
                <a:latin typeface="Arial" pitchFamily="34" charset="0"/>
                <a:cs typeface="Arial" pitchFamily="34" charset="0"/>
              </a:rPr>
              <a:t>s body was placed in the Astaroth temple (1 Sam. 31:10)</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43450"/>
            <a:ext cx="1401763"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2" name="Text Box 6"/>
          <p:cNvSpPr txBox="1">
            <a:spLocks noChangeArrowheads="1"/>
          </p:cNvSpPr>
          <p:nvPr/>
        </p:nvSpPr>
        <p:spPr bwMode="auto">
          <a:xfrm>
            <a:off x="0" y="530225"/>
            <a:ext cx="5121275" cy="433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A common Semitic deity</a:t>
            </a:r>
          </a:p>
          <a:p>
            <a:pPr eaLnBrk="1" hangingPunct="1">
              <a:spcBef>
                <a:spcPct val="50000"/>
              </a:spcBef>
            </a:pPr>
            <a:r>
              <a:rPr lang="en-US" altLang="en-US" b="1">
                <a:latin typeface="Arial" pitchFamily="34" charset="0"/>
                <a:cs typeface="Arial" pitchFamily="34" charset="0"/>
              </a:rPr>
              <a:t>Other names:   </a:t>
            </a:r>
            <a:r>
              <a:rPr lang="en-US" altLang="en-US" b="1">
                <a:solidFill>
                  <a:srgbClr val="003333"/>
                </a:solidFill>
                <a:latin typeface="Arial" pitchFamily="34" charset="0"/>
                <a:cs typeface="Arial" pitchFamily="34" charset="0"/>
              </a:rPr>
              <a:t>Athtart, `Athtartu (Ugarit), Ashtart (Phoenicia), Astarte (Greek), Ishtar (Mesopotamia).</a:t>
            </a:r>
            <a:r>
              <a:rPr lang="en-US" altLang="en-US" b="1">
                <a:latin typeface="Arial" pitchFamily="34" charset="0"/>
                <a:cs typeface="Arial" pitchFamily="34" charset="0"/>
              </a:rPr>
              <a:t> </a:t>
            </a:r>
          </a:p>
          <a:p>
            <a:pPr eaLnBrk="1" hangingPunct="1">
              <a:spcBef>
                <a:spcPct val="50000"/>
              </a:spcBef>
            </a:pPr>
            <a:r>
              <a:rPr lang="en-US" altLang="en-US" b="1">
                <a:latin typeface="Arial" pitchFamily="34" charset="0"/>
                <a:cs typeface="Arial" pitchFamily="34" charset="0"/>
              </a:rPr>
              <a:t>Meaning : shame</a:t>
            </a:r>
          </a:p>
          <a:p>
            <a:pPr eaLnBrk="1" hangingPunct="1">
              <a:spcBef>
                <a:spcPct val="50000"/>
              </a:spcBef>
            </a:pPr>
            <a:r>
              <a:rPr lang="en-US" altLang="en-US" b="1">
                <a:latin typeface="Arial" pitchFamily="34" charset="0"/>
                <a:cs typeface="Arial" pitchFamily="34" charset="0"/>
              </a:rPr>
              <a:t>The mother goddess, the goddess of fertility, love and war (introduced to the Israelites by Canaanites)</a:t>
            </a:r>
          </a:p>
        </p:txBody>
      </p:sp>
      <p:pic>
        <p:nvPicPr>
          <p:cNvPr id="130053" name="Picture 8" descr="filis~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28600"/>
            <a:ext cx="4114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5" name="Text Box 15"/>
          <p:cNvSpPr txBox="1">
            <a:spLocks noChangeArrowheads="1"/>
          </p:cNvSpPr>
          <p:nvPr/>
        </p:nvSpPr>
        <p:spPr bwMode="auto">
          <a:xfrm>
            <a:off x="8243888" y="231775"/>
            <a:ext cx="698500" cy="4603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109</a:t>
            </a:r>
            <a:endParaRPr lang="en-US" altLang="en-US">
              <a:solidFill>
                <a:schemeClr val="bg1"/>
              </a:solidFill>
              <a:latin typeface="Arial" pitchFamily="34" charset="0"/>
              <a:cs typeface="Arial" pitchFamily="34" charset="0"/>
            </a:endParaRPr>
          </a:p>
        </p:txBody>
      </p:sp>
      <p:sp>
        <p:nvSpPr>
          <p:cNvPr id="2" name="Title 1"/>
          <p:cNvSpPr>
            <a:spLocks noGrp="1"/>
          </p:cNvSpPr>
          <p:nvPr>
            <p:ph type="title" idx="4294967295"/>
          </p:nvPr>
        </p:nvSpPr>
        <p:spPr>
          <a:xfrm>
            <a:off x="22225" y="11113"/>
            <a:ext cx="4765675" cy="538162"/>
          </a:xfrm>
          <a:solidFill>
            <a:srgbClr val="FF0000"/>
          </a:solidFill>
        </p:spPr>
        <p:txBody>
          <a:bodyPr/>
          <a:lstStyle/>
          <a:p>
            <a:pPr eaLnBrk="1" hangingPunct="1"/>
            <a:r>
              <a:rPr lang="en-US" altLang="en-US" sz="2400" b="1" dirty="0">
                <a:solidFill>
                  <a:srgbClr val="FFFFFF"/>
                </a:solidFill>
                <a:latin typeface="Arial" pitchFamily="34" charset="0"/>
                <a:ea typeface="ＭＳ Ｐゴシック" pitchFamily="34" charset="-128"/>
              </a:rPr>
              <a:t>ASTAROTH / ASHTORETH</a:t>
            </a:r>
            <a:endParaRPr lang="en-US" altLang="en-US" dirty="0">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ssolve">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dissolve">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4" descr="filis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88913"/>
            <a:ext cx="1958975" cy="299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4" name="Picture 13" descr="filis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6075"/>
            <a:ext cx="3505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5" name="Picture 12" descr="filis3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762000"/>
            <a:ext cx="1066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10" descr="filis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3429000"/>
            <a:ext cx="26670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7" name="Text Box 6"/>
          <p:cNvSpPr txBox="1">
            <a:spLocks noChangeArrowheads="1"/>
          </p:cNvSpPr>
          <p:nvPr/>
        </p:nvSpPr>
        <p:spPr bwMode="auto">
          <a:xfrm>
            <a:off x="2195513" y="638175"/>
            <a:ext cx="2520950" cy="249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Ashera/       Astarte </a:t>
            </a:r>
            <a:br>
              <a:rPr lang="en-US" altLang="en-US" sz="2800" b="1">
                <a:latin typeface="Arial" pitchFamily="34" charset="0"/>
                <a:cs typeface="Arial" pitchFamily="34" charset="0"/>
              </a:rPr>
            </a:br>
            <a:r>
              <a:rPr lang="en-US" altLang="en-US" sz="2800" b="1">
                <a:latin typeface="Arial" pitchFamily="34" charset="0"/>
                <a:cs typeface="Arial" pitchFamily="34" charset="0"/>
              </a:rPr>
              <a:t>(</a:t>
            </a:r>
            <a:r>
              <a:rPr lang="en-US" altLang="en-US" b="1">
                <a:latin typeface="Arial" pitchFamily="34" charset="0"/>
                <a:cs typeface="Arial" pitchFamily="34" charset="0"/>
              </a:rPr>
              <a:t>from Tel Rehov excavations  in the Jordan Valley)</a:t>
            </a:r>
          </a:p>
        </p:txBody>
      </p:sp>
      <p:sp>
        <p:nvSpPr>
          <p:cNvPr id="131078" name="Text Box 7"/>
          <p:cNvSpPr txBox="1">
            <a:spLocks noChangeArrowheads="1"/>
          </p:cNvSpPr>
          <p:nvPr/>
        </p:nvSpPr>
        <p:spPr bwMode="auto">
          <a:xfrm>
            <a:off x="2819400" y="5394325"/>
            <a:ext cx="326548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Ashtoreth </a:t>
            </a:r>
            <a:br>
              <a:rPr lang="en-US" altLang="en-US" sz="2800" b="1">
                <a:latin typeface="Arial" pitchFamily="34" charset="0"/>
                <a:cs typeface="Arial" pitchFamily="34" charset="0"/>
              </a:rPr>
            </a:br>
            <a:r>
              <a:rPr lang="en-US" altLang="en-US" sz="2800" b="1">
                <a:latin typeface="Arial" pitchFamily="34" charset="0"/>
                <a:cs typeface="Arial" pitchFamily="34" charset="0"/>
              </a:rPr>
              <a:t>(</a:t>
            </a:r>
            <a:r>
              <a:rPr lang="en-US" altLang="en-US" b="1">
                <a:latin typeface="Arial" pitchFamily="34" charset="0"/>
                <a:cs typeface="Arial" pitchFamily="34" charset="0"/>
              </a:rPr>
              <a:t>golden plaque of 4 winged goddess)</a:t>
            </a:r>
          </a:p>
        </p:txBody>
      </p:sp>
      <p:sp>
        <p:nvSpPr>
          <p:cNvPr id="131079" name="Text Box 8"/>
          <p:cNvSpPr txBox="1">
            <a:spLocks noChangeArrowheads="1"/>
          </p:cNvSpPr>
          <p:nvPr/>
        </p:nvSpPr>
        <p:spPr bwMode="auto">
          <a:xfrm>
            <a:off x="3995936" y="3546475"/>
            <a:ext cx="301446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dirty="0" err="1">
                <a:latin typeface="Arial" pitchFamily="34" charset="0"/>
                <a:cs typeface="Arial" pitchFamily="34" charset="0"/>
              </a:rPr>
              <a:t>Qadash</a:t>
            </a:r>
            <a:r>
              <a:rPr lang="en-US" altLang="en-US" sz="2800" b="1" dirty="0">
                <a:latin typeface="Arial" pitchFamily="34" charset="0"/>
                <a:cs typeface="Arial" pitchFamily="34" charset="0"/>
              </a:rPr>
              <a:t>/Asherah</a:t>
            </a:r>
            <a:br>
              <a:rPr lang="en-US" altLang="en-US" sz="2800" b="1" dirty="0">
                <a:latin typeface="Arial" pitchFamily="34" charset="0"/>
                <a:cs typeface="Arial" pitchFamily="34" charset="0"/>
              </a:rPr>
            </a:br>
            <a:r>
              <a:rPr lang="en-US" altLang="en-US" sz="2800" b="1" dirty="0">
                <a:latin typeface="Arial" pitchFamily="34" charset="0"/>
                <a:cs typeface="Arial" pitchFamily="34" charset="0"/>
              </a:rPr>
              <a:t>(</a:t>
            </a:r>
            <a:r>
              <a:rPr lang="en-US" altLang="en-US" b="1" dirty="0">
                <a:latin typeface="Arial" pitchFamily="34" charset="0"/>
                <a:cs typeface="Arial" pitchFamily="34" charset="0"/>
              </a:rPr>
              <a:t>goddess in fine gold foil pendant)</a:t>
            </a:r>
          </a:p>
        </p:txBody>
      </p:sp>
      <p:sp>
        <p:nvSpPr>
          <p:cNvPr id="131080" name="Text Box 11"/>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131081" name="Title 1"/>
          <p:cNvSpPr>
            <a:spLocks noGrp="1"/>
          </p:cNvSpPr>
          <p:nvPr>
            <p:ph type="title" idx="4294967295"/>
          </p:nvPr>
        </p:nvSpPr>
        <p:spPr>
          <a:xfrm>
            <a:off x="2339975" y="0"/>
            <a:ext cx="5545138" cy="549275"/>
          </a:xfrm>
          <a:solidFill>
            <a:srgbClr val="FF0000"/>
          </a:solidFill>
        </p:spPr>
        <p:txBody>
          <a:bodyPr/>
          <a:lstStyle/>
          <a:p>
            <a:r>
              <a:rPr lang="en-US" altLang="en-US" sz="3600" i="1">
                <a:solidFill>
                  <a:srgbClr val="FFFFFF"/>
                </a:solidFill>
                <a:latin typeface="Arial" pitchFamily="34" charset="0"/>
                <a:ea typeface="ＭＳ Ｐゴシック" pitchFamily="34" charset="-128"/>
              </a:rPr>
              <a:t>Other Goddess Forms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25400"/>
            <a:ext cx="9220200" cy="6908800"/>
          </a:xfrm>
          <a:noFill/>
        </p:spPr>
      </p:pic>
      <p:sp>
        <p:nvSpPr>
          <p:cNvPr id="63491" name="Rectangle 3"/>
          <p:cNvSpPr>
            <a:spLocks noGrp="1" noChangeArrowheads="1"/>
          </p:cNvSpPr>
          <p:nvPr>
            <p:ph type="title"/>
          </p:nvPr>
        </p:nvSpPr>
        <p:spPr>
          <a:xfrm>
            <a:off x="533400" y="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r>
              <a:rPr lang="en-US" altLang="en-US">
                <a:effectLst>
                  <a:outerShdw blurRad="38100" dist="38100" dir="2700000" algn="tl">
                    <a:srgbClr val="000000"/>
                  </a:outerShdw>
                </a:effectLst>
                <a:ea typeface="ＭＳ Ｐゴシック" pitchFamily="34" charset="-128"/>
                <a:cs typeface="Arial" pitchFamily="34" charset="0"/>
              </a:rPr>
              <a:t>ANE Geography</a:t>
            </a:r>
          </a:p>
        </p:txBody>
      </p:sp>
      <p:sp>
        <p:nvSpPr>
          <p:cNvPr id="98307" name="Text Box 7"/>
          <p:cNvSpPr txBox="1">
            <a:spLocks noChangeArrowheads="1"/>
          </p:cNvSpPr>
          <p:nvPr/>
        </p:nvSpPr>
        <p:spPr bwMode="auto">
          <a:xfrm>
            <a:off x="84264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17</a:t>
            </a:r>
            <a:endParaRPr lang="en-US" altLang="en-US">
              <a:latin typeface="Arial" pitchFamily="34" charset="0"/>
              <a:cs typeface="Arial" pitchFamily="34" charset="0"/>
            </a:endParaRPr>
          </a:p>
        </p:txBody>
      </p:sp>
      <p:sp>
        <p:nvSpPr>
          <p:cNvPr id="98308" name="WordArt 9"/>
          <p:cNvSpPr>
            <a:spLocks noChangeArrowheads="1" noChangeShapeType="1" noTextEdit="1"/>
          </p:cNvSpPr>
          <p:nvPr/>
        </p:nvSpPr>
        <p:spPr bwMode="auto">
          <a:xfrm>
            <a:off x="0" y="2667000"/>
            <a:ext cx="1524000" cy="177800"/>
          </a:xfrm>
          <a:prstGeom prst="rect">
            <a:avLst/>
          </a:prstGeom>
        </p:spPr>
        <p:txBody>
          <a:bodyPr wrap="none" fromWordArt="1">
            <a:prstTxWarp prst="textPlain">
              <a:avLst>
                <a:gd name="adj" fmla="val 50000"/>
              </a:avLst>
            </a:prstTxWarp>
          </a:bodyPr>
          <a:lstStyle/>
          <a:p>
            <a:pPr algn="ctr"/>
            <a:r>
              <a:rPr lang="en-GB" sz="1800" kern="10">
                <a:ln w="6350">
                  <a:solidFill>
                    <a:srgbClr val="000000"/>
                  </a:solidFill>
                  <a:round/>
                  <a:headEnd/>
                  <a:tailEnd/>
                </a:ln>
                <a:solidFill>
                  <a:srgbClr val="008000"/>
                </a:solidFill>
                <a:latin typeface="Arial"/>
                <a:cs typeface="Arial"/>
              </a:rPr>
              <a:t>CHERETHITES</a:t>
            </a:r>
          </a:p>
        </p:txBody>
      </p:sp>
      <p:sp>
        <p:nvSpPr>
          <p:cNvPr id="98309" name="Oval 10"/>
          <p:cNvSpPr>
            <a:spLocks noChangeArrowheads="1"/>
          </p:cNvSpPr>
          <p:nvPr/>
        </p:nvSpPr>
        <p:spPr bwMode="auto">
          <a:xfrm>
            <a:off x="-227013" y="2357438"/>
            <a:ext cx="2057401" cy="841375"/>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2" name="Text Box 6">
            <a:extLst>
              <a:ext uri="{FF2B5EF4-FFF2-40B4-BE49-F238E27FC236}">
                <a16:creationId xmlns:a16="http://schemas.microsoft.com/office/drawing/2014/main" id="{03074D70-0E99-2126-5520-7BD8DFAEAF2D}"/>
              </a:ext>
            </a:extLst>
          </p:cNvPr>
          <p:cNvSpPr txBox="1">
            <a:spLocks noChangeArrowheads="1"/>
          </p:cNvSpPr>
          <p:nvPr/>
        </p:nvSpPr>
        <p:spPr bwMode="auto">
          <a:xfrm>
            <a:off x="4886325" y="3167390"/>
            <a:ext cx="1512168" cy="523220"/>
          </a:xfrm>
          <a:prstGeom prst="rect">
            <a:avLst/>
          </a:prstGeom>
          <a:solidFill>
            <a:schemeClr val="bg2"/>
          </a:solidFill>
          <a:ln w="9525">
            <a:solidFill>
              <a:srgbClr val="073907"/>
            </a:solid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en-US" altLang="en-US" sz="2800" b="1" dirty="0">
                <a:solidFill>
                  <a:schemeClr val="accent3">
                    <a:lumMod val="20000"/>
                    <a:lumOff val="80000"/>
                  </a:schemeClr>
                </a:solidFill>
                <a:latin typeface="Arial" pitchFamily="34" charset="0"/>
                <a:cs typeface="Arial" pitchFamily="34" charset="0"/>
              </a:rPr>
              <a:t>Babel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25450" y="381000"/>
            <a:ext cx="82883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2800" b="1">
              <a:latin typeface="Arial" pitchFamily="34" charset="0"/>
              <a:cs typeface="Arial" pitchFamily="34" charset="0"/>
            </a:endParaRPr>
          </a:p>
        </p:txBody>
      </p:sp>
      <p:sp>
        <p:nvSpPr>
          <p:cNvPr id="36867" name="Text Box 3"/>
          <p:cNvSpPr txBox="1">
            <a:spLocks noChangeArrowheads="1"/>
          </p:cNvSpPr>
          <p:nvPr/>
        </p:nvSpPr>
        <p:spPr bwMode="auto">
          <a:xfrm>
            <a:off x="611188" y="1341438"/>
            <a:ext cx="3878262"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Baal = Master, Lord   Zebub = ???</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2100263"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9600"/>
            <a:ext cx="1646238"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298450" y="4648200"/>
            <a:ext cx="4564063"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Baal – Zebub : </a:t>
            </a:r>
          </a:p>
          <a:p>
            <a:pPr algn="ctr" eaLnBrk="1" hangingPunct="1">
              <a:spcBef>
                <a:spcPct val="50000"/>
              </a:spcBef>
            </a:pPr>
            <a:r>
              <a:rPr lang="en-US" altLang="en-US" sz="2800" b="1">
                <a:latin typeface="Arial" pitchFamily="34" charset="0"/>
                <a:cs typeface="Arial" pitchFamily="34" charset="0"/>
              </a:rPr>
              <a:t>The lord of the fly…?</a:t>
            </a:r>
          </a:p>
        </p:txBody>
      </p:sp>
      <p:pic>
        <p:nvPicPr>
          <p:cNvPr id="132102" name="Picture 9" descr="filis~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3048000"/>
            <a:ext cx="3657600"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3" name="Text Box 8"/>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2" name="Title 1"/>
          <p:cNvSpPr>
            <a:spLocks noGrp="1"/>
          </p:cNvSpPr>
          <p:nvPr>
            <p:ph type="title" idx="4294967295"/>
          </p:nvPr>
        </p:nvSpPr>
        <p:spPr>
          <a:xfrm>
            <a:off x="-36513" y="-1588"/>
            <a:ext cx="7772401" cy="766763"/>
          </a:xfrm>
          <a:solidFill>
            <a:schemeClr val="tx1"/>
          </a:solidFill>
        </p:spPr>
        <p:txBody>
          <a:bodyPr/>
          <a:lstStyle/>
          <a:p>
            <a:pPr eaLnBrk="1" hangingPunct="1"/>
            <a:r>
              <a:rPr lang="en-US" altLang="en-US" sz="2800" b="1">
                <a:solidFill>
                  <a:srgbClr val="FFFFFF"/>
                </a:solidFill>
                <a:latin typeface="Arial" pitchFamily="34" charset="0"/>
                <a:ea typeface="ＭＳ Ｐゴシック" pitchFamily="34" charset="-128"/>
              </a:rPr>
              <a:t>BAAL ZEBUB …BAAL WHAT?</a:t>
            </a:r>
            <a:endParaRPr lang="en-US" altLang="en-US">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6866"/>
                                        </p:tgtEl>
                                        <p:attrNameLst>
                                          <p:attrName>style.visibility</p:attrName>
                                        </p:attrNameLst>
                                      </p:cBhvr>
                                      <p:to>
                                        <p:strVal val="visible"/>
                                      </p:to>
                                    </p:set>
                                    <p:animEffect transition="in" filter="dissolve">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0-#ppt_w/2"/>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p:cTn id="23" dur="1000" fill="hold"/>
                                        <p:tgtEl>
                                          <p:spTgt spid="36868"/>
                                        </p:tgtEl>
                                        <p:attrNameLst>
                                          <p:attrName>ppt_w</p:attrName>
                                        </p:attrNameLst>
                                      </p:cBhvr>
                                      <p:tavLst>
                                        <p:tav tm="0">
                                          <p:val>
                                            <p:fltVal val="0"/>
                                          </p:val>
                                        </p:tav>
                                        <p:tav tm="100000">
                                          <p:val>
                                            <p:strVal val="#ppt_w"/>
                                          </p:val>
                                        </p:tav>
                                      </p:tavLst>
                                    </p:anim>
                                    <p:anim calcmode="lin" valueType="num">
                                      <p:cBhvr>
                                        <p:cTn id="24" dur="1000" fill="hold"/>
                                        <p:tgtEl>
                                          <p:spTgt spid="36868"/>
                                        </p:tgtEl>
                                        <p:attrNameLst>
                                          <p:attrName>ppt_h</p:attrName>
                                        </p:attrNameLst>
                                      </p:cBhvr>
                                      <p:tavLst>
                                        <p:tav tm="0">
                                          <p:val>
                                            <p:fltVal val="0"/>
                                          </p:val>
                                        </p:tav>
                                        <p:tav tm="100000">
                                          <p:val>
                                            <p:strVal val="#ppt_h"/>
                                          </p:val>
                                        </p:tav>
                                      </p:tavLst>
                                    </p:anim>
                                    <p:anim calcmode="lin" valueType="num">
                                      <p:cBhvr>
                                        <p:cTn id="25"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dissolve">
                                      <p:cBhvr>
                                        <p:cTn id="3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autoUpdateAnimBg="0"/>
      <p:bldP spid="3687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533400" y="947738"/>
            <a:ext cx="5838825"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Char char="•"/>
            </a:pPr>
            <a:r>
              <a:rPr lang="en-US" altLang="en-US" sz="2800" b="1">
                <a:latin typeface="Arial" pitchFamily="34" charset="0"/>
                <a:cs typeface="Arial" pitchFamily="34" charset="0"/>
              </a:rPr>
              <a:t>The omnipresence of flies?</a:t>
            </a:r>
          </a:p>
          <a:p>
            <a:pPr eaLnBrk="1" hangingPunct="1">
              <a:spcBef>
                <a:spcPct val="50000"/>
              </a:spcBef>
              <a:buFontTx/>
              <a:buChar char="•"/>
            </a:pPr>
            <a:r>
              <a:rPr lang="en-US" altLang="en-US" sz="2800" b="1">
                <a:latin typeface="Arial" pitchFamily="34" charset="0"/>
                <a:cs typeface="Arial" pitchFamily="34" charset="0"/>
              </a:rPr>
              <a:t>The god who guards them from flies? </a:t>
            </a:r>
          </a:p>
          <a:p>
            <a:pPr eaLnBrk="1" hangingPunct="1">
              <a:spcBef>
                <a:spcPct val="50000"/>
              </a:spcBef>
              <a:buFontTx/>
              <a:buChar char="•"/>
            </a:pPr>
            <a:r>
              <a:rPr lang="en-US" altLang="en-US" sz="2800" b="1">
                <a:latin typeface="Arial" pitchFamily="34" charset="0"/>
                <a:cs typeface="Arial" pitchFamily="34" charset="0"/>
              </a:rPr>
              <a:t>A mockery from the Israelites?</a:t>
            </a:r>
          </a:p>
        </p:txBody>
      </p:sp>
      <p:sp>
        <p:nvSpPr>
          <p:cNvPr id="133122" name="Text Box 3"/>
          <p:cNvSpPr txBox="1">
            <a:spLocks noChangeArrowheads="1"/>
          </p:cNvSpPr>
          <p:nvPr/>
        </p:nvSpPr>
        <p:spPr bwMode="auto">
          <a:xfrm>
            <a:off x="3101975" y="3862388"/>
            <a:ext cx="5737225"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NT (Jesus) : Beelzeboul – Lord Prince / Lord Baal / lord of the heavenly dwelling (Matt. 10:25; 12:24, 27, etc…)</a:t>
            </a:r>
          </a:p>
        </p:txBody>
      </p:sp>
      <p:pic>
        <p:nvPicPr>
          <p:cNvPr id="133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02088"/>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73688"/>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052513"/>
            <a:ext cx="1752600"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Text Box 10"/>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2" name="Title 1"/>
          <p:cNvSpPr>
            <a:spLocks noGrp="1"/>
          </p:cNvSpPr>
          <p:nvPr>
            <p:ph type="title" idx="4294967295"/>
          </p:nvPr>
        </p:nvSpPr>
        <p:spPr>
          <a:xfrm>
            <a:off x="0" y="-26988"/>
            <a:ext cx="7772400" cy="876301"/>
          </a:xfrm>
          <a:solidFill>
            <a:srgbClr val="000000"/>
          </a:solidFill>
        </p:spPr>
        <p:txBody>
          <a:bodyPr/>
          <a:lstStyle/>
          <a:p>
            <a:pPr eaLnBrk="1" hangingPunct="1"/>
            <a:r>
              <a:rPr lang="en-US" altLang="en-US" sz="3600" b="1" dirty="0">
                <a:solidFill>
                  <a:srgbClr val="FFFFFF"/>
                </a:solidFill>
                <a:latin typeface="Arial" pitchFamily="34" charset="0"/>
                <a:ea typeface="ＭＳ Ｐゴシック" pitchFamily="34" charset="-128"/>
              </a:rPr>
              <a:t>Some suggestions:</a:t>
            </a:r>
            <a:endParaRPr lang="en-US" altLang="en-US" sz="5400" dirty="0">
              <a:solidFill>
                <a:srgbClr val="FFFFFF"/>
              </a:solidFill>
              <a:latin typeface="Arial" pitchFamily="34" charset="0"/>
              <a:ea typeface="ＭＳ Ｐゴシック"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343400"/>
            <a:ext cx="1676400"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838200" y="2667000"/>
            <a:ext cx="25146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b="1">
                <a:latin typeface="Arial" pitchFamily="34" charset="0"/>
                <a:cs typeface="Arial" pitchFamily="34" charset="0"/>
              </a:rPr>
              <a:t>Hebrew</a:t>
            </a:r>
          </a:p>
          <a:p>
            <a:pPr algn="ctr" eaLnBrk="1" hangingPunct="1">
              <a:spcBef>
                <a:spcPct val="50000"/>
              </a:spcBef>
            </a:pPr>
            <a:r>
              <a:rPr lang="en-US" altLang="en-US" sz="3200" b="1">
                <a:latin typeface="Arial" pitchFamily="34" charset="0"/>
                <a:cs typeface="Arial" pitchFamily="34" charset="0"/>
              </a:rPr>
              <a:t>Dag = fish</a:t>
            </a:r>
          </a:p>
        </p:txBody>
      </p:sp>
      <p:sp>
        <p:nvSpPr>
          <p:cNvPr id="38917" name="Text Box 5"/>
          <p:cNvSpPr txBox="1">
            <a:spLocks noChangeArrowheads="1"/>
          </p:cNvSpPr>
          <p:nvPr/>
        </p:nvSpPr>
        <p:spPr bwMode="auto">
          <a:xfrm>
            <a:off x="3657600" y="1981200"/>
            <a:ext cx="5486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Half fish and half human …</a:t>
            </a: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06692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9" name="Picture 9" descr="filis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4197350" cy="351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50"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110</a:t>
            </a:r>
          </a:p>
        </p:txBody>
      </p:sp>
      <p:sp>
        <p:nvSpPr>
          <p:cNvPr id="2" name="Title 1"/>
          <p:cNvSpPr>
            <a:spLocks noGrp="1"/>
          </p:cNvSpPr>
          <p:nvPr>
            <p:ph type="title" idx="4294967295"/>
          </p:nvPr>
        </p:nvSpPr>
        <p:spPr>
          <a:xfrm>
            <a:off x="685800" y="609600"/>
            <a:ext cx="3165475" cy="1524000"/>
          </a:xfrm>
        </p:spPr>
        <p:txBody>
          <a:bodyPr/>
          <a:lstStyle/>
          <a:p>
            <a:pPr eaLnBrk="1" hangingPunct="1"/>
            <a:r>
              <a:rPr lang="en-US" altLang="en-US" sz="4000" b="1" dirty="0">
                <a:solidFill>
                  <a:srgbClr val="000000"/>
                </a:solidFill>
                <a:latin typeface="Arial" pitchFamily="34" charset="0"/>
                <a:ea typeface="ＭＳ Ｐゴシック" pitchFamily="34" charset="-128"/>
              </a:rPr>
              <a:t>DAGON…</a:t>
            </a:r>
            <a:br>
              <a:rPr lang="en-US" altLang="en-US" sz="4000" b="1" dirty="0">
                <a:solidFill>
                  <a:srgbClr val="000000"/>
                </a:solidFill>
                <a:latin typeface="Arial" pitchFamily="34" charset="0"/>
                <a:ea typeface="ＭＳ Ｐゴシック" pitchFamily="34" charset="-128"/>
              </a:rPr>
            </a:br>
            <a:r>
              <a:rPr lang="en-US" altLang="en-US" sz="4000" b="1" dirty="0">
                <a:solidFill>
                  <a:srgbClr val="000000"/>
                </a:solidFill>
                <a:latin typeface="Arial" pitchFamily="34" charset="0"/>
                <a:ea typeface="ＭＳ Ｐゴシック" pitchFamily="34" charset="-128"/>
              </a:rPr>
              <a:t>guess?</a:t>
            </a:r>
            <a:endParaRPr lang="en-US" altLang="en-US" b="1" dirty="0">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8916"/>
                                        </p:tgtEl>
                                        <p:attrNameLst>
                                          <p:attrName>style.visibility</p:attrName>
                                        </p:attrNameLst>
                                      </p:cBhvr>
                                      <p:to>
                                        <p:strVal val="visible"/>
                                      </p:to>
                                    </p:set>
                                    <p:animEffect transition="in" filter="dissolve">
                                      <p:cBhvr>
                                        <p:cTn id="21" dur="500"/>
                                        <p:tgtEl>
                                          <p:spTgt spid="389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dissolve">
                                      <p:cBhvr>
                                        <p:cTn id="26"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fili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5888"/>
            <a:ext cx="4114801"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110</a:t>
            </a:r>
          </a:p>
        </p:txBody>
      </p:sp>
      <p:pic>
        <p:nvPicPr>
          <p:cNvPr id="135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5888"/>
            <a:ext cx="4902200"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059113" y="4941888"/>
            <a:ext cx="5900737" cy="1143000"/>
          </a:xfrm>
        </p:spPr>
        <p:txBody>
          <a:bodyPr/>
          <a:lstStyle/>
          <a:p>
            <a:pPr eaLnBrk="1" hangingPunct="1"/>
            <a:r>
              <a:rPr lang="en-US" altLang="en-US" sz="3600" b="1">
                <a:solidFill>
                  <a:srgbClr val="000000"/>
                </a:solidFill>
                <a:latin typeface="Arial" pitchFamily="34" charset="0"/>
                <a:ea typeface="ＭＳ Ｐゴシック" pitchFamily="34" charset="-128"/>
              </a:rPr>
              <a:t>What some believe as the Philistine's DAGON</a:t>
            </a:r>
            <a:endParaRPr lang="en-US" altLang="en-US">
              <a:latin typeface="Arial" pitchFamily="34" charset="0"/>
              <a:ea typeface="ＭＳ Ｐゴシック"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032" descr="filis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4197350" cy="351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4" name="Text Box 1026"/>
          <p:cNvSpPr txBox="1">
            <a:spLocks noChangeArrowheads="1"/>
          </p:cNvSpPr>
          <p:nvPr/>
        </p:nvSpPr>
        <p:spPr bwMode="auto">
          <a:xfrm>
            <a:off x="457200" y="533400"/>
            <a:ext cx="41910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Another suggestion:</a:t>
            </a:r>
          </a:p>
          <a:p>
            <a:pPr eaLnBrk="1" hangingPunct="1">
              <a:spcBef>
                <a:spcPct val="50000"/>
              </a:spcBef>
            </a:pPr>
            <a:r>
              <a:rPr lang="en-US" altLang="en-US" b="1">
                <a:latin typeface="Arial" pitchFamily="34" charset="0"/>
                <a:cs typeface="Arial" pitchFamily="34" charset="0"/>
              </a:rPr>
              <a:t>It might derived from the word: </a:t>
            </a:r>
          </a:p>
          <a:p>
            <a:pPr eaLnBrk="1" hangingPunct="1">
              <a:spcBef>
                <a:spcPct val="50000"/>
              </a:spcBef>
            </a:pPr>
            <a:r>
              <a:rPr lang="en-US" altLang="en-US" b="1" i="1">
                <a:latin typeface="Arial" pitchFamily="34" charset="0"/>
                <a:cs typeface="Arial" pitchFamily="34" charset="0"/>
              </a:rPr>
              <a:t>dagan</a:t>
            </a:r>
            <a:r>
              <a:rPr lang="en-US" altLang="en-US" b="1">
                <a:latin typeface="Arial" pitchFamily="34" charset="0"/>
                <a:cs typeface="Arial" pitchFamily="34" charset="0"/>
              </a:rPr>
              <a:t> = grain, corn                     so he was a vegetation god</a:t>
            </a:r>
          </a:p>
        </p:txBody>
      </p:sp>
      <p:sp>
        <p:nvSpPr>
          <p:cNvPr id="136195" name="Text Box 1027"/>
          <p:cNvSpPr txBox="1">
            <a:spLocks noChangeArrowheads="1"/>
          </p:cNvSpPr>
          <p:nvPr/>
        </p:nvSpPr>
        <p:spPr bwMode="auto">
          <a:xfrm>
            <a:off x="3124200" y="3200400"/>
            <a:ext cx="57912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Dagon:</a:t>
            </a:r>
          </a:p>
          <a:p>
            <a:pPr eaLnBrk="1" hangingPunct="1">
              <a:spcBef>
                <a:spcPct val="50000"/>
              </a:spcBef>
            </a:pPr>
            <a:r>
              <a:rPr lang="en-US" altLang="en-US" b="1">
                <a:latin typeface="Arial" pitchFamily="34" charset="0"/>
                <a:cs typeface="Arial" pitchFamily="34" charset="0"/>
              </a:rPr>
              <a:t>The principal deity of the Philistines during Samson</a:t>
            </a:r>
            <a:r>
              <a:rPr lang="fr-FR" altLang="ja-JP" b="1">
                <a:latin typeface="Arial" pitchFamily="34" charset="0"/>
                <a:cs typeface="Arial" pitchFamily="34" charset="0"/>
              </a:rPr>
              <a:t>'</a:t>
            </a:r>
            <a:r>
              <a:rPr lang="en-US" altLang="en-US" b="1">
                <a:latin typeface="Arial" pitchFamily="34" charset="0"/>
                <a:cs typeface="Arial" pitchFamily="34" charset="0"/>
              </a:rPr>
              <a:t>s time at Gaza (Judg. 10:21-23) and  during Saul &amp; David</a:t>
            </a:r>
            <a:r>
              <a:rPr lang="fr-FR" altLang="ja-JP" b="1">
                <a:latin typeface="Arial" pitchFamily="34" charset="0"/>
                <a:cs typeface="Arial" pitchFamily="34" charset="0"/>
              </a:rPr>
              <a:t>'</a:t>
            </a:r>
            <a:r>
              <a:rPr lang="en-US" altLang="en-US" b="1">
                <a:latin typeface="Arial" pitchFamily="34" charset="0"/>
                <a:cs typeface="Arial" pitchFamily="34" charset="0"/>
              </a:rPr>
              <a:t>s time (1 Sam. 5:2-3; 1 Chron. 10:10)</a:t>
            </a:r>
          </a:p>
          <a:p>
            <a:pPr eaLnBrk="1" hangingPunct="1">
              <a:spcBef>
                <a:spcPct val="50000"/>
              </a:spcBef>
            </a:pPr>
            <a:r>
              <a:rPr lang="en-US" altLang="en-US" b="1">
                <a:latin typeface="Arial" pitchFamily="34" charset="0"/>
                <a:cs typeface="Arial" pitchFamily="34" charset="0"/>
              </a:rPr>
              <a:t>From at least 2500 BC onward, Dagon received worship throughout Mesopotamia</a:t>
            </a:r>
          </a:p>
        </p:txBody>
      </p:sp>
      <p:sp>
        <p:nvSpPr>
          <p:cNvPr id="136196" name="Text Box 9"/>
          <p:cNvSpPr txBox="1">
            <a:spLocks noChangeArrowheads="1"/>
          </p:cNvSpPr>
          <p:nvPr/>
        </p:nvSpPr>
        <p:spPr bwMode="auto">
          <a:xfrm>
            <a:off x="8426450" y="76200"/>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a:cs typeface="Arial"/>
              </a:rPr>
              <a:t>110</a:t>
            </a:r>
          </a:p>
        </p:txBody>
      </p:sp>
      <p:sp>
        <p:nvSpPr>
          <p:cNvPr id="136197" name="Title 1"/>
          <p:cNvSpPr>
            <a:spLocks noGrp="1"/>
          </p:cNvSpPr>
          <p:nvPr>
            <p:ph type="title" idx="4294967295"/>
          </p:nvPr>
        </p:nvSpPr>
        <p:spPr>
          <a:xfrm>
            <a:off x="4067175" y="-100013"/>
            <a:ext cx="4175125" cy="803276"/>
          </a:xfrm>
        </p:spPr>
        <p:txBody>
          <a:bodyPr/>
          <a:lstStyle/>
          <a:p>
            <a:r>
              <a:rPr lang="en-US" altLang="en-US" sz="3600" b="1" dirty="0">
                <a:latin typeface="Arial" pitchFamily="34" charset="0"/>
                <a:ea typeface="ＭＳ Ｐゴシック" pitchFamily="34" charset="-128"/>
              </a:rPr>
              <a:t>Grain God?</a:t>
            </a:r>
          </a:p>
        </p:txBody>
      </p:sp>
      <p:pic>
        <p:nvPicPr>
          <p:cNvPr id="1361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39763"/>
            <a:ext cx="26797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032" descr="fili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334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Text Box 1028"/>
          <p:cNvSpPr txBox="1">
            <a:spLocks noChangeArrowheads="1"/>
          </p:cNvSpPr>
          <p:nvPr/>
        </p:nvSpPr>
        <p:spPr bwMode="auto">
          <a:xfrm>
            <a:off x="0" y="3657600"/>
            <a:ext cx="33528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Some ruins of the Philistine temple in Tell Qasile temple  (above)  </a:t>
            </a:r>
          </a:p>
          <a:p>
            <a:pPr eaLnBrk="1" hangingPunct="1">
              <a:spcBef>
                <a:spcPct val="50000"/>
              </a:spcBef>
            </a:pPr>
            <a:r>
              <a:rPr lang="en-US" altLang="en-US" b="1">
                <a:latin typeface="Arial" pitchFamily="34" charset="0"/>
                <a:cs typeface="Arial" pitchFamily="34" charset="0"/>
              </a:rPr>
              <a:t> </a:t>
            </a:r>
          </a:p>
          <a:p>
            <a:pPr eaLnBrk="1" hangingPunct="1">
              <a:spcBef>
                <a:spcPct val="50000"/>
              </a:spcBef>
            </a:pPr>
            <a:r>
              <a:rPr lang="en-US" altLang="en-US" b="1">
                <a:latin typeface="Arial" pitchFamily="34" charset="0"/>
                <a:cs typeface="Arial" pitchFamily="34" charset="0"/>
              </a:rPr>
              <a:t>and Beth-Shean  (right)</a:t>
            </a:r>
          </a:p>
        </p:txBody>
      </p:sp>
      <p:sp>
        <p:nvSpPr>
          <p:cNvPr id="40965" name="Text Box 1029"/>
          <p:cNvSpPr txBox="1">
            <a:spLocks noChangeArrowheads="1"/>
          </p:cNvSpPr>
          <p:nvPr/>
        </p:nvSpPr>
        <p:spPr bwMode="auto">
          <a:xfrm>
            <a:off x="5638800" y="782638"/>
            <a:ext cx="35052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See the two pillars?</a:t>
            </a:r>
          </a:p>
          <a:p>
            <a:pPr eaLnBrk="1" hangingPunct="1">
              <a:spcBef>
                <a:spcPct val="50000"/>
              </a:spcBef>
            </a:pPr>
            <a:r>
              <a:rPr lang="en-US" altLang="en-US" b="1">
                <a:latin typeface="Arial" pitchFamily="34" charset="0"/>
                <a:cs typeface="Arial" pitchFamily="34" charset="0"/>
              </a:rPr>
              <a:t>Remember Samson</a:t>
            </a:r>
            <a:r>
              <a:rPr lang="fr-FR" altLang="ja-JP" b="1">
                <a:latin typeface="Arial" pitchFamily="34" charset="0"/>
                <a:cs typeface="Arial" pitchFamily="34" charset="0"/>
              </a:rPr>
              <a:t>'</a:t>
            </a:r>
            <a:r>
              <a:rPr lang="en-US" altLang="en-US" b="1">
                <a:latin typeface="Arial" pitchFamily="34" charset="0"/>
                <a:cs typeface="Arial" pitchFamily="34" charset="0"/>
              </a:rPr>
              <a:t>s last hours in the temple of Dagon? </a:t>
            </a:r>
          </a:p>
          <a:p>
            <a:pPr eaLnBrk="1" hangingPunct="1">
              <a:spcBef>
                <a:spcPct val="50000"/>
              </a:spcBef>
            </a:pPr>
            <a:r>
              <a:rPr lang="en-US" altLang="en-US" b="1">
                <a:latin typeface="Arial" pitchFamily="34" charset="0"/>
                <a:cs typeface="Arial" pitchFamily="34" charset="0"/>
              </a:rPr>
              <a:t>What did he do?</a:t>
            </a:r>
          </a:p>
          <a:p>
            <a:pPr eaLnBrk="1" hangingPunct="1">
              <a:spcBef>
                <a:spcPct val="50000"/>
              </a:spcBef>
            </a:pPr>
            <a:r>
              <a:rPr lang="en-US" altLang="en-US" b="1">
                <a:latin typeface="Arial" pitchFamily="34" charset="0"/>
                <a:cs typeface="Arial" pitchFamily="34" charset="0"/>
              </a:rPr>
              <a:t>(Judges 16:23-31)</a:t>
            </a:r>
          </a:p>
        </p:txBody>
      </p:sp>
      <p:pic>
        <p:nvPicPr>
          <p:cNvPr id="137220" name="Picture 1031" descr="filis~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59238" y="3962400"/>
            <a:ext cx="5084762"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62200"/>
            <a:ext cx="2590800" cy="2295525"/>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37222" name="Text Box 7"/>
          <p:cNvSpPr txBox="1">
            <a:spLocks noChangeArrowheads="1"/>
          </p:cNvSpPr>
          <p:nvPr/>
        </p:nvSpPr>
        <p:spPr bwMode="auto">
          <a:xfrm>
            <a:off x="8426450" y="76200"/>
            <a:ext cx="6642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a:cs typeface="Arial"/>
              </a:rPr>
              <a:t>111</a:t>
            </a:r>
          </a:p>
        </p:txBody>
      </p:sp>
      <p:sp>
        <p:nvSpPr>
          <p:cNvPr id="137223" name="Title 1"/>
          <p:cNvSpPr>
            <a:spLocks noGrp="1"/>
          </p:cNvSpPr>
          <p:nvPr>
            <p:ph type="title" idx="4294967295"/>
          </p:nvPr>
        </p:nvSpPr>
        <p:spPr>
          <a:xfrm>
            <a:off x="611188" y="11113"/>
            <a:ext cx="7772400" cy="754062"/>
          </a:xfrm>
          <a:solidFill>
            <a:srgbClr val="000000"/>
          </a:solidFill>
        </p:spPr>
        <p:txBody>
          <a:bodyPr/>
          <a:lstStyle/>
          <a:p>
            <a:r>
              <a:rPr lang="en-US" altLang="en-US" dirty="0">
                <a:solidFill>
                  <a:srgbClr val="FFFFFF"/>
                </a:solidFill>
                <a:latin typeface="Arial" pitchFamily="34" charset="0"/>
                <a:ea typeface="ＭＳ Ｐゴシック" pitchFamily="34" charset="-128"/>
              </a:rPr>
              <a:t>Dagon Temple Pillars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 calcmode="lin" valueType="num">
                                      <p:cBhvr additive="base">
                                        <p:cTn id="12" dur="500" fill="hold"/>
                                        <p:tgtEl>
                                          <p:spTgt spid="17414"/>
                                        </p:tgtEl>
                                        <p:attrNameLst>
                                          <p:attrName>ppt_x</p:attrName>
                                        </p:attrNameLst>
                                      </p:cBhvr>
                                      <p:tavLst>
                                        <p:tav tm="0">
                                          <p:val>
                                            <p:strVal val="0-#ppt_w/2"/>
                                          </p:val>
                                        </p:tav>
                                        <p:tav tm="100000">
                                          <p:val>
                                            <p:strVal val="#ppt_x"/>
                                          </p:val>
                                        </p:tav>
                                      </p:tavLst>
                                    </p:anim>
                                    <p:anim calcmode="lin" valueType="num">
                                      <p:cBhvr additive="base">
                                        <p:cTn id="13" dur="500" fill="hold"/>
                                        <p:tgtEl>
                                          <p:spTgt spid="174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8242" name="Picture 2" descr="filistin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378575" y="2028825"/>
            <a:ext cx="2801938" cy="3170238"/>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000" b="1">
                <a:solidFill>
                  <a:srgbClr val="FFFFFF"/>
                </a:solidFill>
                <a:latin typeface="Arial" pitchFamily="34" charset="0"/>
                <a:cs typeface="Arial" pitchFamily="34" charset="0"/>
              </a:rPr>
              <a:t>Dagon was the main Philistine</a:t>
            </a:r>
          </a:p>
          <a:p>
            <a:pPr algn="ctr" eaLnBrk="1" hangingPunct="1"/>
            <a:r>
              <a:rPr lang="en-US" altLang="en-US" sz="4000" b="1">
                <a:solidFill>
                  <a:srgbClr val="FFFFFF"/>
                </a:solidFill>
                <a:latin typeface="Arial" pitchFamily="34" charset="0"/>
                <a:cs typeface="Arial" pitchFamily="34" charset="0"/>
              </a:rPr>
              <a:t>god</a:t>
            </a:r>
          </a:p>
        </p:txBody>
      </p:sp>
      <p:sp>
        <p:nvSpPr>
          <p:cNvPr id="138244" name="Text Box 2"/>
          <p:cNvSpPr txBox="1">
            <a:spLocks noChangeArrowheads="1"/>
          </p:cNvSpPr>
          <p:nvPr/>
        </p:nvSpPr>
        <p:spPr bwMode="auto">
          <a:xfrm>
            <a:off x="8293100" y="44450"/>
            <a:ext cx="7429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bg1"/>
                </a:solidFill>
                <a:latin typeface="Arial" pitchFamily="34" charset="0"/>
                <a:cs typeface="Arial" pitchFamily="34" charset="0"/>
              </a:rPr>
              <a:t>111</a:t>
            </a:r>
          </a:p>
        </p:txBody>
      </p:sp>
      <p:sp>
        <p:nvSpPr>
          <p:cNvPr id="2" name="Title 1"/>
          <p:cNvSpPr>
            <a:spLocks noGrp="1"/>
          </p:cNvSpPr>
          <p:nvPr>
            <p:ph type="title" idx="4294967295"/>
          </p:nvPr>
        </p:nvSpPr>
        <p:spPr>
          <a:xfrm>
            <a:off x="3635375" y="3068638"/>
            <a:ext cx="2519363" cy="1450975"/>
          </a:xfrm>
        </p:spPr>
        <p:txBody>
          <a:bodyPr/>
          <a:lstStyle/>
          <a:p>
            <a:pPr eaLnBrk="1" hangingPunct="1"/>
            <a:r>
              <a:rPr lang="en-US" altLang="en-US" sz="3600" b="1">
                <a:solidFill>
                  <a:schemeClr val="tx1"/>
                </a:solidFill>
                <a:effectLst>
                  <a:outerShdw blurRad="38100" dist="38100" dir="2700000" algn="tl">
                    <a:srgbClr val="FFFFFF"/>
                  </a:outerShdw>
                </a:effectLst>
                <a:latin typeface="Arial" pitchFamily="34" charset="0"/>
                <a:ea typeface="ＭＳ Ｐゴシック" pitchFamily="34" charset="-128"/>
              </a:rPr>
              <a:t>The Temple of Dagon</a:t>
            </a:r>
            <a:endParaRPr lang="en-US" altLang="en-US" sz="4800">
              <a:solidFill>
                <a:schemeClr val="tx1"/>
              </a:solidFill>
              <a:latin typeface="Arial" pitchFamily="34" charset="0"/>
              <a:ea typeface="ＭＳ Ｐゴシック"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16338"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2801938"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3"/>
          <p:cNvSpPr>
            <a:spLocks noGrp="1" noChangeArrowheads="1"/>
          </p:cNvSpPr>
          <p:nvPr>
            <p:ph type="title"/>
          </p:nvPr>
        </p:nvSpPr>
        <p:spPr>
          <a:xfrm>
            <a:off x="685800" y="228600"/>
            <a:ext cx="8153400" cy="1143000"/>
          </a:xfrm>
        </p:spPr>
        <p:txBody>
          <a:bodyPr/>
          <a:lstStyle/>
          <a:p>
            <a:pPr eaLnBrk="1" hangingPunct="1"/>
            <a:r>
              <a:rPr lang="en-US" altLang="en-US" sz="7200" b="1">
                <a:solidFill>
                  <a:schemeClr val="bg1"/>
                </a:solidFill>
                <a:latin typeface="Times New Roman" pitchFamily="18" charset="0"/>
                <a:ea typeface="ＭＳ Ｐゴシック" pitchFamily="34" charset="-128"/>
              </a:rPr>
              <a:t>21st Century Dagon</a:t>
            </a:r>
            <a:endParaRPr lang="en-US" altLang="en-US">
              <a:latin typeface="Times New Roman" pitchFamily="18" charset="0"/>
              <a:ea typeface="ＭＳ Ｐゴシック" pitchFamily="34" charset="-128"/>
            </a:endParaRPr>
          </a:p>
        </p:txBody>
      </p:sp>
      <p:pic>
        <p:nvPicPr>
          <p:cNvPr id="71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447800"/>
            <a:ext cx="28194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511800"/>
            <a:ext cx="17907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9"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86200" y="3657600"/>
            <a:ext cx="5257800" cy="317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563688"/>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fade">
                                      <p:cBhvr>
                                        <p:cTn id="11" dur="500"/>
                                        <p:tgtEl>
                                          <p:spTgt spid="716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fade">
                                      <p:cBhvr>
                                        <p:cTn id="15" dur="500"/>
                                        <p:tgtEl>
                                          <p:spTgt spid="7168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687"/>
                                        </p:tgtEl>
                                        <p:attrNameLst>
                                          <p:attrName>style.visibility</p:attrName>
                                        </p:attrNameLst>
                                      </p:cBhvr>
                                      <p:to>
                                        <p:strVal val="visible"/>
                                      </p:to>
                                    </p:set>
                                    <p:animEffect transition="in" filter="fade">
                                      <p:cBhvr>
                                        <p:cTn id="19" dur="500"/>
                                        <p:tgtEl>
                                          <p:spTgt spid="7168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688"/>
                                        </p:tgtEl>
                                        <p:attrNameLst>
                                          <p:attrName>style.visibility</p:attrName>
                                        </p:attrNameLst>
                                      </p:cBhvr>
                                      <p:to>
                                        <p:strVal val="visible"/>
                                      </p:to>
                                    </p:set>
                                    <p:animEffect transition="in" filter="fade">
                                      <p:cBhvr>
                                        <p:cTn id="23" dur="500"/>
                                        <p:tgtEl>
                                          <p:spTgt spid="716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689"/>
                                        </p:tgtEl>
                                        <p:attrNameLst>
                                          <p:attrName>style.visibility</p:attrName>
                                        </p:attrNameLst>
                                      </p:cBhvr>
                                      <p:to>
                                        <p:strVal val="visible"/>
                                      </p:to>
                                    </p:set>
                                    <p:animEffect transition="in" filter="fade">
                                      <p:cBhvr>
                                        <p:cTn id="2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rotWithShape="1">
          <a:blip r:embed="rId2">
            <a:extLst>
              <a:ext uri="{28A0092B-C50C-407E-A947-70E740481C1C}">
                <a14:useLocalDpi xmlns:a14="http://schemas.microsoft.com/office/drawing/2010/main" val="0"/>
              </a:ext>
            </a:extLst>
          </a:blip>
          <a:srcRect l="2663" r="5050" b="3800"/>
          <a:stretch/>
        </p:blipFill>
        <p:spPr bwMode="auto">
          <a:xfrm>
            <a:off x="3203848" y="-41836"/>
            <a:ext cx="6048672" cy="6927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en-US" altLang="en-US" sz="3600" b="1">
                <a:latin typeface="Arial" pitchFamily="34" charset="0"/>
                <a:ea typeface="ＭＳ Ｐゴシック" pitchFamily="34" charset="-128"/>
              </a:rPr>
              <a:t>Philistines were a fearsome people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Helmet</a:t>
            </a: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Armor</a:t>
            </a: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a:t>
            </a:r>
            <a:br>
              <a:rPr lang="en-US" altLang="en-US" b="1">
                <a:latin typeface="Arial" pitchFamily="34" charset="0"/>
                <a:cs typeface="Arial" pitchFamily="34" charset="0"/>
              </a:rPr>
            </a:br>
            <a:r>
              <a:rPr lang="en-US" altLang="en-US" b="1">
                <a:latin typeface="Arial" pitchFamily="34" charset="0"/>
                <a:cs typeface="Arial" pitchFamily="34" charset="0"/>
              </a:rPr>
              <a:t>Greaves</a:t>
            </a:r>
          </a:p>
        </p:txBody>
      </p:sp>
      <p:sp>
        <p:nvSpPr>
          <p:cNvPr id="28682" name="Text Box 10" descr="Parchment"/>
          <p:cNvSpPr txBox="1">
            <a:spLocks noChangeArrowheads="1"/>
          </p:cNvSpPr>
          <p:nvPr/>
        </p:nvSpPr>
        <p:spPr bwMode="auto">
          <a:xfrm>
            <a:off x="165100" y="1752600"/>
            <a:ext cx="14351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[Wood] Spear Shaft</a:t>
            </a: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Iron point</a:t>
            </a: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Javelin</a:t>
            </a:r>
          </a:p>
        </p:txBody>
      </p:sp>
      <p:pic>
        <p:nvPicPr>
          <p:cNvPr id="141319" name="Picture 16" descr="filis~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4648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GB"/>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en-GB"/>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endParaRPr lang="en-GB"/>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GB"/>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GB"/>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endParaRPr lang="en-GB"/>
          </a:p>
        </p:txBody>
      </p:sp>
      <p:sp>
        <p:nvSpPr>
          <p:cNvPr id="141326" name="Text Box 17"/>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112</a:t>
            </a:r>
          </a:p>
        </p:txBody>
      </p:sp>
      <p:sp>
        <p:nvSpPr>
          <p:cNvPr id="141327" name="Title 1"/>
          <p:cNvSpPr>
            <a:spLocks noGrp="1"/>
          </p:cNvSpPr>
          <p:nvPr>
            <p:ph type="title" idx="4294967295"/>
          </p:nvPr>
        </p:nvSpPr>
        <p:spPr>
          <a:xfrm>
            <a:off x="6804025" y="4724400"/>
            <a:ext cx="2339975" cy="2119313"/>
          </a:xfrm>
        </p:spPr>
        <p:txBody>
          <a:bodyPr/>
          <a:lstStyle/>
          <a:p>
            <a:r>
              <a:rPr lang="en-US" altLang="en-US" sz="4000" b="1">
                <a:latin typeface="Arial" pitchFamily="34" charset="0"/>
                <a:ea typeface="ＭＳ Ｐゴシック" pitchFamily="34" charset="-128"/>
              </a:rPr>
              <a:t>Goliath's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7764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99331" name="Line 34"/>
          <p:cNvSpPr>
            <a:spLocks noChangeShapeType="1"/>
          </p:cNvSpPr>
          <p:nvPr/>
        </p:nvSpPr>
        <p:spPr bwMode="auto">
          <a:xfrm flipV="1">
            <a:off x="4038600" y="3886200"/>
            <a:ext cx="685800" cy="304800"/>
          </a:xfrm>
          <a:prstGeom prst="line">
            <a:avLst/>
          </a:prstGeom>
          <a:noFill/>
          <a:ln w="12700" cap="sq">
            <a:solidFill>
              <a:schemeClr val="bg2"/>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endParaRPr lang="en-GB"/>
          </a:p>
        </p:txBody>
      </p:sp>
      <p:sp>
        <p:nvSpPr>
          <p:cNvPr id="4136" name="Text Box 40"/>
          <p:cNvSpPr txBox="1">
            <a:spLocks noChangeArrowheads="1"/>
          </p:cNvSpPr>
          <p:nvPr/>
        </p:nvSpPr>
        <p:spPr bwMode="auto">
          <a:xfrm>
            <a:off x="3059113" y="0"/>
            <a:ext cx="7620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CC"/>
                </a:solidFill>
                <a:latin typeface="Arial" pitchFamily="34" charset="0"/>
                <a:cs typeface="Arial" pitchFamily="34" charset="0"/>
              </a:rPr>
              <a:t>O</a:t>
            </a:r>
          </a:p>
        </p:txBody>
      </p:sp>
      <p:pic>
        <p:nvPicPr>
          <p:cNvPr id="99333" name="Picture 44" descr="filis~15"/>
          <p:cNvPicPr>
            <a:picLocks noChangeAspect="1" noChangeArrowheads="1"/>
          </p:cNvPicPr>
          <p:nvPr/>
        </p:nvPicPr>
        <p:blipFill>
          <a:blip r:embed="rId4" cstate="screen">
            <a:lum bright="-36000"/>
            <a:extLst>
              <a:ext uri="{28A0092B-C50C-407E-A947-70E740481C1C}">
                <a14:useLocalDpi xmlns:a14="http://schemas.microsoft.com/office/drawing/2010/main" val="0"/>
              </a:ext>
            </a:extLst>
          </a:blip>
          <a:srcRect/>
          <a:stretch>
            <a:fillRect/>
          </a:stretch>
        </p:blipFill>
        <p:spPr bwMode="auto">
          <a:xfrm>
            <a:off x="533400" y="1219200"/>
            <a:ext cx="8229600" cy="535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 name="Text Box 30"/>
          <p:cNvSpPr txBox="1">
            <a:spLocks noChangeArrowheads="1"/>
          </p:cNvSpPr>
          <p:nvPr/>
        </p:nvSpPr>
        <p:spPr bwMode="auto">
          <a:xfrm rot="3348559">
            <a:off x="1072356" y="2275682"/>
            <a:ext cx="206533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a:solidFill>
                  <a:srgbClr val="0000FF"/>
                </a:solidFill>
                <a:latin typeface="Arial" pitchFamily="34" charset="0"/>
                <a:cs typeface="Arial" pitchFamily="34" charset="0"/>
              </a:rPr>
              <a:t>Aegean Sea</a:t>
            </a:r>
          </a:p>
        </p:txBody>
      </p:sp>
      <p:sp>
        <p:nvSpPr>
          <p:cNvPr id="4129" name="Text Box 33"/>
          <p:cNvSpPr txBox="1">
            <a:spLocks noChangeArrowheads="1"/>
          </p:cNvSpPr>
          <p:nvPr/>
        </p:nvSpPr>
        <p:spPr bwMode="auto">
          <a:xfrm>
            <a:off x="4038600" y="3886200"/>
            <a:ext cx="1181100" cy="307975"/>
          </a:xfrm>
          <a:prstGeom prst="rect">
            <a:avLst/>
          </a:prstGeom>
          <a:gradFill rotWithShape="0">
            <a:gsLst>
              <a:gs pos="0">
                <a:srgbClr val="FFFFCC"/>
              </a:gs>
              <a:gs pos="100000">
                <a:srgbClr val="FFFF66"/>
              </a:gs>
            </a:gsLst>
            <a:lin ang="27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CC3399"/>
                </a:solidFill>
                <a:latin typeface="Arial" pitchFamily="34" charset="0"/>
                <a:cs typeface="Arial" pitchFamily="34" charset="0"/>
              </a:rPr>
              <a:t>Philistines</a:t>
            </a:r>
          </a:p>
        </p:txBody>
      </p:sp>
      <p:sp>
        <p:nvSpPr>
          <p:cNvPr id="4131" name="Text Box 35"/>
          <p:cNvSpPr txBox="1">
            <a:spLocks noChangeArrowheads="1"/>
          </p:cNvSpPr>
          <p:nvPr/>
        </p:nvSpPr>
        <p:spPr bwMode="auto">
          <a:xfrm>
            <a:off x="2667000" y="4724400"/>
            <a:ext cx="1371600" cy="304800"/>
          </a:xfrm>
          <a:prstGeom prst="rect">
            <a:avLst/>
          </a:prstGeom>
          <a:gradFill rotWithShape="0">
            <a:gsLst>
              <a:gs pos="0">
                <a:srgbClr val="FFFFCC"/>
              </a:gs>
              <a:gs pos="100000">
                <a:srgbClr val="FFFF66"/>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663300"/>
                </a:solidFill>
                <a:latin typeface="Arial" pitchFamily="34" charset="0"/>
                <a:cs typeface="Arial" pitchFamily="34" charset="0"/>
              </a:rPr>
              <a:t>Egypt</a:t>
            </a:r>
          </a:p>
        </p:txBody>
      </p:sp>
      <p:sp>
        <p:nvSpPr>
          <p:cNvPr id="4128" name="Text Box 32"/>
          <p:cNvSpPr txBox="1">
            <a:spLocks noChangeArrowheads="1"/>
          </p:cNvSpPr>
          <p:nvPr/>
        </p:nvSpPr>
        <p:spPr bwMode="auto">
          <a:xfrm>
            <a:off x="3505200" y="2971800"/>
            <a:ext cx="838200" cy="30480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336600"/>
                </a:solidFill>
                <a:latin typeface="Arial" pitchFamily="34" charset="0"/>
                <a:cs typeface="Arial" pitchFamily="34" charset="0"/>
              </a:rPr>
              <a:t>Cyprus</a:t>
            </a:r>
          </a:p>
        </p:txBody>
      </p:sp>
      <p:sp>
        <p:nvSpPr>
          <p:cNvPr id="4135" name="Freeform 39"/>
          <p:cNvSpPr>
            <a:spLocks/>
          </p:cNvSpPr>
          <p:nvPr/>
        </p:nvSpPr>
        <p:spPr bwMode="auto">
          <a:xfrm>
            <a:off x="1828800" y="2647950"/>
            <a:ext cx="1200150" cy="2112963"/>
          </a:xfrm>
          <a:custGeom>
            <a:avLst/>
            <a:gdLst>
              <a:gd name="T0" fmla="*/ 0 w 756"/>
              <a:gd name="T1" fmla="*/ 0 h 1331"/>
              <a:gd name="T2" fmla="*/ 2147483647 w 756"/>
              <a:gd name="T3" fmla="*/ 2147483647 h 1331"/>
              <a:gd name="T4" fmla="*/ 2147483647 w 756"/>
              <a:gd name="T5" fmla="*/ 2147483647 h 1331"/>
              <a:gd name="T6" fmla="*/ 2147483647 w 756"/>
              <a:gd name="T7" fmla="*/ 2147483647 h 1331"/>
              <a:gd name="T8" fmla="*/ 2147483647 w 756"/>
              <a:gd name="T9" fmla="*/ 2147483647 h 1331"/>
              <a:gd name="T10" fmla="*/ 2147483647 w 756"/>
              <a:gd name="T11" fmla="*/ 2147483647 h 1331"/>
              <a:gd name="T12" fmla="*/ 2147483647 w 756"/>
              <a:gd name="T13" fmla="*/ 2147483647 h 1331"/>
              <a:gd name="T14" fmla="*/ 2147483647 w 756"/>
              <a:gd name="T15" fmla="*/ 2147483647 h 1331"/>
              <a:gd name="T16" fmla="*/ 2147483647 w 756"/>
              <a:gd name="T17" fmla="*/ 2147483647 h 1331"/>
              <a:gd name="T18" fmla="*/ 2147483647 w 756"/>
              <a:gd name="T19" fmla="*/ 2147483647 h 1331"/>
              <a:gd name="T20" fmla="*/ 2147483647 w 756"/>
              <a:gd name="T21" fmla="*/ 2147483647 h 1331"/>
              <a:gd name="T22" fmla="*/ 2147483647 w 756"/>
              <a:gd name="T23" fmla="*/ 2147483647 h 1331"/>
              <a:gd name="T24" fmla="*/ 2147483647 w 756"/>
              <a:gd name="T25" fmla="*/ 2147483647 h 1331"/>
              <a:gd name="T26" fmla="*/ 2147483647 w 756"/>
              <a:gd name="T27" fmla="*/ 2147483647 h 1331"/>
              <a:gd name="T28" fmla="*/ 2147483647 w 756"/>
              <a:gd name="T29" fmla="*/ 2147483647 h 1331"/>
              <a:gd name="T30" fmla="*/ 2147483647 w 756"/>
              <a:gd name="T31" fmla="*/ 2147483647 h 1331"/>
              <a:gd name="T32" fmla="*/ 2147483647 w 756"/>
              <a:gd name="T33" fmla="*/ 2147483647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4134" name="Freeform 38"/>
          <p:cNvSpPr>
            <a:spLocks/>
          </p:cNvSpPr>
          <p:nvPr/>
        </p:nvSpPr>
        <p:spPr bwMode="auto">
          <a:xfrm>
            <a:off x="1662113" y="2030413"/>
            <a:ext cx="2363787" cy="2019300"/>
          </a:xfrm>
          <a:custGeom>
            <a:avLst/>
            <a:gdLst>
              <a:gd name="T0" fmla="*/ 0 w 1489"/>
              <a:gd name="T1" fmla="*/ 0 h 1272"/>
              <a:gd name="T2" fmla="*/ 36512 w 1489"/>
              <a:gd name="T3" fmla="*/ 201613 h 1272"/>
              <a:gd name="T4" fmla="*/ 95250 w 1489"/>
              <a:gd name="T5" fmla="*/ 511175 h 1272"/>
              <a:gd name="T6" fmla="*/ 201612 w 1489"/>
              <a:gd name="T7" fmla="*/ 665163 h 1272"/>
              <a:gd name="T8" fmla="*/ 238125 w 1489"/>
              <a:gd name="T9" fmla="*/ 736600 h 1272"/>
              <a:gd name="T10" fmla="*/ 415925 w 1489"/>
              <a:gd name="T11" fmla="*/ 962025 h 1272"/>
              <a:gd name="T12" fmla="*/ 677862 w 1489"/>
              <a:gd name="T13" fmla="*/ 1187450 h 1272"/>
              <a:gd name="T14" fmla="*/ 749300 w 1489"/>
              <a:gd name="T15" fmla="*/ 1235075 h 1272"/>
              <a:gd name="T16" fmla="*/ 855662 w 1489"/>
              <a:gd name="T17" fmla="*/ 1306513 h 1272"/>
              <a:gd name="T18" fmla="*/ 1104900 w 1489"/>
              <a:gd name="T19" fmla="*/ 1425575 h 1272"/>
              <a:gd name="T20" fmla="*/ 1258887 w 1489"/>
              <a:gd name="T21" fmla="*/ 1508125 h 1272"/>
              <a:gd name="T22" fmla="*/ 1330325 w 1489"/>
              <a:gd name="T23" fmla="*/ 1531938 h 1272"/>
              <a:gd name="T24" fmla="*/ 1508125 w 1489"/>
              <a:gd name="T25" fmla="*/ 1616075 h 1272"/>
              <a:gd name="T26" fmla="*/ 1663700 w 1489"/>
              <a:gd name="T27" fmla="*/ 1685925 h 1272"/>
              <a:gd name="T28" fmla="*/ 1852612 w 1489"/>
              <a:gd name="T29" fmla="*/ 1770063 h 1272"/>
              <a:gd name="T30" fmla="*/ 2043112 w 1489"/>
              <a:gd name="T31" fmla="*/ 1852613 h 1272"/>
              <a:gd name="T32" fmla="*/ 2185987 w 1489"/>
              <a:gd name="T33" fmla="*/ 1958975 h 1272"/>
              <a:gd name="T34" fmla="*/ 2363787 w 1489"/>
              <a:gd name="T35" fmla="*/ 2019300 h 1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9"/>
              <a:gd name="T55" fmla="*/ 0 h 1272"/>
              <a:gd name="T56" fmla="*/ 1489 w 1489"/>
              <a:gd name="T57" fmla="*/ 1272 h 1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9" h="1272">
                <a:moveTo>
                  <a:pt x="0" y="0"/>
                </a:moveTo>
                <a:cubicBezTo>
                  <a:pt x="9" y="42"/>
                  <a:pt x="15" y="85"/>
                  <a:pt x="23" y="127"/>
                </a:cubicBezTo>
                <a:cubicBezTo>
                  <a:pt x="28" y="187"/>
                  <a:pt x="29" y="266"/>
                  <a:pt x="60" y="322"/>
                </a:cubicBezTo>
                <a:cubicBezTo>
                  <a:pt x="79" y="356"/>
                  <a:pt x="103" y="390"/>
                  <a:pt x="127" y="419"/>
                </a:cubicBezTo>
                <a:cubicBezTo>
                  <a:pt x="189" y="494"/>
                  <a:pt x="103" y="395"/>
                  <a:pt x="150" y="464"/>
                </a:cubicBezTo>
                <a:cubicBezTo>
                  <a:pt x="183" y="512"/>
                  <a:pt x="224" y="562"/>
                  <a:pt x="262" y="606"/>
                </a:cubicBezTo>
                <a:cubicBezTo>
                  <a:pt x="307" y="659"/>
                  <a:pt x="357" y="727"/>
                  <a:pt x="427" y="748"/>
                </a:cubicBezTo>
                <a:cubicBezTo>
                  <a:pt x="497" y="821"/>
                  <a:pt x="407" y="735"/>
                  <a:pt x="472" y="778"/>
                </a:cubicBezTo>
                <a:cubicBezTo>
                  <a:pt x="499" y="796"/>
                  <a:pt x="506" y="813"/>
                  <a:pt x="539" y="823"/>
                </a:cubicBezTo>
                <a:cubicBezTo>
                  <a:pt x="577" y="849"/>
                  <a:pt x="652" y="886"/>
                  <a:pt x="696" y="898"/>
                </a:cubicBezTo>
                <a:cubicBezTo>
                  <a:pt x="731" y="921"/>
                  <a:pt x="755" y="935"/>
                  <a:pt x="793" y="950"/>
                </a:cubicBezTo>
                <a:cubicBezTo>
                  <a:pt x="808" y="956"/>
                  <a:pt x="838" y="965"/>
                  <a:pt x="838" y="965"/>
                </a:cubicBezTo>
                <a:cubicBezTo>
                  <a:pt x="874" y="988"/>
                  <a:pt x="912" y="999"/>
                  <a:pt x="950" y="1018"/>
                </a:cubicBezTo>
                <a:cubicBezTo>
                  <a:pt x="982" y="1034"/>
                  <a:pt x="1013" y="1051"/>
                  <a:pt x="1048" y="1062"/>
                </a:cubicBezTo>
                <a:cubicBezTo>
                  <a:pt x="1082" y="1085"/>
                  <a:pt x="1127" y="1104"/>
                  <a:pt x="1167" y="1115"/>
                </a:cubicBezTo>
                <a:cubicBezTo>
                  <a:pt x="1207" y="1141"/>
                  <a:pt x="1240" y="1160"/>
                  <a:pt x="1287" y="1167"/>
                </a:cubicBezTo>
                <a:cubicBezTo>
                  <a:pt x="1319" y="1189"/>
                  <a:pt x="1344" y="1213"/>
                  <a:pt x="1377" y="1234"/>
                </a:cubicBezTo>
                <a:cubicBezTo>
                  <a:pt x="1407" y="1253"/>
                  <a:pt x="1456" y="1254"/>
                  <a:pt x="1489" y="1272"/>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33" name="Freeform 37"/>
          <p:cNvSpPr>
            <a:spLocks/>
          </p:cNvSpPr>
          <p:nvPr/>
        </p:nvSpPr>
        <p:spPr bwMode="auto">
          <a:xfrm>
            <a:off x="1662113" y="2019300"/>
            <a:ext cx="1852612" cy="1103313"/>
          </a:xfrm>
          <a:custGeom>
            <a:avLst/>
            <a:gdLst>
              <a:gd name="T0" fmla="*/ 0 w 1167"/>
              <a:gd name="T1" fmla="*/ 0 h 695"/>
              <a:gd name="T2" fmla="*/ 177800 w 1167"/>
              <a:gd name="T3" fmla="*/ 344488 h 695"/>
              <a:gd name="T4" fmla="*/ 309562 w 1167"/>
              <a:gd name="T5" fmla="*/ 569913 h 695"/>
              <a:gd name="T6" fmla="*/ 546100 w 1167"/>
              <a:gd name="T7" fmla="*/ 758825 h 695"/>
              <a:gd name="T8" fmla="*/ 701675 w 1167"/>
              <a:gd name="T9" fmla="*/ 830263 h 695"/>
              <a:gd name="T10" fmla="*/ 842962 w 1167"/>
              <a:gd name="T11" fmla="*/ 890588 h 695"/>
              <a:gd name="T12" fmla="*/ 1022350 w 1167"/>
              <a:gd name="T13" fmla="*/ 962025 h 695"/>
              <a:gd name="T14" fmla="*/ 1200150 w 1167"/>
              <a:gd name="T15" fmla="*/ 1020763 h 695"/>
              <a:gd name="T16" fmla="*/ 1568450 w 1167"/>
              <a:gd name="T17" fmla="*/ 1079500 h 695"/>
              <a:gd name="T18" fmla="*/ 1852612 w 1167"/>
              <a:gd name="T19" fmla="*/ 1103313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7"/>
              <a:gd name="T31" fmla="*/ 0 h 695"/>
              <a:gd name="T32" fmla="*/ 1167 w 116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7" h="695">
                <a:moveTo>
                  <a:pt x="0" y="0"/>
                </a:moveTo>
                <a:cubicBezTo>
                  <a:pt x="60" y="57"/>
                  <a:pt x="73" y="146"/>
                  <a:pt x="112" y="217"/>
                </a:cubicBezTo>
                <a:cubicBezTo>
                  <a:pt x="133" y="256"/>
                  <a:pt x="169" y="326"/>
                  <a:pt x="195" y="359"/>
                </a:cubicBezTo>
                <a:cubicBezTo>
                  <a:pt x="240" y="415"/>
                  <a:pt x="289" y="438"/>
                  <a:pt x="344" y="478"/>
                </a:cubicBezTo>
                <a:cubicBezTo>
                  <a:pt x="389" y="510"/>
                  <a:pt x="382" y="514"/>
                  <a:pt x="442" y="523"/>
                </a:cubicBezTo>
                <a:cubicBezTo>
                  <a:pt x="472" y="555"/>
                  <a:pt x="487" y="553"/>
                  <a:pt x="531" y="561"/>
                </a:cubicBezTo>
                <a:cubicBezTo>
                  <a:pt x="570" y="586"/>
                  <a:pt x="597" y="594"/>
                  <a:pt x="644" y="606"/>
                </a:cubicBezTo>
                <a:cubicBezTo>
                  <a:pt x="680" y="631"/>
                  <a:pt x="714" y="636"/>
                  <a:pt x="756" y="643"/>
                </a:cubicBezTo>
                <a:cubicBezTo>
                  <a:pt x="836" y="670"/>
                  <a:pt x="901" y="674"/>
                  <a:pt x="988" y="680"/>
                </a:cubicBezTo>
                <a:cubicBezTo>
                  <a:pt x="1050" y="685"/>
                  <a:pt x="1105" y="695"/>
                  <a:pt x="1167" y="695"/>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32" name="Freeform 36"/>
          <p:cNvSpPr>
            <a:spLocks/>
          </p:cNvSpPr>
          <p:nvPr/>
        </p:nvSpPr>
        <p:spPr bwMode="auto">
          <a:xfrm>
            <a:off x="1603375" y="1995488"/>
            <a:ext cx="88900" cy="1128712"/>
          </a:xfrm>
          <a:custGeom>
            <a:avLst/>
            <a:gdLst>
              <a:gd name="T0" fmla="*/ 59267 w 45"/>
              <a:gd name="T1" fmla="*/ 0 h 553"/>
              <a:gd name="T2" fmla="*/ 29633 w 45"/>
              <a:gd name="T3" fmla="*/ 136752 h 553"/>
              <a:gd name="T4" fmla="*/ 0 w 45"/>
              <a:gd name="T5" fmla="*/ 549048 h 553"/>
              <a:gd name="T6" fmla="*/ 43462 w 45"/>
              <a:gd name="T7" fmla="*/ 947057 h 553"/>
              <a:gd name="T8" fmla="*/ 88900 w 45"/>
              <a:gd name="T9" fmla="*/ 1128712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27" name="Text Box 31"/>
          <p:cNvSpPr txBox="1">
            <a:spLocks noChangeArrowheads="1"/>
          </p:cNvSpPr>
          <p:nvPr/>
        </p:nvSpPr>
        <p:spPr bwMode="auto">
          <a:xfrm>
            <a:off x="1066800" y="320040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a:solidFill>
                  <a:srgbClr val="CC0000"/>
                </a:solidFill>
                <a:latin typeface="Arial" pitchFamily="34" charset="0"/>
                <a:cs typeface="Arial" pitchFamily="34" charset="0"/>
              </a:rPr>
              <a:t>Crete</a:t>
            </a:r>
          </a:p>
        </p:txBody>
      </p:sp>
      <p:sp>
        <p:nvSpPr>
          <p:cNvPr id="4142" name="Freeform 46"/>
          <p:cNvSpPr>
            <a:spLocks/>
          </p:cNvSpPr>
          <p:nvPr/>
        </p:nvSpPr>
        <p:spPr bwMode="auto">
          <a:xfrm rot="-7260553">
            <a:off x="3541713" y="4054475"/>
            <a:ext cx="80962" cy="915988"/>
          </a:xfrm>
          <a:custGeom>
            <a:avLst/>
            <a:gdLst>
              <a:gd name="T0" fmla="*/ 2147483647 w 45"/>
              <a:gd name="T1" fmla="*/ 0 h 553"/>
              <a:gd name="T2" fmla="*/ 2147483647 w 45"/>
              <a:gd name="T3" fmla="*/ 2147483647 h 553"/>
              <a:gd name="T4" fmla="*/ 0 w 45"/>
              <a:gd name="T5" fmla="*/ 2147483647 h 553"/>
              <a:gd name="T6" fmla="*/ 2147483647 w 45"/>
              <a:gd name="T7" fmla="*/ 2147483647 h 553"/>
              <a:gd name="T8" fmla="*/ 2147483647 w 45"/>
              <a:gd name="T9" fmla="*/ 2147483647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GB"/>
          </a:p>
        </p:txBody>
      </p:sp>
      <p:sp>
        <p:nvSpPr>
          <p:cNvPr id="99344" name="Text Box 4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104</a:t>
            </a:r>
            <a:endParaRPr lang="en-US" altLang="en-US">
              <a:latin typeface="Arial" pitchFamily="34" charset="0"/>
              <a:cs typeface="Arial" pitchFamily="34" charset="0"/>
            </a:endParaRPr>
          </a:p>
        </p:txBody>
      </p:sp>
      <p:sp>
        <p:nvSpPr>
          <p:cNvPr id="99345"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latin typeface="Arial" pitchFamily="34" charset="0"/>
                <a:cs typeface="Arial" pitchFamily="34" charset="0"/>
              </a:rPr>
              <a:t>Jer. 47:4</a:t>
            </a:r>
          </a:p>
          <a:p>
            <a:pPr eaLnBrk="1" hangingPunct="1"/>
            <a:r>
              <a:rPr lang="en-US" altLang="en-US" sz="3200" b="1">
                <a:latin typeface="Arial" pitchFamily="34" charset="0"/>
                <a:cs typeface="Arial" pitchFamily="34" charset="0"/>
              </a:rPr>
              <a:t>Amos 9:7</a:t>
            </a:r>
            <a:endParaRPr lang="en-US" altLang="en-US" sz="3200">
              <a:latin typeface="Arial" pitchFamily="34" charset="0"/>
              <a:cs typeface="Arial" pitchFamily="34" charset="0"/>
            </a:endParaRPr>
          </a:p>
        </p:txBody>
      </p:sp>
      <p:sp>
        <p:nvSpPr>
          <p:cNvPr id="99346" name="Title 1"/>
          <p:cNvSpPr>
            <a:spLocks noGrp="1"/>
          </p:cNvSpPr>
          <p:nvPr>
            <p:ph type="title" idx="4294967295"/>
          </p:nvPr>
        </p:nvSpPr>
        <p:spPr>
          <a:xfrm>
            <a:off x="539750" y="-963613"/>
            <a:ext cx="7772400" cy="1143001"/>
          </a:xfrm>
        </p:spPr>
        <p:txBody>
          <a:bodyPr/>
          <a:lstStyle/>
          <a:p>
            <a:r>
              <a:rPr lang="en-US" altLang="en-US">
                <a:latin typeface="Arial" pitchFamily="34" charset="0"/>
                <a:ea typeface="ＭＳ Ｐゴシック" pitchFamily="34" charset="-128"/>
              </a:rPr>
              <a:t>Origins</a:t>
            </a:r>
          </a:p>
        </p:txBody>
      </p:sp>
      <p:sp>
        <p:nvSpPr>
          <p:cNvPr id="21"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sz="2800" b="1" dirty="0">
                <a:solidFill>
                  <a:schemeClr val="bg1"/>
                </a:solidFill>
                <a:effectLst>
                  <a:glow rad="101600">
                    <a:schemeClr val="tx1">
                      <a:alpha val="75000"/>
                    </a:schemeClr>
                  </a:glow>
                </a:effectLst>
                <a:latin typeface="Arial"/>
                <a:cs typeface="Arial"/>
              </a:rPr>
              <a:t>For the L</a:t>
            </a:r>
            <a:r>
              <a:rPr lang="en-US" b="1" dirty="0">
                <a:solidFill>
                  <a:schemeClr val="bg1"/>
                </a:solidFill>
                <a:effectLst>
                  <a:glow rad="101600">
                    <a:schemeClr val="tx1">
                      <a:alpha val="75000"/>
                    </a:schemeClr>
                  </a:glow>
                </a:effectLst>
                <a:latin typeface="Arial"/>
                <a:cs typeface="Arial"/>
              </a:rPr>
              <a:t>ORD</a:t>
            </a:r>
            <a:r>
              <a:rPr lang="en-US" sz="2800" b="1" dirty="0">
                <a:solidFill>
                  <a:schemeClr val="bg1"/>
                </a:solidFill>
                <a:effectLst>
                  <a:glow rad="101600">
                    <a:schemeClr val="tx1">
                      <a:alpha val="75000"/>
                    </a:schemeClr>
                  </a:glow>
                </a:effectLst>
                <a:latin typeface="Arial"/>
                <a:cs typeface="Arial"/>
              </a:rPr>
              <a:t> is going to destroy the Philistines, </a:t>
            </a:r>
          </a:p>
          <a:p>
            <a:pPr algn="r">
              <a:defRPr/>
            </a:pPr>
            <a:r>
              <a:rPr lang="en-US" sz="2800" b="1" dirty="0">
                <a:solidFill>
                  <a:schemeClr val="bg1"/>
                </a:solidFill>
                <a:effectLst>
                  <a:glow rad="101600">
                    <a:schemeClr val="tx1">
                      <a:alpha val="75000"/>
                    </a:schemeClr>
                  </a:glow>
                </a:effectLst>
                <a:latin typeface="Arial"/>
                <a:cs typeface="Arial"/>
              </a:rPr>
              <a:t>	The remnant of the coastland of </a:t>
            </a:r>
            <a:r>
              <a:rPr lang="en-US" sz="2800" b="1" dirty="0" err="1">
                <a:solidFill>
                  <a:schemeClr val="bg1"/>
                </a:solidFill>
                <a:effectLst>
                  <a:glow rad="101600">
                    <a:schemeClr val="tx1">
                      <a:alpha val="75000"/>
                    </a:schemeClr>
                  </a:glow>
                </a:effectLst>
                <a:latin typeface="Arial"/>
                <a:cs typeface="Arial"/>
              </a:rPr>
              <a:t>Caphtor</a:t>
            </a:r>
            <a:r>
              <a:rPr lang="en-US" sz="2800" b="1" dirty="0">
                <a:solidFill>
                  <a:schemeClr val="bg1"/>
                </a:solidFill>
                <a:effectLst>
                  <a:glow rad="101600">
                    <a:schemeClr val="tx1">
                      <a:alpha val="75000"/>
                    </a:schemeClr>
                  </a:glow>
                </a:effectLst>
                <a:latin typeface="Arial"/>
                <a:cs typeface="Arial"/>
              </a:rPr>
              <a:t> </a:t>
            </a:r>
            <a:br>
              <a:rPr lang="en-US" sz="2800" b="1" dirty="0">
                <a:solidFill>
                  <a:schemeClr val="bg1"/>
                </a:solidFill>
                <a:effectLst>
                  <a:glow rad="101600">
                    <a:schemeClr val="tx1">
                      <a:alpha val="75000"/>
                    </a:schemeClr>
                  </a:glow>
                </a:effectLst>
                <a:latin typeface="Arial"/>
                <a:cs typeface="Arial"/>
              </a:rPr>
            </a:br>
            <a:r>
              <a:rPr lang="en-US" sz="2800" b="1" dirty="0">
                <a:solidFill>
                  <a:schemeClr val="bg1"/>
                </a:solidFill>
                <a:effectLst>
                  <a:glow rad="101600">
                    <a:schemeClr val="tx1">
                      <a:alpha val="75000"/>
                    </a:schemeClr>
                  </a:glow>
                </a:effectLst>
                <a:latin typeface="Arial"/>
                <a:cs typeface="Arial"/>
              </a:rPr>
              <a:t>(Jer. 47:4 </a:t>
            </a:r>
            <a:r>
              <a:rPr lang="en-US" b="1" dirty="0">
                <a:solidFill>
                  <a:schemeClr val="bg1"/>
                </a:solidFill>
                <a:effectLst>
                  <a:glow rad="101600">
                    <a:schemeClr val="tx1">
                      <a:alpha val="75000"/>
                    </a:schemeClr>
                  </a:glow>
                </a:effectLst>
                <a:latin typeface="Arial"/>
                <a:cs typeface="Arial"/>
              </a:rPr>
              <a:t>NAU</a:t>
            </a:r>
            <a:r>
              <a:rPr lang="en-US" sz="2800" b="1" dirty="0">
                <a:solidFill>
                  <a:schemeClr val="bg1"/>
                </a:solidFill>
                <a:effectLst>
                  <a:glow rad="101600">
                    <a:schemeClr val="tx1">
                      <a:alpha val="75000"/>
                    </a:schemeClr>
                  </a:glow>
                </a:effectLst>
                <a:latin typeface="Arial"/>
                <a:cs typeface="Arial"/>
              </a:rPr>
              <a:t>)</a:t>
            </a:r>
          </a:p>
        </p:txBody>
      </p:sp>
      <p:sp>
        <p:nvSpPr>
          <p:cNvPr id="25" name="Freeform 39"/>
          <p:cNvSpPr>
            <a:spLocks/>
          </p:cNvSpPr>
          <p:nvPr/>
        </p:nvSpPr>
        <p:spPr bwMode="auto">
          <a:xfrm rot="1106405">
            <a:off x="1731963" y="3894138"/>
            <a:ext cx="1296987" cy="863600"/>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45" name="Text Box 49"/>
          <p:cNvSpPr txBox="1">
            <a:spLocks noChangeArrowheads="1"/>
          </p:cNvSpPr>
          <p:nvPr/>
        </p:nvSpPr>
        <p:spPr bwMode="auto">
          <a:xfrm>
            <a:off x="1066800" y="354965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a:solidFill>
                  <a:srgbClr val="CC0000"/>
                </a:solidFill>
                <a:latin typeface="Arial" pitchFamily="34" charset="0"/>
                <a:cs typeface="Arial" pitchFamily="34" charset="0"/>
              </a:rPr>
              <a:t>(Captor)</a:t>
            </a:r>
          </a:p>
        </p:txBody>
      </p:sp>
      <p:sp>
        <p:nvSpPr>
          <p:cNvPr id="26" name="Freeform 39"/>
          <p:cNvSpPr>
            <a:spLocks/>
          </p:cNvSpPr>
          <p:nvPr/>
        </p:nvSpPr>
        <p:spPr bwMode="auto">
          <a:xfrm rot="12852534">
            <a:off x="1325563" y="2763838"/>
            <a:ext cx="2163762" cy="1404937"/>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pPr>
              <a:defRPr/>
            </a:pPr>
            <a:endParaRPr lang="en-US">
              <a:ln>
                <a:solidFill>
                  <a:schemeClr val="tx1"/>
                </a:solidFill>
                <a:tailEnd type="triangle"/>
              </a:ln>
              <a:effectLst>
                <a:glow rad="101600">
                  <a:schemeClr val="bg1">
                    <a:alpha val="75000"/>
                  </a:schemeClr>
                </a:glow>
              </a:effectLst>
              <a:latin typeface="Arial"/>
              <a:ea typeface="ＭＳ Ｐゴシック" charset="0"/>
              <a:cs typeface="Arial"/>
            </a:endParaRPr>
          </a:p>
        </p:txBody>
      </p:sp>
      <p:sp>
        <p:nvSpPr>
          <p:cNvPr id="27" name="Text Box 48">
            <a:extLst>
              <a:ext uri="{FF2B5EF4-FFF2-40B4-BE49-F238E27FC236}">
                <a16:creationId xmlns:a16="http://schemas.microsoft.com/office/drawing/2014/main" id="{55A21614-BCCE-BC43-BCD1-9A50788DA4CB}"/>
              </a:ext>
            </a:extLst>
          </p:cNvPr>
          <p:cNvSpPr txBox="1">
            <a:spLocks noChangeArrowheads="1"/>
          </p:cNvSpPr>
          <p:nvPr/>
        </p:nvSpPr>
        <p:spPr bwMode="auto">
          <a:xfrm>
            <a:off x="-11112" y="5085184"/>
            <a:ext cx="8831584"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a typeface="ＭＳ Ｐゴシック" charset="0"/>
              </a:rPr>
              <a:t>I brought Israel out of Egypt, </a:t>
            </a:r>
            <a:br>
              <a:rPr lang="en-US" dirty="0">
                <a:ea typeface="ＭＳ Ｐゴシック" charset="0"/>
              </a:rPr>
            </a:br>
            <a:r>
              <a:rPr lang="en-US" dirty="0">
                <a:ea typeface="ＭＳ Ｐゴシック" charset="0"/>
              </a:rPr>
              <a:t>but I also brought the Philistines from Crete </a:t>
            </a:r>
            <a:br>
              <a:rPr lang="en-US" dirty="0">
                <a:ea typeface="ＭＳ Ｐゴシック" charset="0"/>
              </a:rPr>
            </a:br>
            <a:r>
              <a:rPr lang="en-US" dirty="0">
                <a:ea typeface="ＭＳ Ｐゴシック" charset="0"/>
              </a:rPr>
              <a:t>(Amos 9:7 </a:t>
            </a:r>
            <a:r>
              <a:rPr lang="en-US" sz="2400" dirty="0">
                <a:ea typeface="ＭＳ Ｐゴシック" charset="0"/>
              </a:rPr>
              <a:t>NLT</a:t>
            </a:r>
            <a:r>
              <a:rPr lang="en-US" dirty="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136"/>
                                        </p:tgtEl>
                                        <p:attrNameLst>
                                          <p:attrName>style.visibility</p:attrName>
                                        </p:attrNameLst>
                                      </p:cBhvr>
                                      <p:to>
                                        <p:strVal val="visible"/>
                                      </p:to>
                                    </p:set>
                                    <p:animEffect transition="in" filter="checkerboard(across)">
                                      <p:cBhvr>
                                        <p:cTn id="7" dur="500"/>
                                        <p:tgtEl>
                                          <p:spTgt spid="413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Effect transition="in" filter="blinds(horizontal)">
                                      <p:cBhvr>
                                        <p:cTn id="11" dur="500"/>
                                        <p:tgtEl>
                                          <p:spTgt spid="41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126"/>
                                        </p:tgtEl>
                                        <p:attrNameLst>
                                          <p:attrName>style.visibility</p:attrName>
                                        </p:attrNameLst>
                                      </p:cBhvr>
                                      <p:to>
                                        <p:strVal val="visible"/>
                                      </p:to>
                                    </p:set>
                                    <p:anim calcmode="lin" valueType="num">
                                      <p:cBhvr additive="base">
                                        <p:cTn id="20" dur="500" fill="hold"/>
                                        <p:tgtEl>
                                          <p:spTgt spid="4126"/>
                                        </p:tgtEl>
                                        <p:attrNameLst>
                                          <p:attrName>ppt_x</p:attrName>
                                        </p:attrNameLst>
                                      </p:cBhvr>
                                      <p:tavLst>
                                        <p:tav tm="0">
                                          <p:val>
                                            <p:strVal val="#ppt_x"/>
                                          </p:val>
                                        </p:tav>
                                        <p:tav tm="100000">
                                          <p:val>
                                            <p:strVal val="#ppt_x"/>
                                          </p:val>
                                        </p:tav>
                                      </p:tavLst>
                                    </p:anim>
                                    <p:anim calcmode="lin" valueType="num">
                                      <p:cBhvr additive="base">
                                        <p:cTn id="21" dur="500" fill="hold"/>
                                        <p:tgtEl>
                                          <p:spTgt spid="412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nodeType="clickEffect">
                                  <p:stCondLst>
                                    <p:cond delay="0"/>
                                  </p:stCondLst>
                                  <p:childTnLst>
                                    <p:animEffect transition="out" filter="blinds(horizontal)">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32"/>
                                        </p:tgtEl>
                                        <p:attrNameLst>
                                          <p:attrName>style.visibility</p:attrName>
                                        </p:attrNameLst>
                                      </p:cBhvr>
                                      <p:to>
                                        <p:strVal val="visible"/>
                                      </p:to>
                                    </p:set>
                                    <p:animEffect transition="in" filter="wipe(up)">
                                      <p:cBhvr>
                                        <p:cTn id="31" dur="500"/>
                                        <p:tgtEl>
                                          <p:spTgt spid="4132"/>
                                        </p:tgtEl>
                                      </p:cBhvr>
                                    </p:animEffect>
                                  </p:childTnLst>
                                </p:cTn>
                              </p:par>
                            </p:childTnLst>
                          </p:cTn>
                        </p:par>
                        <p:par>
                          <p:cTn id="32" fill="hold" nodeType="afterGroup">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4127"/>
                                        </p:tgtEl>
                                        <p:attrNameLst>
                                          <p:attrName>style.visibility</p:attrName>
                                        </p:attrNameLst>
                                      </p:cBhvr>
                                      <p:to>
                                        <p:strVal val="visible"/>
                                      </p:to>
                                    </p:set>
                                    <p:anim calcmode="lin" valueType="num">
                                      <p:cBhvr additive="base">
                                        <p:cTn id="35" dur="500" fill="hold"/>
                                        <p:tgtEl>
                                          <p:spTgt spid="4127"/>
                                        </p:tgtEl>
                                        <p:attrNameLst>
                                          <p:attrName>ppt_x</p:attrName>
                                        </p:attrNameLst>
                                      </p:cBhvr>
                                      <p:tavLst>
                                        <p:tav tm="0">
                                          <p:val>
                                            <p:strVal val="0-#ppt_w/2"/>
                                          </p:val>
                                        </p:tav>
                                        <p:tav tm="100000">
                                          <p:val>
                                            <p:strVal val="#ppt_x"/>
                                          </p:val>
                                        </p:tav>
                                      </p:tavLst>
                                    </p:anim>
                                    <p:anim calcmode="lin" valueType="num">
                                      <p:cBhvr additive="base">
                                        <p:cTn id="36" dur="500" fill="hold"/>
                                        <p:tgtEl>
                                          <p:spTgt spid="4127"/>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000"/>
                            </p:stCondLst>
                            <p:childTnLst>
                              <p:par>
                                <p:cTn id="38" presetID="2" presetClass="entr" presetSubtype="8" fill="hold" grpId="0" nodeType="afterEffect">
                                  <p:stCondLst>
                                    <p:cond delay="0"/>
                                  </p:stCondLst>
                                  <p:childTnLst>
                                    <p:set>
                                      <p:cBhvr>
                                        <p:cTn id="39" dur="1" fill="hold">
                                          <p:stCondLst>
                                            <p:cond delay="0"/>
                                          </p:stCondLst>
                                        </p:cTn>
                                        <p:tgtEl>
                                          <p:spTgt spid="4145"/>
                                        </p:tgtEl>
                                        <p:attrNameLst>
                                          <p:attrName>style.visibility</p:attrName>
                                        </p:attrNameLst>
                                      </p:cBhvr>
                                      <p:to>
                                        <p:strVal val="visible"/>
                                      </p:to>
                                    </p:set>
                                    <p:anim calcmode="lin" valueType="num">
                                      <p:cBhvr additive="base">
                                        <p:cTn id="40" dur="500" fill="hold"/>
                                        <p:tgtEl>
                                          <p:spTgt spid="4145"/>
                                        </p:tgtEl>
                                        <p:attrNameLst>
                                          <p:attrName>ppt_x</p:attrName>
                                        </p:attrNameLst>
                                      </p:cBhvr>
                                      <p:tavLst>
                                        <p:tav tm="0">
                                          <p:val>
                                            <p:strVal val="0-#ppt_w/2"/>
                                          </p:val>
                                        </p:tav>
                                        <p:tav tm="100000">
                                          <p:val>
                                            <p:strVal val="#ppt_x"/>
                                          </p:val>
                                        </p:tav>
                                      </p:tavLst>
                                    </p:anim>
                                    <p:anim calcmode="lin" valueType="num">
                                      <p:cBhvr additive="base">
                                        <p:cTn id="41" dur="500" fill="hold"/>
                                        <p:tgtEl>
                                          <p:spTgt spid="4145"/>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133"/>
                                        </p:tgtEl>
                                        <p:attrNameLst>
                                          <p:attrName>style.visibility</p:attrName>
                                        </p:attrNameLst>
                                      </p:cBhvr>
                                      <p:to>
                                        <p:strVal val="visible"/>
                                      </p:to>
                                    </p:set>
                                    <p:animEffect transition="in" filter="wipe(up)">
                                      <p:cBhvr>
                                        <p:cTn id="46" dur="500"/>
                                        <p:tgtEl>
                                          <p:spTgt spid="4133"/>
                                        </p:tgtEl>
                                      </p:cBhvr>
                                    </p:animEffect>
                                  </p:childTnLst>
                                </p:cTn>
                              </p:par>
                            </p:childTnLst>
                          </p:cTn>
                        </p:par>
                        <p:par>
                          <p:cTn id="47" fill="hold" nodeType="afterGroup">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4128"/>
                                        </p:tgtEl>
                                        <p:attrNameLst>
                                          <p:attrName>style.visibility</p:attrName>
                                        </p:attrNameLst>
                                      </p:cBhvr>
                                      <p:to>
                                        <p:strVal val="visible"/>
                                      </p:to>
                                    </p:set>
                                    <p:anim calcmode="lin" valueType="num">
                                      <p:cBhvr additive="base">
                                        <p:cTn id="50" dur="500" fill="hold"/>
                                        <p:tgtEl>
                                          <p:spTgt spid="4128"/>
                                        </p:tgtEl>
                                        <p:attrNameLst>
                                          <p:attrName>ppt_x</p:attrName>
                                        </p:attrNameLst>
                                      </p:cBhvr>
                                      <p:tavLst>
                                        <p:tav tm="0">
                                          <p:val>
                                            <p:strVal val="0-#ppt_w/2"/>
                                          </p:val>
                                        </p:tav>
                                        <p:tav tm="100000">
                                          <p:val>
                                            <p:strVal val="#ppt_x"/>
                                          </p:val>
                                        </p:tav>
                                      </p:tavLst>
                                    </p:anim>
                                    <p:anim calcmode="lin" valueType="num">
                                      <p:cBhvr additive="base">
                                        <p:cTn id="51"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4134"/>
                                        </p:tgtEl>
                                        <p:attrNameLst>
                                          <p:attrName>style.visibility</p:attrName>
                                        </p:attrNameLst>
                                      </p:cBhvr>
                                      <p:to>
                                        <p:strVal val="visible"/>
                                      </p:to>
                                    </p:set>
                                    <p:animEffect transition="in" filter="wipe(up)">
                                      <p:cBhvr>
                                        <p:cTn id="56" dur="500"/>
                                        <p:tgtEl>
                                          <p:spTgt spid="4134"/>
                                        </p:tgtEl>
                                      </p:cBhvr>
                                    </p:animEffect>
                                  </p:childTnLst>
                                </p:cTn>
                              </p:par>
                            </p:childTnLst>
                          </p:cTn>
                        </p:par>
                        <p:par>
                          <p:cTn id="57" fill="hold" nodeType="afterGroup">
                            <p:stCondLst>
                              <p:cond delay="500"/>
                            </p:stCondLst>
                            <p:childTnLst>
                              <p:par>
                                <p:cTn id="58" presetID="2" presetClass="entr" presetSubtype="8" fill="hold" grpId="0" nodeType="afterEffect">
                                  <p:stCondLst>
                                    <p:cond delay="0"/>
                                  </p:stCondLst>
                                  <p:childTnLst>
                                    <p:set>
                                      <p:cBhvr>
                                        <p:cTn id="59" dur="1" fill="hold">
                                          <p:stCondLst>
                                            <p:cond delay="0"/>
                                          </p:stCondLst>
                                        </p:cTn>
                                        <p:tgtEl>
                                          <p:spTgt spid="4129"/>
                                        </p:tgtEl>
                                        <p:attrNameLst>
                                          <p:attrName>style.visibility</p:attrName>
                                        </p:attrNameLst>
                                      </p:cBhvr>
                                      <p:to>
                                        <p:strVal val="visible"/>
                                      </p:to>
                                    </p:set>
                                    <p:anim calcmode="lin" valueType="num">
                                      <p:cBhvr additive="base">
                                        <p:cTn id="60" dur="500" fill="hold"/>
                                        <p:tgtEl>
                                          <p:spTgt spid="4129"/>
                                        </p:tgtEl>
                                        <p:attrNameLst>
                                          <p:attrName>ppt_x</p:attrName>
                                        </p:attrNameLst>
                                      </p:cBhvr>
                                      <p:tavLst>
                                        <p:tav tm="0">
                                          <p:val>
                                            <p:strVal val="0-#ppt_w/2"/>
                                          </p:val>
                                        </p:tav>
                                        <p:tav tm="100000">
                                          <p:val>
                                            <p:strVal val="#ppt_x"/>
                                          </p:val>
                                        </p:tav>
                                      </p:tavLst>
                                    </p:anim>
                                    <p:anim calcmode="lin" valueType="num">
                                      <p:cBhvr additive="base">
                                        <p:cTn id="61" dur="500" fill="hold"/>
                                        <p:tgtEl>
                                          <p:spTgt spid="412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4135"/>
                                        </p:tgtEl>
                                        <p:attrNameLst>
                                          <p:attrName>style.visibility</p:attrName>
                                        </p:attrNameLst>
                                      </p:cBhvr>
                                      <p:to>
                                        <p:strVal val="visible"/>
                                      </p:to>
                                    </p:set>
                                    <p:animEffect transition="in" filter="wipe(up)">
                                      <p:cBhvr>
                                        <p:cTn id="66" dur="500"/>
                                        <p:tgtEl>
                                          <p:spTgt spid="4135"/>
                                        </p:tgtEl>
                                      </p:cBhvr>
                                    </p:animEffect>
                                  </p:childTnLst>
                                </p:cTn>
                              </p:par>
                            </p:childTnLst>
                          </p:cTn>
                        </p:par>
                        <p:par>
                          <p:cTn id="67" fill="hold" nodeType="afterGroup">
                            <p:stCondLst>
                              <p:cond delay="500"/>
                            </p:stCondLst>
                            <p:childTnLst>
                              <p:par>
                                <p:cTn id="68" presetID="2" presetClass="entr" presetSubtype="8" fill="hold" grpId="0" nodeType="afterEffect">
                                  <p:stCondLst>
                                    <p:cond delay="0"/>
                                  </p:stCondLst>
                                  <p:childTnLst>
                                    <p:set>
                                      <p:cBhvr>
                                        <p:cTn id="69" dur="1" fill="hold">
                                          <p:stCondLst>
                                            <p:cond delay="0"/>
                                          </p:stCondLst>
                                        </p:cTn>
                                        <p:tgtEl>
                                          <p:spTgt spid="4131"/>
                                        </p:tgtEl>
                                        <p:attrNameLst>
                                          <p:attrName>style.visibility</p:attrName>
                                        </p:attrNameLst>
                                      </p:cBhvr>
                                      <p:to>
                                        <p:strVal val="visible"/>
                                      </p:to>
                                    </p:set>
                                    <p:anim calcmode="lin" valueType="num">
                                      <p:cBhvr additive="base">
                                        <p:cTn id="70" dur="500" fill="hold"/>
                                        <p:tgtEl>
                                          <p:spTgt spid="4131"/>
                                        </p:tgtEl>
                                        <p:attrNameLst>
                                          <p:attrName>ppt_x</p:attrName>
                                        </p:attrNameLst>
                                      </p:cBhvr>
                                      <p:tavLst>
                                        <p:tav tm="0">
                                          <p:val>
                                            <p:strVal val="0-#ppt_w/2"/>
                                          </p:val>
                                        </p:tav>
                                        <p:tav tm="100000">
                                          <p:val>
                                            <p:strVal val="#ppt_x"/>
                                          </p:val>
                                        </p:tav>
                                      </p:tavLst>
                                    </p:anim>
                                    <p:anim calcmode="lin" valueType="num">
                                      <p:cBhvr additive="base">
                                        <p:cTn id="71" dur="500" fill="hold"/>
                                        <p:tgtEl>
                                          <p:spTgt spid="4131"/>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142"/>
                                        </p:tgtEl>
                                        <p:attrNameLst>
                                          <p:attrName>style.visibility</p:attrName>
                                        </p:attrNameLst>
                                      </p:cBhvr>
                                      <p:to>
                                        <p:strVal val="visible"/>
                                      </p:to>
                                    </p:set>
                                    <p:animEffect transition="in" filter="wipe(left)">
                                      <p:cBhvr>
                                        <p:cTn id="76" dur="500"/>
                                        <p:tgtEl>
                                          <p:spTgt spid="414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36" grpId="0" autoUpdateAnimBg="0"/>
      <p:bldP spid="4126" grpId="0" autoUpdateAnimBg="0"/>
      <p:bldP spid="4129" grpId="0" animBg="1" autoUpdateAnimBg="0"/>
      <p:bldP spid="4131" grpId="0" animBg="1" autoUpdateAnimBg="0"/>
      <p:bldP spid="4128" grpId="0" animBg="1" autoUpdateAnimBg="0"/>
      <p:bldP spid="4135" grpId="0" animBg="1"/>
      <p:bldP spid="4127" grpId="0" animBg="1" autoUpdateAnimBg="0"/>
      <p:bldP spid="4142" grpId="0" animBg="1"/>
      <p:bldP spid="41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76200" y="1620838"/>
            <a:ext cx="5359400" cy="4616450"/>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helmet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coat of scale armor (</a:t>
            </a:r>
            <a:r>
              <a:rPr lang="en-US" b="1" dirty="0">
                <a:solidFill>
                  <a:schemeClr val="bg1"/>
                </a:solidFill>
                <a:latin typeface="Arial" charset="0"/>
                <a:ea typeface="Arial" charset="0"/>
                <a:cs typeface="Arial" charset="0"/>
              </a:rPr>
              <a:t>5000 shekels = 57.5 </a:t>
            </a:r>
            <a:r>
              <a:rPr lang="en-US"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greaves (7 </a:t>
            </a:r>
            <a:r>
              <a:rPr lang="en-US" sz="2800"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javelin</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Spear shaft with iron point (</a:t>
            </a:r>
            <a:r>
              <a:rPr lang="en-US" b="1" dirty="0">
                <a:solidFill>
                  <a:schemeClr val="bg1"/>
                </a:solidFill>
                <a:latin typeface="Arial" charset="0"/>
                <a:ea typeface="Arial" charset="0"/>
                <a:cs typeface="Arial" charset="0"/>
              </a:rPr>
              <a:t>600 shekels = 11.5 </a:t>
            </a:r>
            <a:r>
              <a:rPr lang="en-US"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Shield</a:t>
            </a:r>
          </a:p>
        </p:txBody>
      </p:sp>
      <p:sp>
        <p:nvSpPr>
          <p:cNvPr id="20486" name="Text Box 6"/>
          <p:cNvSpPr txBox="1">
            <a:spLocks noChangeArrowheads="1"/>
          </p:cNvSpPr>
          <p:nvPr/>
        </p:nvSpPr>
        <p:spPr bwMode="auto">
          <a:xfrm>
            <a:off x="8426450" y="76200"/>
            <a:ext cx="681038"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112</a:t>
            </a:r>
          </a:p>
        </p:txBody>
      </p:sp>
      <p:pic>
        <p:nvPicPr>
          <p:cNvPr id="1423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052513"/>
            <a:ext cx="3687762" cy="559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r>
              <a:rPr lang="en-US" altLang="en-US" sz="3600" b="1" dirty="0">
                <a:solidFill>
                  <a:srgbClr val="FFFFFF"/>
                </a:solidFill>
                <a:latin typeface="Arial" pitchFamily="34" charset="0"/>
                <a:ea typeface="ＭＳ Ｐゴシック" pitchFamily="34" charset="-128"/>
                <a:cs typeface="Arial" pitchFamily="34" charset="0"/>
              </a:rPr>
              <a:t>The Philistine Military Capacities (1 Sam 17:5-7)</a:t>
            </a:r>
            <a:endParaRPr lang="en-US" altLang="en-US" sz="4800" dirty="0">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5"/>
          <p:cNvSpPr txBox="1">
            <a:spLocks noChangeArrowheads="1"/>
          </p:cNvSpPr>
          <p:nvPr/>
        </p:nvSpPr>
        <p:spPr bwMode="auto">
          <a:xfrm>
            <a:off x="1295400" y="3733800"/>
            <a:ext cx="2286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rgbClr val="CC6600"/>
                </a:solidFill>
                <a:latin typeface="Arial" pitchFamily="34" charset="0"/>
                <a:cs typeface="Arial" pitchFamily="34" charset="0"/>
              </a:rPr>
              <a:t>Shield</a:t>
            </a:r>
          </a:p>
        </p:txBody>
      </p:sp>
      <p:pic>
        <p:nvPicPr>
          <p:cNvPr id="143362" name="Picture 7" descr="filis~1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228600"/>
            <a:ext cx="3895725"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3"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112</a:t>
            </a:r>
          </a:p>
        </p:txBody>
      </p:sp>
      <p:pic>
        <p:nvPicPr>
          <p:cNvPr id="143364" name="Picture 8" descr="filis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1792288"/>
            <a:ext cx="5638800" cy="506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32363" y="969963"/>
            <a:ext cx="3525837" cy="1163637"/>
          </a:xfrm>
        </p:spPr>
        <p:txBody>
          <a:bodyPr/>
          <a:lstStyle/>
          <a:p>
            <a:pPr eaLnBrk="1" hangingPunct="1"/>
            <a:r>
              <a:rPr lang="en-US" altLang="en-US" sz="3200" b="1">
                <a:solidFill>
                  <a:srgbClr val="336600"/>
                </a:solidFill>
                <a:latin typeface="Arial" pitchFamily="34" charset="0"/>
                <a:ea typeface="ＭＳ Ｐゴシック" pitchFamily="34" charset="-128"/>
              </a:rPr>
              <a:t>Weapons</a:t>
            </a:r>
            <a:endParaRPr lang="en-US" altLang="en-US">
              <a:latin typeface="Arial" pitchFamily="34" charset="0"/>
              <a:ea typeface="ＭＳ Ｐゴシック"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4925" y="1614488"/>
            <a:ext cx="2832100" cy="2462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Chariotry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Cavalry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Infantry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Archers</a:t>
            </a:r>
          </a:p>
        </p:txBody>
      </p:sp>
      <p:pic>
        <p:nvPicPr>
          <p:cNvPr id="144386" name="Picture 4" descr="filistin1"/>
          <p:cNvPicPr>
            <a:picLocks noChangeAspect="1" noChangeArrowheads="1"/>
          </p:cNvPicPr>
          <p:nvPr/>
        </p:nvPicPr>
        <p:blipFill>
          <a:blip r:embed="rId2" cstate="screen">
            <a:grayscl/>
            <a:biLevel thresh="50000"/>
            <a:extLst>
              <a:ext uri="{28A0092B-C50C-407E-A947-70E740481C1C}">
                <a14:useLocalDpi xmlns:a14="http://schemas.microsoft.com/office/drawing/2010/main" val="0"/>
              </a:ext>
            </a:extLst>
          </a:blip>
          <a:srcRect/>
          <a:stretch>
            <a:fillRect/>
          </a:stretch>
        </p:blipFill>
        <p:spPr bwMode="auto">
          <a:xfrm>
            <a:off x="3886200" y="4343400"/>
            <a:ext cx="2667000"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FILISTIN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1828800"/>
            <a:ext cx="6934200"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2" name="Title 1"/>
          <p:cNvSpPr>
            <a:spLocks noGrp="1"/>
          </p:cNvSpPr>
          <p:nvPr>
            <p:ph type="title" idx="4294967295"/>
          </p:nvPr>
        </p:nvSpPr>
        <p:spPr>
          <a:xfrm>
            <a:off x="-36513" y="-26988"/>
            <a:ext cx="8316913" cy="1008063"/>
          </a:xfrm>
          <a:solidFill>
            <a:srgbClr val="000000"/>
          </a:solidFill>
        </p:spPr>
        <p:txBody>
          <a:bodyPr/>
          <a:lstStyle/>
          <a:p>
            <a:pPr eaLnBrk="1" hangingPunct="1"/>
            <a:r>
              <a:rPr lang="en-US" altLang="en-US" sz="3600" b="1">
                <a:solidFill>
                  <a:schemeClr val="bg1"/>
                </a:solidFill>
                <a:latin typeface="Arial" pitchFamily="34" charset="0"/>
                <a:ea typeface="ＭＳ Ｐゴシック" pitchFamily="34" charset="-128"/>
              </a:rPr>
              <a:t>Philistine Military Organization</a:t>
            </a:r>
            <a:endParaRPr lang="en-US" altLang="en-US" sz="5400">
              <a:solidFill>
                <a:schemeClr val="bg1"/>
              </a:solidFill>
              <a:latin typeface="Arial" pitchFamily="34" charset="0"/>
              <a:ea typeface="ＭＳ Ｐゴシック" pitchFamily="34" charset="-128"/>
            </a:endParaRPr>
          </a:p>
        </p:txBody>
      </p:sp>
      <p:sp>
        <p:nvSpPr>
          <p:cNvPr id="144390" name="Text Box 3"/>
          <p:cNvSpPr txBox="1">
            <a:spLocks noChangeArrowheads="1"/>
          </p:cNvSpPr>
          <p:nvPr/>
        </p:nvSpPr>
        <p:spPr bwMode="auto">
          <a:xfrm>
            <a:off x="250825" y="6165850"/>
            <a:ext cx="338455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dirty="0">
                <a:solidFill>
                  <a:srgbClr val="CC6600"/>
                </a:solidFill>
                <a:latin typeface="Arial" pitchFamily="34" charset="0"/>
                <a:cs typeface="Arial" pitchFamily="34" charset="0"/>
              </a:rPr>
              <a:t>(1 Sam. 13:5;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Horizontal)">
                                      <p:cBhvr>
                                        <p:cTn id="1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00" y="152400"/>
            <a:ext cx="55086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8000"/>
                </a:solidFill>
                <a:latin typeface="Arial" pitchFamily="34" charset="0"/>
                <a:cs typeface="Arial" pitchFamily="34" charset="0"/>
              </a:rPr>
              <a:t>P</a:t>
            </a:r>
          </a:p>
        </p:txBody>
      </p:sp>
      <p:sp>
        <p:nvSpPr>
          <p:cNvPr id="24579" name="Text Box 3"/>
          <p:cNvSpPr txBox="1">
            <a:spLocks noChangeArrowheads="1"/>
          </p:cNvSpPr>
          <p:nvPr/>
        </p:nvSpPr>
        <p:spPr bwMode="auto">
          <a:xfrm>
            <a:off x="1143000" y="762000"/>
            <a:ext cx="59213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3366CC"/>
                </a:solidFill>
                <a:latin typeface="Arial" pitchFamily="34" charset="0"/>
                <a:cs typeface="Arial" pitchFamily="34" charset="0"/>
              </a:rPr>
              <a:t>H</a:t>
            </a:r>
          </a:p>
        </p:txBody>
      </p:sp>
      <p:sp>
        <p:nvSpPr>
          <p:cNvPr id="24580" name="Text Box 4"/>
          <p:cNvSpPr txBox="1">
            <a:spLocks noChangeArrowheads="1"/>
          </p:cNvSpPr>
          <p:nvPr/>
        </p:nvSpPr>
        <p:spPr bwMode="auto">
          <a:xfrm>
            <a:off x="1981200" y="1981200"/>
            <a:ext cx="51911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00FF"/>
                </a:solidFill>
                <a:latin typeface="Arial" pitchFamily="34" charset="0"/>
                <a:cs typeface="Arial" pitchFamily="34" charset="0"/>
              </a:rPr>
              <a:t>L</a:t>
            </a:r>
          </a:p>
        </p:txBody>
      </p:sp>
      <p:sp>
        <p:nvSpPr>
          <p:cNvPr id="24581" name="Text Box 5"/>
          <p:cNvSpPr txBox="1">
            <a:spLocks noChangeArrowheads="1"/>
          </p:cNvSpPr>
          <p:nvPr/>
        </p:nvSpPr>
        <p:spPr bwMode="auto">
          <a:xfrm>
            <a:off x="2362200" y="2590800"/>
            <a:ext cx="34131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FF3300"/>
                </a:solidFill>
                <a:latin typeface="Arial" pitchFamily="34" charset="0"/>
                <a:cs typeface="Arial" pitchFamily="34" charset="0"/>
              </a:rPr>
              <a:t>I</a:t>
            </a:r>
          </a:p>
        </p:txBody>
      </p:sp>
      <p:sp>
        <p:nvSpPr>
          <p:cNvPr id="24582" name="Text Box 6"/>
          <p:cNvSpPr txBox="1">
            <a:spLocks noChangeArrowheads="1"/>
          </p:cNvSpPr>
          <p:nvPr/>
        </p:nvSpPr>
        <p:spPr bwMode="auto">
          <a:xfrm>
            <a:off x="2743200" y="3200400"/>
            <a:ext cx="5603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8000"/>
                </a:solidFill>
                <a:latin typeface="Arial" pitchFamily="34" charset="0"/>
                <a:cs typeface="Arial" pitchFamily="34" charset="0"/>
              </a:rPr>
              <a:t>S</a:t>
            </a:r>
          </a:p>
        </p:txBody>
      </p:sp>
      <p:sp>
        <p:nvSpPr>
          <p:cNvPr id="24583" name="Text Box 7"/>
          <p:cNvSpPr txBox="1">
            <a:spLocks noChangeArrowheads="1"/>
          </p:cNvSpPr>
          <p:nvPr/>
        </p:nvSpPr>
        <p:spPr bwMode="auto">
          <a:xfrm>
            <a:off x="3124200" y="3733800"/>
            <a:ext cx="52863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chemeClr val="accent1"/>
                </a:solidFill>
                <a:latin typeface="Arial" pitchFamily="34" charset="0"/>
                <a:cs typeface="Arial" pitchFamily="34" charset="0"/>
              </a:rPr>
              <a:t>T</a:t>
            </a:r>
          </a:p>
        </p:txBody>
      </p:sp>
      <p:sp>
        <p:nvSpPr>
          <p:cNvPr id="24584" name="Text Box 8"/>
          <p:cNvSpPr txBox="1">
            <a:spLocks noChangeArrowheads="1"/>
          </p:cNvSpPr>
          <p:nvPr/>
        </p:nvSpPr>
        <p:spPr bwMode="auto">
          <a:xfrm>
            <a:off x="3886200" y="4953000"/>
            <a:ext cx="59213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99CC00"/>
                </a:solidFill>
                <a:latin typeface="Arial" pitchFamily="34" charset="0"/>
                <a:cs typeface="Arial" pitchFamily="34" charset="0"/>
              </a:rPr>
              <a:t>N</a:t>
            </a:r>
          </a:p>
        </p:txBody>
      </p:sp>
      <p:sp>
        <p:nvSpPr>
          <p:cNvPr id="24585" name="Text Box 9"/>
          <p:cNvSpPr txBox="1">
            <a:spLocks noChangeArrowheads="1"/>
          </p:cNvSpPr>
          <p:nvPr/>
        </p:nvSpPr>
        <p:spPr bwMode="auto">
          <a:xfrm>
            <a:off x="4278313" y="5611813"/>
            <a:ext cx="560387"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CC3399"/>
                </a:solidFill>
                <a:latin typeface="Arial" pitchFamily="34" charset="0"/>
                <a:cs typeface="Arial" pitchFamily="34" charset="0"/>
              </a:rPr>
              <a:t>E</a:t>
            </a:r>
          </a:p>
        </p:txBody>
      </p:sp>
      <p:sp>
        <p:nvSpPr>
          <p:cNvPr id="24586" name="Text Box 10"/>
          <p:cNvSpPr txBox="1">
            <a:spLocks noChangeArrowheads="1"/>
          </p:cNvSpPr>
          <p:nvPr/>
        </p:nvSpPr>
        <p:spPr bwMode="auto">
          <a:xfrm>
            <a:off x="1600200" y="1371600"/>
            <a:ext cx="34131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CC6600"/>
                </a:solidFill>
                <a:latin typeface="Arial" pitchFamily="34" charset="0"/>
                <a:cs typeface="Arial" pitchFamily="34" charset="0"/>
              </a:rPr>
              <a:t>I</a:t>
            </a:r>
          </a:p>
        </p:txBody>
      </p:sp>
      <p:sp>
        <p:nvSpPr>
          <p:cNvPr id="24587" name="Text Box 11"/>
          <p:cNvSpPr txBox="1">
            <a:spLocks noChangeArrowheads="1"/>
          </p:cNvSpPr>
          <p:nvPr/>
        </p:nvSpPr>
        <p:spPr bwMode="auto">
          <a:xfrm>
            <a:off x="3505200" y="4343400"/>
            <a:ext cx="341313"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FF3300"/>
                </a:solidFill>
                <a:latin typeface="Arial" pitchFamily="34" charset="0"/>
                <a:cs typeface="Arial" pitchFamily="34" charset="0"/>
              </a:rPr>
              <a:t>I</a:t>
            </a:r>
          </a:p>
        </p:txBody>
      </p:sp>
      <p:sp>
        <p:nvSpPr>
          <p:cNvPr id="145419" name="Text Box 13"/>
          <p:cNvSpPr txBox="1">
            <a:spLocks noChangeArrowheads="1"/>
          </p:cNvSpPr>
          <p:nvPr/>
        </p:nvSpPr>
        <p:spPr bwMode="auto">
          <a:xfrm>
            <a:off x="4343400" y="9144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a:latin typeface="Arial" pitchFamily="34" charset="0"/>
              <a:cs typeface="Arial" pitchFamily="34" charset="0"/>
            </a:endParaRPr>
          </a:p>
        </p:txBody>
      </p:sp>
      <p:sp>
        <p:nvSpPr>
          <p:cNvPr id="24590" name="Text Box 14"/>
          <p:cNvSpPr txBox="1">
            <a:spLocks noChangeArrowheads="1"/>
          </p:cNvSpPr>
          <p:nvPr/>
        </p:nvSpPr>
        <p:spPr bwMode="auto">
          <a:xfrm>
            <a:off x="1524000" y="914400"/>
            <a:ext cx="30845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accent2"/>
                </a:solidFill>
                <a:latin typeface="Arial" pitchFamily="34" charset="0"/>
                <a:cs typeface="Arial" pitchFamily="34" charset="0"/>
              </a:rPr>
              <a:t>am</a:t>
            </a:r>
            <a:r>
              <a:rPr lang="fr-FR" altLang="ja-JP" sz="2800" b="1">
                <a:solidFill>
                  <a:schemeClr val="accent2"/>
                </a:solidFill>
                <a:latin typeface="Arial" pitchFamily="34" charset="0"/>
                <a:cs typeface="Arial" pitchFamily="34" charset="0"/>
              </a:rPr>
              <a:t>'</a:t>
            </a:r>
            <a:r>
              <a:rPr lang="en-US" altLang="en-US" sz="2800" b="1">
                <a:solidFill>
                  <a:schemeClr val="accent2"/>
                </a:solidFill>
                <a:latin typeface="Arial" pitchFamily="34" charset="0"/>
                <a:cs typeface="Arial" pitchFamily="34" charset="0"/>
              </a:rPr>
              <a:t>s descendant</a:t>
            </a:r>
          </a:p>
        </p:txBody>
      </p:sp>
      <p:sp>
        <p:nvSpPr>
          <p:cNvPr id="24591" name="Text Box 15"/>
          <p:cNvSpPr txBox="1">
            <a:spLocks noChangeArrowheads="1"/>
          </p:cNvSpPr>
          <p:nvPr/>
        </p:nvSpPr>
        <p:spPr bwMode="auto">
          <a:xfrm>
            <a:off x="1828800" y="1524000"/>
            <a:ext cx="25701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accent1"/>
                </a:solidFill>
                <a:latin typeface="Arial" pitchFamily="34" charset="0"/>
                <a:cs typeface="Arial" pitchFamily="34" charset="0"/>
              </a:rPr>
              <a:t>srael</a:t>
            </a:r>
            <a:r>
              <a:rPr lang="fr-FR" altLang="ja-JP" sz="2800" b="1">
                <a:solidFill>
                  <a:schemeClr val="accent1"/>
                </a:solidFill>
                <a:latin typeface="Arial" pitchFamily="34" charset="0"/>
                <a:cs typeface="Arial" pitchFamily="34" charset="0"/>
              </a:rPr>
              <a:t>'</a:t>
            </a:r>
            <a:r>
              <a:rPr lang="en-US" altLang="en-US" sz="2800" b="1">
                <a:solidFill>
                  <a:schemeClr val="accent1"/>
                </a:solidFill>
                <a:latin typeface="Arial" pitchFamily="34" charset="0"/>
                <a:cs typeface="Arial" pitchFamily="34" charset="0"/>
              </a:rPr>
              <a:t>s enemy</a:t>
            </a:r>
          </a:p>
        </p:txBody>
      </p:sp>
      <p:sp>
        <p:nvSpPr>
          <p:cNvPr id="24592" name="Text Box 16"/>
          <p:cNvSpPr txBox="1">
            <a:spLocks noChangeArrowheads="1"/>
          </p:cNvSpPr>
          <p:nvPr/>
        </p:nvSpPr>
        <p:spPr bwMode="auto">
          <a:xfrm>
            <a:off x="2286000" y="2133600"/>
            <a:ext cx="3676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FF9900"/>
                </a:solidFill>
                <a:latin typeface="Arial" pitchFamily="34" charset="0"/>
                <a:cs typeface="Arial" pitchFamily="34" charset="0"/>
              </a:rPr>
              <a:t>arge scale migration</a:t>
            </a:r>
          </a:p>
        </p:txBody>
      </p:sp>
      <p:sp>
        <p:nvSpPr>
          <p:cNvPr id="24593" name="Text Box 17"/>
          <p:cNvSpPr txBox="1">
            <a:spLocks noChangeArrowheads="1"/>
          </p:cNvSpPr>
          <p:nvPr/>
        </p:nvSpPr>
        <p:spPr bwMode="auto">
          <a:xfrm>
            <a:off x="2667000" y="2743200"/>
            <a:ext cx="49736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tx2"/>
                </a:solidFill>
                <a:latin typeface="Arial" pitchFamily="34" charset="0"/>
                <a:cs typeface="Arial" pitchFamily="34" charset="0"/>
              </a:rPr>
              <a:t>Samuel 17 (David &amp; Goliath)</a:t>
            </a:r>
          </a:p>
        </p:txBody>
      </p:sp>
      <p:sp>
        <p:nvSpPr>
          <p:cNvPr id="24594" name="Text Box 18"/>
          <p:cNvSpPr txBox="1">
            <a:spLocks noChangeArrowheads="1"/>
          </p:cNvSpPr>
          <p:nvPr/>
        </p:nvSpPr>
        <p:spPr bwMode="auto">
          <a:xfrm>
            <a:off x="3124200" y="3352800"/>
            <a:ext cx="18605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CC3399"/>
                </a:solidFill>
                <a:latin typeface="Arial" pitchFamily="34" charset="0"/>
                <a:cs typeface="Arial" pitchFamily="34" charset="0"/>
              </a:rPr>
              <a:t>ea People</a:t>
            </a:r>
          </a:p>
        </p:txBody>
      </p:sp>
      <p:sp>
        <p:nvSpPr>
          <p:cNvPr id="24595" name="Text Box 19"/>
          <p:cNvSpPr txBox="1">
            <a:spLocks noChangeArrowheads="1"/>
          </p:cNvSpPr>
          <p:nvPr/>
        </p:nvSpPr>
        <p:spPr bwMode="auto">
          <a:xfrm>
            <a:off x="3327400" y="3886200"/>
            <a:ext cx="38957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a:t>
            </a:r>
            <a:r>
              <a:rPr lang="en-US" altLang="en-US" sz="2800" b="1">
                <a:solidFill>
                  <a:schemeClr val="accent2"/>
                </a:solidFill>
                <a:latin typeface="Arial" pitchFamily="34" charset="0"/>
                <a:cs typeface="Arial" pitchFamily="34" charset="0"/>
              </a:rPr>
              <a:t>echnology &amp; temples</a:t>
            </a:r>
          </a:p>
        </p:txBody>
      </p:sp>
      <p:sp>
        <p:nvSpPr>
          <p:cNvPr id="24597" name="Text Box 21"/>
          <p:cNvSpPr txBox="1">
            <a:spLocks noChangeArrowheads="1"/>
          </p:cNvSpPr>
          <p:nvPr/>
        </p:nvSpPr>
        <p:spPr bwMode="auto">
          <a:xfrm>
            <a:off x="2209800" y="5105400"/>
            <a:ext cx="1881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Dago</a:t>
            </a:r>
          </a:p>
        </p:txBody>
      </p:sp>
      <p:sp>
        <p:nvSpPr>
          <p:cNvPr id="24598" name="Text Box 22"/>
          <p:cNvSpPr txBox="1">
            <a:spLocks noChangeArrowheads="1"/>
          </p:cNvSpPr>
          <p:nvPr/>
        </p:nvSpPr>
        <p:spPr bwMode="auto">
          <a:xfrm>
            <a:off x="4365625" y="5108575"/>
            <a:ext cx="42560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a:t>
            </a:r>
            <a:r>
              <a:rPr lang="en-US" altLang="en-US" sz="2800" b="1">
                <a:solidFill>
                  <a:schemeClr val="tx2"/>
                </a:solidFill>
                <a:latin typeface="Arial" pitchFamily="34" charset="0"/>
                <a:cs typeface="Arial" pitchFamily="34" charset="0"/>
              </a:rPr>
              <a:t>was one of their deities</a:t>
            </a:r>
          </a:p>
        </p:txBody>
      </p:sp>
      <p:sp>
        <p:nvSpPr>
          <p:cNvPr id="24600" name="Text Box 24"/>
          <p:cNvSpPr txBox="1">
            <a:spLocks noChangeArrowheads="1"/>
          </p:cNvSpPr>
          <p:nvPr/>
        </p:nvSpPr>
        <p:spPr bwMode="auto">
          <a:xfrm>
            <a:off x="1066800" y="6257925"/>
            <a:ext cx="7493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0000FF"/>
                </a:solidFill>
                <a:latin typeface="Arial" pitchFamily="34" charset="0"/>
                <a:cs typeface="Arial" pitchFamily="34" charset="0"/>
              </a:rPr>
              <a:t>(Ashkelon, Ashdod, Gaza, Gath and Ekron)</a:t>
            </a:r>
          </a:p>
        </p:txBody>
      </p:sp>
      <p:sp>
        <p:nvSpPr>
          <p:cNvPr id="24606" name="Text Box 30"/>
          <p:cNvSpPr txBox="1">
            <a:spLocks noChangeArrowheads="1"/>
          </p:cNvSpPr>
          <p:nvPr/>
        </p:nvSpPr>
        <p:spPr bwMode="auto">
          <a:xfrm>
            <a:off x="1066800" y="304800"/>
            <a:ext cx="7493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tx2"/>
                </a:solidFill>
                <a:latin typeface="Arial" pitchFamily="34" charset="0"/>
                <a:cs typeface="Arial" pitchFamily="34" charset="0"/>
              </a:rPr>
              <a:t>entapolis: </a:t>
            </a:r>
            <a:r>
              <a:rPr lang="en-US" altLang="en-US" b="1">
                <a:solidFill>
                  <a:schemeClr val="tx2"/>
                </a:solidFill>
                <a:latin typeface="Arial" pitchFamily="34" charset="0"/>
                <a:cs typeface="Arial" pitchFamily="34" charset="0"/>
              </a:rPr>
              <a:t>Ashkelon, Ashdod, Gaza, Gath, Ekron</a:t>
            </a:r>
          </a:p>
        </p:txBody>
      </p:sp>
      <p:sp>
        <p:nvSpPr>
          <p:cNvPr id="24607" name="Text Box 31"/>
          <p:cNvSpPr txBox="1">
            <a:spLocks noChangeArrowheads="1"/>
          </p:cNvSpPr>
          <p:nvPr/>
        </p:nvSpPr>
        <p:spPr bwMode="auto">
          <a:xfrm>
            <a:off x="3708400" y="4495800"/>
            <a:ext cx="18256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FF9966"/>
                </a:solidFill>
                <a:latin typeface="Arial" pitchFamily="34" charset="0"/>
                <a:cs typeface="Arial" pitchFamily="34" charset="0"/>
              </a:rPr>
              <a:t>ron spear</a:t>
            </a:r>
          </a:p>
        </p:txBody>
      </p:sp>
      <p:sp>
        <p:nvSpPr>
          <p:cNvPr id="24608" name="Text Box 32"/>
          <p:cNvSpPr txBox="1">
            <a:spLocks noChangeArrowheads="1"/>
          </p:cNvSpPr>
          <p:nvPr/>
        </p:nvSpPr>
        <p:spPr bwMode="auto">
          <a:xfrm>
            <a:off x="3200400" y="5791200"/>
            <a:ext cx="1247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(2) AG</a:t>
            </a:r>
          </a:p>
        </p:txBody>
      </p:sp>
      <p:pic>
        <p:nvPicPr>
          <p:cNvPr id="145432" name="Picture 33" descr="fili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180975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33" name="Text Box 34"/>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145434" name="Title 1"/>
          <p:cNvSpPr>
            <a:spLocks noGrp="1"/>
          </p:cNvSpPr>
          <p:nvPr>
            <p:ph type="title" idx="4294967295"/>
          </p:nvPr>
        </p:nvSpPr>
        <p:spPr>
          <a:xfrm rot="16200000">
            <a:off x="-1223169" y="3607594"/>
            <a:ext cx="3813175" cy="865188"/>
          </a:xfrm>
          <a:solidFill>
            <a:srgbClr val="000000"/>
          </a:solidFill>
        </p:spPr>
        <p:txBody>
          <a:bodyPr/>
          <a:lstStyle/>
          <a:p>
            <a:r>
              <a:rPr lang="en-US" altLang="en-US">
                <a:solidFill>
                  <a:srgbClr val="FFFFFF"/>
                </a:solidFill>
                <a:latin typeface="Arial" pitchFamily="34" charset="0"/>
                <a:ea typeface="ＭＳ Ｐゴシック" pitchFamily="34" charset="-128"/>
              </a:rPr>
              <a:t>Summary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additive="base">
                                        <p:cTn id="12" dur="500" fill="hold"/>
                                        <p:tgtEl>
                                          <p:spTgt spid="24579"/>
                                        </p:tgtEl>
                                        <p:attrNameLst>
                                          <p:attrName>ppt_x</p:attrName>
                                        </p:attrNameLst>
                                      </p:cBhvr>
                                      <p:tavLst>
                                        <p:tav tm="0">
                                          <p:val>
                                            <p:strVal val="0-#ppt_w/2"/>
                                          </p:val>
                                        </p:tav>
                                        <p:tav tm="100000">
                                          <p:val>
                                            <p:strVal val="#ppt_x"/>
                                          </p:val>
                                        </p:tav>
                                      </p:tavLst>
                                    </p:anim>
                                    <p:anim calcmode="lin" valueType="num">
                                      <p:cBhvr additive="base">
                                        <p:cTn id="13" dur="500" fill="hold"/>
                                        <p:tgtEl>
                                          <p:spTgt spid="2457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4586"/>
                                        </p:tgtEl>
                                        <p:attrNameLst>
                                          <p:attrName>style.visibility</p:attrName>
                                        </p:attrNameLst>
                                      </p:cBhvr>
                                      <p:to>
                                        <p:strVal val="visible"/>
                                      </p:to>
                                    </p:set>
                                    <p:anim calcmode="lin" valueType="num">
                                      <p:cBhvr additive="base">
                                        <p:cTn id="17" dur="500" fill="hold"/>
                                        <p:tgtEl>
                                          <p:spTgt spid="24586"/>
                                        </p:tgtEl>
                                        <p:attrNameLst>
                                          <p:attrName>ppt_x</p:attrName>
                                        </p:attrNameLst>
                                      </p:cBhvr>
                                      <p:tavLst>
                                        <p:tav tm="0">
                                          <p:val>
                                            <p:strVal val="0-#ppt_w/2"/>
                                          </p:val>
                                        </p:tav>
                                        <p:tav tm="100000">
                                          <p:val>
                                            <p:strVal val="#ppt_x"/>
                                          </p:val>
                                        </p:tav>
                                      </p:tavLst>
                                    </p:anim>
                                    <p:anim calcmode="lin" valueType="num">
                                      <p:cBhvr additive="base">
                                        <p:cTn id="18" dur="500" fill="hold"/>
                                        <p:tgtEl>
                                          <p:spTgt spid="2458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6"/>
                                        </p:tgtEl>
                                        <p:attrNameLst>
                                          <p:attrName>ppt_c</p:attrName>
                                        </p:attrNameLst>
                                      </p:cBhvr>
                                      <p:to>
                                        <a:schemeClr val="bg2"/>
                                      </p:to>
                                    </p:animClr>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4580"/>
                                        </p:tgtEl>
                                        <p:attrNameLst>
                                          <p:attrName>style.visibility</p:attrName>
                                        </p:attrNameLst>
                                      </p:cBhvr>
                                      <p:to>
                                        <p:strVal val="visible"/>
                                      </p:to>
                                    </p:set>
                                    <p:anim calcmode="lin" valueType="num">
                                      <p:cBhvr additive="base">
                                        <p:cTn id="22" dur="500" fill="hold"/>
                                        <p:tgtEl>
                                          <p:spTgt spid="24580"/>
                                        </p:tgtEl>
                                        <p:attrNameLst>
                                          <p:attrName>ppt_x</p:attrName>
                                        </p:attrNameLst>
                                      </p:cBhvr>
                                      <p:tavLst>
                                        <p:tav tm="0">
                                          <p:val>
                                            <p:strVal val="0-#ppt_w/2"/>
                                          </p:val>
                                        </p:tav>
                                        <p:tav tm="100000">
                                          <p:val>
                                            <p:strVal val="#ppt_x"/>
                                          </p:val>
                                        </p:tav>
                                      </p:tavLst>
                                    </p:anim>
                                    <p:anim calcmode="lin" valueType="num">
                                      <p:cBhvr additive="base">
                                        <p:cTn id="23" dur="500" fill="hold"/>
                                        <p:tgtEl>
                                          <p:spTgt spid="2458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4581"/>
                                        </p:tgtEl>
                                        <p:attrNameLst>
                                          <p:attrName>style.visibility</p:attrName>
                                        </p:attrNameLst>
                                      </p:cBhvr>
                                      <p:to>
                                        <p:strVal val="visible"/>
                                      </p:to>
                                    </p:set>
                                    <p:anim calcmode="lin" valueType="num">
                                      <p:cBhvr additive="base">
                                        <p:cTn id="27" dur="500" fill="hold"/>
                                        <p:tgtEl>
                                          <p:spTgt spid="24581"/>
                                        </p:tgtEl>
                                        <p:attrNameLst>
                                          <p:attrName>ppt_x</p:attrName>
                                        </p:attrNameLst>
                                      </p:cBhvr>
                                      <p:tavLst>
                                        <p:tav tm="0">
                                          <p:val>
                                            <p:strVal val="0-#ppt_w/2"/>
                                          </p:val>
                                        </p:tav>
                                        <p:tav tm="100000">
                                          <p:val>
                                            <p:strVal val="#ppt_x"/>
                                          </p:val>
                                        </p:tav>
                                      </p:tavLst>
                                    </p:anim>
                                    <p:anim calcmode="lin" valueType="num">
                                      <p:cBhvr additive="base">
                                        <p:cTn id="28" dur="500" fill="hold"/>
                                        <p:tgtEl>
                                          <p:spTgt spid="2458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4582"/>
                                        </p:tgtEl>
                                        <p:attrNameLst>
                                          <p:attrName>style.visibility</p:attrName>
                                        </p:attrNameLst>
                                      </p:cBhvr>
                                      <p:to>
                                        <p:strVal val="visible"/>
                                      </p:to>
                                    </p:set>
                                    <p:anim calcmode="lin" valueType="num">
                                      <p:cBhvr additive="base">
                                        <p:cTn id="32" dur="500" fill="hold"/>
                                        <p:tgtEl>
                                          <p:spTgt spid="24582"/>
                                        </p:tgtEl>
                                        <p:attrNameLst>
                                          <p:attrName>ppt_x</p:attrName>
                                        </p:attrNameLst>
                                      </p:cBhvr>
                                      <p:tavLst>
                                        <p:tav tm="0">
                                          <p:val>
                                            <p:strVal val="0-#ppt_w/2"/>
                                          </p:val>
                                        </p:tav>
                                        <p:tav tm="100000">
                                          <p:val>
                                            <p:strVal val="#ppt_x"/>
                                          </p:val>
                                        </p:tav>
                                      </p:tavLst>
                                    </p:anim>
                                    <p:anim calcmode="lin" valueType="num">
                                      <p:cBhvr additive="base">
                                        <p:cTn id="33" dur="500" fill="hold"/>
                                        <p:tgtEl>
                                          <p:spTgt spid="2458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4583"/>
                                        </p:tgtEl>
                                        <p:attrNameLst>
                                          <p:attrName>style.visibility</p:attrName>
                                        </p:attrNameLst>
                                      </p:cBhvr>
                                      <p:to>
                                        <p:strVal val="visible"/>
                                      </p:to>
                                    </p:set>
                                    <p:anim calcmode="lin" valueType="num">
                                      <p:cBhvr additive="base">
                                        <p:cTn id="37" dur="500" fill="hold"/>
                                        <p:tgtEl>
                                          <p:spTgt spid="24583"/>
                                        </p:tgtEl>
                                        <p:attrNameLst>
                                          <p:attrName>ppt_x</p:attrName>
                                        </p:attrNameLst>
                                      </p:cBhvr>
                                      <p:tavLst>
                                        <p:tav tm="0">
                                          <p:val>
                                            <p:strVal val="0-#ppt_w/2"/>
                                          </p:val>
                                        </p:tav>
                                        <p:tav tm="100000">
                                          <p:val>
                                            <p:strVal val="#ppt_x"/>
                                          </p:val>
                                        </p:tav>
                                      </p:tavLst>
                                    </p:anim>
                                    <p:anim calcmode="lin" valueType="num">
                                      <p:cBhvr additive="base">
                                        <p:cTn id="38" dur="500" fill="hold"/>
                                        <p:tgtEl>
                                          <p:spTgt spid="24583"/>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4587"/>
                                        </p:tgtEl>
                                        <p:attrNameLst>
                                          <p:attrName>style.visibility</p:attrName>
                                        </p:attrNameLst>
                                      </p:cBhvr>
                                      <p:to>
                                        <p:strVal val="visible"/>
                                      </p:to>
                                    </p:set>
                                    <p:anim calcmode="lin" valueType="num">
                                      <p:cBhvr additive="base">
                                        <p:cTn id="42" dur="500" fill="hold"/>
                                        <p:tgtEl>
                                          <p:spTgt spid="24587"/>
                                        </p:tgtEl>
                                        <p:attrNameLst>
                                          <p:attrName>ppt_x</p:attrName>
                                        </p:attrNameLst>
                                      </p:cBhvr>
                                      <p:tavLst>
                                        <p:tav tm="0">
                                          <p:val>
                                            <p:strVal val="0-#ppt_w/2"/>
                                          </p:val>
                                        </p:tav>
                                        <p:tav tm="100000">
                                          <p:val>
                                            <p:strVal val="#ppt_x"/>
                                          </p:val>
                                        </p:tav>
                                      </p:tavLst>
                                    </p:anim>
                                    <p:anim calcmode="lin" valueType="num">
                                      <p:cBhvr additive="base">
                                        <p:cTn id="43" dur="500" fill="hold"/>
                                        <p:tgtEl>
                                          <p:spTgt spid="2458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7"/>
                                        </p:tgtEl>
                                        <p:attrNameLst>
                                          <p:attrName>ppt_c</p:attrName>
                                        </p:attrNameLst>
                                      </p:cBhvr>
                                      <p:to>
                                        <a:schemeClr val="bg2"/>
                                      </p:to>
                                    </p:animClr>
                                  </p:sub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24584"/>
                                        </p:tgtEl>
                                        <p:attrNameLst>
                                          <p:attrName>style.visibility</p:attrName>
                                        </p:attrNameLst>
                                      </p:cBhvr>
                                      <p:to>
                                        <p:strVal val="visible"/>
                                      </p:to>
                                    </p:set>
                                    <p:anim calcmode="lin" valueType="num">
                                      <p:cBhvr additive="base">
                                        <p:cTn id="47" dur="500" fill="hold"/>
                                        <p:tgtEl>
                                          <p:spTgt spid="24584"/>
                                        </p:tgtEl>
                                        <p:attrNameLst>
                                          <p:attrName>ppt_x</p:attrName>
                                        </p:attrNameLst>
                                      </p:cBhvr>
                                      <p:tavLst>
                                        <p:tav tm="0">
                                          <p:val>
                                            <p:strVal val="0-#ppt_w/2"/>
                                          </p:val>
                                        </p:tav>
                                        <p:tav tm="100000">
                                          <p:val>
                                            <p:strVal val="#ppt_x"/>
                                          </p:val>
                                        </p:tav>
                                      </p:tavLst>
                                    </p:anim>
                                    <p:anim calcmode="lin" valueType="num">
                                      <p:cBhvr additive="base">
                                        <p:cTn id="48" dur="500" fill="hold"/>
                                        <p:tgtEl>
                                          <p:spTgt spid="24584"/>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24585"/>
                                        </p:tgtEl>
                                        <p:attrNameLst>
                                          <p:attrName>style.visibility</p:attrName>
                                        </p:attrNameLst>
                                      </p:cBhvr>
                                      <p:to>
                                        <p:strVal val="visible"/>
                                      </p:to>
                                    </p:set>
                                    <p:anim calcmode="lin" valueType="num">
                                      <p:cBhvr additive="base">
                                        <p:cTn id="52" dur="500" fill="hold"/>
                                        <p:tgtEl>
                                          <p:spTgt spid="24585"/>
                                        </p:tgtEl>
                                        <p:attrNameLst>
                                          <p:attrName>ppt_x</p:attrName>
                                        </p:attrNameLst>
                                      </p:cBhvr>
                                      <p:tavLst>
                                        <p:tav tm="0">
                                          <p:val>
                                            <p:strVal val="0-#ppt_w/2"/>
                                          </p:val>
                                        </p:tav>
                                        <p:tav tm="100000">
                                          <p:val>
                                            <p:strVal val="#ppt_x"/>
                                          </p:val>
                                        </p:tav>
                                      </p:tavLst>
                                    </p:anim>
                                    <p:anim calcmode="lin" valueType="num">
                                      <p:cBhvr additive="base">
                                        <p:cTn id="53"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4606"/>
                                        </p:tgtEl>
                                        <p:attrNameLst>
                                          <p:attrName>style.visibility</p:attrName>
                                        </p:attrNameLst>
                                      </p:cBhvr>
                                      <p:to>
                                        <p:strVal val="visible"/>
                                      </p:to>
                                    </p:set>
                                    <p:anim calcmode="lin" valueType="num">
                                      <p:cBhvr additive="base">
                                        <p:cTn id="58" dur="500" fill="hold"/>
                                        <p:tgtEl>
                                          <p:spTgt spid="24606"/>
                                        </p:tgtEl>
                                        <p:attrNameLst>
                                          <p:attrName>ppt_x</p:attrName>
                                        </p:attrNameLst>
                                      </p:cBhvr>
                                      <p:tavLst>
                                        <p:tav tm="0">
                                          <p:val>
                                            <p:strVal val="0-#ppt_w/2"/>
                                          </p:val>
                                        </p:tav>
                                        <p:tav tm="100000">
                                          <p:val>
                                            <p:strVal val="#ppt_x"/>
                                          </p:val>
                                        </p:tav>
                                      </p:tavLst>
                                    </p:anim>
                                    <p:anim calcmode="lin" valueType="num">
                                      <p:cBhvr additive="base">
                                        <p:cTn id="59" dur="500" fill="hold"/>
                                        <p:tgtEl>
                                          <p:spTgt spid="24606"/>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4590"/>
                                        </p:tgtEl>
                                        <p:attrNameLst>
                                          <p:attrName>style.visibility</p:attrName>
                                        </p:attrNameLst>
                                      </p:cBhvr>
                                      <p:to>
                                        <p:strVal val="visible"/>
                                      </p:to>
                                    </p:set>
                                    <p:anim calcmode="lin" valueType="num">
                                      <p:cBhvr additive="base">
                                        <p:cTn id="64" dur="500" fill="hold"/>
                                        <p:tgtEl>
                                          <p:spTgt spid="24590"/>
                                        </p:tgtEl>
                                        <p:attrNameLst>
                                          <p:attrName>ppt_x</p:attrName>
                                        </p:attrNameLst>
                                      </p:cBhvr>
                                      <p:tavLst>
                                        <p:tav tm="0">
                                          <p:val>
                                            <p:strVal val="0-#ppt_w/2"/>
                                          </p:val>
                                        </p:tav>
                                        <p:tav tm="100000">
                                          <p:val>
                                            <p:strVal val="#ppt_x"/>
                                          </p:val>
                                        </p:tav>
                                      </p:tavLst>
                                    </p:anim>
                                    <p:anim calcmode="lin" valueType="num">
                                      <p:cBhvr additive="base">
                                        <p:cTn id="65"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4591"/>
                                        </p:tgtEl>
                                        <p:attrNameLst>
                                          <p:attrName>style.visibility</p:attrName>
                                        </p:attrNameLst>
                                      </p:cBhvr>
                                      <p:to>
                                        <p:strVal val="visible"/>
                                      </p:to>
                                    </p:set>
                                    <p:anim calcmode="lin" valueType="num">
                                      <p:cBhvr additive="base">
                                        <p:cTn id="70" dur="500" fill="hold"/>
                                        <p:tgtEl>
                                          <p:spTgt spid="24591"/>
                                        </p:tgtEl>
                                        <p:attrNameLst>
                                          <p:attrName>ppt_x</p:attrName>
                                        </p:attrNameLst>
                                      </p:cBhvr>
                                      <p:tavLst>
                                        <p:tav tm="0">
                                          <p:val>
                                            <p:strVal val="0-#ppt_w/2"/>
                                          </p:val>
                                        </p:tav>
                                        <p:tav tm="100000">
                                          <p:val>
                                            <p:strVal val="#ppt_x"/>
                                          </p:val>
                                        </p:tav>
                                      </p:tavLst>
                                    </p:anim>
                                    <p:anim calcmode="lin" valueType="num">
                                      <p:cBhvr additive="base">
                                        <p:cTn id="71" dur="500" fill="hold"/>
                                        <p:tgtEl>
                                          <p:spTgt spid="24591"/>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24592"/>
                                        </p:tgtEl>
                                        <p:attrNameLst>
                                          <p:attrName>style.visibility</p:attrName>
                                        </p:attrNameLst>
                                      </p:cBhvr>
                                      <p:to>
                                        <p:strVal val="visible"/>
                                      </p:to>
                                    </p:set>
                                    <p:anim calcmode="lin" valueType="num">
                                      <p:cBhvr additive="base">
                                        <p:cTn id="76" dur="500" fill="hold"/>
                                        <p:tgtEl>
                                          <p:spTgt spid="24592"/>
                                        </p:tgtEl>
                                        <p:attrNameLst>
                                          <p:attrName>ppt_x</p:attrName>
                                        </p:attrNameLst>
                                      </p:cBhvr>
                                      <p:tavLst>
                                        <p:tav tm="0">
                                          <p:val>
                                            <p:strVal val="0-#ppt_w/2"/>
                                          </p:val>
                                        </p:tav>
                                        <p:tav tm="100000">
                                          <p:val>
                                            <p:strVal val="#ppt_x"/>
                                          </p:val>
                                        </p:tav>
                                      </p:tavLst>
                                    </p:anim>
                                    <p:anim calcmode="lin" valueType="num">
                                      <p:cBhvr additive="base">
                                        <p:cTn id="77"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24593"/>
                                        </p:tgtEl>
                                        <p:attrNameLst>
                                          <p:attrName>style.visibility</p:attrName>
                                        </p:attrNameLst>
                                      </p:cBhvr>
                                      <p:to>
                                        <p:strVal val="visible"/>
                                      </p:to>
                                    </p:set>
                                    <p:anim calcmode="lin" valueType="num">
                                      <p:cBhvr additive="base">
                                        <p:cTn id="82" dur="500" fill="hold"/>
                                        <p:tgtEl>
                                          <p:spTgt spid="24593"/>
                                        </p:tgtEl>
                                        <p:attrNameLst>
                                          <p:attrName>ppt_x</p:attrName>
                                        </p:attrNameLst>
                                      </p:cBhvr>
                                      <p:tavLst>
                                        <p:tav tm="0">
                                          <p:val>
                                            <p:strVal val="0-#ppt_w/2"/>
                                          </p:val>
                                        </p:tav>
                                        <p:tav tm="100000">
                                          <p:val>
                                            <p:strVal val="#ppt_x"/>
                                          </p:val>
                                        </p:tav>
                                      </p:tavLst>
                                    </p:anim>
                                    <p:anim calcmode="lin" valueType="num">
                                      <p:cBhvr additive="base">
                                        <p:cTn id="83"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24594"/>
                                        </p:tgtEl>
                                        <p:attrNameLst>
                                          <p:attrName>style.visibility</p:attrName>
                                        </p:attrNameLst>
                                      </p:cBhvr>
                                      <p:to>
                                        <p:strVal val="visible"/>
                                      </p:to>
                                    </p:set>
                                    <p:anim calcmode="lin" valueType="num">
                                      <p:cBhvr additive="base">
                                        <p:cTn id="88" dur="500" fill="hold"/>
                                        <p:tgtEl>
                                          <p:spTgt spid="24594"/>
                                        </p:tgtEl>
                                        <p:attrNameLst>
                                          <p:attrName>ppt_x</p:attrName>
                                        </p:attrNameLst>
                                      </p:cBhvr>
                                      <p:tavLst>
                                        <p:tav tm="0">
                                          <p:val>
                                            <p:strVal val="0-#ppt_w/2"/>
                                          </p:val>
                                        </p:tav>
                                        <p:tav tm="100000">
                                          <p:val>
                                            <p:strVal val="#ppt_x"/>
                                          </p:val>
                                        </p:tav>
                                      </p:tavLst>
                                    </p:anim>
                                    <p:anim calcmode="lin" valueType="num">
                                      <p:cBhvr additive="base">
                                        <p:cTn id="89" dur="500" fill="hold"/>
                                        <p:tgtEl>
                                          <p:spTgt spid="24594"/>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24595"/>
                                        </p:tgtEl>
                                        <p:attrNameLst>
                                          <p:attrName>style.visibility</p:attrName>
                                        </p:attrNameLst>
                                      </p:cBhvr>
                                      <p:to>
                                        <p:strVal val="visible"/>
                                      </p:to>
                                    </p:set>
                                    <p:anim calcmode="lin" valueType="num">
                                      <p:cBhvr additive="base">
                                        <p:cTn id="94" dur="500" fill="hold"/>
                                        <p:tgtEl>
                                          <p:spTgt spid="24595"/>
                                        </p:tgtEl>
                                        <p:attrNameLst>
                                          <p:attrName>ppt_x</p:attrName>
                                        </p:attrNameLst>
                                      </p:cBhvr>
                                      <p:tavLst>
                                        <p:tav tm="0">
                                          <p:val>
                                            <p:strVal val="0-#ppt_w/2"/>
                                          </p:val>
                                        </p:tav>
                                        <p:tav tm="100000">
                                          <p:val>
                                            <p:strVal val="#ppt_x"/>
                                          </p:val>
                                        </p:tav>
                                      </p:tavLst>
                                    </p:anim>
                                    <p:anim calcmode="lin" valueType="num">
                                      <p:cBhvr additive="base">
                                        <p:cTn id="95"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grpId="0" nodeType="clickEffect">
                                  <p:stCondLst>
                                    <p:cond delay="0"/>
                                  </p:stCondLst>
                                  <p:childTnLst>
                                    <p:set>
                                      <p:cBhvr>
                                        <p:cTn id="99" dur="1" fill="hold">
                                          <p:stCondLst>
                                            <p:cond delay="0"/>
                                          </p:stCondLst>
                                        </p:cTn>
                                        <p:tgtEl>
                                          <p:spTgt spid="24607"/>
                                        </p:tgtEl>
                                        <p:attrNameLst>
                                          <p:attrName>style.visibility</p:attrName>
                                        </p:attrNameLst>
                                      </p:cBhvr>
                                      <p:to>
                                        <p:strVal val="visible"/>
                                      </p:to>
                                    </p:set>
                                    <p:anim calcmode="lin" valueType="num">
                                      <p:cBhvr additive="base">
                                        <p:cTn id="100" dur="500" fill="hold"/>
                                        <p:tgtEl>
                                          <p:spTgt spid="24607"/>
                                        </p:tgtEl>
                                        <p:attrNameLst>
                                          <p:attrName>ppt_x</p:attrName>
                                        </p:attrNameLst>
                                      </p:cBhvr>
                                      <p:tavLst>
                                        <p:tav tm="0">
                                          <p:val>
                                            <p:strVal val="0-#ppt_w/2"/>
                                          </p:val>
                                        </p:tav>
                                        <p:tav tm="100000">
                                          <p:val>
                                            <p:strVal val="#ppt_x"/>
                                          </p:val>
                                        </p:tav>
                                      </p:tavLst>
                                    </p:anim>
                                    <p:anim calcmode="lin" valueType="num">
                                      <p:cBhvr additive="base">
                                        <p:cTn id="101" dur="500" fill="hold"/>
                                        <p:tgtEl>
                                          <p:spTgt spid="24607"/>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24597"/>
                                        </p:tgtEl>
                                        <p:attrNameLst>
                                          <p:attrName>style.visibility</p:attrName>
                                        </p:attrNameLst>
                                      </p:cBhvr>
                                      <p:to>
                                        <p:strVal val="visible"/>
                                      </p:to>
                                    </p:set>
                                    <p:anim calcmode="lin" valueType="num">
                                      <p:cBhvr additive="base">
                                        <p:cTn id="106" dur="500" fill="hold"/>
                                        <p:tgtEl>
                                          <p:spTgt spid="24597"/>
                                        </p:tgtEl>
                                        <p:attrNameLst>
                                          <p:attrName>ppt_x</p:attrName>
                                        </p:attrNameLst>
                                      </p:cBhvr>
                                      <p:tavLst>
                                        <p:tav tm="0">
                                          <p:val>
                                            <p:strVal val="0-#ppt_w/2"/>
                                          </p:val>
                                        </p:tav>
                                        <p:tav tm="100000">
                                          <p:val>
                                            <p:strVal val="#ppt_x"/>
                                          </p:val>
                                        </p:tav>
                                      </p:tavLst>
                                    </p:anim>
                                    <p:anim calcmode="lin" valueType="num">
                                      <p:cBhvr additive="base">
                                        <p:cTn id="107" dur="500" fill="hold"/>
                                        <p:tgtEl>
                                          <p:spTgt spid="24597"/>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stCondLst>
                                    <p:cond delay="0"/>
                                  </p:stCondLst>
                                  <p:childTnLst>
                                    <p:set>
                                      <p:cBhvr>
                                        <p:cTn id="109" dur="1" fill="hold">
                                          <p:stCondLst>
                                            <p:cond delay="0"/>
                                          </p:stCondLst>
                                        </p:cTn>
                                        <p:tgtEl>
                                          <p:spTgt spid="24598"/>
                                        </p:tgtEl>
                                        <p:attrNameLst>
                                          <p:attrName>style.visibility</p:attrName>
                                        </p:attrNameLst>
                                      </p:cBhvr>
                                      <p:to>
                                        <p:strVal val="visible"/>
                                      </p:to>
                                    </p:set>
                                    <p:anim calcmode="lin" valueType="num">
                                      <p:cBhvr additive="base">
                                        <p:cTn id="110" dur="500" fill="hold"/>
                                        <p:tgtEl>
                                          <p:spTgt spid="24598"/>
                                        </p:tgtEl>
                                        <p:attrNameLst>
                                          <p:attrName>ppt_x</p:attrName>
                                        </p:attrNameLst>
                                      </p:cBhvr>
                                      <p:tavLst>
                                        <p:tav tm="0">
                                          <p:val>
                                            <p:strVal val="0-#ppt_w/2"/>
                                          </p:val>
                                        </p:tav>
                                        <p:tav tm="100000">
                                          <p:val>
                                            <p:strVal val="#ppt_x"/>
                                          </p:val>
                                        </p:tav>
                                      </p:tavLst>
                                    </p:anim>
                                    <p:anim calcmode="lin" valueType="num">
                                      <p:cBhvr additive="base">
                                        <p:cTn id="111" dur="500" fill="hold"/>
                                        <p:tgtEl>
                                          <p:spTgt spid="24598"/>
                                        </p:tgtEl>
                                        <p:attrNameLst>
                                          <p:attrName>ppt_y</p:attrName>
                                        </p:attrNameLst>
                                      </p:cBhvr>
                                      <p:tavLst>
                                        <p:tav tm="0">
                                          <p:val>
                                            <p:strVal val="#ppt_y"/>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24608"/>
                                        </p:tgtEl>
                                        <p:attrNameLst>
                                          <p:attrName>style.visibility</p:attrName>
                                        </p:attrNameLst>
                                      </p:cBhvr>
                                      <p:to>
                                        <p:strVal val="visible"/>
                                      </p:to>
                                    </p:set>
                                    <p:anim calcmode="lin" valueType="num">
                                      <p:cBhvr additive="base">
                                        <p:cTn id="116" dur="500" fill="hold"/>
                                        <p:tgtEl>
                                          <p:spTgt spid="24608"/>
                                        </p:tgtEl>
                                        <p:attrNameLst>
                                          <p:attrName>ppt_x</p:attrName>
                                        </p:attrNameLst>
                                      </p:cBhvr>
                                      <p:tavLst>
                                        <p:tav tm="0">
                                          <p:val>
                                            <p:strVal val="0-#ppt_w/2"/>
                                          </p:val>
                                        </p:tav>
                                        <p:tav tm="100000">
                                          <p:val>
                                            <p:strVal val="#ppt_x"/>
                                          </p:val>
                                        </p:tav>
                                      </p:tavLst>
                                    </p:anim>
                                    <p:anim calcmode="lin" valueType="num">
                                      <p:cBhvr additive="base">
                                        <p:cTn id="117"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8" fill="hold" grpId="0" nodeType="clickEffect">
                                  <p:stCondLst>
                                    <p:cond delay="0"/>
                                  </p:stCondLst>
                                  <p:childTnLst>
                                    <p:set>
                                      <p:cBhvr>
                                        <p:cTn id="121" dur="1" fill="hold">
                                          <p:stCondLst>
                                            <p:cond delay="0"/>
                                          </p:stCondLst>
                                        </p:cTn>
                                        <p:tgtEl>
                                          <p:spTgt spid="24600"/>
                                        </p:tgtEl>
                                        <p:attrNameLst>
                                          <p:attrName>style.visibility</p:attrName>
                                        </p:attrNameLst>
                                      </p:cBhvr>
                                      <p:to>
                                        <p:strVal val="visible"/>
                                      </p:to>
                                    </p:set>
                                    <p:anim calcmode="lin" valueType="num">
                                      <p:cBhvr additive="base">
                                        <p:cTn id="122" dur="500" fill="hold"/>
                                        <p:tgtEl>
                                          <p:spTgt spid="24600"/>
                                        </p:tgtEl>
                                        <p:attrNameLst>
                                          <p:attrName>ppt_x</p:attrName>
                                        </p:attrNameLst>
                                      </p:cBhvr>
                                      <p:tavLst>
                                        <p:tav tm="0">
                                          <p:val>
                                            <p:strVal val="0-#ppt_w/2"/>
                                          </p:val>
                                        </p:tav>
                                        <p:tav tm="100000">
                                          <p:val>
                                            <p:strVal val="#ppt_x"/>
                                          </p:val>
                                        </p:tav>
                                      </p:tavLst>
                                    </p:anim>
                                    <p:anim calcmode="lin" valueType="num">
                                      <p:cBhvr additive="base">
                                        <p:cTn id="123" dur="500" fill="hold"/>
                                        <p:tgtEl>
                                          <p:spTgt spid="24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utoUpdateAnimBg="0"/>
      <p:bldP spid="24580" grpId="0" autoUpdateAnimBg="0"/>
      <p:bldP spid="24581" grpId="0" autoUpdateAnimBg="0"/>
      <p:bldP spid="24582" grpId="0" autoUpdateAnimBg="0"/>
      <p:bldP spid="24583" grpId="0" autoUpdateAnimBg="0"/>
      <p:bldP spid="24584" grpId="0" autoUpdateAnimBg="0"/>
      <p:bldP spid="24585" grpId="0" autoUpdateAnimBg="0"/>
      <p:bldP spid="24586" grpId="0" autoUpdateAnimBg="0"/>
      <p:bldP spid="24587" grpId="0" autoUpdateAnimBg="0"/>
      <p:bldP spid="24590" grpId="0" autoUpdateAnimBg="0"/>
      <p:bldP spid="24591" grpId="0" autoUpdateAnimBg="0"/>
      <p:bldP spid="24592" grpId="0" autoUpdateAnimBg="0"/>
      <p:bldP spid="24593" grpId="0" autoUpdateAnimBg="0"/>
      <p:bldP spid="24594" grpId="0" autoUpdateAnimBg="0"/>
      <p:bldP spid="24595" grpId="0" autoUpdateAnimBg="0"/>
      <p:bldP spid="24597" grpId="0" autoUpdateAnimBg="0"/>
      <p:bldP spid="24598" grpId="0" autoUpdateAnimBg="0"/>
      <p:bldP spid="24600" grpId="0" autoUpdateAnimBg="0"/>
      <p:bldP spid="24606" grpId="0" autoUpdateAnimBg="0"/>
      <p:bldP spid="24607" grpId="0" autoUpdateAnimBg="0"/>
      <p:bldP spid="2460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Grp="1" noChangeArrowheads="1"/>
          </p:cNvSpPr>
          <p:nvPr>
            <p:ph type="subTitle" idx="1"/>
          </p:nvPr>
        </p:nvSpPr>
        <p:spPr/>
        <p:txBody>
          <a:bodyPr/>
          <a:lstStyle/>
          <a:p>
            <a:pPr eaLnBrk="1" hangingPunct="1"/>
            <a:endParaRPr lang="en-US" altLang="en-US">
              <a:latin typeface="Times New Roman" pitchFamily="18" charset="0"/>
              <a:ea typeface="ＭＳ Ｐゴシック" pitchFamily="34" charset="-128"/>
            </a:endParaRPr>
          </a:p>
        </p:txBody>
      </p:sp>
      <p:pic>
        <p:nvPicPr>
          <p:cNvPr id="83972" name="Picture 4"/>
          <p:cNvPicPr>
            <a:picLocks noChangeAspect="1" noChangeArrowheads="1"/>
          </p:cNvPicPr>
          <p:nvPr/>
        </p:nvPicPr>
        <p:blipFill>
          <a:blip r:embed="rId2"/>
          <a:srcRect t="20909" r="905"/>
          <a:stretch>
            <a:fillRect/>
          </a:stretch>
        </p:blipFill>
        <p:spPr bwMode="auto">
          <a:xfrm>
            <a:off x="609600" y="615950"/>
            <a:ext cx="8077200" cy="6629400"/>
          </a:xfrm>
          <a:prstGeom prst="rect">
            <a:avLst/>
          </a:prstGeom>
          <a:noFill/>
          <a:ln w="9525">
            <a:noFill/>
            <a:miter lim="800000"/>
            <a:headEnd/>
            <a:tailEnd/>
          </a:ln>
          <a:effectLst/>
        </p:spPr>
      </p:pic>
      <p:sp>
        <p:nvSpPr>
          <p:cNvPr id="146435" name="Title 1"/>
          <p:cNvSpPr>
            <a:spLocks noGrp="1"/>
          </p:cNvSpPr>
          <p:nvPr>
            <p:ph type="ctrTitle"/>
          </p:nvPr>
        </p:nvSpPr>
        <p:spPr>
          <a:xfrm>
            <a:off x="0" y="0"/>
            <a:ext cx="9144000" cy="549275"/>
          </a:xfrm>
        </p:spPr>
        <p:txBody>
          <a:bodyPr/>
          <a:lstStyle/>
          <a:p>
            <a:r>
              <a:rPr lang="en-US" altLang="en-US" sz="4000" b="1">
                <a:latin typeface="Arial" pitchFamily="34" charset="0"/>
                <a:ea typeface="ＭＳ Ｐゴシック" pitchFamily="34" charset="-128"/>
              </a:rPr>
              <a:t>The Importance of Technology</a:t>
            </a:r>
          </a:p>
        </p:txBody>
      </p:sp>
      <p:sp>
        <p:nvSpPr>
          <p:cNvPr id="146436" name="Title 1"/>
          <p:cNvSpPr txBox="1">
            <a:spLocks/>
          </p:cNvSpPr>
          <p:nvPr/>
        </p:nvSpPr>
        <p:spPr bwMode="auto">
          <a:xfrm>
            <a:off x="-20638" y="6237288"/>
            <a:ext cx="9144001" cy="620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i="1">
                <a:solidFill>
                  <a:schemeClr val="tx2"/>
                </a:solidFill>
                <a:latin typeface="Arial" pitchFamily="34" charset="0"/>
                <a:cs typeface="Arial" pitchFamily="34" charset="0"/>
              </a:rPr>
              <a:t>“But we just don’t have the technology to carry it out.”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subTitle" idx="1"/>
          </p:nvPr>
        </p:nvSpPr>
        <p:spPr>
          <a:xfrm>
            <a:off x="15875" y="1125538"/>
            <a:ext cx="9128125" cy="5832475"/>
          </a:xfrm>
        </p:spPr>
        <p:txBody>
          <a:bodyPr/>
          <a:lstStyle/>
          <a:p>
            <a:r>
              <a:rPr lang="en-US" altLang="en-US" sz="2000" b="1">
                <a:latin typeface="Arial" pitchFamily="34" charset="0"/>
                <a:ea typeface="ＭＳ Ｐゴシック" pitchFamily="34" charset="-128"/>
              </a:rPr>
              <a:t>Gen. 21:34</a:t>
            </a:r>
            <a:r>
              <a:rPr lang="en-US" altLang="en-US" sz="2000">
                <a:latin typeface="Arial" pitchFamily="34" charset="0"/>
                <a:ea typeface="ＭＳ Ｐゴシック" pitchFamily="34" charset="-128"/>
              </a:rPr>
              <a:t> Abraham lived as a foreigner in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country for a long time. </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Ex. 13:17</a:t>
            </a:r>
            <a:r>
              <a:rPr lang="en-US" altLang="en-US" sz="2000">
                <a:latin typeface="Arial" pitchFamily="34" charset="0"/>
                <a:ea typeface="ＭＳ Ｐゴシック" pitchFamily="34" charset="-128"/>
              </a:rPr>
              <a:t>    When Pharaoh finally let the people go, God did not lead them along the main road that runs through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territory, even though that was the shortest route to the Promised Land. God said, “If the people are faced with a battle, they might change their minds and return to Egypt.” </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Josh. 13:3</a:t>
            </a:r>
            <a:r>
              <a:rPr lang="en-US" altLang="en-US" sz="2000">
                <a:latin typeface="Arial" pitchFamily="34" charset="0"/>
                <a:ea typeface="ＭＳ Ｐゴシック" pitchFamily="34" charset="-128"/>
              </a:rPr>
              <a:t> and the larger territory of the Canaanites, extending from the stream of Shihor on the border of Egypt, northward to the boundary of Ekron. It includes the territory of the five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rulers of Gaza, Ashdod, Ashkelon, Gath, and Ekron. The land of the Avvites</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Judg. 3:3</a:t>
            </a:r>
            <a:r>
              <a:rPr lang="en-US" altLang="en-US" sz="2000">
                <a:latin typeface="Arial" pitchFamily="34" charset="0"/>
                <a:ea typeface="ＭＳ Ｐゴシック" pitchFamily="34" charset="-128"/>
              </a:rPr>
              <a:t> These are the nations: the Philistines (those living under the five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rulers), all the Canaanites, the Sidonians, and the Hivites living in the mountains of Lebanon from Mount Baal-hermon to Lebo-hamath.</a:t>
            </a:r>
            <a:endParaRPr lang="en-US" altLang="en-US" sz="2000">
              <a:latin typeface="Times New Roman" pitchFamily="18" charset="0"/>
              <a:ea typeface="ＭＳ Ｐゴシック" pitchFamily="34" charset="-128"/>
            </a:endParaRPr>
          </a:p>
        </p:txBody>
      </p:sp>
      <p:sp>
        <p:nvSpPr>
          <p:cNvPr id="147458" name="Title 1"/>
          <p:cNvSpPr>
            <a:spLocks noGrp="1"/>
          </p:cNvSpPr>
          <p:nvPr>
            <p:ph type="ctrTitle"/>
          </p:nvPr>
        </p:nvSpPr>
        <p:spPr>
          <a:xfrm>
            <a:off x="0" y="-26988"/>
            <a:ext cx="9144000" cy="863601"/>
          </a:xfrm>
          <a:solidFill>
            <a:srgbClr val="000000"/>
          </a:solidFill>
        </p:spPr>
        <p:txBody>
          <a:bodyPr/>
          <a:lstStyle/>
          <a:p>
            <a:r>
              <a:rPr lang="en-US" altLang="en-US" sz="4000" b="1">
                <a:solidFill>
                  <a:schemeClr val="bg1"/>
                </a:solidFill>
                <a:latin typeface="Arial" pitchFamily="34" charset="0"/>
                <a:ea typeface="ＭＳ Ｐゴシック" pitchFamily="34" charset="-128"/>
              </a:rPr>
              <a:t>Philistines Noted Very Early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en-US" sz="3200" b="1" i="0" dirty="0">
                <a:solidFill>
                  <a:srgbClr val="FFFFFF"/>
                </a:solidFill>
                <a:effectLst>
                  <a:glow rad="228600">
                    <a:schemeClr val="bg1">
                      <a:alpha val="85000"/>
                    </a:schemeClr>
                  </a:glow>
                </a:effectLst>
                <a:latin typeface="Arial" charset="0"/>
                <a:ea typeface="新細明體" charset="0"/>
              </a:rPr>
              <a:t>"This is what the Sovereign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 says: The people of Philistia have </a:t>
            </a:r>
            <a:r>
              <a:rPr lang="en-US" sz="3200" b="1" i="0" dirty="0">
                <a:solidFill>
                  <a:srgbClr val="FFFF00"/>
                </a:solidFill>
                <a:effectLst>
                  <a:glow rad="228600">
                    <a:schemeClr val="bg1">
                      <a:alpha val="85000"/>
                    </a:schemeClr>
                  </a:glow>
                </a:effectLst>
                <a:latin typeface="Arial" charset="0"/>
                <a:ea typeface="新細明體" charset="0"/>
              </a:rPr>
              <a:t>acted against Judah out of bitter revenge and long-standing contempt</a:t>
            </a:r>
            <a:r>
              <a:rPr lang="en-US" sz="3200" b="1" i="0" dirty="0">
                <a:solidFill>
                  <a:srgbClr val="FFFFFF"/>
                </a:solidFill>
                <a:effectLst>
                  <a:glow rad="228600">
                    <a:schemeClr val="bg1">
                      <a:alpha val="85000"/>
                    </a:schemeClr>
                  </a:glow>
                </a:effectLst>
                <a:latin typeface="Arial" charset="0"/>
                <a:ea typeface="新細明體" charset="0"/>
              </a:rPr>
              <a:t>. </a:t>
            </a:r>
            <a:r>
              <a:rPr lang="en-US" sz="3200" b="1" i="0" baseline="30000" dirty="0">
                <a:solidFill>
                  <a:srgbClr val="FFFFFF"/>
                </a:solidFill>
                <a:effectLst>
                  <a:glow rad="228600">
                    <a:schemeClr val="bg1">
                      <a:alpha val="85000"/>
                    </a:schemeClr>
                  </a:glow>
                </a:effectLst>
                <a:latin typeface="Arial" charset="0"/>
                <a:ea typeface="新細明體" charset="0"/>
              </a:rPr>
              <a:t>16</a:t>
            </a:r>
            <a:r>
              <a:rPr lang="en-US" sz="2800" b="1" i="0" baseline="30000" dirty="0">
                <a:solidFill>
                  <a:srgbClr val="FFFFFF"/>
                </a:solidFill>
                <a:effectLst>
                  <a:glow rad="228600">
                    <a:schemeClr val="bg1">
                      <a:alpha val="85000"/>
                    </a:schemeClr>
                  </a:glow>
                </a:effectLst>
                <a:latin typeface="Arial" charset="0"/>
                <a:ea typeface="新細明體" charset="0"/>
              </a:rPr>
              <a:t> </a:t>
            </a:r>
            <a:r>
              <a:rPr lang="en-US" sz="3200" b="1" i="0" dirty="0">
                <a:solidFill>
                  <a:srgbClr val="FFFFFF"/>
                </a:solidFill>
                <a:effectLst>
                  <a:glow rad="228600">
                    <a:schemeClr val="bg1">
                      <a:alpha val="85000"/>
                    </a:schemeClr>
                  </a:glow>
                </a:effectLst>
                <a:latin typeface="Arial" charset="0"/>
                <a:ea typeface="新細明體" charset="0"/>
              </a:rPr>
              <a:t>Therefore... </a:t>
            </a:r>
            <a:r>
              <a:rPr lang="en-US" sz="3200" b="1" i="0" baseline="30000" dirty="0">
                <a:solidFill>
                  <a:srgbClr val="FFFFFF"/>
                </a:solidFill>
                <a:effectLst>
                  <a:glow rad="228600">
                    <a:schemeClr val="bg1">
                      <a:alpha val="85000"/>
                    </a:schemeClr>
                  </a:glow>
                </a:effectLst>
                <a:latin typeface="Arial" charset="0"/>
                <a:ea typeface="新細明體" charset="0"/>
              </a:rPr>
              <a:t>17 </a:t>
            </a:r>
            <a:r>
              <a:rPr lang="en-US" sz="3200" b="1" i="0" dirty="0">
                <a:solidFill>
                  <a:srgbClr val="FFFFFF"/>
                </a:solidFill>
                <a:effectLst>
                  <a:glow rad="228600">
                    <a:schemeClr val="bg1">
                      <a:alpha val="85000"/>
                    </a:schemeClr>
                  </a:glow>
                </a:effectLst>
                <a:latin typeface="Arial" charset="0"/>
                <a:ea typeface="新細明體" charset="0"/>
              </a:rPr>
              <a:t>I will execute terrible vengeance against them to punish them for what they have done. And when I have inflicted my revenge, </a:t>
            </a:r>
            <a:br>
              <a:rPr lang="en-US" sz="3200" b="1" i="0" dirty="0">
                <a:solidFill>
                  <a:srgbClr val="FFFFFF"/>
                </a:solidFill>
                <a:effectLst>
                  <a:glow rad="228600">
                    <a:schemeClr val="bg1">
                      <a:alpha val="85000"/>
                    </a:schemeClr>
                  </a:glow>
                </a:effectLst>
                <a:latin typeface="Arial" charset="0"/>
                <a:ea typeface="新細明體" charset="0"/>
              </a:rPr>
            </a:br>
            <a:r>
              <a:rPr lang="en-US" sz="3200" b="1" i="0" dirty="0">
                <a:solidFill>
                  <a:srgbClr val="FFFFFF"/>
                </a:solidFill>
                <a:effectLst>
                  <a:glow rad="228600">
                    <a:schemeClr val="bg1">
                      <a:alpha val="85000"/>
                    </a:schemeClr>
                  </a:glow>
                </a:effectLst>
                <a:latin typeface="Arial" charset="0"/>
                <a:ea typeface="新細明體" charset="0"/>
              </a:rPr>
              <a:t>they will know that I am the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a:t>
            </a:r>
            <a:endParaRPr lang="en-US" b="1" i="0" dirty="0">
              <a:solidFill>
                <a:srgbClr val="FFFFFF"/>
              </a:solidFill>
              <a:effectLst>
                <a:glow rad="228600">
                  <a:schemeClr val="bg1">
                    <a:alpha val="85000"/>
                  </a:schemeClr>
                </a:glow>
              </a:effectLst>
              <a:latin typeface="Arial" charset="0"/>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lum bright="-100000" contrast="24000"/>
          </a:blip>
          <a:srcRect/>
          <a:stretch>
            <a:fillRect/>
          </a:stretch>
        </p:blipFill>
        <p:spPr bwMode="auto">
          <a:xfrm>
            <a:off x="0" y="0"/>
            <a:ext cx="9144000" cy="7315200"/>
          </a:xfrm>
          <a:prstGeom prst="rect">
            <a:avLst/>
          </a:prstGeom>
          <a:noFill/>
          <a:ln w="9525">
            <a:noFill/>
            <a:miter lim="800000"/>
            <a:headEnd/>
            <a:tailEnd/>
          </a:ln>
          <a:effectLst>
            <a:outerShdw blurRad="63500" dist="38099" dir="2700000" algn="ctr" rotWithShape="0">
              <a:schemeClr val="bg2">
                <a:alpha val="50000"/>
              </a:schemeClr>
            </a:outerShdw>
          </a:effectLst>
        </p:spPr>
      </p:pic>
      <p:sp>
        <p:nvSpPr>
          <p:cNvPr id="149506" name="Rectangle 5"/>
          <p:cNvSpPr>
            <a:spLocks noChangeArrowheads="1"/>
          </p:cNvSpPr>
          <p:nvPr/>
        </p:nvSpPr>
        <p:spPr bwMode="auto">
          <a:xfrm>
            <a:off x="0" y="0"/>
            <a:ext cx="9144000" cy="7620000"/>
          </a:xfrm>
          <a:prstGeom prst="rect">
            <a:avLst/>
          </a:prstGeom>
          <a:solidFill>
            <a:schemeClr val="tx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4994" name="Rectangle 2"/>
          <p:cNvSpPr>
            <a:spLocks noGrp="1" noChangeArrowheads="1"/>
          </p:cNvSpPr>
          <p:nvPr>
            <p:ph type="title"/>
          </p:nvPr>
        </p:nvSpPr>
        <p:spPr>
          <a:xfrm>
            <a:off x="3779838" y="533400"/>
            <a:ext cx="5364162" cy="2174875"/>
          </a:xfrm>
          <a:effectLst>
            <a:outerShdw blurRad="63500" dist="38099" dir="2700000" algn="ctr" rotWithShape="0">
              <a:schemeClr val="tx1">
                <a:alpha val="74997"/>
              </a:schemeClr>
            </a:outerShdw>
          </a:effectLst>
        </p:spPr>
        <p:txBody>
          <a:bodyPr/>
          <a:lstStyle/>
          <a:p>
            <a:pPr eaLnBrk="1" hangingPunct="1"/>
            <a:r>
              <a:rPr lang="en-US" altLang="en-US" u="sng">
                <a:solidFill>
                  <a:schemeClr val="bg1"/>
                </a:solidFill>
                <a:latin typeface="Arial" pitchFamily="34" charset="0"/>
                <a:ea typeface="ＭＳ Ｐゴシック" pitchFamily="34" charset="-128"/>
              </a:rPr>
              <a:t>1 Samuel 17 Thought Questions</a:t>
            </a:r>
            <a:endParaRPr lang="en-US" altLang="en-US">
              <a:solidFill>
                <a:schemeClr val="bg1"/>
              </a:solidFill>
              <a:latin typeface="Arial" pitchFamily="34" charset="0"/>
              <a:ea typeface="ＭＳ Ｐゴシック" pitchFamily="34" charset="-128"/>
            </a:endParaRPr>
          </a:p>
        </p:txBody>
      </p:sp>
      <p:sp>
        <p:nvSpPr>
          <p:cNvPr id="149508" name="Text Box 6"/>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114</a:t>
            </a:r>
          </a:p>
        </p:txBody>
      </p:sp>
      <p:sp>
        <p:nvSpPr>
          <p:cNvPr id="7" name="Rectangle 3"/>
          <p:cNvSpPr txBox="1">
            <a:spLocks noChangeArrowheads="1"/>
          </p:cNvSpPr>
          <p:nvPr/>
        </p:nvSpPr>
        <p:spPr bwMode="auto">
          <a:xfrm>
            <a:off x="323850" y="3213100"/>
            <a:ext cx="8742363" cy="331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609600" indent="-609600" eaLnBrk="1" hangingPunct="1">
              <a:buFont typeface="+mj-lt"/>
              <a:buAutoNum type="alphaLcParenR"/>
              <a:defRPr/>
            </a:pPr>
            <a:r>
              <a:rPr lang="en-US" b="1" dirty="0">
                <a:solidFill>
                  <a:schemeClr val="bg1"/>
                </a:solidFill>
                <a:ea typeface="+mn-ea"/>
              </a:rPr>
              <a:t>How did David</a:t>
            </a:r>
            <a:r>
              <a:rPr lang="fr-FR" b="1" dirty="0">
                <a:solidFill>
                  <a:schemeClr val="bg1"/>
                </a:solidFill>
                <a:ea typeface="+mn-ea"/>
              </a:rPr>
              <a:t>'</a:t>
            </a:r>
            <a:r>
              <a:rPr lang="en-US" b="1" dirty="0">
                <a:solidFill>
                  <a:schemeClr val="bg1"/>
                </a:solidFill>
                <a:ea typeface="+mn-ea"/>
              </a:rPr>
              <a:t>s view of the Philistines differ from that of the Israelites?  </a:t>
            </a:r>
          </a:p>
          <a:p>
            <a:pPr marL="609600" indent="-609600" eaLnBrk="1" hangingPunct="1">
              <a:buFont typeface="+mj-lt"/>
              <a:buAutoNum type="alphaLcParenR"/>
              <a:defRPr/>
            </a:pPr>
            <a:r>
              <a:rPr lang="en-US" b="1" dirty="0">
                <a:solidFill>
                  <a:schemeClr val="bg1"/>
                </a:solidFill>
                <a:ea typeface="+mn-ea"/>
              </a:rPr>
              <a:t>Why was his view different?</a:t>
            </a:r>
          </a:p>
          <a:p>
            <a:pPr marL="609600" indent="-609600" eaLnBrk="1" hangingPunct="1">
              <a:buFont typeface="+mj-lt"/>
              <a:buAutoNum type="alphaLcParenR"/>
              <a:defRPr/>
            </a:pPr>
            <a:r>
              <a:rPr lang="en-US" b="1" dirty="0">
                <a:solidFill>
                  <a:schemeClr val="bg1"/>
                </a:solidFill>
                <a:ea typeface="+mn-ea"/>
              </a:rPr>
              <a:t>Why do non-Christians often have superior technology to Christians?  </a:t>
            </a:r>
          </a:p>
          <a:p>
            <a:pPr marL="609600" indent="-609600" eaLnBrk="1" hangingPunct="1">
              <a:buFont typeface="+mj-lt"/>
              <a:buAutoNum type="alphaLcParenR"/>
              <a:defRPr/>
            </a:pPr>
            <a:r>
              <a:rPr lang="en-US" b="1" dirty="0">
                <a:solidFill>
                  <a:schemeClr val="bg1"/>
                </a:solidFill>
                <a:ea typeface="+mn-ea"/>
              </a:rPr>
              <a:t>Or do they?</a:t>
            </a:r>
          </a:p>
        </p:txBody>
      </p:sp>
      <p:pic>
        <p:nvPicPr>
          <p:cNvPr id="1495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708400"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idx="4294967295"/>
          </p:nvPr>
        </p:nvSpPr>
        <p:spPr>
          <a:xfrm>
            <a:off x="976313" y="-171450"/>
            <a:ext cx="7772400" cy="1143000"/>
          </a:xfrm>
        </p:spPr>
        <p:txBody>
          <a:bodyPr/>
          <a:lstStyle/>
          <a:p>
            <a:r>
              <a:rPr lang="en-US" altLang="en-US">
                <a:latin typeface="Arial" pitchFamily="34" charset="0"/>
                <a:ea typeface="ＭＳ Ｐゴシック" pitchFamily="34" charset="-128"/>
              </a:rPr>
              <a:t>I</a:t>
            </a:r>
            <a:r>
              <a:rPr lang="en-US" altLang="en-US" b="1">
                <a:latin typeface="Arial" pitchFamily="34" charset="0"/>
                <a:ea typeface="ＭＳ Ｐゴシック" pitchFamily="34" charset="-128"/>
              </a:rPr>
              <a:t>MPLICATIONS</a:t>
            </a:r>
            <a:endParaRPr lang="en-US" altLang="en-US">
              <a:latin typeface="Arial" pitchFamily="34" charset="0"/>
              <a:ea typeface="ＭＳ Ｐゴシック" pitchFamily="34" charset="-128"/>
            </a:endParaRPr>
          </a:p>
        </p:txBody>
      </p:sp>
      <p:sp>
        <p:nvSpPr>
          <p:cNvPr id="148482" name="Text Box 3"/>
          <p:cNvSpPr txBox="1">
            <a:spLocks noChangeArrowheads="1"/>
          </p:cNvSpPr>
          <p:nvPr/>
        </p:nvSpPr>
        <p:spPr bwMode="auto">
          <a:xfrm>
            <a:off x="2728913" y="-152400"/>
            <a:ext cx="398462"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b="1">
                <a:solidFill>
                  <a:srgbClr val="000090"/>
                </a:solidFill>
                <a:latin typeface="Arial" pitchFamily="34" charset="0"/>
                <a:cs typeface="Arial" pitchFamily="34" charset="0"/>
              </a:rPr>
              <a:t>I</a:t>
            </a:r>
          </a:p>
        </p:txBody>
      </p:sp>
      <p:sp>
        <p:nvSpPr>
          <p:cNvPr id="23557" name="Text Box 5"/>
          <p:cNvSpPr txBox="1">
            <a:spLocks noChangeArrowheads="1"/>
          </p:cNvSpPr>
          <p:nvPr/>
        </p:nvSpPr>
        <p:spPr bwMode="auto">
          <a:xfrm>
            <a:off x="685800" y="838200"/>
            <a:ext cx="8001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0000FF"/>
                </a:solidFill>
                <a:latin typeface="Arial" pitchFamily="34" charset="0"/>
                <a:cs typeface="Arial" pitchFamily="34" charset="0"/>
              </a:rPr>
              <a:t>a)	Philistines were more technologically advanced than Israel. </a:t>
            </a:r>
            <a:r>
              <a:rPr lang="en-US" altLang="en-US" b="1">
                <a:solidFill>
                  <a:srgbClr val="0000FF"/>
                </a:solidFill>
                <a:latin typeface="Arial" pitchFamily="34" charset="0"/>
                <a:cs typeface="Times New Roman" pitchFamily="18" charset="0"/>
              </a:rPr>
              <a:t> God used them to teach warfare to Israel (Judg. 3:1-3) as well as farming.</a:t>
            </a:r>
          </a:p>
        </p:txBody>
      </p:sp>
      <p:sp>
        <p:nvSpPr>
          <p:cNvPr id="23558" name="Rectangle 6"/>
          <p:cNvSpPr>
            <a:spLocks noChangeArrowheads="1"/>
          </p:cNvSpPr>
          <p:nvPr/>
        </p:nvSpPr>
        <p:spPr bwMode="auto">
          <a:xfrm>
            <a:off x="685800" y="2116138"/>
            <a:ext cx="8458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FF3300"/>
                </a:solidFill>
                <a:latin typeface="Arial" pitchFamily="34" charset="0"/>
                <a:cs typeface="Times New Roman" pitchFamily="18" charset="0"/>
              </a:rPr>
              <a:t>b)	The Israelites also adopted their gods and religions (Judges 10:6-7).  This always made God angry and jealous.</a:t>
            </a:r>
          </a:p>
        </p:txBody>
      </p:sp>
      <p:sp>
        <p:nvSpPr>
          <p:cNvPr id="23559" name="Rectangle 7"/>
          <p:cNvSpPr>
            <a:spLocks noChangeArrowheads="1"/>
          </p:cNvSpPr>
          <p:nvPr/>
        </p:nvSpPr>
        <p:spPr bwMode="auto">
          <a:xfrm>
            <a:off x="685800" y="3933825"/>
            <a:ext cx="7696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accent2"/>
                </a:solidFill>
                <a:latin typeface="Arial" pitchFamily="34" charset="0"/>
                <a:cs typeface="Times New Roman" pitchFamily="18" charset="0"/>
              </a:rPr>
              <a:t>d)	The continuing pressure from the Philistines triggered the Israelites to have a strong military leader (king).</a:t>
            </a:r>
          </a:p>
        </p:txBody>
      </p:sp>
      <p:sp>
        <p:nvSpPr>
          <p:cNvPr id="23560" name="Rectangle 8"/>
          <p:cNvSpPr>
            <a:spLocks noChangeArrowheads="1"/>
          </p:cNvSpPr>
          <p:nvPr/>
        </p:nvSpPr>
        <p:spPr bwMode="auto">
          <a:xfrm>
            <a:off x="685800" y="5211763"/>
            <a:ext cx="8001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CC3300"/>
                </a:solidFill>
                <a:latin typeface="Arial" pitchFamily="34" charset="0"/>
                <a:cs typeface="Arial" pitchFamily="34" charset="0"/>
              </a:rPr>
              <a:t>e)	Israel was privileged to be a chosen people. Whatever the Philistines did to Israel, God still controlled every event that happened between the two nations.</a:t>
            </a:r>
          </a:p>
        </p:txBody>
      </p:sp>
      <p:sp>
        <p:nvSpPr>
          <p:cNvPr id="148487" name="Text Box 10"/>
          <p:cNvSpPr txBox="1">
            <a:spLocks noChangeArrowheads="1"/>
          </p:cNvSpPr>
          <p:nvPr/>
        </p:nvSpPr>
        <p:spPr bwMode="auto">
          <a:xfrm>
            <a:off x="8426450" y="76200"/>
            <a:ext cx="6810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11" name="Rectangle 7"/>
          <p:cNvSpPr>
            <a:spLocks noChangeArrowheads="1"/>
          </p:cNvSpPr>
          <p:nvPr/>
        </p:nvSpPr>
        <p:spPr bwMode="auto">
          <a:xfrm>
            <a:off x="685800" y="3394075"/>
            <a:ext cx="7696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008000"/>
                </a:solidFill>
                <a:latin typeface="Arial" pitchFamily="34" charset="0"/>
                <a:cs typeface="Times New Roman" pitchFamily="18" charset="0"/>
              </a:rPr>
              <a:t>c)	God used the Philistines to chastise his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 calcmode="lin" valueType="num">
                                      <p:cBhvr additive="base">
                                        <p:cTn id="7"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additive="base">
                                        <p:cTn id="13" dur="500" fill="hold"/>
                                        <p:tgtEl>
                                          <p:spTgt spid="23558"/>
                                        </p:tgtEl>
                                        <p:attrNameLst>
                                          <p:attrName>ppt_x</p:attrName>
                                        </p:attrNameLst>
                                      </p:cBhvr>
                                      <p:tavLst>
                                        <p:tav tm="0">
                                          <p:val>
                                            <p:strVal val="0-#ppt_w/2"/>
                                          </p:val>
                                        </p:tav>
                                        <p:tav tm="100000">
                                          <p:val>
                                            <p:strVal val="#ppt_x"/>
                                          </p:val>
                                        </p:tav>
                                      </p:tavLst>
                                    </p:anim>
                                    <p:anim calcmode="lin" valueType="num">
                                      <p:cBhvr additive="base">
                                        <p:cTn id="14"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9"/>
                                        </p:tgtEl>
                                        <p:attrNameLst>
                                          <p:attrName>style.visibility</p:attrName>
                                        </p:attrNameLst>
                                      </p:cBhvr>
                                      <p:to>
                                        <p:strVal val="visible"/>
                                      </p:to>
                                    </p:set>
                                    <p:anim calcmode="lin" valueType="num">
                                      <p:cBhvr additive="base">
                                        <p:cTn id="25" dur="500" fill="hold"/>
                                        <p:tgtEl>
                                          <p:spTgt spid="23559"/>
                                        </p:tgtEl>
                                        <p:attrNameLst>
                                          <p:attrName>ppt_x</p:attrName>
                                        </p:attrNameLst>
                                      </p:cBhvr>
                                      <p:tavLst>
                                        <p:tav tm="0">
                                          <p:val>
                                            <p:strVal val="0-#ppt_w/2"/>
                                          </p:val>
                                        </p:tav>
                                        <p:tav tm="100000">
                                          <p:val>
                                            <p:strVal val="#ppt_x"/>
                                          </p:val>
                                        </p:tav>
                                      </p:tavLst>
                                    </p:anim>
                                    <p:anim calcmode="lin" valueType="num">
                                      <p:cBhvr additive="base">
                                        <p:cTn id="26"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additive="base">
                                        <p:cTn id="31" dur="500" fill="hold"/>
                                        <p:tgtEl>
                                          <p:spTgt spid="23560"/>
                                        </p:tgtEl>
                                        <p:attrNameLst>
                                          <p:attrName>ppt_x</p:attrName>
                                        </p:attrNameLst>
                                      </p:cBhvr>
                                      <p:tavLst>
                                        <p:tav tm="0">
                                          <p:val>
                                            <p:strVal val="0-#ppt_w/2"/>
                                          </p:val>
                                        </p:tav>
                                        <p:tav tm="100000">
                                          <p:val>
                                            <p:strVal val="#ppt_x"/>
                                          </p:val>
                                        </p:tav>
                                      </p:tavLst>
                                    </p:anim>
                                    <p:anim calcmode="lin" valueType="num">
                                      <p:cBhvr additive="base">
                                        <p:cTn id="32"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P spid="23558" grpId="0" autoUpdateAnimBg="0"/>
      <p:bldP spid="23559" grpId="0" autoUpdateAnimBg="0"/>
      <p:bldP spid="23560" grpId="0" autoUpdateAnimBg="0"/>
      <p:bldP spid="1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en-US" altLang="zh-CN" sz="4000" b="1">
                <a:solidFill>
                  <a:srgbClr val="FFFFFF"/>
                </a:solidFill>
                <a:latin typeface="Arial" pitchFamily="34" charset="0"/>
                <a:ea typeface="SimSun" pitchFamily="2" charset="-122"/>
              </a:rPr>
              <a:t>Israel</a:t>
            </a:r>
            <a:r>
              <a:rPr lang="fr-FR" altLang="zh-CN" sz="4000" b="1">
                <a:solidFill>
                  <a:srgbClr val="FFFFFF"/>
                </a:solidFill>
                <a:latin typeface="Arial" pitchFamily="34" charset="0"/>
                <a:ea typeface="SimSun" pitchFamily="2" charset="-122"/>
              </a:rPr>
              <a:t>'</a:t>
            </a:r>
            <a:r>
              <a:rPr lang="en-US" altLang="zh-CN" sz="4000" b="1">
                <a:solidFill>
                  <a:srgbClr val="FFFFFF"/>
                </a:solidFill>
                <a:latin typeface="Arial" pitchFamily="34" charset="0"/>
                <a:ea typeface="SimSun" pitchFamily="2" charset="-122"/>
              </a:rPr>
              <a:t>s Early Western Neighbors  </a:t>
            </a:r>
            <a:endParaRPr lang="en-US" altLang="en-US" sz="4000" b="1">
              <a:solidFill>
                <a:srgbClr val="FFFFFF"/>
              </a:solidFill>
              <a:latin typeface="Arial" pitchFamily="34" charset="0"/>
              <a:ea typeface="SimSun" pitchFamily="2" charset="-122"/>
            </a:endParaRPr>
          </a:p>
        </p:txBody>
      </p:sp>
      <p:grpSp>
        <p:nvGrpSpPr>
          <p:cNvPr id="150531" name="Group 173"/>
          <p:cNvGrpSpPr>
            <a:grpSpLocks/>
          </p:cNvGrpSpPr>
          <p:nvPr/>
        </p:nvGrpSpPr>
        <p:grpSpPr bwMode="auto">
          <a:xfrm>
            <a:off x="-1588" y="1131888"/>
            <a:ext cx="9145588" cy="5726112"/>
            <a:chOff x="-1" y="713"/>
            <a:chExt cx="5761" cy="3607"/>
          </a:xfrm>
        </p:grpSpPr>
        <p:grpSp>
          <p:nvGrpSpPr>
            <p:cNvPr id="150534" name="Group 81"/>
            <p:cNvGrpSpPr>
              <a:grpSpLocks/>
            </p:cNvGrpSpPr>
            <p:nvPr/>
          </p:nvGrpSpPr>
          <p:grpSpPr bwMode="auto">
            <a:xfrm>
              <a:off x="480" y="720"/>
              <a:ext cx="2470" cy="490"/>
              <a:chOff x="1040" y="0"/>
              <a:chExt cx="1041" cy="480"/>
            </a:xfrm>
          </p:grpSpPr>
          <p:sp>
            <p:nvSpPr>
              <p:cNvPr id="150574"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PHOENICIA</a:t>
                </a:r>
              </a:p>
            </p:txBody>
          </p:sp>
          <p:sp>
            <p:nvSpPr>
              <p:cNvPr id="150575"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5" name="Group 83"/>
            <p:cNvGrpSpPr>
              <a:grpSpLocks/>
            </p:cNvGrpSpPr>
            <p:nvPr/>
          </p:nvGrpSpPr>
          <p:grpSpPr bwMode="auto">
            <a:xfrm>
              <a:off x="2950" y="720"/>
              <a:ext cx="2810" cy="490"/>
              <a:chOff x="2081" y="0"/>
              <a:chExt cx="1184" cy="480"/>
            </a:xfrm>
          </p:grpSpPr>
          <p:sp>
            <p:nvSpPr>
              <p:cNvPr id="150572"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PHILISTIA</a:t>
                </a:r>
              </a:p>
            </p:txBody>
          </p:sp>
          <p:sp>
            <p:nvSpPr>
              <p:cNvPr id="150573"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6" name="Group 87"/>
            <p:cNvGrpSpPr>
              <a:grpSpLocks/>
            </p:cNvGrpSpPr>
            <p:nvPr/>
          </p:nvGrpSpPr>
          <p:grpSpPr bwMode="auto">
            <a:xfrm>
              <a:off x="480" y="1210"/>
              <a:ext cx="2470" cy="411"/>
              <a:chOff x="1040" y="480"/>
              <a:chExt cx="1041" cy="403"/>
            </a:xfrm>
          </p:grpSpPr>
          <p:sp>
            <p:nvSpPr>
              <p:cNvPr id="150570"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Semitic Amorites</a:t>
                </a:r>
              </a:p>
            </p:txBody>
          </p:sp>
          <p:sp>
            <p:nvSpPr>
              <p:cNvPr id="150571"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7" name="Group 89"/>
            <p:cNvGrpSpPr>
              <a:grpSpLocks/>
            </p:cNvGrpSpPr>
            <p:nvPr/>
          </p:nvGrpSpPr>
          <p:grpSpPr bwMode="auto">
            <a:xfrm>
              <a:off x="2950" y="1210"/>
              <a:ext cx="2810" cy="411"/>
              <a:chOff x="2081" y="480"/>
              <a:chExt cx="1184" cy="403"/>
            </a:xfrm>
          </p:grpSpPr>
          <p:sp>
            <p:nvSpPr>
              <p:cNvPr id="150568"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Aegean Sea people</a:t>
                </a:r>
              </a:p>
            </p:txBody>
          </p:sp>
          <p:sp>
            <p:nvSpPr>
              <p:cNvPr id="150569"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8" name="Group 93"/>
            <p:cNvGrpSpPr>
              <a:grpSpLocks/>
            </p:cNvGrpSpPr>
            <p:nvPr/>
          </p:nvGrpSpPr>
          <p:grpSpPr bwMode="auto">
            <a:xfrm>
              <a:off x="480" y="1621"/>
              <a:ext cx="2470" cy="763"/>
              <a:chOff x="1040" y="883"/>
              <a:chExt cx="1041" cy="748"/>
            </a:xfrm>
          </p:grpSpPr>
          <p:sp>
            <p:nvSpPr>
              <p:cNvPr id="150566"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c. 1500</a:t>
                </a:r>
              </a:p>
              <a:p>
                <a:pPr algn="ctr"/>
                <a:r>
                  <a:rPr lang="en-US" altLang="en-US" sz="1800" b="1">
                    <a:solidFill>
                      <a:srgbClr val="000000"/>
                    </a:solidFill>
                    <a:latin typeface="Arial" pitchFamily="34" charset="0"/>
                    <a:cs typeface="Arial" pitchFamily="34" charset="0"/>
                  </a:rPr>
                  <a:t>Territory was divided between Hittite &amp; Egyptian domination</a:t>
                </a:r>
              </a:p>
            </p:txBody>
          </p:sp>
          <p:sp>
            <p:nvSpPr>
              <p:cNvPr id="150567"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9" name="Group 95"/>
            <p:cNvGrpSpPr>
              <a:grpSpLocks/>
            </p:cNvGrpSpPr>
            <p:nvPr/>
          </p:nvGrpSpPr>
          <p:grpSpPr bwMode="auto">
            <a:xfrm>
              <a:off x="2950" y="1621"/>
              <a:ext cx="2810" cy="763"/>
              <a:chOff x="2081" y="883"/>
              <a:chExt cx="1184" cy="748"/>
            </a:xfrm>
          </p:grpSpPr>
          <p:sp>
            <p:nvSpPr>
              <p:cNvPr id="150564"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tabLst>
                    <a:tab pos="0" algn="l"/>
                  </a:tabLst>
                  <a:defRPr sz="2400">
                    <a:solidFill>
                      <a:schemeClr val="tx1"/>
                    </a:solidFill>
                    <a:latin typeface="Times New Roman" pitchFamily="18" charset="0"/>
                    <a:ea typeface="ＭＳ Ｐゴシック" pitchFamily="34" charset="-128"/>
                  </a:defRPr>
                </a:lvl1pPr>
                <a:lvl2pPr marL="742950" indent="-285750" eaLnBrk="0" hangingPunct="0">
                  <a:tabLst>
                    <a:tab pos="0" algn="l"/>
                  </a:tabLst>
                  <a:defRPr sz="2400">
                    <a:solidFill>
                      <a:schemeClr val="tx1"/>
                    </a:solidFill>
                    <a:latin typeface="Times New Roman" pitchFamily="18" charset="0"/>
                    <a:ea typeface="ＭＳ Ｐゴシック" pitchFamily="34" charset="-128"/>
                  </a:defRPr>
                </a:lvl2pPr>
                <a:lvl3pPr marL="1143000" indent="-228600" eaLnBrk="0" hangingPunct="0">
                  <a:tabLst>
                    <a:tab pos="0" algn="l"/>
                  </a:tabLst>
                  <a:defRPr sz="2400">
                    <a:solidFill>
                      <a:schemeClr val="tx1"/>
                    </a:solidFill>
                    <a:latin typeface="Times New Roman" pitchFamily="18" charset="0"/>
                    <a:ea typeface="ＭＳ Ｐゴシック" pitchFamily="34" charset="-128"/>
                  </a:defRPr>
                </a:lvl3pPr>
                <a:lvl4pPr marL="1600200" indent="-228600" eaLnBrk="0" hangingPunct="0">
                  <a:tabLst>
                    <a:tab pos="0" algn="l"/>
                  </a:tabLst>
                  <a:defRPr sz="2400">
                    <a:solidFill>
                      <a:schemeClr val="tx1"/>
                    </a:solidFill>
                    <a:latin typeface="Times New Roman" pitchFamily="18" charset="0"/>
                    <a:ea typeface="ＭＳ Ｐゴシック" pitchFamily="34" charset="-128"/>
                  </a:defRPr>
                </a:lvl4pPr>
                <a:lvl5pPr marL="2057400" indent="-228600" eaLnBrk="0" hangingPunct="0">
                  <a:tabLst>
                    <a:tab pos="0"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Not yet in Palestine</a:t>
                </a:r>
              </a:p>
            </p:txBody>
          </p:sp>
          <p:sp>
            <p:nvSpPr>
              <p:cNvPr id="150565"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0" name="Group 99"/>
            <p:cNvGrpSpPr>
              <a:grpSpLocks/>
            </p:cNvGrpSpPr>
            <p:nvPr/>
          </p:nvGrpSpPr>
          <p:grpSpPr bwMode="auto">
            <a:xfrm>
              <a:off x="480" y="2384"/>
              <a:ext cx="2470" cy="1936"/>
              <a:chOff x="1040" y="1631"/>
              <a:chExt cx="1041" cy="1898"/>
            </a:xfrm>
          </p:grpSpPr>
          <p:sp>
            <p:nvSpPr>
              <p:cNvPr id="150562"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tabLst>
                    <a:tab pos="-1354138" algn="l"/>
                  </a:tabLst>
                  <a:defRPr sz="2400">
                    <a:solidFill>
                      <a:schemeClr val="tx1"/>
                    </a:solidFill>
                    <a:latin typeface="Times New Roman" pitchFamily="18" charset="0"/>
                    <a:ea typeface="ＭＳ Ｐゴシック" pitchFamily="34" charset="-128"/>
                  </a:defRPr>
                </a:lvl1pPr>
                <a:lvl2pPr marL="742950" indent="-285750" eaLnBrk="0" hangingPunct="0">
                  <a:tabLst>
                    <a:tab pos="-1354138" algn="l"/>
                  </a:tabLst>
                  <a:defRPr sz="2400">
                    <a:solidFill>
                      <a:schemeClr val="tx1"/>
                    </a:solidFill>
                    <a:latin typeface="Times New Roman" pitchFamily="18" charset="0"/>
                    <a:ea typeface="ＭＳ Ｐゴシック" pitchFamily="34" charset="-128"/>
                  </a:defRPr>
                </a:lvl2pPr>
                <a:lvl3pPr marL="1143000" indent="-228600" eaLnBrk="0" hangingPunct="0">
                  <a:tabLst>
                    <a:tab pos="-1354138" algn="l"/>
                  </a:tabLst>
                  <a:defRPr sz="2400">
                    <a:solidFill>
                      <a:schemeClr val="tx1"/>
                    </a:solidFill>
                    <a:latin typeface="Times New Roman" pitchFamily="18" charset="0"/>
                    <a:ea typeface="ＭＳ Ｐゴシック" pitchFamily="34" charset="-128"/>
                  </a:defRPr>
                </a:lvl3pPr>
                <a:lvl4pPr marL="1600200" indent="-228600" eaLnBrk="0" hangingPunct="0">
                  <a:tabLst>
                    <a:tab pos="-1354138" algn="l"/>
                  </a:tabLst>
                  <a:defRPr sz="2400">
                    <a:solidFill>
                      <a:schemeClr val="tx1"/>
                    </a:solidFill>
                    <a:latin typeface="Times New Roman" pitchFamily="18" charset="0"/>
                    <a:ea typeface="ＭＳ Ｐゴシック" pitchFamily="34" charset="-128"/>
                  </a:defRPr>
                </a:lvl4pPr>
                <a:lvl5pPr marL="2057400" indent="-228600" eaLnBrk="0" hangingPunct="0">
                  <a:tabLst>
                    <a:tab pos="-1354138"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1400–Began slow rebellion, first against Egypt</a:t>
                </a:r>
              </a:p>
              <a:p>
                <a:pPr algn="ctr"/>
                <a:r>
                  <a:rPr lang="en-US" altLang="en-US" sz="1800" b="1">
                    <a:solidFill>
                      <a:srgbClr val="000000"/>
                    </a:solidFill>
                    <a:latin typeface="Arial" pitchFamily="34" charset="0"/>
                    <a:cs typeface="Arial" pitchFamily="34" charset="0"/>
                  </a:rPr>
                  <a:t>1380-1287–Mostly controlled by Hittites; control diminished until 1190</a:t>
                </a:r>
              </a:p>
              <a:p>
                <a:pPr algn="ctr"/>
                <a:r>
                  <a:rPr lang="en-US" altLang="en-US" sz="1800" b="1">
                    <a:solidFill>
                      <a:srgbClr val="000000"/>
                    </a:solidFill>
                    <a:latin typeface="Arial" pitchFamily="34" charset="0"/>
                    <a:cs typeface="Arial" pitchFamily="34" charset="0"/>
                  </a:rPr>
                  <a:t>1190–Invasion by sea peoples. Independent city-states established</a:t>
                </a:r>
              </a:p>
              <a:p>
                <a:pPr algn="ctr"/>
                <a:r>
                  <a:rPr lang="en-US" altLang="en-US" sz="1800" b="1">
                    <a:solidFill>
                      <a:srgbClr val="000000"/>
                    </a:solidFill>
                    <a:latin typeface="Arial" pitchFamily="34" charset="0"/>
                    <a:cs typeface="Arial" pitchFamily="34" charset="0"/>
                  </a:rPr>
                  <a:t>1100–Some control exercised by Tiglath-Pileser I</a:t>
                </a:r>
              </a:p>
            </p:txBody>
          </p:sp>
          <p:sp>
            <p:nvSpPr>
              <p:cNvPr id="150563"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1" name="Group 101"/>
            <p:cNvGrpSpPr>
              <a:grpSpLocks/>
            </p:cNvGrpSpPr>
            <p:nvPr/>
          </p:nvGrpSpPr>
          <p:grpSpPr bwMode="auto">
            <a:xfrm>
              <a:off x="2950" y="2384"/>
              <a:ext cx="2810" cy="1936"/>
              <a:chOff x="2081" y="1631"/>
              <a:chExt cx="1184" cy="1898"/>
            </a:xfrm>
          </p:grpSpPr>
          <p:sp>
            <p:nvSpPr>
              <p:cNvPr id="150560"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1190–Defeated Hittites, destroyed capital. Defeated by Rameses III, settled on coast of Palestine. 5 major cities: Ashkelon, Ashdod, Gath, Gaza, Ekron (A-A-G-G-E).</a:t>
                </a:r>
              </a:p>
              <a:p>
                <a:pPr algn="ctr"/>
                <a:r>
                  <a:rPr lang="en-US" altLang="en-US" sz="1800" b="1">
                    <a:solidFill>
                      <a:srgbClr val="000000"/>
                    </a:solidFill>
                    <a:latin typeface="Arial" pitchFamily="34" charset="0"/>
                    <a:cs typeface="Arial" pitchFamily="34" charset="0"/>
                  </a:rPr>
                  <a:t>11th cent–Controlled parts of at least Dan &amp; Judah (Jud. 14:4; 15:11). Samson held somewhat in control.</a:t>
                </a:r>
              </a:p>
              <a:p>
                <a:pPr algn="ctr"/>
                <a:r>
                  <a:rPr lang="en-US" altLang="en-US" sz="1800" b="1">
                    <a:solidFill>
                      <a:srgbClr val="000000"/>
                    </a:solidFill>
                    <a:latin typeface="Arial" pitchFamily="34" charset="0"/>
                    <a:cs typeface="Arial" pitchFamily="34" charset="0"/>
                  </a:rPr>
                  <a:t>1060–Captured Israel</a:t>
                </a:r>
                <a:r>
                  <a:rPr lang="fr-FR" altLang="en-US" sz="1800" b="1">
                    <a:solidFill>
                      <a:srgbClr val="000000"/>
                    </a:solidFill>
                    <a:latin typeface="Arial" pitchFamily="34" charset="0"/>
                    <a:cs typeface="Arial" pitchFamily="34" charset="0"/>
                  </a:rPr>
                  <a:t>'</a:t>
                </a:r>
                <a:r>
                  <a:rPr lang="en-US" altLang="en-US" sz="1800" b="1">
                    <a:solidFill>
                      <a:srgbClr val="000000"/>
                    </a:solidFill>
                    <a:latin typeface="Arial" pitchFamily="34" charset="0"/>
                    <a:cs typeface="Arial" pitchFamily="34" charset="0"/>
                  </a:rPr>
                  <a:t>s ark (1 Sam. 4)</a:t>
                </a:r>
              </a:p>
              <a:p>
                <a:pPr algn="ctr"/>
                <a:r>
                  <a:rPr lang="en-US" altLang="en-US" sz="1800" b="1">
                    <a:solidFill>
                      <a:srgbClr val="000000"/>
                    </a:solidFill>
                    <a:latin typeface="Arial" pitchFamily="34" charset="0"/>
                    <a:cs typeface="Arial" pitchFamily="34" charset="0"/>
                  </a:rPr>
                  <a:t>1050–Israel subdued Philistia at Ebenezer (1 Sam. 7:7-14)</a:t>
                </a:r>
              </a:p>
            </p:txBody>
          </p:sp>
          <p:sp>
            <p:nvSpPr>
              <p:cNvPr id="150561"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2" name="Group 108"/>
            <p:cNvGrpSpPr>
              <a:grpSpLocks/>
            </p:cNvGrpSpPr>
            <p:nvPr/>
          </p:nvGrpSpPr>
          <p:grpSpPr bwMode="auto">
            <a:xfrm>
              <a:off x="-1" y="713"/>
              <a:ext cx="481" cy="487"/>
              <a:chOff x="0" y="0"/>
              <a:chExt cx="278" cy="538"/>
            </a:xfrm>
          </p:grpSpPr>
          <p:sp>
            <p:nvSpPr>
              <p:cNvPr id="150558"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pitchFamily="34" charset="0"/>
                  <a:cs typeface="Arial" pitchFamily="34" charset="0"/>
                </a:endParaRPr>
              </a:p>
            </p:txBody>
          </p:sp>
          <p:sp>
            <p:nvSpPr>
              <p:cNvPr id="150559"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3" name="Group 132"/>
            <p:cNvGrpSpPr>
              <a:grpSpLocks/>
            </p:cNvGrpSpPr>
            <p:nvPr/>
          </p:nvGrpSpPr>
          <p:grpSpPr bwMode="auto">
            <a:xfrm rot="-5400000">
              <a:off x="24" y="1176"/>
              <a:ext cx="432" cy="480"/>
              <a:chOff x="0" y="4166"/>
              <a:chExt cx="278" cy="1553"/>
            </a:xfrm>
          </p:grpSpPr>
          <p:sp>
            <p:nvSpPr>
              <p:cNvPr id="150554"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55" name="Group 134"/>
              <p:cNvGrpSpPr>
                <a:grpSpLocks/>
              </p:cNvGrpSpPr>
              <p:nvPr/>
            </p:nvGrpSpPr>
            <p:grpSpPr bwMode="auto">
              <a:xfrm>
                <a:off x="0" y="4166"/>
                <a:ext cx="278" cy="1553"/>
                <a:chOff x="0" y="4166"/>
                <a:chExt cx="278" cy="1553"/>
              </a:xfrm>
            </p:grpSpPr>
            <p:sp>
              <p:nvSpPr>
                <p:cNvPr id="150556"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200" b="1">
                      <a:solidFill>
                        <a:srgbClr val="FFFFFF"/>
                      </a:solidFill>
                      <a:latin typeface="Arial" pitchFamily="34" charset="0"/>
                      <a:cs typeface="Arial" pitchFamily="34" charset="0"/>
                    </a:rPr>
                    <a:t>ORIGINS</a:t>
                  </a:r>
                  <a:endParaRPr lang="en-US" altLang="en-US" sz="1200" b="1">
                    <a:solidFill>
                      <a:srgbClr val="333333"/>
                    </a:solidFill>
                    <a:latin typeface="Arial" pitchFamily="34" charset="0"/>
                    <a:cs typeface="Arial" pitchFamily="34" charset="0"/>
                  </a:endParaRPr>
                </a:p>
              </p:txBody>
            </p:sp>
            <p:sp>
              <p:nvSpPr>
                <p:cNvPr id="150557"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0544" name="Group 149"/>
            <p:cNvGrpSpPr>
              <a:grpSpLocks/>
            </p:cNvGrpSpPr>
            <p:nvPr/>
          </p:nvGrpSpPr>
          <p:grpSpPr bwMode="auto">
            <a:xfrm rot="-5400000">
              <a:off x="-120" y="1752"/>
              <a:ext cx="720" cy="480"/>
              <a:chOff x="0" y="5719"/>
              <a:chExt cx="278" cy="3508"/>
            </a:xfrm>
          </p:grpSpPr>
          <p:sp>
            <p:nvSpPr>
              <p:cNvPr id="150550"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51" name="Group 151"/>
              <p:cNvGrpSpPr>
                <a:grpSpLocks/>
              </p:cNvGrpSpPr>
              <p:nvPr/>
            </p:nvGrpSpPr>
            <p:grpSpPr bwMode="auto">
              <a:xfrm>
                <a:off x="0" y="5719"/>
                <a:ext cx="278" cy="3508"/>
                <a:chOff x="0" y="5719"/>
                <a:chExt cx="278" cy="3508"/>
              </a:xfrm>
            </p:grpSpPr>
            <p:sp>
              <p:nvSpPr>
                <p:cNvPr id="150552"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PRE-JUDGES</a:t>
                  </a:r>
                </a:p>
              </p:txBody>
            </p:sp>
            <p:sp>
              <p:nvSpPr>
                <p:cNvPr id="150553"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0545" name="Group 166"/>
            <p:cNvGrpSpPr>
              <a:grpSpLocks/>
            </p:cNvGrpSpPr>
            <p:nvPr/>
          </p:nvGrpSpPr>
          <p:grpSpPr bwMode="auto">
            <a:xfrm rot="-5400000">
              <a:off x="-744" y="3096"/>
              <a:ext cx="1968" cy="480"/>
              <a:chOff x="0" y="5719"/>
              <a:chExt cx="278" cy="3508"/>
            </a:xfrm>
          </p:grpSpPr>
          <p:sp>
            <p:nvSpPr>
              <p:cNvPr id="150546"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47" name="Group 168"/>
              <p:cNvGrpSpPr>
                <a:grpSpLocks/>
              </p:cNvGrpSpPr>
              <p:nvPr/>
            </p:nvGrpSpPr>
            <p:grpSpPr bwMode="auto">
              <a:xfrm>
                <a:off x="0" y="5719"/>
                <a:ext cx="278" cy="3508"/>
                <a:chOff x="0" y="5719"/>
                <a:chExt cx="278" cy="3508"/>
              </a:xfrm>
            </p:grpSpPr>
            <p:sp>
              <p:nvSpPr>
                <p:cNvPr id="150548"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JUDGES</a:t>
                  </a:r>
                </a:p>
              </p:txBody>
            </p:sp>
            <p:sp>
              <p:nvSpPr>
                <p:cNvPr id="150549"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sp>
        <p:nvSpPr>
          <p:cNvPr id="150532" name="Text Box 174"/>
          <p:cNvSpPr txBox="1">
            <a:spLocks noChangeArrowheads="1"/>
          </p:cNvSpPr>
          <p:nvPr/>
        </p:nvSpPr>
        <p:spPr bwMode="auto">
          <a:xfrm>
            <a:off x="685800" y="830263"/>
            <a:ext cx="71008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0533"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32888" cy="581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7764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4136" name="Text Box 40"/>
          <p:cNvSpPr txBox="1">
            <a:spLocks noChangeArrowheads="1"/>
          </p:cNvSpPr>
          <p:nvPr/>
        </p:nvSpPr>
        <p:spPr bwMode="auto">
          <a:xfrm>
            <a:off x="3059113" y="0"/>
            <a:ext cx="7620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CC"/>
                </a:solidFill>
                <a:latin typeface="Arial" pitchFamily="34" charset="0"/>
                <a:cs typeface="Arial" pitchFamily="34" charset="0"/>
              </a:rPr>
              <a:t>O</a:t>
            </a:r>
          </a:p>
        </p:txBody>
      </p:sp>
      <p:sp>
        <p:nvSpPr>
          <p:cNvPr id="101381" name="Text Box 47"/>
          <p:cNvSpPr txBox="1">
            <a:spLocks noChangeArrowheads="1"/>
          </p:cNvSpPr>
          <p:nvPr/>
        </p:nvSpPr>
        <p:spPr bwMode="auto">
          <a:xfrm>
            <a:off x="8167688" y="76200"/>
            <a:ext cx="8683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114b</a:t>
            </a:r>
            <a:endParaRPr lang="en-US" altLang="en-US">
              <a:latin typeface="Arial" pitchFamily="34" charset="0"/>
              <a:cs typeface="Arial" pitchFamily="34" charset="0"/>
            </a:endParaRPr>
          </a:p>
        </p:txBody>
      </p:sp>
      <p:sp>
        <p:nvSpPr>
          <p:cNvPr id="101382"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latin typeface="Arial" pitchFamily="34" charset="0"/>
                <a:cs typeface="Arial" pitchFamily="34" charset="0"/>
              </a:rPr>
              <a:t>Jer. 47:4</a:t>
            </a:r>
          </a:p>
          <a:p>
            <a:pPr eaLnBrk="1" hangingPunct="1"/>
            <a:r>
              <a:rPr lang="en-US" altLang="en-US" sz="3200" b="1">
                <a:latin typeface="Arial" pitchFamily="34" charset="0"/>
                <a:cs typeface="Arial" pitchFamily="34" charset="0"/>
              </a:rPr>
              <a:t>Amos 9:7</a:t>
            </a:r>
            <a:endParaRPr lang="en-US" altLang="en-US" sz="3200">
              <a:latin typeface="Arial" pitchFamily="34" charset="0"/>
              <a:cs typeface="Arial" pitchFamily="34" charset="0"/>
            </a:endParaRPr>
          </a:p>
        </p:txBody>
      </p:sp>
      <p:sp>
        <p:nvSpPr>
          <p:cNvPr id="101383" name="Title 1"/>
          <p:cNvSpPr>
            <a:spLocks noGrp="1"/>
          </p:cNvSpPr>
          <p:nvPr>
            <p:ph type="title" idx="4294967295"/>
          </p:nvPr>
        </p:nvSpPr>
        <p:spPr>
          <a:xfrm>
            <a:off x="539750" y="-963613"/>
            <a:ext cx="7772400" cy="1143001"/>
          </a:xfrm>
        </p:spPr>
        <p:txBody>
          <a:bodyPr/>
          <a:lstStyle/>
          <a:p>
            <a:r>
              <a:rPr lang="en-US" altLang="en-US">
                <a:latin typeface="Arial" pitchFamily="34" charset="0"/>
                <a:ea typeface="ＭＳ Ｐゴシック" pitchFamily="34" charset="-128"/>
              </a:rPr>
              <a:t>Origins</a:t>
            </a:r>
          </a:p>
        </p:txBody>
      </p:sp>
      <p:sp>
        <p:nvSpPr>
          <p:cNvPr id="21"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sz="2800" b="1" dirty="0">
                <a:solidFill>
                  <a:schemeClr val="bg1"/>
                </a:solidFill>
                <a:effectLst>
                  <a:glow rad="101600">
                    <a:schemeClr val="tx1">
                      <a:alpha val="75000"/>
                    </a:schemeClr>
                  </a:glow>
                </a:effectLst>
                <a:latin typeface="Arial"/>
                <a:cs typeface="Arial"/>
              </a:rPr>
              <a:t>For the L</a:t>
            </a:r>
            <a:r>
              <a:rPr lang="en-US" b="1" dirty="0">
                <a:solidFill>
                  <a:schemeClr val="bg1"/>
                </a:solidFill>
                <a:effectLst>
                  <a:glow rad="101600">
                    <a:schemeClr val="tx1">
                      <a:alpha val="75000"/>
                    </a:schemeClr>
                  </a:glow>
                </a:effectLst>
                <a:latin typeface="Arial"/>
                <a:cs typeface="Arial"/>
              </a:rPr>
              <a:t>ORD</a:t>
            </a:r>
            <a:r>
              <a:rPr lang="en-US" sz="2800" b="1" dirty="0">
                <a:solidFill>
                  <a:schemeClr val="bg1"/>
                </a:solidFill>
                <a:effectLst>
                  <a:glow rad="101600">
                    <a:schemeClr val="tx1">
                      <a:alpha val="75000"/>
                    </a:schemeClr>
                  </a:glow>
                </a:effectLst>
                <a:latin typeface="Arial"/>
                <a:cs typeface="Arial"/>
              </a:rPr>
              <a:t> is going to destroy the Philistines, </a:t>
            </a:r>
          </a:p>
          <a:p>
            <a:pPr algn="r">
              <a:defRPr/>
            </a:pPr>
            <a:r>
              <a:rPr lang="en-US" sz="2800" b="1" dirty="0">
                <a:solidFill>
                  <a:schemeClr val="bg1"/>
                </a:solidFill>
                <a:effectLst>
                  <a:glow rad="101600">
                    <a:schemeClr val="tx1">
                      <a:alpha val="75000"/>
                    </a:schemeClr>
                  </a:glow>
                </a:effectLst>
                <a:latin typeface="Arial"/>
                <a:cs typeface="Arial"/>
              </a:rPr>
              <a:t>	The remnant of the coastland of </a:t>
            </a:r>
            <a:r>
              <a:rPr lang="en-US" sz="2800" b="1" dirty="0" err="1">
                <a:solidFill>
                  <a:schemeClr val="bg1"/>
                </a:solidFill>
                <a:effectLst>
                  <a:glow rad="101600">
                    <a:schemeClr val="tx1">
                      <a:alpha val="75000"/>
                    </a:schemeClr>
                  </a:glow>
                </a:effectLst>
                <a:latin typeface="Arial"/>
                <a:cs typeface="Arial"/>
              </a:rPr>
              <a:t>Caphtor</a:t>
            </a:r>
            <a:r>
              <a:rPr lang="en-US" sz="2800" b="1" dirty="0">
                <a:solidFill>
                  <a:schemeClr val="bg1"/>
                </a:solidFill>
                <a:effectLst>
                  <a:glow rad="101600">
                    <a:schemeClr val="tx1">
                      <a:alpha val="75000"/>
                    </a:schemeClr>
                  </a:glow>
                </a:effectLst>
                <a:latin typeface="Arial"/>
                <a:cs typeface="Arial"/>
              </a:rPr>
              <a:t> </a:t>
            </a:r>
            <a:br>
              <a:rPr lang="en-US" sz="2800" b="1" dirty="0">
                <a:solidFill>
                  <a:schemeClr val="bg1"/>
                </a:solidFill>
                <a:effectLst>
                  <a:glow rad="101600">
                    <a:schemeClr val="tx1">
                      <a:alpha val="75000"/>
                    </a:schemeClr>
                  </a:glow>
                </a:effectLst>
                <a:latin typeface="Arial"/>
                <a:cs typeface="Arial"/>
              </a:rPr>
            </a:br>
            <a:r>
              <a:rPr lang="en-US" sz="2800" b="1" dirty="0">
                <a:solidFill>
                  <a:schemeClr val="bg1"/>
                </a:solidFill>
                <a:effectLst>
                  <a:glow rad="101600">
                    <a:schemeClr val="tx1">
                      <a:alpha val="75000"/>
                    </a:schemeClr>
                  </a:glow>
                </a:effectLst>
                <a:latin typeface="Arial"/>
                <a:cs typeface="Arial"/>
              </a:rPr>
              <a:t>(Jer. 47:4 </a:t>
            </a:r>
            <a:r>
              <a:rPr lang="en-US" b="1" dirty="0">
                <a:solidFill>
                  <a:schemeClr val="bg1"/>
                </a:solidFill>
                <a:effectLst>
                  <a:glow rad="101600">
                    <a:schemeClr val="tx1">
                      <a:alpha val="75000"/>
                    </a:schemeClr>
                  </a:glow>
                </a:effectLst>
                <a:latin typeface="Arial"/>
                <a:cs typeface="Arial"/>
              </a:rPr>
              <a:t>NAU</a:t>
            </a:r>
            <a:r>
              <a:rPr lang="en-US" sz="2800" b="1" dirty="0">
                <a:solidFill>
                  <a:schemeClr val="bg1"/>
                </a:solidFill>
                <a:effectLst>
                  <a:glow rad="101600">
                    <a:schemeClr val="tx1">
                      <a:alpha val="75000"/>
                    </a:schemeClr>
                  </a:glow>
                </a:effectLst>
                <a:latin typeface="Arial"/>
                <a:cs typeface="Arial"/>
              </a:rPr>
              <a:t>)</a:t>
            </a:r>
          </a:p>
        </p:txBody>
      </p:sp>
      <p:sp>
        <p:nvSpPr>
          <p:cNvPr id="22" name="Text Box 48"/>
          <p:cNvSpPr txBox="1">
            <a:spLocks noChangeArrowheads="1"/>
          </p:cNvSpPr>
          <p:nvPr/>
        </p:nvSpPr>
        <p:spPr bwMode="auto">
          <a:xfrm>
            <a:off x="-11112" y="5085184"/>
            <a:ext cx="8831584"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a typeface="ＭＳ Ｐゴシック" charset="0"/>
              </a:rPr>
              <a:t>I brought Israel out of Egypt, </a:t>
            </a:r>
            <a:br>
              <a:rPr lang="en-US" dirty="0">
                <a:ea typeface="ＭＳ Ｐゴシック" charset="0"/>
              </a:rPr>
            </a:br>
            <a:r>
              <a:rPr lang="en-US" dirty="0">
                <a:ea typeface="ＭＳ Ｐゴシック" charset="0"/>
              </a:rPr>
              <a:t>but I also brought the Philistines from Crete </a:t>
            </a:r>
            <a:br>
              <a:rPr lang="en-US" dirty="0">
                <a:ea typeface="ＭＳ Ｐゴシック" charset="0"/>
              </a:rPr>
            </a:br>
            <a:r>
              <a:rPr lang="en-US" dirty="0">
                <a:ea typeface="ＭＳ Ｐゴシック" charset="0"/>
              </a:rPr>
              <a:t>(Amos 9:7 </a:t>
            </a:r>
            <a:r>
              <a:rPr lang="en-US" sz="2400" dirty="0">
                <a:ea typeface="ＭＳ Ｐゴシック" charset="0"/>
              </a:rPr>
              <a:t>NLT</a:t>
            </a:r>
            <a:r>
              <a:rPr lang="en-US" dirty="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136"/>
                                        </p:tgtEl>
                                        <p:attrNameLst>
                                          <p:attrName>style.visibility</p:attrName>
                                        </p:attrNameLst>
                                      </p:cBhvr>
                                      <p:to>
                                        <p:strVal val="visible"/>
                                      </p:to>
                                    </p:set>
                                    <p:animEffect transition="in" filter="checkerboard(across)">
                                      <p:cBhvr>
                                        <p:cTn id="7" dur="500"/>
                                        <p:tgtEl>
                                          <p:spTgt spid="413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Effect transition="in" filter="blinds(horizontal)">
                                      <p:cBhvr>
                                        <p:cTn id="11" dur="5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3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en-US" altLang="zh-CN" sz="4000" b="1">
                <a:solidFill>
                  <a:srgbClr val="FFFFFF"/>
                </a:solidFill>
                <a:latin typeface="Arial" pitchFamily="34" charset="0"/>
                <a:ea typeface="SimSun" pitchFamily="2" charset="-122"/>
              </a:rPr>
              <a:t>Israel</a:t>
            </a:r>
            <a:r>
              <a:rPr lang="fr-FR" altLang="zh-CN" sz="4000" b="1">
                <a:solidFill>
                  <a:srgbClr val="FFFFFF"/>
                </a:solidFill>
                <a:latin typeface="Arial" pitchFamily="34" charset="0"/>
                <a:ea typeface="SimSun" pitchFamily="2" charset="-122"/>
              </a:rPr>
              <a:t>'</a:t>
            </a:r>
            <a:r>
              <a:rPr lang="en-US" altLang="zh-CN" sz="4000" b="1">
                <a:solidFill>
                  <a:srgbClr val="FFFFFF"/>
                </a:solidFill>
                <a:latin typeface="Arial" pitchFamily="34" charset="0"/>
                <a:ea typeface="SimSun" pitchFamily="2" charset="-122"/>
              </a:rPr>
              <a:t>s Early Western Neighbors  </a:t>
            </a:r>
            <a:endParaRPr lang="en-US" altLang="en-US" sz="4000" b="1">
              <a:solidFill>
                <a:srgbClr val="FFFFFF"/>
              </a:solidFill>
              <a:latin typeface="Arial" pitchFamily="34" charset="0"/>
              <a:ea typeface="SimSun" pitchFamily="2" charset="-122"/>
            </a:endParaRPr>
          </a:p>
        </p:txBody>
      </p:sp>
      <p:grpSp>
        <p:nvGrpSpPr>
          <p:cNvPr id="152579" name="Group 5"/>
          <p:cNvGrpSpPr>
            <a:grpSpLocks/>
          </p:cNvGrpSpPr>
          <p:nvPr/>
        </p:nvGrpSpPr>
        <p:grpSpPr bwMode="auto">
          <a:xfrm>
            <a:off x="0" y="1143000"/>
            <a:ext cx="9144000" cy="5715000"/>
            <a:chOff x="0" y="720"/>
            <a:chExt cx="5760" cy="3600"/>
          </a:xfrm>
        </p:grpSpPr>
        <p:grpSp>
          <p:nvGrpSpPr>
            <p:cNvPr id="152582" name="Group 6"/>
            <p:cNvGrpSpPr>
              <a:grpSpLocks/>
            </p:cNvGrpSpPr>
            <p:nvPr/>
          </p:nvGrpSpPr>
          <p:grpSpPr bwMode="auto">
            <a:xfrm>
              <a:off x="0" y="720"/>
              <a:ext cx="480" cy="631"/>
              <a:chOff x="0" y="0"/>
              <a:chExt cx="278" cy="538"/>
            </a:xfrm>
          </p:grpSpPr>
          <p:sp>
            <p:nvSpPr>
              <p:cNvPr id="152613"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pitchFamily="34" charset="0"/>
                  <a:cs typeface="Arial" pitchFamily="34" charset="0"/>
                </a:endParaRPr>
              </a:p>
            </p:txBody>
          </p:sp>
          <p:sp>
            <p:nvSpPr>
              <p:cNvPr id="152614"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3" name="Group 9"/>
            <p:cNvGrpSpPr>
              <a:grpSpLocks/>
            </p:cNvGrpSpPr>
            <p:nvPr/>
          </p:nvGrpSpPr>
          <p:grpSpPr bwMode="auto">
            <a:xfrm rot="-5400000">
              <a:off x="-504" y="1848"/>
              <a:ext cx="1488" cy="480"/>
              <a:chOff x="0" y="5719"/>
              <a:chExt cx="278" cy="3508"/>
            </a:xfrm>
          </p:grpSpPr>
          <p:sp>
            <p:nvSpPr>
              <p:cNvPr id="152609"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2610" name="Group 11"/>
              <p:cNvGrpSpPr>
                <a:grpSpLocks/>
              </p:cNvGrpSpPr>
              <p:nvPr/>
            </p:nvGrpSpPr>
            <p:grpSpPr bwMode="auto">
              <a:xfrm>
                <a:off x="0" y="5719"/>
                <a:ext cx="278" cy="3508"/>
                <a:chOff x="0" y="5719"/>
                <a:chExt cx="278" cy="3508"/>
              </a:xfrm>
            </p:grpSpPr>
            <p:sp>
              <p:nvSpPr>
                <p:cNvPr id="152611"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SAUL</a:t>
                  </a:r>
                </a:p>
              </p:txBody>
            </p:sp>
            <p:sp>
              <p:nvSpPr>
                <p:cNvPr id="152612"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2584" name="Group 14"/>
            <p:cNvGrpSpPr>
              <a:grpSpLocks/>
            </p:cNvGrpSpPr>
            <p:nvPr/>
          </p:nvGrpSpPr>
          <p:grpSpPr bwMode="auto">
            <a:xfrm rot="-5400000">
              <a:off x="-504" y="3336"/>
              <a:ext cx="1488" cy="480"/>
              <a:chOff x="0" y="5719"/>
              <a:chExt cx="278" cy="3508"/>
            </a:xfrm>
          </p:grpSpPr>
          <p:sp>
            <p:nvSpPr>
              <p:cNvPr id="152605"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2606" name="Group 16"/>
              <p:cNvGrpSpPr>
                <a:grpSpLocks/>
              </p:cNvGrpSpPr>
              <p:nvPr/>
            </p:nvGrpSpPr>
            <p:grpSpPr bwMode="auto">
              <a:xfrm>
                <a:off x="0" y="5719"/>
                <a:ext cx="278" cy="3508"/>
                <a:chOff x="0" y="5719"/>
                <a:chExt cx="278" cy="3508"/>
              </a:xfrm>
            </p:grpSpPr>
            <p:sp>
              <p:nvSpPr>
                <p:cNvPr id="152607"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1000–900 BC</a:t>
                  </a:r>
                </a:p>
              </p:txBody>
            </p:sp>
            <p:sp>
              <p:nvSpPr>
                <p:cNvPr id="152608"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2585" name="Group 19"/>
            <p:cNvGrpSpPr>
              <a:grpSpLocks/>
            </p:cNvGrpSpPr>
            <p:nvPr/>
          </p:nvGrpSpPr>
          <p:grpSpPr bwMode="auto">
            <a:xfrm>
              <a:off x="480" y="720"/>
              <a:ext cx="5280" cy="3600"/>
              <a:chOff x="480" y="720"/>
              <a:chExt cx="5280" cy="1680"/>
            </a:xfrm>
          </p:grpSpPr>
          <p:grpSp>
            <p:nvGrpSpPr>
              <p:cNvPr id="152586" name="Group 20"/>
              <p:cNvGrpSpPr>
                <a:grpSpLocks/>
              </p:cNvGrpSpPr>
              <p:nvPr/>
            </p:nvGrpSpPr>
            <p:grpSpPr bwMode="auto">
              <a:xfrm>
                <a:off x="480" y="720"/>
                <a:ext cx="2470" cy="302"/>
                <a:chOff x="0" y="0"/>
                <a:chExt cx="1041" cy="480"/>
              </a:xfrm>
            </p:grpSpPr>
            <p:sp>
              <p:nvSpPr>
                <p:cNvPr id="152603"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PHOENICIA</a:t>
                  </a:r>
                </a:p>
              </p:txBody>
            </p:sp>
            <p:sp>
              <p:nvSpPr>
                <p:cNvPr id="152604"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7" name="Group 23"/>
              <p:cNvGrpSpPr>
                <a:grpSpLocks/>
              </p:cNvGrpSpPr>
              <p:nvPr/>
            </p:nvGrpSpPr>
            <p:grpSpPr bwMode="auto">
              <a:xfrm>
                <a:off x="2950" y="720"/>
                <a:ext cx="2810" cy="302"/>
                <a:chOff x="1041" y="0"/>
                <a:chExt cx="1184" cy="480"/>
              </a:xfrm>
            </p:grpSpPr>
            <p:sp>
              <p:nvSpPr>
                <p:cNvPr id="152601"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PHILISTIA</a:t>
                  </a:r>
                </a:p>
              </p:txBody>
            </p:sp>
            <p:sp>
              <p:nvSpPr>
                <p:cNvPr id="152602"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8" name="Group 26"/>
              <p:cNvGrpSpPr>
                <a:grpSpLocks/>
              </p:cNvGrpSpPr>
              <p:nvPr/>
            </p:nvGrpSpPr>
            <p:grpSpPr bwMode="auto">
              <a:xfrm>
                <a:off x="480" y="1023"/>
                <a:ext cx="5280" cy="1377"/>
                <a:chOff x="480" y="2943"/>
                <a:chExt cx="5280" cy="1377"/>
              </a:xfrm>
            </p:grpSpPr>
            <p:grpSp>
              <p:nvGrpSpPr>
                <p:cNvPr id="152589" name="Group 27"/>
                <p:cNvGrpSpPr>
                  <a:grpSpLocks/>
                </p:cNvGrpSpPr>
                <p:nvPr/>
              </p:nvGrpSpPr>
              <p:grpSpPr bwMode="auto">
                <a:xfrm>
                  <a:off x="480" y="2943"/>
                  <a:ext cx="2470" cy="688"/>
                  <a:chOff x="0" y="3529"/>
                  <a:chExt cx="1041" cy="1093"/>
                </a:xfrm>
              </p:grpSpPr>
              <p:sp>
                <p:nvSpPr>
                  <p:cNvPr id="152599"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tabLst>
                        <a:tab pos="-1354138" algn="l"/>
                      </a:tabLst>
                      <a:defRPr sz="2400">
                        <a:solidFill>
                          <a:schemeClr val="tx1"/>
                        </a:solidFill>
                        <a:latin typeface="Times New Roman" pitchFamily="18" charset="0"/>
                        <a:ea typeface="ＭＳ Ｐゴシック" pitchFamily="34" charset="-128"/>
                      </a:defRPr>
                    </a:lvl1pPr>
                    <a:lvl2pPr marL="742950" indent="-285750" eaLnBrk="0" hangingPunct="0">
                      <a:tabLst>
                        <a:tab pos="-1354138" algn="l"/>
                      </a:tabLst>
                      <a:defRPr sz="2400">
                        <a:solidFill>
                          <a:schemeClr val="tx1"/>
                        </a:solidFill>
                        <a:latin typeface="Times New Roman" pitchFamily="18" charset="0"/>
                        <a:ea typeface="ＭＳ Ｐゴシック" pitchFamily="34" charset="-128"/>
                      </a:defRPr>
                    </a:lvl2pPr>
                    <a:lvl3pPr marL="1143000" indent="-228600" eaLnBrk="0" hangingPunct="0">
                      <a:tabLst>
                        <a:tab pos="-1354138" algn="l"/>
                      </a:tabLst>
                      <a:defRPr sz="2400">
                        <a:solidFill>
                          <a:schemeClr val="tx1"/>
                        </a:solidFill>
                        <a:latin typeface="Times New Roman" pitchFamily="18" charset="0"/>
                        <a:ea typeface="ＭＳ Ｐゴシック" pitchFamily="34" charset="-128"/>
                      </a:defRPr>
                    </a:lvl3pPr>
                    <a:lvl4pPr marL="1600200" indent="-228600" eaLnBrk="0" hangingPunct="0">
                      <a:tabLst>
                        <a:tab pos="-1354138" algn="l"/>
                      </a:tabLst>
                      <a:defRPr sz="2400">
                        <a:solidFill>
                          <a:schemeClr val="tx1"/>
                        </a:solidFill>
                        <a:latin typeface="Times New Roman" pitchFamily="18" charset="0"/>
                        <a:ea typeface="ＭＳ Ｐゴシック" pitchFamily="34" charset="-128"/>
                      </a:defRPr>
                    </a:lvl4pPr>
                    <a:lvl5pPr marL="2057400" indent="-228600" eaLnBrk="0" hangingPunct="0">
                      <a:tabLst>
                        <a:tab pos="-1354138"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Political independence; cultural development</a:t>
                    </a:r>
                  </a:p>
                </p:txBody>
              </p:sp>
              <p:sp>
                <p:nvSpPr>
                  <p:cNvPr id="152600"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0" name="Group 30"/>
                <p:cNvGrpSpPr>
                  <a:grpSpLocks/>
                </p:cNvGrpSpPr>
                <p:nvPr/>
              </p:nvGrpSpPr>
              <p:grpSpPr bwMode="auto">
                <a:xfrm>
                  <a:off x="2950" y="2943"/>
                  <a:ext cx="2810" cy="688"/>
                  <a:chOff x="1041" y="3529"/>
                  <a:chExt cx="1184" cy="1093"/>
                </a:xfrm>
              </p:grpSpPr>
              <p:sp>
                <p:nvSpPr>
                  <p:cNvPr id="152597"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Philistines held in check through most of this period. They were defeated at Michmash by Jonathan &amp; at Elah through David. Overran country at end after defeating and killing Saul at Mt. Gilboa</a:t>
                    </a:r>
                  </a:p>
                </p:txBody>
              </p:sp>
              <p:sp>
                <p:nvSpPr>
                  <p:cNvPr id="152598"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1" name="Group 33"/>
                <p:cNvGrpSpPr>
                  <a:grpSpLocks/>
                </p:cNvGrpSpPr>
                <p:nvPr/>
              </p:nvGrpSpPr>
              <p:grpSpPr bwMode="auto">
                <a:xfrm>
                  <a:off x="480" y="3631"/>
                  <a:ext cx="2470" cy="689"/>
                  <a:chOff x="0" y="4622"/>
                  <a:chExt cx="1041" cy="1093"/>
                </a:xfrm>
              </p:grpSpPr>
              <p:sp>
                <p:nvSpPr>
                  <p:cNvPr id="152595"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Golden Age</a:t>
                    </a:r>
                  </a:p>
                  <a:p>
                    <a:pPr algn="ctr"/>
                    <a:r>
                      <a:rPr lang="en-US" altLang="en-US" sz="2000" b="1">
                        <a:solidFill>
                          <a:srgbClr val="000000"/>
                        </a:solidFill>
                        <a:latin typeface="Arial" pitchFamily="34" charset="0"/>
                        <a:cs typeface="Arial" pitchFamily="34" charset="0"/>
                      </a:rPr>
                      <a:t>981-942–Hiram I of Tyre; alliance with Israel.</a:t>
                    </a:r>
                  </a:p>
                  <a:p>
                    <a:pPr algn="ctr"/>
                    <a:r>
                      <a:rPr lang="en-US" altLang="en-US" sz="2000" b="1">
                        <a:solidFill>
                          <a:srgbClr val="000000"/>
                        </a:solidFill>
                        <a:latin typeface="Arial" pitchFamily="34" charset="0"/>
                        <a:cs typeface="Arial" pitchFamily="34" charset="0"/>
                      </a:rPr>
                      <a:t>Expansion of sea trade &amp; exploration; colonies in N. Africa, Spain, Asia Minor, &amp; Mediterranean</a:t>
                    </a:r>
                  </a:p>
                </p:txBody>
              </p:sp>
              <p:sp>
                <p:nvSpPr>
                  <p:cNvPr id="152596"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2" name="Group 36"/>
                <p:cNvGrpSpPr>
                  <a:grpSpLocks/>
                </p:cNvGrpSpPr>
                <p:nvPr/>
              </p:nvGrpSpPr>
              <p:grpSpPr bwMode="auto">
                <a:xfrm>
                  <a:off x="2950" y="3631"/>
                  <a:ext cx="2810" cy="689"/>
                  <a:chOff x="1041" y="4622"/>
                  <a:chExt cx="1184" cy="1093"/>
                </a:xfrm>
              </p:grpSpPr>
              <p:sp>
                <p:nvSpPr>
                  <p:cNvPr id="152593"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David defeated &amp; subdued the Philistines (2 Sam. 5:17-25)</a:t>
                    </a:r>
                  </a:p>
                </p:txBody>
              </p:sp>
              <p:sp>
                <p:nvSpPr>
                  <p:cNvPr id="152594"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grpSp>
      <p:sp>
        <p:nvSpPr>
          <p:cNvPr id="152580" name="Text Box 41"/>
          <p:cNvSpPr txBox="1">
            <a:spLocks noChangeArrowheads="1"/>
          </p:cNvSpPr>
          <p:nvPr/>
        </p:nvSpPr>
        <p:spPr bwMode="auto">
          <a:xfrm>
            <a:off x="685800" y="849313"/>
            <a:ext cx="71008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2581"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76200"/>
            <a:ext cx="8001000" cy="762000"/>
          </a:xfrm>
          <a:solidFill>
            <a:schemeClr val="tx2"/>
          </a:solidFill>
          <a:ln>
            <a:solidFill>
              <a:schemeClr val="tx1"/>
            </a:solidFill>
            <a:miter lim="800000"/>
            <a:headEnd/>
            <a:tailEnd/>
          </a:ln>
        </p:spPr>
        <p:txBody>
          <a:bodyPr/>
          <a:lstStyle/>
          <a:p>
            <a:pPr algn="ctr"/>
            <a:r>
              <a:rPr lang="en-US" altLang="zh-CN" sz="4000">
                <a:solidFill>
                  <a:srgbClr val="FFFFFF"/>
                </a:solidFill>
                <a:latin typeface="Arial" pitchFamily="34" charset="0"/>
                <a:ea typeface="SimSun" pitchFamily="2" charset="-122"/>
              </a:rPr>
              <a:t>Israel</a:t>
            </a:r>
            <a:r>
              <a:rPr lang="fr-FR" altLang="zh-CN" sz="4000">
                <a:solidFill>
                  <a:srgbClr val="FFFFFF"/>
                </a:solidFill>
                <a:latin typeface="Arial" pitchFamily="34" charset="0"/>
                <a:ea typeface="SimSun" pitchFamily="2" charset="-122"/>
              </a:rPr>
              <a:t>'</a:t>
            </a:r>
            <a:r>
              <a:rPr lang="en-US" altLang="zh-CN" sz="4000">
                <a:solidFill>
                  <a:srgbClr val="FFFFFF"/>
                </a:solidFill>
                <a:latin typeface="Arial" pitchFamily="34" charset="0"/>
                <a:ea typeface="SimSun" pitchFamily="2" charset="-122"/>
              </a:rPr>
              <a:t>s Early Western Neighbors  </a:t>
            </a:r>
            <a:endParaRPr lang="en-US" altLang="en-US" sz="4000">
              <a:solidFill>
                <a:srgbClr val="FFFFFF"/>
              </a:solidFill>
              <a:latin typeface="Arial" pitchFamily="34" charset="0"/>
              <a:ea typeface="SimSun" pitchFamily="2" charset="-122"/>
            </a:endParaRPr>
          </a:p>
        </p:txBody>
      </p:sp>
      <p:grpSp>
        <p:nvGrpSpPr>
          <p:cNvPr id="154627" name="Group 168"/>
          <p:cNvGrpSpPr>
            <a:grpSpLocks/>
          </p:cNvGrpSpPr>
          <p:nvPr/>
        </p:nvGrpSpPr>
        <p:grpSpPr bwMode="auto">
          <a:xfrm>
            <a:off x="0" y="1143000"/>
            <a:ext cx="9144000" cy="5715000"/>
            <a:chOff x="0" y="720"/>
            <a:chExt cx="5760" cy="3600"/>
          </a:xfrm>
        </p:grpSpPr>
        <p:grpSp>
          <p:nvGrpSpPr>
            <p:cNvPr id="154630" name="Group 30"/>
            <p:cNvGrpSpPr>
              <a:grpSpLocks/>
            </p:cNvGrpSpPr>
            <p:nvPr/>
          </p:nvGrpSpPr>
          <p:grpSpPr bwMode="auto">
            <a:xfrm>
              <a:off x="0" y="720"/>
              <a:ext cx="480" cy="631"/>
              <a:chOff x="0" y="0"/>
              <a:chExt cx="278" cy="538"/>
            </a:xfrm>
          </p:grpSpPr>
          <p:sp>
            <p:nvSpPr>
              <p:cNvPr id="154661"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Narrow" pitchFamily="34" charset="0"/>
                </a:endParaRPr>
              </a:p>
            </p:txBody>
          </p:sp>
          <p:sp>
            <p:nvSpPr>
              <p:cNvPr id="154662"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1" name="Group 38"/>
            <p:cNvGrpSpPr>
              <a:grpSpLocks/>
            </p:cNvGrpSpPr>
            <p:nvPr/>
          </p:nvGrpSpPr>
          <p:grpSpPr bwMode="auto">
            <a:xfrm rot="-5400000">
              <a:off x="-528" y="1536"/>
              <a:ext cx="1536" cy="480"/>
              <a:chOff x="0" y="5719"/>
              <a:chExt cx="278" cy="3508"/>
            </a:xfrm>
          </p:grpSpPr>
          <p:sp>
            <p:nvSpPr>
              <p:cNvPr id="154657"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nvGrpSpPr>
              <p:cNvPr id="154658" name="Group 40"/>
              <p:cNvGrpSpPr>
                <a:grpSpLocks/>
              </p:cNvGrpSpPr>
              <p:nvPr/>
            </p:nvGrpSpPr>
            <p:grpSpPr bwMode="auto">
              <a:xfrm>
                <a:off x="0" y="5719"/>
                <a:ext cx="278" cy="3508"/>
                <a:chOff x="0" y="5719"/>
                <a:chExt cx="278" cy="3508"/>
              </a:xfrm>
            </p:grpSpPr>
            <p:sp>
              <p:nvSpPr>
                <p:cNvPr id="154659"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Narrow" pitchFamily="34" charset="0"/>
                    </a:rPr>
                    <a:t>900–722 BC</a:t>
                  </a:r>
                  <a:endParaRPr lang="en-US" altLang="en-US" sz="1800" b="1">
                    <a:solidFill>
                      <a:srgbClr val="FFFFFF"/>
                    </a:solidFill>
                    <a:latin typeface="Arial Narrow" pitchFamily="34" charset="0"/>
                  </a:endParaRPr>
                </a:p>
              </p:txBody>
            </p:sp>
            <p:sp>
              <p:nvSpPr>
                <p:cNvPr id="154660"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2" name="Group 43"/>
            <p:cNvGrpSpPr>
              <a:grpSpLocks/>
            </p:cNvGrpSpPr>
            <p:nvPr/>
          </p:nvGrpSpPr>
          <p:grpSpPr bwMode="auto">
            <a:xfrm rot="-5400000">
              <a:off x="-648" y="3192"/>
              <a:ext cx="1776" cy="480"/>
              <a:chOff x="0" y="5719"/>
              <a:chExt cx="278" cy="3508"/>
            </a:xfrm>
          </p:grpSpPr>
          <p:sp>
            <p:nvSpPr>
              <p:cNvPr id="154653"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nvGrpSpPr>
              <p:cNvPr id="154654" name="Group 45"/>
              <p:cNvGrpSpPr>
                <a:grpSpLocks/>
              </p:cNvGrpSpPr>
              <p:nvPr/>
            </p:nvGrpSpPr>
            <p:grpSpPr bwMode="auto">
              <a:xfrm>
                <a:off x="0" y="5719"/>
                <a:ext cx="278" cy="3508"/>
                <a:chOff x="0" y="5719"/>
                <a:chExt cx="278" cy="3508"/>
              </a:xfrm>
            </p:grpSpPr>
            <p:sp>
              <p:nvSpPr>
                <p:cNvPr id="154655"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Narrow" pitchFamily="34" charset="0"/>
                    </a:rPr>
                    <a:t>722–570 BC</a:t>
                  </a:r>
                  <a:endParaRPr lang="en-US" altLang="en-US" sz="1800" b="1">
                    <a:solidFill>
                      <a:srgbClr val="FFFFFF"/>
                    </a:solidFill>
                    <a:latin typeface="Arial Narrow" pitchFamily="34" charset="0"/>
                  </a:endParaRPr>
                </a:p>
              </p:txBody>
            </p:sp>
            <p:sp>
              <p:nvSpPr>
                <p:cNvPr id="154656"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3" name="Group 167"/>
            <p:cNvGrpSpPr>
              <a:grpSpLocks/>
            </p:cNvGrpSpPr>
            <p:nvPr/>
          </p:nvGrpSpPr>
          <p:grpSpPr bwMode="auto">
            <a:xfrm>
              <a:off x="480" y="720"/>
              <a:ext cx="5280" cy="288"/>
              <a:chOff x="480" y="720"/>
              <a:chExt cx="5280" cy="647"/>
            </a:xfrm>
          </p:grpSpPr>
          <p:grpSp>
            <p:nvGrpSpPr>
              <p:cNvPr id="154647" name="Group 124"/>
              <p:cNvGrpSpPr>
                <a:grpSpLocks/>
              </p:cNvGrpSpPr>
              <p:nvPr/>
            </p:nvGrpSpPr>
            <p:grpSpPr bwMode="auto">
              <a:xfrm>
                <a:off x="480" y="720"/>
                <a:ext cx="2470" cy="647"/>
                <a:chOff x="0" y="0"/>
                <a:chExt cx="1041" cy="480"/>
              </a:xfrm>
            </p:grpSpPr>
            <p:sp>
              <p:nvSpPr>
                <p:cNvPr id="154651"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Narrow" pitchFamily="34" charset="0"/>
                    </a:rPr>
                    <a:t>PHOENICIA</a:t>
                  </a:r>
                </a:p>
              </p:txBody>
            </p:sp>
            <p:sp>
              <p:nvSpPr>
                <p:cNvPr id="154652"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48" name="Group 126"/>
              <p:cNvGrpSpPr>
                <a:grpSpLocks/>
              </p:cNvGrpSpPr>
              <p:nvPr/>
            </p:nvGrpSpPr>
            <p:grpSpPr bwMode="auto">
              <a:xfrm>
                <a:off x="2950" y="720"/>
                <a:ext cx="2810" cy="647"/>
                <a:chOff x="1041" y="0"/>
                <a:chExt cx="1184" cy="480"/>
              </a:xfrm>
            </p:grpSpPr>
            <p:sp>
              <p:nvSpPr>
                <p:cNvPr id="154649"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Narrow" pitchFamily="34" charset="0"/>
                    </a:rPr>
                    <a:t>PHILISTIA</a:t>
                  </a:r>
                </a:p>
              </p:txBody>
            </p:sp>
            <p:sp>
              <p:nvSpPr>
                <p:cNvPr id="154650"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4" name="Group 164"/>
            <p:cNvGrpSpPr>
              <a:grpSpLocks/>
            </p:cNvGrpSpPr>
            <p:nvPr/>
          </p:nvGrpSpPr>
          <p:grpSpPr bwMode="auto">
            <a:xfrm>
              <a:off x="480" y="1008"/>
              <a:ext cx="5280" cy="3312"/>
              <a:chOff x="0" y="0"/>
              <a:chExt cx="2225" cy="4141"/>
            </a:xfrm>
          </p:grpSpPr>
          <p:grpSp>
            <p:nvGrpSpPr>
              <p:cNvPr id="154635" name="Group 157"/>
              <p:cNvGrpSpPr>
                <a:grpSpLocks/>
              </p:cNvGrpSpPr>
              <p:nvPr/>
            </p:nvGrpSpPr>
            <p:grpSpPr bwMode="auto">
              <a:xfrm>
                <a:off x="0" y="0"/>
                <a:ext cx="1041" cy="1898"/>
                <a:chOff x="0" y="0"/>
                <a:chExt cx="1041" cy="1898"/>
              </a:xfrm>
            </p:grpSpPr>
            <p:sp>
              <p:nvSpPr>
                <p:cNvPr id="154645"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890–High Priest Ethbaal gains throne. Alliance with Israel continues with marriage of his daughter Jezebel to Ahab</a:t>
                  </a:r>
                </a:p>
                <a:p>
                  <a:pPr algn="ctr"/>
                  <a:r>
                    <a:rPr lang="en-US" altLang="en-US" sz="1800" b="1">
                      <a:solidFill>
                        <a:srgbClr val="000000"/>
                      </a:solidFill>
                      <a:latin typeface="Arial Narrow" pitchFamily="34" charset="0"/>
                    </a:rPr>
                    <a:t>865–Tribute to Assyria</a:t>
                  </a:r>
                  <a:r>
                    <a:rPr lang="fr-FR" altLang="ja-JP" sz="1800" b="1">
                      <a:solidFill>
                        <a:srgbClr val="000000"/>
                      </a:solidFill>
                      <a:latin typeface="Arial Narrow" pitchFamily="34" charset="0"/>
                    </a:rPr>
                    <a:t>'</a:t>
                  </a:r>
                  <a:r>
                    <a:rPr lang="en-US" altLang="en-US" sz="1800" b="1">
                      <a:solidFill>
                        <a:srgbClr val="000000"/>
                      </a:solidFill>
                      <a:latin typeface="Arial Narrow" pitchFamily="34" charset="0"/>
                    </a:rPr>
                    <a:t>s Ashurnasirpal II</a:t>
                  </a:r>
                </a:p>
                <a:p>
                  <a:pPr algn="ctr"/>
                  <a:r>
                    <a:rPr lang="en-US" altLang="en-US" sz="1800" b="1">
                      <a:solidFill>
                        <a:srgbClr val="000000"/>
                      </a:solidFill>
                      <a:latin typeface="Arial Narrow" pitchFamily="34" charset="0"/>
                    </a:rPr>
                    <a:t>853–Joined 12-nation alliance against Shalmaneser III at Qarqar</a:t>
                  </a:r>
                </a:p>
                <a:p>
                  <a:pPr algn="ctr"/>
                  <a:r>
                    <a:rPr lang="en-US" altLang="en-US" sz="1800" b="1">
                      <a:solidFill>
                        <a:srgbClr val="000000"/>
                      </a:solidFill>
                      <a:latin typeface="Arial Narrow" pitchFamily="34" charset="0"/>
                    </a:rPr>
                    <a:t>841–Shalmaneser III takes some cities. Assyrian tributary through end of period</a:t>
                  </a:r>
                </a:p>
              </p:txBody>
            </p:sp>
            <p:sp>
              <p:nvSpPr>
                <p:cNvPr id="154646"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6" name="Group 159"/>
              <p:cNvGrpSpPr>
                <a:grpSpLocks/>
              </p:cNvGrpSpPr>
              <p:nvPr/>
            </p:nvGrpSpPr>
            <p:grpSpPr bwMode="auto">
              <a:xfrm>
                <a:off x="1041" y="0"/>
                <a:ext cx="1184" cy="1898"/>
                <a:chOff x="1041" y="0"/>
                <a:chExt cx="1184" cy="1898"/>
              </a:xfrm>
            </p:grpSpPr>
            <p:sp>
              <p:nvSpPr>
                <p:cNvPr id="154643"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Paid tribute to Jehoshaphat (2 Chron. 17:11)</a:t>
                  </a:r>
                </a:p>
                <a:p>
                  <a:pPr algn="ctr"/>
                  <a:r>
                    <a:rPr lang="en-US" altLang="en-US" sz="1800" b="1">
                      <a:solidFill>
                        <a:srgbClr val="000000"/>
                      </a:solidFill>
                      <a:latin typeface="Arial Narrow" pitchFamily="34" charset="0"/>
                    </a:rPr>
                    <a:t>Raided Judah during the reign of Jehoram (2 Chron. 21:16-17)</a:t>
                  </a:r>
                </a:p>
                <a:p>
                  <a:pPr algn="ctr"/>
                  <a:r>
                    <a:rPr lang="en-US" altLang="en-US" sz="1800" b="1">
                      <a:solidFill>
                        <a:srgbClr val="000000"/>
                      </a:solidFill>
                      <a:latin typeface="Arial Narrow" pitchFamily="34" charset="0"/>
                    </a:rPr>
                    <a:t>805–Assyrian Adad-nirari III collected tribute; subjugated by Uzziah but invaded Judah during reign of Ahaz (2 Chron. 28:18); subdued by Tiglath-pileser III of Assyria</a:t>
                  </a:r>
                </a:p>
              </p:txBody>
            </p:sp>
            <p:sp>
              <p:nvSpPr>
                <p:cNvPr id="154644"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7" name="Group 161"/>
              <p:cNvGrpSpPr>
                <a:grpSpLocks/>
              </p:cNvGrpSpPr>
              <p:nvPr/>
            </p:nvGrpSpPr>
            <p:grpSpPr bwMode="auto">
              <a:xfrm>
                <a:off x="0" y="1898"/>
                <a:ext cx="1041" cy="2243"/>
                <a:chOff x="0" y="1898"/>
                <a:chExt cx="1041" cy="2243"/>
              </a:xfrm>
            </p:grpSpPr>
            <p:sp>
              <p:nvSpPr>
                <p:cNvPr id="154641"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700" b="1" dirty="0">
                      <a:solidFill>
                        <a:srgbClr val="000000"/>
                      </a:solidFill>
                      <a:latin typeface="Arial Narrow" pitchFamily="34" charset="0"/>
                    </a:rPr>
                    <a:t>725–During reign of Shalmaneser V, </a:t>
                  </a:r>
                  <a:r>
                    <a:rPr lang="en-US" altLang="en-US" sz="1700" b="1" dirty="0" err="1">
                      <a:solidFill>
                        <a:srgbClr val="000000"/>
                      </a:solidFill>
                      <a:latin typeface="Arial Narrow" pitchFamily="34" charset="0"/>
                    </a:rPr>
                    <a:t>Luli</a:t>
                  </a:r>
                  <a:r>
                    <a:rPr lang="en-US" altLang="en-US" sz="1700" b="1" dirty="0">
                      <a:solidFill>
                        <a:srgbClr val="000000"/>
                      </a:solidFill>
                      <a:latin typeface="Arial Narrow" pitchFamily="34" charset="0"/>
                    </a:rPr>
                    <a:t> of Sidon tried to unite Phoenicia in revolt</a:t>
                  </a:r>
                </a:p>
                <a:p>
                  <a:pPr algn="ctr"/>
                  <a:r>
                    <a:rPr lang="en-US" altLang="en-US" sz="1700" b="1" dirty="0">
                      <a:solidFill>
                        <a:srgbClr val="000000"/>
                      </a:solidFill>
                      <a:latin typeface="Arial Narrow" pitchFamily="34" charset="0"/>
                    </a:rPr>
                    <a:t>701–Sennacherib responded by invasion–many cities taken, deportation, puppet ruler</a:t>
                  </a:r>
                </a:p>
                <a:p>
                  <a:pPr algn="ctr"/>
                  <a:r>
                    <a:rPr lang="en-US" altLang="en-US" sz="1700" b="1" dirty="0">
                      <a:solidFill>
                        <a:srgbClr val="000000"/>
                      </a:solidFill>
                      <a:latin typeface="Arial Narrow" pitchFamily="34" charset="0"/>
                    </a:rPr>
                    <a:t>677–Revolt crushed by Esarhaddon–Sidon destroyed</a:t>
                  </a:r>
                </a:p>
                <a:p>
                  <a:pPr algn="ctr"/>
                  <a:r>
                    <a:rPr lang="en-US" altLang="en-US" sz="1700" b="1" dirty="0">
                      <a:solidFill>
                        <a:srgbClr val="000000"/>
                      </a:solidFill>
                      <a:latin typeface="Arial Narrow" pitchFamily="34" charset="0"/>
                    </a:rPr>
                    <a:t>665–</a:t>
                  </a:r>
                  <a:r>
                    <a:rPr lang="en-US" altLang="en-US" sz="1700" b="1" dirty="0" err="1">
                      <a:solidFill>
                        <a:srgbClr val="000000"/>
                      </a:solidFill>
                      <a:latin typeface="Arial Narrow" pitchFamily="34" charset="0"/>
                    </a:rPr>
                    <a:t>Baalit</a:t>
                  </a:r>
                  <a:r>
                    <a:rPr lang="en-US" altLang="en-US" sz="1700" b="1" dirty="0">
                      <a:solidFill>
                        <a:srgbClr val="000000"/>
                      </a:solidFill>
                      <a:latin typeface="Arial Narrow" pitchFamily="34" charset="0"/>
                    </a:rPr>
                    <a:t> of Tyre revolted–suppressed by Assurbanipal</a:t>
                  </a:r>
                </a:p>
                <a:p>
                  <a:pPr algn="ctr"/>
                  <a:r>
                    <a:rPr lang="en-US" altLang="en-US" sz="1700" b="1" dirty="0">
                      <a:solidFill>
                        <a:srgbClr val="000000"/>
                      </a:solidFill>
                      <a:latin typeface="Arial Narrow" pitchFamily="34" charset="0"/>
                    </a:rPr>
                    <a:t>584-571–Nebuchadnezzar siege--took Tyre</a:t>
                  </a:r>
                </a:p>
              </p:txBody>
            </p:sp>
            <p:sp>
              <p:nvSpPr>
                <p:cNvPr id="154642"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8" name="Group 163"/>
              <p:cNvGrpSpPr>
                <a:grpSpLocks/>
              </p:cNvGrpSpPr>
              <p:nvPr/>
            </p:nvGrpSpPr>
            <p:grpSpPr bwMode="auto">
              <a:xfrm>
                <a:off x="1041" y="1898"/>
                <a:ext cx="1184" cy="2243"/>
                <a:chOff x="1041" y="1898"/>
                <a:chExt cx="1184" cy="2243"/>
              </a:xfrm>
            </p:grpSpPr>
            <p:sp>
              <p:nvSpPr>
                <p:cNvPr id="154639"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Country subjugated &amp; Gaza captured by Hezekiah (2 Kings 18:8)</a:t>
                  </a:r>
                </a:p>
                <a:p>
                  <a:pPr algn="ctr"/>
                  <a:r>
                    <a:rPr lang="en-US" altLang="en-US" sz="1800" b="1">
                      <a:solidFill>
                        <a:srgbClr val="000000"/>
                      </a:solidFill>
                      <a:latin typeface="Arial Narrow" pitchFamily="34" charset="0"/>
                    </a:rPr>
                    <a:t>People captured &amp; deported by Nebuchadnezzar</a:t>
                  </a:r>
                </a:p>
              </p:txBody>
            </p:sp>
            <p:sp>
              <p:nvSpPr>
                <p:cNvPr id="154640"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sp>
        <p:nvSpPr>
          <p:cNvPr id="154628" name="Text Box 169"/>
          <p:cNvSpPr txBox="1">
            <a:spLocks noChangeArrowheads="1"/>
          </p:cNvSpPr>
          <p:nvPr/>
        </p:nvSpPr>
        <p:spPr bwMode="auto">
          <a:xfrm>
            <a:off x="685800" y="849313"/>
            <a:ext cx="71008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4629"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0" name="Picture 12" descr="FILISTIN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838200"/>
            <a:ext cx="7315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2" name="Text Box 14"/>
          <p:cNvSpPr txBox="1">
            <a:spLocks noChangeArrowheads="1"/>
          </p:cNvSpPr>
          <p:nvPr/>
        </p:nvSpPr>
        <p:spPr bwMode="auto">
          <a:xfrm>
            <a:off x="1219200" y="3429000"/>
            <a:ext cx="7010400" cy="1798638"/>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b="1" i="1">
                <a:solidFill>
                  <a:schemeClr val="accent2"/>
                </a:solidFill>
                <a:effectLst>
                  <a:outerShdw blurRad="38100" dist="38100" dir="2700000" algn="tl">
                    <a:srgbClr val="C0C0C0"/>
                  </a:outerShdw>
                </a:effectLst>
              </a:rPr>
              <a:t>Adapted from Dany, Chandra, Budianto </a:t>
            </a:r>
          </a:p>
          <a:p>
            <a:pPr algn="ctr" eaLnBrk="1" hangingPunct="1">
              <a:spcBef>
                <a:spcPct val="50000"/>
              </a:spcBef>
            </a:pPr>
            <a:r>
              <a:rPr lang="en-US" altLang="en-US" sz="3200" b="1" i="1">
                <a:solidFill>
                  <a:schemeClr val="accent2"/>
                </a:solidFill>
                <a:effectLst>
                  <a:outerShdw blurRad="38100" dist="38100" dir="2700000" algn="tl">
                    <a:srgbClr val="C0C0C0"/>
                  </a:outerShdw>
                </a:effectLst>
              </a:rPr>
              <a:t>Singapore Bible College 2001</a:t>
            </a:r>
          </a:p>
        </p:txBody>
      </p:sp>
      <p:sp>
        <p:nvSpPr>
          <p:cNvPr id="156675" name="Title 1"/>
          <p:cNvSpPr>
            <a:spLocks noGrp="1"/>
          </p:cNvSpPr>
          <p:nvPr>
            <p:ph type="title" idx="4294967295"/>
          </p:nvPr>
        </p:nvSpPr>
        <p:spPr>
          <a:xfrm>
            <a:off x="685800" y="44450"/>
            <a:ext cx="7772400" cy="1143000"/>
          </a:xfrm>
        </p:spPr>
        <p:txBody>
          <a:bodyPr/>
          <a:lstStyle/>
          <a:p>
            <a:r>
              <a:rPr lang="en-US" altLang="en-US">
                <a:latin typeface="Arial" pitchFamily="34" charset="0"/>
                <a:ea typeface="ＭＳ Ｐゴシック" pitchFamily="34" charset="-128"/>
              </a:rPr>
              <a:t>Presenters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fade">
                                      <p:cBhvr>
                                        <p:cTn id="7" dur="500"/>
                                        <p:tgtEl>
                                          <p:spTgt spid="27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7662"/>
                                        </p:tgtEl>
                                        <p:attrNameLst>
                                          <p:attrName>style.visibility</p:attrName>
                                        </p:attrNameLst>
                                      </p:cBhvr>
                                      <p:to>
                                        <p:strVal val="visible"/>
                                      </p:to>
                                    </p:set>
                                    <p:anim calcmode="lin" valueType="num">
                                      <p:cBhvr>
                                        <p:cTn id="12" dur="5000" fill="hold"/>
                                        <p:tgtEl>
                                          <p:spTgt spid="27662"/>
                                        </p:tgtEl>
                                        <p:attrNameLst>
                                          <p:attrName>ppt_w</p:attrName>
                                        </p:attrNameLst>
                                      </p:cBhvr>
                                      <p:tavLst>
                                        <p:tav tm="0" fmla="#ppt_w*sin(2.5*pi*$)">
                                          <p:val>
                                            <p:fltVal val="0"/>
                                          </p:val>
                                        </p:tav>
                                        <p:tav tm="100000">
                                          <p:val>
                                            <p:fltVal val="1"/>
                                          </p:val>
                                        </p:tav>
                                      </p:tavLst>
                                    </p:anim>
                                    <p:anim calcmode="lin" valueType="num">
                                      <p:cBhvr>
                                        <p:cTn id="13" dur="5000" fill="hold"/>
                                        <p:tgtEl>
                                          <p:spTgt spid="276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a typeface="ＭＳ Ｐゴシック" pitchFamily="34" charset="-128"/>
              </a:rPr>
              <a:t>Black</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908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86019" name="Rectangle 3"/>
          <p:cNvSpPr>
            <a:spLocks noGrp="1" noChangeArrowheads="1"/>
          </p:cNvSpPr>
          <p:nvPr>
            <p:ph type="title"/>
          </p:nvPr>
        </p:nvSpPr>
        <p:spPr>
          <a:xfrm>
            <a:off x="228600" y="304800"/>
            <a:ext cx="3276600" cy="1828800"/>
          </a:xfrm>
          <a:solidFill>
            <a:srgbClr val="FF0000"/>
          </a:solidFill>
          <a:ln>
            <a:solidFill>
              <a:schemeClr val="bg2"/>
            </a:solidFill>
          </a:ln>
        </p:spPr>
        <p:txBody>
          <a:bodyPr/>
          <a:lstStyle/>
          <a:p>
            <a:pPr eaLnBrk="1" hangingPunct="1"/>
            <a:r>
              <a:rPr lang="en-US" altLang="en-US" sz="4000" b="0">
                <a:latin typeface="Arial" pitchFamily="34" charset="0"/>
                <a:ea typeface="ＭＳ Ｐゴシック" pitchFamily="34" charset="-128"/>
              </a:rPr>
              <a:t>Elevations in North-South Divisions</a:t>
            </a:r>
          </a:p>
        </p:txBody>
      </p:sp>
      <p:sp>
        <p:nvSpPr>
          <p:cNvPr id="86020"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6021" name="Text Box 5"/>
          <p:cNvSpPr txBox="1">
            <a:spLocks noChangeArrowheads="1"/>
          </p:cNvSpPr>
          <p:nvPr/>
        </p:nvSpPr>
        <p:spPr bwMode="auto">
          <a:xfrm>
            <a:off x="1219200" y="4511675"/>
            <a:ext cx="2300288" cy="523875"/>
          </a:xfrm>
          <a:prstGeom prst="rect">
            <a:avLst/>
          </a:prstGeom>
          <a:solidFill>
            <a:schemeClr val="tx2">
              <a:lumMod val="50000"/>
            </a:schemeClr>
          </a:solidFill>
        </p:spPr>
        <p:txBody>
          <a:bodyPr wrap="none">
            <a:spAutoFit/>
          </a:bodyPr>
          <a:lstStyle>
            <a:defPPr>
              <a:defRPr lang="en-US"/>
            </a:defPPr>
            <a:lvl1pPr>
              <a:defRPr>
                <a:latin typeface="Arial"/>
                <a:cs typeface="Arial"/>
              </a:defRPr>
            </a:lvl1pPr>
          </a:lstStyle>
          <a:p>
            <a:pPr>
              <a:defRPr/>
            </a:pPr>
            <a:r>
              <a:rPr lang="en-US" sz="2800" dirty="0">
                <a:ea typeface="ＭＳ Ｐゴシック" charset="0"/>
              </a:rPr>
              <a:t>Coastal Plain</a:t>
            </a:r>
          </a:p>
        </p:txBody>
      </p:sp>
      <p:sp>
        <p:nvSpPr>
          <p:cNvPr id="103429" name="TextBox 1"/>
          <p:cNvSpPr txBox="1">
            <a:spLocks noChangeArrowheads="1"/>
          </p:cNvSpPr>
          <p:nvPr/>
        </p:nvSpPr>
        <p:spPr bwMode="auto">
          <a:xfrm>
            <a:off x="85915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latin typeface="Arial" pitchFamily="34" charset="0"/>
                <a:cs typeface="Arial" pitchFamily="34"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86020"/>
                                        </p:tgtEl>
                                        <p:attrNameLst>
                                          <p:attrName>style.visibility</p:attrName>
                                        </p:attrNameLst>
                                      </p:cBhvr>
                                      <p:to>
                                        <p:strVal val="visible"/>
                                      </p:to>
                                    </p:set>
                                    <p:animEffect transition="in" filter="wedge">
                                      <p:cBhvr>
                                        <p:cTn id="11"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autoUpdateAnimBg="0"/>
      <p:bldP spid="860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36538" y="1628775"/>
            <a:ext cx="2895600" cy="45259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chemeClr val="hlink"/>
              </a:buClr>
              <a:buSzPct val="70000"/>
              <a:buFont typeface="Wingdings" pitchFamily="2" charset="2"/>
              <a:buChar char="n"/>
            </a:pPr>
            <a:r>
              <a:rPr lang="en-US" altLang="en-US" sz="2800" b="1">
                <a:effectLst>
                  <a:outerShdw blurRad="38100" dist="38100" dir="2700000" algn="tl">
                    <a:srgbClr val="000000"/>
                  </a:outerShdw>
                </a:effectLst>
                <a:latin typeface="Arial" pitchFamily="34" charset="0"/>
                <a:cs typeface="Arial" pitchFamily="34" charset="0"/>
              </a:rPr>
              <a:t>Kurkar (sandstone) ridges in the foreground while looking east to the foothills</a:t>
            </a:r>
          </a:p>
        </p:txBody>
      </p:sp>
      <p:sp>
        <p:nvSpPr>
          <p:cNvPr id="87042" name="Rectangle 2"/>
          <p:cNvSpPr>
            <a:spLocks noGrp="1" noRot="1" noChangeArrowheads="1"/>
          </p:cNvSpPr>
          <p:nvPr>
            <p:ph type="title"/>
          </p:nvPr>
        </p:nvSpPr>
        <p:spPr/>
        <p:txBody>
          <a:bodyPr/>
          <a:lstStyle/>
          <a:p>
            <a:pPr eaLnBrk="1" hangingPunct="1"/>
            <a:r>
              <a:rPr lang="en-US" altLang="en-US">
                <a:latin typeface="Arial" pitchFamily="34" charset="0"/>
                <a:ea typeface="ＭＳ Ｐゴシック" pitchFamily="34" charset="-128"/>
              </a:rPr>
              <a:t>Coastal Plain</a:t>
            </a:r>
          </a:p>
        </p:txBody>
      </p:sp>
      <p:pic>
        <p:nvPicPr>
          <p:cNvPr id="104450"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505200" y="1219200"/>
            <a:ext cx="5322888" cy="5410200"/>
          </a:xfrm>
        </p:spPr>
      </p:pic>
      <p:sp>
        <p:nvSpPr>
          <p:cNvPr id="87045" name="Rectangle 5"/>
          <p:cNvSpPr>
            <a:spLocks noChangeArrowheads="1"/>
          </p:cNvSpPr>
          <p:nvPr/>
        </p:nvSpPr>
        <p:spPr bwMode="auto">
          <a:xfrm>
            <a:off x="0" y="20574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7046" name="Text Box 6"/>
          <p:cNvSpPr txBox="1">
            <a:spLocks noChangeArrowheads="1"/>
          </p:cNvSpPr>
          <p:nvPr/>
        </p:nvSpPr>
        <p:spPr bwMode="auto">
          <a:xfrm>
            <a:off x="8534400" y="7620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t">
              <a:spcBef>
                <a:spcPct val="50000"/>
              </a:spcBef>
            </a:pPr>
            <a:r>
              <a:rPr lang="en-US" altLang="en-US" b="1">
                <a:effectLst>
                  <a:outerShdw blurRad="38100" dist="38100" dir="2700000" algn="tl">
                    <a:srgbClr val="000000"/>
                  </a:outerShdw>
                </a:effectLst>
                <a:latin typeface="Arial" pitchFamily="34" charset="0"/>
                <a:cs typeface="Arial" pitchFamily="34" charset="0"/>
              </a:rPr>
              <a:t>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24931" name="Rectangle 3"/>
          <p:cNvSpPr>
            <a:spLocks noGrp="1" noChangeArrowheads="1"/>
          </p:cNvSpPr>
          <p:nvPr>
            <p:ph type="title"/>
          </p:nvPr>
        </p:nvSpPr>
        <p:spPr>
          <a:xfrm>
            <a:off x="0" y="457200"/>
            <a:ext cx="2971800" cy="1066800"/>
          </a:xfrm>
          <a:solidFill>
            <a:srgbClr val="FF0000"/>
          </a:solidFill>
          <a:ln>
            <a:solidFill>
              <a:schemeClr val="bg2"/>
            </a:solidFill>
          </a:ln>
        </p:spPr>
        <p:txBody>
          <a:bodyPr/>
          <a:lstStyle/>
          <a:p>
            <a:pPr eaLnBrk="1" hangingPunct="1"/>
            <a:r>
              <a:rPr lang="en-US" altLang="en-US" b="0">
                <a:latin typeface="Arial" pitchFamily="34" charset="0"/>
                <a:ea typeface="ＭＳ Ｐゴシック" pitchFamily="34" charset="-128"/>
              </a:rPr>
              <a:t>Left Stage</a:t>
            </a:r>
          </a:p>
        </p:txBody>
      </p:sp>
      <p:sp>
        <p:nvSpPr>
          <p:cNvPr id="124932"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000">
                <a:solidFill>
                  <a:srgbClr val="FFFFFF"/>
                </a:solidFill>
                <a:effectLst>
                  <a:outerShdw blurRad="38100" dist="38100" dir="2700000" algn="tl">
                    <a:srgbClr val="000000"/>
                  </a:outerShdw>
                </a:effectLst>
                <a:latin typeface="Arial" pitchFamily="34" charset="0"/>
                <a:cs typeface="Arial" pitchFamily="34" charset="0"/>
              </a:rPr>
              <a:t>Right Stage</a:t>
            </a:r>
          </a:p>
        </p:txBody>
      </p:sp>
      <p:sp>
        <p:nvSpPr>
          <p:cNvPr id="106500" name="Text Box 5"/>
          <p:cNvSpPr txBox="1">
            <a:spLocks noChangeArrowheads="1"/>
          </p:cNvSpPr>
          <p:nvPr/>
        </p:nvSpPr>
        <p:spPr bwMode="auto">
          <a:xfrm>
            <a:off x="2971800" y="457200"/>
            <a:ext cx="2895600" cy="10779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en-US" altLang="en-US" sz="3200" b="1">
                <a:solidFill>
                  <a:srgbClr val="FFFFFF"/>
                </a:solidFill>
                <a:latin typeface="Arial" pitchFamily="34" charset="0"/>
                <a:cs typeface="Arial" pitchFamily="34" charset="0"/>
              </a:rPr>
              <a:t>Life in </a:t>
            </a:r>
            <a:br>
              <a:rPr lang="en-US" altLang="en-US" sz="3200" b="1">
                <a:solidFill>
                  <a:srgbClr val="FFFFFF"/>
                </a:solidFill>
                <a:latin typeface="Arial" pitchFamily="34" charset="0"/>
                <a:cs typeface="Arial" pitchFamily="34" charset="0"/>
              </a:rPr>
            </a:br>
            <a:r>
              <a:rPr lang="en-US" altLang="en-US" sz="3200" b="1">
                <a:solidFill>
                  <a:srgbClr val="FFFFFF"/>
                </a:solidFill>
                <a:latin typeface="Arial" pitchFamily="34" charset="0"/>
                <a:cs typeface="Arial" pitchFamily="34" charset="0"/>
              </a:rPr>
              <a:t>Ancient Israel</a:t>
            </a:r>
          </a:p>
        </p:txBody>
      </p:sp>
      <p:sp>
        <p:nvSpPr>
          <p:cNvPr id="124934"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7"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06505" name="Text Box 10"/>
          <p:cNvSpPr txBox="1">
            <a:spLocks noChangeArrowheads="1"/>
          </p:cNvSpPr>
          <p:nvPr/>
        </p:nvSpPr>
        <p:spPr bwMode="auto">
          <a:xfrm>
            <a:off x="0" y="1295400"/>
            <a:ext cx="4724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lnSpc>
                <a:spcPct val="50000"/>
              </a:lnSpc>
              <a:spcBef>
                <a:spcPct val="50000"/>
              </a:spcBef>
            </a:pPr>
            <a:endParaRPr lang="en-US" altLang="en-US" sz="3600" b="1">
              <a:solidFill>
                <a:srgbClr val="FF0000"/>
              </a:solidFill>
              <a:latin typeface="Arial" pitchFamily="34" charset="0"/>
              <a:cs typeface="Arial" pitchFamily="34" charset="0"/>
            </a:endParaRPr>
          </a:p>
          <a:p>
            <a:pPr fontAlgn="t">
              <a:lnSpc>
                <a:spcPct val="50000"/>
              </a:lnSpc>
              <a:spcBef>
                <a:spcPct val="50000"/>
              </a:spcBef>
            </a:pPr>
            <a:r>
              <a:rPr lang="en-US" altLang="en-US" sz="3600" b="1">
                <a:solidFill>
                  <a:srgbClr val="FF0000"/>
                </a:solidFill>
                <a:latin typeface="Arial" pitchFamily="34" charset="0"/>
                <a:cs typeface="Arial" pitchFamily="34" charset="0"/>
              </a:rPr>
              <a:t>Sea Peoples,</a:t>
            </a:r>
          </a:p>
          <a:p>
            <a:pPr fontAlgn="t">
              <a:lnSpc>
                <a:spcPct val="50000"/>
              </a:lnSpc>
              <a:spcBef>
                <a:spcPct val="50000"/>
              </a:spcBef>
            </a:pPr>
            <a:r>
              <a:rPr lang="en-US" altLang="en-US" sz="3600" b="1">
                <a:solidFill>
                  <a:srgbClr val="FF0000"/>
                </a:solidFill>
                <a:latin typeface="Arial" pitchFamily="34" charset="0"/>
                <a:cs typeface="Arial" pitchFamily="34" charset="0"/>
              </a:rPr>
              <a:t>The </a:t>
            </a:r>
            <a:r>
              <a:rPr lang="en-US" altLang="ja-JP" sz="3600" b="1">
                <a:solidFill>
                  <a:srgbClr val="FF0000"/>
                </a:solidFill>
                <a:latin typeface="Arial" pitchFamily="34" charset="0"/>
                <a:cs typeface="Arial" pitchFamily="34" charset="0"/>
              </a:rPr>
              <a:t>"ians" (mostly)</a:t>
            </a:r>
            <a:endParaRPr lang="en-US" altLang="en-US" sz="3600" b="1">
              <a:solidFill>
                <a:srgbClr val="FF0000"/>
              </a:solidFill>
              <a:latin typeface="Arial" pitchFamily="34" charset="0"/>
              <a:cs typeface="Arial" pitchFamily="34" charset="0"/>
            </a:endParaRPr>
          </a:p>
        </p:txBody>
      </p:sp>
      <p:sp>
        <p:nvSpPr>
          <p:cNvPr id="124939" name="Text Box 11"/>
          <p:cNvSpPr txBox="1">
            <a:spLocks noChangeArrowheads="1"/>
          </p:cNvSpPr>
          <p:nvPr/>
        </p:nvSpPr>
        <p:spPr bwMode="auto">
          <a:xfrm>
            <a:off x="5724525" y="1219200"/>
            <a:ext cx="3962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dirty="0">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Desert Peoples,</a:t>
            </a: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The </a:t>
            </a:r>
            <a:r>
              <a:rPr lang="en-US" altLang="ja-JP" b="1" dirty="0">
                <a:solidFill>
                  <a:srgbClr val="003399"/>
                </a:solidFill>
                <a:effectLst>
                  <a:glow rad="114300">
                    <a:schemeClr val="tx1">
                      <a:alpha val="85000"/>
                    </a:schemeClr>
                  </a:glow>
                </a:effectLst>
                <a:latin typeface="Arial" charset="0"/>
                <a:cs typeface="Arial" charset="0"/>
              </a:rPr>
              <a:t>"</a:t>
            </a:r>
            <a:r>
              <a:rPr lang="en-US" altLang="ja-JP" b="1" dirty="0" err="1">
                <a:solidFill>
                  <a:srgbClr val="003399"/>
                </a:solidFill>
                <a:effectLst>
                  <a:glow rad="114300">
                    <a:schemeClr val="tx1">
                      <a:alpha val="85000"/>
                    </a:schemeClr>
                  </a:glow>
                </a:effectLst>
                <a:latin typeface="Arial" charset="0"/>
                <a:cs typeface="Arial" charset="0"/>
              </a:rPr>
              <a:t>ites</a:t>
            </a:r>
            <a:r>
              <a:rPr lang="en-US" altLang="ja-JP" b="1" dirty="0">
                <a:solidFill>
                  <a:srgbClr val="003399"/>
                </a:solidFill>
                <a:effectLst>
                  <a:glow rad="114300">
                    <a:schemeClr val="tx1">
                      <a:alpha val="85000"/>
                    </a:schemeClr>
                  </a:glow>
                </a:effectLst>
                <a:latin typeface="Arial" charset="0"/>
                <a:cs typeface="Arial" charset="0"/>
              </a:rPr>
              <a:t>"</a:t>
            </a:r>
            <a:endParaRPr lang="en-US" b="1" dirty="0">
              <a:solidFill>
                <a:srgbClr val="003399"/>
              </a:solidFill>
              <a:effectLst>
                <a:glow rad="114300">
                  <a:schemeClr val="tx1">
                    <a:alpha val="85000"/>
                  </a:schemeClr>
                </a:glow>
              </a:effectLst>
              <a:latin typeface="Arial" charset="0"/>
              <a:cs typeface="Arial" charset="0"/>
            </a:endParaRPr>
          </a:p>
        </p:txBody>
      </p:sp>
      <p:sp>
        <p:nvSpPr>
          <p:cNvPr id="124940" name="Text Box 12"/>
          <p:cNvSpPr txBox="1">
            <a:spLocks noChangeArrowheads="1"/>
          </p:cNvSpPr>
          <p:nvPr/>
        </p:nvSpPr>
        <p:spPr bwMode="auto">
          <a:xfrm>
            <a:off x="0" y="6096000"/>
            <a:ext cx="3024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Egyptians</a:t>
            </a:r>
          </a:p>
        </p:txBody>
      </p:sp>
      <p:sp>
        <p:nvSpPr>
          <p:cNvPr id="124941" name="Text Box 13"/>
          <p:cNvSpPr txBox="1">
            <a:spLocks noChangeArrowheads="1"/>
          </p:cNvSpPr>
          <p:nvPr/>
        </p:nvSpPr>
        <p:spPr bwMode="auto">
          <a:xfrm>
            <a:off x="533400" y="5373688"/>
            <a:ext cx="30241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Philistines</a:t>
            </a:r>
          </a:p>
        </p:txBody>
      </p:sp>
      <p:sp>
        <p:nvSpPr>
          <p:cNvPr id="124942" name="Text Box 14"/>
          <p:cNvSpPr txBox="1">
            <a:spLocks noChangeArrowheads="1"/>
          </p:cNvSpPr>
          <p:nvPr/>
        </p:nvSpPr>
        <p:spPr bwMode="auto">
          <a:xfrm>
            <a:off x="2590800" y="76200"/>
            <a:ext cx="31083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Phoenicians</a:t>
            </a:r>
          </a:p>
        </p:txBody>
      </p:sp>
      <p:sp>
        <p:nvSpPr>
          <p:cNvPr id="124943" name="Text Box 15"/>
          <p:cNvSpPr txBox="1">
            <a:spLocks noChangeArrowheads="1"/>
          </p:cNvSpPr>
          <p:nvPr/>
        </p:nvSpPr>
        <p:spPr bwMode="auto">
          <a:xfrm>
            <a:off x="6400800" y="76200"/>
            <a:ext cx="20272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Syrians</a:t>
            </a:r>
          </a:p>
        </p:txBody>
      </p:sp>
      <p:sp>
        <p:nvSpPr>
          <p:cNvPr id="124944" name="Text Box 16"/>
          <p:cNvSpPr txBox="1">
            <a:spLocks noChangeArrowheads="1"/>
          </p:cNvSpPr>
          <p:nvPr/>
        </p:nvSpPr>
        <p:spPr bwMode="auto">
          <a:xfrm>
            <a:off x="1981200" y="2935288"/>
            <a:ext cx="25908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Romans</a:t>
            </a:r>
          </a:p>
        </p:txBody>
      </p:sp>
      <p:sp>
        <p:nvSpPr>
          <p:cNvPr id="124945" name="Text Box 17"/>
          <p:cNvSpPr txBox="1">
            <a:spLocks noChangeArrowheads="1"/>
          </p:cNvSpPr>
          <p:nvPr/>
        </p:nvSpPr>
        <p:spPr bwMode="auto">
          <a:xfrm>
            <a:off x="1295400" y="4611688"/>
            <a:ext cx="28225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Assyrians</a:t>
            </a:r>
          </a:p>
        </p:txBody>
      </p:sp>
      <p:sp>
        <p:nvSpPr>
          <p:cNvPr id="124946" name="Text Box 18"/>
          <p:cNvSpPr txBox="1">
            <a:spLocks noChangeArrowheads="1"/>
          </p:cNvSpPr>
          <p:nvPr/>
        </p:nvSpPr>
        <p:spPr bwMode="auto">
          <a:xfrm>
            <a:off x="1066800" y="3849688"/>
            <a:ext cx="36290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Babylonians</a:t>
            </a:r>
          </a:p>
        </p:txBody>
      </p:sp>
      <p:sp>
        <p:nvSpPr>
          <p:cNvPr id="124947" name="Text Box 19"/>
          <p:cNvSpPr txBox="1">
            <a:spLocks noChangeArrowheads="1"/>
          </p:cNvSpPr>
          <p:nvPr/>
        </p:nvSpPr>
        <p:spPr bwMode="auto">
          <a:xfrm>
            <a:off x="3886200" y="3521075"/>
            <a:ext cx="2379663"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Israelites</a:t>
            </a:r>
          </a:p>
        </p:txBody>
      </p:sp>
      <p:sp>
        <p:nvSpPr>
          <p:cNvPr id="124948" name="Text Box 20"/>
          <p:cNvSpPr txBox="1">
            <a:spLocks noChangeArrowheads="1"/>
          </p:cNvSpPr>
          <p:nvPr/>
        </p:nvSpPr>
        <p:spPr bwMode="auto">
          <a:xfrm>
            <a:off x="6096000" y="3367088"/>
            <a:ext cx="2819400"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Ammonites</a:t>
            </a:r>
          </a:p>
        </p:txBody>
      </p:sp>
      <p:sp>
        <p:nvSpPr>
          <p:cNvPr id="124949" name="Text Box 21"/>
          <p:cNvSpPr txBox="1">
            <a:spLocks noChangeArrowheads="1"/>
          </p:cNvSpPr>
          <p:nvPr/>
        </p:nvSpPr>
        <p:spPr bwMode="auto">
          <a:xfrm>
            <a:off x="6096000" y="4724400"/>
            <a:ext cx="2379663"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dirty="0">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Moabites</a:t>
            </a:r>
          </a:p>
        </p:txBody>
      </p:sp>
      <p:sp>
        <p:nvSpPr>
          <p:cNvPr id="124950" name="Text Box 22"/>
          <p:cNvSpPr txBox="1">
            <a:spLocks noChangeArrowheads="1"/>
          </p:cNvSpPr>
          <p:nvPr/>
        </p:nvSpPr>
        <p:spPr bwMode="auto">
          <a:xfrm>
            <a:off x="6096000" y="5973763"/>
            <a:ext cx="2643188"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Edomites</a:t>
            </a:r>
          </a:p>
        </p:txBody>
      </p:sp>
      <p:sp>
        <p:nvSpPr>
          <p:cNvPr id="124952" name="Text Box 24"/>
          <p:cNvSpPr txBox="1">
            <a:spLocks noChangeArrowheads="1"/>
          </p:cNvSpPr>
          <p:nvPr/>
        </p:nvSpPr>
        <p:spPr bwMode="auto">
          <a:xfrm>
            <a:off x="3429000" y="4206875"/>
            <a:ext cx="26670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Jebusites</a:t>
            </a:r>
          </a:p>
        </p:txBody>
      </p:sp>
      <p:sp>
        <p:nvSpPr>
          <p:cNvPr id="124953" name="Text Box 25"/>
          <p:cNvSpPr txBox="1">
            <a:spLocks noChangeArrowheads="1"/>
          </p:cNvSpPr>
          <p:nvPr/>
        </p:nvSpPr>
        <p:spPr bwMode="auto">
          <a:xfrm>
            <a:off x="2362200" y="5973763"/>
            <a:ext cx="2643188"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Amalekites</a:t>
            </a:r>
          </a:p>
        </p:txBody>
      </p:sp>
      <p:sp>
        <p:nvSpPr>
          <p:cNvPr id="124954" name="Text Box 26"/>
          <p:cNvSpPr txBox="1">
            <a:spLocks noChangeArrowheads="1"/>
          </p:cNvSpPr>
          <p:nvPr/>
        </p:nvSpPr>
        <p:spPr bwMode="auto">
          <a:xfrm rot="1185376">
            <a:off x="3932238" y="1725613"/>
            <a:ext cx="2803525"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800080"/>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800080"/>
                </a:solidFill>
                <a:effectLst>
                  <a:glow rad="114300">
                    <a:schemeClr val="tx1">
                      <a:alpha val="85000"/>
                    </a:schemeClr>
                  </a:glow>
                </a:effectLst>
                <a:latin typeface="Arial" charset="0"/>
                <a:cs typeface="Arial" charset="0"/>
              </a:rPr>
              <a:t>Canaanites</a:t>
            </a:r>
          </a:p>
        </p:txBody>
      </p:sp>
      <p:sp>
        <p:nvSpPr>
          <p:cNvPr id="124956" name="Text Box 28"/>
          <p:cNvSpPr txBox="1">
            <a:spLocks noChangeArrowheads="1"/>
          </p:cNvSpPr>
          <p:nvPr/>
        </p:nvSpPr>
        <p:spPr bwMode="auto">
          <a:xfrm>
            <a:off x="4343400" y="2986088"/>
            <a:ext cx="2379663"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Amorites</a:t>
            </a:r>
          </a:p>
        </p:txBody>
      </p:sp>
      <p:sp>
        <p:nvSpPr>
          <p:cNvPr id="124957" name="Text Box 29"/>
          <p:cNvSpPr txBox="1">
            <a:spLocks noChangeArrowheads="1"/>
          </p:cNvSpPr>
          <p:nvPr/>
        </p:nvSpPr>
        <p:spPr bwMode="auto">
          <a:xfrm>
            <a:off x="6096000" y="2286000"/>
            <a:ext cx="28194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Gileadites</a:t>
            </a:r>
          </a:p>
        </p:txBody>
      </p:sp>
      <p:sp>
        <p:nvSpPr>
          <p:cNvPr id="124958" name="Oval 30"/>
          <p:cNvSpPr>
            <a:spLocks noChangeArrowheads="1"/>
          </p:cNvSpPr>
          <p:nvPr/>
        </p:nvSpPr>
        <p:spPr bwMode="auto">
          <a:xfrm>
            <a:off x="339725" y="4652963"/>
            <a:ext cx="3368675" cy="1824037"/>
          </a:xfrm>
          <a:prstGeom prst="ellipse">
            <a:avLst/>
          </a:prstGeom>
          <a:noFill/>
          <a:ln w="381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06524" name="TextBox 29"/>
          <p:cNvSpPr txBox="1">
            <a:spLocks noChangeArrowheads="1"/>
          </p:cNvSpPr>
          <p:nvPr/>
        </p:nvSpPr>
        <p:spPr bwMode="auto">
          <a:xfrm>
            <a:off x="85915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latin typeface="Arial" pitchFamily="34" charset="0"/>
                <a:cs typeface="Arial" pitchFamily="34" charset="0"/>
              </a:rPr>
              <a:t>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7" descr="filis~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9602788"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Oval 8"/>
          <p:cNvSpPr>
            <a:spLocks noChangeArrowheads="1"/>
          </p:cNvSpPr>
          <p:nvPr/>
        </p:nvSpPr>
        <p:spPr bwMode="auto">
          <a:xfrm rot="-1880039">
            <a:off x="1003300" y="4656138"/>
            <a:ext cx="1882775" cy="1258887"/>
          </a:xfrm>
          <a:prstGeom prst="ellipse">
            <a:avLst/>
          </a:prstGeom>
          <a:noFill/>
          <a:ln w="57150" cap="sq">
            <a:solidFill>
              <a:srgbClr val="FF00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5123" name="Text Box 3"/>
          <p:cNvSpPr txBox="1">
            <a:spLocks noChangeArrowheads="1"/>
          </p:cNvSpPr>
          <p:nvPr/>
        </p:nvSpPr>
        <p:spPr bwMode="auto">
          <a:xfrm>
            <a:off x="3886200" y="1371600"/>
            <a:ext cx="2286000" cy="663575"/>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u="sng">
                <a:solidFill>
                  <a:schemeClr val="accent2"/>
                </a:solidFill>
                <a:latin typeface="Arial" pitchFamily="34" charset="0"/>
                <a:cs typeface="Arial" pitchFamily="34" charset="0"/>
              </a:rPr>
              <a:t>CITIES</a:t>
            </a:r>
          </a:p>
        </p:txBody>
      </p:sp>
      <p:sp>
        <p:nvSpPr>
          <p:cNvPr id="5124" name="Text Box 4"/>
          <p:cNvSpPr txBox="1">
            <a:spLocks noChangeArrowheads="1"/>
          </p:cNvSpPr>
          <p:nvPr/>
        </p:nvSpPr>
        <p:spPr bwMode="auto">
          <a:xfrm>
            <a:off x="3810000" y="304800"/>
            <a:ext cx="609600" cy="1044575"/>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chemeClr val="accent2"/>
                </a:solidFill>
                <a:latin typeface="Arial" pitchFamily="34" charset="0"/>
                <a:cs typeface="Arial" pitchFamily="34" charset="0"/>
              </a:rPr>
              <a:t>F</a:t>
            </a:r>
          </a:p>
        </p:txBody>
      </p:sp>
      <p:sp>
        <p:nvSpPr>
          <p:cNvPr id="5125" name="Text Box 5"/>
          <p:cNvSpPr txBox="1">
            <a:spLocks noChangeArrowheads="1"/>
          </p:cNvSpPr>
          <p:nvPr/>
        </p:nvSpPr>
        <p:spPr bwMode="auto">
          <a:xfrm>
            <a:off x="4267200" y="533400"/>
            <a:ext cx="2330450" cy="646113"/>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solidFill>
                  <a:srgbClr val="FF33CC"/>
                </a:solidFill>
                <a:latin typeface="Arial" pitchFamily="34" charset="0"/>
                <a:cs typeface="Arial" pitchFamily="34" charset="0"/>
              </a:rPr>
              <a:t>EATURES</a:t>
            </a:r>
          </a:p>
        </p:txBody>
      </p:sp>
      <p:sp>
        <p:nvSpPr>
          <p:cNvPr id="5127" name="Text Box 7"/>
          <p:cNvSpPr txBox="1">
            <a:spLocks noChangeArrowheads="1"/>
          </p:cNvSpPr>
          <p:nvPr/>
        </p:nvSpPr>
        <p:spPr bwMode="auto">
          <a:xfrm>
            <a:off x="3524250" y="4146550"/>
            <a:ext cx="536575" cy="708025"/>
          </a:xfrm>
          <a:prstGeom prst="rect">
            <a:avLst/>
          </a:prstGeom>
          <a:solidFill>
            <a:srgbClr val="FFFF00"/>
          </a:solidFill>
          <a:ln w="12700" cap="sq">
            <a:solidFill>
              <a:schemeClr val="tx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chemeClr val="accent2"/>
                </a:solidFill>
                <a:effectLst>
                  <a:outerShdw blurRad="38100" dist="38100" dir="2700000" algn="tl">
                    <a:srgbClr val="000000"/>
                  </a:outerShdw>
                </a:effectLst>
                <a:latin typeface="Arial" pitchFamily="34" charset="0"/>
                <a:cs typeface="Arial" pitchFamily="34" charset="0"/>
              </a:rPr>
              <a:t>A</a:t>
            </a:r>
          </a:p>
        </p:txBody>
      </p:sp>
      <p:sp>
        <p:nvSpPr>
          <p:cNvPr id="5128" name="Text Box 8"/>
          <p:cNvSpPr txBox="1">
            <a:spLocks noChangeArrowheads="1"/>
          </p:cNvSpPr>
          <p:nvPr/>
        </p:nvSpPr>
        <p:spPr bwMode="auto">
          <a:xfrm>
            <a:off x="5513388" y="4114800"/>
            <a:ext cx="592137" cy="714375"/>
          </a:xfrm>
          <a:prstGeom prst="rect">
            <a:avLst/>
          </a:prstGeom>
          <a:solidFill>
            <a:srgbClr val="FFFF00"/>
          </a:solidFill>
          <a:ln w="12700" cap="sq">
            <a:solidFill>
              <a:schemeClr val="accent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chemeClr val="tx2"/>
                </a:solidFill>
                <a:effectLst>
                  <a:outerShdw blurRad="38100" dist="38100" dir="2700000" algn="tl">
                    <a:srgbClr val="FFFFFF"/>
                  </a:outerShdw>
                </a:effectLst>
                <a:latin typeface="Arial" pitchFamily="34" charset="0"/>
                <a:cs typeface="Arial" pitchFamily="34" charset="0"/>
              </a:rPr>
              <a:t>G</a:t>
            </a:r>
          </a:p>
        </p:txBody>
      </p:sp>
      <p:sp>
        <p:nvSpPr>
          <p:cNvPr id="5129" name="Text Box 9"/>
          <p:cNvSpPr txBox="1">
            <a:spLocks noChangeArrowheads="1"/>
          </p:cNvSpPr>
          <p:nvPr/>
        </p:nvSpPr>
        <p:spPr bwMode="auto">
          <a:xfrm>
            <a:off x="7550150" y="4114800"/>
            <a:ext cx="534988" cy="714375"/>
          </a:xfrm>
          <a:prstGeom prst="rect">
            <a:avLst/>
          </a:prstGeom>
          <a:solidFill>
            <a:srgbClr val="FFFF00"/>
          </a:solidFill>
          <a:ln w="12700" cap="sq">
            <a:solidFill>
              <a:srgbClr val="00FF99"/>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rgbClr val="CC0000"/>
                </a:solidFill>
                <a:effectLst>
                  <a:outerShdw blurRad="38100" dist="38100" dir="2700000" algn="tl">
                    <a:srgbClr val="000000"/>
                  </a:outerShdw>
                </a:effectLst>
                <a:latin typeface="Arial" pitchFamily="34" charset="0"/>
                <a:cs typeface="Arial" pitchFamily="34" charset="0"/>
              </a:rPr>
              <a:t>E</a:t>
            </a:r>
          </a:p>
        </p:txBody>
      </p:sp>
      <p:sp>
        <p:nvSpPr>
          <p:cNvPr id="5130" name="Text Box 10"/>
          <p:cNvSpPr txBox="1">
            <a:spLocks noChangeArrowheads="1"/>
          </p:cNvSpPr>
          <p:nvPr/>
        </p:nvSpPr>
        <p:spPr bwMode="auto">
          <a:xfrm>
            <a:off x="2687638" y="4876800"/>
            <a:ext cx="2263775" cy="1200150"/>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600" b="1">
                <a:latin typeface="Arial" pitchFamily="34" charset="0"/>
                <a:cs typeface="Arial" pitchFamily="34" charset="0"/>
              </a:rPr>
              <a:t>Ashkelon</a:t>
            </a:r>
          </a:p>
          <a:p>
            <a:pPr algn="ctr" eaLnBrk="1" hangingPunct="1"/>
            <a:r>
              <a:rPr lang="en-US" altLang="en-US" sz="3600" b="1">
                <a:latin typeface="Arial" pitchFamily="34" charset="0"/>
                <a:cs typeface="Arial" pitchFamily="34" charset="0"/>
              </a:rPr>
              <a:t>Ashdod</a:t>
            </a:r>
          </a:p>
        </p:txBody>
      </p:sp>
      <p:sp>
        <p:nvSpPr>
          <p:cNvPr id="5131" name="Text Box 11"/>
          <p:cNvSpPr txBox="1">
            <a:spLocks noChangeArrowheads="1"/>
          </p:cNvSpPr>
          <p:nvPr/>
        </p:nvSpPr>
        <p:spPr bwMode="auto">
          <a:xfrm>
            <a:off x="5208588" y="4876800"/>
            <a:ext cx="1295400" cy="1200150"/>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600" b="1">
                <a:latin typeface="Arial" pitchFamily="34" charset="0"/>
                <a:cs typeface="Arial" pitchFamily="34" charset="0"/>
              </a:rPr>
              <a:t>Gaza Gath</a:t>
            </a:r>
          </a:p>
        </p:txBody>
      </p:sp>
      <p:sp>
        <p:nvSpPr>
          <p:cNvPr id="5132" name="Text Box 12"/>
          <p:cNvSpPr txBox="1">
            <a:spLocks noChangeArrowheads="1"/>
          </p:cNvSpPr>
          <p:nvPr/>
        </p:nvSpPr>
        <p:spPr bwMode="auto">
          <a:xfrm>
            <a:off x="7038975" y="5029200"/>
            <a:ext cx="1493838" cy="646113"/>
          </a:xfrm>
          <a:prstGeom prst="rect">
            <a:avLst/>
          </a:prstGeom>
          <a:solidFill>
            <a:srgbClr val="FFFF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600" b="1">
                <a:latin typeface="Arial" pitchFamily="34" charset="0"/>
                <a:cs typeface="Arial" pitchFamily="34" charset="0"/>
              </a:rPr>
              <a:t>Ekron</a:t>
            </a:r>
          </a:p>
        </p:txBody>
      </p:sp>
      <p:sp>
        <p:nvSpPr>
          <p:cNvPr id="5133" name="Text Box 13"/>
          <p:cNvSpPr txBox="1">
            <a:spLocks noChangeArrowheads="1"/>
          </p:cNvSpPr>
          <p:nvPr/>
        </p:nvSpPr>
        <p:spPr bwMode="auto">
          <a:xfrm>
            <a:off x="971550" y="2133600"/>
            <a:ext cx="7943850" cy="1816100"/>
          </a:xfrm>
          <a:prstGeom prst="rect">
            <a:avLst/>
          </a:prstGeom>
          <a:solidFill>
            <a:srgbClr val="FFFF00"/>
          </a:solidFill>
          <a:ln w="12700" cap="sq">
            <a:noFill/>
            <a:miter lim="800000"/>
            <a:headEnd type="none" w="sm" len="sm"/>
            <a:tailEnd type="none" w="sm" len="sm"/>
          </a:ln>
          <a:effec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The Philistines developed into 5 major cities. </a:t>
            </a:r>
          </a:p>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These cities are called a Pentapolis.  </a:t>
            </a:r>
          </a:p>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Each was controlled by a </a:t>
            </a:r>
            <a:r>
              <a:rPr lang="en-US" altLang="en-US" sz="2800" b="1" i="1">
                <a:solidFill>
                  <a:srgbClr val="CC0000"/>
                </a:solidFill>
                <a:effectLst>
                  <a:outerShdw blurRad="38100" dist="38100" dir="2700000" algn="tl">
                    <a:srgbClr val="000000"/>
                  </a:outerShdw>
                </a:effectLst>
                <a:latin typeface="Arial" pitchFamily="34" charset="0"/>
                <a:cs typeface="Arial" pitchFamily="34" charset="0"/>
              </a:rPr>
              <a:t>seren</a:t>
            </a:r>
            <a:r>
              <a:rPr lang="en-US" altLang="en-US" sz="2800" b="1">
                <a:solidFill>
                  <a:srgbClr val="CC0000"/>
                </a:solidFill>
                <a:effectLst>
                  <a:outerShdw blurRad="38100" dist="38100" dir="2700000" algn="tl">
                    <a:srgbClr val="000000"/>
                  </a:outerShdw>
                </a:effectLst>
                <a:latin typeface="Arial" pitchFamily="34" charset="0"/>
                <a:cs typeface="Arial" pitchFamily="34" charset="0"/>
              </a:rPr>
              <a:t> (lord).</a:t>
            </a:r>
          </a:p>
        </p:txBody>
      </p:sp>
      <p:sp>
        <p:nvSpPr>
          <p:cNvPr id="108557" name="Text Box 9"/>
          <p:cNvSpPr txBox="1">
            <a:spLocks noChangeArrowheads="1"/>
          </p:cNvSpPr>
          <p:nvPr/>
        </p:nvSpPr>
        <p:spPr bwMode="auto">
          <a:xfrm>
            <a:off x="8731250" y="76200"/>
            <a:ext cx="527050" cy="4619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20</a:t>
            </a:r>
            <a:endParaRPr lang="en-US" altLang="en-US">
              <a:solidFill>
                <a:schemeClr val="bg1"/>
              </a:solidFill>
              <a:latin typeface="Arial" pitchFamily="34" charset="0"/>
              <a:cs typeface="Arial" pitchFamily="34" charset="0"/>
            </a:endParaRPr>
          </a:p>
        </p:txBody>
      </p:sp>
      <p:sp>
        <p:nvSpPr>
          <p:cNvPr id="108558" name="Title 1"/>
          <p:cNvSpPr>
            <a:spLocks noGrp="1"/>
          </p:cNvSpPr>
          <p:nvPr>
            <p:ph type="title" idx="4294967295"/>
          </p:nvPr>
        </p:nvSpPr>
        <p:spPr>
          <a:xfrm>
            <a:off x="-2339975" y="476250"/>
            <a:ext cx="2232025" cy="2532063"/>
          </a:xfrm>
        </p:spPr>
        <p:txBody>
          <a:bodyPr/>
          <a:lstStyle/>
          <a:p>
            <a:r>
              <a:rPr lang="en-US" altLang="en-US">
                <a:latin typeface="Arial" pitchFamily="34" charset="0"/>
                <a:ea typeface="ＭＳ Ｐゴシック" pitchFamily="34" charset="-128"/>
              </a:rPr>
              <a:t>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24">
                                            <p:txEl>
                                              <p:charRg st="4294967295" end="4294967295"/>
                                            </p:txEl>
                                          </p:spTgt>
                                        </p:tgtEl>
                                        <p:attrNameLst>
                                          <p:attrName>style.visibility</p:attrName>
                                        </p:attrNameLst>
                                      </p:cBhvr>
                                      <p:to>
                                        <p:strVal val="visible"/>
                                      </p:to>
                                    </p:set>
                                    <p:anim calcmode="lin" valueType="num">
                                      <p:cBhvr additive="base">
                                        <p:cTn id="7" dur="500" fill="hold"/>
                                        <p:tgtEl>
                                          <p:spTgt spid="5124">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4">
                                            <p:txEl>
                                              <p:charRg st="4294967295" end="4294967295"/>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125">
                                            <p:txEl>
                                              <p:charRg st="4294967295" end="4294967295"/>
                                            </p:txEl>
                                          </p:spTgt>
                                        </p:tgtEl>
                                        <p:attrNameLst>
                                          <p:attrName>style.visibility</p:attrName>
                                        </p:attrNameLst>
                                      </p:cBhvr>
                                      <p:to>
                                        <p:strVal val="visible"/>
                                      </p:to>
                                    </p:set>
                                    <p:animEffect transition="in" filter="wipe(up)">
                                      <p:cBhvr>
                                        <p:cTn id="12" dur="500"/>
                                        <p:tgtEl>
                                          <p:spTgt spid="5125">
                                            <p:txEl>
                                              <p:charRg st="4294967295" end="429496729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123">
                                            <p:txEl>
                                              <p:charRg st="4294967295" end="4294967295"/>
                                            </p:txEl>
                                          </p:spTgt>
                                        </p:tgtEl>
                                        <p:attrNameLst>
                                          <p:attrName>style.visibility</p:attrName>
                                        </p:attrNameLst>
                                      </p:cBhvr>
                                      <p:to>
                                        <p:strVal val="visible"/>
                                      </p:to>
                                    </p:set>
                                    <p:anim calcmode="lin" valueType="num">
                                      <p:cBhvr additive="base">
                                        <p:cTn id="17" dur="500" fill="hold"/>
                                        <p:tgtEl>
                                          <p:spTgt spid="512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anim calcmode="lin" valueType="num">
                                      <p:cBhvr>
                                        <p:cTn id="23" dur="500" fill="hold"/>
                                        <p:tgtEl>
                                          <p:spTgt spid="6152"/>
                                        </p:tgtEl>
                                        <p:attrNameLst>
                                          <p:attrName>ppt_w</p:attrName>
                                        </p:attrNameLst>
                                      </p:cBhvr>
                                      <p:tavLst>
                                        <p:tav tm="0">
                                          <p:val>
                                            <p:fltVal val="0"/>
                                          </p:val>
                                        </p:tav>
                                        <p:tav tm="100000">
                                          <p:val>
                                            <p:strVal val="#ppt_w"/>
                                          </p:val>
                                        </p:tav>
                                      </p:tavLst>
                                    </p:anim>
                                    <p:anim calcmode="lin" valueType="num">
                                      <p:cBhvr>
                                        <p:cTn id="24"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133">
                                            <p:txEl>
                                              <p:charRg st="4294967295" end="4294967295"/>
                                            </p:txEl>
                                          </p:spTgt>
                                        </p:tgtEl>
                                        <p:attrNameLst>
                                          <p:attrName>style.visibility</p:attrName>
                                        </p:attrNameLst>
                                      </p:cBhvr>
                                      <p:to>
                                        <p:strVal val="visible"/>
                                      </p:to>
                                    </p:set>
                                    <p:anim calcmode="lin" valueType="num">
                                      <p:cBhvr additive="base">
                                        <p:cTn id="29" dur="500" fill="hold"/>
                                        <p:tgtEl>
                                          <p:spTgt spid="513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13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127"/>
                                        </p:tgtEl>
                                        <p:attrNameLst>
                                          <p:attrName>style.visibility</p:attrName>
                                        </p:attrNameLst>
                                      </p:cBhvr>
                                      <p:to>
                                        <p:strVal val="visible"/>
                                      </p:to>
                                    </p:set>
                                    <p:anim calcmode="lin" valueType="num">
                                      <p:cBhvr additive="base">
                                        <p:cTn id="35" dur="500" fill="hold"/>
                                        <p:tgtEl>
                                          <p:spTgt spid="5127"/>
                                        </p:tgtEl>
                                        <p:attrNameLst>
                                          <p:attrName>ppt_x</p:attrName>
                                        </p:attrNameLst>
                                      </p:cBhvr>
                                      <p:tavLst>
                                        <p:tav tm="0">
                                          <p:val>
                                            <p:strVal val="0-#ppt_w/2"/>
                                          </p:val>
                                        </p:tav>
                                        <p:tav tm="100000">
                                          <p:val>
                                            <p:strVal val="#ppt_x"/>
                                          </p:val>
                                        </p:tav>
                                      </p:tavLst>
                                    </p:anim>
                                    <p:anim calcmode="lin" valueType="num">
                                      <p:cBhvr additive="base">
                                        <p:cTn id="36"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5128"/>
                                        </p:tgtEl>
                                        <p:attrNameLst>
                                          <p:attrName>style.visibility</p:attrName>
                                        </p:attrNameLst>
                                      </p:cBhvr>
                                      <p:to>
                                        <p:strVal val="visible"/>
                                      </p:to>
                                    </p:set>
                                    <p:anim calcmode="lin" valueType="num">
                                      <p:cBhvr additive="base">
                                        <p:cTn id="41" dur="500" fill="hold"/>
                                        <p:tgtEl>
                                          <p:spTgt spid="5128"/>
                                        </p:tgtEl>
                                        <p:attrNameLst>
                                          <p:attrName>ppt_x</p:attrName>
                                        </p:attrNameLst>
                                      </p:cBhvr>
                                      <p:tavLst>
                                        <p:tav tm="0">
                                          <p:val>
                                            <p:strVal val="#ppt_x"/>
                                          </p:val>
                                        </p:tav>
                                        <p:tav tm="100000">
                                          <p:val>
                                            <p:strVal val="#ppt_x"/>
                                          </p:val>
                                        </p:tav>
                                      </p:tavLst>
                                    </p:anim>
                                    <p:anim calcmode="lin" valueType="num">
                                      <p:cBhvr additive="base">
                                        <p:cTn id="42" dur="500" fill="hold"/>
                                        <p:tgtEl>
                                          <p:spTgt spid="5128"/>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129"/>
                                        </p:tgtEl>
                                        <p:attrNameLst>
                                          <p:attrName>style.visibility</p:attrName>
                                        </p:attrNameLst>
                                      </p:cBhvr>
                                      <p:to>
                                        <p:strVal val="visible"/>
                                      </p:to>
                                    </p:set>
                                    <p:anim calcmode="lin" valueType="num">
                                      <p:cBhvr additive="base">
                                        <p:cTn id="47" dur="500" fill="hold"/>
                                        <p:tgtEl>
                                          <p:spTgt spid="5129"/>
                                        </p:tgtEl>
                                        <p:attrNameLst>
                                          <p:attrName>ppt_x</p:attrName>
                                        </p:attrNameLst>
                                      </p:cBhvr>
                                      <p:tavLst>
                                        <p:tav tm="0">
                                          <p:val>
                                            <p:strVal val="1+#ppt_w/2"/>
                                          </p:val>
                                        </p:tav>
                                        <p:tav tm="100000">
                                          <p:val>
                                            <p:strVal val="#ppt_x"/>
                                          </p:val>
                                        </p:tav>
                                      </p:tavLst>
                                    </p:anim>
                                    <p:anim calcmode="lin" valueType="num">
                                      <p:cBhvr additive="base">
                                        <p:cTn id="48"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5130">
                                            <p:txEl>
                                              <p:charRg st="4294967295" end="4294967295"/>
                                            </p:txEl>
                                          </p:spTgt>
                                        </p:tgtEl>
                                        <p:attrNameLst>
                                          <p:attrName>style.visibility</p:attrName>
                                        </p:attrNameLst>
                                      </p:cBhvr>
                                      <p:to>
                                        <p:strVal val="visible"/>
                                      </p:to>
                                    </p:set>
                                    <p:anim calcmode="lin" valueType="num">
                                      <p:cBhvr additive="base">
                                        <p:cTn id="53" dur="500" fill="hold"/>
                                        <p:tgtEl>
                                          <p:spTgt spid="513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5130">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9" fill="hold" grpId="0" nodeType="clickEffect">
                                  <p:stCondLst>
                                    <p:cond delay="0"/>
                                  </p:stCondLst>
                                  <p:childTnLst>
                                    <p:set>
                                      <p:cBhvr>
                                        <p:cTn id="58" dur="1" fill="hold">
                                          <p:stCondLst>
                                            <p:cond delay="0"/>
                                          </p:stCondLst>
                                        </p:cTn>
                                        <p:tgtEl>
                                          <p:spTgt spid="5131">
                                            <p:txEl>
                                              <p:charRg st="4294967295" end="4294967295"/>
                                            </p:txEl>
                                          </p:spTgt>
                                        </p:tgtEl>
                                        <p:attrNameLst>
                                          <p:attrName>style.visibility</p:attrName>
                                        </p:attrNameLst>
                                      </p:cBhvr>
                                      <p:to>
                                        <p:strVal val="visible"/>
                                      </p:to>
                                    </p:set>
                                    <p:anim calcmode="lin" valueType="num">
                                      <p:cBhvr additive="base">
                                        <p:cTn id="59" dur="500" fill="hold"/>
                                        <p:tgtEl>
                                          <p:spTgt spid="513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131">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5132">
                                            <p:txEl>
                                              <p:charRg st="4294967295" end="4294967295"/>
                                            </p:txEl>
                                          </p:spTgt>
                                        </p:tgtEl>
                                        <p:attrNameLst>
                                          <p:attrName>style.visibility</p:attrName>
                                        </p:attrNameLst>
                                      </p:cBhvr>
                                      <p:to>
                                        <p:strVal val="visible"/>
                                      </p:to>
                                    </p:set>
                                    <p:anim calcmode="lin" valueType="num">
                                      <p:cBhvr additive="base">
                                        <p:cTn id="65" dur="500" fill="hold"/>
                                        <p:tgtEl>
                                          <p:spTgt spid="5132">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513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123" grpId="0" autoUpdateAnimBg="0"/>
      <p:bldP spid="5124" grpId="0" autoUpdateAnimBg="0"/>
      <p:bldP spid="5125" grpId="0" autoUpdateAnimBg="0"/>
      <p:bldP spid="5127" grpId="0" animBg="1" autoUpdateAnimBg="0"/>
      <p:bldP spid="5128" grpId="0" animBg="1" autoUpdateAnimBg="0"/>
      <p:bldP spid="5129" grpId="0" animBg="1" autoUpdateAnimBg="0"/>
      <p:bldP spid="5130" grpId="0" autoUpdateAnimBg="0"/>
      <p:bldP spid="5131" grpId="0" autoUpdateAnimBg="0"/>
      <p:bldP spid="5132" grpId="0" autoUpdateAnimBg="0"/>
      <p:bldP spid="5133"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4788</TotalTime>
  <Words>2741</Words>
  <Application>Microsoft Macintosh PowerPoint</Application>
  <PresentationFormat>On-screen Show (4:3)</PresentationFormat>
  <Paragraphs>432</Paragraphs>
  <Slides>54</Slides>
  <Notes>13</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54</vt:i4>
      </vt:variant>
    </vt:vector>
  </HeadingPairs>
  <TitlesOfParts>
    <vt:vector size="73" baseType="lpstr">
      <vt:lpstr>ＭＳ Ｐゴシック</vt:lpstr>
      <vt:lpstr>新細明體</vt:lpstr>
      <vt:lpstr>Times</vt:lpstr>
      <vt:lpstr>Arial</vt:lpstr>
      <vt:lpstr>Arial Narrow</vt:lpstr>
      <vt:lpstr>Garamond</vt:lpstr>
      <vt:lpstr>Monotype Sorts</vt:lpstr>
      <vt:lpstr>Times New Roman</vt:lpstr>
      <vt:lpstr>Wingdings</vt:lpstr>
      <vt:lpstr>Default Design</vt:lpstr>
      <vt:lpstr>Stream</vt:lpstr>
      <vt:lpstr>Kimono</vt:lpstr>
      <vt:lpstr>1_Stream</vt:lpstr>
      <vt:lpstr>2_Stream</vt:lpstr>
      <vt:lpstr>1_Default Design</vt:lpstr>
      <vt:lpstr>SERENE</vt:lpstr>
      <vt:lpstr>Orbit</vt:lpstr>
      <vt:lpstr>2_Orbit</vt:lpstr>
      <vt:lpstr>Fireball</vt:lpstr>
      <vt:lpstr>The Philistines</vt:lpstr>
      <vt:lpstr>The Ancient Near East</vt:lpstr>
      <vt:lpstr>ANE Geography</vt:lpstr>
      <vt:lpstr>Origins</vt:lpstr>
      <vt:lpstr>Origins</vt:lpstr>
      <vt:lpstr>Elevations in North-South Divisions</vt:lpstr>
      <vt:lpstr>Coastal Plain</vt:lpstr>
      <vt:lpstr>Left Stage</vt:lpstr>
      <vt:lpstr>Features</vt:lpstr>
      <vt:lpstr>The Philistine Area Today</vt:lpstr>
      <vt:lpstr>Israel later gave up the Gaza Strip</vt:lpstr>
      <vt:lpstr>Gaza Up Close in 1999</vt:lpstr>
      <vt:lpstr>Geography of Philistia</vt:lpstr>
      <vt:lpstr>Major Archaeological Discoveries</vt:lpstr>
      <vt:lpstr>Ashkelon</vt:lpstr>
      <vt:lpstr>Nike</vt:lpstr>
      <vt:lpstr>Ashdod </vt:lpstr>
      <vt:lpstr>Philistines made beautiful pots!</vt:lpstr>
      <vt:lpstr>The Pottery </vt:lpstr>
      <vt:lpstr>Gaza </vt:lpstr>
      <vt:lpstr>Coastal Plain</vt:lpstr>
      <vt:lpstr>Gath </vt:lpstr>
      <vt:lpstr>What was his weakness?</vt:lpstr>
      <vt:lpstr>Ekron </vt:lpstr>
      <vt:lpstr>Language </vt:lpstr>
      <vt:lpstr>Iron Smiths </vt:lpstr>
      <vt:lpstr>Religion</vt:lpstr>
      <vt:lpstr>ASTAROTH / ASHTORETH</vt:lpstr>
      <vt:lpstr>Other Goddess Forms</vt:lpstr>
      <vt:lpstr>BAAL ZEBUB …BAAL WHAT?</vt:lpstr>
      <vt:lpstr>Some suggestions:</vt:lpstr>
      <vt:lpstr>DAGON… guess?</vt:lpstr>
      <vt:lpstr>What some believe as the Philistine's DAGON</vt:lpstr>
      <vt:lpstr>Grain God?</vt:lpstr>
      <vt:lpstr>Dagon Temple Pillars</vt:lpstr>
      <vt:lpstr>The Temple of Dagon</vt:lpstr>
      <vt:lpstr>21st Century Dagon</vt:lpstr>
      <vt:lpstr>Philistines were a fearsome people</vt:lpstr>
      <vt:lpstr>Goliath's Armor</vt:lpstr>
      <vt:lpstr>The Philistine Military Capacities (1 Sam 17:5-7)</vt:lpstr>
      <vt:lpstr>Weapons</vt:lpstr>
      <vt:lpstr>Philistine Military Organization</vt:lpstr>
      <vt:lpstr>Summary</vt:lpstr>
      <vt:lpstr>The Importance of Technology</vt:lpstr>
      <vt:lpstr>Philistines Noted Very Early</vt:lpstr>
      <vt:lpstr>"This is what the Sovereign LORD says: The people of Philistia have acted against Judah out of bitter revenge and long-standing contempt. 16 Therefore... 17 I will execute terrible vengeance against them to punish them for what they have done. And when I have inflicted my revenge,  they will know that I am the LORD."</vt:lpstr>
      <vt:lpstr>1 Samuel 17 Thought Questions</vt:lpstr>
      <vt:lpstr>IMPLICATIONS</vt:lpstr>
      <vt:lpstr>Israel's Early Western Neighbors  </vt:lpstr>
      <vt:lpstr>Israel's Early Western Neighbors  </vt:lpstr>
      <vt:lpstr>Israel's Early Western Neighbors  </vt:lpstr>
      <vt:lpstr>Presenters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Budianto</dc:creator>
  <cp:lastModifiedBy>Rick Griffith</cp:lastModifiedBy>
  <cp:revision>152</cp:revision>
  <dcterms:created xsi:type="dcterms:W3CDTF">2009-09-02T03:11:33Z</dcterms:created>
  <dcterms:modified xsi:type="dcterms:W3CDTF">2024-03-31T08:34:21Z</dcterms:modified>
</cp:coreProperties>
</file>