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0" r:id="rId5"/>
    <p:sldMasterId id="2147483722" r:id="rId6"/>
    <p:sldMasterId id="2147483737" r:id="rId7"/>
    <p:sldMasterId id="2147483750" r:id="rId8"/>
    <p:sldMasterId id="2147483762" r:id="rId9"/>
    <p:sldMasterId id="2147483774" r:id="rId10"/>
    <p:sldMasterId id="2147483786" r:id="rId11"/>
    <p:sldMasterId id="2147483801" r:id="rId12"/>
    <p:sldMasterId id="2147483814" r:id="rId13"/>
    <p:sldMasterId id="2147483826" r:id="rId14"/>
    <p:sldMasterId id="2147483838" r:id="rId15"/>
    <p:sldMasterId id="2147483850" r:id="rId16"/>
    <p:sldMasterId id="2147483862" r:id="rId17"/>
    <p:sldMasterId id="2147483877" r:id="rId18"/>
  </p:sldMasterIdLst>
  <p:notesMasterIdLst>
    <p:notesMasterId r:id="rId96"/>
  </p:notesMasterIdLst>
  <p:sldIdLst>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335" r:id="rId35"/>
    <p:sldId id="336"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90" r:id="rId51"/>
    <p:sldId id="289"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5412" r:id="rId87"/>
    <p:sldId id="325" r:id="rId88"/>
    <p:sldId id="326" r:id="rId89"/>
    <p:sldId id="327" r:id="rId90"/>
    <p:sldId id="328" r:id="rId91"/>
    <p:sldId id="329" r:id="rId92"/>
    <p:sldId id="330" r:id="rId93"/>
    <p:sldId id="331" r:id="rId94"/>
    <p:sldId id="333"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31"/>
    <p:restoredTop sz="79431"/>
  </p:normalViewPr>
  <p:slideViewPr>
    <p:cSldViewPr snapToGrid="0" snapToObjects="1">
      <p:cViewPr varScale="1">
        <p:scale>
          <a:sx n="79" d="100"/>
          <a:sy n="79" d="100"/>
        </p:scale>
        <p:origin x="216" y="1128"/>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6F09D3-4281-0449-B44F-79D1F00016DF}" type="datetimeFigureOut">
              <a:rPr lang="en-US" smtClean="0"/>
              <a:t>3/27/24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5C51D8-F03B-294B-A268-DCC2353E3104}" type="slidenum">
              <a:rPr lang="en-US" smtClean="0"/>
              <a:t>‹#›</a:t>
            </a:fld>
            <a:endParaRPr lang="en-US"/>
          </a:p>
        </p:txBody>
      </p:sp>
    </p:spTree>
    <p:extLst>
      <p:ext uri="{BB962C8B-B14F-4D97-AF65-F5344CB8AC3E}">
        <p14:creationId xmlns:p14="http://schemas.microsoft.com/office/powerpoint/2010/main" val="3512514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68FDFFC-594E-D64F-A879-7039BD3FBDB7}" type="slidenum">
              <a:rPr lang="en-US" sz="1200">
                <a:solidFill>
                  <a:prstClr val="black"/>
                </a:solidFill>
              </a:rPr>
              <a:pPr eaLnBrk="1" hangingPunct="1"/>
              <a:t>1</a:t>
            </a:fld>
            <a:endParaRPr lang="en-US" sz="1200">
              <a:solidFill>
                <a:prstClr val="black"/>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0879ABA4-A2E2-B744-833F-FF9F29338D3A}" type="slidenum">
              <a:rPr lang="en-US" sz="1200">
                <a:solidFill>
                  <a:srgbClr val="000000"/>
                </a:solidFill>
              </a:rPr>
              <a:pPr eaLnBrk="1" hangingPunct="1"/>
              <a:t>11</a:t>
            </a:fld>
            <a:endParaRPr lang="en-US" sz="1200">
              <a:solidFill>
                <a:srgbClr val="000000"/>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C63893FC-F677-A24A-9033-EC95333ACF6E}" type="slidenum">
              <a:rPr lang="en-US" sz="1200">
                <a:solidFill>
                  <a:prstClr val="black"/>
                </a:solidFill>
              </a:rPr>
              <a:pPr eaLnBrk="1" hangingPunct="1"/>
              <a:t>12</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C2A8E66E-AA69-1944-AC77-B79414D422A0}" type="slidenum">
              <a:rPr lang="en-US" sz="1200">
                <a:solidFill>
                  <a:prstClr val="black"/>
                </a:solidFill>
              </a:rPr>
              <a:pPr eaLnBrk="1" hangingPunct="1"/>
              <a:t>13</a:t>
            </a:fld>
            <a:endParaRPr lang="en-US" sz="1200">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093060E-5C03-9340-B194-0ED804B54EAE}" type="slidenum">
              <a:rPr lang="en-US" sz="1200">
                <a:solidFill>
                  <a:prstClr val="black"/>
                </a:solidFill>
              </a:rPr>
              <a:pPr eaLnBrk="1" hangingPunct="1"/>
              <a:t>14</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8C4213F-1B8D-E948-B61D-6CB67F1E966B}" type="slidenum">
              <a:rPr lang="en-US" sz="1200">
                <a:solidFill>
                  <a:prstClr val="black"/>
                </a:solidFill>
              </a:rPr>
              <a:pPr eaLnBrk="1" hangingPunct="1"/>
              <a:t>15</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C74E37-2B58-2241-8CAE-1156B5151BC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DC9DDD-2168-E94D-80D4-25FD72DF229E}"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20FFA1-19BA-C043-AED7-72FB42DC9361}"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E0128CF8-48D7-1442-BC9F-ADFE64A357D8}" type="slidenum">
              <a:rPr lang="en-US" sz="1200">
                <a:solidFill>
                  <a:prstClr val="black"/>
                </a:solidFill>
              </a:rPr>
              <a:pPr eaLnBrk="1" hangingPunct="1"/>
              <a:t>19</a:t>
            </a:fld>
            <a:endParaRPr lang="en-US" sz="1200">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31BD8614-0610-6147-874B-6E51461A2CDA}" type="slidenum">
              <a:rPr lang="en-US" sz="1200">
                <a:solidFill>
                  <a:prstClr val="black"/>
                </a:solidFill>
              </a:rPr>
              <a:pPr eaLnBrk="1" hangingPunct="1"/>
              <a:t>21</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6DE26E23-1301-DF47-B38C-ACCDD4F2ADF9}" type="slidenum">
              <a:rPr lang="en-US" sz="1200">
                <a:solidFill>
                  <a:prstClr val="black"/>
                </a:solidFill>
              </a:rPr>
              <a:pPr eaLnBrk="1" hangingPunct="1"/>
              <a:t>2</a:t>
            </a:fld>
            <a:endParaRPr lang="en-US" sz="1200">
              <a:solidFill>
                <a:prstClr val="black"/>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649FF145-0AC2-BC47-BFC4-57C5FE3BB611}"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914508" y="4343144"/>
            <a:ext cx="5028986" cy="27492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978EE914-4229-C845-961C-FDD959C39B52}" type="slidenum">
              <a:rPr lang="en-US" sz="1200" b="1">
                <a:solidFill>
                  <a:srgbClr val="000000"/>
                </a:solidFill>
                <a:latin typeface="Times" charset="0"/>
              </a:rPr>
              <a:pPr eaLnBrk="1" hangingPunct="1"/>
              <a:t>42</a:t>
            </a:fld>
            <a:endParaRPr lang="en-US" sz="1200" b="1">
              <a:solidFill>
                <a:srgbClr val="000000"/>
              </a:solidFill>
              <a:latin typeface="Time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E70841E-E360-C643-9D12-D46806655E01}" type="slidenum">
              <a:rPr lang="en-US" sz="1200" b="1">
                <a:solidFill>
                  <a:srgbClr val="000000"/>
                </a:solidFill>
                <a:latin typeface="Times" charset="0"/>
              </a:rPr>
              <a:pPr eaLnBrk="1" hangingPunct="1"/>
              <a:t>43</a:t>
            </a:fld>
            <a:endParaRPr lang="en-US" sz="1200" b="1">
              <a:solidFill>
                <a:srgbClr val="000000"/>
              </a:solidFill>
              <a:latin typeface="Times"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9449D67-A645-504B-B33C-4F58D74C2289}" type="slidenum">
              <a:rPr lang="en-US" sz="1200" b="1">
                <a:solidFill>
                  <a:srgbClr val="000000"/>
                </a:solidFill>
                <a:latin typeface="Times" charset="0"/>
              </a:rPr>
              <a:pPr eaLnBrk="1" hangingPunct="1"/>
              <a:t>44</a:t>
            </a:fld>
            <a:endParaRPr lang="en-US" sz="1200" b="1">
              <a:solidFill>
                <a:srgbClr val="000000"/>
              </a:solidFill>
              <a:latin typeface="Times"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ED82924-2DD2-3344-A846-499CFA94AAFE}" type="slidenum">
              <a:rPr lang="en-US" sz="1200" b="1">
                <a:solidFill>
                  <a:srgbClr val="000000"/>
                </a:solidFill>
                <a:latin typeface="Times" charset="0"/>
              </a:rPr>
              <a:pPr eaLnBrk="1" hangingPunct="1"/>
              <a:t>45</a:t>
            </a:fld>
            <a:endParaRPr lang="en-US" sz="1200" b="1">
              <a:solidFill>
                <a:srgbClr val="000000"/>
              </a:solidFill>
              <a:latin typeface="Times"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00A61C32-34D0-FB40-A09D-9AF07B3680D5}" type="slidenum">
              <a:rPr lang="en-US" sz="1200" b="1">
                <a:solidFill>
                  <a:srgbClr val="000000"/>
                </a:solidFill>
                <a:latin typeface="Times" charset="0"/>
              </a:rPr>
              <a:pPr eaLnBrk="1" hangingPunct="1"/>
              <a:t>46</a:t>
            </a:fld>
            <a:endParaRPr lang="en-US" sz="1200" b="1">
              <a:solidFill>
                <a:srgbClr val="000000"/>
              </a:solidFill>
              <a:latin typeface="Times"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765158F9-15CD-B74D-99C4-42A375B4D6A1}" type="slidenum">
              <a:rPr lang="en-US" sz="1200" b="1">
                <a:solidFill>
                  <a:srgbClr val="000000"/>
                </a:solidFill>
                <a:latin typeface="Times" charset="0"/>
              </a:rPr>
              <a:pPr eaLnBrk="1" hangingPunct="1"/>
              <a:t>47</a:t>
            </a:fld>
            <a:endParaRPr lang="en-US" sz="1200" b="1">
              <a:solidFill>
                <a:srgbClr val="000000"/>
              </a:solidFill>
              <a:latin typeface="Times"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2E36BAF7-5167-AD46-B1F9-F7E8F273AF60}"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OB-02-Ammonites-9</a:t>
            </a:r>
          </a:p>
          <a:p>
            <a:pPr eaLnBrk="1" hangingPunct="1">
              <a:spcBef>
                <a:spcPct val="0"/>
              </a:spcBef>
            </a:pPr>
            <a:r>
              <a:rPr lang="en-US" dirty="0">
                <a:latin typeface="Times New Roman" charset="0"/>
              </a:rPr>
              <a:t>OB-09-Edomites-8</a:t>
            </a:r>
          </a:p>
          <a:p>
            <a:pPr eaLnBrk="1" hangingPunct="1">
              <a:spcBef>
                <a:spcPct val="0"/>
              </a:spcBef>
            </a:pPr>
            <a:r>
              <a:rPr lang="en-US" dirty="0">
                <a:latin typeface="Times New Roman" charset="0"/>
              </a:rPr>
              <a:t>OB-11-Moabites-72</a:t>
            </a:r>
          </a:p>
          <a:p>
            <a:pPr eaLnBrk="1" hangingPunct="1">
              <a:spcBef>
                <a:spcPct val="0"/>
              </a:spcBef>
            </a:pPr>
            <a:r>
              <a:rPr lang="en-US">
                <a:latin typeface="Times New Roman" charset="0"/>
              </a:rPr>
              <a:t>OS-04-Numbers-282</a:t>
            </a:r>
          </a:p>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5D0D41E-6B92-9F4B-8DFD-7BDA6611B98D}" type="slidenum">
              <a:rPr lang="en-US" sz="1200" b="1">
                <a:solidFill>
                  <a:srgbClr val="000000"/>
                </a:solidFill>
                <a:latin typeface="Times" charset="0"/>
              </a:rPr>
              <a:pPr eaLnBrk="1" hangingPunct="1"/>
              <a:t>73</a:t>
            </a:fld>
            <a:endParaRPr lang="en-US" sz="1200" b="1">
              <a:solidFill>
                <a:srgbClr val="000000"/>
              </a:solidFill>
              <a:latin typeface="Times"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OB-02-Ammonites-10</a:t>
            </a:r>
          </a:p>
          <a:p>
            <a:pPr eaLnBrk="1" hangingPunct="1">
              <a:spcBef>
                <a:spcPct val="0"/>
              </a:spcBef>
            </a:pPr>
            <a:r>
              <a:rPr lang="en-US" dirty="0">
                <a:latin typeface="Times New Roman" charset="0"/>
              </a:rPr>
              <a:t>OB-09-Edomites-9</a:t>
            </a:r>
          </a:p>
          <a:p>
            <a:pPr eaLnBrk="1" hangingPunct="1">
              <a:spcBef>
                <a:spcPct val="0"/>
              </a:spcBef>
            </a:pPr>
            <a:r>
              <a:rPr lang="en-US" dirty="0">
                <a:latin typeface="Times New Roman" charset="0"/>
              </a:rPr>
              <a:t>OB-11-Moabites-73</a:t>
            </a:r>
          </a:p>
          <a:p>
            <a:pPr eaLnBrk="1" hangingPunct="1">
              <a:spcBef>
                <a:spcPct val="0"/>
              </a:spcBef>
            </a:pPr>
            <a:r>
              <a:rPr lang="en-US" dirty="0">
                <a:latin typeface="Times New Roman" charset="0"/>
              </a:rPr>
              <a:t>OS-04-Numbers-283</a:t>
            </a:r>
          </a:p>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Abraham's servants argued with Lot's servants.</a:t>
            </a:r>
          </a:p>
          <a:p>
            <a:r>
              <a:rPr lang="en-US" dirty="0"/>
              <a:t>So, Abraham gave him the choice of where to live.</a:t>
            </a:r>
          </a:p>
          <a:p>
            <a:r>
              <a:rPr lang="en-US" dirty="0"/>
              <a:t>Lot chose the immoral city of Sodom which God destroyed.</a:t>
            </a:r>
          </a:p>
          <a:p>
            <a:r>
              <a:rPr lang="en-US" dirty="0"/>
              <a:t>Lot's wife died as a salt pillar, but his two daughters lived.</a:t>
            </a:r>
          </a:p>
        </p:txBody>
      </p:sp>
      <p:sp>
        <p:nvSpPr>
          <p:cNvPr id="4" name="Slide Number Placeholder 3"/>
          <p:cNvSpPr>
            <a:spLocks noGrp="1"/>
          </p:cNvSpPr>
          <p:nvPr>
            <p:ph type="sldNum" sz="quarter" idx="5"/>
          </p:nvPr>
        </p:nvSpPr>
        <p:spPr/>
        <p:txBody>
          <a:bodyPr/>
          <a:lstStyle/>
          <a:p>
            <a:fld id="{F65C51D8-F03B-294B-A268-DCC2353E3104}" type="slidenum">
              <a:rPr lang="en-US" smtClean="0"/>
              <a:t>3</a:t>
            </a:fld>
            <a:endParaRPr lang="en-US"/>
          </a:p>
        </p:txBody>
      </p:sp>
    </p:spTree>
    <p:extLst>
      <p:ext uri="{BB962C8B-B14F-4D97-AF65-F5344CB8AC3E}">
        <p14:creationId xmlns:p14="http://schemas.microsoft.com/office/powerpoint/2010/main" val="3567136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143E04F-BA6C-AD47-9264-D54738EC5CA2}" type="slidenum">
              <a:rPr lang="en-US" sz="1200">
                <a:solidFill>
                  <a:prstClr val="black"/>
                </a:solidFill>
              </a:rPr>
              <a:pPr eaLnBrk="1" hangingPunct="1"/>
              <a:t>75</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8DA55CB-8ACD-6445-9F88-AE859DB8FAEC}" type="slidenum">
              <a:rPr lang="en-US" sz="1200">
                <a:solidFill>
                  <a:prstClr val="black"/>
                </a:solidFill>
              </a:rPr>
              <a:pPr eaLnBrk="1" hangingPunct="1"/>
              <a:t>4</a:t>
            </a:fld>
            <a:endParaRPr lang="en-US" sz="1200">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But these daughters feared that they would never have children.</a:t>
            </a:r>
          </a:p>
          <a:p>
            <a:r>
              <a:rPr lang="en-US" dirty="0"/>
              <a:t>• So, they concocted a plan to sleep with their father.</a:t>
            </a:r>
          </a:p>
          <a:p>
            <a:r>
              <a:rPr lang="en-US" dirty="0"/>
              <a:t>• The plan worked in consecutive days.</a:t>
            </a:r>
          </a:p>
          <a:p>
            <a:r>
              <a:rPr lang="en-US" dirty="0"/>
              <a:t>• The result was that both daughters got pregnant.</a:t>
            </a:r>
          </a:p>
          <a:p>
            <a:r>
              <a:rPr lang="en-US" dirty="0"/>
              <a:t>• The babies were two cousins.</a:t>
            </a:r>
          </a:p>
          <a:p>
            <a:r>
              <a:rPr lang="en-US" dirty="0"/>
              <a:t>• One was Moab.</a:t>
            </a:r>
          </a:p>
          <a:p>
            <a:r>
              <a:rPr lang="en-US" dirty="0"/>
              <a:t>• The other was Ben-Ammi.</a:t>
            </a:r>
          </a:p>
          <a:p>
            <a:r>
              <a:rPr lang="en-US" dirty="0"/>
              <a:t>These boys became the fathers of the Moabites and Ammonites.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A01B2E14-04CB-6342-AB68-E793D3B85207}" type="slidenum">
              <a:rPr lang="en-US" sz="1200">
                <a:solidFill>
                  <a:prstClr val="black"/>
                </a:solidFill>
              </a:rPr>
              <a:pPr eaLnBrk="1" hangingPunct="1"/>
              <a:t>5</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9CC311CE-8347-4D4E-B688-406B4FD97DBE}" type="slidenum">
              <a:rPr lang="en-US" sz="1200">
                <a:solidFill>
                  <a:prstClr val="black"/>
                </a:solidFill>
              </a:rPr>
              <a:pPr eaLnBrk="1" hangingPunct="1"/>
              <a:t>7</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E3EF168-E54B-A144-83A1-93C0251ABDF3}" type="slidenum">
              <a:rPr lang="en-US" sz="1200">
                <a:solidFill>
                  <a:prstClr val="black"/>
                </a:solidFill>
              </a:rPr>
              <a:pPr eaLnBrk="1" hangingPunct="1"/>
              <a:t>8</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1B42BA4A-9590-B047-BE5A-B04666E457CB}" type="slidenum">
              <a:rPr lang="en-US" sz="1200">
                <a:solidFill>
                  <a:srgbClr val="000000"/>
                </a:solidFill>
              </a:rPr>
              <a:pPr eaLnBrk="1" hangingPunct="1"/>
              <a:t>9</a:t>
            </a:fld>
            <a:endParaRPr lang="en-US" sz="1200">
              <a:solidFill>
                <a:srgbClr val="000000"/>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Jeremiah 48:20 (NIV)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Moab is disgraced, for she is shattered. Wail and cry out! Announce by the Arnon that Moab is destroyed.</a:t>
            </a:r>
            <a:r>
              <a:rPr lang="ja-JP" altLang="en-US">
                <a:latin typeface="Arial" charset="0"/>
                <a:ea typeface="ＭＳ Ｐゴシック" charset="0"/>
                <a:cs typeface="ＭＳ Ｐゴシック" charset="0"/>
              </a:rPr>
              <a:t>”</a:t>
            </a:r>
            <a:br>
              <a:rPr lang="en-US" altLang="ja-JP">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AAA35EF-3EC0-4448-B23B-498853D5FEA6}" type="slidenum">
              <a:rPr lang="en-US" sz="1200">
                <a:solidFill>
                  <a:srgbClr val="000000"/>
                </a:solidFill>
              </a:rPr>
              <a:pPr eaLnBrk="1" hangingPunct="1"/>
              <a:t>10</a:t>
            </a:fld>
            <a:endParaRPr lang="en-US"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896E7B8D-C7DE-D143-A548-F1ED4A433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7982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6A0CE8-7108-7849-B45A-2E6F884116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7058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0E1B3862-3FC1-1A42-A277-FFA6472347C4}" type="slidenum">
              <a:rPr lang="en-US"/>
              <a:pPr>
                <a:defRPr/>
              </a:pPr>
              <a:t>‹#›</a:t>
            </a:fld>
            <a:endParaRPr lang="en-US"/>
          </a:p>
        </p:txBody>
      </p:sp>
    </p:spTree>
    <p:extLst>
      <p:ext uri="{BB962C8B-B14F-4D97-AF65-F5344CB8AC3E}">
        <p14:creationId xmlns:p14="http://schemas.microsoft.com/office/powerpoint/2010/main" val="2193052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91CC0ED-53EC-0041-97F3-A04F59D2FB85}" type="slidenum">
              <a:rPr lang="en-US"/>
              <a:pPr>
                <a:defRPr/>
              </a:pPr>
              <a:t>‹#›</a:t>
            </a:fld>
            <a:endParaRPr lang="en-US"/>
          </a:p>
        </p:txBody>
      </p:sp>
    </p:spTree>
    <p:extLst>
      <p:ext uri="{BB962C8B-B14F-4D97-AF65-F5344CB8AC3E}">
        <p14:creationId xmlns:p14="http://schemas.microsoft.com/office/powerpoint/2010/main" val="319800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D718C95-B0E5-F147-B7CD-7B51FCA8CFF0}" type="slidenum">
              <a:rPr lang="en-US"/>
              <a:pPr>
                <a:defRPr/>
              </a:pPr>
              <a:t>‹#›</a:t>
            </a:fld>
            <a:endParaRPr lang="en-US"/>
          </a:p>
        </p:txBody>
      </p:sp>
    </p:spTree>
    <p:extLst>
      <p:ext uri="{BB962C8B-B14F-4D97-AF65-F5344CB8AC3E}">
        <p14:creationId xmlns:p14="http://schemas.microsoft.com/office/powerpoint/2010/main" val="4037694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CD3C67A-6DD3-2B42-944F-78FCABDDAD5E}" type="slidenum">
              <a:rPr lang="en-US"/>
              <a:pPr>
                <a:defRPr/>
              </a:pPr>
              <a:t>‹#›</a:t>
            </a:fld>
            <a:endParaRPr lang="en-US"/>
          </a:p>
        </p:txBody>
      </p:sp>
    </p:spTree>
    <p:extLst>
      <p:ext uri="{BB962C8B-B14F-4D97-AF65-F5344CB8AC3E}">
        <p14:creationId xmlns:p14="http://schemas.microsoft.com/office/powerpoint/2010/main" val="209792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F6F3F86-3813-6F41-876D-34F9241C3AF2}" type="slidenum">
              <a:rPr lang="en-US"/>
              <a:pPr>
                <a:defRPr/>
              </a:pPr>
              <a:t>‹#›</a:t>
            </a:fld>
            <a:endParaRPr lang="en-US"/>
          </a:p>
        </p:txBody>
      </p:sp>
    </p:spTree>
    <p:extLst>
      <p:ext uri="{BB962C8B-B14F-4D97-AF65-F5344CB8AC3E}">
        <p14:creationId xmlns:p14="http://schemas.microsoft.com/office/powerpoint/2010/main" val="4423820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4FBC567-8672-CE4B-888B-D3FEB28B795D}" type="slidenum">
              <a:rPr lang="en-US"/>
              <a:pPr>
                <a:defRPr/>
              </a:pPr>
              <a:t>‹#›</a:t>
            </a:fld>
            <a:endParaRPr lang="en-US"/>
          </a:p>
        </p:txBody>
      </p:sp>
    </p:spTree>
    <p:extLst>
      <p:ext uri="{BB962C8B-B14F-4D97-AF65-F5344CB8AC3E}">
        <p14:creationId xmlns:p14="http://schemas.microsoft.com/office/powerpoint/2010/main" val="25417705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323A3187-693A-A04D-87C5-E18774C3EFD8}" type="slidenum">
              <a:rPr lang="en-US"/>
              <a:pPr>
                <a:defRPr/>
              </a:pPr>
              <a:t>‹#›</a:t>
            </a:fld>
            <a:endParaRPr lang="en-US"/>
          </a:p>
        </p:txBody>
      </p:sp>
    </p:spTree>
    <p:extLst>
      <p:ext uri="{BB962C8B-B14F-4D97-AF65-F5344CB8AC3E}">
        <p14:creationId xmlns:p14="http://schemas.microsoft.com/office/powerpoint/2010/main" val="294909556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8B75D83F-6A9E-CD4C-9512-5E931E0E9481}" type="slidenum">
              <a:rPr lang="en-US"/>
              <a:pPr>
                <a:defRPr/>
              </a:pPr>
              <a:t>‹#›</a:t>
            </a:fld>
            <a:endParaRPr lang="en-US"/>
          </a:p>
        </p:txBody>
      </p:sp>
    </p:spTree>
    <p:extLst>
      <p:ext uri="{BB962C8B-B14F-4D97-AF65-F5344CB8AC3E}">
        <p14:creationId xmlns:p14="http://schemas.microsoft.com/office/powerpoint/2010/main" val="294470944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D3E52B6-21C8-D948-A7FB-ECF788846C59}" type="slidenum">
              <a:rPr lang="en-US"/>
              <a:pPr>
                <a:defRPr/>
              </a:pPr>
              <a:t>‹#›</a:t>
            </a:fld>
            <a:endParaRPr lang="en-US"/>
          </a:p>
        </p:txBody>
      </p:sp>
    </p:spTree>
    <p:extLst>
      <p:ext uri="{BB962C8B-B14F-4D97-AF65-F5344CB8AC3E}">
        <p14:creationId xmlns:p14="http://schemas.microsoft.com/office/powerpoint/2010/main" val="3675581083"/>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055AFEFD-EBE2-DC42-BEF4-31B72092BD99}" type="slidenum">
              <a:rPr lang="en-US"/>
              <a:pPr>
                <a:defRPr/>
              </a:pPr>
              <a:t>‹#›</a:t>
            </a:fld>
            <a:endParaRPr lang="en-US"/>
          </a:p>
        </p:txBody>
      </p:sp>
    </p:spTree>
    <p:extLst>
      <p:ext uri="{BB962C8B-B14F-4D97-AF65-F5344CB8AC3E}">
        <p14:creationId xmlns:p14="http://schemas.microsoft.com/office/powerpoint/2010/main" val="271466744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3C247-12CA-EC49-AA69-0239438CD6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0004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E9C3C910-5968-8D43-A15E-AB0765E324D8}" type="slidenum">
              <a:rPr lang="en-US"/>
              <a:pPr>
                <a:defRPr/>
              </a:pPr>
              <a:t>‹#›</a:t>
            </a:fld>
            <a:endParaRPr lang="en-US"/>
          </a:p>
        </p:txBody>
      </p:sp>
    </p:spTree>
    <p:extLst>
      <p:ext uri="{BB962C8B-B14F-4D97-AF65-F5344CB8AC3E}">
        <p14:creationId xmlns:p14="http://schemas.microsoft.com/office/powerpoint/2010/main" val="404780838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DBFD4009-A21E-1348-8532-92513EC8DFEA}" type="slidenum">
              <a:rPr lang="en-US"/>
              <a:pPr>
                <a:defRPr/>
              </a:pPr>
              <a:t>‹#›</a:t>
            </a:fld>
            <a:endParaRPr lang="en-US"/>
          </a:p>
        </p:txBody>
      </p:sp>
    </p:spTree>
    <p:extLst>
      <p:ext uri="{BB962C8B-B14F-4D97-AF65-F5344CB8AC3E}">
        <p14:creationId xmlns:p14="http://schemas.microsoft.com/office/powerpoint/2010/main" val="174484287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F9B1EBDE-88FE-4F41-9800-B1C7F1E1CA94}" type="slidenum">
              <a:rPr lang="en-US"/>
              <a:pPr>
                <a:defRPr/>
              </a:pPr>
              <a:t>‹#›</a:t>
            </a:fld>
            <a:endParaRPr lang="en-US"/>
          </a:p>
        </p:txBody>
      </p:sp>
    </p:spTree>
    <p:extLst>
      <p:ext uri="{BB962C8B-B14F-4D97-AF65-F5344CB8AC3E}">
        <p14:creationId xmlns:p14="http://schemas.microsoft.com/office/powerpoint/2010/main" val="373226557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056A22F4-8385-C04D-BF11-540C7AA66D87}" type="slidenum">
              <a:rPr lang="en-US"/>
              <a:pPr>
                <a:defRPr/>
              </a:pPr>
              <a:t>‹#›</a:t>
            </a:fld>
            <a:endParaRPr lang="en-US"/>
          </a:p>
        </p:txBody>
      </p:sp>
    </p:spTree>
    <p:extLst>
      <p:ext uri="{BB962C8B-B14F-4D97-AF65-F5344CB8AC3E}">
        <p14:creationId xmlns:p14="http://schemas.microsoft.com/office/powerpoint/2010/main" val="364241644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9F48A423-871E-AA4C-B19B-DAF9029C2696}" type="slidenum">
              <a:rPr lang="en-US"/>
              <a:pPr>
                <a:defRPr/>
              </a:pPr>
              <a:t>‹#›</a:t>
            </a:fld>
            <a:endParaRPr lang="en-US"/>
          </a:p>
        </p:txBody>
      </p:sp>
    </p:spTree>
    <p:extLst>
      <p:ext uri="{BB962C8B-B14F-4D97-AF65-F5344CB8AC3E}">
        <p14:creationId xmlns:p14="http://schemas.microsoft.com/office/powerpoint/2010/main" val="2260157690"/>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6BFA2BD-069B-5544-8AA2-292C295EF008}" type="slidenum">
              <a:rPr lang="en-US"/>
              <a:pPr>
                <a:defRPr/>
              </a:pPr>
              <a:t>‹#›</a:t>
            </a:fld>
            <a:endParaRPr lang="en-US"/>
          </a:p>
        </p:txBody>
      </p:sp>
    </p:spTree>
    <p:extLst>
      <p:ext uri="{BB962C8B-B14F-4D97-AF65-F5344CB8AC3E}">
        <p14:creationId xmlns:p14="http://schemas.microsoft.com/office/powerpoint/2010/main" val="125173367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2E5B5F81-681F-4242-8864-CB4BE23FA245}" type="slidenum">
              <a:rPr lang="en-US"/>
              <a:pPr>
                <a:defRPr/>
              </a:pPr>
              <a:t>‹#›</a:t>
            </a:fld>
            <a:endParaRPr lang="en-US"/>
          </a:p>
        </p:txBody>
      </p:sp>
    </p:spTree>
    <p:extLst>
      <p:ext uri="{BB962C8B-B14F-4D97-AF65-F5344CB8AC3E}">
        <p14:creationId xmlns:p14="http://schemas.microsoft.com/office/powerpoint/2010/main" val="2663491075"/>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a:xfrm>
            <a:off x="0" y="3581400"/>
            <a:ext cx="8839200" cy="914400"/>
          </a:xfrm>
        </p:spPr>
        <p:txBody>
          <a:bodyPr/>
          <a:lstStyle>
            <a:lvl1pPr>
              <a:defRPr sz="4800"/>
            </a:lvl1pPr>
          </a:lstStyle>
          <a:p>
            <a:r>
              <a:rPr lang="en-US"/>
              <a:t>Click to edit Master title style</a:t>
            </a:r>
          </a:p>
        </p:txBody>
      </p:sp>
      <p:sp>
        <p:nvSpPr>
          <p:cNvPr id="259075" name="Rectangle 3"/>
          <p:cNvSpPr>
            <a:spLocks noGrp="1" noChangeArrowheads="1"/>
          </p:cNvSpPr>
          <p:nvPr>
            <p:ph type="subTitle" idx="1"/>
          </p:nvPr>
        </p:nvSpPr>
        <p:spPr>
          <a:xfrm>
            <a:off x="0" y="4495800"/>
            <a:ext cx="8839200" cy="685800"/>
          </a:xfrm>
        </p:spPr>
        <p:txBody>
          <a:bodyPr/>
          <a:lstStyle>
            <a:lvl1pPr marL="0" indent="0" algn="r">
              <a:buFontTx/>
              <a:buNone/>
              <a:defRPr sz="2800"/>
            </a:lvl1pPr>
          </a:lstStyle>
          <a:p>
            <a:r>
              <a:rPr lang="en-US"/>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a:latin typeface="Arial Black" pitchFamily="-105" charset="0"/>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p:txBody>
          <a:bodyPr/>
          <a:lstStyle>
            <a:lvl1pPr>
              <a:defRPr b="0">
                <a:latin typeface="Arial Black" pitchFamily="-105" charset="0"/>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xfrm>
            <a:off x="7010400" y="6689725"/>
            <a:ext cx="2133600" cy="168275"/>
          </a:xfrm>
        </p:spPr>
        <p:txBody>
          <a:bodyPr/>
          <a:lstStyle>
            <a:lvl1pPr>
              <a:defRPr b="0">
                <a:latin typeface="Arial Black" charset="0"/>
              </a:defRPr>
            </a:lvl1pPr>
          </a:lstStyle>
          <a:p>
            <a:pPr>
              <a:defRPr/>
            </a:pPr>
            <a:fld id="{6ACBD26B-00A2-4148-B9BF-2884BF086E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566174"/>
      </p:ext>
    </p:extLst>
  </p:cSld>
  <p:clrMapOvr>
    <a:masterClrMapping/>
  </p:clrMapOvr>
  <p:transitio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7A584A-4F63-C949-BB1B-03782603DF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2426031"/>
      </p:ext>
    </p:extLst>
  </p:cSld>
  <p:clrMapOvr>
    <a:masterClrMapping/>
  </p:clrMapOvr>
  <p:transition spd="med">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F4DDF-3D05-AE4B-A37A-E9DE57C17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8355007"/>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Content Placeholder 2"/>
          <p:cNvSpPr>
            <a:spLocks noGrp="1"/>
          </p:cNvSpPr>
          <p:nvPr>
            <p:ph sz="quarter" idx="1"/>
          </p:nvPr>
        </p:nvSpPr>
        <p:spPr>
          <a:xfrm>
            <a:off x="457200" y="1295400"/>
            <a:ext cx="4038600"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786188"/>
            <a:ext cx="403860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ABC5585-2356-134D-9AC0-209776AC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69352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D1339D-E3FD-C643-811D-472239E851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9268227"/>
      </p:ext>
    </p:extLst>
  </p:cSld>
  <p:clrMapOvr>
    <a:masterClrMapping/>
  </p:clrMapOvr>
  <p:transition spd="med">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AF953F-37EC-0E41-9D5B-228D3E74B2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6620089"/>
      </p:ext>
    </p:extLst>
  </p:cSld>
  <p:clrMapOvr>
    <a:masterClrMapping/>
  </p:clrMapOvr>
  <p:transition spd="med">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E760A8-D174-124A-BA74-4751C2A1C7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552073"/>
      </p:ext>
    </p:extLst>
  </p:cSld>
  <p:clrMapOvr>
    <a:masterClrMapping/>
  </p:clrMapOvr>
  <p:transition spd="med">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69136F-D4CB-7340-B925-036AADFB3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398201"/>
      </p:ext>
    </p:extLst>
  </p:cSld>
  <p:clrMapOvr>
    <a:masterClrMapping/>
  </p:clrMapOvr>
  <p:transition spd="med">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2B1AEF-5414-9544-9AFC-5A9043BD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532383"/>
      </p:ext>
    </p:extLst>
  </p:cSld>
  <p:clrMapOvr>
    <a:masterClrMapping/>
  </p:clrMapOvr>
  <p:transition spd="med">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BB9F2C-76AB-3E4A-B500-E2066B10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976091"/>
      </p:ext>
    </p:extLst>
  </p:cSld>
  <p:clrMapOvr>
    <a:masterClrMapping/>
  </p:clrMapOvr>
  <p:transition spd="med">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F4B743-D3B5-1740-9270-B035C6DAD7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6673746"/>
      </p:ext>
    </p:extLst>
  </p:cSld>
  <p:clrMapOvr>
    <a:masterClrMapping/>
  </p:clrMapOvr>
  <p:transition spd="med">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05DCB1-8E2B-3F43-8BF2-C135BDFDD1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650089"/>
      </p:ext>
    </p:extLst>
  </p:cSld>
  <p:clrMapOvr>
    <a:masterClrMapping/>
  </p:clrMapOvr>
  <p:transition spd="med">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762000"/>
          </a:xfrm>
        </p:spPr>
        <p:txBody>
          <a:bodyPr/>
          <a:lstStyle/>
          <a:p>
            <a:r>
              <a:rPr lang="en-US"/>
              <a:t>Click to edit Master title style</a:t>
            </a:r>
          </a:p>
        </p:txBody>
      </p:sp>
      <p:sp>
        <p:nvSpPr>
          <p:cNvPr id="3" name="Content Placeholder 2"/>
          <p:cNvSpPr>
            <a:spLocks noGrp="1"/>
          </p:cNvSpPr>
          <p:nvPr>
            <p:ph sz="quarter" idx="1"/>
          </p:nvPr>
        </p:nvSpPr>
        <p:spPr>
          <a:xfrm>
            <a:off x="2286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28600" y="40005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62500" y="40005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CF57C3-BE5E-D543-89F1-A3400B8565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5435740"/>
      </p:ext>
    </p:extLst>
  </p:cSld>
  <p:clrMapOvr>
    <a:masterClrMapping/>
  </p:clrMapOvr>
  <p:transition spd="med">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Text Placeholder 2"/>
          <p:cNvSpPr>
            <a:spLocks noGrp="1"/>
          </p:cNvSpPr>
          <p:nvPr>
            <p:ph type="body" sz="half" idx="1"/>
          </p:nvPr>
        </p:nvSpPr>
        <p:spPr>
          <a:xfrm>
            <a:off x="228600" y="1295400"/>
            <a:ext cx="43815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62500" y="40005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234158-1568-BD4D-8A74-0777EE1751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5389294"/>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4DD0249B-3638-0D43-B2F0-2789B314C8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36378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Content Placeholder 2"/>
          <p:cNvSpPr>
            <a:spLocks noGrp="1"/>
          </p:cNvSpPr>
          <p:nvPr>
            <p:ph sz="half" idx="1"/>
          </p:nvPr>
        </p:nvSpPr>
        <p:spPr>
          <a:xfrm>
            <a:off x="228600" y="1295400"/>
            <a:ext cx="89154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4000500"/>
            <a:ext cx="89154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F00890-10A6-8D4C-AA04-7F5D698445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4001270"/>
      </p:ext>
    </p:extLst>
  </p:cSld>
  <p:clrMapOvr>
    <a:masterClrMapping/>
  </p:clrMapOvr>
  <p:transition spd="med">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a:xfrm>
            <a:off x="0" y="3581400"/>
            <a:ext cx="8839200" cy="914400"/>
          </a:xfrm>
        </p:spPr>
        <p:txBody>
          <a:bodyPr/>
          <a:lstStyle>
            <a:lvl1pPr>
              <a:defRPr sz="4800"/>
            </a:lvl1pPr>
          </a:lstStyle>
          <a:p>
            <a:r>
              <a:rPr lang="en-US"/>
              <a:t>Click to edit Master title style</a:t>
            </a:r>
          </a:p>
        </p:txBody>
      </p:sp>
      <p:sp>
        <p:nvSpPr>
          <p:cNvPr id="143363" name="Rectangle 3"/>
          <p:cNvSpPr>
            <a:spLocks noGrp="1" noChangeArrowheads="1"/>
          </p:cNvSpPr>
          <p:nvPr>
            <p:ph type="subTitle" idx="1"/>
          </p:nvPr>
        </p:nvSpPr>
        <p:spPr>
          <a:xfrm>
            <a:off x="0" y="4495800"/>
            <a:ext cx="8839200" cy="685800"/>
          </a:xfrm>
        </p:spPr>
        <p:txBody>
          <a:bodyPr/>
          <a:lstStyle>
            <a:lvl1pPr marL="0" indent="0" algn="r">
              <a:buFontTx/>
              <a:buNone/>
              <a:defRPr sz="2800"/>
            </a:lvl1pPr>
          </a:lstStyle>
          <a:p>
            <a:r>
              <a:rPr lang="en-US"/>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a:latin typeface="Arial Black" pitchFamily="-105"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b="0">
                <a:latin typeface="Arial Black" pitchFamily="-105"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10400" y="6689725"/>
            <a:ext cx="2133600" cy="168275"/>
          </a:xfrm>
        </p:spPr>
        <p:txBody>
          <a:bodyPr/>
          <a:lstStyle>
            <a:lvl1pPr>
              <a:defRPr b="0">
                <a:latin typeface="Arial Black" charset="0"/>
              </a:defRPr>
            </a:lvl1pPr>
          </a:lstStyle>
          <a:p>
            <a:pPr>
              <a:defRPr/>
            </a:pPr>
            <a:fld id="{227D91FD-4D86-BD42-A710-8A4D0EF122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5024969"/>
      </p:ext>
    </p:extLst>
  </p:cSld>
  <p:clrMapOvr>
    <a:masterClrMapping/>
  </p:clrMapOvr>
  <p:transition spd="med">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6D625-E275-AB4F-9555-256691253D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1866229"/>
      </p:ext>
    </p:extLst>
  </p:cSld>
  <p:clrMapOvr>
    <a:masterClrMapping/>
  </p:clrMapOvr>
  <p:transition spd="med">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1BE32-F751-2C46-A558-78F85A8770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669411"/>
      </p:ext>
    </p:extLst>
  </p:cSld>
  <p:clrMapOvr>
    <a:masterClrMapping/>
  </p:clrMapOvr>
  <p:transition spd="med">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DC5A9B-8A01-8348-BE4A-4BEC655AB1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4307943"/>
      </p:ext>
    </p:extLst>
  </p:cSld>
  <p:clrMapOvr>
    <a:masterClrMapping/>
  </p:clrMapOvr>
  <p:transition spd="med">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8B04E0-633C-9446-B610-CF6333C90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287038"/>
      </p:ext>
    </p:extLst>
  </p:cSld>
  <p:clrMapOvr>
    <a:masterClrMapping/>
  </p:clrMapOvr>
  <p:transition spd="med">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7CF14F-3FD7-8B4E-8F07-410B8EE334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9649297"/>
      </p:ext>
    </p:extLst>
  </p:cSld>
  <p:clrMapOvr>
    <a:masterClrMapping/>
  </p:clrMapOvr>
  <p:transition spd="med">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EC43D-90CC-9744-AD45-0FC592D3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31779"/>
      </p:ext>
    </p:extLst>
  </p:cSld>
  <p:clrMapOvr>
    <a:masterClrMapping/>
  </p:clrMapOvr>
  <p:transition spd="med">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CE781-A592-534E-934B-937D247B6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45398"/>
      </p:ext>
    </p:extLst>
  </p:cSld>
  <p:clrMapOvr>
    <a:masterClrMapping/>
  </p:clrMapOvr>
  <p:transition spd="med">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FD924A-A814-1945-A2C0-FA0D0FC50E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193586"/>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5D0BB-E6E8-F245-8103-049E5AF677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0044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DE5D02-E879-F341-B408-A60110BB71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564433"/>
      </p:ext>
    </p:extLst>
  </p:cSld>
  <p:clrMapOvr>
    <a:masterClrMapping/>
  </p:clrMapOvr>
  <p:transition spd="med">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DC2B0-AA7A-D54F-8537-521246B0E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9059613"/>
      </p:ext>
    </p:extLst>
  </p:cSld>
  <p:clrMapOvr>
    <a:masterClrMapping/>
  </p:clrMapOvr>
  <p:transition spd="med">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Content Placeholder 2"/>
          <p:cNvSpPr>
            <a:spLocks noGrp="1"/>
          </p:cNvSpPr>
          <p:nvPr>
            <p:ph sz="quarter" idx="1"/>
          </p:nvPr>
        </p:nvSpPr>
        <p:spPr>
          <a:xfrm>
            <a:off x="2286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28600" y="4000500"/>
            <a:ext cx="89154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8" name="Rectangle 6"/>
          <p:cNvSpPr>
            <a:spLocks noGrp="1" noChangeArrowheads="1"/>
          </p:cNvSpPr>
          <p:nvPr>
            <p:ph type="sldNum" sz="quarter" idx="12"/>
          </p:nvPr>
        </p:nvSpPr>
        <p:spPr>
          <a:ln/>
        </p:spPr>
        <p:txBody>
          <a:bodyPr/>
          <a:lstStyle>
            <a:lvl1pPr>
              <a:defRPr/>
            </a:lvl1pPr>
          </a:lstStyle>
          <a:p>
            <a:pPr>
              <a:defRPr/>
            </a:pPr>
            <a:fld id="{EA78FE4E-2A3B-8C45-90BF-88ED3DA789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4803762"/>
      </p:ext>
    </p:extLst>
  </p:cSld>
  <p:clrMapOvr>
    <a:masterClrMapping/>
  </p:clrMapOvr>
  <p:transition spd="med">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333333"/>
              </a:solidFill>
              <a:latin typeface="Arial"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AB0ED60-0A7F-F647-A137-882FC38FB711}" type="slidenum">
              <a:rPr lang="en-US"/>
              <a:pPr>
                <a:defRPr/>
              </a:pPr>
              <a:t>‹#›</a:t>
            </a:fld>
            <a:endParaRPr lang="en-US"/>
          </a:p>
        </p:txBody>
      </p:sp>
    </p:spTree>
    <p:extLst>
      <p:ext uri="{BB962C8B-B14F-4D97-AF65-F5344CB8AC3E}">
        <p14:creationId xmlns:p14="http://schemas.microsoft.com/office/powerpoint/2010/main" val="9328563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A9CF58B1-75A8-BB49-ABEE-BA46AD6E31C4}" type="slidenum">
              <a:rPr lang="en-US"/>
              <a:pPr>
                <a:defRPr/>
              </a:pPr>
              <a:t>‹#›</a:t>
            </a:fld>
            <a:endParaRPr lang="en-US"/>
          </a:p>
        </p:txBody>
      </p:sp>
    </p:spTree>
    <p:extLst>
      <p:ext uri="{BB962C8B-B14F-4D97-AF65-F5344CB8AC3E}">
        <p14:creationId xmlns:p14="http://schemas.microsoft.com/office/powerpoint/2010/main" val="701103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B07DA1F5-7B38-384A-BF6B-527E6C76F56A}" type="slidenum">
              <a:rPr lang="en-US"/>
              <a:pPr>
                <a:defRPr/>
              </a:pPr>
              <a:t>‹#›</a:t>
            </a:fld>
            <a:endParaRPr lang="en-US"/>
          </a:p>
        </p:txBody>
      </p:sp>
    </p:spTree>
    <p:extLst>
      <p:ext uri="{BB962C8B-B14F-4D97-AF65-F5344CB8AC3E}">
        <p14:creationId xmlns:p14="http://schemas.microsoft.com/office/powerpoint/2010/main" val="10612639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902EE3D6-B1A5-7F40-99F9-15349FFFEA63}" type="slidenum">
              <a:rPr lang="en-US"/>
              <a:pPr>
                <a:defRPr/>
              </a:pPr>
              <a:t>‹#›</a:t>
            </a:fld>
            <a:endParaRPr lang="en-US"/>
          </a:p>
        </p:txBody>
      </p:sp>
    </p:spTree>
    <p:extLst>
      <p:ext uri="{BB962C8B-B14F-4D97-AF65-F5344CB8AC3E}">
        <p14:creationId xmlns:p14="http://schemas.microsoft.com/office/powerpoint/2010/main" val="88659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9DB35ED1-FAA3-BB4E-BF11-AD1B9CD35F49}" type="slidenum">
              <a:rPr lang="en-US"/>
              <a:pPr>
                <a:defRPr/>
              </a:pPr>
              <a:t>‹#›</a:t>
            </a:fld>
            <a:endParaRPr lang="en-US"/>
          </a:p>
        </p:txBody>
      </p:sp>
    </p:spTree>
    <p:extLst>
      <p:ext uri="{BB962C8B-B14F-4D97-AF65-F5344CB8AC3E}">
        <p14:creationId xmlns:p14="http://schemas.microsoft.com/office/powerpoint/2010/main" val="935621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F284EA98-D9A9-974A-A666-3E4372879218}" type="slidenum">
              <a:rPr lang="en-US"/>
              <a:pPr>
                <a:defRPr/>
              </a:pPr>
              <a:t>‹#›</a:t>
            </a:fld>
            <a:endParaRPr lang="en-US"/>
          </a:p>
        </p:txBody>
      </p:sp>
    </p:spTree>
    <p:extLst>
      <p:ext uri="{BB962C8B-B14F-4D97-AF65-F5344CB8AC3E}">
        <p14:creationId xmlns:p14="http://schemas.microsoft.com/office/powerpoint/2010/main" val="28983420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C8041E3-A25B-B749-8F76-922CA6816C85}" type="slidenum">
              <a:rPr lang="en-US"/>
              <a:pPr>
                <a:defRPr/>
              </a:pPr>
              <a:t>‹#›</a:t>
            </a:fld>
            <a:endParaRPr lang="en-US"/>
          </a:p>
        </p:txBody>
      </p:sp>
    </p:spTree>
    <p:extLst>
      <p:ext uri="{BB962C8B-B14F-4D97-AF65-F5344CB8AC3E}">
        <p14:creationId xmlns:p14="http://schemas.microsoft.com/office/powerpoint/2010/main" val="2829666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373E31-DAFB-EC40-98D7-F1A9820C91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54032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C261B0D8-1472-9F4E-B6DC-5C4060F670E3}" type="slidenum">
              <a:rPr lang="en-US"/>
              <a:pPr>
                <a:defRPr/>
              </a:pPr>
              <a:t>‹#›</a:t>
            </a:fld>
            <a:endParaRPr lang="en-US"/>
          </a:p>
        </p:txBody>
      </p:sp>
    </p:spTree>
    <p:extLst>
      <p:ext uri="{BB962C8B-B14F-4D97-AF65-F5344CB8AC3E}">
        <p14:creationId xmlns:p14="http://schemas.microsoft.com/office/powerpoint/2010/main" val="40360113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EE8E9B1-CC6C-7E40-8B47-7203797A0741}" type="slidenum">
              <a:rPr lang="en-US"/>
              <a:pPr>
                <a:defRPr/>
              </a:pPr>
              <a:t>‹#›</a:t>
            </a:fld>
            <a:endParaRPr lang="en-US"/>
          </a:p>
        </p:txBody>
      </p:sp>
    </p:spTree>
    <p:extLst>
      <p:ext uri="{BB962C8B-B14F-4D97-AF65-F5344CB8AC3E}">
        <p14:creationId xmlns:p14="http://schemas.microsoft.com/office/powerpoint/2010/main" val="228747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FDFF995A-FD8C-C74C-A60D-31B7449A426B}" type="slidenum">
              <a:rPr lang="en-US"/>
              <a:pPr>
                <a:defRPr/>
              </a:pPr>
              <a:t>‹#›</a:t>
            </a:fld>
            <a:endParaRPr lang="en-US"/>
          </a:p>
        </p:txBody>
      </p:sp>
    </p:spTree>
    <p:extLst>
      <p:ext uri="{BB962C8B-B14F-4D97-AF65-F5344CB8AC3E}">
        <p14:creationId xmlns:p14="http://schemas.microsoft.com/office/powerpoint/2010/main" val="2689292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62BA9173-B167-6549-B82D-D4C385D71923}" type="slidenum">
              <a:rPr lang="en-US"/>
              <a:pPr>
                <a:defRPr/>
              </a:pPr>
              <a:t>‹#›</a:t>
            </a:fld>
            <a:endParaRPr lang="en-US"/>
          </a:p>
        </p:txBody>
      </p:sp>
    </p:spTree>
    <p:extLst>
      <p:ext uri="{BB962C8B-B14F-4D97-AF65-F5344CB8AC3E}">
        <p14:creationId xmlns:p14="http://schemas.microsoft.com/office/powerpoint/2010/main" val="16297313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685800" y="1804988"/>
            <a:ext cx="7391400" cy="1647825"/>
          </a:xfrm>
        </p:spPr>
        <p:txBody>
          <a:bodyPr/>
          <a:lstStyle>
            <a:lvl1pPr>
              <a:defRPr sz="5100"/>
            </a:lvl1pPr>
          </a:lstStyle>
          <a:p>
            <a:r>
              <a:rPr lang="en-US"/>
              <a:t>Click to edit Master title style</a:t>
            </a:r>
          </a:p>
        </p:txBody>
      </p:sp>
      <p:sp>
        <p:nvSpPr>
          <p:cNvPr id="84995" name="Rectangle 3"/>
          <p:cNvSpPr>
            <a:spLocks noGrp="1" noChangeArrowheads="1"/>
          </p:cNvSpPr>
          <p:nvPr>
            <p:ph type="subTitle" idx="1"/>
          </p:nvPr>
        </p:nvSpPr>
        <p:spPr>
          <a:xfrm>
            <a:off x="1219200" y="3505200"/>
            <a:ext cx="6400800" cy="12192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1295400" y="6248400"/>
            <a:ext cx="17526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200400" y="6248400"/>
            <a:ext cx="26670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019800" y="6248400"/>
            <a:ext cx="1905000" cy="457200"/>
          </a:xfrm>
        </p:spPr>
        <p:txBody>
          <a:bodyPr/>
          <a:lstStyle>
            <a:lvl1pPr>
              <a:defRPr/>
            </a:lvl1pPr>
          </a:lstStyle>
          <a:p>
            <a:pPr>
              <a:defRPr/>
            </a:pPr>
            <a:fld id="{C64E25A9-9C6E-6C44-8F13-8712BDCE34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80223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B974BB-9611-3941-B1D9-42FA040C3A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0168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0551A-6CCE-7A4D-93B7-BB2BF3DE99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01231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9C483F-71EA-C343-BC48-C50B78FF6E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39773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D3C05F-45C8-2F4B-B9C5-F6CED046AE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3087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B784EA-01E3-B543-9EB7-F52EAE0BA3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7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0A1DBB-2F4C-2B4B-BAFA-20B9E6E34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6773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DF9199-FDFC-4348-9D6D-CF45D994F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72869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44B330-0284-044B-B064-C4F48952DE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56027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A662E6-F7AE-784A-9E1B-66FDB72DE3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7725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BE834-E953-964D-8280-40CA36E568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9510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106363"/>
            <a:ext cx="5905500" cy="6065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EECD7-E219-0F45-BF83-47EDCA2575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134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0B3DA83-C244-7B4B-B85E-7961698D5560}" type="slidenum">
              <a:rPr lang="en-US"/>
              <a:pPr>
                <a:defRPr/>
              </a:pPr>
              <a:t>‹#›</a:t>
            </a:fld>
            <a:endParaRPr lang="en-US"/>
          </a:p>
        </p:txBody>
      </p:sp>
    </p:spTree>
    <p:extLst>
      <p:ext uri="{BB962C8B-B14F-4D97-AF65-F5344CB8AC3E}">
        <p14:creationId xmlns:p14="http://schemas.microsoft.com/office/powerpoint/2010/main" val="239888586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AAB76D4-2497-254E-91E9-ACB77B622BC1}" type="slidenum">
              <a:rPr lang="en-US"/>
              <a:pPr>
                <a:defRPr/>
              </a:pPr>
              <a:t>‹#›</a:t>
            </a:fld>
            <a:endParaRPr lang="en-US"/>
          </a:p>
        </p:txBody>
      </p:sp>
    </p:spTree>
    <p:extLst>
      <p:ext uri="{BB962C8B-B14F-4D97-AF65-F5344CB8AC3E}">
        <p14:creationId xmlns:p14="http://schemas.microsoft.com/office/powerpoint/2010/main" val="66056412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4370E22-AF5E-6B4F-9B89-2E9984077D59}" type="slidenum">
              <a:rPr lang="en-US"/>
              <a:pPr>
                <a:defRPr/>
              </a:pPr>
              <a:t>‹#›</a:t>
            </a:fld>
            <a:endParaRPr lang="en-US"/>
          </a:p>
        </p:txBody>
      </p:sp>
    </p:spTree>
    <p:extLst>
      <p:ext uri="{BB962C8B-B14F-4D97-AF65-F5344CB8AC3E}">
        <p14:creationId xmlns:p14="http://schemas.microsoft.com/office/powerpoint/2010/main" val="42127610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75F957-72F3-5149-9E1B-65FCC3CA2679}" type="slidenum">
              <a:rPr lang="en-US"/>
              <a:pPr>
                <a:defRPr/>
              </a:pPr>
              <a:t>‹#›</a:t>
            </a:fld>
            <a:endParaRPr lang="en-US"/>
          </a:p>
        </p:txBody>
      </p:sp>
    </p:spTree>
    <p:extLst>
      <p:ext uri="{BB962C8B-B14F-4D97-AF65-F5344CB8AC3E}">
        <p14:creationId xmlns:p14="http://schemas.microsoft.com/office/powerpoint/2010/main" val="30220302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5AF121-25BC-F84F-94F5-A72194CCF4F7}" type="slidenum">
              <a:rPr lang="en-US"/>
              <a:pPr>
                <a:defRPr/>
              </a:pPr>
              <a:t>‹#›</a:t>
            </a:fld>
            <a:endParaRPr lang="en-US"/>
          </a:p>
        </p:txBody>
      </p:sp>
    </p:spTree>
    <p:extLst>
      <p:ext uri="{BB962C8B-B14F-4D97-AF65-F5344CB8AC3E}">
        <p14:creationId xmlns:p14="http://schemas.microsoft.com/office/powerpoint/2010/main" val="201582659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A68044-B6BB-B44C-9CAA-67DB7D2804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22308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2FA77D0-623B-4041-ADF4-634E36FBADBF}" type="slidenum">
              <a:rPr lang="en-US"/>
              <a:pPr>
                <a:defRPr/>
              </a:pPr>
              <a:t>‹#›</a:t>
            </a:fld>
            <a:endParaRPr lang="en-US"/>
          </a:p>
        </p:txBody>
      </p:sp>
    </p:spTree>
    <p:extLst>
      <p:ext uri="{BB962C8B-B14F-4D97-AF65-F5344CB8AC3E}">
        <p14:creationId xmlns:p14="http://schemas.microsoft.com/office/powerpoint/2010/main" val="359619529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8293DBA-A9B5-C742-96EC-D66B761604B4}" type="slidenum">
              <a:rPr lang="en-US"/>
              <a:pPr>
                <a:defRPr/>
              </a:pPr>
              <a:t>‹#›</a:t>
            </a:fld>
            <a:endParaRPr lang="en-US"/>
          </a:p>
        </p:txBody>
      </p:sp>
    </p:spTree>
    <p:extLst>
      <p:ext uri="{BB962C8B-B14F-4D97-AF65-F5344CB8AC3E}">
        <p14:creationId xmlns:p14="http://schemas.microsoft.com/office/powerpoint/2010/main" val="389593820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16745E-B294-0943-A0A8-001568D7021C}" type="slidenum">
              <a:rPr lang="en-US"/>
              <a:pPr>
                <a:defRPr/>
              </a:pPr>
              <a:t>‹#›</a:t>
            </a:fld>
            <a:endParaRPr lang="en-US"/>
          </a:p>
        </p:txBody>
      </p:sp>
    </p:spTree>
    <p:extLst>
      <p:ext uri="{BB962C8B-B14F-4D97-AF65-F5344CB8AC3E}">
        <p14:creationId xmlns:p14="http://schemas.microsoft.com/office/powerpoint/2010/main" val="19531271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D3AE4B-D3E4-BF45-B7E5-5D0D0BB758D4}" type="slidenum">
              <a:rPr lang="en-US"/>
              <a:pPr>
                <a:defRPr/>
              </a:pPr>
              <a:t>‹#›</a:t>
            </a:fld>
            <a:endParaRPr lang="en-US"/>
          </a:p>
        </p:txBody>
      </p:sp>
    </p:spTree>
    <p:extLst>
      <p:ext uri="{BB962C8B-B14F-4D97-AF65-F5344CB8AC3E}">
        <p14:creationId xmlns:p14="http://schemas.microsoft.com/office/powerpoint/2010/main" val="205409035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A053346-BAC4-4841-82B2-D3A4E1DE340F}" type="slidenum">
              <a:rPr lang="en-US"/>
              <a:pPr>
                <a:defRPr/>
              </a:pPr>
              <a:t>‹#›</a:t>
            </a:fld>
            <a:endParaRPr lang="en-US"/>
          </a:p>
        </p:txBody>
      </p:sp>
    </p:spTree>
    <p:extLst>
      <p:ext uri="{BB962C8B-B14F-4D97-AF65-F5344CB8AC3E}">
        <p14:creationId xmlns:p14="http://schemas.microsoft.com/office/powerpoint/2010/main" val="173924416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3694850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816550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674880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3857595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49285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8E2E1C-A5AC-2B46-A07F-0083C865B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9447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4949544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6148999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6672534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6213384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541638"/>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481997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1524000" y="3454400"/>
            <a:ext cx="7543800" cy="762000"/>
          </a:xfrm>
        </p:spPr>
        <p:txBody>
          <a:bodyPr/>
          <a:lstStyle>
            <a:lvl1pPr>
              <a:defRPr sz="4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09571" name="Rectangle 3"/>
          <p:cNvSpPr>
            <a:spLocks noGrp="1" noChangeArrowheads="1"/>
          </p:cNvSpPr>
          <p:nvPr>
            <p:ph type="subTitle" idx="1"/>
          </p:nvPr>
        </p:nvSpPr>
        <p:spPr>
          <a:xfrm>
            <a:off x="1524000" y="4267200"/>
            <a:ext cx="7543800" cy="609600"/>
          </a:xfrm>
        </p:spPr>
        <p:txBody>
          <a:bodyPr/>
          <a:lstStyle>
            <a:lvl1pPr marL="0" indent="0">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13055F26-3713-4546-97C3-EE34DC464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705783"/>
      </p:ext>
    </p:extLst>
  </p:cSld>
  <p:clrMapOvr>
    <a:masterClrMapping/>
  </p:clrMapOvr>
  <p:transition>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A15AF-94FD-884E-BAF9-7514C8C10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938881"/>
      </p:ext>
    </p:extLst>
  </p:cSld>
  <p:clrMapOvr>
    <a:masterClrMapping/>
  </p:clrMapOvr>
  <p:transition>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1A6F28-A91B-194B-86F1-EEFAAFAACF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106212"/>
      </p:ext>
    </p:extLst>
  </p:cSld>
  <p:clrMapOvr>
    <a:masterClrMapping/>
  </p:clrMapOvr>
  <p:transition>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914400"/>
            <a:ext cx="3771900" cy="5486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95900" y="914400"/>
            <a:ext cx="3771900" cy="5486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6767F-2E61-0B4A-8A54-E4DA3D06C3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535394"/>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BD55A-403A-6E44-B20B-CE97269168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02463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9EB92E-2C1F-0946-B74E-20DAEF73C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550584"/>
      </p:ext>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F722F-9EE6-1940-B714-A714FDD63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651126"/>
      </p:ext>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7BD411-4EED-D341-9CF7-C448676A2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394879"/>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B4D2E-93F5-4B44-97FD-3987DB411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731243"/>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D1595B-9BED-DB42-A249-DE3552330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25586"/>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C58CA-5C9C-464A-A005-2719042C27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46581"/>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381000"/>
            <a:ext cx="1943100" cy="6019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381000"/>
            <a:ext cx="5676900" cy="6019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71F2F2-2CEB-294B-92A3-73B457F45C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253399"/>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13716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2959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1371600" y="3733800"/>
            <a:ext cx="76962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D7FB0180-06BF-EF4C-9B3A-40E7AF270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61491"/>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371600" y="914400"/>
            <a:ext cx="37719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2959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295900" y="37338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AA87EB-4921-4F4D-8379-5EB2A0AC5C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02377"/>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13716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1371600" y="37338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5295900" y="914400"/>
            <a:ext cx="37719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B233C060-21AD-B745-AF72-54963D826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027494"/>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644734-3142-CA4A-AC57-3AA4342EF1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4982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B4FCE-5679-E64A-ABE4-EFA8FE3A8E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5679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0620567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034821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1170597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1391919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10776889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9366270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7226042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9509413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7936331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244581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22C810-1C5B-B843-99EF-95425E8428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1221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1692337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3443394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579613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471289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639ECF-5E16-7B4F-942B-507565A20A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6631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05A5F-66A1-0640-B615-9DF009427C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162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SmartArt Placeholder 2"/>
          <p:cNvSpPr>
            <a:spLocks noGrp="1"/>
          </p:cNvSpPr>
          <p:nvPr>
            <p:ph type="dgm" idx="1"/>
          </p:nvPr>
        </p:nvSpPr>
        <p:spPr>
          <a:xfrm>
            <a:off x="457200" y="1295400"/>
            <a:ext cx="8229600" cy="48307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4D2150-63FE-D040-8B9F-C8DB5D185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47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smtClean="0">
                <a:cs typeface="ＭＳ Ｐゴシック" charset="0"/>
              </a:defRPr>
            </a:lvl1pPr>
          </a:lstStyle>
          <a:p>
            <a:pPr>
              <a:defRPr/>
            </a:pPr>
            <a:endParaRPr lang="en-US"/>
          </a:p>
        </p:txBody>
      </p:sp>
      <p:sp>
        <p:nvSpPr>
          <p:cNvPr id="19" name="Rectangle 6"/>
          <p:cNvSpPr>
            <a:spLocks noGrp="1" noChangeArrowheads="1"/>
          </p:cNvSpPr>
          <p:nvPr>
            <p:ph type="ftr" sz="quarter" idx="11"/>
          </p:nvPr>
        </p:nvSpPr>
        <p:spPr/>
        <p:txBody>
          <a:bodyPr/>
          <a:lstStyle>
            <a:lvl1pPr>
              <a:defRPr smtClean="0">
                <a:cs typeface="ＭＳ Ｐゴシック" charset="0"/>
              </a:defRPr>
            </a:lvl1pPr>
          </a:lstStyle>
          <a:p>
            <a:pPr>
              <a:defRPr/>
            </a:pPr>
            <a:endParaRPr lang="en-US"/>
          </a:p>
        </p:txBody>
      </p:sp>
      <p:sp>
        <p:nvSpPr>
          <p:cNvPr id="20" name="Rectangle 7"/>
          <p:cNvSpPr>
            <a:spLocks noGrp="1" noChangeArrowheads="1"/>
          </p:cNvSpPr>
          <p:nvPr>
            <p:ph type="sldNum" sz="quarter" idx="12"/>
          </p:nvPr>
        </p:nvSpPr>
        <p:spPr/>
        <p:txBody>
          <a:bodyPr/>
          <a:lstStyle>
            <a:lvl1pPr>
              <a:defRPr smtClean="0">
                <a:cs typeface="ＭＳ Ｐゴシック" charset="0"/>
              </a:defRPr>
            </a:lvl1pPr>
          </a:lstStyle>
          <a:p>
            <a:pPr>
              <a:defRPr/>
            </a:pPr>
            <a:fld id="{E900414B-EC69-A64F-93F2-89BC48BB783D}" type="slidenum">
              <a:rPr lang="en-US"/>
              <a:pPr>
                <a:defRPr/>
              </a:pPr>
              <a:t>‹#›</a:t>
            </a:fld>
            <a:endParaRPr lang="en-US"/>
          </a:p>
        </p:txBody>
      </p:sp>
    </p:spTree>
    <p:extLst>
      <p:ext uri="{BB962C8B-B14F-4D97-AF65-F5344CB8AC3E}">
        <p14:creationId xmlns:p14="http://schemas.microsoft.com/office/powerpoint/2010/main" val="1445174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7E86500D-4FAA-0C42-B15C-0F4160F3D27E}" type="slidenum">
              <a:rPr lang="en-US"/>
              <a:pPr>
                <a:defRPr/>
              </a:pPr>
              <a:t>‹#›</a:t>
            </a:fld>
            <a:endParaRPr lang="en-US"/>
          </a:p>
        </p:txBody>
      </p:sp>
    </p:spTree>
    <p:extLst>
      <p:ext uri="{BB962C8B-B14F-4D97-AF65-F5344CB8AC3E}">
        <p14:creationId xmlns:p14="http://schemas.microsoft.com/office/powerpoint/2010/main" val="2366980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2328509A-20FB-F54A-92DE-88DA42C75F95}" type="slidenum">
              <a:rPr lang="en-US"/>
              <a:pPr>
                <a:defRPr/>
              </a:pPr>
              <a:t>‹#›</a:t>
            </a:fld>
            <a:endParaRPr lang="en-US"/>
          </a:p>
        </p:txBody>
      </p:sp>
    </p:spTree>
    <p:extLst>
      <p:ext uri="{BB962C8B-B14F-4D97-AF65-F5344CB8AC3E}">
        <p14:creationId xmlns:p14="http://schemas.microsoft.com/office/powerpoint/2010/main" val="195702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FF5C91BD-3EB3-C84B-BED1-A85301D00E4C}" type="slidenum">
              <a:rPr lang="en-US"/>
              <a:pPr>
                <a:defRPr/>
              </a:pPr>
              <a:t>‹#›</a:t>
            </a:fld>
            <a:endParaRPr lang="en-US"/>
          </a:p>
        </p:txBody>
      </p:sp>
    </p:spTree>
    <p:extLst>
      <p:ext uri="{BB962C8B-B14F-4D97-AF65-F5344CB8AC3E}">
        <p14:creationId xmlns:p14="http://schemas.microsoft.com/office/powerpoint/2010/main" val="812200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cs typeface="ＭＳ Ｐゴシック" charset="0"/>
              </a:defRPr>
            </a:lvl1pPr>
          </a:lstStyle>
          <a:p>
            <a:pPr>
              <a:defRPr/>
            </a:pPr>
            <a:fld id="{F08B3ED4-F147-944F-8601-AAE8E0D13EFA}" type="slidenum">
              <a:rPr lang="en-US"/>
              <a:pPr>
                <a:defRPr/>
              </a:pPr>
              <a:t>‹#›</a:t>
            </a:fld>
            <a:endParaRPr lang="en-US"/>
          </a:p>
        </p:txBody>
      </p:sp>
    </p:spTree>
    <p:extLst>
      <p:ext uri="{BB962C8B-B14F-4D97-AF65-F5344CB8AC3E}">
        <p14:creationId xmlns:p14="http://schemas.microsoft.com/office/powerpoint/2010/main" val="4110234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49F86-2017-774B-8ADD-547F80B1EB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2108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cs typeface="ＭＳ Ｐゴシック" charset="0"/>
              </a:defRPr>
            </a:lvl1pPr>
          </a:lstStyle>
          <a:p>
            <a:pPr>
              <a:defRPr/>
            </a:pPr>
            <a:fld id="{25C7F663-DA9A-EE4B-85CA-55B71932165B}" type="slidenum">
              <a:rPr lang="en-US"/>
              <a:pPr>
                <a:defRPr/>
              </a:pPr>
              <a:t>‹#›</a:t>
            </a:fld>
            <a:endParaRPr lang="en-US"/>
          </a:p>
        </p:txBody>
      </p:sp>
    </p:spTree>
    <p:extLst>
      <p:ext uri="{BB962C8B-B14F-4D97-AF65-F5344CB8AC3E}">
        <p14:creationId xmlns:p14="http://schemas.microsoft.com/office/powerpoint/2010/main" val="252078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cs typeface="ＭＳ Ｐゴシック" charset="0"/>
              </a:defRPr>
            </a:lvl1pPr>
          </a:lstStyle>
          <a:p>
            <a:pPr>
              <a:defRPr/>
            </a:pPr>
            <a:fld id="{61574AB6-ACA4-DF45-9F9D-0B9DD6D69224}" type="slidenum">
              <a:rPr lang="en-US"/>
              <a:pPr>
                <a:defRPr/>
              </a:pPr>
              <a:t>‹#›</a:t>
            </a:fld>
            <a:endParaRPr lang="en-US"/>
          </a:p>
        </p:txBody>
      </p:sp>
    </p:spTree>
    <p:extLst>
      <p:ext uri="{BB962C8B-B14F-4D97-AF65-F5344CB8AC3E}">
        <p14:creationId xmlns:p14="http://schemas.microsoft.com/office/powerpoint/2010/main" val="170078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AF77C1C9-15AA-5646-9C02-83AA435F266A}" type="slidenum">
              <a:rPr lang="en-US"/>
              <a:pPr>
                <a:defRPr/>
              </a:pPr>
              <a:t>‹#›</a:t>
            </a:fld>
            <a:endParaRPr lang="en-US"/>
          </a:p>
        </p:txBody>
      </p:sp>
    </p:spTree>
    <p:extLst>
      <p:ext uri="{BB962C8B-B14F-4D97-AF65-F5344CB8AC3E}">
        <p14:creationId xmlns:p14="http://schemas.microsoft.com/office/powerpoint/2010/main" val="1829241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85A80746-282F-C340-BF8B-0BEBB6142FE6}" type="slidenum">
              <a:rPr lang="en-US"/>
              <a:pPr>
                <a:defRPr/>
              </a:pPr>
              <a:t>‹#›</a:t>
            </a:fld>
            <a:endParaRPr lang="en-US"/>
          </a:p>
        </p:txBody>
      </p:sp>
    </p:spTree>
    <p:extLst>
      <p:ext uri="{BB962C8B-B14F-4D97-AF65-F5344CB8AC3E}">
        <p14:creationId xmlns:p14="http://schemas.microsoft.com/office/powerpoint/2010/main" val="3597877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52BE99DD-CCEE-0743-B90B-6B93D9BAB2A1}" type="slidenum">
              <a:rPr lang="en-US"/>
              <a:pPr>
                <a:defRPr/>
              </a:pPr>
              <a:t>‹#›</a:t>
            </a:fld>
            <a:endParaRPr lang="en-US"/>
          </a:p>
        </p:txBody>
      </p:sp>
    </p:spTree>
    <p:extLst>
      <p:ext uri="{BB962C8B-B14F-4D97-AF65-F5344CB8AC3E}">
        <p14:creationId xmlns:p14="http://schemas.microsoft.com/office/powerpoint/2010/main" val="3002790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3CA10870-6363-4047-A4D5-F8D305758E72}" type="slidenum">
              <a:rPr lang="en-US"/>
              <a:pPr>
                <a:defRPr/>
              </a:pPr>
              <a:t>‹#›</a:t>
            </a:fld>
            <a:endParaRPr lang="en-US"/>
          </a:p>
        </p:txBody>
      </p:sp>
    </p:spTree>
    <p:extLst>
      <p:ext uri="{BB962C8B-B14F-4D97-AF65-F5344CB8AC3E}">
        <p14:creationId xmlns:p14="http://schemas.microsoft.com/office/powerpoint/2010/main" val="2494957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smtClean="0"/>
            </a:lvl1pPr>
          </a:lstStyle>
          <a:p>
            <a:pPr>
              <a:defRPr/>
            </a:pPr>
            <a:endParaRPr lang="en-US"/>
          </a:p>
        </p:txBody>
      </p:sp>
      <p:sp>
        <p:nvSpPr>
          <p:cNvPr id="19" name="Rectangle 6"/>
          <p:cNvSpPr>
            <a:spLocks noGrp="1" noChangeArrowheads="1"/>
          </p:cNvSpPr>
          <p:nvPr>
            <p:ph type="ftr" sz="quarter" idx="11"/>
          </p:nvPr>
        </p:nvSpPr>
        <p:spPr/>
        <p:txBody>
          <a:bodyPr/>
          <a:lstStyle>
            <a:lvl1pPr>
              <a:defRPr smtClean="0"/>
            </a:lvl1pPr>
          </a:lstStyle>
          <a:p>
            <a:pPr>
              <a:defRPr/>
            </a:pPr>
            <a:endParaRPr lang="en-US"/>
          </a:p>
        </p:txBody>
      </p:sp>
      <p:sp>
        <p:nvSpPr>
          <p:cNvPr id="20" name="Rectangle 7"/>
          <p:cNvSpPr>
            <a:spLocks noGrp="1" noChangeArrowheads="1"/>
          </p:cNvSpPr>
          <p:nvPr>
            <p:ph type="sldNum" sz="quarter" idx="12"/>
          </p:nvPr>
        </p:nvSpPr>
        <p:spPr/>
        <p:txBody>
          <a:bodyPr/>
          <a:lstStyle>
            <a:lvl1pPr>
              <a:defRPr smtClean="0"/>
            </a:lvl1pPr>
          </a:lstStyle>
          <a:p>
            <a:pPr>
              <a:defRPr/>
            </a:pPr>
            <a:fld id="{6B5BE808-9340-4D4F-B72E-1FECDEB29FE2}" type="slidenum">
              <a:rPr lang="en-US"/>
              <a:pPr>
                <a:defRPr/>
              </a:pPr>
              <a:t>‹#›</a:t>
            </a:fld>
            <a:endParaRPr lang="en-US"/>
          </a:p>
        </p:txBody>
      </p:sp>
    </p:spTree>
    <p:extLst>
      <p:ext uri="{BB962C8B-B14F-4D97-AF65-F5344CB8AC3E}">
        <p14:creationId xmlns:p14="http://schemas.microsoft.com/office/powerpoint/2010/main" val="114767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92221-C768-6842-B89F-6A4D4B29EB12}" type="slidenum">
              <a:rPr lang="en-US"/>
              <a:pPr>
                <a:defRPr/>
              </a:pPr>
              <a:t>‹#›</a:t>
            </a:fld>
            <a:endParaRPr lang="en-US"/>
          </a:p>
        </p:txBody>
      </p:sp>
    </p:spTree>
    <p:extLst>
      <p:ext uri="{BB962C8B-B14F-4D97-AF65-F5344CB8AC3E}">
        <p14:creationId xmlns:p14="http://schemas.microsoft.com/office/powerpoint/2010/main" val="4267590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8F8E3-52DB-1F47-8415-9E6BDB7EC098}" type="slidenum">
              <a:rPr lang="en-US"/>
              <a:pPr>
                <a:defRPr/>
              </a:pPr>
              <a:t>‹#›</a:t>
            </a:fld>
            <a:endParaRPr lang="en-US"/>
          </a:p>
        </p:txBody>
      </p:sp>
    </p:spTree>
    <p:extLst>
      <p:ext uri="{BB962C8B-B14F-4D97-AF65-F5344CB8AC3E}">
        <p14:creationId xmlns:p14="http://schemas.microsoft.com/office/powerpoint/2010/main" val="1808876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FD4D80-8F45-A544-B321-11AA2F6F3E9F}" type="slidenum">
              <a:rPr lang="en-US"/>
              <a:pPr>
                <a:defRPr/>
              </a:pPr>
              <a:t>‹#›</a:t>
            </a:fld>
            <a:endParaRPr lang="en-US"/>
          </a:p>
        </p:txBody>
      </p:sp>
    </p:spTree>
    <p:extLst>
      <p:ext uri="{BB962C8B-B14F-4D97-AF65-F5344CB8AC3E}">
        <p14:creationId xmlns:p14="http://schemas.microsoft.com/office/powerpoint/2010/main" val="317123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D48D33-FEE5-344F-90F0-050593864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6131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83AABF-281E-6742-9C8A-D740B55E8939}" type="slidenum">
              <a:rPr lang="en-US"/>
              <a:pPr>
                <a:defRPr/>
              </a:pPr>
              <a:t>‹#›</a:t>
            </a:fld>
            <a:endParaRPr lang="en-US"/>
          </a:p>
        </p:txBody>
      </p:sp>
    </p:spTree>
    <p:extLst>
      <p:ext uri="{BB962C8B-B14F-4D97-AF65-F5344CB8AC3E}">
        <p14:creationId xmlns:p14="http://schemas.microsoft.com/office/powerpoint/2010/main" val="2889731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98C872-1AEE-3541-90D2-63EA5ED9B9C1}" type="slidenum">
              <a:rPr lang="en-US"/>
              <a:pPr>
                <a:defRPr/>
              </a:pPr>
              <a:t>‹#›</a:t>
            </a:fld>
            <a:endParaRPr lang="en-US"/>
          </a:p>
        </p:txBody>
      </p:sp>
    </p:spTree>
    <p:extLst>
      <p:ext uri="{BB962C8B-B14F-4D97-AF65-F5344CB8AC3E}">
        <p14:creationId xmlns:p14="http://schemas.microsoft.com/office/powerpoint/2010/main" val="232467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2910EC-F49B-014A-92F1-0FCFB2846EC2}" type="slidenum">
              <a:rPr lang="en-US"/>
              <a:pPr>
                <a:defRPr/>
              </a:pPr>
              <a:t>‹#›</a:t>
            </a:fld>
            <a:endParaRPr lang="en-US"/>
          </a:p>
        </p:txBody>
      </p:sp>
    </p:spTree>
    <p:extLst>
      <p:ext uri="{BB962C8B-B14F-4D97-AF65-F5344CB8AC3E}">
        <p14:creationId xmlns:p14="http://schemas.microsoft.com/office/powerpoint/2010/main" val="2674550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C77922-3AC1-5D4D-BCB1-E5C6261C9854}" type="slidenum">
              <a:rPr lang="en-US"/>
              <a:pPr>
                <a:defRPr/>
              </a:pPr>
              <a:t>‹#›</a:t>
            </a:fld>
            <a:endParaRPr lang="en-US"/>
          </a:p>
        </p:txBody>
      </p:sp>
    </p:spTree>
    <p:extLst>
      <p:ext uri="{BB962C8B-B14F-4D97-AF65-F5344CB8AC3E}">
        <p14:creationId xmlns:p14="http://schemas.microsoft.com/office/powerpoint/2010/main" val="234888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A27090-F69D-D348-ABA1-92E8C3B2311A}" type="slidenum">
              <a:rPr lang="en-US"/>
              <a:pPr>
                <a:defRPr/>
              </a:pPr>
              <a:t>‹#›</a:t>
            </a:fld>
            <a:endParaRPr lang="en-US"/>
          </a:p>
        </p:txBody>
      </p:sp>
    </p:spTree>
    <p:extLst>
      <p:ext uri="{BB962C8B-B14F-4D97-AF65-F5344CB8AC3E}">
        <p14:creationId xmlns:p14="http://schemas.microsoft.com/office/powerpoint/2010/main" val="736458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5C40B-B299-1A4B-89F3-D1E7712A6C40}" type="slidenum">
              <a:rPr lang="en-US"/>
              <a:pPr>
                <a:defRPr/>
              </a:pPr>
              <a:t>‹#›</a:t>
            </a:fld>
            <a:endParaRPr lang="en-US"/>
          </a:p>
        </p:txBody>
      </p:sp>
    </p:spTree>
    <p:extLst>
      <p:ext uri="{BB962C8B-B14F-4D97-AF65-F5344CB8AC3E}">
        <p14:creationId xmlns:p14="http://schemas.microsoft.com/office/powerpoint/2010/main" val="1971073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0644C-00D7-944A-B8F8-36E8C06C6376}" type="slidenum">
              <a:rPr lang="en-US"/>
              <a:pPr>
                <a:defRPr/>
              </a:pPr>
              <a:t>‹#›</a:t>
            </a:fld>
            <a:endParaRPr lang="en-US"/>
          </a:p>
        </p:txBody>
      </p:sp>
    </p:spTree>
    <p:extLst>
      <p:ext uri="{BB962C8B-B14F-4D97-AF65-F5344CB8AC3E}">
        <p14:creationId xmlns:p14="http://schemas.microsoft.com/office/powerpoint/2010/main" val="4095322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685800" y="2209800"/>
            <a:ext cx="7772400" cy="1143000"/>
          </a:xfrm>
        </p:spPr>
        <p:txBody>
          <a:bodyPr/>
          <a:lstStyle>
            <a:lvl1pPr>
              <a:defRPr sz="5400"/>
            </a:lvl1pPr>
          </a:lstStyle>
          <a:p>
            <a:r>
              <a:rPr lang="en-US"/>
              <a:t>Click to edit Master title style</a:t>
            </a:r>
          </a:p>
        </p:txBody>
      </p:sp>
      <p:sp>
        <p:nvSpPr>
          <p:cNvPr id="106499" name="Rectangle 3"/>
          <p:cNvSpPr>
            <a:spLocks noGrp="1" noChangeArrowheads="1"/>
          </p:cNvSpPr>
          <p:nvPr>
            <p:ph type="subTitle" idx="1"/>
          </p:nvPr>
        </p:nvSpPr>
        <p:spPr>
          <a:xfrm>
            <a:off x="1371600" y="3505200"/>
            <a:ext cx="6400800" cy="1066800"/>
          </a:xfrm>
        </p:spPr>
        <p:txBody>
          <a:bodyPr/>
          <a:lstStyle>
            <a:lvl1pPr marL="0" indent="0" algn="ctr">
              <a:buFontTx/>
              <a:buNone/>
              <a:defRPr sz="3600" b="1"/>
            </a:lvl1pPr>
          </a:lstStyle>
          <a:p>
            <a:r>
              <a:rPr lang="en-US"/>
              <a:t>Click to edit Master subtitle style</a:t>
            </a:r>
          </a:p>
        </p:txBody>
      </p:sp>
      <p:sp>
        <p:nvSpPr>
          <p:cNvPr id="4" name="Rectangle 4"/>
          <p:cNvSpPr>
            <a:spLocks noGrp="1" noChangeArrowheads="1"/>
          </p:cNvSpPr>
          <p:nvPr>
            <p:ph type="dt" sz="half" idx="10"/>
          </p:nvPr>
        </p:nvSpPr>
        <p:spPr>
          <a:xfrm>
            <a:off x="685800" y="6096000"/>
            <a:ext cx="1905000" cy="381000"/>
          </a:xfrm>
        </p:spPr>
        <p:txBody>
          <a:bodyPr/>
          <a:lstStyle>
            <a:lvl1pPr>
              <a:defRPr/>
            </a:lvl1pPr>
          </a:lstStyle>
          <a:p>
            <a:pPr>
              <a:defRPr/>
            </a:pPr>
            <a:endParaRPr lang="en-US">
              <a:solidFill>
                <a:srgbClr val="969696"/>
              </a:solidFill>
            </a:endParaRPr>
          </a:p>
        </p:txBody>
      </p:sp>
      <p:sp>
        <p:nvSpPr>
          <p:cNvPr id="5" name="Rectangle 5"/>
          <p:cNvSpPr>
            <a:spLocks noGrp="1" noChangeArrowheads="1"/>
          </p:cNvSpPr>
          <p:nvPr>
            <p:ph type="ftr" sz="quarter" idx="11"/>
          </p:nvPr>
        </p:nvSpPr>
        <p:spPr>
          <a:xfrm>
            <a:off x="3124200" y="6096000"/>
            <a:ext cx="2895600" cy="381000"/>
          </a:xfrm>
        </p:spPr>
        <p:txBody>
          <a:bodyPr/>
          <a:lstStyle>
            <a:lvl1pPr>
              <a:defRPr/>
            </a:lvl1pPr>
          </a:lstStyle>
          <a:p>
            <a:pPr>
              <a:defRPr/>
            </a:pPr>
            <a:endParaRPr lang="en-US">
              <a:solidFill>
                <a:srgbClr val="969696"/>
              </a:solidFill>
            </a:endParaRPr>
          </a:p>
        </p:txBody>
      </p:sp>
      <p:sp>
        <p:nvSpPr>
          <p:cNvPr id="6" name="Rectangle 6"/>
          <p:cNvSpPr>
            <a:spLocks noGrp="1" noChangeArrowheads="1"/>
          </p:cNvSpPr>
          <p:nvPr>
            <p:ph type="sldNum" sz="quarter" idx="12"/>
          </p:nvPr>
        </p:nvSpPr>
        <p:spPr>
          <a:xfrm>
            <a:off x="6553200" y="6096000"/>
            <a:ext cx="1905000" cy="381000"/>
          </a:xfrm>
        </p:spPr>
        <p:txBody>
          <a:bodyPr/>
          <a:lstStyle>
            <a:lvl1pPr>
              <a:defRPr/>
            </a:lvl1pPr>
          </a:lstStyle>
          <a:p>
            <a:pPr>
              <a:defRPr/>
            </a:pPr>
            <a:fld id="{5C5E0EA4-CED4-FF47-8817-D6546C01339D}"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3065260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7780A4-CD8E-5540-93F5-DF94CB62D26B}"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163630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17E1CE-C6B8-5C44-BB58-72278C1CE473}"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164251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0C7D00-1BEB-9145-B55B-3D2A6B4D0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43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676400"/>
            <a:ext cx="4267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267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EF4E64-54E3-1542-9B52-03871DCF4B81}"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4196564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688790-D45D-5C44-A321-FE7540F37EB7}"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1990869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3477C9-58B9-8B46-94B7-8F6267572323}"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2065659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19EAE0-3A81-1841-838C-87C96D01382E}"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1133283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4E5306-673E-DE44-897D-591354C2ADBB}"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3102884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7D2F0-C194-F340-81C4-5A6A84FF178A}"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217319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48DEB-7D04-6B44-BDED-0C9DF22AEE0E}"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3411001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838200"/>
            <a:ext cx="21717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838200"/>
            <a:ext cx="63627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96969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96969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8801B-E8D3-A04B-A740-6FA24B6A76BC}" type="slidenum">
              <a:rPr lang="en-US">
                <a:solidFill>
                  <a:srgbClr val="969696"/>
                </a:solidFill>
              </a:rPr>
              <a:pPr>
                <a:defRPr/>
              </a:pPr>
              <a:t>‹#›</a:t>
            </a:fld>
            <a:endParaRPr lang="en-US">
              <a:solidFill>
                <a:srgbClr val="969696"/>
              </a:solidFill>
            </a:endParaRPr>
          </a:p>
        </p:txBody>
      </p:sp>
    </p:spTree>
    <p:extLst>
      <p:ext uri="{BB962C8B-B14F-4D97-AF65-F5344CB8AC3E}">
        <p14:creationId xmlns:p14="http://schemas.microsoft.com/office/powerpoint/2010/main" val="233138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1524000" y="3454400"/>
            <a:ext cx="7543800" cy="762000"/>
          </a:xfrm>
        </p:spPr>
        <p:txBody>
          <a:bodyPr/>
          <a:lstStyle>
            <a:lvl1pPr>
              <a:defRPr sz="4400"/>
            </a:lvl1pPr>
          </a:lstStyle>
          <a:p>
            <a:r>
              <a:rPr lang="en-US"/>
              <a:t>Click to edit Master title style</a:t>
            </a:r>
          </a:p>
        </p:txBody>
      </p:sp>
      <p:sp>
        <p:nvSpPr>
          <p:cNvPr id="109571" name="Rectangle 3"/>
          <p:cNvSpPr>
            <a:spLocks noGrp="1" noChangeArrowheads="1"/>
          </p:cNvSpPr>
          <p:nvPr>
            <p:ph type="subTitle" idx="1"/>
          </p:nvPr>
        </p:nvSpPr>
        <p:spPr>
          <a:xfrm>
            <a:off x="1524000" y="4267200"/>
            <a:ext cx="7543800" cy="609600"/>
          </a:xfrm>
        </p:spPr>
        <p:txBody>
          <a:bodyPr/>
          <a:lstStyle>
            <a:lvl1pPr marL="0" indent="0">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13055F26-3713-4546-97C3-EE34DC464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051948"/>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A15AF-94FD-884E-BAF9-7514C8C10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54206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0878D8-E43E-7D40-AEA9-49C021603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50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1A6F28-A91B-194B-86F1-EEFAAFAACF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781540"/>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9144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9144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6767F-2E61-0B4A-8A54-E4DA3D06C3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921204"/>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9EB92E-2C1F-0946-B74E-20DAEF73C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952582"/>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F722F-9EE6-1940-B714-A714FDD63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271920"/>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7BD411-4EED-D341-9CF7-C448676A2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306320"/>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B4D2E-93F5-4B44-97FD-3987DB411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745610"/>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D1595B-9BED-DB42-A249-DE3552330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15492"/>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C58CA-5C9C-464A-A005-2719042C27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774264"/>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3810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3810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71F2F2-2CEB-294B-92A3-73B457F45C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2209"/>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p>
            <a:r>
              <a:rPr lang="en-US"/>
              <a:t>Click to edit Master title style</a:t>
            </a:r>
          </a:p>
        </p:txBody>
      </p:sp>
      <p:sp>
        <p:nvSpPr>
          <p:cNvPr id="3" name="Content Placeholder 2"/>
          <p:cNvSpPr>
            <a:spLocks noGrp="1"/>
          </p:cNvSpPr>
          <p:nvPr>
            <p:ph sz="quarter" idx="1"/>
          </p:nvPr>
        </p:nvSpPr>
        <p:spPr>
          <a:xfrm>
            <a:off x="1371600" y="9144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95900" y="9144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371600" y="3733800"/>
            <a:ext cx="7696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D7FB0180-06BF-EF4C-9B3A-40E7AF270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3468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BA4C1D-583B-7142-8AE1-E5F49F21C0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1048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1371600" y="914400"/>
            <a:ext cx="3771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95900" y="9144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95900" y="37338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AA87EB-4921-4F4D-8379-5EB2A0AC5C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6095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p>
            <a:r>
              <a:rPr lang="en-US"/>
              <a:t>Click to edit Master title style</a:t>
            </a:r>
          </a:p>
        </p:txBody>
      </p:sp>
      <p:sp>
        <p:nvSpPr>
          <p:cNvPr id="3" name="Content Placeholder 2"/>
          <p:cNvSpPr>
            <a:spLocks noGrp="1"/>
          </p:cNvSpPr>
          <p:nvPr>
            <p:ph sz="quarter" idx="1"/>
          </p:nvPr>
        </p:nvSpPr>
        <p:spPr>
          <a:xfrm>
            <a:off x="1371600" y="9144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3733800"/>
            <a:ext cx="3771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95900" y="914400"/>
            <a:ext cx="3771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B233C060-21AD-B745-AF72-54963D826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318248"/>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45FD62-4BDB-B848-93FC-FA40CB2104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026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E105E-EBD2-8B4A-81C5-C9BE14592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374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BF7B25-8CCC-1845-8F09-958A84C03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525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D3ED66-5F99-644B-90BA-588B65B1E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045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BA9F27-0ADD-F841-8437-E0E8CFDDAF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858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3A5561-C381-B541-90C0-C6D778C1B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435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0E5005-D02D-2043-8128-A108DEA7D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5162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C5241-668F-6945-BC97-A813869BE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2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26067-DF67-4F40-B2B8-7A203407EC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6612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30F580-8103-BA45-AE82-A95A1995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6263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6697B1-244F-5D40-B1D8-B72D1F8B8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5237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05D6E4-B6AD-5E4B-BF2C-275CBF331A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608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DB8D5-0F78-9542-ADD8-930B3480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525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2DBAB5-5C43-F749-9AE4-ED04170873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99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8153D-5659-8A47-B630-FE64A503D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6973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E6625-F87D-7145-97FE-08E9246AF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5746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220CBA-08E3-A74B-AD8B-59A466919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722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5A5B84-40AB-F14A-80C2-80478150A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350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88330E-31BF-C948-A07F-4B080DA34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1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5E0093-97DA-3C42-8B9E-97D524815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7527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8A2C7B-3F31-3D4B-A26F-63BC60FE8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529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DC7462-6F5A-9044-A58E-9EACF4B07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2851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99389-38B7-824A-A263-94CF920C89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515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C5EF45-1984-5D45-B45A-265A76D99F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8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5EDDA2-93B6-D147-A2A5-267F251449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290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333333"/>
              </a:solidFill>
              <a:latin typeface="Arial"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17B2DEEA-F4AA-0446-B753-7AC6BA5E5AE4}" type="slidenum">
              <a:rPr lang="en-US"/>
              <a:pPr>
                <a:defRPr/>
              </a:pPr>
              <a:t>‹#›</a:t>
            </a:fld>
            <a:endParaRPr lang="en-US"/>
          </a:p>
        </p:txBody>
      </p:sp>
    </p:spTree>
    <p:extLst>
      <p:ext uri="{BB962C8B-B14F-4D97-AF65-F5344CB8AC3E}">
        <p14:creationId xmlns:p14="http://schemas.microsoft.com/office/powerpoint/2010/main" val="2813467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4F24BFC8-9A0B-5941-9C76-6E7BA29DE36D}" type="slidenum">
              <a:rPr lang="en-US"/>
              <a:pPr>
                <a:defRPr/>
              </a:pPr>
              <a:t>‹#›</a:t>
            </a:fld>
            <a:endParaRPr lang="en-US"/>
          </a:p>
        </p:txBody>
      </p:sp>
    </p:spTree>
    <p:extLst>
      <p:ext uri="{BB962C8B-B14F-4D97-AF65-F5344CB8AC3E}">
        <p14:creationId xmlns:p14="http://schemas.microsoft.com/office/powerpoint/2010/main" val="5235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AC26B8B4-7924-9842-8073-C7BF753F8446}" type="slidenum">
              <a:rPr lang="en-US"/>
              <a:pPr>
                <a:defRPr/>
              </a:pPr>
              <a:t>‹#›</a:t>
            </a:fld>
            <a:endParaRPr lang="en-US"/>
          </a:p>
        </p:txBody>
      </p:sp>
    </p:spTree>
    <p:extLst>
      <p:ext uri="{BB962C8B-B14F-4D97-AF65-F5344CB8AC3E}">
        <p14:creationId xmlns:p14="http://schemas.microsoft.com/office/powerpoint/2010/main" val="2457905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11500E24-D7AD-3E4E-B128-283BEBD7EF4D}" type="slidenum">
              <a:rPr lang="en-US"/>
              <a:pPr>
                <a:defRPr/>
              </a:pPr>
              <a:t>‹#›</a:t>
            </a:fld>
            <a:endParaRPr lang="en-US"/>
          </a:p>
        </p:txBody>
      </p:sp>
    </p:spTree>
    <p:extLst>
      <p:ext uri="{BB962C8B-B14F-4D97-AF65-F5344CB8AC3E}">
        <p14:creationId xmlns:p14="http://schemas.microsoft.com/office/powerpoint/2010/main" val="2845835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13E019B-C2E4-7C49-BB98-FF3D4FB4A07B}" type="slidenum">
              <a:rPr lang="en-US"/>
              <a:pPr>
                <a:defRPr/>
              </a:pPr>
              <a:t>‹#›</a:t>
            </a:fld>
            <a:endParaRPr lang="en-US"/>
          </a:p>
        </p:txBody>
      </p:sp>
    </p:spTree>
    <p:extLst>
      <p:ext uri="{BB962C8B-B14F-4D97-AF65-F5344CB8AC3E}">
        <p14:creationId xmlns:p14="http://schemas.microsoft.com/office/powerpoint/2010/main" val="92176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9.jpe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9.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8.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11.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image" Target="../media/image6.jpe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7.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8.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6.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8.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D2B84FA5-A995-024F-90CC-93BAC22D48C0}"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90162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5pPr>
      <a:lvl6pPr marL="457200" algn="ctr" rtl="0" fontAlgn="base">
        <a:spcBef>
          <a:spcPct val="0"/>
        </a:spcBef>
        <a:spcAft>
          <a:spcPct val="0"/>
        </a:spcAft>
        <a:defRPr sz="4000" b="1">
          <a:solidFill>
            <a:schemeClr val="tx2"/>
          </a:solidFill>
          <a:latin typeface="Times New Roman" pitchFamily="-105" charset="0"/>
        </a:defRPr>
      </a:lvl6pPr>
      <a:lvl7pPr marL="914400" algn="ctr" rtl="0" fontAlgn="base">
        <a:spcBef>
          <a:spcPct val="0"/>
        </a:spcBef>
        <a:spcAft>
          <a:spcPct val="0"/>
        </a:spcAft>
        <a:defRPr sz="4000" b="1">
          <a:solidFill>
            <a:schemeClr val="tx2"/>
          </a:solidFill>
          <a:latin typeface="Times New Roman" pitchFamily="-105" charset="0"/>
        </a:defRPr>
      </a:lvl7pPr>
      <a:lvl8pPr marL="1371600" algn="ctr" rtl="0" fontAlgn="base">
        <a:spcBef>
          <a:spcPct val="0"/>
        </a:spcBef>
        <a:spcAft>
          <a:spcPct val="0"/>
        </a:spcAft>
        <a:defRPr sz="4000" b="1">
          <a:solidFill>
            <a:schemeClr val="tx2"/>
          </a:solidFill>
          <a:latin typeface="Times New Roman" pitchFamily="-105" charset="0"/>
        </a:defRPr>
      </a:lvl8pPr>
      <a:lvl9pPr marL="1828800" algn="ctr" rtl="0" fontAlgn="base">
        <a:spcBef>
          <a:spcPct val="0"/>
        </a:spcBef>
        <a:spcAft>
          <a:spcPct val="0"/>
        </a:spcAft>
        <a:defRPr sz="4000" b="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fontAlgn="base">
              <a:spcBef>
                <a:spcPct val="0"/>
              </a:spcBef>
              <a:spcAft>
                <a:spcPct val="0"/>
              </a:spcAft>
              <a:defRPr/>
            </a:pPr>
            <a:fld id="{0CCF3F89-6823-1C41-8282-EFDE29CBC6A1}"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76222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Arial" charset="0"/>
        </a:defRPr>
      </a:lvl2pPr>
      <a:lvl3pPr algn="ctr" rtl="0" eaLnBrk="0" fontAlgn="base" hangingPunct="0">
        <a:spcBef>
          <a:spcPct val="0"/>
        </a:spcBef>
        <a:spcAft>
          <a:spcPct val="0"/>
        </a:spcAft>
        <a:defRPr sz="4400">
          <a:solidFill>
            <a:schemeClr val="bg1"/>
          </a:solidFill>
          <a:latin typeface="Arial" charset="0"/>
          <a:ea typeface="MS PGothic" charset="0"/>
          <a:cs typeface="Arial" charset="0"/>
        </a:defRPr>
      </a:lvl3pPr>
      <a:lvl4pPr algn="ctr" rtl="0" eaLnBrk="0" fontAlgn="base" hangingPunct="0">
        <a:spcBef>
          <a:spcPct val="0"/>
        </a:spcBef>
        <a:spcAft>
          <a:spcPct val="0"/>
        </a:spcAft>
        <a:defRPr sz="4400">
          <a:solidFill>
            <a:schemeClr val="bg1"/>
          </a:solidFill>
          <a:latin typeface="Arial" charset="0"/>
          <a:ea typeface="MS PGothic" charset="0"/>
          <a:cs typeface="Arial" charset="0"/>
        </a:defRPr>
      </a:lvl4pPr>
      <a:lvl5pPr algn="ctr" rtl="0" eaLnBrk="0" fontAlgn="base" hangingPunct="0">
        <a:spcBef>
          <a:spcPct val="0"/>
        </a:spcBef>
        <a:spcAft>
          <a:spcPct val="0"/>
        </a:spcAft>
        <a:defRPr sz="4400">
          <a:solidFill>
            <a:schemeClr val="bg1"/>
          </a:solidFill>
          <a:latin typeface="Arial" charset="0"/>
          <a:ea typeface="MS PGothic" charset="0"/>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228600" y="1295400"/>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8052"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a typeface="Arial"/>
              <a:cs typeface="Arial"/>
            </a:endParaRPr>
          </a:p>
        </p:txBody>
      </p:sp>
      <p:sp>
        <p:nvSpPr>
          <p:cNvPr id="258053"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a typeface="Arial"/>
              <a:cs typeface="Arial"/>
            </a:endParaRPr>
          </a:p>
        </p:txBody>
      </p:sp>
      <p:sp>
        <p:nvSpPr>
          <p:cNvPr id="258054"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Tahoma" charset="0"/>
                <a:cs typeface="Arial" charset="0"/>
              </a:defRPr>
            </a:lvl1pPr>
          </a:lstStyle>
          <a:p>
            <a:pPr defTabSz="914400" fontAlgn="base">
              <a:spcBef>
                <a:spcPct val="0"/>
              </a:spcBef>
              <a:spcAft>
                <a:spcPct val="0"/>
              </a:spcAft>
              <a:defRPr/>
            </a:pPr>
            <a:fld id="{55ECB445-A777-244D-9487-996C7AFA1CF7}"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246073256"/>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ransition spd="med">
    <p:fade thruBlk="1"/>
  </p:transition>
  <p:txStyles>
    <p:titleStyle>
      <a:lvl1pPr algn="ctr" rtl="0" eaLnBrk="0" fontAlgn="base" hangingPunct="0">
        <a:spcBef>
          <a:spcPct val="0"/>
        </a:spcBef>
        <a:spcAft>
          <a:spcPct val="0"/>
        </a:spcAft>
        <a:defRPr sz="4000">
          <a:solidFill>
            <a:srgbClr val="161616"/>
          </a:solidFill>
          <a:latin typeface="+mj-lt"/>
          <a:ea typeface="ＭＳ Ｐゴシック" charset="0"/>
          <a:cs typeface="+mj-cs"/>
        </a:defRPr>
      </a:lvl1pPr>
      <a:lvl2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2pPr>
      <a:lvl3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3pPr>
      <a:lvl4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4pPr>
      <a:lvl5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5pPr>
      <a:lvl6pPr marL="4572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6pPr>
      <a:lvl7pPr marL="9144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7pPr>
      <a:lvl8pPr marL="13716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8pPr>
      <a:lvl9pPr marL="18288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228600" y="1295400"/>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340"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142341"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142342"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Tahoma" charset="0"/>
              </a:defRPr>
            </a:lvl1pPr>
          </a:lstStyle>
          <a:p>
            <a:pPr defTabSz="914400" fontAlgn="base">
              <a:spcBef>
                <a:spcPct val="0"/>
              </a:spcBef>
              <a:spcAft>
                <a:spcPct val="0"/>
              </a:spcAft>
              <a:defRPr/>
            </a:pPr>
            <a:fld id="{A7EDBDB7-2158-8349-8BAB-9B75E99949FC}"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48271507"/>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ransition spd="med">
    <p:fade thruBlk="1"/>
  </p:transition>
  <p:txStyles>
    <p:titleStyle>
      <a:lvl1pPr algn="ctr" rtl="0" eaLnBrk="0" fontAlgn="base" hangingPunct="0">
        <a:spcBef>
          <a:spcPct val="0"/>
        </a:spcBef>
        <a:spcAft>
          <a:spcPct val="0"/>
        </a:spcAft>
        <a:defRPr sz="4000">
          <a:solidFill>
            <a:srgbClr val="161616"/>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2pPr>
      <a:lvl3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3pPr>
      <a:lvl4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4pPr>
      <a:lvl5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5pPr>
      <a:lvl6pPr marL="457200" algn="r" rtl="0" fontAlgn="base">
        <a:spcBef>
          <a:spcPct val="0"/>
        </a:spcBef>
        <a:spcAft>
          <a:spcPct val="0"/>
        </a:spcAft>
        <a:defRPr sz="4000">
          <a:solidFill>
            <a:schemeClr val="tx2"/>
          </a:solidFill>
          <a:latin typeface="Impact" pitchFamily="-105" charset="0"/>
        </a:defRPr>
      </a:lvl6pPr>
      <a:lvl7pPr marL="914400" algn="r" rtl="0" fontAlgn="base">
        <a:spcBef>
          <a:spcPct val="0"/>
        </a:spcBef>
        <a:spcAft>
          <a:spcPct val="0"/>
        </a:spcAft>
        <a:defRPr sz="4000">
          <a:solidFill>
            <a:schemeClr val="tx2"/>
          </a:solidFill>
          <a:latin typeface="Impact" pitchFamily="-105" charset="0"/>
        </a:defRPr>
      </a:lvl7pPr>
      <a:lvl8pPr marL="1371600" algn="r" rtl="0" fontAlgn="base">
        <a:spcBef>
          <a:spcPct val="0"/>
        </a:spcBef>
        <a:spcAft>
          <a:spcPct val="0"/>
        </a:spcAft>
        <a:defRPr sz="4000">
          <a:solidFill>
            <a:schemeClr val="tx2"/>
          </a:solidFill>
          <a:latin typeface="Impact" pitchFamily="-105" charset="0"/>
        </a:defRPr>
      </a:lvl8pPr>
      <a:lvl9pPr marL="1828800" algn="r" rtl="0" fontAlgn="base">
        <a:spcBef>
          <a:spcPct val="0"/>
        </a:spcBef>
        <a:spcAft>
          <a:spcPct val="0"/>
        </a:spcAft>
        <a:defRPr sz="4000">
          <a:solidFill>
            <a:schemeClr val="tx2"/>
          </a:solidFill>
          <a:latin typeface="Impact"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latin typeface="Times New Roman" charset="0"/>
                <a:cs typeface="Times New Roman" charset="0"/>
              </a:defRPr>
            </a:lvl1pPr>
          </a:lstStyle>
          <a:p>
            <a:pPr fontAlgn="base">
              <a:spcAft>
                <a:spcPct val="0"/>
              </a:spcAft>
              <a:defRPr/>
            </a:pPr>
            <a:fld id="{D03CE99B-34EB-D243-BC0D-2B827EBE2F08}" type="slidenum">
              <a:rPr lang="en-US">
                <a:ea typeface="ＭＳ Ｐゴシック" charset="0"/>
              </a:rPr>
              <a:pPr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416540481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Arial" charset="0"/>
        </a:defRPr>
      </a:lvl2pPr>
      <a:lvl3pPr algn="l" rtl="0" eaLnBrk="0" fontAlgn="base" hangingPunct="0">
        <a:spcBef>
          <a:spcPct val="0"/>
        </a:spcBef>
        <a:spcAft>
          <a:spcPct val="0"/>
        </a:spcAft>
        <a:defRPr kumimoji="1" sz="4400">
          <a:solidFill>
            <a:schemeClr val="tx2"/>
          </a:solidFill>
          <a:latin typeface="Arial" charset="0"/>
          <a:ea typeface="MS PGothic" charset="0"/>
          <a:cs typeface="Arial" charset="0"/>
        </a:defRPr>
      </a:lvl3pPr>
      <a:lvl4pPr algn="l" rtl="0" eaLnBrk="0" fontAlgn="base" hangingPunct="0">
        <a:spcBef>
          <a:spcPct val="0"/>
        </a:spcBef>
        <a:spcAft>
          <a:spcPct val="0"/>
        </a:spcAft>
        <a:defRPr kumimoji="1" sz="4400">
          <a:solidFill>
            <a:schemeClr val="tx2"/>
          </a:solidFill>
          <a:latin typeface="Arial" charset="0"/>
          <a:ea typeface="MS PGothic" charset="0"/>
          <a:cs typeface="Arial" charset="0"/>
        </a:defRPr>
      </a:lvl4pPr>
      <a:lvl5pPr algn="l" rtl="0" eaLnBrk="0" fontAlgn="base" hangingPunct="0">
        <a:spcBef>
          <a:spcPct val="0"/>
        </a:spcBef>
        <a:spcAft>
          <a:spcPct val="0"/>
        </a:spcAft>
        <a:defRPr kumimoji="1" sz="4400">
          <a:solidFill>
            <a:schemeClr val="tx2"/>
          </a:solidFill>
          <a:latin typeface="Arial" charset="0"/>
          <a:ea typeface="MS PGothic" charset="0"/>
          <a:cs typeface="Arial" charset="0"/>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33400" y="106363"/>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533400" y="14478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2"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973"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974"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defTabSz="914400" fontAlgn="base">
              <a:spcBef>
                <a:spcPct val="0"/>
              </a:spcBef>
              <a:spcAft>
                <a:spcPct val="0"/>
              </a:spcAft>
              <a:defRPr/>
            </a:pPr>
            <a:fld id="{A06FF902-0389-4C4E-AFDB-33BB518ADED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4651498"/>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5pPr>
      <a:lvl6pPr marL="457200" algn="ctr" rtl="0" fontAlgn="base">
        <a:spcBef>
          <a:spcPct val="0"/>
        </a:spcBef>
        <a:spcAft>
          <a:spcPct val="0"/>
        </a:spcAft>
        <a:defRPr sz="4000">
          <a:solidFill>
            <a:schemeClr val="tx2"/>
          </a:solidFill>
          <a:latin typeface="Arial Black" pitchFamily="-105" charset="0"/>
        </a:defRPr>
      </a:lvl6pPr>
      <a:lvl7pPr marL="914400" algn="ctr" rtl="0" fontAlgn="base">
        <a:spcBef>
          <a:spcPct val="0"/>
        </a:spcBef>
        <a:spcAft>
          <a:spcPct val="0"/>
        </a:spcAft>
        <a:defRPr sz="4000">
          <a:solidFill>
            <a:schemeClr val="tx2"/>
          </a:solidFill>
          <a:latin typeface="Arial Black" pitchFamily="-105" charset="0"/>
        </a:defRPr>
      </a:lvl7pPr>
      <a:lvl8pPr marL="1371600" algn="ctr" rtl="0" fontAlgn="base">
        <a:spcBef>
          <a:spcPct val="0"/>
        </a:spcBef>
        <a:spcAft>
          <a:spcPct val="0"/>
        </a:spcAft>
        <a:defRPr sz="4000">
          <a:solidFill>
            <a:schemeClr val="tx2"/>
          </a:solidFill>
          <a:latin typeface="Arial Black" pitchFamily="-105" charset="0"/>
        </a:defRPr>
      </a:lvl8pPr>
      <a:lvl9pPr marL="1828800" algn="ctr" rtl="0" fontAlgn="base">
        <a:spcBef>
          <a:spcPct val="0"/>
        </a:spcBef>
        <a:spcAft>
          <a:spcPct val="0"/>
        </a:spcAft>
        <a:defRPr sz="40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25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25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25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041F2BF6-C64F-EA46-8DD6-32D2A03F1F4F}"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35866858"/>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552138"/>
      </p:ext>
    </p:extLst>
  </p:cSld>
  <p:clrMap bg1="dk2" tx1="lt1" bg2="dk1"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bwMode="auto">
          <a:xfrm>
            <a:off x="1371600" y="914400"/>
            <a:ext cx="769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915" name="Rectangle 3"/>
          <p:cNvSpPr>
            <a:spLocks noGrp="1" noChangeArrowheads="1"/>
          </p:cNvSpPr>
          <p:nvPr>
            <p:ph type="title"/>
          </p:nvPr>
        </p:nvSpPr>
        <p:spPr bwMode="auto">
          <a:xfrm>
            <a:off x="1371600" y="381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8548"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49"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50"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charset="0"/>
              </a:defRPr>
            </a:lvl1pPr>
          </a:lstStyle>
          <a:p>
            <a:pPr defTabSz="914400" fontAlgn="base">
              <a:spcBef>
                <a:spcPct val="0"/>
              </a:spcBef>
              <a:spcAft>
                <a:spcPct val="0"/>
              </a:spcAft>
              <a:defRPr/>
            </a:pPr>
            <a:fld id="{D461F1BE-D17C-5247-8135-F26A041C537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9298363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p:transition>
    <p:fade thruBlk="1"/>
  </p:transition>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2pPr>
      <a:lvl3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3pPr>
      <a:lvl4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4pPr>
      <a:lvl5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5pPr>
      <a:lvl6pPr marL="457200" algn="l" rtl="0" fontAlgn="base">
        <a:spcBef>
          <a:spcPct val="0"/>
        </a:spcBef>
        <a:spcAft>
          <a:spcPct val="0"/>
        </a:spcAft>
        <a:defRPr sz="4000" b="1" i="1">
          <a:solidFill>
            <a:schemeClr val="tx2"/>
          </a:solidFill>
          <a:latin typeface="Times New Roman" pitchFamily="-105" charset="0"/>
        </a:defRPr>
      </a:lvl6pPr>
      <a:lvl7pPr marL="914400" algn="l" rtl="0" fontAlgn="base">
        <a:spcBef>
          <a:spcPct val="0"/>
        </a:spcBef>
        <a:spcAft>
          <a:spcPct val="0"/>
        </a:spcAft>
        <a:defRPr sz="4000" b="1" i="1">
          <a:solidFill>
            <a:schemeClr val="tx2"/>
          </a:solidFill>
          <a:latin typeface="Times New Roman" pitchFamily="-105" charset="0"/>
        </a:defRPr>
      </a:lvl7pPr>
      <a:lvl8pPr marL="1371600" algn="l" rtl="0" fontAlgn="base">
        <a:spcBef>
          <a:spcPct val="0"/>
        </a:spcBef>
        <a:spcAft>
          <a:spcPct val="0"/>
        </a:spcAft>
        <a:defRPr sz="4000" b="1" i="1">
          <a:solidFill>
            <a:schemeClr val="tx2"/>
          </a:solidFill>
          <a:latin typeface="Times New Roman" pitchFamily="-105" charset="0"/>
        </a:defRPr>
      </a:lvl8pPr>
      <a:lvl9pPr marL="1828800" algn="l" rtl="0" fontAlgn="base">
        <a:spcBef>
          <a:spcPct val="0"/>
        </a:spcBef>
        <a:spcAft>
          <a:spcPct val="0"/>
        </a:spcAft>
        <a:defRPr sz="4000" b="1" i="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07615562"/>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89CED8F6-E020-4442-87DF-5A16F2C23331}"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1130805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cs typeface="+mn-cs"/>
              </a:defRPr>
            </a:lvl1pPr>
          </a:lstStyle>
          <a:p>
            <a:pPr defTabSz="914400" fontAlgn="base">
              <a:spcBef>
                <a:spcPct val="0"/>
              </a:spcBef>
              <a:spcAft>
                <a:spcPct val="0"/>
              </a:spcAft>
              <a:defRPr/>
            </a:pPr>
            <a:endParaRPr lang="en-US">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mn-cs"/>
              </a:defRPr>
            </a:lvl1pPr>
          </a:lstStyle>
          <a:p>
            <a:pPr defTabSz="914400" fontAlgn="base">
              <a:spcBef>
                <a:spcPct val="0"/>
              </a:spcBef>
              <a:spcAft>
                <a:spcPct val="0"/>
              </a:spcAft>
              <a:defRPr/>
            </a:pPr>
            <a:endParaRPr lang="en-US">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mn-cs"/>
              </a:defRPr>
            </a:lvl1pPr>
          </a:lstStyle>
          <a:p>
            <a:pPr defTabSz="914400" fontAlgn="base">
              <a:spcBef>
                <a:spcPct val="0"/>
              </a:spcBef>
              <a:spcAft>
                <a:spcPct val="0"/>
              </a:spcAft>
              <a:defRPr/>
            </a:pPr>
            <a:fld id="{71B2F97A-4787-184C-964D-A39D34DAA45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057408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000">
          <a:solidFill>
            <a:schemeClr val="tx1"/>
          </a:solidFill>
          <a:latin typeface="+mj-lt"/>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defTabSz="914400" fontAlgn="base">
              <a:spcBef>
                <a:spcPct val="0"/>
              </a:spcBef>
              <a:spcAft>
                <a:spcPct val="0"/>
              </a:spcAft>
              <a:defRPr/>
            </a:pPr>
            <a:fld id="{6782F211-7B80-9A42-B261-7F42927E7F3F}"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84156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000">
          <a:solidFill>
            <a:schemeClr val="tx1"/>
          </a:solidFill>
          <a:latin typeface="+mj-lt"/>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228600" y="838200"/>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28600" y="1676400"/>
            <a:ext cx="868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6" name="Rectangle 4"/>
          <p:cNvSpPr>
            <a:spLocks noGrp="1" noChangeArrowheads="1"/>
          </p:cNvSpPr>
          <p:nvPr>
            <p:ph type="dt" sz="half" idx="2"/>
          </p:nvPr>
        </p:nvSpPr>
        <p:spPr bwMode="auto">
          <a:xfrm>
            <a:off x="3048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05" charset="0"/>
                <a:ea typeface="+mn-ea"/>
                <a:cs typeface="+mn-cs"/>
              </a:defRPr>
            </a:lvl1pPr>
          </a:lstStyle>
          <a:p>
            <a:pPr defTabSz="914400" fontAlgn="base">
              <a:spcBef>
                <a:spcPct val="0"/>
              </a:spcBef>
              <a:spcAft>
                <a:spcPct val="0"/>
              </a:spcAft>
              <a:defRPr/>
            </a:pPr>
            <a:endParaRPr lang="en-US">
              <a:solidFill>
                <a:srgbClr val="969696"/>
              </a:solidFill>
            </a:endParaRPr>
          </a:p>
        </p:txBody>
      </p:sp>
      <p:sp>
        <p:nvSpPr>
          <p:cNvPr id="105477" name="Rectangle 5"/>
          <p:cNvSpPr>
            <a:spLocks noGrp="1" noChangeArrowheads="1"/>
          </p:cNvSpPr>
          <p:nvPr>
            <p:ph type="ftr" sz="quarter" idx="3"/>
          </p:nvPr>
        </p:nvSpPr>
        <p:spPr bwMode="auto">
          <a:xfrm>
            <a:off x="3200400" y="63246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05" charset="0"/>
                <a:ea typeface="+mn-ea"/>
                <a:cs typeface="+mn-cs"/>
              </a:defRPr>
            </a:lvl1pPr>
          </a:lstStyle>
          <a:p>
            <a:pPr defTabSz="914400" fontAlgn="base">
              <a:spcBef>
                <a:spcPct val="0"/>
              </a:spcBef>
              <a:spcAft>
                <a:spcPct val="0"/>
              </a:spcAft>
              <a:defRPr/>
            </a:pPr>
            <a:endParaRPr lang="en-US">
              <a:solidFill>
                <a:srgbClr val="969696"/>
              </a:solidFill>
            </a:endParaRPr>
          </a:p>
        </p:txBody>
      </p:sp>
      <p:sp>
        <p:nvSpPr>
          <p:cNvPr id="105478" name="Rectangle 6"/>
          <p:cNvSpPr>
            <a:spLocks noGrp="1" noChangeArrowheads="1"/>
          </p:cNvSpPr>
          <p:nvPr>
            <p:ph type="sldNum" sz="quarter" idx="4"/>
          </p:nvPr>
        </p:nvSpPr>
        <p:spPr bwMode="auto">
          <a:xfrm>
            <a:off x="70104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defTabSz="914400" fontAlgn="base">
              <a:spcBef>
                <a:spcPct val="0"/>
              </a:spcBef>
              <a:spcAft>
                <a:spcPct val="0"/>
              </a:spcAft>
              <a:defRPr/>
            </a:pPr>
            <a:fld id="{CF71B77B-991E-7243-83AE-3C2C94995EBA}" type="slidenum">
              <a:rPr lang="en-US">
                <a:solidFill>
                  <a:srgbClr val="969696"/>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969696"/>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11390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5pPr>
      <a:lvl6pPr marL="457200" algn="ctr" rtl="0" fontAlgn="base">
        <a:spcBef>
          <a:spcPct val="0"/>
        </a:spcBef>
        <a:spcAft>
          <a:spcPct val="0"/>
        </a:spcAft>
        <a:defRPr sz="4000">
          <a:solidFill>
            <a:schemeClr val="tx2"/>
          </a:solidFill>
          <a:latin typeface="Arial Black" pitchFamily="-105" charset="0"/>
        </a:defRPr>
      </a:lvl6pPr>
      <a:lvl7pPr marL="914400" algn="ctr" rtl="0" fontAlgn="base">
        <a:spcBef>
          <a:spcPct val="0"/>
        </a:spcBef>
        <a:spcAft>
          <a:spcPct val="0"/>
        </a:spcAft>
        <a:defRPr sz="4000">
          <a:solidFill>
            <a:schemeClr val="tx2"/>
          </a:solidFill>
          <a:latin typeface="Arial Black" pitchFamily="-105" charset="0"/>
        </a:defRPr>
      </a:lvl7pPr>
      <a:lvl8pPr marL="1371600" algn="ctr" rtl="0" fontAlgn="base">
        <a:spcBef>
          <a:spcPct val="0"/>
        </a:spcBef>
        <a:spcAft>
          <a:spcPct val="0"/>
        </a:spcAft>
        <a:defRPr sz="4000">
          <a:solidFill>
            <a:schemeClr val="tx2"/>
          </a:solidFill>
          <a:latin typeface="Arial Black" pitchFamily="-105" charset="0"/>
        </a:defRPr>
      </a:lvl8pPr>
      <a:lvl9pPr marL="1828800" algn="ctr" rtl="0" fontAlgn="base">
        <a:spcBef>
          <a:spcPct val="0"/>
        </a:spcBef>
        <a:spcAft>
          <a:spcPct val="0"/>
        </a:spcAft>
        <a:defRPr sz="40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bwMode="auto">
          <a:xfrm>
            <a:off x="1371600" y="914400"/>
            <a:ext cx="769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5" name="Rectangle 3"/>
          <p:cNvSpPr>
            <a:spLocks noGrp="1" noChangeArrowheads="1"/>
          </p:cNvSpPr>
          <p:nvPr>
            <p:ph type="title"/>
          </p:nvPr>
        </p:nvSpPr>
        <p:spPr bwMode="auto">
          <a:xfrm>
            <a:off x="1371600" y="381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8"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49"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50"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charset="0"/>
              </a:defRPr>
            </a:lvl1pPr>
          </a:lstStyle>
          <a:p>
            <a:pPr defTabSz="914400" fontAlgn="base">
              <a:spcBef>
                <a:spcPct val="0"/>
              </a:spcBef>
              <a:spcAft>
                <a:spcPct val="0"/>
              </a:spcAft>
              <a:defRPr/>
            </a:pPr>
            <a:fld id="{D461F1BE-D17C-5247-8135-F26A041C537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839918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ransition>
    <p:fade thruBlk="1"/>
  </p:transition>
  <p:txStyles>
    <p:titleStyle>
      <a:lvl1pPr algn="l" rtl="0" eaLnBrk="0" fontAlgn="base" hangingPunct="0">
        <a:spcBef>
          <a:spcPct val="0"/>
        </a:spcBef>
        <a:spcAft>
          <a:spcPct val="0"/>
        </a:spcAft>
        <a:defRPr sz="4000" b="1" i="1">
          <a:solidFill>
            <a:schemeClr val="tx2"/>
          </a:solidFill>
          <a:latin typeface="Arial"/>
          <a:ea typeface="ＭＳ Ｐゴシック" charset="-128"/>
          <a:cs typeface="Arial"/>
        </a:defRPr>
      </a:lvl1pPr>
      <a:lvl2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2pPr>
      <a:lvl3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3pPr>
      <a:lvl4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4pPr>
      <a:lvl5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5pPr>
      <a:lvl6pPr marL="457200" algn="l" rtl="0" fontAlgn="base">
        <a:spcBef>
          <a:spcPct val="0"/>
        </a:spcBef>
        <a:spcAft>
          <a:spcPct val="0"/>
        </a:spcAft>
        <a:defRPr sz="4000" b="1" i="1">
          <a:solidFill>
            <a:schemeClr val="tx2"/>
          </a:solidFill>
          <a:latin typeface="Times New Roman" pitchFamily="-105" charset="0"/>
        </a:defRPr>
      </a:lvl6pPr>
      <a:lvl7pPr marL="914400" algn="l" rtl="0" fontAlgn="base">
        <a:spcBef>
          <a:spcPct val="0"/>
        </a:spcBef>
        <a:spcAft>
          <a:spcPct val="0"/>
        </a:spcAft>
        <a:defRPr sz="4000" b="1" i="1">
          <a:solidFill>
            <a:schemeClr val="tx2"/>
          </a:solidFill>
          <a:latin typeface="Times New Roman" pitchFamily="-105" charset="0"/>
        </a:defRPr>
      </a:lvl7pPr>
      <a:lvl8pPr marL="1371600" algn="l" rtl="0" fontAlgn="base">
        <a:spcBef>
          <a:spcPct val="0"/>
        </a:spcBef>
        <a:spcAft>
          <a:spcPct val="0"/>
        </a:spcAft>
        <a:defRPr sz="4000" b="1" i="1">
          <a:solidFill>
            <a:schemeClr val="tx2"/>
          </a:solidFill>
          <a:latin typeface="Times New Roman" pitchFamily="-105" charset="0"/>
        </a:defRPr>
      </a:lvl8pPr>
      <a:lvl9pPr marL="1828800" algn="l" rtl="0" fontAlgn="base">
        <a:spcBef>
          <a:spcPct val="0"/>
        </a:spcBef>
        <a:spcAft>
          <a:spcPct val="0"/>
        </a:spcAft>
        <a:defRPr sz="4000" b="1" i="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2345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2345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Arial" charset="0"/>
              </a:defRPr>
            </a:lvl1pPr>
          </a:lstStyle>
          <a:p>
            <a:pPr defTabSz="914400" fontAlgn="base">
              <a:spcBef>
                <a:spcPct val="0"/>
              </a:spcBef>
              <a:spcAft>
                <a:spcPct val="0"/>
              </a:spcAft>
              <a:defRPr/>
            </a:pPr>
            <a:fld id="{4B50A1FA-09BA-7D43-AF5B-EA37F8E78F66}"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784190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2pPr>
      <a:lvl3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3pPr>
      <a:lvl4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4pPr>
      <a:lvl5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Arial" charset="0"/>
              </a:defRPr>
            </a:lvl1pPr>
          </a:lstStyle>
          <a:p>
            <a:pPr defTabSz="914400" fontAlgn="base">
              <a:spcBef>
                <a:spcPct val="0"/>
              </a:spcBef>
              <a:spcAft>
                <a:spcPct val="0"/>
              </a:spcAft>
              <a:defRPr/>
            </a:pPr>
            <a:fld id="{4E5E2357-9E26-EE41-9F06-20604AA6233A}"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4762297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185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latin typeface="Times New Roman" charset="0"/>
                <a:cs typeface="Times New Roman" charset="0"/>
              </a:defRPr>
            </a:lvl1pPr>
          </a:lstStyle>
          <a:p>
            <a:pPr fontAlgn="base">
              <a:spcAft>
                <a:spcPct val="0"/>
              </a:spcAft>
              <a:defRPr/>
            </a:pPr>
            <a:fld id="{106ABF3C-746B-F44D-B6F9-87AA4DC0FA61}" type="slidenum">
              <a:rPr lang="en-US">
                <a:ea typeface="ＭＳ Ｐゴシック" charset="0"/>
              </a:rPr>
              <a:pPr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275833942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Arial" charset="0"/>
        </a:defRPr>
      </a:lvl2pPr>
      <a:lvl3pPr algn="l" rtl="0" eaLnBrk="0" fontAlgn="base" hangingPunct="0">
        <a:spcBef>
          <a:spcPct val="0"/>
        </a:spcBef>
        <a:spcAft>
          <a:spcPct val="0"/>
        </a:spcAft>
        <a:defRPr kumimoji="1" sz="4400">
          <a:solidFill>
            <a:schemeClr val="tx2"/>
          </a:solidFill>
          <a:latin typeface="Arial" charset="0"/>
          <a:ea typeface="MS PGothic" charset="0"/>
          <a:cs typeface="Arial" charset="0"/>
        </a:defRPr>
      </a:lvl3pPr>
      <a:lvl4pPr algn="l" rtl="0" eaLnBrk="0" fontAlgn="base" hangingPunct="0">
        <a:spcBef>
          <a:spcPct val="0"/>
        </a:spcBef>
        <a:spcAft>
          <a:spcPct val="0"/>
        </a:spcAft>
        <a:defRPr kumimoji="1" sz="4400">
          <a:solidFill>
            <a:schemeClr val="tx2"/>
          </a:solidFill>
          <a:latin typeface="Arial" charset="0"/>
          <a:ea typeface="MS PGothic" charset="0"/>
          <a:cs typeface="Arial" charset="0"/>
        </a:defRPr>
      </a:lvl4pPr>
      <a:lvl5pPr algn="l" rtl="0" eaLnBrk="0" fontAlgn="base" hangingPunct="0">
        <a:spcBef>
          <a:spcPct val="0"/>
        </a:spcBef>
        <a:spcAft>
          <a:spcPct val="0"/>
        </a:spcAft>
        <a:defRPr kumimoji="1" sz="4400">
          <a:solidFill>
            <a:schemeClr val="tx2"/>
          </a:solidFill>
          <a:latin typeface="Arial" charset="0"/>
          <a:ea typeface="MS PGothic" charset="0"/>
          <a:cs typeface="Arial" charset="0"/>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8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97.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98.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69.xml"/><Relationship Id="rId5" Type="http://schemas.openxmlformats.org/officeDocument/2006/relationships/image" Target="../media/image50.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1.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69.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3.xml"/><Relationship Id="rId5" Type="http://schemas.openxmlformats.org/officeDocument/2006/relationships/image" Target="../media/image30.pn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5.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5.jpe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jpeg"/><Relationship Id="rId1" Type="http://schemas.openxmlformats.org/officeDocument/2006/relationships/slideLayout" Target="../slideLayouts/slideLayout78.xml"/><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08.jpe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gif"/><Relationship Id="rId5" Type="http://schemas.openxmlformats.org/officeDocument/2006/relationships/image" Target="../media/image21.wmf"/><Relationship Id="rId10" Type="http://schemas.openxmlformats.org/officeDocument/2006/relationships/image" Target="../media/image26.jpeg"/><Relationship Id="rId4" Type="http://schemas.openxmlformats.org/officeDocument/2006/relationships/image" Target="../media/image20.wmf"/><Relationship Id="rId9"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112.xml"/><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xml"/><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9.jpe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jpeg"/><Relationship Id="rId1" Type="http://schemas.openxmlformats.org/officeDocument/2006/relationships/slideLayout" Target="../slideLayouts/slideLayout85.xml"/><Relationship Id="rId4" Type="http://schemas.openxmlformats.org/officeDocument/2006/relationships/image" Target="../media/image131.wmf"/></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9.xml"/><Relationship Id="rId4" Type="http://schemas.openxmlformats.org/officeDocument/2006/relationships/image" Target="../media/image13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40.png"/><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8.xml"/><Relationship Id="rId5" Type="http://schemas.openxmlformats.org/officeDocument/2006/relationships/image" Target="../media/image144.jpeg"/><Relationship Id="rId4" Type="http://schemas.openxmlformats.org/officeDocument/2006/relationships/image" Target="../media/image143.jpeg"/></Relationships>
</file>

<file path=ppt/slides/_rels/slide6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8.xml"/></Relationships>
</file>

<file path=ppt/slides/_rels/slide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8.xml"/></Relationships>
</file>

<file path=ppt/slides/_rels/slide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6.jpeg"/><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37.xml"/></Relationships>
</file>

<file path=ppt/slides/_rels/slide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42.xml"/><Relationship Id="rId4" Type="http://schemas.openxmlformats.org/officeDocument/2006/relationships/image" Target="../media/image15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8.xml"/></Relationships>
</file>

<file path=ppt/slides/_rels/slide7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5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185.xml"/><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Rectangle 16"/>
          <p:cNvSpPr>
            <a:spLocks noChangeArrowheads="1"/>
          </p:cNvSpPr>
          <p:nvPr/>
        </p:nvSpPr>
        <p:spPr bwMode="black">
          <a:xfrm>
            <a:off x="4572000" y="1828800"/>
            <a:ext cx="4419600" cy="990600"/>
          </a:xfrm>
          <a:prstGeom prst="rect">
            <a:avLst/>
          </a:prstGeom>
          <a:noFill/>
          <a:ln w="9525">
            <a:noFill/>
            <a:miter lim="800000"/>
            <a:headEnd/>
            <a:tailEnd/>
          </a:ln>
          <a:effectLst>
            <a:outerShdw blurRad="63500" dist="53882" dir="2700000" algn="ctr" rotWithShape="0">
              <a:srgbClr val="000000">
                <a:alpha val="74998"/>
              </a:srgbClr>
            </a:outerShdw>
          </a:effectLst>
        </p:spPr>
        <p:txBody>
          <a:bodyPr anchor="ctr"/>
          <a:lstStyle/>
          <a:p>
            <a:pPr algn="ctr" defTabSz="914400" fontAlgn="base">
              <a:spcBef>
                <a:spcPct val="0"/>
              </a:spcBef>
              <a:spcAft>
                <a:spcPct val="0"/>
              </a:spcAft>
              <a:defRPr/>
            </a:pPr>
            <a:endParaRPr lang="en-US" sz="6000" b="1" dirty="0">
              <a:solidFill>
                <a:srgbClr val="FFFF99"/>
              </a:solidFill>
              <a:latin typeface="Arial Black" pitchFamily="-105" charset="0"/>
              <a:ea typeface="ＭＳ Ｐゴシック" charset="0"/>
              <a:cs typeface="ＭＳ Ｐゴシック" charset="0"/>
            </a:endParaRPr>
          </a:p>
        </p:txBody>
      </p:sp>
      <p:sp>
        <p:nvSpPr>
          <p:cNvPr id="2" name="Title 1"/>
          <p:cNvSpPr>
            <a:spLocks noGrp="1"/>
          </p:cNvSpPr>
          <p:nvPr>
            <p:ph type="ctrTitle"/>
          </p:nvPr>
        </p:nvSpPr>
        <p:spPr>
          <a:xfrm>
            <a:off x="0" y="4038600"/>
            <a:ext cx="9067800" cy="990600"/>
          </a:xfrm>
          <a:effectLst/>
        </p:spPr>
        <p:txBody>
          <a:bodyPr/>
          <a:lstStyle/>
          <a:p>
            <a:pPr>
              <a:defRPr/>
            </a:pPr>
            <a:r>
              <a:rPr lang="en-US" sz="8000" dirty="0">
                <a:solidFill>
                  <a:srgbClr val="FFFF99"/>
                </a:solidFill>
                <a:effectLst>
                  <a:glow rad="215900">
                    <a:srgbClr val="000000">
                      <a:alpha val="75000"/>
                    </a:srgbClr>
                  </a:glow>
                </a:effectLst>
                <a:latin typeface="Arial Black" pitchFamily="-105" charset="0"/>
              </a:rPr>
              <a:t>The Moabites</a:t>
            </a:r>
            <a:endParaRPr lang="en-US" sz="8000" dirty="0">
              <a:effectLst>
                <a:glow rad="215900">
                  <a:srgbClr val="000000">
                    <a:alpha val="75000"/>
                  </a:srgbClr>
                </a:glow>
              </a:effectLst>
            </a:endParaRPr>
          </a:p>
        </p:txBody>
      </p:sp>
      <p:sp>
        <p:nvSpPr>
          <p:cNvPr id="5" name="Rectangle 4">
            <a:extLst>
              <a:ext uri="{FF2B5EF4-FFF2-40B4-BE49-F238E27FC236}">
                <a16:creationId xmlns:a16="http://schemas.microsoft.com/office/drawing/2014/main" id="{4BADE46E-6329-08DE-F1E7-8A5C137237E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651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hidden="1"/>
          <p:cNvSpPr>
            <a:spLocks noGrp="1" noChangeArrowheads="1"/>
          </p:cNvSpPr>
          <p:nvPr>
            <p:ph type="title"/>
          </p:nvPr>
        </p:nvSpPr>
        <p:spPr/>
        <p:txBody>
          <a:bodyPr/>
          <a:lstStyle/>
          <a:p>
            <a:pPr eaLnBrk="1" hangingPunct="1"/>
            <a:r>
              <a:rPr lang="en-US" sz="2400">
                <a:solidFill>
                  <a:schemeClr val="bg1"/>
                </a:solidFill>
                <a:latin typeface="Arial" charset="0"/>
                <a:ea typeface="ＭＳ Ｐゴシック" charset="0"/>
              </a:rPr>
              <a:t>Arnon River view to north</a:t>
            </a:r>
            <a:endParaRPr lang="en-US">
              <a:latin typeface="Arial" charset="0"/>
              <a:ea typeface="ＭＳ Ｐゴシック" charset="0"/>
            </a:endParaRPr>
          </a:p>
        </p:txBody>
      </p:sp>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sz="2400" dirty="0">
                <a:solidFill>
                  <a:srgbClr val="FFFFFF"/>
                </a:solidFill>
                <a:latin typeface="Arial" charset="0"/>
                <a:ea typeface="ＭＳ Ｐゴシック" charset="0"/>
                <a:cs typeface="ＭＳ Ｐゴシック" charset="0"/>
              </a:rPr>
              <a:t>Plateaus on Both Sides</a:t>
            </a:r>
          </a:p>
        </p:txBody>
      </p:sp>
    </p:spTree>
    <p:extLst>
      <p:ext uri="{BB962C8B-B14F-4D97-AF65-F5344CB8AC3E}">
        <p14:creationId xmlns:p14="http://schemas.microsoft.com/office/powerpoint/2010/main" val="302718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3298" name="Rectangle 2" hidden="1"/>
          <p:cNvSpPr>
            <a:spLocks noGrp="1" noChangeArrowheads="1"/>
          </p:cNvSpPr>
          <p:nvPr>
            <p:ph type="title"/>
          </p:nvPr>
        </p:nvSpPr>
        <p:spPr/>
        <p:txBody>
          <a:bodyPr/>
          <a:lstStyle/>
          <a:p>
            <a:pPr eaLnBrk="1" hangingPunct="1"/>
            <a:r>
              <a:rPr lang="en-US" sz="2400">
                <a:solidFill>
                  <a:schemeClr val="bg1"/>
                </a:solidFill>
                <a:latin typeface="Arial" charset="0"/>
                <a:ea typeface="ＭＳ Ｐゴシック" charset="0"/>
              </a:rPr>
              <a:t>Arnon River view to north</a:t>
            </a:r>
            <a:endParaRPr lang="en-US">
              <a:latin typeface="Arial" charset="0"/>
              <a:ea typeface="ＭＳ Ｐゴシック" charset="0"/>
            </a:endParaRPr>
          </a:p>
        </p:txBody>
      </p:sp>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sz="2400" dirty="0">
                <a:solidFill>
                  <a:srgbClr val="FFFFFF"/>
                </a:solidFill>
                <a:latin typeface="Arial" charset="0"/>
                <a:ea typeface="ＭＳ Ｐゴシック" charset="0"/>
                <a:cs typeface="ＭＳ Ｐゴシック" charset="0"/>
              </a:rPr>
              <a:t>New Dam on the </a:t>
            </a:r>
            <a:r>
              <a:rPr lang="en-US" sz="2400" dirty="0" err="1">
                <a:solidFill>
                  <a:srgbClr val="FFFFFF"/>
                </a:solidFill>
                <a:latin typeface="Arial" charset="0"/>
                <a:ea typeface="ＭＳ Ｐゴシック" charset="0"/>
                <a:cs typeface="ＭＳ Ｐゴシック" charset="0"/>
              </a:rPr>
              <a:t>Arnon</a:t>
            </a:r>
            <a:r>
              <a:rPr lang="en-US" sz="2400" dirty="0">
                <a:solidFill>
                  <a:srgbClr val="FFFFFF"/>
                </a:solidFill>
                <a:latin typeface="Arial" charset="0"/>
                <a:ea typeface="ＭＳ Ｐゴシック" charset="0"/>
                <a:cs typeface="ＭＳ Ｐゴシック" charset="0"/>
              </a:rPr>
              <a:t> River</a:t>
            </a:r>
          </a:p>
        </p:txBody>
      </p:sp>
      <p:pic>
        <p:nvPicPr>
          <p:cNvPr id="18330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3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5346" name="Picture 8" descr="Arnon River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24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10" descr="Wadi Mujib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3352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11" descr="wadi_mujib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14" descr="Wadi Mujib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3209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15" descr="Wadi Mujib"/>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86550" y="3455988"/>
            <a:ext cx="245745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Freeform 22"/>
          <p:cNvSpPr>
            <a:spLocks/>
          </p:cNvSpPr>
          <p:nvPr/>
        </p:nvSpPr>
        <p:spPr bwMode="auto">
          <a:xfrm>
            <a:off x="3159125" y="427038"/>
            <a:ext cx="2174875" cy="427037"/>
          </a:xfrm>
          <a:custGeom>
            <a:avLst/>
            <a:gdLst>
              <a:gd name="T0" fmla="*/ 0 w 1370"/>
              <a:gd name="T1" fmla="*/ 2147483647 h 269"/>
              <a:gd name="T2" fmla="*/ 2147483647 w 1370"/>
              <a:gd name="T3" fmla="*/ 2147483647 h 269"/>
              <a:gd name="T4" fmla="*/ 2147483647 w 1370"/>
              <a:gd name="T5" fmla="*/ 0 h 269"/>
              <a:gd name="T6" fmla="*/ 2147483647 w 1370"/>
              <a:gd name="T7" fmla="*/ 2147483647 h 269"/>
              <a:gd name="T8" fmla="*/ 2147483647 w 1370"/>
              <a:gd name="T9" fmla="*/ 2147483647 h 269"/>
              <a:gd name="T10" fmla="*/ 2147483647 w 1370"/>
              <a:gd name="T11" fmla="*/ 2147483647 h 269"/>
              <a:gd name="T12" fmla="*/ 2147483647 w 1370"/>
              <a:gd name="T13" fmla="*/ 2147483647 h 269"/>
              <a:gd name="T14" fmla="*/ 2147483647 w 1370"/>
              <a:gd name="T15" fmla="*/ 2147483647 h 269"/>
              <a:gd name="T16" fmla="*/ 2147483647 w 1370"/>
              <a:gd name="T17" fmla="*/ 2147483647 h 269"/>
              <a:gd name="T18" fmla="*/ 2147483647 w 1370"/>
              <a:gd name="T19" fmla="*/ 2147483647 h 269"/>
              <a:gd name="T20" fmla="*/ 2147483647 w 1370"/>
              <a:gd name="T21" fmla="*/ 2147483647 h 269"/>
              <a:gd name="T22" fmla="*/ 2147483647 w 1370"/>
              <a:gd name="T23" fmla="*/ 2147483647 h 269"/>
              <a:gd name="T24" fmla="*/ 2147483647 w 1370"/>
              <a:gd name="T25" fmla="*/ 2147483647 h 269"/>
              <a:gd name="T26" fmla="*/ 2147483647 w 1370"/>
              <a:gd name="T27" fmla="*/ 2147483647 h 269"/>
              <a:gd name="T28" fmla="*/ 2147483647 w 1370"/>
              <a:gd name="T29" fmla="*/ 2147483647 h 269"/>
              <a:gd name="T30" fmla="*/ 2147483647 w 1370"/>
              <a:gd name="T31" fmla="*/ 2147483647 h 269"/>
              <a:gd name="T32" fmla="*/ 2147483647 w 1370"/>
              <a:gd name="T33" fmla="*/ 2147483647 h 269"/>
              <a:gd name="T34" fmla="*/ 2147483647 w 1370"/>
              <a:gd name="T35" fmla="*/ 2147483647 h 269"/>
              <a:gd name="T36" fmla="*/ 2147483647 w 1370"/>
              <a:gd name="T37" fmla="*/ 2147483647 h 269"/>
              <a:gd name="T38" fmla="*/ 2147483647 w 1370"/>
              <a:gd name="T39" fmla="*/ 2147483647 h 269"/>
              <a:gd name="T40" fmla="*/ 2147483647 w 1370"/>
              <a:gd name="T41" fmla="*/ 2147483647 h 269"/>
              <a:gd name="T42" fmla="*/ 2147483647 w 1370"/>
              <a:gd name="T43" fmla="*/ 2147483647 h 269"/>
              <a:gd name="T44" fmla="*/ 2147483647 w 1370"/>
              <a:gd name="T45" fmla="*/ 2147483647 h 269"/>
              <a:gd name="T46" fmla="*/ 2147483647 w 1370"/>
              <a:gd name="T47" fmla="*/ 2147483647 h 269"/>
              <a:gd name="T48" fmla="*/ 2147483647 w 1370"/>
              <a:gd name="T49" fmla="*/ 2147483647 h 269"/>
              <a:gd name="T50" fmla="*/ 2147483647 w 1370"/>
              <a:gd name="T51" fmla="*/ 2147483647 h 269"/>
              <a:gd name="T52" fmla="*/ 2147483647 w 1370"/>
              <a:gd name="T53" fmla="*/ 2147483647 h 269"/>
              <a:gd name="T54" fmla="*/ 2147483647 w 1370"/>
              <a:gd name="T55" fmla="*/ 2147483647 h 269"/>
              <a:gd name="T56" fmla="*/ 2147483647 w 1370"/>
              <a:gd name="T57" fmla="*/ 2147483647 h 269"/>
              <a:gd name="T58" fmla="*/ 2147483647 w 1370"/>
              <a:gd name="T59" fmla="*/ 2147483647 h 269"/>
              <a:gd name="T60" fmla="*/ 2147483647 w 1370"/>
              <a:gd name="T61" fmla="*/ 2147483647 h 269"/>
              <a:gd name="T62" fmla="*/ 2147483647 w 1370"/>
              <a:gd name="T63" fmla="*/ 2147483647 h 269"/>
              <a:gd name="T64" fmla="*/ 2147483647 w 1370"/>
              <a:gd name="T65" fmla="*/ 2147483647 h 269"/>
              <a:gd name="T66" fmla="*/ 2147483647 w 1370"/>
              <a:gd name="T67" fmla="*/ 2147483647 h 269"/>
              <a:gd name="T68" fmla="*/ 2147483647 w 1370"/>
              <a:gd name="T69" fmla="*/ 2147483647 h 269"/>
              <a:gd name="T70" fmla="*/ 2147483647 w 1370"/>
              <a:gd name="T71" fmla="*/ 2147483647 h 269"/>
              <a:gd name="T72" fmla="*/ 2147483647 w 1370"/>
              <a:gd name="T73" fmla="*/ 2147483647 h 269"/>
              <a:gd name="T74" fmla="*/ 2147483647 w 1370"/>
              <a:gd name="T75" fmla="*/ 2147483647 h 269"/>
              <a:gd name="T76" fmla="*/ 2147483647 w 1370"/>
              <a:gd name="T77" fmla="*/ 2147483647 h 269"/>
              <a:gd name="T78" fmla="*/ 2147483647 w 1370"/>
              <a:gd name="T79" fmla="*/ 2147483647 h 269"/>
              <a:gd name="T80" fmla="*/ 2147483647 w 1370"/>
              <a:gd name="T81" fmla="*/ 2147483647 h 269"/>
              <a:gd name="T82" fmla="*/ 2147483647 w 1370"/>
              <a:gd name="T83" fmla="*/ 2147483647 h 269"/>
              <a:gd name="T84" fmla="*/ 2147483647 w 1370"/>
              <a:gd name="T85" fmla="*/ 2147483647 h 269"/>
              <a:gd name="T86" fmla="*/ 2147483647 w 1370"/>
              <a:gd name="T87" fmla="*/ 2147483647 h 269"/>
              <a:gd name="T88" fmla="*/ 2147483647 w 1370"/>
              <a:gd name="T89" fmla="*/ 2147483647 h 269"/>
              <a:gd name="T90" fmla="*/ 2147483647 w 1370"/>
              <a:gd name="T91" fmla="*/ 2147483647 h 269"/>
              <a:gd name="T92" fmla="*/ 2147483647 w 1370"/>
              <a:gd name="T93" fmla="*/ 2147483647 h 269"/>
              <a:gd name="T94" fmla="*/ 2147483647 w 1370"/>
              <a:gd name="T95" fmla="*/ 2147483647 h 269"/>
              <a:gd name="T96" fmla="*/ 2147483647 w 1370"/>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0"/>
              <a:gd name="T148" fmla="*/ 0 h 269"/>
              <a:gd name="T149" fmla="*/ 1370 w 1370"/>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0" h="269">
                <a:moveTo>
                  <a:pt x="0" y="29"/>
                </a:moveTo>
                <a:cubicBezTo>
                  <a:pt x="14" y="25"/>
                  <a:pt x="19" y="16"/>
                  <a:pt x="31" y="12"/>
                </a:cubicBezTo>
                <a:cubicBezTo>
                  <a:pt x="37" y="4"/>
                  <a:pt x="40" y="3"/>
                  <a:pt x="50" y="0"/>
                </a:cubicBezTo>
                <a:cubicBezTo>
                  <a:pt x="60" y="1"/>
                  <a:pt x="71" y="0"/>
                  <a:pt x="81" y="2"/>
                </a:cubicBezTo>
                <a:cubicBezTo>
                  <a:pt x="88" y="4"/>
                  <a:pt x="89" y="14"/>
                  <a:pt x="93" y="17"/>
                </a:cubicBezTo>
                <a:cubicBezTo>
                  <a:pt x="94" y="17"/>
                  <a:pt x="108" y="21"/>
                  <a:pt x="108" y="21"/>
                </a:cubicBezTo>
                <a:cubicBezTo>
                  <a:pt x="128" y="61"/>
                  <a:pt x="125" y="67"/>
                  <a:pt x="175" y="72"/>
                </a:cubicBezTo>
                <a:cubicBezTo>
                  <a:pt x="188" y="76"/>
                  <a:pt x="182" y="82"/>
                  <a:pt x="189" y="89"/>
                </a:cubicBezTo>
                <a:cubicBezTo>
                  <a:pt x="195" y="95"/>
                  <a:pt x="211" y="104"/>
                  <a:pt x="218" y="110"/>
                </a:cubicBezTo>
                <a:cubicBezTo>
                  <a:pt x="222" y="114"/>
                  <a:pt x="227" y="117"/>
                  <a:pt x="232" y="120"/>
                </a:cubicBezTo>
                <a:cubicBezTo>
                  <a:pt x="237" y="123"/>
                  <a:pt x="247" y="129"/>
                  <a:pt x="247" y="129"/>
                </a:cubicBezTo>
                <a:cubicBezTo>
                  <a:pt x="254" y="140"/>
                  <a:pt x="262" y="139"/>
                  <a:pt x="273" y="144"/>
                </a:cubicBezTo>
                <a:cubicBezTo>
                  <a:pt x="283" y="141"/>
                  <a:pt x="292" y="140"/>
                  <a:pt x="302" y="137"/>
                </a:cubicBezTo>
                <a:cubicBezTo>
                  <a:pt x="309" y="141"/>
                  <a:pt x="316" y="144"/>
                  <a:pt x="324" y="146"/>
                </a:cubicBezTo>
                <a:cubicBezTo>
                  <a:pt x="328" y="145"/>
                  <a:pt x="332" y="146"/>
                  <a:pt x="336" y="144"/>
                </a:cubicBezTo>
                <a:cubicBezTo>
                  <a:pt x="341" y="142"/>
                  <a:pt x="344" y="136"/>
                  <a:pt x="350" y="134"/>
                </a:cubicBezTo>
                <a:cubicBezTo>
                  <a:pt x="356" y="132"/>
                  <a:pt x="367" y="129"/>
                  <a:pt x="367" y="129"/>
                </a:cubicBezTo>
                <a:cubicBezTo>
                  <a:pt x="402" y="144"/>
                  <a:pt x="424" y="146"/>
                  <a:pt x="465" y="149"/>
                </a:cubicBezTo>
                <a:cubicBezTo>
                  <a:pt x="467" y="150"/>
                  <a:pt x="470" y="151"/>
                  <a:pt x="472" y="153"/>
                </a:cubicBezTo>
                <a:cubicBezTo>
                  <a:pt x="474" y="155"/>
                  <a:pt x="473" y="159"/>
                  <a:pt x="475" y="161"/>
                </a:cubicBezTo>
                <a:cubicBezTo>
                  <a:pt x="482" y="166"/>
                  <a:pt x="499" y="168"/>
                  <a:pt x="499" y="168"/>
                </a:cubicBezTo>
                <a:cubicBezTo>
                  <a:pt x="509" y="164"/>
                  <a:pt x="518" y="159"/>
                  <a:pt x="528" y="156"/>
                </a:cubicBezTo>
                <a:cubicBezTo>
                  <a:pt x="536" y="158"/>
                  <a:pt x="549" y="168"/>
                  <a:pt x="549" y="168"/>
                </a:cubicBezTo>
                <a:cubicBezTo>
                  <a:pt x="553" y="177"/>
                  <a:pt x="550" y="174"/>
                  <a:pt x="559" y="177"/>
                </a:cubicBezTo>
                <a:cubicBezTo>
                  <a:pt x="571" y="190"/>
                  <a:pt x="569" y="193"/>
                  <a:pt x="588" y="189"/>
                </a:cubicBezTo>
                <a:cubicBezTo>
                  <a:pt x="609" y="191"/>
                  <a:pt x="620" y="194"/>
                  <a:pt x="638" y="199"/>
                </a:cubicBezTo>
                <a:cubicBezTo>
                  <a:pt x="649" y="207"/>
                  <a:pt x="663" y="207"/>
                  <a:pt x="676" y="211"/>
                </a:cubicBezTo>
                <a:cubicBezTo>
                  <a:pt x="685" y="224"/>
                  <a:pt x="685" y="227"/>
                  <a:pt x="691" y="240"/>
                </a:cubicBezTo>
                <a:cubicBezTo>
                  <a:pt x="693" y="255"/>
                  <a:pt x="696" y="263"/>
                  <a:pt x="710" y="269"/>
                </a:cubicBezTo>
                <a:cubicBezTo>
                  <a:pt x="733" y="264"/>
                  <a:pt x="723" y="261"/>
                  <a:pt x="734" y="245"/>
                </a:cubicBezTo>
                <a:cubicBezTo>
                  <a:pt x="739" y="226"/>
                  <a:pt x="749" y="209"/>
                  <a:pt x="768" y="204"/>
                </a:cubicBezTo>
                <a:cubicBezTo>
                  <a:pt x="782" y="190"/>
                  <a:pt x="792" y="183"/>
                  <a:pt x="811" y="180"/>
                </a:cubicBezTo>
                <a:cubicBezTo>
                  <a:pt x="826" y="173"/>
                  <a:pt x="843" y="172"/>
                  <a:pt x="859" y="165"/>
                </a:cubicBezTo>
                <a:cubicBezTo>
                  <a:pt x="861" y="163"/>
                  <a:pt x="863" y="160"/>
                  <a:pt x="866" y="158"/>
                </a:cubicBezTo>
                <a:cubicBezTo>
                  <a:pt x="868" y="157"/>
                  <a:pt x="871" y="158"/>
                  <a:pt x="873" y="156"/>
                </a:cubicBezTo>
                <a:cubicBezTo>
                  <a:pt x="884" y="146"/>
                  <a:pt x="885" y="129"/>
                  <a:pt x="900" y="125"/>
                </a:cubicBezTo>
                <a:cubicBezTo>
                  <a:pt x="910" y="119"/>
                  <a:pt x="920" y="116"/>
                  <a:pt x="931" y="113"/>
                </a:cubicBezTo>
                <a:cubicBezTo>
                  <a:pt x="950" y="99"/>
                  <a:pt x="980" y="94"/>
                  <a:pt x="1003" y="91"/>
                </a:cubicBezTo>
                <a:cubicBezTo>
                  <a:pt x="1014" y="88"/>
                  <a:pt x="1021" y="86"/>
                  <a:pt x="1032" y="84"/>
                </a:cubicBezTo>
                <a:cubicBezTo>
                  <a:pt x="1043" y="79"/>
                  <a:pt x="1059" y="63"/>
                  <a:pt x="1065" y="62"/>
                </a:cubicBezTo>
                <a:cubicBezTo>
                  <a:pt x="1079" y="61"/>
                  <a:pt x="1094" y="61"/>
                  <a:pt x="1108" y="60"/>
                </a:cubicBezTo>
                <a:cubicBezTo>
                  <a:pt x="1141" y="50"/>
                  <a:pt x="1147" y="79"/>
                  <a:pt x="1173" y="86"/>
                </a:cubicBezTo>
                <a:cubicBezTo>
                  <a:pt x="1188" y="96"/>
                  <a:pt x="1203" y="93"/>
                  <a:pt x="1219" y="86"/>
                </a:cubicBezTo>
                <a:cubicBezTo>
                  <a:pt x="1231" y="70"/>
                  <a:pt x="1256" y="66"/>
                  <a:pt x="1274" y="57"/>
                </a:cubicBezTo>
                <a:cubicBezTo>
                  <a:pt x="1284" y="52"/>
                  <a:pt x="1292" y="42"/>
                  <a:pt x="1303" y="41"/>
                </a:cubicBezTo>
                <a:cubicBezTo>
                  <a:pt x="1315" y="40"/>
                  <a:pt x="1327" y="39"/>
                  <a:pt x="1339" y="38"/>
                </a:cubicBezTo>
                <a:cubicBezTo>
                  <a:pt x="1344" y="41"/>
                  <a:pt x="1346" y="47"/>
                  <a:pt x="1351" y="50"/>
                </a:cubicBezTo>
                <a:cubicBezTo>
                  <a:pt x="1355" y="52"/>
                  <a:pt x="1361" y="51"/>
                  <a:pt x="1365" y="53"/>
                </a:cubicBezTo>
                <a:cubicBezTo>
                  <a:pt x="1367" y="54"/>
                  <a:pt x="1368" y="56"/>
                  <a:pt x="1370" y="57"/>
                </a:cubicBezTo>
              </a:path>
            </a:pathLst>
          </a:custGeom>
          <a:noFill/>
          <a:ln w="508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cxnSp>
        <p:nvCxnSpPr>
          <p:cNvPr id="185352" name="AutoShape 24"/>
          <p:cNvCxnSpPr>
            <a:cxnSpLocks noChangeShapeType="1"/>
          </p:cNvCxnSpPr>
          <p:nvPr/>
        </p:nvCxnSpPr>
        <p:spPr bwMode="auto">
          <a:xfrm>
            <a:off x="4972050" y="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5353" name="AutoShape 25"/>
          <p:cNvCxnSpPr>
            <a:cxnSpLocks noChangeShapeType="1"/>
          </p:cNvCxnSpPr>
          <p:nvPr/>
        </p:nvCxnSpPr>
        <p:spPr bwMode="auto">
          <a:xfrm rot="5400000" flipV="1">
            <a:off x="4972050" y="0"/>
            <a:ext cx="1588" cy="1588"/>
          </a:xfrm>
          <a:prstGeom prst="curvedConnector3">
            <a:avLst>
              <a:gd name="adj1" fmla="val -1440000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85354" name="Freeform 29"/>
          <p:cNvSpPr>
            <a:spLocks/>
          </p:cNvSpPr>
          <p:nvPr/>
        </p:nvSpPr>
        <p:spPr bwMode="auto">
          <a:xfrm>
            <a:off x="3357563" y="6213475"/>
            <a:ext cx="1690687" cy="363538"/>
          </a:xfrm>
          <a:custGeom>
            <a:avLst/>
            <a:gdLst>
              <a:gd name="T0" fmla="*/ 2147483647 w 1065"/>
              <a:gd name="T1" fmla="*/ 2147483647 h 229"/>
              <a:gd name="T2" fmla="*/ 2147483647 w 1065"/>
              <a:gd name="T3" fmla="*/ 2147483647 h 229"/>
              <a:gd name="T4" fmla="*/ 2147483647 w 1065"/>
              <a:gd name="T5" fmla="*/ 2147483647 h 229"/>
              <a:gd name="T6" fmla="*/ 2147483647 w 1065"/>
              <a:gd name="T7" fmla="*/ 2147483647 h 229"/>
              <a:gd name="T8" fmla="*/ 2147483647 w 1065"/>
              <a:gd name="T9" fmla="*/ 2147483647 h 229"/>
              <a:gd name="T10" fmla="*/ 2147483647 w 1065"/>
              <a:gd name="T11" fmla="*/ 2147483647 h 229"/>
              <a:gd name="T12" fmla="*/ 2147483647 w 1065"/>
              <a:gd name="T13" fmla="*/ 2147483647 h 229"/>
              <a:gd name="T14" fmla="*/ 2147483647 w 1065"/>
              <a:gd name="T15" fmla="*/ 2147483647 h 229"/>
              <a:gd name="T16" fmla="*/ 2147483647 w 1065"/>
              <a:gd name="T17" fmla="*/ 2147483647 h 229"/>
              <a:gd name="T18" fmla="*/ 2147483647 w 1065"/>
              <a:gd name="T19" fmla="*/ 2147483647 h 229"/>
              <a:gd name="T20" fmla="*/ 2147483647 w 1065"/>
              <a:gd name="T21" fmla="*/ 2147483647 h 229"/>
              <a:gd name="T22" fmla="*/ 2147483647 w 1065"/>
              <a:gd name="T23" fmla="*/ 2147483647 h 229"/>
              <a:gd name="T24" fmla="*/ 2147483647 w 1065"/>
              <a:gd name="T25" fmla="*/ 2147483647 h 229"/>
              <a:gd name="T26" fmla="*/ 2147483647 w 1065"/>
              <a:gd name="T27" fmla="*/ 2147483647 h 229"/>
              <a:gd name="T28" fmla="*/ 2147483647 w 1065"/>
              <a:gd name="T29" fmla="*/ 2147483647 h 229"/>
              <a:gd name="T30" fmla="*/ 2147483647 w 1065"/>
              <a:gd name="T31" fmla="*/ 2147483647 h 229"/>
              <a:gd name="T32" fmla="*/ 2147483647 w 1065"/>
              <a:gd name="T33" fmla="*/ 2147483647 h 229"/>
              <a:gd name="T34" fmla="*/ 2147483647 w 1065"/>
              <a:gd name="T35" fmla="*/ 2147483647 h 229"/>
              <a:gd name="T36" fmla="*/ 2147483647 w 1065"/>
              <a:gd name="T37" fmla="*/ 2147483647 h 229"/>
              <a:gd name="T38" fmla="*/ 2147483647 w 1065"/>
              <a:gd name="T39" fmla="*/ 2147483647 h 229"/>
              <a:gd name="T40" fmla="*/ 2147483647 w 1065"/>
              <a:gd name="T41" fmla="*/ 2147483647 h 229"/>
              <a:gd name="T42" fmla="*/ 2147483647 w 1065"/>
              <a:gd name="T43" fmla="*/ 2147483647 h 229"/>
              <a:gd name="T44" fmla="*/ 2147483647 w 1065"/>
              <a:gd name="T45" fmla="*/ 2147483647 h 229"/>
              <a:gd name="T46" fmla="*/ 2147483647 w 1065"/>
              <a:gd name="T47" fmla="*/ 2147483647 h 229"/>
              <a:gd name="T48" fmla="*/ 2147483647 w 1065"/>
              <a:gd name="T49" fmla="*/ 2147483647 h 229"/>
              <a:gd name="T50" fmla="*/ 0 w 1065"/>
              <a:gd name="T51" fmla="*/ 2147483647 h 2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5"/>
              <a:gd name="T79" fmla="*/ 0 h 229"/>
              <a:gd name="T80" fmla="*/ 1065 w 1065"/>
              <a:gd name="T81" fmla="*/ 229 h 2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5" h="229">
                <a:moveTo>
                  <a:pt x="1065" y="223"/>
                </a:moveTo>
                <a:cubicBezTo>
                  <a:pt x="1058" y="225"/>
                  <a:pt x="1051" y="229"/>
                  <a:pt x="1044" y="223"/>
                </a:cubicBezTo>
                <a:cubicBezTo>
                  <a:pt x="1039" y="218"/>
                  <a:pt x="1032" y="205"/>
                  <a:pt x="1032" y="205"/>
                </a:cubicBezTo>
                <a:cubicBezTo>
                  <a:pt x="1009" y="209"/>
                  <a:pt x="1001" y="195"/>
                  <a:pt x="981" y="181"/>
                </a:cubicBezTo>
                <a:cubicBezTo>
                  <a:pt x="967" y="172"/>
                  <a:pt x="947" y="179"/>
                  <a:pt x="930" y="178"/>
                </a:cubicBezTo>
                <a:cubicBezTo>
                  <a:pt x="917" y="169"/>
                  <a:pt x="909" y="156"/>
                  <a:pt x="894" y="151"/>
                </a:cubicBezTo>
                <a:cubicBezTo>
                  <a:pt x="883" y="135"/>
                  <a:pt x="882" y="130"/>
                  <a:pt x="864" y="124"/>
                </a:cubicBezTo>
                <a:cubicBezTo>
                  <a:pt x="842" y="128"/>
                  <a:pt x="834" y="130"/>
                  <a:pt x="810" y="127"/>
                </a:cubicBezTo>
                <a:cubicBezTo>
                  <a:pt x="804" y="109"/>
                  <a:pt x="798" y="112"/>
                  <a:pt x="780" y="115"/>
                </a:cubicBezTo>
                <a:cubicBezTo>
                  <a:pt x="764" y="125"/>
                  <a:pt x="749" y="119"/>
                  <a:pt x="735" y="133"/>
                </a:cubicBezTo>
                <a:cubicBezTo>
                  <a:pt x="732" y="157"/>
                  <a:pt x="732" y="160"/>
                  <a:pt x="717" y="175"/>
                </a:cubicBezTo>
                <a:cubicBezTo>
                  <a:pt x="691" y="166"/>
                  <a:pt x="681" y="137"/>
                  <a:pt x="654" y="130"/>
                </a:cubicBezTo>
                <a:cubicBezTo>
                  <a:pt x="634" y="133"/>
                  <a:pt x="619" y="136"/>
                  <a:pt x="633" y="115"/>
                </a:cubicBezTo>
                <a:cubicBezTo>
                  <a:pt x="631" y="105"/>
                  <a:pt x="620" y="87"/>
                  <a:pt x="609" y="82"/>
                </a:cubicBezTo>
                <a:cubicBezTo>
                  <a:pt x="603" y="79"/>
                  <a:pt x="591" y="76"/>
                  <a:pt x="591" y="76"/>
                </a:cubicBezTo>
                <a:cubicBezTo>
                  <a:pt x="575" y="60"/>
                  <a:pt x="550" y="47"/>
                  <a:pt x="528" y="40"/>
                </a:cubicBezTo>
                <a:cubicBezTo>
                  <a:pt x="512" y="42"/>
                  <a:pt x="495" y="39"/>
                  <a:pt x="480" y="46"/>
                </a:cubicBezTo>
                <a:cubicBezTo>
                  <a:pt x="473" y="49"/>
                  <a:pt x="468" y="60"/>
                  <a:pt x="456" y="64"/>
                </a:cubicBezTo>
                <a:cubicBezTo>
                  <a:pt x="412" y="57"/>
                  <a:pt x="458" y="68"/>
                  <a:pt x="429" y="52"/>
                </a:cubicBezTo>
                <a:cubicBezTo>
                  <a:pt x="421" y="47"/>
                  <a:pt x="402" y="43"/>
                  <a:pt x="402" y="43"/>
                </a:cubicBezTo>
                <a:cubicBezTo>
                  <a:pt x="383" y="46"/>
                  <a:pt x="365" y="48"/>
                  <a:pt x="348" y="37"/>
                </a:cubicBezTo>
                <a:cubicBezTo>
                  <a:pt x="338" y="21"/>
                  <a:pt x="327" y="20"/>
                  <a:pt x="309" y="16"/>
                </a:cubicBezTo>
                <a:cubicBezTo>
                  <a:pt x="298" y="0"/>
                  <a:pt x="296" y="1"/>
                  <a:pt x="276" y="4"/>
                </a:cubicBezTo>
                <a:cubicBezTo>
                  <a:pt x="253" y="19"/>
                  <a:pt x="260" y="45"/>
                  <a:pt x="231" y="55"/>
                </a:cubicBezTo>
                <a:cubicBezTo>
                  <a:pt x="194" y="52"/>
                  <a:pt x="157" y="44"/>
                  <a:pt x="120" y="40"/>
                </a:cubicBezTo>
                <a:cubicBezTo>
                  <a:pt x="96" y="24"/>
                  <a:pt x="29" y="4"/>
                  <a:pt x="0" y="4"/>
                </a:cubicBezTo>
              </a:path>
            </a:pathLst>
          </a:custGeom>
          <a:noFill/>
          <a:ln w="508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2" name="Title 1"/>
          <p:cNvSpPr>
            <a:spLocks noGrp="1"/>
          </p:cNvSpPr>
          <p:nvPr>
            <p:ph type="title"/>
          </p:nvPr>
        </p:nvSpPr>
        <p:spPr>
          <a:xfrm>
            <a:off x="1981200" y="2179638"/>
            <a:ext cx="5029200" cy="1706562"/>
          </a:xfrm>
          <a:effectLst/>
        </p:spPr>
        <p:txBody>
          <a:bodyPr/>
          <a:lstStyle/>
          <a:p>
            <a:pPr>
              <a:defRPr/>
            </a:pPr>
            <a:r>
              <a:rPr lang="en-US" dirty="0">
                <a:solidFill>
                  <a:srgbClr val="000090"/>
                </a:solidFill>
                <a:effectLst>
                  <a:glow rad="254000">
                    <a:schemeClr val="tx1">
                      <a:alpha val="87000"/>
                    </a:schemeClr>
                  </a:glow>
                </a:effectLst>
              </a:rPr>
              <a:t>Down in the Gorgeous Gorge</a:t>
            </a:r>
          </a:p>
        </p:txBody>
      </p:sp>
      <p:sp>
        <p:nvSpPr>
          <p:cNvPr id="185356"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42677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7394" name="Picture 9" descr="Kera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066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12" descr="Karak Plateau (Satelit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5400" y="628650"/>
            <a:ext cx="3778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4648200"/>
            <a:ext cx="3352800" cy="1878013"/>
          </a:xfrm>
        </p:spPr>
        <p:txBody>
          <a:bodyPr/>
          <a:lstStyle/>
          <a:p>
            <a:pPr eaLnBrk="1" hangingPunct="1">
              <a:defRPr/>
            </a:pPr>
            <a:r>
              <a:rPr lang="en-US" sz="4400" kern="1200" dirty="0">
                <a:solidFill>
                  <a:srgbClr val="FFFF99"/>
                </a:solidFill>
                <a:effectLst>
                  <a:outerShdw blurRad="60325" dist="76200" dir="2700000" algn="tl" rotWithShape="0">
                    <a:srgbClr val="000000">
                      <a:alpha val="98000"/>
                    </a:srgbClr>
                  </a:outerShdw>
                </a:effectLst>
                <a:ea typeface="ＭＳ Ｐゴシック"/>
                <a:cs typeface="ＭＳ Ｐゴシック"/>
              </a:rPr>
              <a:t>Southern Boundaries</a:t>
            </a:r>
            <a:endParaRPr lang="en-US" sz="5400" dirty="0">
              <a:effectLst>
                <a:outerShdw blurRad="60325" dist="76200" dir="2700000" algn="tl" rotWithShape="0">
                  <a:srgbClr val="000000">
                    <a:alpha val="98000"/>
                  </a:srgbClr>
                </a:outerShdw>
              </a:effectLst>
            </a:endParaRPr>
          </a:p>
        </p:txBody>
      </p:sp>
      <p:sp>
        <p:nvSpPr>
          <p:cNvPr id="187397"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158791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AutoShape 4"/>
          <p:cNvSpPr>
            <a:spLocks noGrp="1" noChangeArrowheads="1"/>
          </p:cNvSpPr>
          <p:nvPr>
            <p:ph type="title"/>
          </p:nvPr>
        </p:nvSpPr>
        <p:spPr bwMode="gray">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tx1"/>
            </a:solidFill>
            <a:round/>
          </a:ln>
          <a:effectLst>
            <a:outerShdw blurRad="63500" dist="107763" dir="2700000" algn="ctr" rotWithShape="0">
              <a:srgbClr val="000000">
                <a:alpha val="50000"/>
              </a:srgbClr>
            </a:outerShdw>
          </a:effectLst>
        </p:spPr>
        <p:txBody>
          <a:bodyPr/>
          <a:lstStyle/>
          <a:p>
            <a:pPr algn="l" eaLnBrk="1" hangingPunct="1">
              <a:defRPr/>
            </a:pPr>
            <a:r>
              <a:rPr lang="en-US" sz="3600" b="1" dirty="0">
                <a:ea typeface="+mj-ea"/>
                <a:cs typeface="+mj-cs"/>
              </a:rPr>
              <a:t>3. History</a:t>
            </a:r>
            <a:r>
              <a:rPr lang="en-US" sz="3600" dirty="0">
                <a:ea typeface="+mj-ea"/>
                <a:cs typeface="+mj-cs"/>
              </a:rPr>
              <a:t> </a:t>
            </a:r>
          </a:p>
        </p:txBody>
      </p:sp>
      <p:sp>
        <p:nvSpPr>
          <p:cNvPr id="100357" name="Rectangle 5"/>
          <p:cNvSpPr>
            <a:spLocks noChangeArrowheads="1"/>
          </p:cNvSpPr>
          <p:nvPr/>
        </p:nvSpPr>
        <p:spPr bwMode="auto">
          <a:xfrm>
            <a:off x="685800" y="762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000">
                <a:solidFill>
                  <a:srgbClr val="FFFF00"/>
                </a:solidFill>
                <a:latin typeface="Arial Black" charset="0"/>
                <a:ea typeface="ＭＳ Ｐゴシック" charset="0"/>
                <a:cs typeface="ＭＳ Ｐゴシック" charset="0"/>
              </a:rPr>
              <a:t>King</a:t>
            </a:r>
            <a:r>
              <a:rPr lang="fr-FR" altLang="ja-JP" sz="4000">
                <a:solidFill>
                  <a:srgbClr val="FFFF00"/>
                </a:solidFill>
                <a:latin typeface="Arial Black" charset="0"/>
                <a:ea typeface="ＭＳ Ｐゴシック" charset="0"/>
                <a:cs typeface="ＭＳ Ｐゴシック" charset="0"/>
              </a:rPr>
              <a:t>'</a:t>
            </a:r>
            <a:r>
              <a:rPr lang="en-US" sz="4000">
                <a:solidFill>
                  <a:srgbClr val="FFFF00"/>
                </a:solidFill>
                <a:latin typeface="Arial Black" charset="0"/>
                <a:ea typeface="ＭＳ Ｐゴシック" charset="0"/>
                <a:cs typeface="ＭＳ Ｐゴシック" charset="0"/>
              </a:rPr>
              <a:t>s Highway</a:t>
            </a:r>
          </a:p>
        </p:txBody>
      </p:sp>
      <p:pic>
        <p:nvPicPr>
          <p:cNvPr id="100359" name="Picture 7" descr="Near East Rou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914400"/>
            <a:ext cx="43275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4500563" y="1458913"/>
            <a:ext cx="5522912" cy="3798887"/>
          </a:xfrm>
          <a:custGeom>
            <a:avLst/>
            <a:gdLst>
              <a:gd name="connsiteX0" fmla="*/ 0 w 5522832"/>
              <a:gd name="connsiteY0" fmla="*/ 3397669 h 3798705"/>
              <a:gd name="connsiteX1" fmla="*/ 189397 w 5522832"/>
              <a:gd name="connsiteY1" fmla="*/ 3408809 h 3798705"/>
              <a:gd name="connsiteX2" fmla="*/ 222821 w 5522832"/>
              <a:gd name="connsiteY2" fmla="*/ 3419949 h 3798705"/>
              <a:gd name="connsiteX3" fmla="*/ 256244 w 5522832"/>
              <a:gd name="connsiteY3" fmla="*/ 3453368 h 3798705"/>
              <a:gd name="connsiteX4" fmla="*/ 289667 w 5522832"/>
              <a:gd name="connsiteY4" fmla="*/ 3475648 h 3798705"/>
              <a:gd name="connsiteX5" fmla="*/ 434500 w 5522832"/>
              <a:gd name="connsiteY5" fmla="*/ 3520208 h 3798705"/>
              <a:gd name="connsiteX6" fmla="*/ 501346 w 5522832"/>
              <a:gd name="connsiteY6" fmla="*/ 3497928 h 3798705"/>
              <a:gd name="connsiteX7" fmla="*/ 557051 w 5522832"/>
              <a:gd name="connsiteY7" fmla="*/ 3486788 h 3798705"/>
              <a:gd name="connsiteX8" fmla="*/ 701885 w 5522832"/>
              <a:gd name="connsiteY8" fmla="*/ 3464508 h 3798705"/>
              <a:gd name="connsiteX9" fmla="*/ 924705 w 5522832"/>
              <a:gd name="connsiteY9" fmla="*/ 3475648 h 3798705"/>
              <a:gd name="connsiteX10" fmla="*/ 958128 w 5522832"/>
              <a:gd name="connsiteY10" fmla="*/ 3486788 h 3798705"/>
              <a:gd name="connsiteX11" fmla="*/ 1069539 w 5522832"/>
              <a:gd name="connsiteY11" fmla="*/ 3497928 h 3798705"/>
              <a:gd name="connsiteX12" fmla="*/ 1114103 w 5522832"/>
              <a:gd name="connsiteY12" fmla="*/ 3542487 h 3798705"/>
              <a:gd name="connsiteX13" fmla="*/ 1125244 w 5522832"/>
              <a:gd name="connsiteY13" fmla="*/ 3575907 h 3798705"/>
              <a:gd name="connsiteX14" fmla="*/ 1314641 w 5522832"/>
              <a:gd name="connsiteY14" fmla="*/ 3587047 h 3798705"/>
              <a:gd name="connsiteX15" fmla="*/ 1381488 w 5522832"/>
              <a:gd name="connsiteY15" fmla="*/ 3609327 h 3798705"/>
              <a:gd name="connsiteX16" fmla="*/ 1426052 w 5522832"/>
              <a:gd name="connsiteY16" fmla="*/ 3642747 h 3798705"/>
              <a:gd name="connsiteX17" fmla="*/ 1559744 w 5522832"/>
              <a:gd name="connsiteY17" fmla="*/ 3676166 h 3798705"/>
              <a:gd name="connsiteX18" fmla="*/ 1626590 w 5522832"/>
              <a:gd name="connsiteY18" fmla="*/ 3709586 h 3798705"/>
              <a:gd name="connsiteX19" fmla="*/ 1693436 w 5522832"/>
              <a:gd name="connsiteY19" fmla="*/ 3754145 h 3798705"/>
              <a:gd name="connsiteX20" fmla="*/ 1793706 w 5522832"/>
              <a:gd name="connsiteY20" fmla="*/ 3776425 h 3798705"/>
              <a:gd name="connsiteX21" fmla="*/ 1827129 w 5522832"/>
              <a:gd name="connsiteY21" fmla="*/ 3787565 h 3798705"/>
              <a:gd name="connsiteX22" fmla="*/ 1916257 w 5522832"/>
              <a:gd name="connsiteY22" fmla="*/ 3798705 h 3798705"/>
              <a:gd name="connsiteX23" fmla="*/ 1971962 w 5522832"/>
              <a:gd name="connsiteY23" fmla="*/ 3787565 h 3798705"/>
              <a:gd name="connsiteX24" fmla="*/ 2005385 w 5522832"/>
              <a:gd name="connsiteY24" fmla="*/ 3776425 h 3798705"/>
              <a:gd name="connsiteX25" fmla="*/ 2016526 w 5522832"/>
              <a:gd name="connsiteY25" fmla="*/ 3720726 h 3798705"/>
              <a:gd name="connsiteX26" fmla="*/ 2049949 w 5522832"/>
              <a:gd name="connsiteY26" fmla="*/ 3653886 h 3798705"/>
              <a:gd name="connsiteX27" fmla="*/ 2061090 w 5522832"/>
              <a:gd name="connsiteY27" fmla="*/ 3609327 h 3798705"/>
              <a:gd name="connsiteX28" fmla="*/ 2083372 w 5522832"/>
              <a:gd name="connsiteY28" fmla="*/ 3564767 h 3798705"/>
              <a:gd name="connsiteX29" fmla="*/ 2094513 w 5522832"/>
              <a:gd name="connsiteY29" fmla="*/ 3464508 h 3798705"/>
              <a:gd name="connsiteX30" fmla="*/ 2116796 w 5522832"/>
              <a:gd name="connsiteY30" fmla="*/ 3286270 h 3798705"/>
              <a:gd name="connsiteX31" fmla="*/ 2161360 w 5522832"/>
              <a:gd name="connsiteY31" fmla="*/ 3197151 h 3798705"/>
              <a:gd name="connsiteX32" fmla="*/ 2172501 w 5522832"/>
              <a:gd name="connsiteY32" fmla="*/ 3152591 h 3798705"/>
              <a:gd name="connsiteX33" fmla="*/ 2183642 w 5522832"/>
              <a:gd name="connsiteY33" fmla="*/ 3119171 h 3798705"/>
              <a:gd name="connsiteX34" fmla="*/ 2194783 w 5522832"/>
              <a:gd name="connsiteY34" fmla="*/ 3063472 h 3798705"/>
              <a:gd name="connsiteX35" fmla="*/ 2217065 w 5522832"/>
              <a:gd name="connsiteY35" fmla="*/ 3030052 h 3798705"/>
              <a:gd name="connsiteX36" fmla="*/ 2228206 w 5522832"/>
              <a:gd name="connsiteY36" fmla="*/ 2985492 h 3798705"/>
              <a:gd name="connsiteX37" fmla="*/ 2250488 w 5522832"/>
              <a:gd name="connsiteY37" fmla="*/ 2885233 h 3798705"/>
              <a:gd name="connsiteX38" fmla="*/ 2272770 w 5522832"/>
              <a:gd name="connsiteY38" fmla="*/ 2807254 h 3798705"/>
              <a:gd name="connsiteX39" fmla="*/ 2261629 w 5522832"/>
              <a:gd name="connsiteY39" fmla="*/ 2606736 h 3798705"/>
              <a:gd name="connsiteX40" fmla="*/ 2239347 w 5522832"/>
              <a:gd name="connsiteY40" fmla="*/ 2573316 h 3798705"/>
              <a:gd name="connsiteX41" fmla="*/ 2261629 w 5522832"/>
              <a:gd name="connsiteY41" fmla="*/ 2339378 h 3798705"/>
              <a:gd name="connsiteX42" fmla="*/ 2272770 w 5522832"/>
              <a:gd name="connsiteY42" fmla="*/ 2172280 h 3798705"/>
              <a:gd name="connsiteX43" fmla="*/ 2295052 w 5522832"/>
              <a:gd name="connsiteY43" fmla="*/ 2138860 h 3798705"/>
              <a:gd name="connsiteX44" fmla="*/ 2317334 w 5522832"/>
              <a:gd name="connsiteY44" fmla="*/ 2094301 h 3798705"/>
              <a:gd name="connsiteX45" fmla="*/ 2328475 w 5522832"/>
              <a:gd name="connsiteY45" fmla="*/ 2049741 h 3798705"/>
              <a:gd name="connsiteX46" fmla="*/ 2395321 w 5522832"/>
              <a:gd name="connsiteY46" fmla="*/ 2005181 h 3798705"/>
              <a:gd name="connsiteX47" fmla="*/ 2406462 w 5522832"/>
              <a:gd name="connsiteY47" fmla="*/ 1960622 h 3798705"/>
              <a:gd name="connsiteX48" fmla="*/ 2473308 w 5522832"/>
              <a:gd name="connsiteY48" fmla="*/ 1882643 h 3798705"/>
              <a:gd name="connsiteX49" fmla="*/ 2506732 w 5522832"/>
              <a:gd name="connsiteY49" fmla="*/ 1860363 h 3798705"/>
              <a:gd name="connsiteX50" fmla="*/ 2517873 w 5522832"/>
              <a:gd name="connsiteY50" fmla="*/ 1815803 h 3798705"/>
              <a:gd name="connsiteX51" fmla="*/ 2540155 w 5522832"/>
              <a:gd name="connsiteY51" fmla="*/ 1782383 h 3798705"/>
              <a:gd name="connsiteX52" fmla="*/ 2506732 w 5522832"/>
              <a:gd name="connsiteY52" fmla="*/ 1748964 h 3798705"/>
              <a:gd name="connsiteX53" fmla="*/ 2495591 w 5522832"/>
              <a:gd name="connsiteY53" fmla="*/ 1693264 h 3798705"/>
              <a:gd name="connsiteX54" fmla="*/ 2484450 w 5522832"/>
              <a:gd name="connsiteY54" fmla="*/ 1593005 h 3798705"/>
              <a:gd name="connsiteX55" fmla="*/ 2473308 w 5522832"/>
              <a:gd name="connsiteY55" fmla="*/ 1559585 h 3798705"/>
              <a:gd name="connsiteX56" fmla="*/ 2428744 w 5522832"/>
              <a:gd name="connsiteY56" fmla="*/ 1548446 h 3798705"/>
              <a:gd name="connsiteX57" fmla="*/ 2439885 w 5522832"/>
              <a:gd name="connsiteY57" fmla="*/ 1515026 h 3798705"/>
              <a:gd name="connsiteX58" fmla="*/ 2506732 w 5522832"/>
              <a:gd name="connsiteY58" fmla="*/ 1481606 h 3798705"/>
              <a:gd name="connsiteX59" fmla="*/ 2540155 w 5522832"/>
              <a:gd name="connsiteY59" fmla="*/ 1448187 h 3798705"/>
              <a:gd name="connsiteX60" fmla="*/ 2573578 w 5522832"/>
              <a:gd name="connsiteY60" fmla="*/ 1425907 h 3798705"/>
              <a:gd name="connsiteX61" fmla="*/ 2595860 w 5522832"/>
              <a:gd name="connsiteY61" fmla="*/ 1392487 h 3798705"/>
              <a:gd name="connsiteX62" fmla="*/ 2629283 w 5522832"/>
              <a:gd name="connsiteY62" fmla="*/ 1381347 h 3798705"/>
              <a:gd name="connsiteX63" fmla="*/ 2762975 w 5522832"/>
              <a:gd name="connsiteY63" fmla="*/ 1370207 h 3798705"/>
              <a:gd name="connsiteX64" fmla="*/ 2796398 w 5522832"/>
              <a:gd name="connsiteY64" fmla="*/ 1347927 h 3798705"/>
              <a:gd name="connsiteX65" fmla="*/ 2807539 w 5522832"/>
              <a:gd name="connsiteY65" fmla="*/ 1292228 h 3798705"/>
              <a:gd name="connsiteX66" fmla="*/ 2874386 w 5522832"/>
              <a:gd name="connsiteY66" fmla="*/ 1269948 h 3798705"/>
              <a:gd name="connsiteX67" fmla="*/ 2907809 w 5522832"/>
              <a:gd name="connsiteY67" fmla="*/ 1258808 h 3798705"/>
              <a:gd name="connsiteX68" fmla="*/ 2952373 w 5522832"/>
              <a:gd name="connsiteY68" fmla="*/ 1191969 h 3798705"/>
              <a:gd name="connsiteX69" fmla="*/ 2985796 w 5522832"/>
              <a:gd name="connsiteY69" fmla="*/ 1180829 h 3798705"/>
              <a:gd name="connsiteX70" fmla="*/ 3019219 w 5522832"/>
              <a:gd name="connsiteY70" fmla="*/ 1158549 h 3798705"/>
              <a:gd name="connsiteX71" fmla="*/ 3141770 w 5522832"/>
              <a:gd name="connsiteY71" fmla="*/ 1069430 h 3798705"/>
              <a:gd name="connsiteX72" fmla="*/ 3164052 w 5522832"/>
              <a:gd name="connsiteY72" fmla="*/ 1036010 h 3798705"/>
              <a:gd name="connsiteX73" fmla="*/ 3208616 w 5522832"/>
              <a:gd name="connsiteY73" fmla="*/ 991451 h 3798705"/>
              <a:gd name="connsiteX74" fmla="*/ 3253181 w 5522832"/>
              <a:gd name="connsiteY74" fmla="*/ 913471 h 3798705"/>
              <a:gd name="connsiteX75" fmla="*/ 3286604 w 5522832"/>
              <a:gd name="connsiteY75" fmla="*/ 891192 h 3798705"/>
              <a:gd name="connsiteX76" fmla="*/ 3331168 w 5522832"/>
              <a:gd name="connsiteY76" fmla="*/ 824352 h 3798705"/>
              <a:gd name="connsiteX77" fmla="*/ 3353450 w 5522832"/>
              <a:gd name="connsiteY77" fmla="*/ 790932 h 3798705"/>
              <a:gd name="connsiteX78" fmla="*/ 3364591 w 5522832"/>
              <a:gd name="connsiteY78" fmla="*/ 757513 h 3798705"/>
              <a:gd name="connsiteX79" fmla="*/ 3442578 w 5522832"/>
              <a:gd name="connsiteY79" fmla="*/ 724093 h 3798705"/>
              <a:gd name="connsiteX80" fmla="*/ 3453719 w 5522832"/>
              <a:gd name="connsiteY80" fmla="*/ 690673 h 3798705"/>
              <a:gd name="connsiteX81" fmla="*/ 3464860 w 5522832"/>
              <a:gd name="connsiteY81" fmla="*/ 590414 h 3798705"/>
              <a:gd name="connsiteX82" fmla="*/ 3487142 w 5522832"/>
              <a:gd name="connsiteY82" fmla="*/ 556995 h 3798705"/>
              <a:gd name="connsiteX83" fmla="*/ 3498283 w 5522832"/>
              <a:gd name="connsiteY83" fmla="*/ 523575 h 3798705"/>
              <a:gd name="connsiteX84" fmla="*/ 3565129 w 5522832"/>
              <a:gd name="connsiteY84" fmla="*/ 479015 h 3798705"/>
              <a:gd name="connsiteX85" fmla="*/ 3576270 w 5522832"/>
              <a:gd name="connsiteY85" fmla="*/ 423316 h 3798705"/>
              <a:gd name="connsiteX86" fmla="*/ 3587411 w 5522832"/>
              <a:gd name="connsiteY86" fmla="*/ 389896 h 3798705"/>
              <a:gd name="connsiteX87" fmla="*/ 3643117 w 5522832"/>
              <a:gd name="connsiteY87" fmla="*/ 133678 h 3798705"/>
              <a:gd name="connsiteX88" fmla="*/ 3687681 w 5522832"/>
              <a:gd name="connsiteY88" fmla="*/ 66839 h 3798705"/>
              <a:gd name="connsiteX89" fmla="*/ 3709963 w 5522832"/>
              <a:gd name="connsiteY89" fmla="*/ 33419 h 3798705"/>
              <a:gd name="connsiteX90" fmla="*/ 3743386 w 5522832"/>
              <a:gd name="connsiteY90" fmla="*/ 22279 h 3798705"/>
              <a:gd name="connsiteX91" fmla="*/ 3776809 w 5522832"/>
              <a:gd name="connsiteY91" fmla="*/ 0 h 3798705"/>
              <a:gd name="connsiteX92" fmla="*/ 3966206 w 5522832"/>
              <a:gd name="connsiteY92" fmla="*/ 22279 h 3798705"/>
              <a:gd name="connsiteX93" fmla="*/ 4044194 w 5522832"/>
              <a:gd name="connsiteY93" fmla="*/ 55699 h 3798705"/>
              <a:gd name="connsiteX94" fmla="*/ 4077617 w 5522832"/>
              <a:gd name="connsiteY94" fmla="*/ 77979 h 3798705"/>
              <a:gd name="connsiteX95" fmla="*/ 4111040 w 5522832"/>
              <a:gd name="connsiteY95" fmla="*/ 89119 h 3798705"/>
              <a:gd name="connsiteX96" fmla="*/ 4177886 w 5522832"/>
              <a:gd name="connsiteY96" fmla="*/ 122539 h 3798705"/>
              <a:gd name="connsiteX97" fmla="*/ 4200168 w 5522832"/>
              <a:gd name="connsiteY97" fmla="*/ 167098 h 3798705"/>
              <a:gd name="connsiteX98" fmla="*/ 4211309 w 5522832"/>
              <a:gd name="connsiteY98" fmla="*/ 200518 h 3798705"/>
              <a:gd name="connsiteX99" fmla="*/ 4244732 w 5522832"/>
              <a:gd name="connsiteY99" fmla="*/ 211658 h 3798705"/>
              <a:gd name="connsiteX100" fmla="*/ 4289296 w 5522832"/>
              <a:gd name="connsiteY100" fmla="*/ 300777 h 3798705"/>
              <a:gd name="connsiteX101" fmla="*/ 4311578 w 5522832"/>
              <a:gd name="connsiteY101" fmla="*/ 334197 h 3798705"/>
              <a:gd name="connsiteX102" fmla="*/ 4411848 w 5522832"/>
              <a:gd name="connsiteY102" fmla="*/ 367616 h 3798705"/>
              <a:gd name="connsiteX103" fmla="*/ 4445271 w 5522832"/>
              <a:gd name="connsiteY103" fmla="*/ 389896 h 3798705"/>
              <a:gd name="connsiteX104" fmla="*/ 4534399 w 5522832"/>
              <a:gd name="connsiteY104" fmla="*/ 423316 h 3798705"/>
              <a:gd name="connsiteX105" fmla="*/ 4601245 w 5522832"/>
              <a:gd name="connsiteY105" fmla="*/ 467875 h 3798705"/>
              <a:gd name="connsiteX106" fmla="*/ 4712655 w 5522832"/>
              <a:gd name="connsiteY106" fmla="*/ 512435 h 3798705"/>
              <a:gd name="connsiteX107" fmla="*/ 4824066 w 5522832"/>
              <a:gd name="connsiteY107" fmla="*/ 568135 h 3798705"/>
              <a:gd name="connsiteX108" fmla="*/ 4935476 w 5522832"/>
              <a:gd name="connsiteY108" fmla="*/ 601554 h 3798705"/>
              <a:gd name="connsiteX109" fmla="*/ 5013463 w 5522832"/>
              <a:gd name="connsiteY109" fmla="*/ 646114 h 3798705"/>
              <a:gd name="connsiteX110" fmla="*/ 5080309 w 5522832"/>
              <a:gd name="connsiteY110" fmla="*/ 668394 h 3798705"/>
              <a:gd name="connsiteX111" fmla="*/ 5147156 w 5522832"/>
              <a:gd name="connsiteY111" fmla="*/ 701813 h 3798705"/>
              <a:gd name="connsiteX112" fmla="*/ 5303130 w 5522832"/>
              <a:gd name="connsiteY112" fmla="*/ 746373 h 3798705"/>
              <a:gd name="connsiteX113" fmla="*/ 5381117 w 5522832"/>
              <a:gd name="connsiteY113" fmla="*/ 779793 h 3798705"/>
              <a:gd name="connsiteX114" fmla="*/ 5436822 w 5522832"/>
              <a:gd name="connsiteY114" fmla="*/ 790932 h 3798705"/>
              <a:gd name="connsiteX115" fmla="*/ 5514810 w 5522832"/>
              <a:gd name="connsiteY115" fmla="*/ 813212 h 379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522832" h="3798705">
                <a:moveTo>
                  <a:pt x="0" y="3397669"/>
                </a:moveTo>
                <a:cubicBezTo>
                  <a:pt x="63132" y="3401382"/>
                  <a:pt x="126469" y="3402517"/>
                  <a:pt x="189397" y="3408809"/>
                </a:cubicBezTo>
                <a:cubicBezTo>
                  <a:pt x="201083" y="3409977"/>
                  <a:pt x="213049" y="3413435"/>
                  <a:pt x="222821" y="3419949"/>
                </a:cubicBezTo>
                <a:cubicBezTo>
                  <a:pt x="235930" y="3428687"/>
                  <a:pt x="244140" y="3443283"/>
                  <a:pt x="256244" y="3453368"/>
                </a:cubicBezTo>
                <a:cubicBezTo>
                  <a:pt x="266531" y="3461939"/>
                  <a:pt x="278526" y="3468221"/>
                  <a:pt x="289667" y="3475648"/>
                </a:cubicBezTo>
                <a:cubicBezTo>
                  <a:pt x="313215" y="3546285"/>
                  <a:pt x="295715" y="3527918"/>
                  <a:pt x="434500" y="3520208"/>
                </a:cubicBezTo>
                <a:cubicBezTo>
                  <a:pt x="457951" y="3518905"/>
                  <a:pt x="478686" y="3504107"/>
                  <a:pt x="501346" y="3497928"/>
                </a:cubicBezTo>
                <a:cubicBezTo>
                  <a:pt x="519615" y="3492946"/>
                  <a:pt x="538566" y="3490895"/>
                  <a:pt x="557051" y="3486788"/>
                </a:cubicBezTo>
                <a:cubicBezTo>
                  <a:pt x="653536" y="3465349"/>
                  <a:pt x="544021" y="3482047"/>
                  <a:pt x="701885" y="3464508"/>
                </a:cubicBezTo>
                <a:cubicBezTo>
                  <a:pt x="776158" y="3468221"/>
                  <a:pt x="850618" y="3469206"/>
                  <a:pt x="924705" y="3475648"/>
                </a:cubicBezTo>
                <a:cubicBezTo>
                  <a:pt x="936404" y="3476665"/>
                  <a:pt x="946521" y="3485002"/>
                  <a:pt x="958128" y="3486788"/>
                </a:cubicBezTo>
                <a:cubicBezTo>
                  <a:pt x="995016" y="3492463"/>
                  <a:pt x="1032402" y="3494215"/>
                  <a:pt x="1069539" y="3497928"/>
                </a:cubicBezTo>
                <a:cubicBezTo>
                  <a:pt x="1084394" y="3512781"/>
                  <a:pt x="1101892" y="3525394"/>
                  <a:pt x="1114103" y="3542487"/>
                </a:cubicBezTo>
                <a:cubicBezTo>
                  <a:pt x="1120929" y="3552042"/>
                  <a:pt x="1113781" y="3573360"/>
                  <a:pt x="1125244" y="3575907"/>
                </a:cubicBezTo>
                <a:cubicBezTo>
                  <a:pt x="1186980" y="3589625"/>
                  <a:pt x="1251509" y="3583334"/>
                  <a:pt x="1314641" y="3587047"/>
                </a:cubicBezTo>
                <a:cubicBezTo>
                  <a:pt x="1336923" y="3594474"/>
                  <a:pt x="1362697" y="3595235"/>
                  <a:pt x="1381488" y="3609327"/>
                </a:cubicBezTo>
                <a:cubicBezTo>
                  <a:pt x="1396343" y="3620467"/>
                  <a:pt x="1409444" y="3634444"/>
                  <a:pt x="1426052" y="3642747"/>
                </a:cubicBezTo>
                <a:cubicBezTo>
                  <a:pt x="1470187" y="3664812"/>
                  <a:pt x="1512184" y="3668240"/>
                  <a:pt x="1559744" y="3676166"/>
                </a:cubicBezTo>
                <a:cubicBezTo>
                  <a:pt x="1708105" y="3775064"/>
                  <a:pt x="1488226" y="3632725"/>
                  <a:pt x="1626590" y="3709586"/>
                </a:cubicBezTo>
                <a:cubicBezTo>
                  <a:pt x="1649999" y="3722590"/>
                  <a:pt x="1668031" y="3745678"/>
                  <a:pt x="1693436" y="3754145"/>
                </a:cubicBezTo>
                <a:cubicBezTo>
                  <a:pt x="1768680" y="3779223"/>
                  <a:pt x="1676057" y="3750283"/>
                  <a:pt x="1793706" y="3776425"/>
                </a:cubicBezTo>
                <a:cubicBezTo>
                  <a:pt x="1805170" y="3778972"/>
                  <a:pt x="1815575" y="3785464"/>
                  <a:pt x="1827129" y="3787565"/>
                </a:cubicBezTo>
                <a:cubicBezTo>
                  <a:pt x="1856587" y="3792920"/>
                  <a:pt x="1886548" y="3794992"/>
                  <a:pt x="1916257" y="3798705"/>
                </a:cubicBezTo>
                <a:cubicBezTo>
                  <a:pt x="1934825" y="3794992"/>
                  <a:pt x="1953591" y="3792157"/>
                  <a:pt x="1971962" y="3787565"/>
                </a:cubicBezTo>
                <a:cubicBezTo>
                  <a:pt x="1983355" y="3784717"/>
                  <a:pt x="1998870" y="3786196"/>
                  <a:pt x="2005385" y="3776425"/>
                </a:cubicBezTo>
                <a:cubicBezTo>
                  <a:pt x="2015889" y="3760671"/>
                  <a:pt x="2011933" y="3739095"/>
                  <a:pt x="2016526" y="3720726"/>
                </a:cubicBezTo>
                <a:cubicBezTo>
                  <a:pt x="2025751" y="3683828"/>
                  <a:pt x="2028165" y="3686559"/>
                  <a:pt x="2049949" y="3653886"/>
                </a:cubicBezTo>
                <a:cubicBezTo>
                  <a:pt x="2053663" y="3639033"/>
                  <a:pt x="2055714" y="3623662"/>
                  <a:pt x="2061090" y="3609327"/>
                </a:cubicBezTo>
                <a:cubicBezTo>
                  <a:pt x="2066922" y="3593778"/>
                  <a:pt x="2079637" y="3580948"/>
                  <a:pt x="2083372" y="3564767"/>
                </a:cubicBezTo>
                <a:cubicBezTo>
                  <a:pt x="2090934" y="3532003"/>
                  <a:pt x="2090506" y="3497894"/>
                  <a:pt x="2094513" y="3464508"/>
                </a:cubicBezTo>
                <a:cubicBezTo>
                  <a:pt x="2101648" y="3405059"/>
                  <a:pt x="2102273" y="3344357"/>
                  <a:pt x="2116796" y="3286270"/>
                </a:cubicBezTo>
                <a:cubicBezTo>
                  <a:pt x="2124852" y="3254049"/>
                  <a:pt x="2161360" y="3197151"/>
                  <a:pt x="2161360" y="3197151"/>
                </a:cubicBezTo>
                <a:cubicBezTo>
                  <a:pt x="2165074" y="3182298"/>
                  <a:pt x="2168295" y="3167312"/>
                  <a:pt x="2172501" y="3152591"/>
                </a:cubicBezTo>
                <a:cubicBezTo>
                  <a:pt x="2175727" y="3141300"/>
                  <a:pt x="2180794" y="3130563"/>
                  <a:pt x="2183642" y="3119171"/>
                </a:cubicBezTo>
                <a:cubicBezTo>
                  <a:pt x="2188235" y="3100802"/>
                  <a:pt x="2188134" y="3081200"/>
                  <a:pt x="2194783" y="3063472"/>
                </a:cubicBezTo>
                <a:cubicBezTo>
                  <a:pt x="2199485" y="3050936"/>
                  <a:pt x="2209638" y="3041192"/>
                  <a:pt x="2217065" y="3030052"/>
                </a:cubicBezTo>
                <a:cubicBezTo>
                  <a:pt x="2220779" y="3015199"/>
                  <a:pt x="2224763" y="3000410"/>
                  <a:pt x="2228206" y="2985492"/>
                </a:cubicBezTo>
                <a:cubicBezTo>
                  <a:pt x="2235905" y="2952134"/>
                  <a:pt x="2242184" y="2918446"/>
                  <a:pt x="2250488" y="2885233"/>
                </a:cubicBezTo>
                <a:cubicBezTo>
                  <a:pt x="2257045" y="2859007"/>
                  <a:pt x="2265343" y="2833247"/>
                  <a:pt x="2272770" y="2807254"/>
                </a:cubicBezTo>
                <a:cubicBezTo>
                  <a:pt x="2269056" y="2740415"/>
                  <a:pt x="2271097" y="2673005"/>
                  <a:pt x="2261629" y="2606736"/>
                </a:cubicBezTo>
                <a:cubicBezTo>
                  <a:pt x="2259735" y="2593482"/>
                  <a:pt x="2240238" y="2586675"/>
                  <a:pt x="2239347" y="2573316"/>
                </a:cubicBezTo>
                <a:cubicBezTo>
                  <a:pt x="2236971" y="2537683"/>
                  <a:pt x="2257815" y="2385147"/>
                  <a:pt x="2261629" y="2339378"/>
                </a:cubicBezTo>
                <a:cubicBezTo>
                  <a:pt x="2266265" y="2283748"/>
                  <a:pt x="2263592" y="2227343"/>
                  <a:pt x="2272770" y="2172280"/>
                </a:cubicBezTo>
                <a:cubicBezTo>
                  <a:pt x="2274971" y="2159073"/>
                  <a:pt x="2288409" y="2150485"/>
                  <a:pt x="2295052" y="2138860"/>
                </a:cubicBezTo>
                <a:cubicBezTo>
                  <a:pt x="2303292" y="2124442"/>
                  <a:pt x="2309907" y="2109154"/>
                  <a:pt x="2317334" y="2094301"/>
                </a:cubicBezTo>
                <a:cubicBezTo>
                  <a:pt x="2321048" y="2079448"/>
                  <a:pt x="2318392" y="2061263"/>
                  <a:pt x="2328475" y="2049741"/>
                </a:cubicBezTo>
                <a:cubicBezTo>
                  <a:pt x="2346110" y="2029589"/>
                  <a:pt x="2395321" y="2005181"/>
                  <a:pt x="2395321" y="2005181"/>
                </a:cubicBezTo>
                <a:cubicBezTo>
                  <a:pt x="2399035" y="1990328"/>
                  <a:pt x="2399615" y="1974316"/>
                  <a:pt x="2406462" y="1960622"/>
                </a:cubicBezTo>
                <a:cubicBezTo>
                  <a:pt x="2417001" y="1939546"/>
                  <a:pt x="2454194" y="1898569"/>
                  <a:pt x="2473308" y="1882643"/>
                </a:cubicBezTo>
                <a:cubicBezTo>
                  <a:pt x="2483595" y="1874072"/>
                  <a:pt x="2495591" y="1867790"/>
                  <a:pt x="2506732" y="1860363"/>
                </a:cubicBezTo>
                <a:cubicBezTo>
                  <a:pt x="2510446" y="1845510"/>
                  <a:pt x="2511841" y="1829875"/>
                  <a:pt x="2517873" y="1815803"/>
                </a:cubicBezTo>
                <a:cubicBezTo>
                  <a:pt x="2523148" y="1803497"/>
                  <a:pt x="2542356" y="1795590"/>
                  <a:pt x="2540155" y="1782383"/>
                </a:cubicBezTo>
                <a:cubicBezTo>
                  <a:pt x="2537565" y="1766843"/>
                  <a:pt x="2517873" y="1760104"/>
                  <a:pt x="2506732" y="1748964"/>
                </a:cubicBezTo>
                <a:cubicBezTo>
                  <a:pt x="2503018" y="1730397"/>
                  <a:pt x="2498269" y="1712008"/>
                  <a:pt x="2495591" y="1693264"/>
                </a:cubicBezTo>
                <a:cubicBezTo>
                  <a:pt x="2490835" y="1659977"/>
                  <a:pt x="2489979" y="1626173"/>
                  <a:pt x="2484450" y="1593005"/>
                </a:cubicBezTo>
                <a:cubicBezTo>
                  <a:pt x="2482519" y="1581422"/>
                  <a:pt x="2482478" y="1566920"/>
                  <a:pt x="2473308" y="1559585"/>
                </a:cubicBezTo>
                <a:cubicBezTo>
                  <a:pt x="2461351" y="1550021"/>
                  <a:pt x="2443599" y="1552159"/>
                  <a:pt x="2428744" y="1548446"/>
                </a:cubicBezTo>
                <a:cubicBezTo>
                  <a:pt x="2432458" y="1537306"/>
                  <a:pt x="2432549" y="1524195"/>
                  <a:pt x="2439885" y="1515026"/>
                </a:cubicBezTo>
                <a:cubicBezTo>
                  <a:pt x="2455592" y="1495393"/>
                  <a:pt x="2484715" y="1488944"/>
                  <a:pt x="2506732" y="1481606"/>
                </a:cubicBezTo>
                <a:cubicBezTo>
                  <a:pt x="2517873" y="1470466"/>
                  <a:pt x="2528051" y="1458272"/>
                  <a:pt x="2540155" y="1448187"/>
                </a:cubicBezTo>
                <a:cubicBezTo>
                  <a:pt x="2550442" y="1439616"/>
                  <a:pt x="2564110" y="1435374"/>
                  <a:pt x="2573578" y="1425907"/>
                </a:cubicBezTo>
                <a:cubicBezTo>
                  <a:pt x="2583046" y="1416440"/>
                  <a:pt x="2585405" y="1400851"/>
                  <a:pt x="2595860" y="1392487"/>
                </a:cubicBezTo>
                <a:cubicBezTo>
                  <a:pt x="2605030" y="1385151"/>
                  <a:pt x="2617642" y="1382899"/>
                  <a:pt x="2629283" y="1381347"/>
                </a:cubicBezTo>
                <a:cubicBezTo>
                  <a:pt x="2673609" y="1375437"/>
                  <a:pt x="2718411" y="1373920"/>
                  <a:pt x="2762975" y="1370207"/>
                </a:cubicBezTo>
                <a:cubicBezTo>
                  <a:pt x="2774116" y="1362780"/>
                  <a:pt x="2789754" y="1359552"/>
                  <a:pt x="2796398" y="1347927"/>
                </a:cubicBezTo>
                <a:cubicBezTo>
                  <a:pt x="2805793" y="1331488"/>
                  <a:pt x="2794150" y="1305616"/>
                  <a:pt x="2807539" y="1292228"/>
                </a:cubicBezTo>
                <a:cubicBezTo>
                  <a:pt x="2824148" y="1275621"/>
                  <a:pt x="2852104" y="1277375"/>
                  <a:pt x="2874386" y="1269948"/>
                </a:cubicBezTo>
                <a:lnTo>
                  <a:pt x="2907809" y="1258808"/>
                </a:lnTo>
                <a:cubicBezTo>
                  <a:pt x="2922664" y="1236528"/>
                  <a:pt x="2926969" y="1200436"/>
                  <a:pt x="2952373" y="1191969"/>
                </a:cubicBezTo>
                <a:cubicBezTo>
                  <a:pt x="2963514" y="1188256"/>
                  <a:pt x="2975292" y="1186080"/>
                  <a:pt x="2985796" y="1180829"/>
                </a:cubicBezTo>
                <a:cubicBezTo>
                  <a:pt x="2997772" y="1174841"/>
                  <a:pt x="3008390" y="1166424"/>
                  <a:pt x="3019219" y="1158549"/>
                </a:cubicBezTo>
                <a:cubicBezTo>
                  <a:pt x="3156499" y="1058719"/>
                  <a:pt x="3063948" y="1121306"/>
                  <a:pt x="3141770" y="1069430"/>
                </a:cubicBezTo>
                <a:cubicBezTo>
                  <a:pt x="3149197" y="1058290"/>
                  <a:pt x="3155338" y="1046175"/>
                  <a:pt x="3164052" y="1036010"/>
                </a:cubicBezTo>
                <a:cubicBezTo>
                  <a:pt x="3177724" y="1020061"/>
                  <a:pt x="3196011" y="1008255"/>
                  <a:pt x="3208616" y="991451"/>
                </a:cubicBezTo>
                <a:cubicBezTo>
                  <a:pt x="3234827" y="956507"/>
                  <a:pt x="3223348" y="943301"/>
                  <a:pt x="3253181" y="913471"/>
                </a:cubicBezTo>
                <a:cubicBezTo>
                  <a:pt x="3262649" y="904004"/>
                  <a:pt x="3275463" y="898618"/>
                  <a:pt x="3286604" y="891192"/>
                </a:cubicBezTo>
                <a:lnTo>
                  <a:pt x="3331168" y="824352"/>
                </a:lnTo>
                <a:cubicBezTo>
                  <a:pt x="3338595" y="813212"/>
                  <a:pt x="3349216" y="803634"/>
                  <a:pt x="3353450" y="790932"/>
                </a:cubicBezTo>
                <a:cubicBezTo>
                  <a:pt x="3357164" y="779792"/>
                  <a:pt x="3356287" y="765816"/>
                  <a:pt x="3364591" y="757513"/>
                </a:cubicBezTo>
                <a:cubicBezTo>
                  <a:pt x="3378358" y="743747"/>
                  <a:pt x="3422604" y="730751"/>
                  <a:pt x="3442578" y="724093"/>
                </a:cubicBezTo>
                <a:cubicBezTo>
                  <a:pt x="3446292" y="712953"/>
                  <a:pt x="3451788" y="702256"/>
                  <a:pt x="3453719" y="690673"/>
                </a:cubicBezTo>
                <a:cubicBezTo>
                  <a:pt x="3459247" y="657505"/>
                  <a:pt x="3456704" y="623035"/>
                  <a:pt x="3464860" y="590414"/>
                </a:cubicBezTo>
                <a:cubicBezTo>
                  <a:pt x="3468108" y="577425"/>
                  <a:pt x="3479715" y="568135"/>
                  <a:pt x="3487142" y="556995"/>
                </a:cubicBezTo>
                <a:cubicBezTo>
                  <a:pt x="3490856" y="545855"/>
                  <a:pt x="3489979" y="531878"/>
                  <a:pt x="3498283" y="523575"/>
                </a:cubicBezTo>
                <a:cubicBezTo>
                  <a:pt x="3517219" y="504640"/>
                  <a:pt x="3565129" y="479015"/>
                  <a:pt x="3565129" y="479015"/>
                </a:cubicBezTo>
                <a:cubicBezTo>
                  <a:pt x="3568843" y="460449"/>
                  <a:pt x="3571677" y="441685"/>
                  <a:pt x="3576270" y="423316"/>
                </a:cubicBezTo>
                <a:cubicBezTo>
                  <a:pt x="3579118" y="411924"/>
                  <a:pt x="3585954" y="401548"/>
                  <a:pt x="3587411" y="389896"/>
                </a:cubicBezTo>
                <a:cubicBezTo>
                  <a:pt x="3618992" y="137277"/>
                  <a:pt x="3543143" y="200321"/>
                  <a:pt x="3643117" y="133678"/>
                </a:cubicBezTo>
                <a:cubicBezTo>
                  <a:pt x="3662696" y="74947"/>
                  <a:pt x="3641318" y="122470"/>
                  <a:pt x="3687681" y="66839"/>
                </a:cubicBezTo>
                <a:cubicBezTo>
                  <a:pt x="3696253" y="56554"/>
                  <a:pt x="3699508" y="41783"/>
                  <a:pt x="3709963" y="33419"/>
                </a:cubicBezTo>
                <a:cubicBezTo>
                  <a:pt x="3719133" y="26083"/>
                  <a:pt x="3732882" y="27530"/>
                  <a:pt x="3743386" y="22279"/>
                </a:cubicBezTo>
                <a:cubicBezTo>
                  <a:pt x="3755362" y="16292"/>
                  <a:pt x="3765668" y="7426"/>
                  <a:pt x="3776809" y="0"/>
                </a:cubicBezTo>
                <a:cubicBezTo>
                  <a:pt x="3839941" y="7426"/>
                  <a:pt x="3903342" y="12850"/>
                  <a:pt x="3966206" y="22279"/>
                </a:cubicBezTo>
                <a:cubicBezTo>
                  <a:pt x="3987392" y="25456"/>
                  <a:pt x="4028713" y="46854"/>
                  <a:pt x="4044194" y="55699"/>
                </a:cubicBezTo>
                <a:cubicBezTo>
                  <a:pt x="4055820" y="62342"/>
                  <a:pt x="4065641" y="71991"/>
                  <a:pt x="4077617" y="77979"/>
                </a:cubicBezTo>
                <a:cubicBezTo>
                  <a:pt x="4088121" y="83230"/>
                  <a:pt x="4100536" y="83868"/>
                  <a:pt x="4111040" y="89119"/>
                </a:cubicBezTo>
                <a:cubicBezTo>
                  <a:pt x="4197429" y="132310"/>
                  <a:pt x="4093876" y="94538"/>
                  <a:pt x="4177886" y="122539"/>
                </a:cubicBezTo>
                <a:cubicBezTo>
                  <a:pt x="4185313" y="137392"/>
                  <a:pt x="4193626" y="151834"/>
                  <a:pt x="4200168" y="167098"/>
                </a:cubicBezTo>
                <a:cubicBezTo>
                  <a:pt x="4204794" y="177891"/>
                  <a:pt x="4203005" y="192215"/>
                  <a:pt x="4211309" y="200518"/>
                </a:cubicBezTo>
                <a:cubicBezTo>
                  <a:pt x="4219613" y="208822"/>
                  <a:pt x="4233591" y="207945"/>
                  <a:pt x="4244732" y="211658"/>
                </a:cubicBezTo>
                <a:cubicBezTo>
                  <a:pt x="4259587" y="241364"/>
                  <a:pt x="4270871" y="273143"/>
                  <a:pt x="4289296" y="300777"/>
                </a:cubicBezTo>
                <a:cubicBezTo>
                  <a:pt x="4296723" y="311917"/>
                  <a:pt x="4299824" y="327786"/>
                  <a:pt x="4311578" y="334197"/>
                </a:cubicBezTo>
                <a:cubicBezTo>
                  <a:pt x="4342508" y="351066"/>
                  <a:pt x="4382533" y="348075"/>
                  <a:pt x="4411848" y="367616"/>
                </a:cubicBezTo>
                <a:cubicBezTo>
                  <a:pt x="4422989" y="375043"/>
                  <a:pt x="4433295" y="383908"/>
                  <a:pt x="4445271" y="389896"/>
                </a:cubicBezTo>
                <a:cubicBezTo>
                  <a:pt x="4564637" y="449573"/>
                  <a:pt x="4353745" y="324788"/>
                  <a:pt x="4534399" y="423316"/>
                </a:cubicBezTo>
                <a:cubicBezTo>
                  <a:pt x="4557908" y="436138"/>
                  <a:pt x="4577293" y="455900"/>
                  <a:pt x="4601245" y="467875"/>
                </a:cubicBezTo>
                <a:cubicBezTo>
                  <a:pt x="4637020" y="485761"/>
                  <a:pt x="4676180" y="496023"/>
                  <a:pt x="4712655" y="512435"/>
                </a:cubicBezTo>
                <a:cubicBezTo>
                  <a:pt x="4750518" y="529472"/>
                  <a:pt x="4785515" y="552716"/>
                  <a:pt x="4824066" y="568135"/>
                </a:cubicBezTo>
                <a:cubicBezTo>
                  <a:pt x="4860065" y="582533"/>
                  <a:pt x="4899624" y="586793"/>
                  <a:pt x="4935476" y="601554"/>
                </a:cubicBezTo>
                <a:cubicBezTo>
                  <a:pt x="4963161" y="612953"/>
                  <a:pt x="4986278" y="633568"/>
                  <a:pt x="5013463" y="646114"/>
                </a:cubicBezTo>
                <a:cubicBezTo>
                  <a:pt x="5034789" y="655956"/>
                  <a:pt x="5058628" y="659361"/>
                  <a:pt x="5080309" y="668394"/>
                </a:cubicBezTo>
                <a:cubicBezTo>
                  <a:pt x="5103305" y="677974"/>
                  <a:pt x="5124160" y="692233"/>
                  <a:pt x="5147156" y="701813"/>
                </a:cubicBezTo>
                <a:cubicBezTo>
                  <a:pt x="5233001" y="737577"/>
                  <a:pt x="5204324" y="713441"/>
                  <a:pt x="5303130" y="746373"/>
                </a:cubicBezTo>
                <a:cubicBezTo>
                  <a:pt x="5329961" y="755316"/>
                  <a:pt x="5354286" y="770850"/>
                  <a:pt x="5381117" y="779793"/>
                </a:cubicBezTo>
                <a:cubicBezTo>
                  <a:pt x="5399081" y="785780"/>
                  <a:pt x="5418553" y="785950"/>
                  <a:pt x="5436822" y="790932"/>
                </a:cubicBezTo>
                <a:cubicBezTo>
                  <a:pt x="5522832" y="814386"/>
                  <a:pt x="5477709" y="813212"/>
                  <a:pt x="5514810" y="813212"/>
                </a:cubicBez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3200">
              <a:solidFill>
                <a:srgbClr val="969696"/>
              </a:solidFill>
              <a:latin typeface="Arial"/>
            </a:endParaRPr>
          </a:p>
        </p:txBody>
      </p:sp>
      <p:sp>
        <p:nvSpPr>
          <p:cNvPr id="7" name="Rectangle 6"/>
          <p:cNvSpPr txBox="1">
            <a:spLocks noChangeArrowheads="1"/>
          </p:cNvSpPr>
          <p:nvPr/>
        </p:nvSpPr>
        <p:spPr bwMode="auto">
          <a:xfrm>
            <a:off x="87923" y="838200"/>
            <a:ext cx="425547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defTabSz="914400" eaLnBrk="1" hangingPunct="1">
              <a:lnSpc>
                <a:spcPct val="80000"/>
              </a:lnSpc>
              <a:defRPr/>
            </a:pPr>
            <a:r>
              <a:rPr lang="en-US" sz="2400" b="1" dirty="0">
                <a:solidFill>
                  <a:srgbClr val="FFFF99"/>
                </a:solidFill>
                <a:effectLst>
                  <a:outerShdw blurRad="53975" dist="63500" dir="2700000" algn="tl" rotWithShape="0">
                    <a:srgbClr val="000000">
                      <a:alpha val="79000"/>
                    </a:srgbClr>
                  </a:outerShdw>
                </a:effectLst>
                <a:latin typeface="Arial" charset="0"/>
                <a:ea typeface="ＭＳ Ｐゴシック" charset="0"/>
                <a:cs typeface="ＭＳ Ｐゴシック" charset="0"/>
              </a:rPr>
              <a:t>This was the route Moses wished to follow as he led his people north to the Promised Land (Deuteronomy 2:27; Numbers 20:17; 21:22)</a:t>
            </a:r>
          </a:p>
          <a:p>
            <a:pPr defTabSz="914400" eaLnBrk="1" hangingPunct="1">
              <a:lnSpc>
                <a:spcPct val="80000"/>
              </a:lnSpc>
              <a:defRPr/>
            </a:pPr>
            <a:r>
              <a:rPr lang="en-US" sz="2400" b="1" dirty="0">
                <a:solidFill>
                  <a:srgbClr val="FFFF99"/>
                </a:solidFill>
                <a:effectLst>
                  <a:outerShdw blurRad="53975" dist="63500" dir="2700000" algn="tl" rotWithShape="0">
                    <a:srgbClr val="000000">
                      <a:alpha val="79000"/>
                    </a:srgbClr>
                  </a:outerShdw>
                </a:effectLst>
                <a:latin typeface="Arial" charset="0"/>
                <a:ea typeface="ＭＳ Ｐゴシック" charset="0"/>
                <a:cs typeface="ＭＳ Ｐゴシック" charset="0"/>
              </a:rPr>
              <a:t>Crossed half the Fertile Crescent from Egypt to Syria.</a:t>
            </a:r>
          </a:p>
          <a:p>
            <a:pPr defTabSz="914400" eaLnBrk="1" hangingPunct="1">
              <a:lnSpc>
                <a:spcPct val="80000"/>
              </a:lnSpc>
              <a:defRPr/>
            </a:pPr>
            <a:r>
              <a:rPr lang="en-US" sz="2400" b="1" dirty="0">
                <a:solidFill>
                  <a:srgbClr val="FFFF99"/>
                </a:solidFill>
                <a:effectLst>
                  <a:outerShdw blurRad="53975" dist="63500" dir="2700000" algn="tl" rotWithShape="0">
                    <a:srgbClr val="000000">
                      <a:alpha val="79000"/>
                    </a:srgbClr>
                  </a:outerShdw>
                </a:effectLst>
                <a:latin typeface="Arial" charset="0"/>
                <a:ea typeface="ＭＳ Ｐゴシック" charset="0"/>
                <a:cs typeface="ＭＳ Ｐゴシック" charset="0"/>
              </a:rPr>
              <a:t>Major north-south transportation artery on the east side of the Dead Sea</a:t>
            </a:r>
          </a:p>
          <a:p>
            <a:pPr defTabSz="914400" eaLnBrk="1" hangingPunct="1">
              <a:lnSpc>
                <a:spcPct val="80000"/>
              </a:lnSpc>
              <a:defRPr/>
            </a:pPr>
            <a:r>
              <a:rPr lang="en-US" sz="2400" b="1" dirty="0">
                <a:solidFill>
                  <a:srgbClr val="FFFF99"/>
                </a:solidFill>
                <a:effectLst>
                  <a:outerShdw blurRad="53975" dist="63500" dir="2700000" algn="tl" rotWithShape="0">
                    <a:srgbClr val="000000">
                      <a:alpha val="79000"/>
                    </a:srgbClr>
                  </a:outerShdw>
                </a:effectLst>
                <a:latin typeface="Arial" charset="0"/>
                <a:ea typeface="ＭＳ Ｐゴシック" charset="0"/>
                <a:cs typeface="ＭＳ Ｐゴシック" charset="0"/>
              </a:rPr>
              <a:t>Spread goods and culture throughout the Middle East</a:t>
            </a:r>
          </a:p>
        </p:txBody>
      </p:sp>
      <p:sp>
        <p:nvSpPr>
          <p:cNvPr id="189446"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390339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afterEffect">
                                  <p:stCondLst>
                                    <p:cond delay="1500"/>
                                  </p:stCondLst>
                                  <p:childTnLst>
                                    <p:animEffect transition="out" filter="dissolve">
                                      <p:cBhvr>
                                        <p:cTn id="6" dur="500"/>
                                        <p:tgtEl>
                                          <p:spTgt spid="100356"/>
                                        </p:tgtEl>
                                      </p:cBhvr>
                                    </p:animEffect>
                                    <p:set>
                                      <p:cBhvr>
                                        <p:cTn id="7" dur="1" fill="hold">
                                          <p:stCondLst>
                                            <p:cond delay="499"/>
                                          </p:stCondLst>
                                        </p:cTn>
                                        <p:tgtEl>
                                          <p:spTgt spid="100356"/>
                                        </p:tgtEl>
                                        <p:attrNameLst>
                                          <p:attrName>style.visibility</p:attrName>
                                        </p:attrNameLst>
                                      </p:cBhvr>
                                      <p:to>
                                        <p:strVal val="hidden"/>
                                      </p:to>
                                    </p:se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0357"/>
                                        </p:tgtEl>
                                        <p:attrNameLst>
                                          <p:attrName>style.visibility</p:attrName>
                                        </p:attrNameLst>
                                      </p:cBhvr>
                                      <p:to>
                                        <p:strVal val="visible"/>
                                      </p:to>
                                    </p:set>
                                    <p:animEffect transition="in" filter="dissolve">
                                      <p:cBhvr>
                                        <p:cTn id="11" dur="500"/>
                                        <p:tgtEl>
                                          <p:spTgt spid="100357"/>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100359"/>
                                        </p:tgtEl>
                                        <p:attrNameLst>
                                          <p:attrName>style.visibility</p:attrName>
                                        </p:attrNameLst>
                                      </p:cBhvr>
                                      <p:to>
                                        <p:strVal val="visible"/>
                                      </p:to>
                                    </p:set>
                                    <p:animEffect transition="in" filter="diamond(in)">
                                      <p:cBhvr>
                                        <p:cTn id="15" dur="1000"/>
                                        <p:tgtEl>
                                          <p:spTgt spid="1003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30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p:bldP spid="100357" grpId="0"/>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1490" name="Picture 5" descr="199_MadabaMap0311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914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moabite_ston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1175" y="3124200"/>
            <a:ext cx="220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Kerak Castl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4902200"/>
            <a:ext cx="27432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Mosaic Map (Madab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91200" y="0"/>
            <a:ext cx="33528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1" descr="Mt Neb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913" y="0"/>
            <a:ext cx="2114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Line 12"/>
          <p:cNvSpPr>
            <a:spLocks noChangeShapeType="1"/>
          </p:cNvSpPr>
          <p:nvPr/>
        </p:nvSpPr>
        <p:spPr bwMode="auto">
          <a:xfrm flipH="1" flipV="1">
            <a:off x="4648200" y="3048000"/>
            <a:ext cx="2133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969696"/>
              </a:solidFill>
              <a:latin typeface="Arial" charset="0"/>
              <a:ea typeface="ＭＳ Ｐゴシック" charset="0"/>
              <a:cs typeface="ＭＳ Ｐゴシック" charset="0"/>
            </a:endParaRPr>
          </a:p>
        </p:txBody>
      </p:sp>
      <p:sp>
        <p:nvSpPr>
          <p:cNvPr id="65549" name="Line 13"/>
          <p:cNvSpPr>
            <a:spLocks noChangeShapeType="1"/>
          </p:cNvSpPr>
          <p:nvPr/>
        </p:nvSpPr>
        <p:spPr bwMode="auto">
          <a:xfrm flipH="1">
            <a:off x="4724400" y="2133600"/>
            <a:ext cx="12192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969696"/>
              </a:solidFill>
              <a:latin typeface="Arial" charset="0"/>
              <a:ea typeface="ＭＳ Ｐゴシック" charset="0"/>
              <a:cs typeface="ＭＳ Ｐゴシック" charset="0"/>
            </a:endParaRPr>
          </a:p>
        </p:txBody>
      </p:sp>
      <p:sp>
        <p:nvSpPr>
          <p:cNvPr id="65550" name="Line 14"/>
          <p:cNvSpPr>
            <a:spLocks noChangeShapeType="1"/>
          </p:cNvSpPr>
          <p:nvPr/>
        </p:nvSpPr>
        <p:spPr bwMode="auto">
          <a:xfrm flipV="1">
            <a:off x="4343400" y="44196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969696"/>
              </a:solidFill>
              <a:latin typeface="Arial" charset="0"/>
              <a:ea typeface="ＭＳ Ｐゴシック" charset="0"/>
              <a:cs typeface="ＭＳ Ｐゴシック" charset="0"/>
            </a:endParaRPr>
          </a:p>
        </p:txBody>
      </p:sp>
      <p:sp>
        <p:nvSpPr>
          <p:cNvPr id="65552" name="Line 16"/>
          <p:cNvSpPr>
            <a:spLocks noChangeShapeType="1"/>
          </p:cNvSpPr>
          <p:nvPr/>
        </p:nvSpPr>
        <p:spPr bwMode="auto">
          <a:xfrm>
            <a:off x="2209800" y="2209800"/>
            <a:ext cx="2209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969696"/>
              </a:solidFill>
              <a:latin typeface="Arial" charset="0"/>
              <a:ea typeface="ＭＳ Ｐゴシック" charset="0"/>
              <a:cs typeface="ＭＳ Ｐゴシック" charset="0"/>
            </a:endParaRPr>
          </a:p>
        </p:txBody>
      </p:sp>
      <p:pic>
        <p:nvPicPr>
          <p:cNvPr id="65554" name="Picture 18" descr="Fortress of Machaerus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 y="4191000"/>
            <a:ext cx="25908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Line 19"/>
          <p:cNvSpPr>
            <a:spLocks noChangeShapeType="1"/>
          </p:cNvSpPr>
          <p:nvPr/>
        </p:nvSpPr>
        <p:spPr bwMode="auto">
          <a:xfrm flipV="1">
            <a:off x="2514600" y="2819400"/>
            <a:ext cx="160020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969696"/>
              </a:solidFill>
              <a:latin typeface="Arial" charset="0"/>
              <a:ea typeface="ＭＳ Ｐゴシック" charset="0"/>
              <a:cs typeface="ＭＳ Ｐゴシック" charset="0"/>
            </a:endParaRPr>
          </a:p>
        </p:txBody>
      </p:sp>
      <p:sp>
        <p:nvSpPr>
          <p:cNvPr id="65556" name="Text Box 20"/>
          <p:cNvSpPr txBox="1">
            <a:spLocks noChangeArrowheads="1"/>
          </p:cNvSpPr>
          <p:nvPr/>
        </p:nvSpPr>
        <p:spPr bwMode="auto">
          <a:xfrm>
            <a:off x="228600" y="3276600"/>
            <a:ext cx="2209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60325" dist="50800" dir="2700000" algn="tl" rotWithShape="0">
                    <a:srgbClr val="000000">
                      <a:alpha val="93000"/>
                    </a:srgbClr>
                  </a:outerShdw>
                </a:effectLst>
              </a:rPr>
              <a:t>Moses</a:t>
            </a:r>
            <a:r>
              <a:rPr lang="fr-FR" altLang="ja-JP" sz="2800" b="1" dirty="0">
                <a:solidFill>
                  <a:srgbClr val="FFFFFF"/>
                </a:solidFill>
                <a:effectLst>
                  <a:outerShdw blurRad="60325" dist="50800" dir="2700000" algn="tl" rotWithShape="0">
                    <a:srgbClr val="000000">
                      <a:alpha val="93000"/>
                    </a:srgbClr>
                  </a:outerShdw>
                </a:effectLst>
              </a:rPr>
              <a:t>'</a:t>
            </a:r>
            <a:r>
              <a:rPr lang="en-US" sz="2800" b="1" dirty="0">
                <a:solidFill>
                  <a:srgbClr val="FFFFFF"/>
                </a:solidFill>
                <a:effectLst>
                  <a:outerShdw blurRad="60325" dist="50800" dir="2700000" algn="tl" rotWithShape="0">
                    <a:srgbClr val="000000">
                      <a:alpha val="93000"/>
                    </a:srgbClr>
                  </a:outerShdw>
                </a:effectLst>
              </a:rPr>
              <a:t> Monument</a:t>
            </a:r>
          </a:p>
        </p:txBody>
      </p:sp>
      <p:sp>
        <p:nvSpPr>
          <p:cNvPr id="65557" name="Text Box 21"/>
          <p:cNvSpPr txBox="1">
            <a:spLocks noChangeArrowheads="1"/>
          </p:cNvSpPr>
          <p:nvPr/>
        </p:nvSpPr>
        <p:spPr bwMode="auto">
          <a:xfrm>
            <a:off x="381000" y="5911850"/>
            <a:ext cx="228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60325" dist="50800" dir="2700000" algn="tl" rotWithShape="0">
                    <a:srgbClr val="000000">
                      <a:alpha val="93000"/>
                    </a:srgbClr>
                  </a:outerShdw>
                </a:effectLst>
              </a:rPr>
              <a:t>Herodian Castle</a:t>
            </a:r>
          </a:p>
        </p:txBody>
      </p:sp>
      <p:sp>
        <p:nvSpPr>
          <p:cNvPr id="65558" name="Text Box 22"/>
          <p:cNvSpPr txBox="1">
            <a:spLocks noChangeArrowheads="1"/>
          </p:cNvSpPr>
          <p:nvPr/>
        </p:nvSpPr>
        <p:spPr bwMode="auto">
          <a:xfrm>
            <a:off x="3733800" y="4845050"/>
            <a:ext cx="144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a:solidFill>
                  <a:srgbClr val="333399"/>
                </a:solidFill>
              </a:rPr>
              <a:t>Kerak Castle</a:t>
            </a:r>
          </a:p>
        </p:txBody>
      </p:sp>
      <p:sp>
        <p:nvSpPr>
          <p:cNvPr id="65559" name="Text Box 23"/>
          <p:cNvSpPr txBox="1">
            <a:spLocks noChangeArrowheads="1"/>
          </p:cNvSpPr>
          <p:nvPr/>
        </p:nvSpPr>
        <p:spPr bwMode="auto">
          <a:xfrm>
            <a:off x="7391400" y="-17463"/>
            <a:ext cx="17526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60325" dist="50800" dir="2700000" algn="tl" rotWithShape="0">
                    <a:srgbClr val="000000">
                      <a:alpha val="93000"/>
                    </a:srgbClr>
                  </a:outerShdw>
                </a:effectLst>
              </a:rPr>
              <a:t>Mosaic Map</a:t>
            </a:r>
          </a:p>
        </p:txBody>
      </p:sp>
      <p:sp>
        <p:nvSpPr>
          <p:cNvPr id="65560" name="Text Box 24"/>
          <p:cNvSpPr txBox="1">
            <a:spLocks noChangeArrowheads="1"/>
          </p:cNvSpPr>
          <p:nvPr/>
        </p:nvSpPr>
        <p:spPr bwMode="auto">
          <a:xfrm>
            <a:off x="7239000" y="2286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60325" dist="50800" dir="2700000" algn="tl" rotWithShape="0">
                    <a:srgbClr val="000000">
                      <a:alpha val="93000"/>
                    </a:srgbClr>
                  </a:outerShdw>
                </a:effectLst>
              </a:rPr>
              <a:t>Moabite Stone</a:t>
            </a:r>
          </a:p>
        </p:txBody>
      </p:sp>
      <p:sp>
        <p:nvSpPr>
          <p:cNvPr id="2" name="Title 1"/>
          <p:cNvSpPr>
            <a:spLocks noGrp="1"/>
          </p:cNvSpPr>
          <p:nvPr>
            <p:ph type="title"/>
          </p:nvPr>
        </p:nvSpPr>
        <p:spPr>
          <a:xfrm>
            <a:off x="2057400" y="12700"/>
            <a:ext cx="4114800" cy="1054100"/>
          </a:xfrm>
          <a:solidFill>
            <a:schemeClr val="accent5">
              <a:lumMod val="10000"/>
            </a:schemeClr>
          </a:solidFill>
        </p:spPr>
        <p:txBody>
          <a:bodyPr/>
          <a:lstStyle/>
          <a:p>
            <a:pPr>
              <a:defRPr/>
            </a:pPr>
            <a:r>
              <a:rPr lang="en-US" sz="3600" b="1" dirty="0">
                <a:solidFill>
                  <a:schemeClr val="bg1"/>
                </a:solidFill>
                <a:latin typeface="Arial"/>
                <a:cs typeface="Arial"/>
              </a:rPr>
              <a:t>Significant Sites</a:t>
            </a:r>
          </a:p>
        </p:txBody>
      </p:sp>
    </p:spTree>
    <p:extLst>
      <p:ext uri="{BB962C8B-B14F-4D97-AF65-F5344CB8AC3E}">
        <p14:creationId xmlns:p14="http://schemas.microsoft.com/office/powerpoint/2010/main" val="106424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547"/>
                                        </p:tgtEl>
                                        <p:attrNameLst>
                                          <p:attrName>style.visibility</p:attrName>
                                        </p:attrNameLst>
                                      </p:cBhvr>
                                      <p:to>
                                        <p:strVal val="visible"/>
                                      </p:to>
                                    </p:set>
                                    <p:animEffect transition="in" filter="blinds(horizontal)">
                                      <p:cBhvr>
                                        <p:cTn id="7" dur="500"/>
                                        <p:tgtEl>
                                          <p:spTgt spid="655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5552"/>
                                        </p:tgtEl>
                                        <p:attrNameLst>
                                          <p:attrName>style.visibility</p:attrName>
                                        </p:attrNameLst>
                                      </p:cBhvr>
                                      <p:to>
                                        <p:strVal val="visible"/>
                                      </p:to>
                                    </p:set>
                                    <p:animEffect transition="in" filter="blinds(horizontal)">
                                      <p:cBhvr>
                                        <p:cTn id="10" dur="500"/>
                                        <p:tgtEl>
                                          <p:spTgt spid="65552"/>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65556"/>
                                        </p:tgtEl>
                                        <p:attrNameLst>
                                          <p:attrName>style.visibility</p:attrName>
                                        </p:attrNameLst>
                                      </p:cBhvr>
                                      <p:to>
                                        <p:strVal val="visible"/>
                                      </p:to>
                                    </p:set>
                                    <p:anim calcmode="lin" valueType="num">
                                      <p:cBhvr>
                                        <p:cTn id="13" dur="1000" fill="hold"/>
                                        <p:tgtEl>
                                          <p:spTgt spid="65556"/>
                                        </p:tgtEl>
                                        <p:attrNameLst>
                                          <p:attrName>ppt_w</p:attrName>
                                        </p:attrNameLst>
                                      </p:cBhvr>
                                      <p:tavLst>
                                        <p:tav tm="0">
                                          <p:val>
                                            <p:strVal val="#ppt_w*0.70"/>
                                          </p:val>
                                        </p:tav>
                                        <p:tav tm="100000">
                                          <p:val>
                                            <p:strVal val="#ppt_w"/>
                                          </p:val>
                                        </p:tav>
                                      </p:tavLst>
                                    </p:anim>
                                    <p:anim calcmode="lin" valueType="num">
                                      <p:cBhvr>
                                        <p:cTn id="14" dur="1000" fill="hold"/>
                                        <p:tgtEl>
                                          <p:spTgt spid="65556"/>
                                        </p:tgtEl>
                                        <p:attrNameLst>
                                          <p:attrName>ppt_h</p:attrName>
                                        </p:attrNameLst>
                                      </p:cBhvr>
                                      <p:tavLst>
                                        <p:tav tm="0">
                                          <p:val>
                                            <p:strVal val="#ppt_h"/>
                                          </p:val>
                                        </p:tav>
                                        <p:tav tm="100000">
                                          <p:val>
                                            <p:strVal val="#ppt_h"/>
                                          </p:val>
                                        </p:tav>
                                      </p:tavLst>
                                    </p:anim>
                                    <p:animEffect transition="in" filter="fade">
                                      <p:cBhvr>
                                        <p:cTn id="15" dur="1000"/>
                                        <p:tgtEl>
                                          <p:spTgt spid="655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65554"/>
                                        </p:tgtEl>
                                        <p:attrNameLst>
                                          <p:attrName>style.visibility</p:attrName>
                                        </p:attrNameLst>
                                      </p:cBhvr>
                                      <p:to>
                                        <p:strVal val="visible"/>
                                      </p:to>
                                    </p:set>
                                    <p:animEffect transition="in" filter="box(in)">
                                      <p:cBhvr>
                                        <p:cTn id="20" dur="500"/>
                                        <p:tgtEl>
                                          <p:spTgt spid="6555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5555"/>
                                        </p:tgtEl>
                                        <p:attrNameLst>
                                          <p:attrName>style.visibility</p:attrName>
                                        </p:attrNameLst>
                                      </p:cBhvr>
                                      <p:to>
                                        <p:strVal val="visible"/>
                                      </p:to>
                                    </p:set>
                                    <p:animEffect transition="in" filter="box(in)">
                                      <p:cBhvr>
                                        <p:cTn id="23" dur="500"/>
                                        <p:tgtEl>
                                          <p:spTgt spid="65555"/>
                                        </p:tgtEl>
                                      </p:cBhvr>
                                    </p:animEffec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65557"/>
                                        </p:tgtEl>
                                        <p:attrNameLst>
                                          <p:attrName>style.visibility</p:attrName>
                                        </p:attrNameLst>
                                      </p:cBhvr>
                                      <p:to>
                                        <p:strVal val="visible"/>
                                      </p:to>
                                    </p:set>
                                    <p:anim calcmode="discrete" valueType="clr">
                                      <p:cBhvr override="childStyle">
                                        <p:cTn id="26" dur="80"/>
                                        <p:tgtEl>
                                          <p:spTgt spid="6555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5557"/>
                                        </p:tgtEl>
                                        <p:attrNameLst>
                                          <p:attrName>fillcolor</p:attrName>
                                        </p:attrNameLst>
                                      </p:cBhvr>
                                      <p:tavLst>
                                        <p:tav tm="0">
                                          <p:val>
                                            <p:clrVal>
                                              <a:schemeClr val="accent2"/>
                                            </p:clrVal>
                                          </p:val>
                                        </p:tav>
                                        <p:tav tm="50000">
                                          <p:val>
                                            <p:clrVal>
                                              <a:schemeClr val="hlink"/>
                                            </p:clrVal>
                                          </p:val>
                                        </p:tav>
                                      </p:tavLst>
                                    </p:anim>
                                    <p:set>
                                      <p:cBhvr>
                                        <p:cTn id="28" dur="80"/>
                                        <p:tgtEl>
                                          <p:spTgt spid="65557"/>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65543"/>
                                        </p:tgtEl>
                                        <p:attrNameLst>
                                          <p:attrName>style.visibility</p:attrName>
                                        </p:attrNameLst>
                                      </p:cBhvr>
                                      <p:to>
                                        <p:strVal val="visible"/>
                                      </p:to>
                                    </p:set>
                                    <p:animEffect transition="in" filter="fade">
                                      <p:cBhvr>
                                        <p:cTn id="33" dur="1000"/>
                                        <p:tgtEl>
                                          <p:spTgt spid="65543"/>
                                        </p:tgtEl>
                                      </p:cBhvr>
                                    </p:animEffect>
                                    <p:anim calcmode="lin" valueType="num">
                                      <p:cBhvr>
                                        <p:cTn id="34" dur="1000" fill="hold"/>
                                        <p:tgtEl>
                                          <p:spTgt spid="65543"/>
                                        </p:tgtEl>
                                        <p:attrNameLst>
                                          <p:attrName>ppt_x</p:attrName>
                                        </p:attrNameLst>
                                      </p:cBhvr>
                                      <p:tavLst>
                                        <p:tav tm="0">
                                          <p:val>
                                            <p:strVal val="#ppt_x"/>
                                          </p:val>
                                        </p:tav>
                                        <p:tav tm="100000">
                                          <p:val>
                                            <p:strVal val="#ppt_x"/>
                                          </p:val>
                                        </p:tav>
                                      </p:tavLst>
                                    </p:anim>
                                    <p:anim calcmode="lin" valueType="num">
                                      <p:cBhvr>
                                        <p:cTn id="35" dur="1000" fill="hold"/>
                                        <p:tgtEl>
                                          <p:spTgt spid="65543"/>
                                        </p:tgtEl>
                                        <p:attrNameLst>
                                          <p:attrName>ppt_y</p:attrName>
                                        </p:attrNameLst>
                                      </p:cBhvr>
                                      <p:tavLst>
                                        <p:tav tm="0">
                                          <p:val>
                                            <p:strVal val="#ppt_y+.1"/>
                                          </p:val>
                                        </p:tav>
                                        <p:tav tm="100000">
                                          <p:val>
                                            <p:strVal val="#ppt_y"/>
                                          </p:val>
                                        </p:tav>
                                      </p:tavLst>
                                    </p:anim>
                                  </p:childTnLst>
                                </p:cTn>
                              </p:par>
                              <p:par>
                                <p:cTn id="36" presetID="3" presetClass="entr" presetSubtype="10" fill="hold" grpId="0" nodeType="withEffect">
                                  <p:stCondLst>
                                    <p:cond delay="0"/>
                                  </p:stCondLst>
                                  <p:childTnLst>
                                    <p:set>
                                      <p:cBhvr>
                                        <p:cTn id="37" dur="1" fill="hold">
                                          <p:stCondLst>
                                            <p:cond delay="0"/>
                                          </p:stCondLst>
                                        </p:cTn>
                                        <p:tgtEl>
                                          <p:spTgt spid="65550"/>
                                        </p:tgtEl>
                                        <p:attrNameLst>
                                          <p:attrName>style.visibility</p:attrName>
                                        </p:attrNameLst>
                                      </p:cBhvr>
                                      <p:to>
                                        <p:strVal val="visible"/>
                                      </p:to>
                                    </p:set>
                                    <p:animEffect transition="in" filter="blinds(horizontal)">
                                      <p:cBhvr>
                                        <p:cTn id="38" dur="500"/>
                                        <p:tgtEl>
                                          <p:spTgt spid="65550"/>
                                        </p:tgtEl>
                                      </p:cBhvr>
                                    </p:animEffect>
                                  </p:childTnLst>
                                </p:cTn>
                              </p:par>
                              <p:par>
                                <p:cTn id="39" presetID="47" presetClass="entr" presetSubtype="0" fill="hold" grpId="0" nodeType="withEffect">
                                  <p:stCondLst>
                                    <p:cond delay="0"/>
                                  </p:stCondLst>
                                  <p:childTnLst>
                                    <p:set>
                                      <p:cBhvr>
                                        <p:cTn id="40" dur="1" fill="hold">
                                          <p:stCondLst>
                                            <p:cond delay="0"/>
                                          </p:stCondLst>
                                        </p:cTn>
                                        <p:tgtEl>
                                          <p:spTgt spid="65558"/>
                                        </p:tgtEl>
                                        <p:attrNameLst>
                                          <p:attrName>style.visibility</p:attrName>
                                        </p:attrNameLst>
                                      </p:cBhvr>
                                      <p:to>
                                        <p:strVal val="visible"/>
                                      </p:to>
                                    </p:set>
                                    <p:animEffect transition="in" filter="fade">
                                      <p:cBhvr>
                                        <p:cTn id="41" dur="1000"/>
                                        <p:tgtEl>
                                          <p:spTgt spid="65558"/>
                                        </p:tgtEl>
                                      </p:cBhvr>
                                    </p:animEffect>
                                    <p:anim calcmode="lin" valueType="num">
                                      <p:cBhvr>
                                        <p:cTn id="42" dur="1000" fill="hold"/>
                                        <p:tgtEl>
                                          <p:spTgt spid="65558"/>
                                        </p:tgtEl>
                                        <p:attrNameLst>
                                          <p:attrName>ppt_x</p:attrName>
                                        </p:attrNameLst>
                                      </p:cBhvr>
                                      <p:tavLst>
                                        <p:tav tm="0">
                                          <p:val>
                                            <p:strVal val="#ppt_x"/>
                                          </p:val>
                                        </p:tav>
                                        <p:tav tm="100000">
                                          <p:val>
                                            <p:strVal val="#ppt_x"/>
                                          </p:val>
                                        </p:tav>
                                      </p:tavLst>
                                    </p:anim>
                                    <p:anim calcmode="lin" valueType="num">
                                      <p:cBhvr>
                                        <p:cTn id="43" dur="1000" fill="hold"/>
                                        <p:tgtEl>
                                          <p:spTgt spid="65558"/>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65544"/>
                                        </p:tgtEl>
                                        <p:attrNameLst>
                                          <p:attrName>style.visibility</p:attrName>
                                        </p:attrNameLst>
                                      </p:cBhvr>
                                      <p:to>
                                        <p:strVal val="visible"/>
                                      </p:to>
                                    </p:set>
                                    <p:animEffect transition="in" filter="checkerboard(across)">
                                      <p:cBhvr>
                                        <p:cTn id="48" dur="500"/>
                                        <p:tgtEl>
                                          <p:spTgt spid="65544"/>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65549"/>
                                        </p:tgtEl>
                                        <p:attrNameLst>
                                          <p:attrName>style.visibility</p:attrName>
                                        </p:attrNameLst>
                                      </p:cBhvr>
                                      <p:to>
                                        <p:strVal val="visible"/>
                                      </p:to>
                                    </p:set>
                                    <p:animEffect transition="in" filter="diamond(in)">
                                      <p:cBhvr>
                                        <p:cTn id="51" dur="2000"/>
                                        <p:tgtEl>
                                          <p:spTgt spid="65549"/>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65559"/>
                                        </p:tgtEl>
                                        <p:attrNameLst>
                                          <p:attrName>style.visibility</p:attrName>
                                        </p:attrNameLst>
                                      </p:cBhvr>
                                      <p:to>
                                        <p:strVal val="visible"/>
                                      </p:to>
                                    </p:set>
                                    <p:animScale>
                                      <p:cBhvr>
                                        <p:cTn id="54" dur="1000" decel="50000" fill="hold">
                                          <p:stCondLst>
                                            <p:cond delay="0"/>
                                          </p:stCondLst>
                                        </p:cTn>
                                        <p:tgtEl>
                                          <p:spTgt spid="655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65559"/>
                                        </p:tgtEl>
                                        <p:attrNameLst>
                                          <p:attrName>ppt_x</p:attrName>
                                          <p:attrName>ppt_y</p:attrName>
                                        </p:attrNameLst>
                                      </p:cBhvr>
                                    </p:animMotion>
                                    <p:animEffect transition="in" filter="fade">
                                      <p:cBhvr>
                                        <p:cTn id="56" dur="1000"/>
                                        <p:tgtEl>
                                          <p:spTgt spid="6555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4" presetClass="entr" presetSubtype="10" fill="hold" nodeType="clickEffect">
                                  <p:stCondLst>
                                    <p:cond delay="0"/>
                                  </p:stCondLst>
                                  <p:childTnLst>
                                    <p:set>
                                      <p:cBhvr>
                                        <p:cTn id="60" dur="1" fill="hold">
                                          <p:stCondLst>
                                            <p:cond delay="0"/>
                                          </p:stCondLst>
                                        </p:cTn>
                                        <p:tgtEl>
                                          <p:spTgt spid="65542"/>
                                        </p:tgtEl>
                                        <p:attrNameLst>
                                          <p:attrName>style.visibility</p:attrName>
                                        </p:attrNameLst>
                                      </p:cBhvr>
                                      <p:to>
                                        <p:strVal val="visible"/>
                                      </p:to>
                                    </p:set>
                                    <p:animEffect transition="in" filter="randombar(horizontal)">
                                      <p:cBhvr>
                                        <p:cTn id="61" dur="500"/>
                                        <p:tgtEl>
                                          <p:spTgt spid="65542"/>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65548"/>
                                        </p:tgtEl>
                                        <p:attrNameLst>
                                          <p:attrName>style.visibility</p:attrName>
                                        </p:attrNameLst>
                                      </p:cBhvr>
                                      <p:to>
                                        <p:strVal val="visible"/>
                                      </p:to>
                                    </p:set>
                                    <p:animEffect transition="in" filter="box(in)">
                                      <p:cBhvr>
                                        <p:cTn id="64" dur="500"/>
                                        <p:tgtEl>
                                          <p:spTgt spid="65548"/>
                                        </p:tgtEl>
                                      </p:cBhvr>
                                    </p:animEffect>
                                  </p:childTnLst>
                                </p:cTn>
                              </p:par>
                              <p:par>
                                <p:cTn id="65" presetID="40" presetClass="entr" presetSubtype="0" fill="hold" grpId="0" nodeType="withEffect">
                                  <p:stCondLst>
                                    <p:cond delay="0"/>
                                  </p:stCondLst>
                                  <p:iterate type="lt">
                                    <p:tmPct val="10000"/>
                                  </p:iterate>
                                  <p:childTnLst>
                                    <p:set>
                                      <p:cBhvr>
                                        <p:cTn id="66" dur="1" fill="hold">
                                          <p:stCondLst>
                                            <p:cond delay="0"/>
                                          </p:stCondLst>
                                        </p:cTn>
                                        <p:tgtEl>
                                          <p:spTgt spid="65560"/>
                                        </p:tgtEl>
                                        <p:attrNameLst>
                                          <p:attrName>style.visibility</p:attrName>
                                        </p:attrNameLst>
                                      </p:cBhvr>
                                      <p:to>
                                        <p:strVal val="visible"/>
                                      </p:to>
                                    </p:set>
                                    <p:animEffect transition="in" filter="fade">
                                      <p:cBhvr>
                                        <p:cTn id="67" dur="1000"/>
                                        <p:tgtEl>
                                          <p:spTgt spid="65560"/>
                                        </p:tgtEl>
                                      </p:cBhvr>
                                    </p:animEffect>
                                    <p:anim calcmode="lin" valueType="num">
                                      <p:cBhvr>
                                        <p:cTn id="68" dur="1000" fill="hold"/>
                                        <p:tgtEl>
                                          <p:spTgt spid="65560"/>
                                        </p:tgtEl>
                                        <p:attrNameLst>
                                          <p:attrName>ppt_x</p:attrName>
                                        </p:attrNameLst>
                                      </p:cBhvr>
                                      <p:tavLst>
                                        <p:tav tm="0">
                                          <p:val>
                                            <p:strVal val="#ppt_x-.1"/>
                                          </p:val>
                                        </p:tav>
                                        <p:tav tm="100000">
                                          <p:val>
                                            <p:strVal val="#ppt_x"/>
                                          </p:val>
                                        </p:tav>
                                      </p:tavLst>
                                    </p:anim>
                                    <p:anim calcmode="lin" valueType="num">
                                      <p:cBhvr>
                                        <p:cTn id="69" dur="10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8" grpId="0" animBg="1"/>
      <p:bldP spid="65549" grpId="0" animBg="1"/>
      <p:bldP spid="65550" grpId="0" animBg="1"/>
      <p:bldP spid="65552" grpId="0" animBg="1"/>
      <p:bldP spid="65555" grpId="0" animBg="1"/>
      <p:bldP spid="65556" grpId="0"/>
      <p:bldP spid="65557" grpId="0"/>
      <p:bldP spid="65558" grpId="0"/>
      <p:bldP spid="65559" grpId="0"/>
      <p:bldP spid="655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2" name="Text Box 13"/>
          <p:cNvSpPr txBox="1">
            <a:spLocks noChangeArrowheads="1"/>
          </p:cNvSpPr>
          <p:nvPr/>
        </p:nvSpPr>
        <p:spPr bwMode="auto">
          <a:xfrm>
            <a:off x="4128904" y="955675"/>
            <a:ext cx="495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First existed at the first millennium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BC</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under the name of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Kir-Heres</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Used by the Crusaders to protect the areas near the Holy City</a:t>
            </a:r>
          </a:p>
        </p:txBody>
      </p:sp>
      <p:sp>
        <p:nvSpPr>
          <p:cNvPr id="193537" name="Rectangle 2"/>
          <p:cNvSpPr>
            <a:spLocks noGrp="1" noChangeArrowheads="1"/>
          </p:cNvSpPr>
          <p:nvPr>
            <p:ph type="title"/>
          </p:nvPr>
        </p:nvSpPr>
        <p:spPr>
          <a:xfrm>
            <a:off x="3587750" y="231239"/>
            <a:ext cx="5556250" cy="454561"/>
          </a:xfrm>
        </p:spPr>
        <p:txBody>
          <a:bodyPr/>
          <a:lstStyle/>
          <a:p>
            <a:pPr algn="ctr" eaLnBrk="1" hangingPunct="1"/>
            <a:r>
              <a:rPr lang="en-US" dirty="0" err="1">
                <a:ea typeface="ＭＳ Ｐゴシック" charset="0"/>
              </a:rPr>
              <a:t>Kerak</a:t>
            </a:r>
            <a:r>
              <a:rPr lang="en-US" dirty="0">
                <a:ea typeface="ＭＳ Ｐゴシック" charset="0"/>
              </a:rPr>
              <a:t> Fortress</a:t>
            </a:r>
          </a:p>
        </p:txBody>
      </p:sp>
      <p:pic>
        <p:nvPicPr>
          <p:cNvPr id="193538" name="Picture 6" descr="Kerak Cast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40" y="0"/>
            <a:ext cx="3618890" cy="242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8" descr="Kerak Castl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248" y="1901872"/>
            <a:ext cx="3313656" cy="250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9" descr="Kerak Castl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8424" y="3758049"/>
            <a:ext cx="4124057" cy="28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10" descr="Crusade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68751"/>
            <a:ext cx="3853169"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696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152400" y="152400"/>
            <a:ext cx="8991600" cy="533400"/>
          </a:xfrm>
        </p:spPr>
        <p:txBody>
          <a:bodyPr/>
          <a:lstStyle/>
          <a:p>
            <a:pPr algn="ctr" eaLnBrk="1" hangingPunct="1"/>
            <a:r>
              <a:rPr lang="en-US" dirty="0">
                <a:ea typeface="ＭＳ Ｐゴシック" charset="0"/>
              </a:rPr>
              <a:t>Herodian Fortress Machaerus</a:t>
            </a:r>
          </a:p>
        </p:txBody>
      </p:sp>
      <p:pic>
        <p:nvPicPr>
          <p:cNvPr id="195586" name="Picture 11" descr="Machaerus Map"/>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5715000" y="914400"/>
            <a:ext cx="3198813" cy="3198813"/>
          </a:xfrm>
          <a:noFill/>
        </p:spPr>
      </p:pic>
      <p:pic>
        <p:nvPicPr>
          <p:cNvPr id="195587" name="Picture 16" descr="Fortress of Machaerus"/>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381000" y="914400"/>
            <a:ext cx="5257800" cy="3190875"/>
          </a:xfrm>
          <a:noFill/>
        </p:spPr>
      </p:pic>
      <p:sp>
        <p:nvSpPr>
          <p:cNvPr id="195588" name="Line 19"/>
          <p:cNvSpPr>
            <a:spLocks noChangeShapeType="1"/>
          </p:cNvSpPr>
          <p:nvPr/>
        </p:nvSpPr>
        <p:spPr bwMode="auto">
          <a:xfrm>
            <a:off x="5105400" y="2057400"/>
            <a:ext cx="1828800" cy="2286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5589" name="Text Box 20"/>
          <p:cNvSpPr txBox="1">
            <a:spLocks noChangeArrowheads="1"/>
          </p:cNvSpPr>
          <p:nvPr/>
        </p:nvSpPr>
        <p:spPr bwMode="auto">
          <a:xfrm>
            <a:off x="1406768" y="4114800"/>
            <a:ext cx="7737231" cy="22467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15 mi (23 km) southwest of Madaba</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Elevation of 2300 ft overlooking the Dead Sea</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First fortified by the Hasmonean ruler Alexander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Janneus</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(103-76 BC) with Masada on the west side of the Dead Sea</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It was subsequently fortified by Herod the Great (37-4 BC).</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Jewish Zealots took over Machaerus during the first revolt against Rome.</a:t>
            </a:r>
          </a:p>
        </p:txBody>
      </p:sp>
    </p:spTree>
    <p:extLst>
      <p:ext uri="{BB962C8B-B14F-4D97-AF65-F5344CB8AC3E}">
        <p14:creationId xmlns:p14="http://schemas.microsoft.com/office/powerpoint/2010/main" val="145742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0" descr="Fortress of Machaerus 2"/>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205154" y="1012215"/>
            <a:ext cx="3771900" cy="2522537"/>
          </a:xfrm>
          <a:noFill/>
        </p:spPr>
      </p:pic>
      <p:sp>
        <p:nvSpPr>
          <p:cNvPr id="197634" name="Rectangle 15"/>
          <p:cNvSpPr>
            <a:spLocks noGrp="1" noChangeArrowheads="1"/>
          </p:cNvSpPr>
          <p:nvPr>
            <p:ph type="title"/>
          </p:nvPr>
        </p:nvSpPr>
        <p:spPr>
          <a:xfrm>
            <a:off x="490331" y="185530"/>
            <a:ext cx="8653670" cy="5002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n-US" dirty="0">
                <a:ea typeface="ＭＳ Ｐゴシック" charset="0"/>
              </a:rPr>
              <a:t>Herodian Fortress Machaerus</a:t>
            </a:r>
          </a:p>
        </p:txBody>
      </p:sp>
      <p:pic>
        <p:nvPicPr>
          <p:cNvPr id="197635" name="Picture 17" descr="Fortress of Machaerus Aquaduct"/>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235317" y="3607777"/>
            <a:ext cx="1836737" cy="2746375"/>
          </a:xfrm>
          <a:noFill/>
        </p:spPr>
      </p:pic>
      <p:pic>
        <p:nvPicPr>
          <p:cNvPr id="197636" name="Picture 18" descr="Fortress of Machaerus Aquaduct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8729" y="3607777"/>
            <a:ext cx="1838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19"/>
          <p:cNvSpPr txBox="1">
            <a:spLocks noChangeArrowheads="1"/>
          </p:cNvSpPr>
          <p:nvPr/>
        </p:nvSpPr>
        <p:spPr bwMode="auto">
          <a:xfrm>
            <a:off x="4043729" y="864577"/>
            <a:ext cx="488925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Herod Antipas beheaded John the Baptist at the request of Salome, the daughter of his wife Herodias (Matt 14:1-12; Mark 6:21-29; Luke 9:7-9).  </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Although the New Testament does not say where this happened, the Jewish historian Josephus placed the execution here at Machaerus (Antiquities 18.116–19).</a:t>
            </a:r>
          </a:p>
        </p:txBody>
      </p:sp>
    </p:spTree>
    <p:extLst>
      <p:ext uri="{BB962C8B-B14F-4D97-AF65-F5344CB8AC3E}">
        <p14:creationId xmlns:p14="http://schemas.microsoft.com/office/powerpoint/2010/main" val="324553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4" descr="Mount Nebo 3"/>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pic>
        <p:nvPicPr>
          <p:cNvPr id="115730" name="Picture 18" descr="Moses views the Promised L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9575" y="130175"/>
            <a:ext cx="22320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
            <a:ext cx="6019800" cy="685800"/>
          </a:xfrm>
        </p:spPr>
        <p:txBody>
          <a:bodyPr/>
          <a:lstStyle/>
          <a:p>
            <a:pPr eaLnBrk="1" hangingPunct="1">
              <a:defRPr/>
            </a:pPr>
            <a:r>
              <a:rPr lang="en-US" sz="2800" u="sng" dirty="0">
                <a:solidFill>
                  <a:srgbClr val="000000"/>
                </a:solidFill>
                <a:ea typeface="ＭＳ Ｐゴシック"/>
                <a:cs typeface="ＭＳ Ｐゴシック"/>
              </a:rPr>
              <a:t>Deuteronomy 34:1-5</a:t>
            </a:r>
            <a:endParaRPr lang="en-US" sz="4800" dirty="0"/>
          </a:p>
        </p:txBody>
      </p:sp>
      <p:sp>
        <p:nvSpPr>
          <p:cNvPr id="6" name="Rectangle 19"/>
          <p:cNvSpPr txBox="1">
            <a:spLocks noChangeArrowheads="1"/>
          </p:cNvSpPr>
          <p:nvPr/>
        </p:nvSpPr>
        <p:spPr bwMode="auto">
          <a:xfrm>
            <a:off x="381000" y="685800"/>
            <a:ext cx="6248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81000" indent="-3810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2A99EC"/>
              </a:buClr>
            </a:pPr>
            <a:r>
              <a:rPr lang="en-US" sz="2200" b="1" baseline="30000" dirty="0">
                <a:solidFill>
                  <a:srgbClr val="000000"/>
                </a:solidFill>
              </a:rPr>
              <a:t>1</a:t>
            </a:r>
            <a:r>
              <a:rPr lang="en-US" sz="2200" b="1" dirty="0">
                <a:solidFill>
                  <a:srgbClr val="000000"/>
                </a:solidFill>
              </a:rPr>
              <a:t>	Then Moses climbed Mount Nebo from the plains of Moab to the top of Pisgah, across from Jericho. There the L</a:t>
            </a:r>
            <a:r>
              <a:rPr lang="en-US" sz="2000" b="1" dirty="0">
                <a:solidFill>
                  <a:srgbClr val="000000"/>
                </a:solidFill>
              </a:rPr>
              <a:t>ORD</a:t>
            </a:r>
            <a:r>
              <a:rPr lang="en-US" sz="2200" b="1" dirty="0">
                <a:solidFill>
                  <a:srgbClr val="000000"/>
                </a:solidFill>
              </a:rPr>
              <a:t> showed him the whole land—from Gilead to Dan, </a:t>
            </a:r>
          </a:p>
          <a:p>
            <a:pPr defTabSz="914400" eaLnBrk="1" fontAlgn="base" hangingPunct="1">
              <a:lnSpc>
                <a:spcPct val="90000"/>
              </a:lnSpc>
              <a:spcBef>
                <a:spcPct val="20000"/>
              </a:spcBef>
              <a:spcAft>
                <a:spcPct val="0"/>
              </a:spcAft>
              <a:buClr>
                <a:srgbClr val="2A99EC"/>
              </a:buClr>
            </a:pPr>
            <a:r>
              <a:rPr lang="en-US" sz="2200" b="1" baseline="30000" dirty="0">
                <a:solidFill>
                  <a:srgbClr val="000000"/>
                </a:solidFill>
              </a:rPr>
              <a:t>2</a:t>
            </a:r>
            <a:r>
              <a:rPr lang="en-US" sz="2200" b="1" dirty="0">
                <a:solidFill>
                  <a:srgbClr val="000000"/>
                </a:solidFill>
              </a:rPr>
              <a:t> 	all of Naphtali, the territory of Ephraim and Manasseh, all the land of Judah as far as the western sea, </a:t>
            </a:r>
          </a:p>
          <a:p>
            <a:pPr defTabSz="914400" eaLnBrk="1" fontAlgn="base" hangingPunct="1">
              <a:lnSpc>
                <a:spcPct val="90000"/>
              </a:lnSpc>
              <a:spcBef>
                <a:spcPct val="20000"/>
              </a:spcBef>
              <a:spcAft>
                <a:spcPct val="0"/>
              </a:spcAft>
              <a:buClr>
                <a:srgbClr val="2A99EC"/>
              </a:buClr>
            </a:pPr>
            <a:r>
              <a:rPr lang="en-US" sz="2200" b="1" baseline="30000" dirty="0">
                <a:solidFill>
                  <a:srgbClr val="FFFFFF"/>
                </a:solidFill>
              </a:rPr>
              <a:t>3</a:t>
            </a:r>
            <a:r>
              <a:rPr lang="en-US" sz="2200" b="1" dirty="0">
                <a:solidFill>
                  <a:srgbClr val="FFFFFF"/>
                </a:solidFill>
              </a:rPr>
              <a:t> 	the Negev and the whole region from the valley of Jericho, the City of Palms, as far as </a:t>
            </a:r>
            <a:r>
              <a:rPr lang="en-US" sz="2200" b="1" dirty="0" err="1">
                <a:solidFill>
                  <a:srgbClr val="FFFFFF"/>
                </a:solidFill>
              </a:rPr>
              <a:t>Zoar</a:t>
            </a:r>
            <a:r>
              <a:rPr lang="en-US" sz="2200" b="1" dirty="0">
                <a:solidFill>
                  <a:srgbClr val="FFFFFF"/>
                </a:solidFill>
              </a:rPr>
              <a:t>. </a:t>
            </a:r>
          </a:p>
          <a:p>
            <a:pPr defTabSz="914400" eaLnBrk="1" fontAlgn="base" hangingPunct="1">
              <a:lnSpc>
                <a:spcPct val="90000"/>
              </a:lnSpc>
              <a:spcBef>
                <a:spcPct val="20000"/>
              </a:spcBef>
              <a:spcAft>
                <a:spcPct val="0"/>
              </a:spcAft>
              <a:buClr>
                <a:srgbClr val="2A99EC"/>
              </a:buClr>
            </a:pPr>
            <a:r>
              <a:rPr lang="en-US" sz="2200" b="1" baseline="30000" dirty="0">
                <a:solidFill>
                  <a:srgbClr val="FFFFFF"/>
                </a:solidFill>
              </a:rPr>
              <a:t>4</a:t>
            </a:r>
            <a:r>
              <a:rPr lang="en-US" sz="2200" b="1" dirty="0">
                <a:solidFill>
                  <a:srgbClr val="FFFFFF"/>
                </a:solidFill>
              </a:rPr>
              <a:t> 	Then the L</a:t>
            </a:r>
            <a:r>
              <a:rPr lang="en-US" sz="2000" b="1" dirty="0">
                <a:solidFill>
                  <a:srgbClr val="FFFFFF"/>
                </a:solidFill>
              </a:rPr>
              <a:t>ORD</a:t>
            </a:r>
            <a:r>
              <a:rPr lang="en-US" sz="2200" b="1" dirty="0">
                <a:solidFill>
                  <a:srgbClr val="FFFFFF"/>
                </a:solidFill>
              </a:rPr>
              <a:t> said to him, </a:t>
            </a:r>
            <a:r>
              <a:rPr lang="en-US" altLang="ja-JP" sz="2200" b="1" dirty="0">
                <a:solidFill>
                  <a:srgbClr val="FFFFFF"/>
                </a:solidFill>
              </a:rPr>
              <a:t>"</a:t>
            </a:r>
            <a:r>
              <a:rPr lang="en-US" sz="2200" b="1" dirty="0">
                <a:solidFill>
                  <a:srgbClr val="FFFFFF"/>
                </a:solidFill>
              </a:rPr>
              <a:t>This is the land I promised on oath to Abraham, Isaac and Jacob when I said, ‘I will give it to your descendants, I have let you see it with your eyes, but you will not cross over into it.’” </a:t>
            </a:r>
          </a:p>
          <a:p>
            <a:pPr defTabSz="914400" eaLnBrk="1" fontAlgn="base" hangingPunct="1">
              <a:lnSpc>
                <a:spcPct val="90000"/>
              </a:lnSpc>
              <a:spcBef>
                <a:spcPct val="20000"/>
              </a:spcBef>
              <a:spcAft>
                <a:spcPct val="0"/>
              </a:spcAft>
              <a:buClr>
                <a:srgbClr val="2A99EC"/>
              </a:buClr>
            </a:pPr>
            <a:r>
              <a:rPr lang="en-US" sz="2200" b="1" baseline="30000" dirty="0">
                <a:solidFill>
                  <a:srgbClr val="FFFFFF"/>
                </a:solidFill>
              </a:rPr>
              <a:t>5</a:t>
            </a:r>
            <a:r>
              <a:rPr lang="en-US" sz="2200" b="1" dirty="0">
                <a:solidFill>
                  <a:srgbClr val="FFFFFF"/>
                </a:solidFill>
              </a:rPr>
              <a:t> 	And Moses the servant of the </a:t>
            </a:r>
            <a:r>
              <a:rPr lang="en-US" sz="2200" b="1" dirty="0">
                <a:solidFill>
                  <a:srgbClr val="FFFFFF"/>
                </a:solidFill>
                <a:latin typeface="Arial"/>
                <a:ea typeface="+mn-ea"/>
                <a:cs typeface="+mn-cs"/>
              </a:rPr>
              <a:t>L</a:t>
            </a:r>
            <a:r>
              <a:rPr lang="en-US" sz="2000" b="1" dirty="0">
                <a:solidFill>
                  <a:srgbClr val="FFFFFF"/>
                </a:solidFill>
                <a:latin typeface="Arial"/>
                <a:ea typeface="+mn-ea"/>
                <a:cs typeface="+mn-cs"/>
              </a:rPr>
              <a:t>ORD</a:t>
            </a:r>
            <a:r>
              <a:rPr lang="en-US" sz="2200" b="1" dirty="0">
                <a:solidFill>
                  <a:srgbClr val="FFFFFF"/>
                </a:solidFill>
              </a:rPr>
              <a:t> died there in Moab, as the </a:t>
            </a:r>
            <a:r>
              <a:rPr lang="en-US" sz="2200" b="1" dirty="0">
                <a:solidFill>
                  <a:srgbClr val="FFFFFF"/>
                </a:solidFill>
                <a:latin typeface="Arial"/>
                <a:ea typeface="+mn-ea"/>
                <a:cs typeface="+mn-cs"/>
              </a:rPr>
              <a:t>L</a:t>
            </a:r>
            <a:r>
              <a:rPr lang="en-US" sz="2000" b="1" dirty="0">
                <a:solidFill>
                  <a:srgbClr val="FFFFFF"/>
                </a:solidFill>
                <a:latin typeface="Arial"/>
                <a:ea typeface="+mn-ea"/>
                <a:cs typeface="+mn-cs"/>
              </a:rPr>
              <a:t>ORD</a:t>
            </a:r>
            <a:r>
              <a:rPr lang="en-US" sz="2200" b="1" dirty="0">
                <a:solidFill>
                  <a:srgbClr val="FFFFFF"/>
                </a:solidFill>
              </a:rPr>
              <a:t> has said.</a:t>
            </a:r>
          </a:p>
        </p:txBody>
      </p:sp>
    </p:spTree>
    <p:extLst>
      <p:ext uri="{BB962C8B-B14F-4D97-AF65-F5344CB8AC3E}">
        <p14:creationId xmlns:p14="http://schemas.microsoft.com/office/powerpoint/2010/main" val="295812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5730"/>
                                        </p:tgtEl>
                                        <p:attrNameLst>
                                          <p:attrName>style.visibility</p:attrName>
                                        </p:attrNameLst>
                                      </p:cBhvr>
                                      <p:to>
                                        <p:strVal val="visible"/>
                                      </p:to>
                                    </p:set>
                                    <p:animEffect transition="in" filter="dissolve">
                                      <p:cBhvr>
                                        <p:cTn id="7" dur="500"/>
                                        <p:tgtEl>
                                          <p:spTgt spid="115730"/>
                                        </p:tgtEl>
                                      </p:cBhvr>
                                    </p:animEffect>
                                  </p:childTnLst>
                                </p:cTn>
                              </p:par>
                            </p:childTnLst>
                          </p:cTn>
                        </p:par>
                        <p:par>
                          <p:cTn id="8" fill="hold" nodeType="afterGroup">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6">
                                            <p:txEl>
                                              <p:pRg st="0" end="0"/>
                                            </p:txEl>
                                          </p:spTgt>
                                        </p:tgtEl>
                                      </p:cBhvr>
                                    </p:animEffect>
                                  </p:childTnLst>
                                </p:cTn>
                              </p:par>
                            </p:childTnLst>
                          </p:cTn>
                        </p:par>
                        <p:par>
                          <p:cTn id="14" fill="hold" nodeType="afterGroup">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p:cTn id="1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6">
                                            <p:txEl>
                                              <p:pRg st="1" end="1"/>
                                            </p:txEl>
                                          </p:spTgt>
                                        </p:tgtEl>
                                      </p:cBhvr>
                                    </p:animEffect>
                                  </p:childTnLst>
                                </p:cTn>
                              </p:par>
                            </p:childTnLst>
                          </p:cTn>
                        </p:par>
                        <p:par>
                          <p:cTn id="20" fill="hold" nodeType="afterGroup">
                            <p:stCondLst>
                              <p:cond delay="2500"/>
                            </p:stCondLst>
                            <p:childTnLst>
                              <p:par>
                                <p:cTn id="21" presetID="55" presetClass="entr" presetSubtype="0" fill="hold" grpId="0"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6">
                                            <p:txEl>
                                              <p:pRg st="2" end="2"/>
                                            </p:txEl>
                                          </p:spTgt>
                                        </p:tgtEl>
                                      </p:cBhvr>
                                    </p:animEffect>
                                  </p:childTnLst>
                                </p:cTn>
                              </p:par>
                            </p:childTnLst>
                          </p:cTn>
                        </p:par>
                        <p:par>
                          <p:cTn id="26" fill="hold" nodeType="afterGroup">
                            <p:stCondLst>
                              <p:cond delay="3500"/>
                            </p:stCondLst>
                            <p:childTnLst>
                              <p:par>
                                <p:cTn id="27" presetID="55" presetClass="entr" presetSubtype="0" fill="hold" grpId="0"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p:cTn id="29"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6">
                                            <p:txEl>
                                              <p:pRg st="3" end="3"/>
                                            </p:txEl>
                                          </p:spTgt>
                                        </p:tgtEl>
                                      </p:cBhvr>
                                    </p:animEffect>
                                  </p:childTnLst>
                                </p:cTn>
                              </p:par>
                            </p:childTnLst>
                          </p:cTn>
                        </p:par>
                        <p:par>
                          <p:cTn id="32" fill="hold" nodeType="afterGroup">
                            <p:stCondLst>
                              <p:cond delay="4500"/>
                            </p:stCondLst>
                            <p:childTnLst>
                              <p:par>
                                <p:cTn id="33" presetID="55" presetClass="entr" presetSubtype="0" fill="hold" grpId="0"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66914" name="Group 2"/>
          <p:cNvGrpSpPr>
            <a:grpSpLocks noChangeAspect="1"/>
          </p:cNvGrpSpPr>
          <p:nvPr/>
        </p:nvGrpSpPr>
        <p:grpSpPr bwMode="auto">
          <a:xfrm>
            <a:off x="0" y="0"/>
            <a:ext cx="9372600" cy="6858000"/>
            <a:chOff x="0" y="0"/>
            <a:chExt cx="5904" cy="4320"/>
          </a:xfrm>
        </p:grpSpPr>
        <p:sp>
          <p:nvSpPr>
            <p:cNvPr id="166920" name="AutoShape 3"/>
            <p:cNvSpPr>
              <a:spLocks noChangeAspect="1" noChangeArrowheads="1" noTextEdit="1"/>
            </p:cNvSpPr>
            <p:nvPr/>
          </p:nvSpPr>
          <p:spPr bwMode="auto">
            <a:xfrm>
              <a:off x="0" y="0"/>
              <a:ext cx="59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cxnSp>
          <p:nvCxnSpPr>
            <p:cNvPr id="166921" name="_s333828"/>
            <p:cNvCxnSpPr>
              <a:cxnSpLocks noChangeShapeType="1"/>
              <a:stCxn id="166945" idx="0"/>
              <a:endCxn id="166943" idx="2"/>
            </p:cNvCxnSpPr>
            <p:nvPr/>
          </p:nvCxnSpPr>
          <p:spPr bwMode="auto">
            <a:xfrm rot="5400000" flipH="1">
              <a:off x="3995" y="3480"/>
              <a:ext cx="135" cy="768"/>
            </a:xfrm>
            <a:prstGeom prst="bentConnector3">
              <a:avLst>
                <a:gd name="adj1" fmla="val 4963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2" name="_s333829"/>
            <p:cNvCxnSpPr>
              <a:cxnSpLocks noChangeShapeType="1"/>
              <a:stCxn id="166944" idx="0"/>
              <a:endCxn id="166942" idx="2"/>
            </p:cNvCxnSpPr>
            <p:nvPr/>
          </p:nvCxnSpPr>
          <p:spPr bwMode="auto">
            <a:xfrm rot="-5400000">
              <a:off x="1423" y="3698"/>
              <a:ext cx="91" cy="471"/>
            </a:xfrm>
            <a:prstGeom prst="bentConnector3">
              <a:avLst>
                <a:gd name="adj1" fmla="val 4944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3" name="_s333830"/>
            <p:cNvCxnSpPr>
              <a:cxnSpLocks noChangeShapeType="1"/>
              <a:stCxn id="166943" idx="0"/>
              <a:endCxn id="166939" idx="2"/>
            </p:cNvCxnSpPr>
            <p:nvPr/>
          </p:nvCxnSpPr>
          <p:spPr bwMode="auto">
            <a:xfrm rot="5400000" flipH="1">
              <a:off x="2775" y="2600"/>
              <a:ext cx="384" cy="1424"/>
            </a:xfrm>
            <a:prstGeom prst="bentConnector3">
              <a:avLst>
                <a:gd name="adj1" fmla="val 1875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4" name="_s333831"/>
            <p:cNvCxnSpPr>
              <a:cxnSpLocks noChangeShapeType="1"/>
              <a:stCxn id="166942" idx="0"/>
              <a:endCxn id="166939" idx="2"/>
            </p:cNvCxnSpPr>
            <p:nvPr/>
          </p:nvCxnSpPr>
          <p:spPr bwMode="auto">
            <a:xfrm rot="-5400000">
              <a:off x="1788" y="3036"/>
              <a:ext cx="384" cy="551"/>
            </a:xfrm>
            <a:prstGeom prst="bentConnector3">
              <a:avLst>
                <a:gd name="adj1" fmla="val 1875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5" name="_s333832"/>
            <p:cNvCxnSpPr>
              <a:cxnSpLocks noChangeShapeType="1"/>
              <a:stCxn id="166941" idx="0"/>
              <a:endCxn id="166938" idx="2"/>
            </p:cNvCxnSpPr>
            <p:nvPr/>
          </p:nvCxnSpPr>
          <p:spPr bwMode="auto">
            <a:xfrm rot="5400000" flipH="1">
              <a:off x="4130" y="1773"/>
              <a:ext cx="283" cy="1826"/>
            </a:xfrm>
            <a:prstGeom prst="bentConnector3">
              <a:avLst>
                <a:gd name="adj1" fmla="val 2544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6" name="_s333833"/>
            <p:cNvCxnSpPr>
              <a:cxnSpLocks noChangeShapeType="1"/>
              <a:stCxn id="166940" idx="0"/>
              <a:endCxn id="166938" idx="2"/>
            </p:cNvCxnSpPr>
            <p:nvPr/>
          </p:nvCxnSpPr>
          <p:spPr bwMode="auto">
            <a:xfrm rot="-5400000">
              <a:off x="3146" y="2757"/>
              <a:ext cx="427" cy="1"/>
            </a:xfrm>
            <a:prstGeom prst="straightConnector1">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66927" name="_s333834"/>
            <p:cNvCxnSpPr>
              <a:cxnSpLocks noChangeShapeType="1"/>
              <a:stCxn id="166939" idx="0"/>
              <a:endCxn id="166938" idx="2"/>
            </p:cNvCxnSpPr>
            <p:nvPr/>
          </p:nvCxnSpPr>
          <p:spPr bwMode="auto">
            <a:xfrm rot="-5400000">
              <a:off x="2665" y="2134"/>
              <a:ext cx="283" cy="1104"/>
            </a:xfrm>
            <a:prstGeom prst="bentConnector3">
              <a:avLst>
                <a:gd name="adj1" fmla="val 2544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8" name="_s333835"/>
            <p:cNvCxnSpPr>
              <a:cxnSpLocks noChangeShapeType="1"/>
              <a:stCxn id="166938" idx="0"/>
              <a:endCxn id="166935" idx="2"/>
            </p:cNvCxnSpPr>
            <p:nvPr/>
          </p:nvCxnSpPr>
          <p:spPr bwMode="auto">
            <a:xfrm rot="5400000" flipH="1">
              <a:off x="3004" y="1896"/>
              <a:ext cx="326" cy="384"/>
            </a:xfrm>
            <a:prstGeom prst="bentConnector3">
              <a:avLst>
                <a:gd name="adj1" fmla="val 2208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9" name="_s333836"/>
            <p:cNvCxnSpPr>
              <a:cxnSpLocks noChangeShapeType="1"/>
              <a:stCxn id="166937" idx="0"/>
              <a:endCxn id="166935" idx="2"/>
            </p:cNvCxnSpPr>
            <p:nvPr/>
          </p:nvCxnSpPr>
          <p:spPr bwMode="auto">
            <a:xfrm rot="-5400000">
              <a:off x="2164" y="1440"/>
              <a:ext cx="326" cy="1296"/>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0" name="_s333837"/>
            <p:cNvCxnSpPr>
              <a:cxnSpLocks noChangeShapeType="1"/>
              <a:stCxn id="166936" idx="0"/>
              <a:endCxn id="166935" idx="2"/>
            </p:cNvCxnSpPr>
            <p:nvPr/>
          </p:nvCxnSpPr>
          <p:spPr bwMode="auto">
            <a:xfrm rot="-5400000">
              <a:off x="1612" y="888"/>
              <a:ext cx="326" cy="2400"/>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1" name="_s333838"/>
            <p:cNvCxnSpPr>
              <a:cxnSpLocks noChangeShapeType="1"/>
              <a:stCxn id="166935" idx="0"/>
              <a:endCxn id="166934" idx="2"/>
            </p:cNvCxnSpPr>
            <p:nvPr/>
          </p:nvCxnSpPr>
          <p:spPr bwMode="auto">
            <a:xfrm rot="5400000" flipH="1">
              <a:off x="2748" y="1404"/>
              <a:ext cx="192" cy="263"/>
            </a:xfrm>
            <a:prstGeom prst="bentConnector3">
              <a:avLst>
                <a:gd name="adj1" fmla="val 3750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2" name="_s333839"/>
            <p:cNvCxnSpPr>
              <a:cxnSpLocks noChangeShapeType="1"/>
              <a:stCxn id="166934" idx="0"/>
              <a:endCxn id="166933" idx="2"/>
            </p:cNvCxnSpPr>
            <p:nvPr/>
          </p:nvCxnSpPr>
          <p:spPr bwMode="auto">
            <a:xfrm rot="5400000" flipH="1">
              <a:off x="2511" y="903"/>
              <a:ext cx="187" cy="215"/>
            </a:xfrm>
            <a:prstGeom prst="bentConnector3">
              <a:avLst>
                <a:gd name="adj1" fmla="val 38505"/>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166933" name="_s333840"/>
            <p:cNvSpPr>
              <a:spLocks noChangeArrowheads="1"/>
            </p:cNvSpPr>
            <p:nvPr/>
          </p:nvSpPr>
          <p:spPr bwMode="auto">
            <a:xfrm>
              <a:off x="1922" y="624"/>
              <a:ext cx="1150" cy="293"/>
            </a:xfrm>
            <a:prstGeom prst="roundRect">
              <a:avLst>
                <a:gd name="adj" fmla="val 255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a:solidFill>
                    <a:srgbClr val="FFFF00"/>
                  </a:solidFill>
                  <a:latin typeface="Arial" charset="0"/>
                  <a:ea typeface="ＭＳ Ｐゴシック" charset="0"/>
                  <a:cs typeface="Arial" charset="0"/>
                </a:rPr>
                <a:t>Shem</a:t>
              </a:r>
            </a:p>
          </p:txBody>
        </p:sp>
        <p:sp>
          <p:nvSpPr>
            <p:cNvPr id="166934" name="_s333841"/>
            <p:cNvSpPr>
              <a:spLocks noChangeArrowheads="1"/>
            </p:cNvSpPr>
            <p:nvPr/>
          </p:nvSpPr>
          <p:spPr bwMode="auto">
            <a:xfrm>
              <a:off x="1968" y="1104"/>
              <a:ext cx="1488" cy="33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a:solidFill>
                    <a:srgbClr val="FFFF00"/>
                  </a:solidFill>
                  <a:latin typeface="Arial" charset="0"/>
                  <a:ea typeface="ＭＳ Ｐゴシック" charset="0"/>
                  <a:cs typeface="Arial" charset="0"/>
                </a:rPr>
                <a:t>7 Generations </a:t>
              </a:r>
            </a:p>
          </p:txBody>
        </p:sp>
        <p:sp>
          <p:nvSpPr>
            <p:cNvPr id="166935" name="_s333842"/>
            <p:cNvSpPr>
              <a:spLocks noChangeArrowheads="1"/>
            </p:cNvSpPr>
            <p:nvPr/>
          </p:nvSpPr>
          <p:spPr bwMode="auto">
            <a:xfrm>
              <a:off x="2400" y="1632"/>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a:solidFill>
                    <a:srgbClr val="FFFF00"/>
                  </a:solidFill>
                  <a:latin typeface="Arial" charset="0"/>
                  <a:ea typeface="ＭＳ Ｐゴシック" charset="0"/>
                  <a:cs typeface="Arial" charset="0"/>
                </a:rPr>
                <a:t>Terah</a:t>
              </a:r>
            </a:p>
          </p:txBody>
        </p:sp>
        <p:sp>
          <p:nvSpPr>
            <p:cNvPr id="166936" name="_s333843"/>
            <p:cNvSpPr>
              <a:spLocks noChangeArrowheads="1"/>
            </p:cNvSpPr>
            <p:nvPr/>
          </p:nvSpPr>
          <p:spPr bwMode="auto">
            <a:xfrm>
              <a:off x="0" y="2251"/>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a:solidFill>
                    <a:srgbClr val="FFFF00"/>
                  </a:solidFill>
                  <a:latin typeface="Arial" charset="0"/>
                  <a:ea typeface="ＭＳ Ｐゴシック" charset="0"/>
                  <a:cs typeface="Arial" charset="0"/>
                </a:rPr>
                <a:t>Abraham</a:t>
              </a:r>
            </a:p>
          </p:txBody>
        </p:sp>
        <p:sp>
          <p:nvSpPr>
            <p:cNvPr id="166937" name="_s333844"/>
            <p:cNvSpPr>
              <a:spLocks noChangeArrowheads="1"/>
            </p:cNvSpPr>
            <p:nvPr/>
          </p:nvSpPr>
          <p:spPr bwMode="auto">
            <a:xfrm>
              <a:off x="110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1200">
                  <a:solidFill>
                    <a:srgbClr val="FFFF00"/>
                  </a:solidFill>
                  <a:latin typeface="Arial" charset="0"/>
                  <a:ea typeface="ＭＳ Ｐゴシック" charset="0"/>
                  <a:cs typeface="Arial" charset="0"/>
                </a:rPr>
                <a:t>Nahor</a:t>
              </a:r>
            </a:p>
          </p:txBody>
        </p:sp>
        <p:sp>
          <p:nvSpPr>
            <p:cNvPr id="166938" name="_s333845"/>
            <p:cNvSpPr>
              <a:spLocks noChangeArrowheads="1"/>
            </p:cNvSpPr>
            <p:nvPr/>
          </p:nvSpPr>
          <p:spPr bwMode="auto">
            <a:xfrm>
              <a:off x="278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b="1">
                  <a:solidFill>
                    <a:srgbClr val="FFFF00"/>
                  </a:solidFill>
                  <a:latin typeface="Arial" charset="0"/>
                  <a:ea typeface="ＭＳ Ｐゴシック" charset="0"/>
                  <a:cs typeface="Arial" charset="0"/>
                </a:rPr>
                <a:t>Haran</a:t>
              </a:r>
            </a:p>
          </p:txBody>
        </p:sp>
        <p:sp>
          <p:nvSpPr>
            <p:cNvPr id="166939" name="_s333846"/>
            <p:cNvSpPr>
              <a:spLocks noChangeArrowheads="1"/>
            </p:cNvSpPr>
            <p:nvPr/>
          </p:nvSpPr>
          <p:spPr bwMode="auto">
            <a:xfrm>
              <a:off x="1680" y="2827"/>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b="1">
                  <a:solidFill>
                    <a:srgbClr val="FFFF00"/>
                  </a:solidFill>
                  <a:latin typeface="Arial" charset="0"/>
                  <a:ea typeface="ＭＳ Ｐゴシック" charset="0"/>
                  <a:cs typeface="Arial" charset="0"/>
                </a:rPr>
                <a:t>Lot</a:t>
              </a:r>
            </a:p>
          </p:txBody>
        </p:sp>
        <p:sp>
          <p:nvSpPr>
            <p:cNvPr id="166940" name="_s333847"/>
            <p:cNvSpPr>
              <a:spLocks noChangeArrowheads="1"/>
            </p:cNvSpPr>
            <p:nvPr/>
          </p:nvSpPr>
          <p:spPr bwMode="auto">
            <a:xfrm>
              <a:off x="2784" y="297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1300" b="1">
                  <a:solidFill>
                    <a:srgbClr val="FFFF00"/>
                  </a:solidFill>
                  <a:latin typeface="Arial" charset="0"/>
                  <a:ea typeface="ＭＳ Ｐゴシック" charset="0"/>
                  <a:cs typeface="Arial" charset="0"/>
                </a:rPr>
                <a:t>Iscah</a:t>
              </a:r>
            </a:p>
          </p:txBody>
        </p:sp>
        <p:sp>
          <p:nvSpPr>
            <p:cNvPr id="166941" name="_s333848"/>
            <p:cNvSpPr>
              <a:spLocks noChangeArrowheads="1"/>
            </p:cNvSpPr>
            <p:nvPr/>
          </p:nvSpPr>
          <p:spPr bwMode="auto">
            <a:xfrm>
              <a:off x="4610" y="2827"/>
              <a:ext cx="1150"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1300" b="1">
                  <a:solidFill>
                    <a:srgbClr val="FFFF00"/>
                  </a:solidFill>
                  <a:latin typeface="Arial" charset="0"/>
                  <a:ea typeface="ＭＳ Ｐゴシック" charset="0"/>
                  <a:cs typeface="Arial" charset="0"/>
                </a:rPr>
                <a:t>Milcah</a:t>
              </a:r>
            </a:p>
          </p:txBody>
        </p:sp>
        <p:sp>
          <p:nvSpPr>
            <p:cNvPr id="166942" name="_s333849"/>
            <p:cNvSpPr>
              <a:spLocks noChangeArrowheads="1"/>
            </p:cNvSpPr>
            <p:nvPr/>
          </p:nvSpPr>
          <p:spPr bwMode="auto">
            <a:xfrm>
              <a:off x="864" y="3504"/>
              <a:ext cx="1680" cy="38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b="1">
                  <a:solidFill>
                    <a:srgbClr val="FFFF00"/>
                  </a:solidFill>
                  <a:latin typeface="Arial" charset="0"/>
                  <a:ea typeface="ＭＳ Ｐゴシック" charset="0"/>
                  <a:cs typeface="Arial" charset="0"/>
                </a:rPr>
                <a:t>Eldest </a:t>
              </a:r>
            </a:p>
            <a:p>
              <a:pPr algn="ctr" defTabSz="914400" fontAlgn="base">
                <a:spcBef>
                  <a:spcPct val="0"/>
                </a:spcBef>
                <a:spcAft>
                  <a:spcPct val="0"/>
                </a:spcAft>
              </a:pPr>
              <a:r>
                <a:rPr lang="en-US" sz="2400" b="1">
                  <a:solidFill>
                    <a:srgbClr val="FFFF00"/>
                  </a:solidFill>
                  <a:latin typeface="Arial" charset="0"/>
                  <a:ea typeface="ＭＳ Ｐゴシック" charset="0"/>
                  <a:cs typeface="Arial" charset="0"/>
                </a:rPr>
                <a:t>Daughter</a:t>
              </a:r>
            </a:p>
          </p:txBody>
        </p:sp>
        <p:sp>
          <p:nvSpPr>
            <p:cNvPr id="166943" name="_s333850"/>
            <p:cNvSpPr>
              <a:spLocks noChangeArrowheads="1"/>
            </p:cNvSpPr>
            <p:nvPr/>
          </p:nvSpPr>
          <p:spPr bwMode="auto">
            <a:xfrm>
              <a:off x="3072" y="3504"/>
              <a:ext cx="1213"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1400" b="1">
                  <a:solidFill>
                    <a:srgbClr val="FFFF00"/>
                  </a:solidFill>
                  <a:latin typeface="Arial" charset="0"/>
                  <a:ea typeface="ＭＳ Ｐゴシック" charset="0"/>
                  <a:cs typeface="Arial" charset="0"/>
                </a:rPr>
                <a:t>Youngest </a:t>
              </a:r>
            </a:p>
            <a:p>
              <a:pPr algn="ctr" defTabSz="914400" fontAlgn="base">
                <a:spcBef>
                  <a:spcPct val="0"/>
                </a:spcBef>
                <a:spcAft>
                  <a:spcPct val="0"/>
                </a:spcAft>
              </a:pPr>
              <a:r>
                <a:rPr lang="en-US" sz="1400" b="1">
                  <a:solidFill>
                    <a:srgbClr val="FFFF00"/>
                  </a:solidFill>
                  <a:latin typeface="Arial" charset="0"/>
                  <a:ea typeface="ＭＳ Ｐゴシック" charset="0"/>
                  <a:cs typeface="Arial" charset="0"/>
                </a:rPr>
                <a:t>Daughter</a:t>
              </a:r>
            </a:p>
          </p:txBody>
        </p:sp>
        <p:sp>
          <p:nvSpPr>
            <p:cNvPr id="166944" name="_s333851"/>
            <p:cNvSpPr>
              <a:spLocks noChangeArrowheads="1"/>
            </p:cNvSpPr>
            <p:nvPr/>
          </p:nvSpPr>
          <p:spPr bwMode="auto">
            <a:xfrm>
              <a:off x="672" y="3979"/>
              <a:ext cx="1122" cy="293"/>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2400" b="1">
                  <a:solidFill>
                    <a:srgbClr val="000000"/>
                  </a:solidFill>
                  <a:latin typeface="Arial Black" charset="0"/>
                  <a:ea typeface="ＭＳ Ｐゴシック" charset="0"/>
                  <a:cs typeface="Arial" charset="0"/>
                </a:rPr>
                <a:t>Moab</a:t>
              </a:r>
            </a:p>
          </p:txBody>
        </p:sp>
        <p:sp>
          <p:nvSpPr>
            <p:cNvPr id="166945" name="_s333852"/>
            <p:cNvSpPr>
              <a:spLocks noChangeArrowheads="1"/>
            </p:cNvSpPr>
            <p:nvPr/>
          </p:nvSpPr>
          <p:spPr bwMode="auto">
            <a:xfrm>
              <a:off x="3840" y="3931"/>
              <a:ext cx="1213"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algn="ctr" defTabSz="914400" fontAlgn="base">
                <a:spcBef>
                  <a:spcPct val="0"/>
                </a:spcBef>
                <a:spcAft>
                  <a:spcPct val="0"/>
                </a:spcAft>
              </a:pPr>
              <a:r>
                <a:rPr lang="en-US" sz="1400" b="1">
                  <a:solidFill>
                    <a:srgbClr val="FFFF00"/>
                  </a:solidFill>
                  <a:latin typeface="Arial" charset="0"/>
                  <a:ea typeface="ＭＳ Ｐゴシック" charset="0"/>
                  <a:cs typeface="Arial" charset="0"/>
                </a:rPr>
                <a:t>Ben-Ammi</a:t>
              </a:r>
            </a:p>
          </p:txBody>
        </p:sp>
        <p:sp>
          <p:nvSpPr>
            <p:cNvPr id="166946" name="Text Box 33"/>
            <p:cNvSpPr txBox="1">
              <a:spLocks noChangeArrowheads="1"/>
            </p:cNvSpPr>
            <p:nvPr/>
          </p:nvSpPr>
          <p:spPr bwMode="auto">
            <a:xfrm>
              <a:off x="1776" y="105"/>
              <a:ext cx="13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800">
                  <a:solidFill>
                    <a:srgbClr val="FFFF00"/>
                  </a:solidFill>
                  <a:cs typeface="Arial" charset="0"/>
                </a:rPr>
                <a:t>Noah</a:t>
              </a:r>
            </a:p>
          </p:txBody>
        </p:sp>
      </p:grpSp>
      <p:pic>
        <p:nvPicPr>
          <p:cNvPr id="166915" name="Picture 29" descr="Abraham and L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77850"/>
            <a:ext cx="2530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30"/>
          <p:cNvSpPr txBox="1">
            <a:spLocks noChangeArrowheads="1"/>
          </p:cNvSpPr>
          <p:nvPr/>
        </p:nvSpPr>
        <p:spPr bwMode="auto">
          <a:xfrm>
            <a:off x="6781800" y="332105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600">
                <a:solidFill>
                  <a:srgbClr val="FFFF00"/>
                </a:solidFill>
                <a:cs typeface="Arial" charset="0"/>
              </a:rPr>
              <a:t>Abraham and Lot</a:t>
            </a:r>
          </a:p>
        </p:txBody>
      </p:sp>
      <p:sp>
        <p:nvSpPr>
          <p:cNvPr id="166917" name="Line 35"/>
          <p:cNvSpPr>
            <a:spLocks noChangeShapeType="1"/>
          </p:cNvSpPr>
          <p:nvPr/>
        </p:nvSpPr>
        <p:spPr bwMode="auto">
          <a:xfrm>
            <a:off x="3810000" y="60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2" name="Title 1"/>
          <p:cNvSpPr>
            <a:spLocks noGrp="1"/>
          </p:cNvSpPr>
          <p:nvPr>
            <p:ph type="title"/>
          </p:nvPr>
        </p:nvSpPr>
        <p:spPr>
          <a:xfrm>
            <a:off x="-12700" y="-25400"/>
            <a:ext cx="2832100" cy="2387600"/>
          </a:xfrm>
        </p:spPr>
        <p:txBody>
          <a:bodyPr/>
          <a:lstStyle/>
          <a:p>
            <a:pPr>
              <a:defRPr/>
            </a:pPr>
            <a:r>
              <a:rPr lang="en-US" dirty="0"/>
              <a:t>Origin of Moabites</a:t>
            </a:r>
          </a:p>
        </p:txBody>
      </p:sp>
      <p:sp>
        <p:nvSpPr>
          <p:cNvPr id="16691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17</a:t>
            </a:r>
          </a:p>
        </p:txBody>
      </p:sp>
    </p:spTree>
    <p:extLst>
      <p:ext uri="{BB962C8B-B14F-4D97-AF65-F5344CB8AC3E}">
        <p14:creationId xmlns:p14="http://schemas.microsoft.com/office/powerpoint/2010/main" val="74786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mt_neb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3" descr="Moses spoke unto all Israel"/>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369175" y="0"/>
            <a:ext cx="1774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4" descr="Mt Nebo (Cross of Mos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85800"/>
            <a:ext cx="14636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5" descr="Mt Neb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1600" y="3276600"/>
            <a:ext cx="21145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t>View from Mount Nebo</a:t>
            </a:r>
          </a:p>
        </p:txBody>
      </p:sp>
    </p:spTree>
    <p:extLst>
      <p:ext uri="{BB962C8B-B14F-4D97-AF65-F5344CB8AC3E}">
        <p14:creationId xmlns:p14="http://schemas.microsoft.com/office/powerpoint/2010/main" val="322119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000"/>
                                  </p:stCondLst>
                                  <p:childTnLst>
                                    <p:set>
                                      <p:cBhvr>
                                        <p:cTn id="6" dur="1" fill="hold">
                                          <p:stCondLst>
                                            <p:cond delay="0"/>
                                          </p:stCondLst>
                                        </p:cTn>
                                        <p:tgtEl>
                                          <p:spTgt spid="223235"/>
                                        </p:tgtEl>
                                        <p:attrNameLst>
                                          <p:attrName>style.visibility</p:attrName>
                                        </p:attrNameLst>
                                      </p:cBhvr>
                                      <p:to>
                                        <p:strVal val="visible"/>
                                      </p:to>
                                    </p:set>
                                    <p:animEffect transition="in" filter="blinds(horizontal)">
                                      <p:cBhvr>
                                        <p:cTn id="7" dur="500"/>
                                        <p:tgtEl>
                                          <p:spTgt spid="223235"/>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223236"/>
                                        </p:tgtEl>
                                        <p:attrNameLst>
                                          <p:attrName>style.visibility</p:attrName>
                                        </p:attrNameLst>
                                      </p:cBhvr>
                                      <p:to>
                                        <p:strVal val="visible"/>
                                      </p:to>
                                    </p:set>
                                    <p:animEffect transition="in" filter="checkerboard(across)">
                                      <p:cBhvr>
                                        <p:cTn id="11" dur="500"/>
                                        <p:tgtEl>
                                          <p:spTgt spid="223236"/>
                                        </p:tgtEl>
                                      </p:cBhvr>
                                    </p:animEffect>
                                  </p:childTnLst>
                                </p:cTn>
                              </p:par>
                            </p:childTnLst>
                          </p:cTn>
                        </p:par>
                        <p:par>
                          <p:cTn id="12" fill="hold" nodeType="afterGroup">
                            <p:stCondLst>
                              <p:cond delay="3000"/>
                            </p:stCondLst>
                            <p:childTnLst>
                              <p:par>
                                <p:cTn id="13" presetID="49" presetClass="entr" presetSubtype="0" decel="100000" fill="hold" nodeType="afterEffect">
                                  <p:stCondLst>
                                    <p:cond delay="1000"/>
                                  </p:stCondLst>
                                  <p:childTnLst>
                                    <p:set>
                                      <p:cBhvr>
                                        <p:cTn id="14" dur="1" fill="hold">
                                          <p:stCondLst>
                                            <p:cond delay="0"/>
                                          </p:stCondLst>
                                        </p:cTn>
                                        <p:tgtEl>
                                          <p:spTgt spid="223237"/>
                                        </p:tgtEl>
                                        <p:attrNameLst>
                                          <p:attrName>style.visibility</p:attrName>
                                        </p:attrNameLst>
                                      </p:cBhvr>
                                      <p:to>
                                        <p:strVal val="visible"/>
                                      </p:to>
                                    </p:set>
                                    <p:anim calcmode="lin" valueType="num">
                                      <p:cBhvr>
                                        <p:cTn id="15" dur="500" fill="hold"/>
                                        <p:tgtEl>
                                          <p:spTgt spid="223237"/>
                                        </p:tgtEl>
                                        <p:attrNameLst>
                                          <p:attrName>ppt_w</p:attrName>
                                        </p:attrNameLst>
                                      </p:cBhvr>
                                      <p:tavLst>
                                        <p:tav tm="0">
                                          <p:val>
                                            <p:fltVal val="0"/>
                                          </p:val>
                                        </p:tav>
                                        <p:tav tm="100000">
                                          <p:val>
                                            <p:strVal val="#ppt_w"/>
                                          </p:val>
                                        </p:tav>
                                      </p:tavLst>
                                    </p:anim>
                                    <p:anim calcmode="lin" valueType="num">
                                      <p:cBhvr>
                                        <p:cTn id="16" dur="500" fill="hold"/>
                                        <p:tgtEl>
                                          <p:spTgt spid="223237"/>
                                        </p:tgtEl>
                                        <p:attrNameLst>
                                          <p:attrName>ppt_h</p:attrName>
                                        </p:attrNameLst>
                                      </p:cBhvr>
                                      <p:tavLst>
                                        <p:tav tm="0">
                                          <p:val>
                                            <p:fltVal val="0"/>
                                          </p:val>
                                        </p:tav>
                                        <p:tav tm="100000">
                                          <p:val>
                                            <p:strVal val="#ppt_h"/>
                                          </p:val>
                                        </p:tav>
                                      </p:tavLst>
                                    </p:anim>
                                    <p:anim calcmode="lin" valueType="num">
                                      <p:cBhvr>
                                        <p:cTn id="17" dur="500" fill="hold"/>
                                        <p:tgtEl>
                                          <p:spTgt spid="223237"/>
                                        </p:tgtEl>
                                        <p:attrNameLst>
                                          <p:attrName>style.rotation</p:attrName>
                                        </p:attrNameLst>
                                      </p:cBhvr>
                                      <p:tavLst>
                                        <p:tav tm="0">
                                          <p:val>
                                            <p:fltVal val="360"/>
                                          </p:val>
                                        </p:tav>
                                        <p:tav tm="100000">
                                          <p:val>
                                            <p:fltVal val="0"/>
                                          </p:val>
                                        </p:tav>
                                      </p:tavLst>
                                    </p:anim>
                                    <p:animEffect transition="in" filter="fade">
                                      <p:cBhvr>
                                        <p:cTn id="18" dur="5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5650" name="Rectangle 9"/>
          <p:cNvSpPr>
            <a:spLocks noGrp="1" noChangeArrowheads="1"/>
          </p:cNvSpPr>
          <p:nvPr>
            <p:ph type="title"/>
          </p:nvPr>
        </p:nvSpPr>
        <p:spPr>
          <a:xfrm>
            <a:off x="2209800" y="228600"/>
            <a:ext cx="5181600" cy="457200"/>
          </a:xfrm>
          <a:solidFill>
            <a:schemeClr val="bg2">
              <a:alpha val="67842"/>
            </a:schemeClr>
          </a:solidFill>
        </p:spPr>
        <p:txBody>
          <a:bodyPr/>
          <a:lstStyle/>
          <a:p>
            <a:pPr eaLnBrk="1" hangingPunct="1">
              <a:defRPr/>
            </a:pPr>
            <a:r>
              <a:rPr lang="en-US" dirty="0" err="1">
                <a:solidFill>
                  <a:schemeClr val="bg1"/>
                </a:solidFill>
                <a:effectLst>
                  <a:outerShdw blurRad="38100" dist="38100" dir="2700000" algn="tl">
                    <a:srgbClr val="000000"/>
                  </a:outerShdw>
                </a:effectLst>
                <a:latin typeface="Arial" charset="0"/>
                <a:ea typeface="ＭＳ Ｐゴシック" charset="0"/>
                <a:cs typeface="Arial" charset="0"/>
              </a:rPr>
              <a:t>Madaba</a:t>
            </a:r>
            <a:r>
              <a:rPr lang="en-US" dirty="0">
                <a:solidFill>
                  <a:schemeClr val="bg1"/>
                </a:solidFill>
                <a:effectLst>
                  <a:outerShdw blurRad="38100" dist="38100" dir="2700000" algn="tl">
                    <a:srgbClr val="000000"/>
                  </a:outerShdw>
                </a:effectLst>
                <a:latin typeface="Arial" charset="0"/>
                <a:ea typeface="ＭＳ Ｐゴシック" charset="0"/>
                <a:cs typeface="Arial" charset="0"/>
              </a:rPr>
              <a:t> Mosaic Map</a:t>
            </a:r>
          </a:p>
        </p:txBody>
      </p:sp>
      <p:pic>
        <p:nvPicPr>
          <p:cNvPr id="202755" name="Picture 22" descr="Madaba Mosaic Map"/>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3657600" y="977900"/>
            <a:ext cx="5219700" cy="3517900"/>
          </a:xfrm>
          <a:noFill/>
        </p:spPr>
      </p:pic>
      <p:pic>
        <p:nvPicPr>
          <p:cNvPr id="202756" name="Picture 24" descr="199_MadabaMap0311031"/>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228600" y="1066800"/>
            <a:ext cx="3429000" cy="3429000"/>
          </a:xfrm>
          <a:noFill/>
        </p:spPr>
      </p:pic>
      <p:sp>
        <p:nvSpPr>
          <p:cNvPr id="155653" name="Text Box 25"/>
          <p:cNvSpPr txBox="1">
            <a:spLocks noChangeArrowheads="1"/>
          </p:cNvSpPr>
          <p:nvPr/>
        </p:nvSpPr>
        <p:spPr bwMode="auto">
          <a:xfrm>
            <a:off x="0" y="4572000"/>
            <a:ext cx="9144000" cy="2227263"/>
          </a:xfrm>
          <a:prstGeom prst="rect">
            <a:avLst/>
          </a:prstGeom>
          <a:solidFill>
            <a:schemeClr val="bg2">
              <a:alpha val="67842"/>
            </a:schemeClr>
          </a:solidFill>
          <a:ln w="9525">
            <a:noFill/>
            <a:miter lim="800000"/>
            <a:headEnd/>
            <a:tailEnd/>
          </a:ln>
        </p:spPr>
        <p:txBody>
          <a:bodyPr>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defRPr/>
            </a:pPr>
            <a:r>
              <a:rPr lang="en-US" sz="2800" b="1" dirty="0">
                <a:solidFill>
                  <a:srgbClr val="FFFFCC"/>
                </a:solidFill>
                <a:effectLst>
                  <a:outerShdw blurRad="38100" dist="38100" dir="2700000" algn="tl">
                    <a:srgbClr val="000000"/>
                  </a:outerShdw>
                </a:effectLst>
              </a:rPr>
              <a:t>Found as a pavement of a church in the town of </a:t>
            </a:r>
            <a:r>
              <a:rPr lang="en-US" sz="2800" b="1" dirty="0" err="1">
                <a:solidFill>
                  <a:srgbClr val="FFFFCC"/>
                </a:solidFill>
                <a:effectLst>
                  <a:outerShdw blurRad="38100" dist="38100" dir="2700000" algn="tl">
                    <a:srgbClr val="000000"/>
                  </a:outerShdw>
                </a:effectLst>
              </a:rPr>
              <a:t>Madaba</a:t>
            </a:r>
            <a:r>
              <a:rPr lang="en-US" sz="2800" b="1" dirty="0">
                <a:solidFill>
                  <a:srgbClr val="FFFFCC"/>
                </a:solidFill>
                <a:effectLst>
                  <a:outerShdw blurRad="38100" dist="38100" dir="2700000" algn="tl">
                    <a:srgbClr val="000000"/>
                  </a:outerShdw>
                </a:effectLst>
              </a:rPr>
              <a:t> (6-7 century AD) in the Byzantine Near East.</a:t>
            </a:r>
          </a:p>
          <a:p>
            <a:pPr defTabSz="914400" eaLnBrk="1" fontAlgn="base" hangingPunct="1">
              <a:spcBef>
                <a:spcPct val="0"/>
              </a:spcBef>
              <a:spcAft>
                <a:spcPct val="0"/>
              </a:spcAft>
              <a:buFontTx/>
              <a:buChar char="•"/>
              <a:defRPr/>
            </a:pPr>
            <a:r>
              <a:rPr lang="en-US" sz="2800" b="1" dirty="0">
                <a:solidFill>
                  <a:srgbClr val="FFFFCC"/>
                </a:solidFill>
                <a:effectLst>
                  <a:outerShdw blurRad="38100" dist="38100" dir="2700000" algn="tl">
                    <a:srgbClr val="000000"/>
                  </a:outerShdw>
                </a:effectLst>
              </a:rPr>
              <a:t>It represents the biblical land from Egypt to Lebanon: Israel, Palestine and Transjordan.</a:t>
            </a:r>
            <a:endParaRPr lang="en-US" sz="2800"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836163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02" name="Picture 8" descr="Mosaic Map (Madaba)"/>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457200" y="990600"/>
            <a:ext cx="3771900" cy="2644775"/>
          </a:xfrm>
          <a:noFill/>
        </p:spPr>
      </p:pic>
      <p:sp>
        <p:nvSpPr>
          <p:cNvPr id="204803" name="Rectangle 10"/>
          <p:cNvSpPr>
            <a:spLocks noChangeArrowheads="1"/>
          </p:cNvSpPr>
          <p:nvPr/>
        </p:nvSpPr>
        <p:spPr bwMode="auto">
          <a:xfrm>
            <a:off x="4343400" y="1066800"/>
            <a:ext cx="4800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400" b="1" dirty="0">
                <a:solidFill>
                  <a:srgbClr val="000000"/>
                </a:solidFill>
                <a:latin typeface="Arial" charset="0"/>
                <a:ea typeface="ＭＳ Ｐゴシック" charset="0"/>
                <a:cs typeface="Arial" charset="0"/>
              </a:rPr>
              <a:t>The map was discovered accidentally in 1897 during construction of a new church. It still functions as the floor of the Greek Orthodox parish church St. George</a:t>
            </a:r>
          </a:p>
          <a:p>
            <a:pPr marL="342900" indent="-342900" defTabSz="914400" fontAlgn="base">
              <a:spcBef>
                <a:spcPct val="20000"/>
              </a:spcBef>
              <a:spcAft>
                <a:spcPct val="0"/>
              </a:spcAft>
              <a:buFontTx/>
              <a:buChar char="•"/>
            </a:pPr>
            <a:r>
              <a:rPr lang="en-US" sz="2400" b="1" dirty="0">
                <a:solidFill>
                  <a:srgbClr val="000000"/>
                </a:solidFill>
                <a:latin typeface="Arial" charset="0"/>
                <a:ea typeface="ＭＳ Ｐゴシック" charset="0"/>
                <a:cs typeface="Arial" charset="0"/>
              </a:rPr>
              <a:t>Out of 94 sqm only about 25 sqm are preserved</a:t>
            </a:r>
          </a:p>
          <a:p>
            <a:pPr marL="342900" indent="-342900" defTabSz="914400" fontAlgn="base">
              <a:spcBef>
                <a:spcPct val="20000"/>
              </a:spcBef>
              <a:spcAft>
                <a:spcPct val="0"/>
              </a:spcAft>
              <a:buFontTx/>
              <a:buChar char="•"/>
            </a:pPr>
            <a:r>
              <a:rPr lang="en-US" sz="2400" b="1" dirty="0">
                <a:solidFill>
                  <a:srgbClr val="000000"/>
                </a:solidFill>
                <a:latin typeface="Arial" charset="0"/>
                <a:ea typeface="ＭＳ Ｐゴシック" charset="0"/>
                <a:cs typeface="Arial" charset="0"/>
              </a:rPr>
              <a:t>Jerusalem is the center of the mosaic composition.</a:t>
            </a:r>
          </a:p>
          <a:p>
            <a:pPr marL="342900" indent="-342900" defTabSz="914400" fontAlgn="base">
              <a:spcBef>
                <a:spcPct val="20000"/>
              </a:spcBef>
              <a:spcAft>
                <a:spcPct val="0"/>
              </a:spcAft>
              <a:buFontTx/>
              <a:buChar char="•"/>
            </a:pPr>
            <a:r>
              <a:rPr lang="en-US" sz="2400" b="1" dirty="0">
                <a:solidFill>
                  <a:srgbClr val="000000"/>
                </a:solidFill>
                <a:latin typeface="Arial" charset="0"/>
                <a:ea typeface="ＭＳ Ｐゴシック" charset="0"/>
                <a:cs typeface="Arial" charset="0"/>
              </a:rPr>
              <a:t>156 places/biblical memoirs are present in the preserved portion of the map</a:t>
            </a:r>
          </a:p>
        </p:txBody>
      </p:sp>
      <p:sp>
        <p:nvSpPr>
          <p:cNvPr id="204804" name="Rectangle 11"/>
          <p:cNvSpPr>
            <a:spLocks noGrp="1" noChangeArrowheads="1"/>
          </p:cNvSpPr>
          <p:nvPr>
            <p:ph type="title"/>
          </p:nvPr>
        </p:nvSpPr>
        <p:spPr>
          <a:xfrm>
            <a:off x="1981200" y="381000"/>
            <a:ext cx="5410200" cy="304800"/>
          </a:xfrm>
          <a:noFill/>
        </p:spPr>
        <p:txBody>
          <a:bodyPr/>
          <a:lstStyle/>
          <a:p>
            <a:pPr eaLnBrk="1" hangingPunct="1"/>
            <a:r>
              <a:rPr lang="en-US">
                <a:latin typeface="Arial" charset="0"/>
                <a:ea typeface="ＭＳ Ｐゴシック" charset="0"/>
                <a:cs typeface="Arial" charset="0"/>
              </a:rPr>
              <a:t>Madaba Mosaic Map</a:t>
            </a:r>
          </a:p>
        </p:txBody>
      </p:sp>
      <p:pic>
        <p:nvPicPr>
          <p:cNvPr id="204805" name="Picture 14" descr="Church Pavement"/>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57200" y="3663950"/>
            <a:ext cx="3762375" cy="2508250"/>
          </a:xfrm>
          <a:noFill/>
        </p:spPr>
      </p:pic>
    </p:spTree>
    <p:extLst>
      <p:ext uri="{BB962C8B-B14F-4D97-AF65-F5344CB8AC3E}">
        <p14:creationId xmlns:p14="http://schemas.microsoft.com/office/powerpoint/2010/main" val="5249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828800" y="228600"/>
            <a:ext cx="5562600" cy="533400"/>
          </a:xfrm>
        </p:spPr>
        <p:txBody>
          <a:bodyPr/>
          <a:lstStyle/>
          <a:p>
            <a:pPr eaLnBrk="1" hangingPunct="1"/>
            <a:r>
              <a:rPr lang="en-US">
                <a:latin typeface="Arial" charset="0"/>
                <a:ea typeface="ＭＳ Ｐゴシック" charset="0"/>
                <a:cs typeface="Arial" charset="0"/>
              </a:rPr>
              <a:t>Madaba Mosaic Map</a:t>
            </a:r>
          </a:p>
        </p:txBody>
      </p:sp>
      <p:pic>
        <p:nvPicPr>
          <p:cNvPr id="205827" name="Picture 7" descr="Mosaic Map (Moab Area)"/>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2819400" y="2743200"/>
            <a:ext cx="2705100" cy="2632075"/>
          </a:xfrm>
          <a:noFill/>
        </p:spPr>
      </p:pic>
      <p:pic>
        <p:nvPicPr>
          <p:cNvPr id="205828" name="Picture 8" descr="Al Karak (Moab)"/>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2514600" y="990600"/>
            <a:ext cx="1943100" cy="1784350"/>
          </a:xfrm>
          <a:noFill/>
        </p:spPr>
      </p:pic>
      <p:pic>
        <p:nvPicPr>
          <p:cNvPr id="205829" name="Picture 10" descr="029KarakAerialSou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990600"/>
            <a:ext cx="23241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Line 11"/>
          <p:cNvSpPr>
            <a:spLocks noChangeShapeType="1"/>
          </p:cNvSpPr>
          <p:nvPr/>
        </p:nvSpPr>
        <p:spPr bwMode="auto">
          <a:xfrm>
            <a:off x="2133600" y="1905000"/>
            <a:ext cx="1219200" cy="1219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pic>
        <p:nvPicPr>
          <p:cNvPr id="205831" name="Picture 13" descr="Mosaic Map (Zere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67325" y="685800"/>
            <a:ext cx="1438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2" name="Text Box 14"/>
          <p:cNvSpPr txBox="1">
            <a:spLocks noChangeArrowheads="1"/>
          </p:cNvSpPr>
          <p:nvPr/>
        </p:nvSpPr>
        <p:spPr bwMode="auto">
          <a:xfrm>
            <a:off x="304800" y="2667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rPr>
              <a:t>Kerak Castle</a:t>
            </a:r>
          </a:p>
        </p:txBody>
      </p:sp>
      <p:sp>
        <p:nvSpPr>
          <p:cNvPr id="205833" name="Line 15"/>
          <p:cNvSpPr>
            <a:spLocks noChangeShapeType="1"/>
          </p:cNvSpPr>
          <p:nvPr/>
        </p:nvSpPr>
        <p:spPr bwMode="auto">
          <a:xfrm flipH="1">
            <a:off x="4495800" y="2667000"/>
            <a:ext cx="2514600" cy="1447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205834" name="Text Box 16"/>
          <p:cNvSpPr txBox="1">
            <a:spLocks noChangeArrowheads="1"/>
          </p:cNvSpPr>
          <p:nvPr/>
        </p:nvSpPr>
        <p:spPr bwMode="auto">
          <a:xfrm>
            <a:off x="7010400" y="2590800"/>
            <a:ext cx="16002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rPr>
              <a:t>Zered River</a:t>
            </a:r>
          </a:p>
          <a:p>
            <a:pPr algn="ctr" defTabSz="914400" eaLnBrk="1" fontAlgn="base" hangingPunct="1">
              <a:lnSpc>
                <a:spcPct val="50000"/>
              </a:lnSpc>
              <a:spcBef>
                <a:spcPct val="50000"/>
              </a:spcBef>
              <a:spcAft>
                <a:spcPct val="0"/>
              </a:spcAft>
            </a:pPr>
            <a:r>
              <a:rPr lang="en-US" sz="1800" b="1" u="sng">
                <a:solidFill>
                  <a:srgbClr val="000000"/>
                </a:solidFill>
              </a:rPr>
              <a:t>(Deu 2:13)</a:t>
            </a:r>
          </a:p>
        </p:txBody>
      </p:sp>
      <p:pic>
        <p:nvPicPr>
          <p:cNvPr id="205835" name="Picture 17" descr="Zered Valley"/>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05600" y="990600"/>
            <a:ext cx="22764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8" descr="Mosaic Map (St Lo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77050" y="3429000"/>
            <a:ext cx="2266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9" descr="Church of St Lo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8400" y="4724400"/>
            <a:ext cx="2743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8" name="Line 20"/>
          <p:cNvSpPr>
            <a:spLocks noChangeShapeType="1"/>
          </p:cNvSpPr>
          <p:nvPr/>
        </p:nvSpPr>
        <p:spPr bwMode="auto">
          <a:xfrm flipH="1" flipV="1">
            <a:off x="5562600" y="5181600"/>
            <a:ext cx="1066800" cy="304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205839" name="Text Box 21"/>
          <p:cNvSpPr txBox="1">
            <a:spLocks noChangeArrowheads="1"/>
          </p:cNvSpPr>
          <p:nvPr/>
        </p:nvSpPr>
        <p:spPr bwMode="auto">
          <a:xfrm>
            <a:off x="6477000" y="47244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CC"/>
                </a:solidFill>
              </a:rPr>
              <a:t>Church of St. Lot</a:t>
            </a:r>
          </a:p>
        </p:txBody>
      </p:sp>
      <p:pic>
        <p:nvPicPr>
          <p:cNvPr id="205840" name="Picture 22" descr="Mosaic Map (Ayn)"/>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71600" y="48768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1" name="Line 24"/>
          <p:cNvSpPr>
            <a:spLocks noChangeShapeType="1"/>
          </p:cNvSpPr>
          <p:nvPr/>
        </p:nvSpPr>
        <p:spPr bwMode="auto">
          <a:xfrm flipV="1">
            <a:off x="2514600" y="4343400"/>
            <a:ext cx="1371600" cy="1066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205842" name="Text Box 25"/>
          <p:cNvSpPr txBox="1">
            <a:spLocks noChangeArrowheads="1"/>
          </p:cNvSpPr>
          <p:nvPr/>
        </p:nvSpPr>
        <p:spPr bwMode="auto">
          <a:xfrm>
            <a:off x="990600" y="5791200"/>
            <a:ext cx="1676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rPr>
              <a:t>Tharais </a:t>
            </a:r>
          </a:p>
          <a:p>
            <a:pPr algn="ctr" defTabSz="914400" eaLnBrk="1" fontAlgn="base" hangingPunct="1">
              <a:lnSpc>
                <a:spcPct val="50000"/>
              </a:lnSpc>
              <a:spcBef>
                <a:spcPct val="50000"/>
              </a:spcBef>
              <a:spcAft>
                <a:spcPct val="0"/>
              </a:spcAft>
            </a:pPr>
            <a:r>
              <a:rPr lang="en-US" sz="1800" b="1">
                <a:solidFill>
                  <a:srgbClr val="000000"/>
                </a:solidFill>
              </a:rPr>
              <a:t>(Ayn Tar</a:t>
            </a:r>
            <a:r>
              <a:rPr lang="fr-FR" altLang="ja-JP" sz="1800" b="1">
                <a:solidFill>
                  <a:srgbClr val="000000"/>
                </a:solidFill>
              </a:rPr>
              <a:t>'</a:t>
            </a:r>
            <a:r>
              <a:rPr lang="en-US" sz="1800" b="1">
                <a:solidFill>
                  <a:srgbClr val="000000"/>
                </a:solidFill>
              </a:rPr>
              <a:t>in)</a:t>
            </a:r>
          </a:p>
        </p:txBody>
      </p:sp>
      <p:pic>
        <p:nvPicPr>
          <p:cNvPr id="205843" name="Picture 26" descr="Mosaic Map (Aia Kh Ay)"/>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7175" y="3422650"/>
            <a:ext cx="12668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4" name="Line 27"/>
          <p:cNvSpPr>
            <a:spLocks noChangeShapeType="1"/>
          </p:cNvSpPr>
          <p:nvPr/>
        </p:nvSpPr>
        <p:spPr bwMode="auto">
          <a:xfrm>
            <a:off x="1676400" y="3962400"/>
            <a:ext cx="15240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205845" name="Text Box 28"/>
          <p:cNvSpPr txBox="1">
            <a:spLocks noChangeArrowheads="1"/>
          </p:cNvSpPr>
          <p:nvPr/>
        </p:nvSpPr>
        <p:spPr bwMode="auto">
          <a:xfrm>
            <a:off x="152400" y="4267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rPr>
              <a:t>Aia (Kh.</a:t>
            </a:r>
            <a:r>
              <a:rPr lang="fr-FR" altLang="ja-JP" sz="1800" b="1">
                <a:solidFill>
                  <a:srgbClr val="000000"/>
                </a:solidFill>
              </a:rPr>
              <a:t>'</a:t>
            </a:r>
            <a:r>
              <a:rPr lang="en-US" sz="1800" b="1">
                <a:solidFill>
                  <a:srgbClr val="000000"/>
                </a:solidFill>
              </a:rPr>
              <a:t>Ay)</a:t>
            </a:r>
          </a:p>
        </p:txBody>
      </p:sp>
    </p:spTree>
    <p:extLst>
      <p:ext uri="{BB962C8B-B14F-4D97-AF65-F5344CB8AC3E}">
        <p14:creationId xmlns:p14="http://schemas.microsoft.com/office/powerpoint/2010/main" val="1811808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29" name="Text Box 9"/>
          <p:cNvSpPr txBox="1">
            <a:spLocks noChangeArrowheads="1"/>
          </p:cNvSpPr>
          <p:nvPr/>
        </p:nvSpPr>
        <p:spPr bwMode="auto">
          <a:xfrm>
            <a:off x="4114800" y="990600"/>
            <a:ext cx="502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b="1" dirty="0">
                <a:solidFill>
                  <a:srgbClr val="CCFFFF"/>
                </a:solidFill>
                <a:cs typeface="Arial" charset="0"/>
              </a:rPr>
              <a:t>Stone slab, 3.5 ft high and 2 ft wide (1m x 0.6m)</a:t>
            </a:r>
          </a:p>
          <a:p>
            <a:pPr defTabSz="914400" eaLnBrk="1" fontAlgn="base" hangingPunct="1">
              <a:spcBef>
                <a:spcPct val="0"/>
              </a:spcBef>
              <a:spcAft>
                <a:spcPct val="0"/>
              </a:spcAft>
              <a:buFontTx/>
              <a:buChar char="•"/>
            </a:pPr>
            <a:r>
              <a:rPr lang="en-US" b="1" dirty="0">
                <a:solidFill>
                  <a:srgbClr val="CCFFFF"/>
                </a:solidFill>
                <a:cs typeface="Arial" charset="0"/>
              </a:rPr>
              <a:t>Dated to mid 9th century BC, King Mesha</a:t>
            </a:r>
          </a:p>
          <a:p>
            <a:pPr defTabSz="914400" eaLnBrk="1" fontAlgn="base" hangingPunct="1">
              <a:spcBef>
                <a:spcPct val="0"/>
              </a:spcBef>
              <a:spcAft>
                <a:spcPct val="0"/>
              </a:spcAft>
              <a:buFontTx/>
              <a:buChar char="•"/>
            </a:pPr>
            <a:r>
              <a:rPr lang="en-US" b="1" dirty="0">
                <a:solidFill>
                  <a:srgbClr val="CCFFFF"/>
                </a:solidFill>
                <a:cs typeface="Arial" charset="0"/>
              </a:rPr>
              <a:t>Discovered in </a:t>
            </a:r>
            <a:r>
              <a:rPr lang="en-US" b="1" dirty="0" err="1">
                <a:solidFill>
                  <a:srgbClr val="CCFFFF"/>
                </a:solidFill>
                <a:cs typeface="Arial" charset="0"/>
              </a:rPr>
              <a:t>Dhiban</a:t>
            </a:r>
            <a:r>
              <a:rPr lang="en-US" b="1" dirty="0">
                <a:solidFill>
                  <a:srgbClr val="CCFFFF"/>
                </a:solidFill>
                <a:cs typeface="Arial" charset="0"/>
              </a:rPr>
              <a:t> (</a:t>
            </a:r>
            <a:r>
              <a:rPr lang="en-US" b="1" dirty="0" err="1">
                <a:solidFill>
                  <a:srgbClr val="CCFFFF"/>
                </a:solidFill>
                <a:cs typeface="Arial" charset="0"/>
              </a:rPr>
              <a:t>Dibon</a:t>
            </a:r>
            <a:r>
              <a:rPr lang="en-US" b="1" dirty="0">
                <a:solidFill>
                  <a:srgbClr val="CCFFFF"/>
                </a:solidFill>
                <a:cs typeface="Arial" charset="0"/>
              </a:rPr>
              <a:t>) in Jordan, in 1868</a:t>
            </a:r>
            <a:endParaRPr lang="en-US" b="1" dirty="0">
              <a:solidFill>
                <a:srgbClr val="000000"/>
              </a:solidFill>
              <a:cs typeface="Arial" charset="0"/>
            </a:endParaRPr>
          </a:p>
        </p:txBody>
      </p:sp>
      <p:pic>
        <p:nvPicPr>
          <p:cNvPr id="235522" name="Picture 2" descr="r&amp;r0403f"/>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3873500" cy="6858000"/>
          </a:xfrm>
          <a:noFill/>
          <a:ln>
            <a:solidFill>
              <a:schemeClr val="bg2"/>
            </a:solidFill>
            <a:miter lim="800000"/>
            <a:headEnd/>
            <a:tailEnd/>
          </a:ln>
        </p:spPr>
      </p:pic>
      <p:sp>
        <p:nvSpPr>
          <p:cNvPr id="159748" name="Rectangle 3"/>
          <p:cNvSpPr>
            <a:spLocks noGrp="1" noChangeArrowheads="1"/>
          </p:cNvSpPr>
          <p:nvPr>
            <p:ph type="title"/>
          </p:nvPr>
        </p:nvSpPr>
        <p:spPr>
          <a:xfrm>
            <a:off x="4038600" y="0"/>
            <a:ext cx="4495800" cy="914400"/>
          </a:xfrm>
        </p:spPr>
        <p:txBody>
          <a:bodyPr/>
          <a:lstStyle/>
          <a:p>
            <a:pPr eaLnBrk="1" hangingPunct="1">
              <a:defRPr/>
            </a:pPr>
            <a:r>
              <a:rPr lang="en-US" dirty="0">
                <a:solidFill>
                  <a:srgbClr val="CCFFFF"/>
                </a:solidFill>
                <a:effectLst>
                  <a:outerShdw blurRad="50800" dist="38100" dir="2700000" algn="tl" rotWithShape="0">
                    <a:prstClr val="black"/>
                  </a:outerShdw>
                </a:effectLst>
                <a:latin typeface="Arial" charset="0"/>
                <a:cs typeface="Arial" charset="0"/>
              </a:rPr>
              <a:t>Moabite Stone</a:t>
            </a:r>
          </a:p>
        </p:txBody>
      </p:sp>
      <p:pic>
        <p:nvPicPr>
          <p:cNvPr id="235525" name="Picture 5" descr="moab"/>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0" y="762000"/>
            <a:ext cx="3817938" cy="5257800"/>
          </a:xfrm>
          <a:noFill/>
        </p:spPr>
      </p:pic>
      <p:sp>
        <p:nvSpPr>
          <p:cNvPr id="235527" name="Oval 7"/>
          <p:cNvSpPr>
            <a:spLocks noChangeArrowheads="1"/>
          </p:cNvSpPr>
          <p:nvPr/>
        </p:nvSpPr>
        <p:spPr bwMode="auto">
          <a:xfrm>
            <a:off x="2819400" y="2362200"/>
            <a:ext cx="838200" cy="3810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Arial" charset="0"/>
            </a:endParaRPr>
          </a:p>
        </p:txBody>
      </p:sp>
      <p:pic>
        <p:nvPicPr>
          <p:cNvPr id="235526" name="Picture 6" descr="judah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07538" y="1591408"/>
            <a:ext cx="474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8" name="Oval 8"/>
          <p:cNvSpPr>
            <a:spLocks noChangeArrowheads="1"/>
          </p:cNvSpPr>
          <p:nvPr/>
        </p:nvSpPr>
        <p:spPr bwMode="auto">
          <a:xfrm>
            <a:off x="7315200" y="4495800"/>
            <a:ext cx="9144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Arial" charset="0"/>
            </a:endParaRPr>
          </a:p>
        </p:txBody>
      </p:sp>
      <p:sp>
        <p:nvSpPr>
          <p:cNvPr id="206857"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103958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dissolve">
                                      <p:cBhvr>
                                        <p:cTn id="7" dur="500"/>
                                        <p:tgtEl>
                                          <p:spTgt spid="2355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8" presetClass="entr" presetSubtype="0" accel="50000" fill="hold" grpId="0" nodeType="clickEffect">
                                  <p:stCondLst>
                                    <p:cond delay="0"/>
                                  </p:stCondLst>
                                  <p:childTnLst>
                                    <p:set>
                                      <p:cBhvr>
                                        <p:cTn id="11" dur="1" fill="hold">
                                          <p:stCondLst>
                                            <p:cond delay="0"/>
                                          </p:stCondLst>
                                        </p:cTn>
                                        <p:tgtEl>
                                          <p:spTgt spid="235529">
                                            <p:txEl>
                                              <p:pRg st="0" end="0"/>
                                            </p:txEl>
                                          </p:spTgt>
                                        </p:tgtEl>
                                        <p:attrNameLst>
                                          <p:attrName>style.visibility</p:attrName>
                                        </p:attrNameLst>
                                      </p:cBhvr>
                                      <p:to>
                                        <p:strVal val="visible"/>
                                      </p:to>
                                    </p:set>
                                    <p:set>
                                      <p:cBhvr>
                                        <p:cTn id="12" dur="455" fill="hold">
                                          <p:stCondLst>
                                            <p:cond delay="0"/>
                                          </p:stCondLst>
                                        </p:cTn>
                                        <p:tgtEl>
                                          <p:spTgt spid="235529">
                                            <p:txEl>
                                              <p:pRg st="0" end="0"/>
                                            </p:txEl>
                                          </p:spTgt>
                                        </p:tgtEl>
                                        <p:attrNameLst>
                                          <p:attrName>style.rotation</p:attrName>
                                        </p:attrNameLst>
                                      </p:cBhvr>
                                      <p:to>
                                        <p:strVal val="-45.0"/>
                                      </p:to>
                                    </p:set>
                                    <p:anim calcmode="lin" valueType="num">
                                      <p:cBhvr>
                                        <p:cTn id="13" dur="455" fill="hold">
                                          <p:stCondLst>
                                            <p:cond delay="455"/>
                                          </p:stCondLst>
                                        </p:cTn>
                                        <p:tgtEl>
                                          <p:spTgt spid="23552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35529">
                                            <p:txEl>
                                              <p:pRg st="0" end="0"/>
                                            </p:txEl>
                                          </p:spTgt>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3552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3552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235529">
                                            <p:txEl>
                                              <p:pRg st="1" end="1"/>
                                            </p:txEl>
                                          </p:spTgt>
                                        </p:tgtEl>
                                        <p:attrNameLst>
                                          <p:attrName>style.visibility</p:attrName>
                                        </p:attrNameLst>
                                      </p:cBhvr>
                                      <p:to>
                                        <p:strVal val="visible"/>
                                      </p:to>
                                    </p:set>
                                    <p:animEffect transition="in" filter="plus(in)">
                                      <p:cBhvr>
                                        <p:cTn id="21" dur="1000"/>
                                        <p:tgtEl>
                                          <p:spTgt spid="2355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235529">
                                            <p:txEl>
                                              <p:pRg st="2" end="2"/>
                                            </p:txEl>
                                          </p:spTgt>
                                        </p:tgtEl>
                                        <p:attrNameLst>
                                          <p:attrName>style.visibility</p:attrName>
                                        </p:attrNameLst>
                                      </p:cBhvr>
                                      <p:to>
                                        <p:strVal val="visible"/>
                                      </p:to>
                                    </p:set>
                                    <p:anim from="(-#ppt_w/2)" to="(#ppt_x)" calcmode="lin" valueType="num">
                                      <p:cBhvr>
                                        <p:cTn id="26" dur="600" fill="hold">
                                          <p:stCondLst>
                                            <p:cond delay="0"/>
                                          </p:stCondLst>
                                        </p:cTn>
                                        <p:tgtEl>
                                          <p:spTgt spid="235529">
                                            <p:txEl>
                                              <p:pRg st="2" end="2"/>
                                            </p:txEl>
                                          </p:spTgt>
                                        </p:tgtEl>
                                        <p:attrNameLst>
                                          <p:attrName>ppt_x</p:attrName>
                                        </p:attrNameLst>
                                      </p:cBhvr>
                                    </p:anim>
                                    <p:anim from="0" to="-1.0" calcmode="lin" valueType="num">
                                      <p:cBhvr>
                                        <p:cTn id="27" dur="200" decel="50000" autoRev="1" fill="hold">
                                          <p:stCondLst>
                                            <p:cond delay="600"/>
                                          </p:stCondLst>
                                        </p:cTn>
                                        <p:tgtEl>
                                          <p:spTgt spid="235529">
                                            <p:txEl>
                                              <p:pRg st="2" end="2"/>
                                            </p:txEl>
                                          </p:spTgt>
                                        </p:tgtEl>
                                        <p:attrNameLst>
                                          <p:attrName>xshear</p:attrName>
                                        </p:attrNameLst>
                                      </p:cBhvr>
                                    </p:anim>
                                    <p:animScale>
                                      <p:cBhvr>
                                        <p:cTn id="28" dur="200" decel="100000" autoRev="1" fill="hold">
                                          <p:stCondLst>
                                            <p:cond delay="600"/>
                                          </p:stCondLst>
                                        </p:cTn>
                                        <p:tgtEl>
                                          <p:spTgt spid="235529">
                                            <p:txEl>
                                              <p:pRg st="2" end="2"/>
                                            </p:txEl>
                                          </p:spTgt>
                                        </p:tgtEl>
                                      </p:cBhvr>
                                      <p:from x="100000" y="100000"/>
                                      <p:to x="80000" y="100000"/>
                                    </p:animScale>
                                    <p:anim by="(#ppt_h/3+#ppt_w*0.1)" calcmode="lin" valueType="num">
                                      <p:cBhvr additive="sum">
                                        <p:cTn id="29" dur="200" decel="100000" autoRev="1" fill="hold">
                                          <p:stCondLst>
                                            <p:cond delay="600"/>
                                          </p:stCondLst>
                                        </p:cTn>
                                        <p:tgtEl>
                                          <p:spTgt spid="235529">
                                            <p:txEl>
                                              <p:pRg st="2" end="2"/>
                                            </p:txEl>
                                          </p:spTgt>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nodeType="clickEffect">
                                  <p:stCondLst>
                                    <p:cond delay="0"/>
                                  </p:stCondLst>
                                  <p:childTnLst>
                                    <p:set>
                                      <p:cBhvr>
                                        <p:cTn id="33" dur="1" fill="hold">
                                          <p:stCondLst>
                                            <p:cond delay="0"/>
                                          </p:stCondLst>
                                        </p:cTn>
                                        <p:tgtEl>
                                          <p:spTgt spid="235525"/>
                                        </p:tgtEl>
                                        <p:attrNameLst>
                                          <p:attrName>style.visibility</p:attrName>
                                        </p:attrNameLst>
                                      </p:cBhvr>
                                      <p:to>
                                        <p:strVal val="visible"/>
                                      </p:to>
                                    </p:set>
                                    <p:animEffect transition="in" filter="slide(fromLeft)">
                                      <p:cBhvr>
                                        <p:cTn id="34" dur="500"/>
                                        <p:tgtEl>
                                          <p:spTgt spid="2355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35527"/>
                                        </p:tgtEl>
                                        <p:attrNameLst>
                                          <p:attrName>style.visibility</p:attrName>
                                        </p:attrNameLst>
                                      </p:cBhvr>
                                      <p:to>
                                        <p:strVal val="visible"/>
                                      </p:to>
                                    </p:set>
                                    <p:anim calcmode="lin" valueType="num">
                                      <p:cBhvr>
                                        <p:cTn id="39" dur="500" fill="hold"/>
                                        <p:tgtEl>
                                          <p:spTgt spid="235527"/>
                                        </p:tgtEl>
                                        <p:attrNameLst>
                                          <p:attrName>ppt_w</p:attrName>
                                        </p:attrNameLst>
                                      </p:cBhvr>
                                      <p:tavLst>
                                        <p:tav tm="0">
                                          <p:val>
                                            <p:fltVal val="0"/>
                                          </p:val>
                                        </p:tav>
                                        <p:tav tm="100000">
                                          <p:val>
                                            <p:strVal val="#ppt_w"/>
                                          </p:val>
                                        </p:tav>
                                      </p:tavLst>
                                    </p:anim>
                                    <p:anim calcmode="lin" valueType="num">
                                      <p:cBhvr>
                                        <p:cTn id="40" dur="500" fill="hold"/>
                                        <p:tgtEl>
                                          <p:spTgt spid="235527"/>
                                        </p:tgtEl>
                                        <p:attrNameLst>
                                          <p:attrName>ppt_h</p:attrName>
                                        </p:attrNameLst>
                                      </p:cBhvr>
                                      <p:tavLst>
                                        <p:tav tm="0">
                                          <p:val>
                                            <p:fltVal val="0"/>
                                          </p:val>
                                        </p:tav>
                                        <p:tav tm="100000">
                                          <p:val>
                                            <p:strVal val="#ppt_h"/>
                                          </p:val>
                                        </p:tav>
                                      </p:tavLst>
                                    </p:anim>
                                    <p:anim calcmode="lin" valueType="num">
                                      <p:cBhvr>
                                        <p:cTn id="41" dur="500" fill="hold"/>
                                        <p:tgtEl>
                                          <p:spTgt spid="235527"/>
                                        </p:tgtEl>
                                        <p:attrNameLst>
                                          <p:attrName>style.rotation</p:attrName>
                                        </p:attrNameLst>
                                      </p:cBhvr>
                                      <p:tavLst>
                                        <p:tav tm="0">
                                          <p:val>
                                            <p:fltVal val="360"/>
                                          </p:val>
                                        </p:tav>
                                        <p:tav tm="100000">
                                          <p:val>
                                            <p:fltVal val="0"/>
                                          </p:val>
                                        </p:tav>
                                      </p:tavLst>
                                    </p:anim>
                                    <p:animEffect transition="in" filter="fade">
                                      <p:cBhvr>
                                        <p:cTn id="42" dur="500"/>
                                        <p:tgtEl>
                                          <p:spTgt spid="2355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235526"/>
                                        </p:tgtEl>
                                        <p:attrNameLst>
                                          <p:attrName>style.visibility</p:attrName>
                                        </p:attrNameLst>
                                      </p:cBhvr>
                                      <p:to>
                                        <p:strVal val="visible"/>
                                      </p:to>
                                    </p:set>
                                    <p:animEffect transition="in" filter="fade">
                                      <p:cBhvr>
                                        <p:cTn id="47" dur="1000"/>
                                        <p:tgtEl>
                                          <p:spTgt spid="235526"/>
                                        </p:tgtEl>
                                      </p:cBhvr>
                                    </p:animEffect>
                                    <p:anim calcmode="lin" valueType="num">
                                      <p:cBhvr>
                                        <p:cTn id="48" dur="1000" fill="hold"/>
                                        <p:tgtEl>
                                          <p:spTgt spid="235526"/>
                                        </p:tgtEl>
                                        <p:attrNameLst>
                                          <p:attrName>ppt_x</p:attrName>
                                        </p:attrNameLst>
                                      </p:cBhvr>
                                      <p:tavLst>
                                        <p:tav tm="0">
                                          <p:val>
                                            <p:strVal val="#ppt_x"/>
                                          </p:val>
                                        </p:tav>
                                        <p:tav tm="100000">
                                          <p:val>
                                            <p:strVal val="#ppt_x"/>
                                          </p:val>
                                        </p:tav>
                                      </p:tavLst>
                                    </p:anim>
                                    <p:anim calcmode="lin" valueType="num">
                                      <p:cBhvr>
                                        <p:cTn id="49" dur="1000" fill="hold"/>
                                        <p:tgtEl>
                                          <p:spTgt spid="235526"/>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235528"/>
                                        </p:tgtEl>
                                        <p:attrNameLst>
                                          <p:attrName>style.visibility</p:attrName>
                                        </p:attrNameLst>
                                      </p:cBhvr>
                                      <p:to>
                                        <p:strVal val="visible"/>
                                      </p:to>
                                    </p:set>
                                    <p:anim calcmode="lin" valueType="num">
                                      <p:cBhvr>
                                        <p:cTn id="54" dur="500" fill="hold"/>
                                        <p:tgtEl>
                                          <p:spTgt spid="235528"/>
                                        </p:tgtEl>
                                        <p:attrNameLst>
                                          <p:attrName>ppt_w</p:attrName>
                                        </p:attrNameLst>
                                      </p:cBhvr>
                                      <p:tavLst>
                                        <p:tav tm="0">
                                          <p:val>
                                            <p:fltVal val="0"/>
                                          </p:val>
                                        </p:tav>
                                        <p:tav tm="100000">
                                          <p:val>
                                            <p:strVal val="#ppt_w"/>
                                          </p:val>
                                        </p:tav>
                                      </p:tavLst>
                                    </p:anim>
                                    <p:anim calcmode="lin" valueType="num">
                                      <p:cBhvr>
                                        <p:cTn id="55" dur="500" fill="hold"/>
                                        <p:tgtEl>
                                          <p:spTgt spid="235528"/>
                                        </p:tgtEl>
                                        <p:attrNameLst>
                                          <p:attrName>ppt_h</p:attrName>
                                        </p:attrNameLst>
                                      </p:cBhvr>
                                      <p:tavLst>
                                        <p:tav tm="0">
                                          <p:val>
                                            <p:fltVal val="0"/>
                                          </p:val>
                                        </p:tav>
                                        <p:tav tm="100000">
                                          <p:val>
                                            <p:strVal val="#ppt_h"/>
                                          </p:val>
                                        </p:tav>
                                      </p:tavLst>
                                    </p:anim>
                                    <p:anim calcmode="lin" valueType="num">
                                      <p:cBhvr>
                                        <p:cTn id="56" dur="500" fill="hold"/>
                                        <p:tgtEl>
                                          <p:spTgt spid="235528"/>
                                        </p:tgtEl>
                                        <p:attrNameLst>
                                          <p:attrName>style.rotation</p:attrName>
                                        </p:attrNameLst>
                                      </p:cBhvr>
                                      <p:tavLst>
                                        <p:tav tm="0">
                                          <p:val>
                                            <p:fltVal val="360"/>
                                          </p:val>
                                        </p:tav>
                                        <p:tav tm="100000">
                                          <p:val>
                                            <p:fltVal val="0"/>
                                          </p:val>
                                        </p:tav>
                                      </p:tavLst>
                                    </p:anim>
                                    <p:animEffect transition="in" filter="fade">
                                      <p:cBhvr>
                                        <p:cTn id="57" dur="500"/>
                                        <p:tgtEl>
                                          <p:spTgt spid="23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build="p"/>
      <p:bldP spid="235527" grpId="0" animBg="1"/>
      <p:bldP spid="2355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6546" name="Picture 2" descr="mes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811213"/>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3"/>
          <p:cNvSpPr txBox="1">
            <a:spLocks noChangeArrowheads="1"/>
          </p:cNvSpPr>
          <p:nvPr/>
        </p:nvSpPr>
        <p:spPr bwMode="auto">
          <a:xfrm>
            <a:off x="0" y="488950"/>
            <a:ext cx="5181600" cy="6673850"/>
          </a:xfrm>
          <a:prstGeom prst="rect">
            <a:avLst/>
          </a:prstGeom>
          <a:noFill/>
          <a:ln w="9525">
            <a:noFill/>
            <a:miter lim="800000"/>
            <a:headEnd/>
            <a:tailEnd/>
          </a:ln>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FontTx/>
              <a:buChar char="•"/>
              <a:defRPr/>
            </a:pPr>
            <a:endParaRPr lang="en-US" sz="2800" b="1" dirty="0">
              <a:solidFill>
                <a:srgbClr val="FFFFFF"/>
              </a:solidFill>
              <a:effectLst>
                <a:outerShdw blurRad="53975" dist="63500" dir="2700000" algn="tl" rotWithShape="0">
                  <a:srgbClr val="000000">
                    <a:alpha val="84000"/>
                  </a:srgbClr>
                </a:outerShdw>
              </a:effectLst>
              <a:latin typeface="Times New Roman" charset="0"/>
              <a:cs typeface="Arial" charset="0"/>
            </a:endParaRPr>
          </a:p>
          <a:p>
            <a:pPr defTabSz="914400" eaLnBrk="1" fontAlgn="base" hangingPunct="1">
              <a:lnSpc>
                <a:spcPct val="90000"/>
              </a:lnSpc>
              <a:spcBef>
                <a:spcPct val="20000"/>
              </a:spcBef>
              <a:spcAft>
                <a:spcPct val="0"/>
              </a:spcAft>
              <a:buFontTx/>
              <a:buChar char="•"/>
              <a:defRPr/>
            </a:pPr>
            <a:r>
              <a:rPr lang="en-US" sz="3000" b="1" dirty="0">
                <a:solidFill>
                  <a:srgbClr val="FFFF99"/>
                </a:solidFill>
                <a:effectLst>
                  <a:outerShdw blurRad="53975" dist="63500" dir="2700000" algn="tl" rotWithShape="0">
                    <a:srgbClr val="000000">
                      <a:alpha val="84000"/>
                    </a:srgbClr>
                  </a:outerShdw>
                </a:effectLst>
                <a:cs typeface="Arial" charset="0"/>
              </a:rPr>
              <a:t>34 lines, written in Moabite (close to Hebrew), the only source of Moabite tongue</a:t>
            </a:r>
          </a:p>
          <a:p>
            <a:pPr defTabSz="914400" eaLnBrk="1" fontAlgn="base" hangingPunct="1">
              <a:lnSpc>
                <a:spcPct val="90000"/>
              </a:lnSpc>
              <a:spcBef>
                <a:spcPct val="20000"/>
              </a:spcBef>
              <a:spcAft>
                <a:spcPct val="0"/>
              </a:spcAft>
              <a:buFontTx/>
              <a:buChar char="•"/>
              <a:defRPr/>
            </a:pPr>
            <a:r>
              <a:rPr lang="en-US" sz="3000" b="1" dirty="0">
                <a:solidFill>
                  <a:srgbClr val="FFFF99"/>
                </a:solidFill>
                <a:effectLst>
                  <a:outerShdw blurRad="53975" dist="63500" dir="2700000" algn="tl" rotWithShape="0">
                    <a:srgbClr val="000000">
                      <a:alpha val="84000"/>
                    </a:srgbClr>
                  </a:outerShdw>
                </a:effectLst>
                <a:cs typeface="Arial" charset="0"/>
              </a:rPr>
              <a:t>The longest monumental inscription yet found in Palestine.</a:t>
            </a:r>
          </a:p>
          <a:p>
            <a:pPr defTabSz="914400" eaLnBrk="1" fontAlgn="base" hangingPunct="1">
              <a:lnSpc>
                <a:spcPct val="90000"/>
              </a:lnSpc>
              <a:spcBef>
                <a:spcPct val="20000"/>
              </a:spcBef>
              <a:spcAft>
                <a:spcPct val="0"/>
              </a:spcAft>
              <a:buFontTx/>
              <a:buChar char="•"/>
              <a:defRPr/>
            </a:pPr>
            <a:r>
              <a:rPr lang="en-US" sz="3000" b="1" dirty="0">
                <a:solidFill>
                  <a:srgbClr val="FFFF99"/>
                </a:solidFill>
                <a:effectLst>
                  <a:outerShdw blurRad="53975" dist="63500" dir="2700000" algn="tl" rotWithShape="0">
                    <a:srgbClr val="000000">
                      <a:alpha val="84000"/>
                    </a:srgbClr>
                  </a:outerShdw>
                </a:effectLst>
                <a:cs typeface="Arial" charset="0"/>
              </a:rPr>
              <a:t>Preserved by a </a:t>
            </a:r>
            <a:r>
              <a:rPr lang="en-US" sz="3000" b="1" i="1" dirty="0">
                <a:solidFill>
                  <a:srgbClr val="FFFF99"/>
                </a:solidFill>
                <a:effectLst>
                  <a:outerShdw blurRad="53975" dist="63500" dir="2700000" algn="tl" rotWithShape="0">
                    <a:srgbClr val="000000">
                      <a:alpha val="84000"/>
                    </a:srgbClr>
                  </a:outerShdw>
                </a:effectLst>
                <a:cs typeface="Arial" charset="0"/>
              </a:rPr>
              <a:t>squeeze</a:t>
            </a:r>
            <a:r>
              <a:rPr lang="en-US" sz="3000" b="1" dirty="0">
                <a:solidFill>
                  <a:srgbClr val="FFFF99"/>
                </a:solidFill>
                <a:effectLst>
                  <a:outerShdw blurRad="53975" dist="63500" dir="2700000" algn="tl" rotWithShape="0">
                    <a:srgbClr val="000000">
                      <a:alpha val="84000"/>
                    </a:srgbClr>
                  </a:outerShdw>
                </a:effectLst>
                <a:cs typeface="Arial" charset="0"/>
              </a:rPr>
              <a:t> made by placing a soggy piece of paper over the inscription, which then retained the form of the inscription when it dried</a:t>
            </a:r>
          </a:p>
          <a:p>
            <a:pPr defTabSz="914400" eaLnBrk="1" fontAlgn="base" hangingPunct="1">
              <a:lnSpc>
                <a:spcPct val="90000"/>
              </a:lnSpc>
              <a:spcBef>
                <a:spcPct val="20000"/>
              </a:spcBef>
              <a:spcAft>
                <a:spcPct val="0"/>
              </a:spcAft>
              <a:buFontTx/>
              <a:buChar char="•"/>
              <a:defRPr/>
            </a:pPr>
            <a:endParaRPr lang="en-US" sz="3000" b="1" dirty="0">
              <a:solidFill>
                <a:srgbClr val="FFFF99"/>
              </a:solidFill>
              <a:effectLst>
                <a:outerShdw blurRad="53975" dist="63500" dir="2700000" algn="tl" rotWithShape="0">
                  <a:srgbClr val="000000">
                    <a:alpha val="84000"/>
                  </a:srgbClr>
                </a:outerShdw>
              </a:effectLst>
              <a:cs typeface="Arial" charset="0"/>
            </a:endParaRPr>
          </a:p>
        </p:txBody>
      </p:sp>
      <p:sp>
        <p:nvSpPr>
          <p:cNvPr id="4" name="Title 3"/>
          <p:cNvSpPr>
            <a:spLocks noGrp="1"/>
          </p:cNvSpPr>
          <p:nvPr>
            <p:ph type="title" idx="4294967295"/>
          </p:nvPr>
        </p:nvSpPr>
        <p:spPr>
          <a:xfrm>
            <a:off x="762000" y="0"/>
            <a:ext cx="7772400" cy="914400"/>
          </a:xfrm>
        </p:spPr>
        <p:txBody>
          <a:bodyPr/>
          <a:lstStyle/>
          <a:p>
            <a:pPr>
              <a:defRPr/>
            </a:pPr>
            <a:r>
              <a:rPr lang="en-US" dirty="0">
                <a:effectLst>
                  <a:outerShdw blurRad="53975" dist="63500" dir="2700000" algn="tl" rotWithShape="0">
                    <a:srgbClr val="000000">
                      <a:alpha val="84000"/>
                    </a:srgbClr>
                  </a:outerShdw>
                </a:effectLst>
                <a:latin typeface="Arial" charset="0"/>
                <a:cs typeface="Arial" charset="0"/>
              </a:rPr>
              <a:t>Moabite Stone</a:t>
            </a:r>
          </a:p>
        </p:txBody>
      </p:sp>
      <p:sp>
        <p:nvSpPr>
          <p:cNvPr id="20787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2660430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ppt_w</p:attrName>
                                        </p:attrNameLst>
                                      </p:cBhvr>
                                      <p:tavLst>
                                        <p:tav tm="0">
                                          <p:val>
                                            <p:fltVal val="0"/>
                                          </p:val>
                                        </p:tav>
                                        <p:tav tm="100000">
                                          <p:val>
                                            <p:strVal val="#ppt_w"/>
                                          </p:val>
                                        </p:tav>
                                      </p:tavLst>
                                    </p:anim>
                                    <p:anim calcmode="lin" valueType="num">
                                      <p:cBhvr>
                                        <p:cTn id="8" dur="1000" fill="hold"/>
                                        <p:tgtEl>
                                          <p:spTgt spid="236546"/>
                                        </p:tgtEl>
                                        <p:attrNameLst>
                                          <p:attrName>ppt_h</p:attrName>
                                        </p:attrNameLst>
                                      </p:cBhvr>
                                      <p:tavLst>
                                        <p:tav tm="0">
                                          <p:val>
                                            <p:fltVal val="0"/>
                                          </p:val>
                                        </p:tav>
                                        <p:tav tm="100000">
                                          <p:val>
                                            <p:strVal val="#ppt_h"/>
                                          </p:val>
                                        </p:tav>
                                      </p:tavLst>
                                    </p:anim>
                                    <p:anim calcmode="lin" valueType="num">
                                      <p:cBhvr>
                                        <p:cTn id="9" dur="1000" fill="hold"/>
                                        <p:tgtEl>
                                          <p:spTgt spid="236546"/>
                                        </p:tgtEl>
                                        <p:attrNameLst>
                                          <p:attrName>style.rotation</p:attrName>
                                        </p:attrNameLst>
                                      </p:cBhvr>
                                      <p:tavLst>
                                        <p:tav tm="0">
                                          <p:val>
                                            <p:fltVal val="90"/>
                                          </p:val>
                                        </p:tav>
                                        <p:tav tm="100000">
                                          <p:val>
                                            <p:fltVal val="0"/>
                                          </p:val>
                                        </p:tav>
                                      </p:tavLst>
                                    </p:anim>
                                    <p:animEffect transition="in" filter="fade">
                                      <p:cBhvr>
                                        <p:cTn id="10" dur="1000"/>
                                        <p:tgtEl>
                                          <p:spTgt spid="2365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6547">
                                            <p:txEl>
                                              <p:pRg st="1" end="1"/>
                                            </p:txEl>
                                          </p:spTgt>
                                        </p:tgtEl>
                                        <p:attrNameLst>
                                          <p:attrName>style.visibility</p:attrName>
                                        </p:attrNameLst>
                                      </p:cBhvr>
                                      <p:to>
                                        <p:strVal val="visible"/>
                                      </p:to>
                                    </p:set>
                                    <p:animEffect transition="in" filter="randombar(horizontal)">
                                      <p:cBhvr>
                                        <p:cTn id="15" dur="500"/>
                                        <p:tgtEl>
                                          <p:spTgt spid="23654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36547">
                                            <p:txEl>
                                              <p:pRg st="2" end="2"/>
                                            </p:txEl>
                                          </p:spTgt>
                                        </p:tgtEl>
                                        <p:attrNameLst>
                                          <p:attrName>style.visibility</p:attrName>
                                        </p:attrNameLst>
                                      </p:cBhvr>
                                      <p:to>
                                        <p:strVal val="visible"/>
                                      </p:to>
                                    </p:set>
                                    <p:animEffect transition="in" filter="checkerboard(across)">
                                      <p:cBhvr>
                                        <p:cTn id="20" dur="500"/>
                                        <p:tgtEl>
                                          <p:spTgt spid="23654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36547">
                                            <p:txEl>
                                              <p:pRg st="3" end="3"/>
                                            </p:txEl>
                                          </p:spTgt>
                                        </p:tgtEl>
                                        <p:attrNameLst>
                                          <p:attrName>style.visibility</p:attrName>
                                        </p:attrNameLst>
                                      </p:cBhvr>
                                      <p:to>
                                        <p:strVal val="visible"/>
                                      </p:to>
                                    </p:set>
                                    <p:anim calcmode="lin" valueType="num">
                                      <p:cBhvr>
                                        <p:cTn id="25" dur="500" fill="hold"/>
                                        <p:tgtEl>
                                          <p:spTgt spid="2365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36547">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36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152400" y="152400"/>
            <a:ext cx="8763000" cy="9144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a:solidFill>
                <a:srgbClr val="FFFFFF"/>
              </a:solidFill>
              <a:latin typeface="Times New Roman"/>
              <a:ea typeface="Arial"/>
              <a:cs typeface="Arial"/>
            </a:endParaRPr>
          </a:p>
        </p:txBody>
      </p:sp>
      <p:sp>
        <p:nvSpPr>
          <p:cNvPr id="237571" name="Text Box 3"/>
          <p:cNvSpPr txBox="1">
            <a:spLocks noChangeArrowheads="1"/>
          </p:cNvSpPr>
          <p:nvPr/>
        </p:nvSpPr>
        <p:spPr bwMode="auto">
          <a:xfrm>
            <a:off x="0" y="1368425"/>
            <a:ext cx="2133600" cy="3786188"/>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u="sng" dirty="0">
                <a:solidFill>
                  <a:srgbClr val="FFFFFF"/>
                </a:solidFill>
                <a:effectLst>
                  <a:glow rad="101600">
                    <a:srgbClr val="000000">
                      <a:alpha val="75000"/>
                    </a:srgbClr>
                  </a:glow>
                </a:effectLst>
                <a:cs typeface="Arial" charset="0"/>
              </a:rPr>
              <a:t>1</a:t>
            </a:r>
            <a:r>
              <a:rPr lang="en-US" u="sng" baseline="30000" dirty="0">
                <a:solidFill>
                  <a:srgbClr val="FFFFFF"/>
                </a:solidFill>
                <a:effectLst>
                  <a:glow rad="101600">
                    <a:srgbClr val="000000">
                      <a:alpha val="75000"/>
                    </a:srgbClr>
                  </a:glow>
                </a:effectLst>
                <a:cs typeface="Arial" charset="0"/>
              </a:rPr>
              <a:t>st</a:t>
            </a:r>
            <a:r>
              <a:rPr lang="en-US" u="sng" dirty="0">
                <a:solidFill>
                  <a:srgbClr val="FFFFFF"/>
                </a:solidFill>
                <a:effectLst>
                  <a:glow rad="101600">
                    <a:srgbClr val="000000">
                      <a:alpha val="75000"/>
                    </a:srgbClr>
                  </a:glow>
                </a:effectLst>
                <a:cs typeface="Arial" charset="0"/>
              </a:rPr>
              <a:t> part of story</a:t>
            </a:r>
            <a:r>
              <a:rPr lang="en-US" dirty="0">
                <a:solidFill>
                  <a:srgbClr val="FFFFFF"/>
                </a:solidFill>
                <a:effectLst>
                  <a:glow rad="101600">
                    <a:srgbClr val="000000">
                      <a:alpha val="75000"/>
                    </a:srgbClr>
                  </a:glow>
                </a:effectLst>
                <a:cs typeface="Arial" charset="0"/>
              </a:rPr>
              <a:t>: </a:t>
            </a:r>
          </a:p>
          <a:p>
            <a:pPr defTabSz="914400" eaLnBrk="1" fontAlgn="base" hangingPunct="1">
              <a:spcBef>
                <a:spcPct val="50000"/>
              </a:spcBef>
              <a:spcAft>
                <a:spcPct val="0"/>
              </a:spcAft>
              <a:defRPr/>
            </a:pPr>
            <a:r>
              <a:rPr lang="en-US" dirty="0" err="1">
                <a:solidFill>
                  <a:srgbClr val="FFFFFF"/>
                </a:solidFill>
                <a:effectLst>
                  <a:glow rad="101600">
                    <a:srgbClr val="000000">
                      <a:alpha val="75000"/>
                    </a:srgbClr>
                  </a:glow>
                </a:effectLst>
                <a:cs typeface="Arial" charset="0"/>
              </a:rPr>
              <a:t>Mesha</a:t>
            </a:r>
            <a:r>
              <a:rPr lang="en-US" dirty="0">
                <a:solidFill>
                  <a:srgbClr val="FFFFFF"/>
                </a:solidFill>
                <a:effectLst>
                  <a:glow rad="101600">
                    <a:srgbClr val="000000">
                      <a:alpha val="75000"/>
                    </a:srgbClr>
                  </a:glow>
                </a:effectLst>
                <a:cs typeface="Arial" charset="0"/>
              </a:rPr>
              <a:t> recaptured northern land up to Mt. Nebo</a:t>
            </a:r>
          </a:p>
        </p:txBody>
      </p:sp>
      <p:sp>
        <p:nvSpPr>
          <p:cNvPr id="237572" name="Text Box 4"/>
          <p:cNvSpPr txBox="1">
            <a:spLocks noChangeArrowheads="1"/>
          </p:cNvSpPr>
          <p:nvPr/>
        </p:nvSpPr>
        <p:spPr bwMode="auto">
          <a:xfrm>
            <a:off x="6324600" y="1368425"/>
            <a:ext cx="2590800" cy="427831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u="sng">
                <a:solidFill>
                  <a:srgbClr val="FFFFFF"/>
                </a:solidFill>
                <a:effectLst>
                  <a:glow rad="101600">
                    <a:srgbClr val="000000">
                      <a:alpha val="75000"/>
                    </a:srgbClr>
                  </a:glow>
                </a:effectLst>
                <a:cs typeface="Arial" charset="0"/>
              </a:rPr>
              <a:t>2</a:t>
            </a:r>
            <a:r>
              <a:rPr lang="en-US" u="sng" baseline="30000">
                <a:solidFill>
                  <a:srgbClr val="FFFFFF"/>
                </a:solidFill>
                <a:effectLst>
                  <a:glow rad="101600">
                    <a:srgbClr val="000000">
                      <a:alpha val="75000"/>
                    </a:srgbClr>
                  </a:glow>
                </a:effectLst>
                <a:cs typeface="Arial" charset="0"/>
              </a:rPr>
              <a:t>nd</a:t>
            </a:r>
            <a:r>
              <a:rPr lang="en-US" u="sng">
                <a:solidFill>
                  <a:srgbClr val="FFFFFF"/>
                </a:solidFill>
                <a:effectLst>
                  <a:glow rad="101600">
                    <a:srgbClr val="000000">
                      <a:alpha val="75000"/>
                    </a:srgbClr>
                  </a:glow>
                </a:effectLst>
                <a:cs typeface="Arial" charset="0"/>
              </a:rPr>
              <a:t> part of story</a:t>
            </a:r>
            <a:r>
              <a:rPr lang="en-US">
                <a:solidFill>
                  <a:srgbClr val="FFFFFF"/>
                </a:solidFill>
                <a:effectLst>
                  <a:glow rad="101600">
                    <a:srgbClr val="000000">
                      <a:alpha val="75000"/>
                    </a:srgbClr>
                  </a:glow>
                </a:effectLst>
                <a:cs typeface="Arial" charset="0"/>
              </a:rPr>
              <a:t>:</a:t>
            </a:r>
          </a:p>
          <a:p>
            <a:pPr defTabSz="914400" eaLnBrk="1" fontAlgn="base" hangingPunct="1">
              <a:spcBef>
                <a:spcPct val="50000"/>
              </a:spcBef>
              <a:spcAft>
                <a:spcPct val="0"/>
              </a:spcAft>
              <a:defRPr/>
            </a:pPr>
            <a:r>
              <a:rPr lang="en-US">
                <a:solidFill>
                  <a:srgbClr val="FFFFFF"/>
                </a:solidFill>
                <a:effectLst>
                  <a:glow rad="101600">
                    <a:srgbClr val="000000">
                      <a:alpha val="75000"/>
                    </a:srgbClr>
                  </a:glow>
                </a:effectLst>
                <a:cs typeface="Arial" charset="0"/>
              </a:rPr>
              <a:t>Israel, Judah &amp; Edom joined forces to defeat Moab from the south</a:t>
            </a:r>
            <a:endParaRPr lang="en-US">
              <a:solidFill>
                <a:srgbClr val="000000"/>
              </a:solidFill>
              <a:effectLst>
                <a:glow rad="101600">
                  <a:srgbClr val="000000">
                    <a:alpha val="75000"/>
                  </a:srgbClr>
                </a:glow>
              </a:effectLst>
              <a:cs typeface="Arial" charset="0"/>
            </a:endParaRPr>
          </a:p>
        </p:txBody>
      </p:sp>
      <p:pic>
        <p:nvPicPr>
          <p:cNvPr id="237573" name="Picture 5" descr="mo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96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Line 6"/>
          <p:cNvSpPr>
            <a:spLocks noChangeShapeType="1"/>
          </p:cNvSpPr>
          <p:nvPr/>
        </p:nvSpPr>
        <p:spPr bwMode="auto">
          <a:xfrm rot="10800000">
            <a:off x="5257800" y="1600200"/>
            <a:ext cx="304800" cy="2133600"/>
          </a:xfrm>
          <a:prstGeom prst="line">
            <a:avLst/>
          </a:prstGeom>
          <a:noFill/>
          <a:ln w="50800">
            <a:solidFill>
              <a:srgbClr val="1FCD55"/>
            </a:solidFill>
            <a:round/>
            <a:headEnd/>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8" name="Freeform 7"/>
          <p:cNvSpPr/>
          <p:nvPr/>
        </p:nvSpPr>
        <p:spPr>
          <a:xfrm>
            <a:off x="3008313" y="1771650"/>
            <a:ext cx="1682750" cy="4021138"/>
          </a:xfrm>
          <a:custGeom>
            <a:avLst/>
            <a:gdLst>
              <a:gd name="connsiteX0" fmla="*/ 33322 w 1682194"/>
              <a:gd name="connsiteY0" fmla="*/ 0 h 4021503"/>
              <a:gd name="connsiteX1" fmla="*/ 55604 w 1682194"/>
              <a:gd name="connsiteY1" fmla="*/ 2907513 h 4021503"/>
              <a:gd name="connsiteX2" fmla="*/ 77886 w 1682194"/>
              <a:gd name="connsiteY2" fmla="*/ 3575907 h 4021503"/>
              <a:gd name="connsiteX3" fmla="*/ 89027 w 1682194"/>
              <a:gd name="connsiteY3" fmla="*/ 3698446 h 4021503"/>
              <a:gd name="connsiteX4" fmla="*/ 111309 w 1682194"/>
              <a:gd name="connsiteY4" fmla="*/ 3798705 h 4021503"/>
              <a:gd name="connsiteX5" fmla="*/ 133591 w 1682194"/>
              <a:gd name="connsiteY5" fmla="*/ 3832125 h 4021503"/>
              <a:gd name="connsiteX6" fmla="*/ 233861 w 1682194"/>
              <a:gd name="connsiteY6" fmla="*/ 3898964 h 4021503"/>
              <a:gd name="connsiteX7" fmla="*/ 322989 w 1682194"/>
              <a:gd name="connsiteY7" fmla="*/ 3910104 h 4021503"/>
              <a:gd name="connsiteX8" fmla="*/ 445540 w 1682194"/>
              <a:gd name="connsiteY8" fmla="*/ 3943524 h 4021503"/>
              <a:gd name="connsiteX9" fmla="*/ 523527 w 1682194"/>
              <a:gd name="connsiteY9" fmla="*/ 3976944 h 4021503"/>
              <a:gd name="connsiteX10" fmla="*/ 579233 w 1682194"/>
              <a:gd name="connsiteY10" fmla="*/ 4021503 h 4021503"/>
              <a:gd name="connsiteX11" fmla="*/ 1136284 w 1682194"/>
              <a:gd name="connsiteY11" fmla="*/ 4010363 h 4021503"/>
              <a:gd name="connsiteX12" fmla="*/ 1236553 w 1682194"/>
              <a:gd name="connsiteY12" fmla="*/ 3976944 h 4021503"/>
              <a:gd name="connsiteX13" fmla="*/ 1303399 w 1682194"/>
              <a:gd name="connsiteY13" fmla="*/ 3954664 h 4021503"/>
              <a:gd name="connsiteX14" fmla="*/ 1347964 w 1682194"/>
              <a:gd name="connsiteY14" fmla="*/ 3910104 h 4021503"/>
              <a:gd name="connsiteX15" fmla="*/ 1381387 w 1682194"/>
              <a:gd name="connsiteY15" fmla="*/ 3887824 h 4021503"/>
              <a:gd name="connsiteX16" fmla="*/ 1403669 w 1682194"/>
              <a:gd name="connsiteY16" fmla="*/ 3854405 h 4021503"/>
              <a:gd name="connsiteX17" fmla="*/ 1503938 w 1682194"/>
              <a:gd name="connsiteY17" fmla="*/ 3765286 h 4021503"/>
              <a:gd name="connsiteX18" fmla="*/ 1515079 w 1682194"/>
              <a:gd name="connsiteY18" fmla="*/ 3720726 h 4021503"/>
              <a:gd name="connsiteX19" fmla="*/ 1548502 w 1682194"/>
              <a:gd name="connsiteY19" fmla="*/ 3698446 h 4021503"/>
              <a:gd name="connsiteX20" fmla="*/ 1615348 w 1682194"/>
              <a:gd name="connsiteY20" fmla="*/ 3642747 h 4021503"/>
              <a:gd name="connsiteX21" fmla="*/ 1671053 w 1682194"/>
              <a:gd name="connsiteY21" fmla="*/ 3575907 h 4021503"/>
              <a:gd name="connsiteX22" fmla="*/ 1682194 w 1682194"/>
              <a:gd name="connsiteY22" fmla="*/ 3575907 h 40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2194" h="4021503">
                <a:moveTo>
                  <a:pt x="33322" y="0"/>
                </a:moveTo>
                <a:cubicBezTo>
                  <a:pt x="38551" y="794729"/>
                  <a:pt x="45434" y="2063472"/>
                  <a:pt x="55604" y="2907513"/>
                </a:cubicBezTo>
                <a:cubicBezTo>
                  <a:pt x="63263" y="3543167"/>
                  <a:pt x="0" y="3342276"/>
                  <a:pt x="77886" y="3575907"/>
                </a:cubicBezTo>
                <a:cubicBezTo>
                  <a:pt x="81600" y="3616753"/>
                  <a:pt x="84234" y="3657712"/>
                  <a:pt x="89027" y="3698446"/>
                </a:cubicBezTo>
                <a:cubicBezTo>
                  <a:pt x="91660" y="3720828"/>
                  <a:pt x="98451" y="3772992"/>
                  <a:pt x="111309" y="3798705"/>
                </a:cubicBezTo>
                <a:cubicBezTo>
                  <a:pt x="117297" y="3810680"/>
                  <a:pt x="125019" y="3821840"/>
                  <a:pt x="133591" y="3832125"/>
                </a:cubicBezTo>
                <a:cubicBezTo>
                  <a:pt x="159232" y="3862891"/>
                  <a:pt x="193225" y="3891576"/>
                  <a:pt x="233861" y="3898964"/>
                </a:cubicBezTo>
                <a:cubicBezTo>
                  <a:pt x="263319" y="3904319"/>
                  <a:pt x="293561" y="3904587"/>
                  <a:pt x="322989" y="3910104"/>
                </a:cubicBezTo>
                <a:cubicBezTo>
                  <a:pt x="333087" y="3911997"/>
                  <a:pt x="417740" y="3931611"/>
                  <a:pt x="445540" y="3943524"/>
                </a:cubicBezTo>
                <a:cubicBezTo>
                  <a:pt x="541909" y="3984821"/>
                  <a:pt x="445144" y="3950819"/>
                  <a:pt x="523527" y="3976944"/>
                </a:cubicBezTo>
                <a:cubicBezTo>
                  <a:pt x="540638" y="4002607"/>
                  <a:pt x="543357" y="4021503"/>
                  <a:pt x="579233" y="4021503"/>
                </a:cubicBezTo>
                <a:cubicBezTo>
                  <a:pt x="764954" y="4021503"/>
                  <a:pt x="950600" y="4014076"/>
                  <a:pt x="1136284" y="4010363"/>
                </a:cubicBezTo>
                <a:cubicBezTo>
                  <a:pt x="1286813" y="3985277"/>
                  <a:pt x="1142561" y="4018714"/>
                  <a:pt x="1236553" y="3976944"/>
                </a:cubicBezTo>
                <a:cubicBezTo>
                  <a:pt x="1258016" y="3967406"/>
                  <a:pt x="1303399" y="3954664"/>
                  <a:pt x="1303399" y="3954664"/>
                </a:cubicBezTo>
                <a:cubicBezTo>
                  <a:pt x="1318254" y="3939811"/>
                  <a:pt x="1332014" y="3923774"/>
                  <a:pt x="1347964" y="3910104"/>
                </a:cubicBezTo>
                <a:cubicBezTo>
                  <a:pt x="1358130" y="3901391"/>
                  <a:pt x="1371919" y="3897291"/>
                  <a:pt x="1381387" y="3887824"/>
                </a:cubicBezTo>
                <a:cubicBezTo>
                  <a:pt x="1390855" y="3878357"/>
                  <a:pt x="1394774" y="3864411"/>
                  <a:pt x="1403669" y="3854405"/>
                </a:cubicBezTo>
                <a:cubicBezTo>
                  <a:pt x="1459173" y="3791969"/>
                  <a:pt x="1453139" y="3799148"/>
                  <a:pt x="1503938" y="3765286"/>
                </a:cubicBezTo>
                <a:cubicBezTo>
                  <a:pt x="1507652" y="3750433"/>
                  <a:pt x="1506586" y="3733465"/>
                  <a:pt x="1515079" y="3720726"/>
                </a:cubicBezTo>
                <a:cubicBezTo>
                  <a:pt x="1522507" y="3709586"/>
                  <a:pt x="1539034" y="3707913"/>
                  <a:pt x="1548502" y="3698446"/>
                </a:cubicBezTo>
                <a:cubicBezTo>
                  <a:pt x="1611490" y="3635463"/>
                  <a:pt x="1519744" y="3690543"/>
                  <a:pt x="1615348" y="3642747"/>
                </a:cubicBezTo>
                <a:cubicBezTo>
                  <a:pt x="1634220" y="3614442"/>
                  <a:pt x="1642459" y="3597351"/>
                  <a:pt x="1671053" y="3575907"/>
                </a:cubicBezTo>
                <a:cubicBezTo>
                  <a:pt x="1674024" y="3573679"/>
                  <a:pt x="1678480" y="3575907"/>
                  <a:pt x="1682194" y="3575907"/>
                </a:cubicBezTo>
              </a:path>
            </a:pathLst>
          </a:custGeom>
          <a:ln w="5715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3200">
              <a:solidFill>
                <a:srgbClr val="000000"/>
              </a:solidFill>
              <a:latin typeface="Times New Roman"/>
              <a:ea typeface="Arial"/>
              <a:cs typeface="Arial"/>
            </a:endParaRPr>
          </a:p>
        </p:txBody>
      </p:sp>
      <p:sp>
        <p:nvSpPr>
          <p:cNvPr id="20890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
        <p:nvSpPr>
          <p:cNvPr id="208905" name="TextBox 2"/>
          <p:cNvSpPr txBox="1">
            <a:spLocks noChangeArrowheads="1"/>
          </p:cNvSpPr>
          <p:nvPr/>
        </p:nvSpPr>
        <p:spPr bwMode="auto">
          <a:xfrm>
            <a:off x="0" y="6334125"/>
            <a:ext cx="9144000"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rPr>
              <a:t>The Moabite Stone describes the revolt of Mesha</a:t>
            </a:r>
          </a:p>
        </p:txBody>
      </p:sp>
      <p:sp>
        <p:nvSpPr>
          <p:cNvPr id="4" name="Title 3"/>
          <p:cNvSpPr>
            <a:spLocks noGrp="1"/>
          </p:cNvSpPr>
          <p:nvPr>
            <p:ph type="title" idx="4294967295"/>
          </p:nvPr>
        </p:nvSpPr>
        <p:spPr>
          <a:xfrm>
            <a:off x="0" y="152400"/>
            <a:ext cx="9144000" cy="914400"/>
          </a:xfrm>
        </p:spPr>
        <p:txBody>
          <a:bodyPr/>
          <a:lstStyle/>
          <a:p>
            <a:pPr>
              <a:defRPr/>
            </a:pPr>
            <a:r>
              <a:rPr lang="en-US" dirty="0"/>
              <a:t>Content of the Moabite Stone</a:t>
            </a:r>
          </a:p>
        </p:txBody>
      </p:sp>
    </p:spTree>
    <p:extLst>
      <p:ext uri="{BB962C8B-B14F-4D97-AF65-F5344CB8AC3E}">
        <p14:creationId xmlns:p14="http://schemas.microsoft.com/office/powerpoint/2010/main" val="2410290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wd">
                                    <p:tmPct val="10000"/>
                                  </p:iterate>
                                  <p:childTnLst>
                                    <p:set>
                                      <p:cBhvr>
                                        <p:cTn id="6" dur="1" fill="hold">
                                          <p:stCondLst>
                                            <p:cond delay="0"/>
                                          </p:stCondLst>
                                        </p:cTn>
                                        <p:tgtEl>
                                          <p:spTgt spid="237571"/>
                                        </p:tgtEl>
                                        <p:attrNameLst>
                                          <p:attrName>style.visibility</p:attrName>
                                        </p:attrNameLst>
                                      </p:cBhvr>
                                      <p:to>
                                        <p:strVal val="visible"/>
                                      </p:to>
                                    </p:set>
                                    <p:anim by="(-#ppt_w*2)" calcmode="lin" valueType="num">
                                      <p:cBhvr rctx="PPT">
                                        <p:cTn id="7" dur="500" autoRev="1" fill="hold">
                                          <p:stCondLst>
                                            <p:cond delay="0"/>
                                          </p:stCondLst>
                                        </p:cTn>
                                        <p:tgtEl>
                                          <p:spTgt spid="237571"/>
                                        </p:tgtEl>
                                        <p:attrNameLst>
                                          <p:attrName>ppt_w</p:attrName>
                                        </p:attrNameLst>
                                      </p:cBhvr>
                                    </p:anim>
                                    <p:anim by="(#ppt_w*0.50)" calcmode="lin" valueType="num">
                                      <p:cBhvr>
                                        <p:cTn id="8" dur="500" decel="50000" autoRev="1" fill="hold">
                                          <p:stCondLst>
                                            <p:cond delay="0"/>
                                          </p:stCondLst>
                                        </p:cTn>
                                        <p:tgtEl>
                                          <p:spTgt spid="237571"/>
                                        </p:tgtEl>
                                        <p:attrNameLst>
                                          <p:attrName>ppt_x</p:attrName>
                                        </p:attrNameLst>
                                      </p:cBhvr>
                                    </p:anim>
                                    <p:anim from="(-#ppt_h/2)" to="(#ppt_y)" calcmode="lin" valueType="num">
                                      <p:cBhvr>
                                        <p:cTn id="9" dur="1000" fill="hold">
                                          <p:stCondLst>
                                            <p:cond delay="0"/>
                                          </p:stCondLst>
                                        </p:cTn>
                                        <p:tgtEl>
                                          <p:spTgt spid="237571"/>
                                        </p:tgtEl>
                                        <p:attrNameLst>
                                          <p:attrName>ppt_y</p:attrName>
                                        </p:attrNameLst>
                                      </p:cBhvr>
                                    </p:anim>
                                    <p:animRot by="21600000">
                                      <p:cBhvr>
                                        <p:cTn id="10" dur="1000" fill="hold">
                                          <p:stCondLst>
                                            <p:cond delay="0"/>
                                          </p:stCondLst>
                                        </p:cTn>
                                        <p:tgtEl>
                                          <p:spTgt spid="237571"/>
                                        </p:tgtEl>
                                        <p:attrNameLst>
                                          <p:attrName>r</p:attrName>
                                        </p:attrNameLst>
                                      </p:cBhvr>
                                    </p:animRot>
                                  </p:childTnLst>
                                </p:cTn>
                              </p:par>
                            </p:childTnLst>
                          </p:cTn>
                        </p:par>
                        <p:par>
                          <p:cTn id="11" fill="hold" nodeType="afterGroup">
                            <p:stCondLst>
                              <p:cond delay="2300"/>
                            </p:stCondLst>
                            <p:childTnLst>
                              <p:par>
                                <p:cTn id="12" presetID="50" presetClass="entr" presetSubtype="0" decel="100000" fill="hold" nodeType="afterEffect">
                                  <p:stCondLst>
                                    <p:cond delay="0"/>
                                  </p:stCondLst>
                                  <p:childTnLst>
                                    <p:set>
                                      <p:cBhvr>
                                        <p:cTn id="13" dur="1" fill="hold">
                                          <p:stCondLst>
                                            <p:cond delay="0"/>
                                          </p:stCondLst>
                                        </p:cTn>
                                        <p:tgtEl>
                                          <p:spTgt spid="237573"/>
                                        </p:tgtEl>
                                        <p:attrNameLst>
                                          <p:attrName>style.visibility</p:attrName>
                                        </p:attrNameLst>
                                      </p:cBhvr>
                                      <p:to>
                                        <p:strVal val="visible"/>
                                      </p:to>
                                    </p:set>
                                    <p:anim calcmode="lin" valueType="num">
                                      <p:cBhvr>
                                        <p:cTn id="14" dur="1000" fill="hold"/>
                                        <p:tgtEl>
                                          <p:spTgt spid="237573"/>
                                        </p:tgtEl>
                                        <p:attrNameLst>
                                          <p:attrName>ppt_w</p:attrName>
                                        </p:attrNameLst>
                                      </p:cBhvr>
                                      <p:tavLst>
                                        <p:tav tm="0">
                                          <p:val>
                                            <p:strVal val="#ppt_w+.3"/>
                                          </p:val>
                                        </p:tav>
                                        <p:tav tm="100000">
                                          <p:val>
                                            <p:strVal val="#ppt_w"/>
                                          </p:val>
                                        </p:tav>
                                      </p:tavLst>
                                    </p:anim>
                                    <p:anim calcmode="lin" valueType="num">
                                      <p:cBhvr>
                                        <p:cTn id="15" dur="1000" fill="hold"/>
                                        <p:tgtEl>
                                          <p:spTgt spid="237573"/>
                                        </p:tgtEl>
                                        <p:attrNameLst>
                                          <p:attrName>ppt_h</p:attrName>
                                        </p:attrNameLst>
                                      </p:cBhvr>
                                      <p:tavLst>
                                        <p:tav tm="0">
                                          <p:val>
                                            <p:strVal val="#ppt_h"/>
                                          </p:val>
                                        </p:tav>
                                        <p:tav tm="100000">
                                          <p:val>
                                            <p:strVal val="#ppt_h"/>
                                          </p:val>
                                        </p:tav>
                                      </p:tavLst>
                                    </p:anim>
                                    <p:animEffect transition="in" filter="fade">
                                      <p:cBhvr>
                                        <p:cTn id="16" dur="1000"/>
                                        <p:tgtEl>
                                          <p:spTgt spid="237573"/>
                                        </p:tgtEl>
                                      </p:cBhvr>
                                    </p:animEffect>
                                  </p:childTnLst>
                                </p:cTn>
                              </p:par>
                            </p:childTnLst>
                          </p:cTn>
                        </p:par>
                        <p:par>
                          <p:cTn id="17" fill="hold" nodeType="afterGroup">
                            <p:stCondLst>
                              <p:cond delay="3300"/>
                            </p:stCondLst>
                            <p:childTnLst>
                              <p:par>
                                <p:cTn id="18" presetID="34" presetClass="entr" presetSubtype="0" fill="hold" grpId="0" nodeType="afterEffect">
                                  <p:stCondLst>
                                    <p:cond delay="0"/>
                                  </p:stCondLst>
                                  <p:childTnLst>
                                    <p:set>
                                      <p:cBhvr>
                                        <p:cTn id="19" dur="1" fill="hold">
                                          <p:stCondLst>
                                            <p:cond delay="0"/>
                                          </p:stCondLst>
                                        </p:cTn>
                                        <p:tgtEl>
                                          <p:spTgt spid="237574"/>
                                        </p:tgtEl>
                                        <p:attrNameLst>
                                          <p:attrName>style.visibility</p:attrName>
                                        </p:attrNameLst>
                                      </p:cBhvr>
                                      <p:to>
                                        <p:strVal val="visible"/>
                                      </p:to>
                                    </p:set>
                                    <p:anim from="(-#ppt_w/2)" to="(#ppt_x)" calcmode="lin" valueType="num">
                                      <p:cBhvr>
                                        <p:cTn id="20" dur="1200" fill="hold">
                                          <p:stCondLst>
                                            <p:cond delay="0"/>
                                          </p:stCondLst>
                                        </p:cTn>
                                        <p:tgtEl>
                                          <p:spTgt spid="237574"/>
                                        </p:tgtEl>
                                        <p:attrNameLst>
                                          <p:attrName>ppt_x</p:attrName>
                                        </p:attrNameLst>
                                      </p:cBhvr>
                                    </p:anim>
                                    <p:anim from="0" to="-1.0" calcmode="lin" valueType="num">
                                      <p:cBhvr>
                                        <p:cTn id="21" dur="400" decel="50000" autoRev="1" fill="hold">
                                          <p:stCondLst>
                                            <p:cond delay="1200"/>
                                          </p:stCondLst>
                                        </p:cTn>
                                        <p:tgtEl>
                                          <p:spTgt spid="237574"/>
                                        </p:tgtEl>
                                        <p:attrNameLst>
                                          <p:attrName>xshear</p:attrName>
                                        </p:attrNameLst>
                                      </p:cBhvr>
                                    </p:anim>
                                    <p:animScale>
                                      <p:cBhvr>
                                        <p:cTn id="22" dur="400" decel="100000" autoRev="1" fill="hold">
                                          <p:stCondLst>
                                            <p:cond delay="1200"/>
                                          </p:stCondLst>
                                        </p:cTn>
                                        <p:tgtEl>
                                          <p:spTgt spid="237574"/>
                                        </p:tgtEl>
                                      </p:cBhvr>
                                      <p:from x="100000" y="100000"/>
                                      <p:to x="80000" y="100000"/>
                                    </p:animScale>
                                    <p:anim by="(#ppt_h/3+#ppt_w*0.1)" calcmode="lin" valueType="num">
                                      <p:cBhvr additive="sum">
                                        <p:cTn id="23" dur="400" decel="100000" autoRev="1" fill="hold">
                                          <p:stCondLst>
                                            <p:cond delay="1200"/>
                                          </p:stCondLst>
                                        </p:cTn>
                                        <p:tgtEl>
                                          <p:spTgt spid="237574"/>
                                        </p:tgtEl>
                                        <p:attrNameLst>
                                          <p:attrName>ppt_x</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7574"/>
                                        </p:tgtEl>
                                        <p:attrNameLst>
                                          <p:attrName>style.visibility</p:attrName>
                                        </p:attrNameLst>
                                      </p:cBhvr>
                                      <p:to>
                                        <p:strVal val="hidden"/>
                                      </p:to>
                                    </p:set>
                                  </p:childTnLst>
                                </p:cTn>
                              </p:par>
                              <p:par>
                                <p:cTn id="28" presetID="23" presetClass="entr" presetSubtype="16" fill="hold" nodeType="withEffect">
                                  <p:stCondLst>
                                    <p:cond delay="0"/>
                                  </p:stCondLst>
                                  <p:childTnLst>
                                    <p:set>
                                      <p:cBhvr>
                                        <p:cTn id="29" dur="1" fill="hold">
                                          <p:stCondLst>
                                            <p:cond delay="0"/>
                                          </p:stCondLst>
                                        </p:cTn>
                                        <p:tgtEl>
                                          <p:spTgt spid="237572"/>
                                        </p:tgtEl>
                                        <p:attrNameLst>
                                          <p:attrName>style.visibility</p:attrName>
                                        </p:attrNameLst>
                                      </p:cBhvr>
                                      <p:to>
                                        <p:strVal val="visible"/>
                                      </p:to>
                                    </p:set>
                                    <p:anim calcmode="lin" valueType="num">
                                      <p:cBhvr>
                                        <p:cTn id="30" dur="500" fill="hold"/>
                                        <p:tgtEl>
                                          <p:spTgt spid="237572"/>
                                        </p:tgtEl>
                                        <p:attrNameLst>
                                          <p:attrName>ppt_w</p:attrName>
                                        </p:attrNameLst>
                                      </p:cBhvr>
                                      <p:tavLst>
                                        <p:tav tm="0">
                                          <p:val>
                                            <p:fltVal val="0"/>
                                          </p:val>
                                        </p:tav>
                                        <p:tav tm="100000">
                                          <p:val>
                                            <p:strVal val="#ppt_w"/>
                                          </p:val>
                                        </p:tav>
                                      </p:tavLst>
                                    </p:anim>
                                    <p:anim calcmode="lin" valueType="num">
                                      <p:cBhvr>
                                        <p:cTn id="31" dur="500" fill="hold"/>
                                        <p:tgtEl>
                                          <p:spTgt spid="237572"/>
                                        </p:tgtEl>
                                        <p:attrNameLst>
                                          <p:attrName>ppt_h</p:attrName>
                                        </p:attrNameLst>
                                      </p:cBhvr>
                                      <p:tavLst>
                                        <p:tav tm="0">
                                          <p:val>
                                            <p:fltVal val="0"/>
                                          </p:val>
                                        </p:tav>
                                        <p:tav tm="100000">
                                          <p:val>
                                            <p:strVal val="#ppt_h"/>
                                          </p:val>
                                        </p:tav>
                                      </p:tavLst>
                                    </p:anim>
                                  </p:childTnLst>
                                </p:cTn>
                              </p:par>
                            </p:childTnLst>
                          </p:cTn>
                        </p:par>
                        <p:par>
                          <p:cTn id="32" fill="hold" nodeType="after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4" grpId="0" animBg="1"/>
      <p:bldP spid="23757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9922" name="Text Box 6"/>
          <p:cNvSpPr txBox="1">
            <a:spLocks noChangeArrowheads="1"/>
          </p:cNvSpPr>
          <p:nvPr/>
        </p:nvSpPr>
        <p:spPr bwMode="auto">
          <a:xfrm>
            <a:off x="0" y="8382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u="sng">
                <a:solidFill>
                  <a:srgbClr val="FFFFFF"/>
                </a:solidFill>
                <a:cs typeface="Arial" charset="0"/>
              </a:rPr>
              <a:t>The Moabite record has no record of defeat</a:t>
            </a:r>
            <a:r>
              <a:rPr lang="en-US" sz="2800" b="1">
                <a:solidFill>
                  <a:srgbClr val="FFFFFF"/>
                </a:solidFill>
                <a:cs typeface="Arial" charset="0"/>
              </a:rPr>
              <a:t> in the south at the hands of the coalition armies. However, Moab retained its independence as confirmed by both the Mesha Inscription and this Scripture:</a:t>
            </a:r>
          </a:p>
        </p:txBody>
      </p:sp>
      <p:pic>
        <p:nvPicPr>
          <p:cNvPr id="209923" name="Picture 7" descr="PHEDU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2690813"/>
            <a:ext cx="618807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Text Box 4"/>
          <p:cNvSpPr txBox="1">
            <a:spLocks noChangeArrowheads="1"/>
          </p:cNvSpPr>
          <p:nvPr/>
        </p:nvSpPr>
        <p:spPr bwMode="auto">
          <a:xfrm>
            <a:off x="838200" y="3276600"/>
            <a:ext cx="7772400" cy="1754188"/>
          </a:xfrm>
          <a:prstGeom prst="rect">
            <a:avLst/>
          </a:prstGeom>
          <a:solidFill>
            <a:srgbClr val="003366">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altLang="ja-JP" sz="3600" i="1">
                <a:solidFill>
                  <a:srgbClr val="FFFFFF"/>
                </a:solidFill>
                <a:cs typeface="Arial" charset="0"/>
              </a:rPr>
              <a:t>"</a:t>
            </a:r>
            <a:r>
              <a:rPr lang="en-US" sz="3600" i="1">
                <a:solidFill>
                  <a:srgbClr val="FFFFFF"/>
                </a:solidFill>
                <a:cs typeface="Arial" charset="0"/>
              </a:rPr>
              <a:t>The fury against Israel was great; they withdrew and returned to their own land</a:t>
            </a:r>
            <a:r>
              <a:rPr lang="en-US" altLang="ja-JP" sz="3600" i="1">
                <a:solidFill>
                  <a:srgbClr val="FFFFFF"/>
                </a:solidFill>
                <a:cs typeface="Arial" charset="0"/>
              </a:rPr>
              <a:t>"</a:t>
            </a:r>
            <a:r>
              <a:rPr lang="en-US" sz="3600" i="1">
                <a:solidFill>
                  <a:srgbClr val="FFFFFF"/>
                </a:solidFill>
                <a:cs typeface="Arial" charset="0"/>
              </a:rPr>
              <a:t> (2 Kings 3:25)</a:t>
            </a:r>
          </a:p>
        </p:txBody>
      </p:sp>
      <p:sp>
        <p:nvSpPr>
          <p:cNvPr id="3" name="Title 2"/>
          <p:cNvSpPr>
            <a:spLocks noGrp="1"/>
          </p:cNvSpPr>
          <p:nvPr>
            <p:ph type="title" idx="4294967295"/>
          </p:nvPr>
        </p:nvSpPr>
        <p:spPr>
          <a:xfrm>
            <a:off x="0" y="0"/>
            <a:ext cx="9144000" cy="762000"/>
          </a:xfrm>
        </p:spPr>
        <p:txBody>
          <a:bodyPr/>
          <a:lstStyle/>
          <a:p>
            <a:pPr>
              <a:defRPr/>
            </a:pPr>
            <a:r>
              <a:rPr lang="en-US" dirty="0"/>
              <a:t>A Mixed Victory</a:t>
            </a:r>
          </a:p>
        </p:txBody>
      </p:sp>
      <p:sp>
        <p:nvSpPr>
          <p:cNvPr id="209926"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400691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6900"/>
                                        </p:tgtEl>
                                        <p:attrNameLst>
                                          <p:attrName>style.visibility</p:attrName>
                                        </p:attrNameLst>
                                      </p:cBhvr>
                                      <p:to>
                                        <p:strVal val="visible"/>
                                      </p:to>
                                    </p:set>
                                    <p:anim calcmode="discrete" valueType="clr">
                                      <p:cBhvr override="childStyle">
                                        <p:cTn id="7" dur="80"/>
                                        <p:tgtEl>
                                          <p:spTgt spid="3369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6900"/>
                                        </p:tgtEl>
                                        <p:attrNameLst>
                                          <p:attrName>fillcolor</p:attrName>
                                        </p:attrNameLst>
                                      </p:cBhvr>
                                      <p:tavLst>
                                        <p:tav tm="0">
                                          <p:val>
                                            <p:clrVal>
                                              <a:schemeClr val="accent2"/>
                                            </p:clrVal>
                                          </p:val>
                                        </p:tav>
                                        <p:tav tm="50000">
                                          <p:val>
                                            <p:clrVal>
                                              <a:schemeClr val="hlink"/>
                                            </p:clrVal>
                                          </p:val>
                                        </p:tav>
                                      </p:tavLst>
                                    </p:anim>
                                    <p:set>
                                      <p:cBhvr>
                                        <p:cTn id="9" dur="80"/>
                                        <p:tgtEl>
                                          <p:spTgt spid="3369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0946" name="Rectangle 3"/>
          <p:cNvSpPr>
            <a:spLocks noGrp="1" noChangeArrowheads="1"/>
          </p:cNvSpPr>
          <p:nvPr>
            <p:ph type="title"/>
          </p:nvPr>
        </p:nvSpPr>
        <p:spPr>
          <a:xfrm>
            <a:off x="0" y="304800"/>
            <a:ext cx="9144000" cy="1066800"/>
          </a:xfrm>
        </p:spPr>
        <p:txBody>
          <a:bodyPr/>
          <a:lstStyle/>
          <a:p>
            <a:pPr eaLnBrk="1" hangingPunct="1"/>
            <a:r>
              <a:rPr lang="en-US" sz="4000">
                <a:solidFill>
                  <a:schemeClr val="bg1"/>
                </a:solidFill>
                <a:effectLst/>
                <a:latin typeface="Arial" charset="0"/>
                <a:cs typeface="Arial" charset="0"/>
              </a:rPr>
              <a:t>Why is the Moabite Stone Special?</a:t>
            </a:r>
          </a:p>
        </p:txBody>
      </p:sp>
      <p:sp>
        <p:nvSpPr>
          <p:cNvPr id="239622" name="Text Box 6"/>
          <p:cNvSpPr txBox="1">
            <a:spLocks noChangeArrowheads="1"/>
          </p:cNvSpPr>
          <p:nvPr/>
        </p:nvSpPr>
        <p:spPr bwMode="auto">
          <a:xfrm>
            <a:off x="0" y="198120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a:solidFill>
                  <a:srgbClr val="FFFFFF"/>
                </a:solidFill>
                <a:cs typeface="Arial" charset="0"/>
              </a:rPr>
              <a:t>"altar-hearths? of Yahweh" (lines 17-18). </a:t>
            </a:r>
            <a:r>
              <a:rPr lang="en-US" u="sng">
                <a:solidFill>
                  <a:srgbClr val="FFFFFF"/>
                </a:solidFill>
                <a:cs typeface="Arial" charset="0"/>
              </a:rPr>
              <a:t>This is the earliest mention of Yahweh</a:t>
            </a:r>
            <a:r>
              <a:rPr lang="en-US">
                <a:solidFill>
                  <a:srgbClr val="FFFFFF"/>
                </a:solidFill>
                <a:cs typeface="Arial" charset="0"/>
              </a:rPr>
              <a:t>, God of the Israelites, outside the Bible.</a:t>
            </a:r>
          </a:p>
          <a:p>
            <a:pPr defTabSz="914400" eaLnBrk="1" fontAlgn="base" hangingPunct="1">
              <a:spcBef>
                <a:spcPct val="0"/>
              </a:spcBef>
              <a:spcAft>
                <a:spcPct val="0"/>
              </a:spcAft>
              <a:buFontTx/>
              <a:buChar char="•"/>
            </a:pPr>
            <a:endParaRPr lang="en-US">
              <a:solidFill>
                <a:srgbClr val="000000"/>
              </a:solidFill>
              <a:cs typeface="Arial" charset="0"/>
            </a:endParaRPr>
          </a:p>
        </p:txBody>
      </p:sp>
      <p:pic>
        <p:nvPicPr>
          <p:cNvPr id="239623" name="Picture 7" descr="PHEDU0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4478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2754287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9622">
                                            <p:txEl>
                                              <p:pRg st="0" end="0"/>
                                            </p:txEl>
                                          </p:spTgt>
                                        </p:tgtEl>
                                        <p:attrNameLst>
                                          <p:attrName>style.visibility</p:attrName>
                                        </p:attrNameLst>
                                      </p:cBhvr>
                                      <p:to>
                                        <p:strVal val="visible"/>
                                      </p:to>
                                    </p:set>
                                    <p:animEffect transition="in" filter="fade">
                                      <p:cBhvr>
                                        <p:cTn id="7" dur="1000"/>
                                        <p:tgtEl>
                                          <p:spTgt spid="239622">
                                            <p:txEl>
                                              <p:pRg st="0" end="0"/>
                                            </p:txEl>
                                          </p:spTgt>
                                        </p:tgtEl>
                                      </p:cBhvr>
                                    </p:animEffect>
                                    <p:anim calcmode="lin" valueType="num">
                                      <p:cBhvr>
                                        <p:cTn id="8" dur="1000" fill="hold"/>
                                        <p:tgtEl>
                                          <p:spTgt spid="2396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962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9623"/>
                                        </p:tgtEl>
                                        <p:attrNameLst>
                                          <p:attrName>style.visibility</p:attrName>
                                        </p:attrNameLst>
                                      </p:cBhvr>
                                      <p:to>
                                        <p:strVal val="visible"/>
                                      </p:to>
                                    </p:set>
                                    <p:animEffect transition="in" filter="fade">
                                      <p:cBhvr>
                                        <p:cTn id="12" dur="2000"/>
                                        <p:tgtEl>
                                          <p:spTgt spid="239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676400" y="0"/>
            <a:ext cx="5791200" cy="1066800"/>
          </a:xfrm>
        </p:spPr>
        <p:txBody>
          <a:bodyPr/>
          <a:lstStyle/>
          <a:p>
            <a:pPr eaLnBrk="1" hangingPunct="1"/>
            <a:r>
              <a:rPr lang="en-US">
                <a:solidFill>
                  <a:schemeClr val="bg1"/>
                </a:solidFill>
                <a:effectLst/>
                <a:latin typeface="Arial" charset="0"/>
                <a:cs typeface="Arial" charset="0"/>
              </a:rPr>
              <a:t>Why So Special?</a:t>
            </a:r>
          </a:p>
        </p:txBody>
      </p:sp>
      <p:sp>
        <p:nvSpPr>
          <p:cNvPr id="344067" name="Text Box 3"/>
          <p:cNvSpPr txBox="1">
            <a:spLocks noChangeArrowheads="1"/>
          </p:cNvSpPr>
          <p:nvPr/>
        </p:nvSpPr>
        <p:spPr bwMode="auto">
          <a:xfrm>
            <a:off x="228600" y="11430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altLang="ja-JP">
                <a:solidFill>
                  <a:srgbClr val="FFFFFF"/>
                </a:solidFill>
                <a:cs typeface="Arial" charset="0"/>
              </a:rPr>
              <a:t>"</a:t>
            </a:r>
            <a:r>
              <a:rPr lang="en-US" u="sng">
                <a:solidFill>
                  <a:srgbClr val="FFFFFF"/>
                </a:solidFill>
                <a:cs typeface="Arial" charset="0"/>
              </a:rPr>
              <a:t>House of David</a:t>
            </a:r>
            <a:r>
              <a:rPr lang="en-US" altLang="ja-JP">
                <a:solidFill>
                  <a:srgbClr val="FFFFFF"/>
                </a:solidFill>
                <a:cs typeface="Arial" charset="0"/>
              </a:rPr>
              <a:t>"</a:t>
            </a:r>
            <a:r>
              <a:rPr lang="en-US">
                <a:solidFill>
                  <a:srgbClr val="FFFFFF"/>
                </a:solidFill>
                <a:cs typeface="Arial" charset="0"/>
              </a:rPr>
              <a:t> mentioned in line 31 (used a number of times in the Old Testament for the Davidic dynasty)</a:t>
            </a:r>
          </a:p>
        </p:txBody>
      </p:sp>
      <p:pic>
        <p:nvPicPr>
          <p:cNvPr id="344069" name="Picture 5" descr="ODVCD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971800"/>
            <a:ext cx="1695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3"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1159397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Effect transition="in" filter="fade">
                                      <p:cBhvr>
                                        <p:cTn id="7" dur="1000"/>
                                        <p:tgtEl>
                                          <p:spTgt spid="344067">
                                            <p:txEl>
                                              <p:pRg st="0" end="0"/>
                                            </p:txEl>
                                          </p:spTgt>
                                        </p:tgtEl>
                                      </p:cBhvr>
                                    </p:animEffect>
                                    <p:anim calcmode="lin" valueType="num">
                                      <p:cBhvr>
                                        <p:cTn id="8" dur="1000" fill="hold"/>
                                        <p:tgtEl>
                                          <p:spTgt spid="344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406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4069"/>
                                        </p:tgtEl>
                                        <p:attrNameLst>
                                          <p:attrName>style.visibility</p:attrName>
                                        </p:attrNameLst>
                                      </p:cBhvr>
                                      <p:to>
                                        <p:strVal val="visible"/>
                                      </p:to>
                                    </p:set>
                                    <p:animEffect transition="in" filter="fade">
                                      <p:cBhvr>
                                        <p:cTn id="12" dur="1000"/>
                                        <p:tgtEl>
                                          <p:spTgt spid="344069"/>
                                        </p:tgtEl>
                                      </p:cBhvr>
                                    </p:animEffect>
                                    <p:anim calcmode="lin" valueType="num">
                                      <p:cBhvr>
                                        <p:cTn id="13" dur="1000" fill="hold"/>
                                        <p:tgtEl>
                                          <p:spTgt spid="344069"/>
                                        </p:tgtEl>
                                        <p:attrNameLst>
                                          <p:attrName>ppt_x</p:attrName>
                                        </p:attrNameLst>
                                      </p:cBhvr>
                                      <p:tavLst>
                                        <p:tav tm="0">
                                          <p:val>
                                            <p:strVal val="#ppt_x"/>
                                          </p:val>
                                        </p:tav>
                                        <p:tav tm="100000">
                                          <p:val>
                                            <p:strVal val="#ppt_x"/>
                                          </p:val>
                                        </p:tav>
                                      </p:tavLst>
                                    </p:anim>
                                    <p:anim calcmode="lin" valueType="num">
                                      <p:cBhvr>
                                        <p:cTn id="14" dur="1000" fill="hold"/>
                                        <p:tgtEl>
                                          <p:spTgt spid="3440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a:t>Moab's Beginnings</a:t>
            </a:r>
          </a:p>
        </p:txBody>
      </p:sp>
      <p:pic>
        <p:nvPicPr>
          <p:cNvPr id="302084" name="Picture 4" descr="lot_part_abra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5763"/>
            <a:ext cx="91440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5" descr="god angry with sod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9550"/>
            <a:ext cx="91440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6" name="Picture 6" descr="angels_destroye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0"/>
            <a:ext cx="649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7" descr="flee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95400" y="0"/>
            <a:ext cx="550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90" name="Text Box 10"/>
          <p:cNvSpPr txBox="1">
            <a:spLocks noChangeArrowheads="1"/>
          </p:cNvSpPr>
          <p:nvPr/>
        </p:nvSpPr>
        <p:spPr bwMode="auto">
          <a:xfrm>
            <a:off x="1371600" y="236538"/>
            <a:ext cx="5334000" cy="5632450"/>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400" b="1" i="1" dirty="0">
                <a:solidFill>
                  <a:srgbClr val="FFFFFF"/>
                </a:solidFill>
                <a:effectLst>
                  <a:outerShdw blurRad="38100" dist="38100" dir="2700000" algn="tl">
                    <a:srgbClr val="0000C0"/>
                  </a:outerShdw>
                </a:effectLst>
                <a:cs typeface="Arial" charset="0"/>
              </a:rPr>
              <a:t>Genesis 13:8-9</a:t>
            </a:r>
          </a:p>
          <a:p>
            <a:pPr defTabSz="914400" eaLnBrk="1" fontAlgn="base" hangingPunct="1">
              <a:spcBef>
                <a:spcPct val="50000"/>
              </a:spcBef>
              <a:spcAft>
                <a:spcPct val="0"/>
              </a:spcAft>
              <a:defRPr/>
            </a:pPr>
            <a:r>
              <a:rPr lang="en-US" sz="2800" b="1" baseline="30000" dirty="0">
                <a:solidFill>
                  <a:srgbClr val="FFFFFF"/>
                </a:solidFill>
                <a:effectLst>
                  <a:outerShdw blurRad="38100" dist="38100" dir="2700000" algn="tl">
                    <a:srgbClr val="0000C0"/>
                  </a:outerShdw>
                </a:effectLst>
                <a:cs typeface="Arial" charset="0"/>
              </a:rPr>
              <a:t>8</a:t>
            </a:r>
            <a:r>
              <a:rPr lang="en-US" sz="2800" b="1" dirty="0">
                <a:solidFill>
                  <a:srgbClr val="FFFFFF"/>
                </a:solidFill>
                <a:effectLst>
                  <a:outerShdw blurRad="38100" dist="38100" dir="2700000" algn="tl">
                    <a:srgbClr val="0000C0"/>
                  </a:outerShdw>
                </a:effectLst>
                <a:cs typeface="Arial" charset="0"/>
              </a:rPr>
              <a:t> So Abram said to Lot, "Let</a:t>
            </a:r>
            <a:r>
              <a:rPr lang="fr-FR" sz="2800" b="1" dirty="0">
                <a:solidFill>
                  <a:srgbClr val="FFFFFF"/>
                </a:solidFill>
                <a:effectLst>
                  <a:outerShdw blurRad="38100" dist="38100" dir="2700000" algn="tl">
                    <a:srgbClr val="0000C0"/>
                  </a:outerShdw>
                </a:effectLst>
                <a:cs typeface="Arial" charset="0"/>
              </a:rPr>
              <a:t>'</a:t>
            </a:r>
            <a:r>
              <a:rPr lang="en-US" sz="2800" b="1" dirty="0">
                <a:solidFill>
                  <a:srgbClr val="FFFFFF"/>
                </a:solidFill>
                <a:effectLst>
                  <a:outerShdw blurRad="38100" dist="38100" dir="2700000" algn="tl">
                    <a:srgbClr val="0000C0"/>
                  </a:outerShdw>
                </a:effectLst>
                <a:cs typeface="Arial" charset="0"/>
              </a:rPr>
              <a:t>s not have any quarreling between you and me, or between your herdsmen and mine, for we are brothers. </a:t>
            </a:r>
          </a:p>
          <a:p>
            <a:pPr defTabSz="914400" eaLnBrk="1" fontAlgn="base" hangingPunct="1">
              <a:spcBef>
                <a:spcPct val="50000"/>
              </a:spcBef>
              <a:spcAft>
                <a:spcPct val="0"/>
              </a:spcAft>
              <a:defRPr/>
            </a:pPr>
            <a:r>
              <a:rPr lang="en-US" sz="2800" b="1" baseline="30000" dirty="0">
                <a:solidFill>
                  <a:srgbClr val="FFFFFF"/>
                </a:solidFill>
                <a:effectLst>
                  <a:outerShdw blurRad="38100" dist="38100" dir="2700000" algn="tl">
                    <a:srgbClr val="0000C0"/>
                  </a:outerShdw>
                </a:effectLst>
                <a:cs typeface="Arial" charset="0"/>
              </a:rPr>
              <a:t>9</a:t>
            </a:r>
            <a:r>
              <a:rPr lang="en-US" sz="2800" b="1" dirty="0">
                <a:solidFill>
                  <a:srgbClr val="FFFFFF"/>
                </a:solidFill>
                <a:effectLst>
                  <a:outerShdw blurRad="38100" dist="38100" dir="2700000" algn="tl">
                    <a:srgbClr val="0000C0"/>
                  </a:outerShdw>
                </a:effectLst>
                <a:cs typeface="Arial" charset="0"/>
              </a:rPr>
              <a:t> Is not the whole land before you? Let</a:t>
            </a:r>
            <a:r>
              <a:rPr lang="fr-FR" sz="2800" b="1" dirty="0">
                <a:solidFill>
                  <a:srgbClr val="FFFFFF"/>
                </a:solidFill>
                <a:effectLst>
                  <a:outerShdw blurRad="38100" dist="38100" dir="2700000" algn="tl">
                    <a:srgbClr val="0000C0"/>
                  </a:outerShdw>
                </a:effectLst>
                <a:cs typeface="Arial" charset="0"/>
              </a:rPr>
              <a:t>'</a:t>
            </a:r>
            <a:r>
              <a:rPr lang="en-US" sz="2800" b="1" dirty="0">
                <a:solidFill>
                  <a:srgbClr val="FFFFFF"/>
                </a:solidFill>
                <a:effectLst>
                  <a:outerShdw blurRad="38100" dist="38100" dir="2700000" algn="tl">
                    <a:srgbClr val="0000C0"/>
                  </a:outerShdw>
                </a:effectLst>
                <a:cs typeface="Arial" charset="0"/>
              </a:rPr>
              <a:t>s part company. If you go to the left, I</a:t>
            </a:r>
            <a:r>
              <a:rPr lang="fr-FR" sz="2800" b="1" dirty="0">
                <a:solidFill>
                  <a:srgbClr val="FFFFFF"/>
                </a:solidFill>
                <a:effectLst>
                  <a:outerShdw blurRad="38100" dist="38100" dir="2700000" algn="tl">
                    <a:srgbClr val="0000C0"/>
                  </a:outerShdw>
                </a:effectLst>
                <a:cs typeface="Arial" charset="0"/>
              </a:rPr>
              <a:t>'</a:t>
            </a:r>
            <a:r>
              <a:rPr lang="en-US" sz="2800" b="1" dirty="0" err="1">
                <a:solidFill>
                  <a:srgbClr val="FFFFFF"/>
                </a:solidFill>
                <a:effectLst>
                  <a:outerShdw blurRad="38100" dist="38100" dir="2700000" algn="tl">
                    <a:srgbClr val="0000C0"/>
                  </a:outerShdw>
                </a:effectLst>
                <a:cs typeface="Arial" charset="0"/>
              </a:rPr>
              <a:t>ll</a:t>
            </a:r>
            <a:r>
              <a:rPr lang="en-US" sz="2800" b="1" dirty="0">
                <a:solidFill>
                  <a:srgbClr val="FFFFFF"/>
                </a:solidFill>
                <a:effectLst>
                  <a:outerShdw blurRad="38100" dist="38100" dir="2700000" algn="tl">
                    <a:srgbClr val="0000C0"/>
                  </a:outerShdw>
                </a:effectLst>
                <a:cs typeface="Arial" charset="0"/>
              </a:rPr>
              <a:t> go to the right; if you go to the right, I</a:t>
            </a:r>
            <a:r>
              <a:rPr lang="fr-FR" sz="2800" b="1" dirty="0">
                <a:solidFill>
                  <a:srgbClr val="FFFFFF"/>
                </a:solidFill>
                <a:effectLst>
                  <a:outerShdw blurRad="38100" dist="38100" dir="2700000" algn="tl">
                    <a:srgbClr val="0000C0"/>
                  </a:outerShdw>
                </a:effectLst>
                <a:cs typeface="Arial" charset="0"/>
              </a:rPr>
              <a:t>'</a:t>
            </a:r>
            <a:r>
              <a:rPr lang="en-US" sz="2800" b="1" dirty="0" err="1">
                <a:solidFill>
                  <a:srgbClr val="FFFFFF"/>
                </a:solidFill>
                <a:effectLst>
                  <a:outerShdw blurRad="38100" dist="38100" dir="2700000" algn="tl">
                    <a:srgbClr val="0000C0"/>
                  </a:outerShdw>
                </a:effectLst>
                <a:cs typeface="Arial" charset="0"/>
              </a:rPr>
              <a:t>ll</a:t>
            </a:r>
            <a:r>
              <a:rPr lang="en-US" sz="2800" b="1" dirty="0">
                <a:solidFill>
                  <a:srgbClr val="FFFFFF"/>
                </a:solidFill>
                <a:effectLst>
                  <a:outerShdw blurRad="38100" dist="38100" dir="2700000" algn="tl">
                    <a:srgbClr val="0000C0"/>
                  </a:outerShdw>
                </a:effectLst>
                <a:cs typeface="Arial" charset="0"/>
              </a:rPr>
              <a:t> go to the left." </a:t>
            </a:r>
            <a:br>
              <a:rPr lang="en-US" sz="2800" b="1" dirty="0">
                <a:solidFill>
                  <a:srgbClr val="FFFFFF"/>
                </a:solidFill>
                <a:effectLst>
                  <a:outerShdw blurRad="38100" dist="38100" dir="2700000" algn="tl">
                    <a:srgbClr val="0000C0"/>
                  </a:outerShdw>
                </a:effectLst>
                <a:cs typeface="Arial" charset="0"/>
              </a:rPr>
            </a:br>
            <a:endParaRPr lang="en-US" sz="2800" b="1" dirty="0">
              <a:solidFill>
                <a:srgbClr val="FFFFFF"/>
              </a:solidFill>
              <a:effectLst>
                <a:outerShdw blurRad="38100" dist="38100" dir="2700000" algn="tl">
                  <a:srgbClr val="0000C0"/>
                </a:outerShdw>
              </a:effectLst>
              <a:cs typeface="Arial" charset="0"/>
            </a:endParaRPr>
          </a:p>
        </p:txBody>
      </p:sp>
    </p:spTree>
    <p:extLst>
      <p:ext uri="{BB962C8B-B14F-4D97-AF65-F5344CB8AC3E}">
        <p14:creationId xmlns:p14="http://schemas.microsoft.com/office/powerpoint/2010/main" val="934165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302084"/>
                                        </p:tgtEl>
                                        <p:attrNameLst>
                                          <p:attrName>style.visibility</p:attrName>
                                        </p:attrNameLst>
                                      </p:cBhvr>
                                      <p:to>
                                        <p:strVal val="visible"/>
                                      </p:to>
                                    </p:set>
                                    <p:anim calcmode="lin" valueType="num">
                                      <p:cBhvr>
                                        <p:cTn id="7" dur="20000" fill="hold"/>
                                        <p:tgtEl>
                                          <p:spTgt spid="302084"/>
                                        </p:tgtEl>
                                        <p:attrNameLst>
                                          <p:attrName>ppt_x</p:attrName>
                                        </p:attrNameLst>
                                      </p:cBhvr>
                                      <p:tavLst>
                                        <p:tav tm="0">
                                          <p:val>
                                            <p:strVal val="#ppt_x"/>
                                          </p:val>
                                        </p:tav>
                                        <p:tav tm="100000">
                                          <p:val>
                                            <p:strVal val="#ppt_x"/>
                                          </p:val>
                                        </p:tav>
                                      </p:tavLst>
                                    </p:anim>
                                    <p:anim calcmode="lin" valueType="num">
                                      <p:cBhvr>
                                        <p:cTn id="8" dur="20000" fill="hold"/>
                                        <p:tgtEl>
                                          <p:spTgt spid="302084"/>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3400"/>
                                  </p:stCondLst>
                                  <p:childTnLst>
                                    <p:set>
                                      <p:cBhvr>
                                        <p:cTn id="10" dur="1" fill="hold">
                                          <p:stCondLst>
                                            <p:cond delay="0"/>
                                          </p:stCondLst>
                                        </p:cTn>
                                        <p:tgtEl>
                                          <p:spTgt spid="302090"/>
                                        </p:tgtEl>
                                        <p:attrNameLst>
                                          <p:attrName>style.visibility</p:attrName>
                                        </p:attrNameLst>
                                      </p:cBhvr>
                                      <p:to>
                                        <p:strVal val="visible"/>
                                      </p:to>
                                    </p:set>
                                    <p:anim calcmode="lin" valueType="num">
                                      <p:cBhvr>
                                        <p:cTn id="11" dur="15000" fill="hold"/>
                                        <p:tgtEl>
                                          <p:spTgt spid="302090"/>
                                        </p:tgtEl>
                                        <p:attrNameLst>
                                          <p:attrName>ppt_x</p:attrName>
                                        </p:attrNameLst>
                                      </p:cBhvr>
                                      <p:tavLst>
                                        <p:tav tm="0">
                                          <p:val>
                                            <p:strVal val="#ppt_x"/>
                                          </p:val>
                                        </p:tav>
                                        <p:tav tm="100000">
                                          <p:val>
                                            <p:strVal val="#ppt_x"/>
                                          </p:val>
                                        </p:tav>
                                      </p:tavLst>
                                    </p:anim>
                                    <p:anim calcmode="lin" valueType="num">
                                      <p:cBhvr>
                                        <p:cTn id="12" dur="15000" fill="hold"/>
                                        <p:tgtEl>
                                          <p:spTgt spid="302090"/>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33100"/>
                                  </p:stCondLst>
                                  <p:childTnLst>
                                    <p:set>
                                      <p:cBhvr>
                                        <p:cTn id="14" dur="1" fill="hold">
                                          <p:stCondLst>
                                            <p:cond delay="0"/>
                                          </p:stCondLst>
                                        </p:cTn>
                                        <p:tgtEl>
                                          <p:spTgt spid="302085"/>
                                        </p:tgtEl>
                                        <p:attrNameLst>
                                          <p:attrName>style.visibility</p:attrName>
                                        </p:attrNameLst>
                                      </p:cBhvr>
                                      <p:to>
                                        <p:strVal val="visible"/>
                                      </p:to>
                                    </p:set>
                                    <p:anim calcmode="lin" valueType="num">
                                      <p:cBhvr>
                                        <p:cTn id="15" dur="15000" fill="hold"/>
                                        <p:tgtEl>
                                          <p:spTgt spid="302085"/>
                                        </p:tgtEl>
                                        <p:attrNameLst>
                                          <p:attrName>ppt_x</p:attrName>
                                        </p:attrNameLst>
                                      </p:cBhvr>
                                      <p:tavLst>
                                        <p:tav tm="0">
                                          <p:val>
                                            <p:strVal val="#ppt_x"/>
                                          </p:val>
                                        </p:tav>
                                        <p:tav tm="100000">
                                          <p:val>
                                            <p:strVal val="#ppt_x"/>
                                          </p:val>
                                        </p:tav>
                                      </p:tavLst>
                                    </p:anim>
                                    <p:anim calcmode="lin" valueType="num">
                                      <p:cBhvr>
                                        <p:cTn id="16" dur="15000" fill="hold"/>
                                        <p:tgtEl>
                                          <p:spTgt spid="302085"/>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43600"/>
                                  </p:stCondLst>
                                  <p:childTnLst>
                                    <p:set>
                                      <p:cBhvr>
                                        <p:cTn id="18" dur="1" fill="hold">
                                          <p:stCondLst>
                                            <p:cond delay="0"/>
                                          </p:stCondLst>
                                        </p:cTn>
                                        <p:tgtEl>
                                          <p:spTgt spid="302086"/>
                                        </p:tgtEl>
                                        <p:attrNameLst>
                                          <p:attrName>style.visibility</p:attrName>
                                        </p:attrNameLst>
                                      </p:cBhvr>
                                      <p:to>
                                        <p:strVal val="visible"/>
                                      </p:to>
                                    </p:set>
                                    <p:anim calcmode="lin" valueType="num">
                                      <p:cBhvr>
                                        <p:cTn id="19" dur="15000" fill="hold"/>
                                        <p:tgtEl>
                                          <p:spTgt spid="302086"/>
                                        </p:tgtEl>
                                        <p:attrNameLst>
                                          <p:attrName>ppt_x</p:attrName>
                                        </p:attrNameLst>
                                      </p:cBhvr>
                                      <p:tavLst>
                                        <p:tav tm="0">
                                          <p:val>
                                            <p:strVal val="#ppt_x"/>
                                          </p:val>
                                        </p:tav>
                                        <p:tav tm="100000">
                                          <p:val>
                                            <p:strVal val="#ppt_x"/>
                                          </p:val>
                                        </p:tav>
                                      </p:tavLst>
                                    </p:anim>
                                    <p:anim calcmode="lin" valueType="num">
                                      <p:cBhvr>
                                        <p:cTn id="20" dur="15000" fill="hold"/>
                                        <p:tgtEl>
                                          <p:spTgt spid="302086"/>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54600"/>
                                  </p:stCondLst>
                                  <p:childTnLst>
                                    <p:set>
                                      <p:cBhvr>
                                        <p:cTn id="22" dur="1" fill="hold">
                                          <p:stCondLst>
                                            <p:cond delay="0"/>
                                          </p:stCondLst>
                                        </p:cTn>
                                        <p:tgtEl>
                                          <p:spTgt spid="302087"/>
                                        </p:tgtEl>
                                        <p:attrNameLst>
                                          <p:attrName>style.visibility</p:attrName>
                                        </p:attrNameLst>
                                      </p:cBhvr>
                                      <p:to>
                                        <p:strVal val="visible"/>
                                      </p:to>
                                    </p:set>
                                    <p:anim calcmode="lin" valueType="num">
                                      <p:cBhvr>
                                        <p:cTn id="23" dur="20000" fill="hold"/>
                                        <p:tgtEl>
                                          <p:spTgt spid="302087"/>
                                        </p:tgtEl>
                                        <p:attrNameLst>
                                          <p:attrName>ppt_x</p:attrName>
                                        </p:attrNameLst>
                                      </p:cBhvr>
                                      <p:tavLst>
                                        <p:tav tm="0">
                                          <p:val>
                                            <p:strVal val="#ppt_x"/>
                                          </p:val>
                                        </p:tav>
                                        <p:tav tm="100000">
                                          <p:val>
                                            <p:strVal val="#ppt_x"/>
                                          </p:val>
                                        </p:tav>
                                      </p:tavLst>
                                    </p:anim>
                                    <p:anim calcmode="lin" valueType="num">
                                      <p:cBhvr>
                                        <p:cTn id="24" dur="20000" fill="hold"/>
                                        <p:tgtEl>
                                          <p:spTgt spid="30208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676400" y="0"/>
            <a:ext cx="5791200" cy="1066800"/>
          </a:xfrm>
        </p:spPr>
        <p:txBody>
          <a:bodyPr/>
          <a:lstStyle/>
          <a:p>
            <a:pPr eaLnBrk="1" hangingPunct="1"/>
            <a:r>
              <a:rPr lang="en-US">
                <a:solidFill>
                  <a:schemeClr val="bg1"/>
                </a:solidFill>
                <a:effectLst/>
                <a:latin typeface="Arial" charset="0"/>
                <a:cs typeface="Arial" charset="0"/>
              </a:rPr>
              <a:t>Why So Special?</a:t>
            </a:r>
          </a:p>
        </p:txBody>
      </p:sp>
      <p:sp>
        <p:nvSpPr>
          <p:cNvPr id="347139" name="Text Box 3"/>
          <p:cNvSpPr txBox="1">
            <a:spLocks noChangeArrowheads="1"/>
          </p:cNvSpPr>
          <p:nvPr/>
        </p:nvSpPr>
        <p:spPr bwMode="auto">
          <a:xfrm>
            <a:off x="228600" y="1219200"/>
            <a:ext cx="8610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u="sng">
                <a:solidFill>
                  <a:srgbClr val="FFFFFF"/>
                </a:solidFill>
                <a:cs typeface="Arial" charset="0"/>
              </a:rPr>
              <a:t>Chemosh</a:t>
            </a:r>
            <a:r>
              <a:rPr lang="en-US">
                <a:solidFill>
                  <a:srgbClr val="FFFFFF"/>
                </a:solidFill>
                <a:cs typeface="Arial" charset="0"/>
              </a:rPr>
              <a:t> mentioned eight times in the OT (Num 21:29; Jgs 11:24; 1 Kgs 11:7, 33; 2 Kgs 23:13; Jer 48:7, 13, 46)  and</a:t>
            </a:r>
          </a:p>
          <a:p>
            <a:pPr defTabSz="914400" eaLnBrk="1" fontAlgn="base" hangingPunct="1">
              <a:spcBef>
                <a:spcPct val="0"/>
              </a:spcBef>
              <a:spcAft>
                <a:spcPct val="0"/>
              </a:spcAft>
              <a:buFontTx/>
              <a:buChar char="•"/>
            </a:pPr>
            <a:r>
              <a:rPr lang="en-US">
                <a:solidFill>
                  <a:srgbClr val="FFFFFF"/>
                </a:solidFill>
                <a:cs typeface="Arial" charset="0"/>
              </a:rPr>
              <a:t>12 Moabite towns mentioned in the Scripture </a:t>
            </a:r>
          </a:p>
          <a:p>
            <a:pPr defTabSz="914400" eaLnBrk="1" fontAlgn="base" hangingPunct="1">
              <a:spcBef>
                <a:spcPct val="0"/>
              </a:spcBef>
              <a:spcAft>
                <a:spcPct val="0"/>
              </a:spcAft>
              <a:buFontTx/>
              <a:buChar char="•"/>
            </a:pPr>
            <a:r>
              <a:rPr lang="en-US" u="sng">
                <a:solidFill>
                  <a:srgbClr val="FFFFFF"/>
                </a:solidFill>
                <a:cs typeface="Arial" charset="0"/>
              </a:rPr>
              <a:t>Verified</a:t>
            </a:r>
            <a:r>
              <a:rPr lang="en-US">
                <a:solidFill>
                  <a:srgbClr val="FFFFFF"/>
                </a:solidFill>
                <a:cs typeface="Arial" charset="0"/>
              </a:rPr>
              <a:t> by the </a:t>
            </a:r>
            <a:br>
              <a:rPr lang="en-US">
                <a:solidFill>
                  <a:srgbClr val="FFFFFF"/>
                </a:solidFill>
                <a:cs typeface="Arial" charset="0"/>
              </a:rPr>
            </a:br>
            <a:r>
              <a:rPr lang="en-US">
                <a:solidFill>
                  <a:srgbClr val="FFFFFF"/>
                </a:solidFill>
                <a:cs typeface="Arial" charset="0"/>
              </a:rPr>
              <a:t>Mesha Inscription</a:t>
            </a:r>
            <a:endParaRPr lang="en-US">
              <a:solidFill>
                <a:srgbClr val="000000"/>
              </a:solidFill>
              <a:cs typeface="Arial" charset="0"/>
            </a:endParaRPr>
          </a:p>
        </p:txBody>
      </p:sp>
      <p:pic>
        <p:nvPicPr>
          <p:cNvPr id="347140" name="Picture 4" descr="OJRCH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5700" y="3205163"/>
            <a:ext cx="290830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1918997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7139"/>
                                        </p:tgtEl>
                                        <p:attrNameLst>
                                          <p:attrName>style.visibility</p:attrName>
                                        </p:attrNameLst>
                                      </p:cBhvr>
                                      <p:to>
                                        <p:strVal val="visible"/>
                                      </p:to>
                                    </p:set>
                                    <p:animEffect transition="in" filter="fade">
                                      <p:cBhvr>
                                        <p:cTn id="7" dur="1000"/>
                                        <p:tgtEl>
                                          <p:spTgt spid="347139"/>
                                        </p:tgtEl>
                                      </p:cBhvr>
                                    </p:animEffect>
                                    <p:anim calcmode="lin" valueType="num">
                                      <p:cBhvr>
                                        <p:cTn id="8" dur="1000" fill="hold"/>
                                        <p:tgtEl>
                                          <p:spTgt spid="347139"/>
                                        </p:tgtEl>
                                        <p:attrNameLst>
                                          <p:attrName>ppt_x</p:attrName>
                                        </p:attrNameLst>
                                      </p:cBhvr>
                                      <p:tavLst>
                                        <p:tav tm="0">
                                          <p:val>
                                            <p:strVal val="#ppt_x"/>
                                          </p:val>
                                        </p:tav>
                                        <p:tav tm="100000">
                                          <p:val>
                                            <p:strVal val="#ppt_x"/>
                                          </p:val>
                                        </p:tav>
                                      </p:tavLst>
                                    </p:anim>
                                    <p:anim calcmode="lin" valueType="num">
                                      <p:cBhvr>
                                        <p:cTn id="9" dur="1000" fill="hold"/>
                                        <p:tgtEl>
                                          <p:spTgt spid="347139"/>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347140"/>
                                        </p:tgtEl>
                                        <p:attrNameLst>
                                          <p:attrName>style.visibility</p:attrName>
                                        </p:attrNameLst>
                                      </p:cBhvr>
                                      <p:to>
                                        <p:strVal val="visible"/>
                                      </p:to>
                                    </p:set>
                                    <p:anim calcmode="lin" valueType="num">
                                      <p:cBhvr>
                                        <p:cTn id="12" dur="1000" fill="hold"/>
                                        <p:tgtEl>
                                          <p:spTgt spid="347140"/>
                                        </p:tgtEl>
                                        <p:attrNameLst>
                                          <p:attrName>ppt_w</p:attrName>
                                        </p:attrNameLst>
                                      </p:cBhvr>
                                      <p:tavLst>
                                        <p:tav tm="0">
                                          <p:val>
                                            <p:strVal val="#ppt_w+.3"/>
                                          </p:val>
                                        </p:tav>
                                        <p:tav tm="100000">
                                          <p:val>
                                            <p:strVal val="#ppt_w"/>
                                          </p:val>
                                        </p:tav>
                                      </p:tavLst>
                                    </p:anim>
                                    <p:anim calcmode="lin" valueType="num">
                                      <p:cBhvr>
                                        <p:cTn id="13" dur="1000" fill="hold"/>
                                        <p:tgtEl>
                                          <p:spTgt spid="347140"/>
                                        </p:tgtEl>
                                        <p:attrNameLst>
                                          <p:attrName>ppt_h</p:attrName>
                                        </p:attrNameLst>
                                      </p:cBhvr>
                                      <p:tavLst>
                                        <p:tav tm="0">
                                          <p:val>
                                            <p:strVal val="#ppt_h"/>
                                          </p:val>
                                        </p:tav>
                                        <p:tav tm="100000">
                                          <p:val>
                                            <p:strVal val="#ppt_h"/>
                                          </p:val>
                                        </p:tav>
                                      </p:tavLst>
                                    </p:anim>
                                    <p:animEffect transition="in" filter="fade">
                                      <p:cBhvr>
                                        <p:cTn id="14" dur="1000"/>
                                        <p:tgtEl>
                                          <p:spTgt spid="347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4018" name="WordArt 7"/>
          <p:cNvSpPr>
            <a:spLocks noChangeArrowheads="1" noChangeShapeType="1" noTextEdit="1"/>
          </p:cNvSpPr>
          <p:nvPr/>
        </p:nvSpPr>
        <p:spPr bwMode="auto">
          <a:xfrm>
            <a:off x="1219200" y="685800"/>
            <a:ext cx="626745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endParaRPr lang="en-US" sz="3600" kern="10">
              <a:solidFill>
                <a:srgbClr val="FFFFFF"/>
              </a:solidFill>
              <a:effectLst>
                <a:outerShdw blurRad="63500" sy="-100000" rotWithShape="0">
                  <a:srgbClr val="000000">
                    <a:alpha val="50000"/>
                  </a:srgbClr>
                </a:outerShdw>
              </a:effectLst>
              <a:latin typeface="Arial Black"/>
              <a:ea typeface="Arial Black"/>
              <a:cs typeface="Arial Black"/>
            </a:endParaRPr>
          </a:p>
        </p:txBody>
      </p:sp>
      <p:sp>
        <p:nvSpPr>
          <p:cNvPr id="240648" name="Text Box 8"/>
          <p:cNvSpPr txBox="1">
            <a:spLocks noChangeArrowheads="1"/>
          </p:cNvSpPr>
          <p:nvPr/>
        </p:nvSpPr>
        <p:spPr bwMode="auto">
          <a:xfrm>
            <a:off x="381000" y="1981200"/>
            <a:ext cx="8153400" cy="2862263"/>
          </a:xfrm>
          <a:prstGeom prst="rect">
            <a:avLst/>
          </a:prstGeom>
          <a:solidFill>
            <a:schemeClr val="bg2">
              <a:lumMod val="50000"/>
              <a:alpha val="82000"/>
            </a:schemeClr>
          </a:solidFill>
          <a:ln w="9525">
            <a:noFill/>
            <a:miter lim="800000"/>
            <a:headEnd/>
            <a:tailEnd/>
          </a:ln>
        </p:spPr>
        <p:txBody>
          <a:bodyPr>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defRPr/>
            </a:pPr>
            <a:r>
              <a:rPr lang="en-US" sz="3600" b="1">
                <a:solidFill>
                  <a:srgbClr val="FFFFFF"/>
                </a:solidFill>
                <a:effectLst>
                  <a:outerShdw blurRad="38100" dist="38100" dir="2700000" algn="tl">
                    <a:srgbClr val="000000"/>
                  </a:outerShdw>
                </a:effectLst>
                <a:cs typeface="Arial" charset="0"/>
              </a:rPr>
              <a:t>Little attention from archaeologists on Moab, and mostly focused on northern Moab. </a:t>
            </a:r>
          </a:p>
          <a:p>
            <a:pPr defTabSz="914400" eaLnBrk="1" fontAlgn="base" hangingPunct="1">
              <a:spcBef>
                <a:spcPct val="0"/>
              </a:spcBef>
              <a:spcAft>
                <a:spcPct val="0"/>
              </a:spcAft>
              <a:buFontTx/>
              <a:buChar char="•"/>
              <a:defRPr/>
            </a:pPr>
            <a:r>
              <a:rPr lang="en-US" sz="3600" b="1">
                <a:solidFill>
                  <a:srgbClr val="FFFFFF"/>
                </a:solidFill>
                <a:effectLst>
                  <a:outerShdw blurRad="38100" dist="38100" dir="2700000" algn="tl">
                    <a:srgbClr val="000000"/>
                  </a:outerShdw>
                </a:effectLst>
                <a:cs typeface="Arial" charset="0"/>
              </a:rPr>
              <a:t>In 1868 at Dibon, discovery of Mesha Inscription (Moabite Stone)</a:t>
            </a:r>
          </a:p>
        </p:txBody>
      </p:sp>
      <p:sp>
        <p:nvSpPr>
          <p:cNvPr id="2" name="Title 1"/>
          <p:cNvSpPr>
            <a:spLocks noGrp="1"/>
          </p:cNvSpPr>
          <p:nvPr>
            <p:ph type="title" idx="4294967295"/>
          </p:nvPr>
        </p:nvSpPr>
        <p:spPr>
          <a:xfrm>
            <a:off x="0" y="381000"/>
            <a:ext cx="9144000" cy="1143000"/>
          </a:xfrm>
          <a:solidFill>
            <a:srgbClr val="0E1E20"/>
          </a:solidFill>
        </p:spPr>
        <p:txBody>
          <a:bodyPr/>
          <a:lstStyle/>
          <a:p>
            <a:pPr>
              <a:defRPr/>
            </a:pPr>
            <a:r>
              <a:rPr lang="en-US" kern="10" dirty="0">
                <a:effectLst/>
                <a:latin typeface="Arial Black"/>
                <a:ea typeface="Arial Black"/>
                <a:cs typeface="Arial Black"/>
              </a:rPr>
              <a:t>Archaeology on Moab</a:t>
            </a:r>
            <a:endParaRPr lang="en-US" sz="5400" dirty="0">
              <a:effectLst/>
            </a:endParaRPr>
          </a:p>
        </p:txBody>
      </p:sp>
    </p:spTree>
    <p:extLst>
      <p:ext uri="{BB962C8B-B14F-4D97-AF65-F5344CB8AC3E}">
        <p14:creationId xmlns:p14="http://schemas.microsoft.com/office/powerpoint/2010/main" val="2659387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0648"/>
                                        </p:tgtEl>
                                        <p:attrNameLst>
                                          <p:attrName>style.visibility</p:attrName>
                                        </p:attrNameLst>
                                      </p:cBhvr>
                                      <p:to>
                                        <p:strVal val="visible"/>
                                      </p:to>
                                    </p:set>
                                    <p:anim calcmode="lin" valueType="num">
                                      <p:cBhvr>
                                        <p:cTn id="7" dur="1000" fill="hold"/>
                                        <p:tgtEl>
                                          <p:spTgt spid="240648"/>
                                        </p:tgtEl>
                                        <p:attrNameLst>
                                          <p:attrName>ppt_w</p:attrName>
                                        </p:attrNameLst>
                                      </p:cBhvr>
                                      <p:tavLst>
                                        <p:tav tm="0">
                                          <p:val>
                                            <p:strVal val="#ppt_w*0.70"/>
                                          </p:val>
                                        </p:tav>
                                        <p:tav tm="100000">
                                          <p:val>
                                            <p:strVal val="#ppt_w"/>
                                          </p:val>
                                        </p:tav>
                                      </p:tavLst>
                                    </p:anim>
                                    <p:anim calcmode="lin" valueType="num">
                                      <p:cBhvr>
                                        <p:cTn id="8" dur="1000" fill="hold"/>
                                        <p:tgtEl>
                                          <p:spTgt spid="240648"/>
                                        </p:tgtEl>
                                        <p:attrNameLst>
                                          <p:attrName>ppt_h</p:attrName>
                                        </p:attrNameLst>
                                      </p:cBhvr>
                                      <p:tavLst>
                                        <p:tav tm="0">
                                          <p:val>
                                            <p:strVal val="#ppt_h"/>
                                          </p:val>
                                        </p:tav>
                                        <p:tav tm="100000">
                                          <p:val>
                                            <p:strVal val="#ppt_h"/>
                                          </p:val>
                                        </p:tav>
                                      </p:tavLst>
                                    </p:anim>
                                    <p:animEffect transition="in" filter="fade">
                                      <p:cBhvr>
                                        <p:cTn id="9" dur="1000"/>
                                        <p:tgtEl>
                                          <p:spTgt spid="240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42" name="Text Box 5"/>
          <p:cNvSpPr txBox="1">
            <a:spLocks noChangeArrowheads="1"/>
          </p:cNvSpPr>
          <p:nvPr/>
        </p:nvSpPr>
        <p:spPr bwMode="auto">
          <a:xfrm>
            <a:off x="0" y="1752600"/>
            <a:ext cx="511084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sz="2800" b="1" dirty="0">
                <a:solidFill>
                  <a:schemeClr val="bg1"/>
                </a:solidFill>
                <a:cs typeface="Arial" charset="0"/>
              </a:rPr>
              <a:t>In 1930 the </a:t>
            </a:r>
            <a:r>
              <a:rPr lang="en-US" sz="2800" b="1" dirty="0" err="1">
                <a:solidFill>
                  <a:schemeClr val="bg1"/>
                </a:solidFill>
                <a:cs typeface="Arial" charset="0"/>
              </a:rPr>
              <a:t>Balu</a:t>
            </a:r>
            <a:r>
              <a:rPr lang="fr-FR" altLang="ja-JP" sz="2800" b="1" dirty="0">
                <a:solidFill>
                  <a:schemeClr val="bg1"/>
                </a:solidFill>
                <a:cs typeface="Arial" charset="0"/>
              </a:rPr>
              <a:t>'</a:t>
            </a:r>
            <a:r>
              <a:rPr lang="en-US" sz="2800" b="1" dirty="0">
                <a:solidFill>
                  <a:schemeClr val="bg1"/>
                </a:solidFill>
                <a:cs typeface="Arial" charset="0"/>
              </a:rPr>
              <a:t>ah Stele (dated near the close of the Late Bronze Age) was discovered, bearing 4 lines of indecipherable text</a:t>
            </a:r>
          </a:p>
          <a:p>
            <a:pPr defTabSz="914400" eaLnBrk="1" fontAlgn="base" hangingPunct="1">
              <a:spcBef>
                <a:spcPct val="0"/>
              </a:spcBef>
              <a:spcAft>
                <a:spcPct val="0"/>
              </a:spcAft>
              <a:buFontTx/>
              <a:buChar char="•"/>
            </a:pPr>
            <a:endParaRPr lang="en-US" sz="2800" b="1" dirty="0">
              <a:solidFill>
                <a:schemeClr val="bg1"/>
              </a:solidFill>
              <a:cs typeface="Arial" charset="0"/>
            </a:endParaRPr>
          </a:p>
          <a:p>
            <a:pPr defTabSz="914400" eaLnBrk="1" fontAlgn="base" hangingPunct="1">
              <a:spcBef>
                <a:spcPct val="0"/>
              </a:spcBef>
              <a:spcAft>
                <a:spcPct val="0"/>
              </a:spcAft>
              <a:buFontTx/>
              <a:buChar char="•"/>
            </a:pPr>
            <a:r>
              <a:rPr lang="en-US" sz="2800" b="1" dirty="0">
                <a:solidFill>
                  <a:schemeClr val="bg1"/>
                </a:solidFill>
                <a:cs typeface="Arial" charset="0"/>
              </a:rPr>
              <a:t>The three figures depicted in relief show definite Egyptian influence</a:t>
            </a:r>
          </a:p>
        </p:txBody>
      </p:sp>
      <p:sp>
        <p:nvSpPr>
          <p:cNvPr id="2" name="Title 1"/>
          <p:cNvSpPr>
            <a:spLocks noGrp="1"/>
          </p:cNvSpPr>
          <p:nvPr>
            <p:ph type="title"/>
          </p:nvPr>
        </p:nvSpPr>
        <p:spPr>
          <a:xfrm>
            <a:off x="0" y="609600"/>
            <a:ext cx="5181600" cy="1143000"/>
          </a:xfrm>
          <a:solidFill>
            <a:srgbClr val="000000"/>
          </a:solidFill>
        </p:spPr>
        <p:txBody>
          <a:bodyPr/>
          <a:lstStyle/>
          <a:p>
            <a:pPr>
              <a:defRPr/>
            </a:pPr>
            <a:r>
              <a:rPr lang="en-US" kern="1200" dirty="0" err="1">
                <a:effectLst/>
                <a:ea typeface="ＭＳ Ｐゴシック"/>
              </a:rPr>
              <a:t>Balu'ah</a:t>
            </a:r>
            <a:r>
              <a:rPr lang="en-US" kern="1200" dirty="0">
                <a:effectLst/>
                <a:ea typeface="ＭＳ Ｐゴシック"/>
              </a:rPr>
              <a:t> Stele</a:t>
            </a:r>
            <a:endParaRPr lang="en-US" sz="6000" dirty="0"/>
          </a:p>
        </p:txBody>
      </p:sp>
      <p:pic>
        <p:nvPicPr>
          <p:cNvPr id="1026" name="Picture 2">
            <a:extLst>
              <a:ext uri="{FF2B5EF4-FFF2-40B4-BE49-F238E27FC236}">
                <a16:creationId xmlns:a16="http://schemas.microsoft.com/office/drawing/2014/main" id="{A691DC04-016C-2F1B-BE17-41413A348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5" r="11852"/>
          <a:stretch/>
        </p:blipFill>
        <p:spPr bwMode="auto">
          <a:xfrm>
            <a:off x="5110849" y="0"/>
            <a:ext cx="4033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09D042-DBD0-E12D-16FC-6C598866E537}"/>
              </a:ext>
            </a:extLst>
          </p:cNvPr>
          <p:cNvSpPr txBox="1"/>
          <p:nvPr/>
        </p:nvSpPr>
        <p:spPr>
          <a:xfrm>
            <a:off x="898071" y="-14205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32502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Image result for ancient egypt">
            <a:extLst>
              <a:ext uri="{FF2B5EF4-FFF2-40B4-BE49-F238E27FC236}">
                <a16:creationId xmlns:a16="http://schemas.microsoft.com/office/drawing/2014/main" id="{51B128B3-8E6C-044D-B61B-D21874E4F0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3438"/>
            <a:ext cx="9144000" cy="5189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0638" y="1"/>
            <a:ext cx="9164638" cy="833438"/>
          </a:xfrm>
        </p:spPr>
        <p:txBody>
          <a:bodyPr/>
          <a:lstStyle/>
          <a:p>
            <a:pPr>
              <a:defRPr/>
            </a:pPr>
            <a:r>
              <a:rPr lang="en-US" sz="4000" dirty="0"/>
              <a:t>Egypt’s Relationship to Moab</a:t>
            </a:r>
          </a:p>
        </p:txBody>
      </p:sp>
    </p:spTree>
    <p:extLst>
      <p:ext uri="{BB962C8B-B14F-4D97-AF65-F5344CB8AC3E}">
        <p14:creationId xmlns:p14="http://schemas.microsoft.com/office/powerpoint/2010/main" val="382310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890"/>
            <a:ext cx="9144000" cy="1143000"/>
          </a:xfrm>
          <a:solidFill>
            <a:srgbClr val="000000"/>
          </a:solidFill>
        </p:spPr>
        <p:txBody>
          <a:bodyPr/>
          <a:lstStyle/>
          <a:p>
            <a:pPr eaLnBrk="1" hangingPunct="1">
              <a:defRPr/>
            </a:pPr>
            <a:r>
              <a:rPr lang="en-US" sz="3600" kern="1200" dirty="0">
                <a:effectLst/>
                <a:ea typeface="宋体"/>
              </a:rPr>
              <a:t>Egyptian Records Also Mention Moab</a:t>
            </a:r>
            <a:endParaRPr lang="en-US" sz="4800" dirty="0"/>
          </a:p>
        </p:txBody>
      </p:sp>
      <p:pic>
        <p:nvPicPr>
          <p:cNvPr id="21606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32110"/>
            <a:ext cx="4318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343400" y="1295400"/>
            <a:ext cx="480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buFontTx/>
              <a:buAutoNum type="arabicPeriod"/>
            </a:pPr>
            <a:r>
              <a:rPr lang="en-US" sz="2400" b="1">
                <a:solidFill>
                  <a:srgbClr val="000000"/>
                </a:solidFill>
                <a:ea typeface="宋体" charset="0"/>
                <a:cs typeface="Arial" charset="0"/>
              </a:rPr>
              <a:t>Middle Bronze Egyptian texts mention </a:t>
            </a:r>
            <a:r>
              <a:rPr lang="en-US" altLang="ja-JP" sz="2400" b="1">
                <a:solidFill>
                  <a:srgbClr val="000000"/>
                </a:solidFill>
                <a:ea typeface="宋体" charset="0"/>
                <a:cs typeface="Arial" charset="0"/>
              </a:rPr>
              <a:t>"</a:t>
            </a:r>
            <a:r>
              <a:rPr lang="en-US" sz="2400" b="1">
                <a:solidFill>
                  <a:srgbClr val="000000"/>
                </a:solidFill>
                <a:ea typeface="宋体" charset="0"/>
                <a:cs typeface="Arial" charset="0"/>
              </a:rPr>
              <a:t>Moab.</a:t>
            </a:r>
            <a:r>
              <a:rPr lang="en-US" altLang="ja-JP" sz="2400" b="1">
                <a:solidFill>
                  <a:srgbClr val="000000"/>
                </a:solidFill>
                <a:ea typeface="宋体" charset="0"/>
                <a:cs typeface="Arial" charset="0"/>
              </a:rPr>
              <a:t>"</a:t>
            </a:r>
            <a:r>
              <a:rPr lang="en-US" sz="2400" b="1">
                <a:solidFill>
                  <a:srgbClr val="000000"/>
                </a:solidFill>
                <a:ea typeface="宋体" charset="0"/>
                <a:cs typeface="Arial" charset="0"/>
              </a:rPr>
              <a:t> Thutmose III (1479-1425 BC)</a:t>
            </a:r>
            <a:r>
              <a:rPr lang="fr-FR" altLang="ja-JP" sz="2400" b="1">
                <a:solidFill>
                  <a:srgbClr val="000000"/>
                </a:solidFill>
                <a:ea typeface="宋体" charset="0"/>
                <a:cs typeface="Arial" charset="0"/>
              </a:rPr>
              <a:t>'</a:t>
            </a:r>
            <a:r>
              <a:rPr lang="en-US" sz="2400" b="1">
                <a:solidFill>
                  <a:srgbClr val="000000"/>
                </a:solidFill>
                <a:ea typeface="宋体" charset="0"/>
                <a:cs typeface="Arial" charset="0"/>
              </a:rPr>
              <a:t>s temple of Amun probably mentioned Moab. The first confirmed mention was in the Luxor temple of Rameses II (1304 -1237 BC).</a:t>
            </a:r>
          </a:p>
          <a:p>
            <a:pPr defTabSz="914400" eaLnBrk="1" fontAlgn="base" hangingPunct="1">
              <a:spcBef>
                <a:spcPct val="20000"/>
              </a:spcBef>
              <a:spcAft>
                <a:spcPct val="0"/>
              </a:spcAft>
              <a:buFontTx/>
              <a:buAutoNum type="arabicPeriod"/>
            </a:pPr>
            <a:endParaRPr lang="en-US" sz="2400" b="1">
              <a:solidFill>
                <a:srgbClr val="000000"/>
              </a:solidFill>
              <a:latin typeface="Times New Roman" charset="0"/>
              <a:ea typeface="宋体" charset="0"/>
              <a:cs typeface="Arial" charset="0"/>
            </a:endParaRPr>
          </a:p>
          <a:p>
            <a:pPr defTabSz="914400" eaLnBrk="1" fontAlgn="base" hangingPunct="1">
              <a:spcBef>
                <a:spcPct val="20000"/>
              </a:spcBef>
              <a:spcAft>
                <a:spcPct val="0"/>
              </a:spcAft>
              <a:buFontTx/>
              <a:buAutoNum type="arabicPeriod"/>
            </a:pPr>
            <a:r>
              <a:rPr lang="en-US" sz="2400" b="1">
                <a:solidFill>
                  <a:srgbClr val="000000"/>
                </a:solidFill>
                <a:ea typeface="宋体" charset="0"/>
                <a:cs typeface="Arial" charset="0"/>
              </a:rPr>
              <a:t>In 1926 other Moabite designations were recognized on ostraca, graffiti and papyrus fragments from Saqqara.</a:t>
            </a:r>
          </a:p>
        </p:txBody>
      </p:sp>
    </p:spTree>
    <p:extLst>
      <p:ext uri="{BB962C8B-B14F-4D97-AF65-F5344CB8AC3E}">
        <p14:creationId xmlns:p14="http://schemas.microsoft.com/office/powerpoint/2010/main" val="691113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3716" name="Text Box 4"/>
          <p:cNvSpPr txBox="1">
            <a:spLocks noChangeArrowheads="1"/>
          </p:cNvSpPr>
          <p:nvPr/>
        </p:nvSpPr>
        <p:spPr bwMode="auto">
          <a:xfrm>
            <a:off x="1295400" y="1408113"/>
            <a:ext cx="6629400" cy="3416300"/>
          </a:xfrm>
          <a:prstGeom prst="rect">
            <a:avLst/>
          </a:prstGeom>
          <a:solidFill>
            <a:srgbClr val="6666FF">
              <a:alpha val="52156"/>
            </a:srgbClr>
          </a:solid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endParaRPr lang="en-US" altLang="zh-CN" sz="3600" b="1" dirty="0">
              <a:solidFill>
                <a:srgbClr val="FFFFFF"/>
              </a:solidFill>
              <a:effectLst>
                <a:outerShdw blurRad="38100" dist="38100" dir="2700000" algn="tl">
                  <a:srgbClr val="000000"/>
                </a:outerShdw>
              </a:effectLst>
              <a:ea typeface="宋体" charset="0"/>
              <a:cs typeface="宋体" charset="0"/>
            </a:endParaRPr>
          </a:p>
          <a:p>
            <a:pPr defTabSz="914400" eaLnBrk="1" fontAlgn="base" hangingPunct="1">
              <a:spcBef>
                <a:spcPct val="0"/>
              </a:spcBef>
              <a:spcAft>
                <a:spcPct val="0"/>
              </a:spcAft>
              <a:defRPr/>
            </a:pPr>
            <a:r>
              <a:rPr lang="en-US" altLang="zh-CN" sz="3600" b="1" dirty="0">
                <a:solidFill>
                  <a:srgbClr val="FFFFFF"/>
                </a:solidFill>
                <a:effectLst>
                  <a:outerShdw blurRad="38100" dist="38100" dir="2700000" algn="tl">
                    <a:srgbClr val="000000"/>
                  </a:outerShdw>
                </a:effectLst>
                <a:ea typeface="宋体" charset="0"/>
                <a:cs typeface="宋体" charset="0"/>
              </a:rPr>
              <a:t>Moabite relations with Assyria were mentioned in the annals of Ashurbanipal, Sennacherib and Esarhaddon </a:t>
            </a:r>
            <a:endParaRPr lang="en-US" sz="3600" b="1" dirty="0">
              <a:solidFill>
                <a:srgbClr val="FFFFFF"/>
              </a:solidFill>
              <a:effectLst>
                <a:outerShdw blurRad="38100" dist="38100" dir="2700000" algn="tl">
                  <a:srgbClr val="000000"/>
                </a:outerShdw>
              </a:effectLst>
              <a:cs typeface="Arial" charset="0"/>
            </a:endParaRPr>
          </a:p>
        </p:txBody>
      </p:sp>
      <p:sp>
        <p:nvSpPr>
          <p:cNvPr id="2" name="Title 1"/>
          <p:cNvSpPr>
            <a:spLocks noGrp="1"/>
          </p:cNvSpPr>
          <p:nvPr>
            <p:ph type="title"/>
          </p:nvPr>
        </p:nvSpPr>
        <p:spPr>
          <a:xfrm>
            <a:off x="0" y="609600"/>
            <a:ext cx="6781800" cy="1143000"/>
          </a:xfrm>
          <a:solidFill>
            <a:srgbClr val="000000"/>
          </a:solidFill>
        </p:spPr>
        <p:txBody>
          <a:bodyPr/>
          <a:lstStyle/>
          <a:p>
            <a:pPr>
              <a:defRPr/>
            </a:pPr>
            <a:r>
              <a:rPr lang="en-US" sz="4000" kern="1200" dirty="0">
                <a:effectLst>
                  <a:outerShdw blurRad="38100" dist="38100" dir="2700000" algn="tl" rotWithShape="0">
                    <a:srgbClr val="000000"/>
                  </a:outerShdw>
                </a:effectLst>
                <a:ea typeface="ＭＳ Ｐゴシック"/>
              </a:rPr>
              <a:t>Assyrians Mention Moab</a:t>
            </a:r>
            <a:r>
              <a:rPr lang="en-US" sz="5400" dirty="0"/>
              <a:t> </a:t>
            </a:r>
          </a:p>
        </p:txBody>
      </p:sp>
    </p:spTree>
    <p:extLst>
      <p:ext uri="{BB962C8B-B14F-4D97-AF65-F5344CB8AC3E}">
        <p14:creationId xmlns:p14="http://schemas.microsoft.com/office/powerpoint/2010/main" val="776526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dissolve">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4740" name="Text Box 4"/>
          <p:cNvSpPr txBox="1">
            <a:spLocks noChangeArrowheads="1"/>
          </p:cNvSpPr>
          <p:nvPr/>
        </p:nvSpPr>
        <p:spPr bwMode="auto">
          <a:xfrm>
            <a:off x="304800" y="1295400"/>
            <a:ext cx="876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dirty="0">
                <a:solidFill>
                  <a:srgbClr val="FFFFFF"/>
                </a:solidFill>
                <a:cs typeface="Arial" charset="0"/>
              </a:rPr>
              <a:t>A significant decrease in the number of settlements came in the Middle &amp; Late Bronze Ages, followed by a surge of resettlement especially in the 13th century BC. Such archaeological evidence supports the late establishment of Moabite and Amorite (King Sihon</a:t>
            </a:r>
            <a:r>
              <a:rPr lang="fr-FR" altLang="ja-JP" sz="2800" dirty="0">
                <a:solidFill>
                  <a:srgbClr val="FFFFFF"/>
                </a:solidFill>
                <a:cs typeface="Arial" charset="0"/>
              </a:rPr>
              <a:t>'</a:t>
            </a:r>
            <a:r>
              <a:rPr lang="en-US" sz="2800" dirty="0">
                <a:solidFill>
                  <a:srgbClr val="FFFFFF"/>
                </a:solidFill>
                <a:cs typeface="Arial" charset="0"/>
              </a:rPr>
              <a:t>s) settlement and thus a late date of Exodus.</a:t>
            </a:r>
          </a:p>
        </p:txBody>
      </p:sp>
      <p:sp>
        <p:nvSpPr>
          <p:cNvPr id="219139" name="Title 1"/>
          <p:cNvSpPr>
            <a:spLocks noGrp="1"/>
          </p:cNvSpPr>
          <p:nvPr>
            <p:ph type="title"/>
          </p:nvPr>
        </p:nvSpPr>
        <p:spPr>
          <a:xfrm>
            <a:off x="381000" y="304800"/>
            <a:ext cx="8229600" cy="838200"/>
          </a:xfrm>
          <a:solidFill>
            <a:schemeClr val="bg1"/>
          </a:solidFill>
        </p:spPr>
        <p:txBody>
          <a:bodyPr/>
          <a:lstStyle/>
          <a:p>
            <a:r>
              <a:rPr lang="en-US">
                <a:solidFill>
                  <a:srgbClr val="000090"/>
                </a:solidFill>
                <a:effectLst/>
                <a:latin typeface="Arial" charset="0"/>
                <a:cs typeface="Arial" charset="0"/>
              </a:rPr>
              <a:t>The Main Problem</a:t>
            </a:r>
          </a:p>
        </p:txBody>
      </p:sp>
    </p:spTree>
    <p:extLst>
      <p:ext uri="{BB962C8B-B14F-4D97-AF65-F5344CB8AC3E}">
        <p14:creationId xmlns:p14="http://schemas.microsoft.com/office/powerpoint/2010/main" val="1249617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fade">
                                      <p:cBhvr>
                                        <p:cTn id="7" dur="770" decel="100000"/>
                                        <p:tgtEl>
                                          <p:spTgt spid="244740"/>
                                        </p:tgtEl>
                                      </p:cBhvr>
                                    </p:animEffect>
                                    <p:animScale>
                                      <p:cBhvr>
                                        <p:cTn id="8" dur="770" decel="100000"/>
                                        <p:tgtEl>
                                          <p:spTgt spid="244740"/>
                                        </p:tgtEl>
                                      </p:cBhvr>
                                      <p:from x="10000" y="10000"/>
                                      <p:to x="200000" y="450000"/>
                                    </p:animScale>
                                    <p:animScale>
                                      <p:cBhvr>
                                        <p:cTn id="9" dur="1230" accel="100000" fill="hold">
                                          <p:stCondLst>
                                            <p:cond delay="770"/>
                                          </p:stCondLst>
                                        </p:cTn>
                                        <p:tgtEl>
                                          <p:spTgt spid="244740"/>
                                        </p:tgtEl>
                                      </p:cBhvr>
                                      <p:from x="200000" y="450000"/>
                                      <p:to x="100000" y="100000"/>
                                    </p:animScale>
                                    <p:set>
                                      <p:cBhvr>
                                        <p:cTn id="10" dur="770" fill="hold"/>
                                        <p:tgtEl>
                                          <p:spTgt spid="244740"/>
                                        </p:tgtEl>
                                        <p:attrNameLst>
                                          <p:attrName>ppt_x</p:attrName>
                                        </p:attrNameLst>
                                      </p:cBhvr>
                                      <p:to>
                                        <p:strVal val="(0.5)"/>
                                      </p:to>
                                    </p:set>
                                    <p:anim from="(0.5)" to="(#ppt_x)" calcmode="lin" valueType="num">
                                      <p:cBhvr>
                                        <p:cTn id="11" dur="1230" accel="100000" fill="hold">
                                          <p:stCondLst>
                                            <p:cond delay="770"/>
                                          </p:stCondLst>
                                        </p:cTn>
                                        <p:tgtEl>
                                          <p:spTgt spid="244740"/>
                                        </p:tgtEl>
                                        <p:attrNameLst>
                                          <p:attrName>ppt_x</p:attrName>
                                        </p:attrNameLst>
                                      </p:cBhvr>
                                    </p:anim>
                                    <p:set>
                                      <p:cBhvr>
                                        <p:cTn id="12" dur="770" fill="hold"/>
                                        <p:tgtEl>
                                          <p:spTgt spid="244740"/>
                                        </p:tgtEl>
                                        <p:attrNameLst>
                                          <p:attrName>ppt_y</p:attrName>
                                        </p:attrNameLst>
                                      </p:cBhvr>
                                      <p:to>
                                        <p:strVal val="(#ppt_y+0.4)"/>
                                      </p:to>
                                    </p:set>
                                    <p:anim from="(#ppt_y+0.4)" to="(#ppt_y)" calcmode="lin" valueType="num">
                                      <p:cBhvr>
                                        <p:cTn id="13" dur="1230" accel="100000" fill="hold">
                                          <p:stCondLst>
                                            <p:cond delay="770"/>
                                          </p:stCondLst>
                                        </p:cTn>
                                        <p:tgtEl>
                                          <p:spTgt spid="2447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379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743200"/>
            <a:ext cx="37338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28600"/>
            <a:ext cx="9144000" cy="1143000"/>
          </a:xfrm>
        </p:spPr>
        <p:txBody>
          <a:bodyPr wrap="none" fromWordArt="1"/>
          <a:lstStyle/>
          <a:p>
            <a:pPr>
              <a:defRPr/>
            </a:pPr>
            <a:r>
              <a:rPr lang="en-US" sz="5400" kern="10" dirty="0">
                <a:ln w="9525">
                  <a:solidFill>
                    <a:srgbClr val="008000"/>
                  </a:solidFill>
                  <a:round/>
                  <a:headEnd/>
                  <a:tailEnd/>
                </a:ln>
                <a:blipFill dpi="0" rotWithShape="0">
                  <a:blip r:embed="rId4"/>
                  <a:srcRect/>
                  <a:tile tx="0" ty="0" sx="100000" sy="100000" flip="none" algn="tl"/>
                </a:blipFill>
                <a:effectLst>
                  <a:outerShdw blurRad="63500" dist="563972" dir="14049741" sx="125000" sy="125000" algn="tl" rotWithShape="0">
                    <a:srgbClr val="C7DFD3">
                      <a:alpha val="79999"/>
                    </a:srgbClr>
                  </a:outerShdw>
                </a:effectLst>
                <a:ea typeface="Arial"/>
              </a:rPr>
              <a:t>The Moabite Religion</a:t>
            </a:r>
          </a:p>
        </p:txBody>
      </p:sp>
    </p:spTree>
    <p:extLst>
      <p:ext uri="{BB962C8B-B14F-4D97-AF65-F5344CB8AC3E}">
        <p14:creationId xmlns:p14="http://schemas.microsoft.com/office/powerpoint/2010/main" val="4272456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7926"/>
                                        </p:tgtEl>
                                        <p:attrNameLst>
                                          <p:attrName>style.visibility</p:attrName>
                                        </p:attrNameLst>
                                      </p:cBhvr>
                                      <p:to>
                                        <p:strVal val="visible"/>
                                      </p:to>
                                    </p:set>
                                    <p:animEffect transition="in" filter="fade">
                                      <p:cBhvr>
                                        <p:cTn id="7" dur="2000"/>
                                        <p:tgtEl>
                                          <p:spTgt spid="337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800600" y="304800"/>
            <a:ext cx="3733800" cy="1143000"/>
          </a:xfrm>
        </p:spPr>
        <p:txBody>
          <a:bodyPr/>
          <a:lstStyle/>
          <a:p>
            <a:pPr eaLnBrk="1" hangingPunct="1"/>
            <a:r>
              <a:rPr lang="en-US">
                <a:solidFill>
                  <a:schemeClr val="bg1"/>
                </a:solidFill>
                <a:latin typeface="Arial" charset="0"/>
                <a:cs typeface="Arial" charset="0"/>
              </a:rPr>
              <a:t>Introduction</a:t>
            </a:r>
          </a:p>
        </p:txBody>
      </p:sp>
      <p:pic>
        <p:nvPicPr>
          <p:cNvPr id="318470" name="Picture 6" descr="r&amp;r0403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73500" cy="6858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21188" name="Text Box 8"/>
          <p:cNvSpPr txBox="1">
            <a:spLocks noChangeArrowheads="1"/>
          </p:cNvSpPr>
          <p:nvPr/>
        </p:nvSpPr>
        <p:spPr bwMode="auto">
          <a:xfrm>
            <a:off x="4572000" y="3581400"/>
            <a:ext cx="3733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a:solidFill>
                  <a:srgbClr val="FFFFFF"/>
                </a:solidFill>
                <a:cs typeface="Arial" charset="0"/>
              </a:rPr>
              <a:t>Much of what we know is due to the discovery of the Moabite Stone and the Bible.</a:t>
            </a:r>
          </a:p>
        </p:txBody>
      </p:sp>
      <p:sp>
        <p:nvSpPr>
          <p:cNvPr id="22118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52930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8470"/>
                                        </p:tgtEl>
                                        <p:attrNameLst>
                                          <p:attrName>style.visibility</p:attrName>
                                        </p:attrNameLst>
                                      </p:cBhvr>
                                      <p:to>
                                        <p:strVal val="visible"/>
                                      </p:to>
                                    </p:set>
                                    <p:animEffect transition="in" filter="fade">
                                      <p:cBhvr>
                                        <p:cTn id="7" dur="2000"/>
                                        <p:tgtEl>
                                          <p:spTgt spid="318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en-US" dirty="0">
                <a:solidFill>
                  <a:srgbClr val="FFFFFF"/>
                </a:solidFill>
                <a:effectLst>
                  <a:glow rad="101600">
                    <a:schemeClr val="tx1">
                      <a:alpha val="75000"/>
                    </a:schemeClr>
                  </a:glow>
                </a:effectLst>
                <a:latin typeface="Arial" charset="0"/>
                <a:cs typeface="Arial" charset="0"/>
              </a:rPr>
              <a:t>Moabite Deities</a:t>
            </a:r>
          </a:p>
        </p:txBody>
      </p:sp>
      <p:sp>
        <p:nvSpPr>
          <p:cNvPr id="175109" name="Text Box 8"/>
          <p:cNvSpPr txBox="1">
            <a:spLocks noChangeArrowheads="1"/>
          </p:cNvSpPr>
          <p:nvPr/>
        </p:nvSpPr>
        <p:spPr bwMode="auto">
          <a:xfrm>
            <a:off x="304800" y="1371600"/>
            <a:ext cx="3062654"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800" b="1" i="1" dirty="0" err="1">
                <a:solidFill>
                  <a:srgbClr val="FFFFFF"/>
                </a:solidFill>
                <a:effectLst>
                  <a:glow rad="101600">
                    <a:srgbClr val="000000">
                      <a:alpha val="75000"/>
                    </a:srgbClr>
                  </a:glow>
                </a:effectLst>
                <a:cs typeface="Arial" charset="0"/>
              </a:rPr>
              <a:t>Chemosh</a:t>
            </a:r>
            <a:endParaRPr lang="en-US" sz="2800" b="1" i="1" dirty="0">
              <a:solidFill>
                <a:srgbClr val="FFFFFF"/>
              </a:solidFill>
              <a:effectLst>
                <a:glow rad="101600">
                  <a:srgbClr val="000000">
                    <a:alpha val="75000"/>
                  </a:srgbClr>
                </a:glow>
              </a:effectLst>
              <a:cs typeface="Arial" charset="0"/>
            </a:endParaRPr>
          </a:p>
          <a:p>
            <a:pPr defTabSz="914400" eaLnBrk="1" fontAlgn="base" hangingPunct="1">
              <a:spcBef>
                <a:spcPct val="0"/>
              </a:spcBef>
              <a:spcAft>
                <a:spcPct val="0"/>
              </a:spcAft>
              <a:buFontTx/>
              <a:buChar char="•"/>
              <a:defRPr/>
            </a:pPr>
            <a:r>
              <a:rPr lang="en-US" sz="2800" b="1" dirty="0">
                <a:solidFill>
                  <a:srgbClr val="FFFFFF"/>
                </a:solidFill>
                <a:effectLst>
                  <a:glow rad="101600">
                    <a:srgbClr val="000000">
                      <a:alpha val="75000"/>
                    </a:srgbClr>
                  </a:glow>
                </a:effectLst>
                <a:cs typeface="Arial" charset="0"/>
              </a:rPr>
              <a:t>chief deity, national god, warrior god</a:t>
            </a:r>
          </a:p>
          <a:p>
            <a:pPr defTabSz="914400" eaLnBrk="1" fontAlgn="base" hangingPunct="1">
              <a:spcBef>
                <a:spcPct val="0"/>
              </a:spcBef>
              <a:spcAft>
                <a:spcPct val="0"/>
              </a:spcAft>
              <a:buFontTx/>
              <a:buChar char="•"/>
              <a:defRPr/>
            </a:pPr>
            <a:r>
              <a:rPr lang="en-US" sz="2800" b="1" dirty="0">
                <a:solidFill>
                  <a:srgbClr val="FFFFFF"/>
                </a:solidFill>
                <a:effectLst>
                  <a:glow rad="101600">
                    <a:srgbClr val="000000">
                      <a:alpha val="75000"/>
                    </a:srgbClr>
                  </a:glow>
                </a:effectLst>
                <a:cs typeface="Arial" charset="0"/>
              </a:rPr>
              <a:t>god who provided for all aspects of life</a:t>
            </a:r>
          </a:p>
          <a:p>
            <a:pPr defTabSz="914400" eaLnBrk="1" fontAlgn="base" hangingPunct="1">
              <a:spcBef>
                <a:spcPct val="0"/>
              </a:spcBef>
              <a:spcAft>
                <a:spcPct val="0"/>
              </a:spcAft>
              <a:buFontTx/>
              <a:buChar char="•"/>
              <a:defRPr/>
            </a:pPr>
            <a:r>
              <a:rPr lang="en-US" sz="2800" b="1" dirty="0">
                <a:solidFill>
                  <a:srgbClr val="FFFFFF"/>
                </a:solidFill>
                <a:effectLst>
                  <a:glow rad="101600">
                    <a:srgbClr val="000000">
                      <a:alpha val="75000"/>
                    </a:srgbClr>
                  </a:glow>
                </a:effectLst>
                <a:cs typeface="Arial" charset="0"/>
              </a:rPr>
              <a:t>1 Kings 11:7, Num 21:27-30</a:t>
            </a:r>
          </a:p>
        </p:txBody>
      </p:sp>
      <p:sp>
        <p:nvSpPr>
          <p:cNvPr id="22221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800" b="1" i="1" dirty="0">
                <a:solidFill>
                  <a:srgbClr val="FFFFFF"/>
                </a:solidFill>
                <a:effectLst>
                  <a:glow rad="101600">
                    <a:srgbClr val="000000">
                      <a:alpha val="75000"/>
                    </a:srgbClr>
                  </a:glow>
                </a:effectLst>
                <a:cs typeface="Arial" charset="0"/>
              </a:rPr>
              <a:t>Astarte</a:t>
            </a:r>
          </a:p>
          <a:p>
            <a:pPr defTabSz="914400" eaLnBrk="1" fontAlgn="base" hangingPunct="1">
              <a:spcBef>
                <a:spcPct val="0"/>
              </a:spcBef>
              <a:spcAft>
                <a:spcPct val="0"/>
              </a:spcAft>
              <a:buFontTx/>
              <a:buChar char="•"/>
              <a:defRPr/>
            </a:pPr>
            <a:r>
              <a:rPr lang="en-US" sz="2800" b="1" dirty="0">
                <a:solidFill>
                  <a:srgbClr val="FFFFFF"/>
                </a:solidFill>
                <a:effectLst>
                  <a:glow rad="101600">
                    <a:srgbClr val="000000">
                      <a:alpha val="75000"/>
                    </a:srgbClr>
                  </a:glow>
                </a:effectLst>
                <a:cs typeface="Arial" charset="0"/>
              </a:rPr>
              <a:t>mother goddess</a:t>
            </a:r>
          </a:p>
          <a:p>
            <a:pPr defTabSz="914400" eaLnBrk="1" fontAlgn="base" hangingPunct="1">
              <a:spcBef>
                <a:spcPct val="0"/>
              </a:spcBef>
              <a:spcAft>
                <a:spcPct val="0"/>
              </a:spcAft>
              <a:buFontTx/>
              <a:buChar char="•"/>
              <a:defRPr/>
            </a:pPr>
            <a:r>
              <a:rPr lang="en-US" sz="2800" b="1" dirty="0" err="1">
                <a:solidFill>
                  <a:srgbClr val="FFFFFF"/>
                </a:solidFill>
                <a:effectLst>
                  <a:glow rad="101600">
                    <a:srgbClr val="000000">
                      <a:alpha val="75000"/>
                    </a:srgbClr>
                  </a:glow>
                </a:effectLst>
                <a:cs typeface="Arial" charset="0"/>
              </a:rPr>
              <a:t>Ashtar-Chemosh</a:t>
            </a:r>
            <a:r>
              <a:rPr lang="en-US" sz="2800" b="1" dirty="0">
                <a:solidFill>
                  <a:srgbClr val="FFFFFF"/>
                </a:solidFill>
                <a:effectLst>
                  <a:glow rad="101600">
                    <a:srgbClr val="000000">
                      <a:alpha val="75000"/>
                    </a:srgbClr>
                  </a:glow>
                </a:effectLst>
                <a:cs typeface="Arial" charset="0"/>
              </a:rPr>
              <a:t>  mentioned </a:t>
            </a:r>
          </a:p>
          <a:p>
            <a:pPr defTabSz="914400" eaLnBrk="1" fontAlgn="base" hangingPunct="1">
              <a:spcBef>
                <a:spcPct val="0"/>
              </a:spcBef>
              <a:spcAft>
                <a:spcPct val="0"/>
              </a:spcAft>
              <a:defRPr/>
            </a:pPr>
            <a:r>
              <a:rPr lang="en-US" sz="2800" b="1" dirty="0">
                <a:solidFill>
                  <a:srgbClr val="FFFFFF"/>
                </a:solidFill>
                <a:effectLst>
                  <a:glow rad="101600">
                    <a:srgbClr val="000000">
                      <a:alpha val="75000"/>
                    </a:srgbClr>
                  </a:glow>
                </a:effectLst>
                <a:cs typeface="Arial" charset="0"/>
              </a:rPr>
              <a:t>	in the </a:t>
            </a:r>
            <a:r>
              <a:rPr lang="en-US" sz="2800" b="1" dirty="0" err="1">
                <a:solidFill>
                  <a:srgbClr val="FFFFFF"/>
                </a:solidFill>
                <a:effectLst>
                  <a:glow rad="101600">
                    <a:srgbClr val="000000">
                      <a:alpha val="75000"/>
                    </a:srgbClr>
                  </a:glow>
                </a:effectLst>
                <a:cs typeface="Arial" charset="0"/>
              </a:rPr>
              <a:t>Mesha</a:t>
            </a:r>
            <a:r>
              <a:rPr lang="en-US" sz="2800" b="1" dirty="0">
                <a:solidFill>
                  <a:srgbClr val="FFFFFF"/>
                </a:solidFill>
                <a:effectLst>
                  <a:glow rad="101600">
                    <a:srgbClr val="000000">
                      <a:alpha val="75000"/>
                    </a:srgbClr>
                  </a:glow>
                </a:effectLst>
                <a:cs typeface="Arial" charset="0"/>
              </a:rPr>
              <a:t> inscription</a:t>
            </a:r>
          </a:p>
        </p:txBody>
      </p:sp>
    </p:spTree>
    <p:extLst>
      <p:ext uri="{BB962C8B-B14F-4D97-AF65-F5344CB8AC3E}">
        <p14:creationId xmlns:p14="http://schemas.microsoft.com/office/powerpoint/2010/main" val="329291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0" name="Picture 2" descr="MCj0358805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36950" y="2225675"/>
            <a:ext cx="8604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3" descr="MCPE02514_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2593975"/>
            <a:ext cx="18764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j0236461"/>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1981200" y="0"/>
            <a:ext cx="411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descr="j0285246"/>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981200" y="1143000"/>
            <a:ext cx="39338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9" name="Picture 11" descr="baby"/>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p>
            <a:pPr algn="ctr" defTabSz="914400" fontAlgn="base">
              <a:spcBef>
                <a:spcPct val="0"/>
              </a:spcBef>
              <a:spcAft>
                <a:spcPct val="0"/>
              </a:spcAft>
            </a:pPr>
            <a:r>
              <a:rPr lang="en-US" sz="3200">
                <a:solidFill>
                  <a:srgbClr val="FFFFFF"/>
                </a:solidFill>
                <a:latin typeface="Arial" charset="0"/>
                <a:ea typeface="ＭＳ Ｐゴシック" charset="0"/>
                <a:cs typeface="Arial" charset="0"/>
              </a:rPr>
              <a:t>my name is Moab</a:t>
            </a:r>
          </a:p>
        </p:txBody>
      </p:sp>
      <p:pic>
        <p:nvPicPr>
          <p:cNvPr id="211980" name="Picture 12" descr="baby_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p>
            <a:pPr algn="ctr" defTabSz="914400" fontAlgn="base">
              <a:spcBef>
                <a:spcPct val="0"/>
              </a:spcBef>
              <a:spcAft>
                <a:spcPct val="0"/>
              </a:spcAft>
            </a:pPr>
            <a:r>
              <a:rPr lang="en-US" sz="3200">
                <a:solidFill>
                  <a:srgbClr val="FFFFFF"/>
                </a:solidFill>
                <a:latin typeface="Arial" charset="0"/>
                <a:ea typeface="ＭＳ Ｐゴシック" charset="0"/>
                <a:cs typeface="Arial" charset="0"/>
              </a:rPr>
              <a:t>my name is Ben-Ammi</a:t>
            </a:r>
          </a:p>
        </p:txBody>
      </p:sp>
      <p:grpSp>
        <p:nvGrpSpPr>
          <p:cNvPr id="2" name="Group 16"/>
          <p:cNvGrpSpPr>
            <a:grpSpLocks/>
          </p:cNvGrpSpPr>
          <p:nvPr/>
        </p:nvGrpSpPr>
        <p:grpSpPr bwMode="auto">
          <a:xfrm>
            <a:off x="0" y="0"/>
            <a:ext cx="9144000" cy="6751638"/>
            <a:chOff x="0" y="0"/>
            <a:chExt cx="5760" cy="4253"/>
          </a:xfrm>
        </p:grpSpPr>
        <p:sp>
          <p:nvSpPr>
            <p:cNvPr id="169997" name="Text Box 10"/>
            <p:cNvSpPr txBox="1">
              <a:spLocks noChangeArrowheads="1"/>
            </p:cNvSpPr>
            <p:nvPr/>
          </p:nvSpPr>
          <p:spPr bwMode="auto">
            <a:xfrm>
              <a:off x="0" y="1440"/>
              <a:ext cx="5760" cy="28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a:solidFill>
                    <a:srgbClr val="FFFFFF"/>
                  </a:solidFill>
                  <a:cs typeface="Arial" charset="0"/>
                </a:rPr>
                <a:t>Genesis 19:36-38</a:t>
              </a:r>
            </a:p>
            <a:p>
              <a:pPr defTabSz="914400" eaLnBrk="1" fontAlgn="base" hangingPunct="1">
                <a:spcBef>
                  <a:spcPct val="50000"/>
                </a:spcBef>
                <a:spcAft>
                  <a:spcPct val="0"/>
                </a:spcAft>
              </a:pPr>
              <a:r>
                <a:rPr lang="en-US" sz="3000" baseline="30000">
                  <a:solidFill>
                    <a:srgbClr val="FFFFFF"/>
                  </a:solidFill>
                  <a:cs typeface="Arial" charset="0"/>
                </a:rPr>
                <a:t>36</a:t>
              </a:r>
              <a:r>
                <a:rPr lang="en-US" sz="3000">
                  <a:solidFill>
                    <a:srgbClr val="FFFFFF"/>
                  </a:solidFill>
                  <a:cs typeface="Arial" charset="0"/>
                </a:rPr>
                <a:t> So both of Lot</a:t>
              </a:r>
              <a:r>
                <a:rPr lang="fr-FR" altLang="ja-JP" sz="3000">
                  <a:solidFill>
                    <a:srgbClr val="FFFFFF"/>
                  </a:solidFill>
                  <a:cs typeface="Arial" charset="0"/>
                </a:rPr>
                <a:t>'</a:t>
              </a:r>
              <a:r>
                <a:rPr lang="en-US" sz="3000">
                  <a:solidFill>
                    <a:srgbClr val="FFFFFF"/>
                  </a:solidFill>
                  <a:cs typeface="Arial" charset="0"/>
                </a:rPr>
                <a:t>s daughters became pregnant by their father. </a:t>
              </a:r>
            </a:p>
            <a:p>
              <a:pPr defTabSz="914400" eaLnBrk="1" fontAlgn="base" hangingPunct="1">
                <a:spcBef>
                  <a:spcPct val="50000"/>
                </a:spcBef>
                <a:spcAft>
                  <a:spcPct val="0"/>
                </a:spcAft>
              </a:pPr>
              <a:r>
                <a:rPr lang="en-US" sz="3000" baseline="30000">
                  <a:solidFill>
                    <a:srgbClr val="FFFFFF"/>
                  </a:solidFill>
                  <a:cs typeface="Arial" charset="0"/>
                </a:rPr>
                <a:t>37</a:t>
              </a:r>
              <a:r>
                <a:rPr lang="en-US" sz="3000">
                  <a:solidFill>
                    <a:srgbClr val="FFFFFF"/>
                  </a:solidFill>
                  <a:cs typeface="Arial" charset="0"/>
                </a:rPr>
                <a:t> The older daughter had a son, and she named him Moab, he is the father of the </a:t>
              </a:r>
              <a:r>
                <a:rPr lang="en-US" sz="3000">
                  <a:solidFill>
                    <a:srgbClr val="FFFF00"/>
                  </a:solidFill>
                  <a:cs typeface="Arial" charset="0"/>
                </a:rPr>
                <a:t>Moabites </a:t>
              </a:r>
              <a:r>
                <a:rPr lang="en-US" sz="3000">
                  <a:solidFill>
                    <a:srgbClr val="FFFFFF"/>
                  </a:solidFill>
                  <a:cs typeface="Arial" charset="0"/>
                </a:rPr>
                <a:t>today. </a:t>
              </a:r>
            </a:p>
            <a:p>
              <a:pPr defTabSz="914400" eaLnBrk="1" fontAlgn="base" hangingPunct="1">
                <a:spcBef>
                  <a:spcPct val="50000"/>
                </a:spcBef>
                <a:spcAft>
                  <a:spcPct val="0"/>
                </a:spcAft>
              </a:pPr>
              <a:r>
                <a:rPr lang="en-US" sz="3000" b="1" baseline="30000">
                  <a:solidFill>
                    <a:srgbClr val="FFFFFF"/>
                  </a:solidFill>
                  <a:cs typeface="Arial" charset="0"/>
                </a:rPr>
                <a:t>38</a:t>
              </a:r>
              <a:r>
                <a:rPr lang="en-US" sz="3000">
                  <a:solidFill>
                    <a:srgbClr val="FFFFFF"/>
                  </a:solidFill>
                  <a:cs typeface="Arial" charset="0"/>
                </a:rPr>
                <a:t> The younger daughter also had a son, and she named him Ben-Ammi; he is the father of the Ammonites of today. </a:t>
              </a:r>
            </a:p>
          </p:txBody>
        </p:sp>
        <p:pic>
          <p:nvPicPr>
            <p:cNvPr id="169998" name="Picture 14" descr="Lot flees from Sodom"/>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0"/>
              <a:ext cx="2064"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2133600" y="381000"/>
            <a:ext cx="2057400" cy="2667000"/>
          </a:xfrm>
        </p:spPr>
        <p:txBody>
          <a:bodyPr/>
          <a:lstStyle/>
          <a:p>
            <a:pPr eaLnBrk="1" hangingPunct="1">
              <a:defRPr/>
            </a:pPr>
            <a:r>
              <a:rPr lang="en-US" sz="3200" kern="1200" dirty="0">
                <a:solidFill>
                  <a:srgbClr val="FFFFFF"/>
                </a:solidFill>
                <a:ea typeface="ＭＳ Ｐゴシック"/>
              </a:rPr>
              <a:t>Genesis 19:36-38</a:t>
            </a:r>
            <a:endParaRPr lang="en-US" dirty="0"/>
          </a:p>
        </p:txBody>
      </p:sp>
      <p:sp>
        <p:nvSpPr>
          <p:cNvPr id="169996"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181326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Effect transition="in" filter="fade">
                                      <p:cBhvr>
                                        <p:cTn id="12" dur="2000"/>
                                        <p:tgtEl>
                                          <p:spTgt spid="211973"/>
                                        </p:tgtEl>
                                      </p:cBhvr>
                                    </p:animEffect>
                                    <p:anim calcmode="lin" valueType="num">
                                      <p:cBhvr>
                                        <p:cTn id="13" dur="2000" fill="hold"/>
                                        <p:tgtEl>
                                          <p:spTgt spid="211973"/>
                                        </p:tgtEl>
                                        <p:attrNameLst>
                                          <p:attrName>style.rotation</p:attrName>
                                        </p:attrNameLst>
                                      </p:cBhvr>
                                      <p:tavLst>
                                        <p:tav tm="0">
                                          <p:val>
                                            <p:fltVal val="720"/>
                                          </p:val>
                                        </p:tav>
                                        <p:tav tm="100000">
                                          <p:val>
                                            <p:fltVal val="0"/>
                                          </p:val>
                                        </p:tav>
                                      </p:tavLst>
                                    </p:anim>
                                    <p:anim calcmode="lin" valueType="num">
                                      <p:cBhvr>
                                        <p:cTn id="14" dur="2000" fill="hold"/>
                                        <p:tgtEl>
                                          <p:spTgt spid="211973"/>
                                        </p:tgtEl>
                                        <p:attrNameLst>
                                          <p:attrName>ppt_h</p:attrName>
                                        </p:attrNameLst>
                                      </p:cBhvr>
                                      <p:tavLst>
                                        <p:tav tm="0">
                                          <p:val>
                                            <p:fltVal val="0"/>
                                          </p:val>
                                        </p:tav>
                                        <p:tav tm="100000">
                                          <p:val>
                                            <p:strVal val="#ppt_h"/>
                                          </p:val>
                                        </p:tav>
                                      </p:tavLst>
                                    </p:anim>
                                    <p:anim calcmode="lin" valueType="num">
                                      <p:cBhvr>
                                        <p:cTn id="15" dur="2000" fill="hold"/>
                                        <p:tgtEl>
                                          <p:spTgt spid="211973"/>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21197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197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1197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1973"/>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11979"/>
                                        </p:tgtEl>
                                        <p:attrNameLst>
                                          <p:attrName>style.visibility</p:attrName>
                                        </p:attrNameLst>
                                      </p:cBhvr>
                                      <p:to>
                                        <p:strVal val="visible"/>
                                      </p:to>
                                    </p:set>
                                    <p:animEffect transition="in" filter="dissolve">
                                      <p:cBhvr>
                                        <p:cTn id="37" dur="500"/>
                                        <p:tgtEl>
                                          <p:spTgt spid="211979"/>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11980"/>
                                        </p:tgtEl>
                                        <p:attrNameLst>
                                          <p:attrName>style.visibility</p:attrName>
                                        </p:attrNameLst>
                                      </p:cBhvr>
                                      <p:to>
                                        <p:strVal val="visible"/>
                                      </p:to>
                                    </p:set>
                                    <p:animEffect transition="in" filter="dissolve">
                                      <p:cBhvr>
                                        <p:cTn id="41" dur="500"/>
                                        <p:tgtEl>
                                          <p:spTgt spid="2119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197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533400" y="304800"/>
            <a:ext cx="7772400" cy="1143000"/>
          </a:xfrm>
          <a:solidFill>
            <a:schemeClr val="tx1"/>
          </a:solidFill>
        </p:spPr>
        <p:txBody>
          <a:bodyPr/>
          <a:lstStyle/>
          <a:p>
            <a:pPr eaLnBrk="1" hangingPunct="1"/>
            <a:r>
              <a:rPr lang="en-US">
                <a:solidFill>
                  <a:schemeClr val="bg1"/>
                </a:solidFill>
                <a:latin typeface="Arial" charset="0"/>
                <a:cs typeface="Arial" charset="0"/>
              </a:rPr>
              <a:t>Moabites Deities</a:t>
            </a:r>
          </a:p>
        </p:txBody>
      </p:sp>
      <p:pic>
        <p:nvPicPr>
          <p:cNvPr id="223235" name="Picture 5" descr="baal"/>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2362200"/>
            <a:ext cx="34194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3"/>
          <p:cNvSpPr txBox="1">
            <a:spLocks noChangeArrowheads="1"/>
          </p:cNvSpPr>
          <p:nvPr/>
        </p:nvSpPr>
        <p:spPr bwMode="auto">
          <a:xfrm>
            <a:off x="4038600" y="23622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b="1" i="1">
                <a:solidFill>
                  <a:srgbClr val="000000"/>
                </a:solidFill>
                <a:cs typeface="Arial" charset="0"/>
              </a:rPr>
              <a:t>Dodah</a:t>
            </a:r>
          </a:p>
          <a:p>
            <a:pPr defTabSz="914400" eaLnBrk="1" fontAlgn="base" hangingPunct="1">
              <a:spcBef>
                <a:spcPct val="20000"/>
              </a:spcBef>
              <a:spcAft>
                <a:spcPct val="0"/>
              </a:spcAft>
            </a:pPr>
            <a:endParaRPr lang="en-US" sz="2400" b="1" i="1">
              <a:solidFill>
                <a:srgbClr val="000000"/>
              </a:solidFill>
              <a:cs typeface="Arial" charset="0"/>
            </a:endParaRPr>
          </a:p>
          <a:p>
            <a:pPr defTabSz="914400" eaLnBrk="1" fontAlgn="base" hangingPunct="1">
              <a:spcBef>
                <a:spcPct val="20000"/>
              </a:spcBef>
              <a:spcAft>
                <a:spcPct val="0"/>
              </a:spcAft>
            </a:pPr>
            <a:r>
              <a:rPr lang="en-US" b="1" i="1">
                <a:solidFill>
                  <a:srgbClr val="000000"/>
                </a:solidFill>
                <a:cs typeface="Arial" charset="0"/>
              </a:rPr>
              <a:t>Baal-peor</a:t>
            </a:r>
          </a:p>
          <a:p>
            <a:pPr defTabSz="914400" eaLnBrk="1" fontAlgn="base" hangingPunct="1">
              <a:spcBef>
                <a:spcPct val="20000"/>
              </a:spcBef>
              <a:spcAft>
                <a:spcPct val="0"/>
              </a:spcAft>
              <a:buFontTx/>
              <a:buChar char="•"/>
            </a:pPr>
            <a:r>
              <a:rPr lang="en-US" b="1">
                <a:solidFill>
                  <a:srgbClr val="000000"/>
                </a:solidFill>
                <a:cs typeface="Arial" charset="0"/>
              </a:rPr>
              <a:t>supreme god of the Canaanites </a:t>
            </a:r>
          </a:p>
          <a:p>
            <a:pPr defTabSz="914400" eaLnBrk="1" fontAlgn="base" hangingPunct="1">
              <a:spcBef>
                <a:spcPct val="20000"/>
              </a:spcBef>
              <a:spcAft>
                <a:spcPct val="0"/>
              </a:spcAft>
              <a:buFontTx/>
              <a:buChar char="•"/>
            </a:pPr>
            <a:r>
              <a:rPr lang="en-US" b="1">
                <a:solidFill>
                  <a:srgbClr val="000000"/>
                </a:solidFill>
                <a:cs typeface="Arial" charset="0"/>
              </a:rPr>
              <a:t>"lord, master"</a:t>
            </a:r>
          </a:p>
          <a:p>
            <a:pPr defTabSz="914400" eaLnBrk="1" fontAlgn="base" hangingPunct="1">
              <a:spcBef>
                <a:spcPct val="20000"/>
              </a:spcBef>
              <a:spcAft>
                <a:spcPct val="0"/>
              </a:spcAft>
              <a:buFontTx/>
              <a:buChar char="•"/>
            </a:pPr>
            <a:r>
              <a:rPr lang="en-US" b="1">
                <a:solidFill>
                  <a:srgbClr val="000000"/>
                </a:solidFill>
                <a:cs typeface="Arial" charset="0"/>
              </a:rPr>
              <a:t>Numbers 25</a:t>
            </a:r>
          </a:p>
        </p:txBody>
      </p:sp>
      <p:sp>
        <p:nvSpPr>
          <p:cNvPr id="22323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53694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762000"/>
            <a:ext cx="9144000" cy="755650"/>
            <a:chOff x="0" y="0"/>
            <a:chExt cx="4560" cy="671"/>
          </a:xfrm>
        </p:grpSpPr>
        <p:sp>
          <p:nvSpPr>
            <p:cNvPr id="22436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2436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59" name="Group 5"/>
          <p:cNvGrpSpPr>
            <a:grpSpLocks/>
          </p:cNvGrpSpPr>
          <p:nvPr/>
        </p:nvGrpSpPr>
        <p:grpSpPr bwMode="auto">
          <a:xfrm>
            <a:off x="0" y="1517650"/>
            <a:ext cx="2630488" cy="904875"/>
            <a:chOff x="0" y="671"/>
            <a:chExt cx="1312" cy="805"/>
          </a:xfrm>
        </p:grpSpPr>
        <p:sp>
          <p:nvSpPr>
            <p:cNvPr id="22436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2436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0" name="Group 8"/>
          <p:cNvGrpSpPr>
            <a:grpSpLocks/>
          </p:cNvGrpSpPr>
          <p:nvPr/>
        </p:nvGrpSpPr>
        <p:grpSpPr bwMode="auto">
          <a:xfrm>
            <a:off x="2630488" y="1517650"/>
            <a:ext cx="3673475" cy="904875"/>
            <a:chOff x="1312" y="671"/>
            <a:chExt cx="1832" cy="805"/>
          </a:xfrm>
        </p:grpSpPr>
        <p:sp>
          <p:nvSpPr>
            <p:cNvPr id="22435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2436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1" name="Group 11"/>
          <p:cNvGrpSpPr>
            <a:grpSpLocks/>
          </p:cNvGrpSpPr>
          <p:nvPr/>
        </p:nvGrpSpPr>
        <p:grpSpPr bwMode="auto">
          <a:xfrm>
            <a:off x="6303963" y="1517650"/>
            <a:ext cx="2840037" cy="904875"/>
            <a:chOff x="3144" y="671"/>
            <a:chExt cx="1416" cy="805"/>
          </a:xfrm>
        </p:grpSpPr>
        <p:sp>
          <p:nvSpPr>
            <p:cNvPr id="22435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2435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2" name="Group 14"/>
          <p:cNvGrpSpPr>
            <a:grpSpLocks/>
          </p:cNvGrpSpPr>
          <p:nvPr/>
        </p:nvGrpSpPr>
        <p:grpSpPr bwMode="auto">
          <a:xfrm>
            <a:off x="0" y="2422525"/>
            <a:ext cx="2630488" cy="476250"/>
            <a:chOff x="0" y="1476"/>
            <a:chExt cx="1312" cy="422"/>
          </a:xfrm>
        </p:grpSpPr>
        <p:sp>
          <p:nvSpPr>
            <p:cNvPr id="22435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435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3" name="Group 17"/>
          <p:cNvGrpSpPr>
            <a:grpSpLocks/>
          </p:cNvGrpSpPr>
          <p:nvPr/>
        </p:nvGrpSpPr>
        <p:grpSpPr bwMode="auto">
          <a:xfrm>
            <a:off x="2630488" y="2422525"/>
            <a:ext cx="3673475" cy="476250"/>
            <a:chOff x="1312" y="1476"/>
            <a:chExt cx="1832" cy="422"/>
          </a:xfrm>
        </p:grpSpPr>
        <p:sp>
          <p:nvSpPr>
            <p:cNvPr id="22435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435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4" name="Group 20"/>
          <p:cNvGrpSpPr>
            <a:grpSpLocks/>
          </p:cNvGrpSpPr>
          <p:nvPr/>
        </p:nvGrpSpPr>
        <p:grpSpPr bwMode="auto">
          <a:xfrm>
            <a:off x="6303963" y="2422525"/>
            <a:ext cx="2840037" cy="476250"/>
            <a:chOff x="3144" y="1476"/>
            <a:chExt cx="1416" cy="422"/>
          </a:xfrm>
        </p:grpSpPr>
        <p:sp>
          <p:nvSpPr>
            <p:cNvPr id="22435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435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5" name="Group 23"/>
          <p:cNvGrpSpPr>
            <a:grpSpLocks/>
          </p:cNvGrpSpPr>
          <p:nvPr/>
        </p:nvGrpSpPr>
        <p:grpSpPr bwMode="auto">
          <a:xfrm>
            <a:off x="0" y="2898775"/>
            <a:ext cx="2630488" cy="474663"/>
            <a:chOff x="0" y="1898"/>
            <a:chExt cx="1312" cy="422"/>
          </a:xfrm>
        </p:grpSpPr>
        <p:sp>
          <p:nvSpPr>
            <p:cNvPr id="22434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2435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6" name="Group 26"/>
          <p:cNvGrpSpPr>
            <a:grpSpLocks/>
          </p:cNvGrpSpPr>
          <p:nvPr/>
        </p:nvGrpSpPr>
        <p:grpSpPr bwMode="auto">
          <a:xfrm>
            <a:off x="2630488" y="2898775"/>
            <a:ext cx="3673475" cy="474663"/>
            <a:chOff x="1312" y="1898"/>
            <a:chExt cx="1832" cy="422"/>
          </a:xfrm>
        </p:grpSpPr>
        <p:sp>
          <p:nvSpPr>
            <p:cNvPr id="22434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Faithlessness</a:t>
              </a:r>
              <a:endParaRPr lang="en-US" altLang="zh-CN" sz="2400">
                <a:solidFill>
                  <a:srgbClr val="FFFFFF"/>
                </a:solidFill>
                <a:latin typeface="Arial Narrow" charset="0"/>
                <a:ea typeface="SimSun" charset="0"/>
                <a:cs typeface="SimSun" charset="0"/>
              </a:endParaRPr>
            </a:p>
          </p:txBody>
        </p:sp>
        <p:sp>
          <p:nvSpPr>
            <p:cNvPr id="22434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7" name="Group 29"/>
          <p:cNvGrpSpPr>
            <a:grpSpLocks/>
          </p:cNvGrpSpPr>
          <p:nvPr/>
        </p:nvGrpSpPr>
        <p:grpSpPr bwMode="auto">
          <a:xfrm>
            <a:off x="6303963" y="2898775"/>
            <a:ext cx="2840037" cy="474663"/>
            <a:chOff x="3144" y="1898"/>
            <a:chExt cx="1416" cy="422"/>
          </a:xfrm>
        </p:grpSpPr>
        <p:sp>
          <p:nvSpPr>
            <p:cNvPr id="22434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2434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8" name="Group 32"/>
          <p:cNvGrpSpPr>
            <a:grpSpLocks/>
          </p:cNvGrpSpPr>
          <p:nvPr/>
        </p:nvGrpSpPr>
        <p:grpSpPr bwMode="auto">
          <a:xfrm>
            <a:off x="0" y="3373438"/>
            <a:ext cx="2630488" cy="474662"/>
            <a:chOff x="0" y="2320"/>
            <a:chExt cx="1312" cy="422"/>
          </a:xfrm>
        </p:grpSpPr>
        <p:sp>
          <p:nvSpPr>
            <p:cNvPr id="22434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2434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69" name="Group 35"/>
          <p:cNvGrpSpPr>
            <a:grpSpLocks/>
          </p:cNvGrpSpPr>
          <p:nvPr/>
        </p:nvGrpSpPr>
        <p:grpSpPr bwMode="auto">
          <a:xfrm>
            <a:off x="2630488" y="3373438"/>
            <a:ext cx="3673475" cy="474662"/>
            <a:chOff x="1312" y="2320"/>
            <a:chExt cx="1832" cy="422"/>
          </a:xfrm>
        </p:grpSpPr>
        <p:sp>
          <p:nvSpPr>
            <p:cNvPr id="22434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Discipline</a:t>
              </a:r>
              <a:endParaRPr lang="en-US" altLang="zh-CN" sz="2400">
                <a:solidFill>
                  <a:srgbClr val="FFFFFF"/>
                </a:solidFill>
                <a:latin typeface="Arial Narrow" charset="0"/>
                <a:ea typeface="SimSun" charset="0"/>
                <a:cs typeface="SimSun" charset="0"/>
              </a:endParaRPr>
            </a:p>
          </p:txBody>
        </p:sp>
        <p:sp>
          <p:nvSpPr>
            <p:cNvPr id="22434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0" name="Group 38"/>
          <p:cNvGrpSpPr>
            <a:grpSpLocks/>
          </p:cNvGrpSpPr>
          <p:nvPr/>
        </p:nvGrpSpPr>
        <p:grpSpPr bwMode="auto">
          <a:xfrm>
            <a:off x="6303963" y="3373438"/>
            <a:ext cx="2840037" cy="474662"/>
            <a:chOff x="3144" y="2320"/>
            <a:chExt cx="1416" cy="422"/>
          </a:xfrm>
        </p:grpSpPr>
        <p:sp>
          <p:nvSpPr>
            <p:cNvPr id="22433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2434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1" name="Group 41"/>
          <p:cNvGrpSpPr>
            <a:grpSpLocks/>
          </p:cNvGrpSpPr>
          <p:nvPr/>
        </p:nvGrpSpPr>
        <p:grpSpPr bwMode="auto">
          <a:xfrm>
            <a:off x="0" y="3848100"/>
            <a:ext cx="2630488" cy="474663"/>
            <a:chOff x="0" y="2742"/>
            <a:chExt cx="1312" cy="422"/>
          </a:xfrm>
        </p:grpSpPr>
        <p:sp>
          <p:nvSpPr>
            <p:cNvPr id="22433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2433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2" name="Group 44"/>
          <p:cNvGrpSpPr>
            <a:grpSpLocks/>
          </p:cNvGrpSpPr>
          <p:nvPr/>
        </p:nvGrpSpPr>
        <p:grpSpPr bwMode="auto">
          <a:xfrm>
            <a:off x="2630488" y="3848100"/>
            <a:ext cx="3673475" cy="474663"/>
            <a:chOff x="1312" y="2742"/>
            <a:chExt cx="1832" cy="422"/>
          </a:xfrm>
        </p:grpSpPr>
        <p:sp>
          <p:nvSpPr>
            <p:cNvPr id="22433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Complaining</a:t>
              </a:r>
              <a:endParaRPr lang="en-US" altLang="zh-CN" sz="2400">
                <a:solidFill>
                  <a:srgbClr val="FFFFFF"/>
                </a:solidFill>
                <a:latin typeface="Arial Narrow" charset="0"/>
                <a:ea typeface="SimSun" charset="0"/>
                <a:cs typeface="SimSun" charset="0"/>
              </a:endParaRPr>
            </a:p>
          </p:txBody>
        </p:sp>
        <p:sp>
          <p:nvSpPr>
            <p:cNvPr id="22433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3" name="Group 47"/>
          <p:cNvGrpSpPr>
            <a:grpSpLocks/>
          </p:cNvGrpSpPr>
          <p:nvPr/>
        </p:nvGrpSpPr>
        <p:grpSpPr bwMode="auto">
          <a:xfrm>
            <a:off x="6303963" y="3848100"/>
            <a:ext cx="2840037" cy="474663"/>
            <a:chOff x="3144" y="2742"/>
            <a:chExt cx="1416" cy="422"/>
          </a:xfrm>
        </p:grpSpPr>
        <p:sp>
          <p:nvSpPr>
            <p:cNvPr id="22433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2433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4" name="Group 50"/>
          <p:cNvGrpSpPr>
            <a:grpSpLocks/>
          </p:cNvGrpSpPr>
          <p:nvPr/>
        </p:nvGrpSpPr>
        <p:grpSpPr bwMode="auto">
          <a:xfrm>
            <a:off x="0" y="4322763"/>
            <a:ext cx="2630488" cy="476250"/>
            <a:chOff x="0" y="3164"/>
            <a:chExt cx="1312" cy="422"/>
          </a:xfrm>
        </p:grpSpPr>
        <p:sp>
          <p:nvSpPr>
            <p:cNvPr id="22433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2433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5" name="Group 53"/>
          <p:cNvGrpSpPr>
            <a:grpSpLocks/>
          </p:cNvGrpSpPr>
          <p:nvPr/>
        </p:nvGrpSpPr>
        <p:grpSpPr bwMode="auto">
          <a:xfrm>
            <a:off x="2630488" y="4322763"/>
            <a:ext cx="3673475" cy="476250"/>
            <a:chOff x="1312" y="3164"/>
            <a:chExt cx="1832" cy="422"/>
          </a:xfrm>
        </p:grpSpPr>
        <p:sp>
          <p:nvSpPr>
            <p:cNvPr id="22432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2433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6" name="Group 56"/>
          <p:cNvGrpSpPr>
            <a:grpSpLocks/>
          </p:cNvGrpSpPr>
          <p:nvPr/>
        </p:nvGrpSpPr>
        <p:grpSpPr bwMode="auto">
          <a:xfrm>
            <a:off x="6303963" y="4322763"/>
            <a:ext cx="2840037" cy="476250"/>
            <a:chOff x="3144" y="3164"/>
            <a:chExt cx="1416" cy="422"/>
          </a:xfrm>
        </p:grpSpPr>
        <p:sp>
          <p:nvSpPr>
            <p:cNvPr id="22432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2432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7" name="Group 59"/>
          <p:cNvGrpSpPr>
            <a:grpSpLocks/>
          </p:cNvGrpSpPr>
          <p:nvPr/>
        </p:nvGrpSpPr>
        <p:grpSpPr bwMode="auto">
          <a:xfrm>
            <a:off x="0" y="4799013"/>
            <a:ext cx="2630488" cy="474662"/>
            <a:chOff x="0" y="3586"/>
            <a:chExt cx="1312" cy="422"/>
          </a:xfrm>
        </p:grpSpPr>
        <p:sp>
          <p:nvSpPr>
            <p:cNvPr id="22432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2432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8" name="Group 62"/>
          <p:cNvGrpSpPr>
            <a:grpSpLocks/>
          </p:cNvGrpSpPr>
          <p:nvPr/>
        </p:nvGrpSpPr>
        <p:grpSpPr bwMode="auto">
          <a:xfrm>
            <a:off x="2630488" y="4799013"/>
            <a:ext cx="3673475" cy="474662"/>
            <a:chOff x="1312" y="3586"/>
            <a:chExt cx="1832" cy="422"/>
          </a:xfrm>
        </p:grpSpPr>
        <p:sp>
          <p:nvSpPr>
            <p:cNvPr id="22432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2432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79" name="Group 65"/>
          <p:cNvGrpSpPr>
            <a:grpSpLocks/>
          </p:cNvGrpSpPr>
          <p:nvPr/>
        </p:nvGrpSpPr>
        <p:grpSpPr bwMode="auto">
          <a:xfrm>
            <a:off x="6303963" y="4799013"/>
            <a:ext cx="2840037" cy="474662"/>
            <a:chOff x="3144" y="3586"/>
            <a:chExt cx="1416" cy="422"/>
          </a:xfrm>
        </p:grpSpPr>
        <p:sp>
          <p:nvSpPr>
            <p:cNvPr id="22432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432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0" name="Group 68"/>
          <p:cNvGrpSpPr>
            <a:grpSpLocks/>
          </p:cNvGrpSpPr>
          <p:nvPr/>
        </p:nvGrpSpPr>
        <p:grpSpPr bwMode="auto">
          <a:xfrm>
            <a:off x="0" y="5273675"/>
            <a:ext cx="2630488" cy="582613"/>
            <a:chOff x="0" y="4008"/>
            <a:chExt cx="1312" cy="518"/>
          </a:xfrm>
        </p:grpSpPr>
        <p:sp>
          <p:nvSpPr>
            <p:cNvPr id="22431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2432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1" name="Group 71"/>
          <p:cNvGrpSpPr>
            <a:grpSpLocks/>
          </p:cNvGrpSpPr>
          <p:nvPr/>
        </p:nvGrpSpPr>
        <p:grpSpPr bwMode="auto">
          <a:xfrm>
            <a:off x="2630488" y="5273675"/>
            <a:ext cx="3673475" cy="582613"/>
            <a:chOff x="1312" y="4008"/>
            <a:chExt cx="1832" cy="518"/>
          </a:xfrm>
        </p:grpSpPr>
        <p:sp>
          <p:nvSpPr>
            <p:cNvPr id="22431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2431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2" name="Group 74"/>
          <p:cNvGrpSpPr>
            <a:grpSpLocks/>
          </p:cNvGrpSpPr>
          <p:nvPr/>
        </p:nvGrpSpPr>
        <p:grpSpPr bwMode="auto">
          <a:xfrm>
            <a:off x="6303963" y="5273675"/>
            <a:ext cx="2840037" cy="582613"/>
            <a:chOff x="3144" y="4008"/>
            <a:chExt cx="1416" cy="518"/>
          </a:xfrm>
        </p:grpSpPr>
        <p:sp>
          <p:nvSpPr>
            <p:cNvPr id="22431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2431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3" name="Group 77"/>
          <p:cNvGrpSpPr>
            <a:grpSpLocks/>
          </p:cNvGrpSpPr>
          <p:nvPr/>
        </p:nvGrpSpPr>
        <p:grpSpPr bwMode="auto">
          <a:xfrm>
            <a:off x="0" y="5856288"/>
            <a:ext cx="1347788" cy="1001712"/>
            <a:chOff x="0" y="4526"/>
            <a:chExt cx="672" cy="890"/>
          </a:xfrm>
        </p:grpSpPr>
        <p:sp>
          <p:nvSpPr>
            <p:cNvPr id="22431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2431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4" name="Group 80"/>
          <p:cNvGrpSpPr>
            <a:grpSpLocks/>
          </p:cNvGrpSpPr>
          <p:nvPr/>
        </p:nvGrpSpPr>
        <p:grpSpPr bwMode="auto">
          <a:xfrm>
            <a:off x="1347788" y="5856288"/>
            <a:ext cx="1282700" cy="1001712"/>
            <a:chOff x="672" y="4526"/>
            <a:chExt cx="640" cy="890"/>
          </a:xfrm>
        </p:grpSpPr>
        <p:sp>
          <p:nvSpPr>
            <p:cNvPr id="22431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2431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5" name="Group 83"/>
          <p:cNvGrpSpPr>
            <a:grpSpLocks/>
          </p:cNvGrpSpPr>
          <p:nvPr/>
        </p:nvGrpSpPr>
        <p:grpSpPr bwMode="auto">
          <a:xfrm>
            <a:off x="2630488" y="5856288"/>
            <a:ext cx="785812" cy="1001712"/>
            <a:chOff x="1312" y="4526"/>
            <a:chExt cx="392" cy="890"/>
          </a:xfrm>
        </p:grpSpPr>
        <p:sp>
          <p:nvSpPr>
            <p:cNvPr id="22430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2431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6" name="Group 86"/>
          <p:cNvGrpSpPr>
            <a:grpSpLocks/>
          </p:cNvGrpSpPr>
          <p:nvPr/>
        </p:nvGrpSpPr>
        <p:grpSpPr bwMode="auto">
          <a:xfrm>
            <a:off x="3416300" y="5856288"/>
            <a:ext cx="722313" cy="1001712"/>
            <a:chOff x="1704" y="4526"/>
            <a:chExt cx="360" cy="890"/>
          </a:xfrm>
        </p:grpSpPr>
        <p:sp>
          <p:nvSpPr>
            <p:cNvPr id="22430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2430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7" name="Group 89"/>
          <p:cNvGrpSpPr>
            <a:grpSpLocks/>
          </p:cNvGrpSpPr>
          <p:nvPr/>
        </p:nvGrpSpPr>
        <p:grpSpPr bwMode="auto">
          <a:xfrm>
            <a:off x="4138613" y="5856288"/>
            <a:ext cx="722312" cy="1001712"/>
            <a:chOff x="2064" y="4526"/>
            <a:chExt cx="360" cy="890"/>
          </a:xfrm>
        </p:grpSpPr>
        <p:sp>
          <p:nvSpPr>
            <p:cNvPr id="22430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2430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8" name="Group 92"/>
          <p:cNvGrpSpPr>
            <a:grpSpLocks/>
          </p:cNvGrpSpPr>
          <p:nvPr/>
        </p:nvGrpSpPr>
        <p:grpSpPr bwMode="auto">
          <a:xfrm>
            <a:off x="4860925" y="5856288"/>
            <a:ext cx="657225" cy="1001712"/>
            <a:chOff x="2424" y="4526"/>
            <a:chExt cx="328" cy="890"/>
          </a:xfrm>
        </p:grpSpPr>
        <p:sp>
          <p:nvSpPr>
            <p:cNvPr id="22430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2430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89" name="Group 95"/>
          <p:cNvGrpSpPr>
            <a:grpSpLocks/>
          </p:cNvGrpSpPr>
          <p:nvPr/>
        </p:nvGrpSpPr>
        <p:grpSpPr bwMode="auto">
          <a:xfrm>
            <a:off x="5518150" y="5856288"/>
            <a:ext cx="785813" cy="1001712"/>
            <a:chOff x="2752" y="4526"/>
            <a:chExt cx="392" cy="890"/>
          </a:xfrm>
        </p:grpSpPr>
        <p:sp>
          <p:nvSpPr>
            <p:cNvPr id="22430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2430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90" name="Group 98"/>
          <p:cNvGrpSpPr>
            <a:grpSpLocks/>
          </p:cNvGrpSpPr>
          <p:nvPr/>
        </p:nvGrpSpPr>
        <p:grpSpPr bwMode="auto">
          <a:xfrm>
            <a:off x="6303963" y="5856288"/>
            <a:ext cx="890587" cy="1001712"/>
            <a:chOff x="3144" y="4526"/>
            <a:chExt cx="444" cy="890"/>
          </a:xfrm>
        </p:grpSpPr>
        <p:sp>
          <p:nvSpPr>
            <p:cNvPr id="22429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2430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24291" name="Group 101"/>
          <p:cNvGrpSpPr>
            <a:grpSpLocks/>
          </p:cNvGrpSpPr>
          <p:nvPr/>
        </p:nvGrpSpPr>
        <p:grpSpPr bwMode="auto">
          <a:xfrm>
            <a:off x="7194550" y="5856288"/>
            <a:ext cx="882650" cy="1001712"/>
            <a:chOff x="3588" y="4526"/>
            <a:chExt cx="440" cy="890"/>
          </a:xfrm>
        </p:grpSpPr>
        <p:sp>
          <p:nvSpPr>
            <p:cNvPr id="22429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2429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2429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2429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2429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
        <p:nvSpPr>
          <p:cNvPr id="22429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cs typeface="Arial" charset="0"/>
              </a:rPr>
              <a:t>Numbers</a:t>
            </a:r>
            <a:endParaRPr lang="en-US">
              <a:solidFill>
                <a:srgbClr val="000000"/>
              </a:solidFill>
              <a:latin typeface="Impact" charset="0"/>
              <a:cs typeface="MS PGothic" charset="0"/>
            </a:endParaRPr>
          </a:p>
        </p:txBody>
      </p:sp>
      <p:sp>
        <p:nvSpPr>
          <p:cNvPr id="224296"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833963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cs typeface="Arial" charset="0"/>
              </a:rPr>
              <a:t>Transjordan Events</a:t>
            </a:r>
          </a:p>
        </p:txBody>
      </p:sp>
      <p:pic>
        <p:nvPicPr>
          <p:cNvPr id="22630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26307" name="Text Box 5"/>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cs typeface="Arial" charset="0"/>
              </a:rPr>
              <a:t>99</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defRPr/>
            </a:pPr>
            <a:r>
              <a:rPr kumimoji="1" lang="en-US" sz="3200" b="1" dirty="0">
                <a:solidFill>
                  <a:srgbClr val="FFFFFF"/>
                </a:solidFill>
                <a:latin typeface="Arial" charset="0"/>
                <a:ea typeface="ＭＳ Ｐゴシック" charset="0"/>
                <a:cs typeface="Arial" charset="0"/>
              </a:rPr>
              <a:t>Victory over </a:t>
            </a:r>
            <a:r>
              <a:rPr kumimoji="1" lang="en-US" sz="3200" b="1" dirty="0" err="1">
                <a:solidFill>
                  <a:srgbClr val="FFFFFF"/>
                </a:solidFill>
                <a:latin typeface="Arial" charset="0"/>
                <a:ea typeface="ＭＳ Ｐゴシック" charset="0"/>
                <a:cs typeface="Arial" charset="0"/>
              </a:rPr>
              <a:t>Sihon</a:t>
            </a:r>
            <a:r>
              <a:rPr kumimoji="1" lang="en-US" sz="3200" b="1" dirty="0">
                <a:solidFill>
                  <a:srgbClr val="FFFFFF"/>
                </a:solidFill>
                <a:latin typeface="Arial" charset="0"/>
                <a:ea typeface="ＭＳ Ｐゴシック" charset="0"/>
                <a:cs typeface="Arial" charset="0"/>
              </a:rPr>
              <a:t> and </a:t>
            </a:r>
            <a:r>
              <a:rPr kumimoji="1" lang="en-US" sz="3200" b="1" dirty="0" err="1">
                <a:solidFill>
                  <a:srgbClr val="FFFFFF"/>
                </a:solidFill>
                <a:latin typeface="Arial" charset="0"/>
                <a:ea typeface="ＭＳ Ｐゴシック" charset="0"/>
                <a:cs typeface="Arial" charset="0"/>
              </a:rPr>
              <a:t>Og</a:t>
            </a:r>
            <a:r>
              <a:rPr kumimoji="1" lang="en-US" sz="3200" b="1" dirty="0">
                <a:solidFill>
                  <a:srgbClr val="FFFFFF"/>
                </a:solidFill>
                <a:latin typeface="Arial" charset="0"/>
                <a:ea typeface="ＭＳ Ｐゴシック" charset="0"/>
                <a:cs typeface="Arial" charset="0"/>
              </a:rPr>
              <a:t> (Num. 21)</a:t>
            </a:r>
          </a:p>
          <a:p>
            <a:pPr marL="342900" indent="-342900" defTabSz="914400" fontAlgn="base">
              <a:lnSpc>
                <a:spcPct val="90000"/>
              </a:lnSpc>
              <a:spcBef>
                <a:spcPct val="20000"/>
              </a:spcBef>
              <a:spcAft>
                <a:spcPct val="0"/>
              </a:spcAft>
              <a:buFontTx/>
              <a:buChar char="•"/>
              <a:defRPr/>
            </a:pPr>
            <a:r>
              <a:rPr kumimoji="1" lang="en-US" sz="3200" b="1" dirty="0" err="1">
                <a:solidFill>
                  <a:srgbClr val="FFFFFF"/>
                </a:solidFill>
                <a:latin typeface="Arial" charset="0"/>
                <a:ea typeface="ＭＳ Ｐゴシック" charset="0"/>
                <a:cs typeface="Arial" charset="0"/>
              </a:rPr>
              <a:t>Balak</a:t>
            </a:r>
            <a:r>
              <a:rPr kumimoji="1" lang="en-US" sz="3200" b="1" dirty="0">
                <a:solidFill>
                  <a:srgbClr val="FFFFFF"/>
                </a:solidFill>
                <a:latin typeface="Arial" charset="0"/>
                <a:ea typeface="ＭＳ Ｐゴシック" charset="0"/>
                <a:cs typeface="Arial" charset="0"/>
              </a:rPr>
              <a:t> fails to turn God against Israel–blessing by Balaam (Num. 22–24)</a:t>
            </a: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latin typeface="Arial" charset="0"/>
              <a:ea typeface="ＭＳ Ｐゴシック"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sp>
        <p:nvSpPr>
          <p:cNvPr id="226311"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1100" b="1">
                <a:solidFill>
                  <a:srgbClr val="000000"/>
                </a:solidFill>
                <a:cs typeface="Arial" charset="0"/>
              </a:rPr>
              <a:t>Beitzel, </a:t>
            </a:r>
            <a:r>
              <a:rPr lang="en-US" sz="1100" b="1" i="1">
                <a:solidFill>
                  <a:srgbClr val="000000"/>
                </a:solidFill>
                <a:cs typeface="Arial" charset="0"/>
              </a:rPr>
              <a:t>Moody Atlas</a:t>
            </a:r>
            <a:r>
              <a:rPr lang="en-US" sz="1100" b="1">
                <a:solidFill>
                  <a:srgbClr val="000000"/>
                </a:solidFill>
                <a:cs typeface="Arial" charset="0"/>
              </a:rPr>
              <a:t>, 1</a:t>
            </a:r>
            <a:r>
              <a:rPr lang="en-US" sz="1100" b="1" baseline="30000">
                <a:solidFill>
                  <a:srgbClr val="000000"/>
                </a:solidFill>
                <a:cs typeface="Arial" charset="0"/>
              </a:rPr>
              <a:t>st</a:t>
            </a:r>
            <a:r>
              <a:rPr lang="en-US" sz="1100" b="1">
                <a:solidFill>
                  <a:srgbClr val="000000"/>
                </a:solidFill>
                <a:cs typeface="Arial" charset="0"/>
              </a:rPr>
              <a:t> ed., 94</a:t>
            </a:r>
          </a:p>
        </p:txBody>
      </p:sp>
    </p:spTree>
    <p:extLst>
      <p:ext uri="{BB962C8B-B14F-4D97-AF65-F5344CB8AC3E}">
        <p14:creationId xmlns:p14="http://schemas.microsoft.com/office/powerpoint/2010/main" val="41101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6"/>
          <p:cNvSpPr>
            <a:spLocks noGrp="1" noChangeArrowheads="1"/>
          </p:cNvSpPr>
          <p:nvPr>
            <p:ph type="title" idx="4294967295"/>
          </p:nvPr>
        </p:nvSpPr>
        <p:spPr/>
        <p:txBody>
          <a:bodyPr/>
          <a:lstStyle/>
          <a:p>
            <a:pPr eaLnBrk="1" hangingPunct="1"/>
            <a:r>
              <a:rPr lang="en-US">
                <a:latin typeface="Arial" charset="0"/>
                <a:cs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22835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Balaam                          Numbers 22–24</a:t>
            </a:r>
          </a:p>
        </p:txBody>
      </p:sp>
      <p:sp>
        <p:nvSpPr>
          <p:cNvPr id="228358"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3566860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304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2 Peter 2:15-16 (NIV)</a:t>
            </a:r>
          </a:p>
        </p:txBody>
      </p:sp>
      <p:sp>
        <p:nvSpPr>
          <p:cNvPr id="230405"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870663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3245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140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defRPr/>
            </a:pPr>
            <a:r>
              <a:rPr lang="en-US" sz="3600" i="1" dirty="0">
                <a:solidFill>
                  <a:srgbClr val="FFFFFF"/>
                </a:solidFill>
                <a:latin typeface="Arial"/>
                <a:cs typeface="Arial"/>
              </a:rPr>
              <a:t>Woe to them! They have taken the way of Cain; they have rushed for profit into Balaam</a:t>
            </a:r>
            <a:r>
              <a:rPr lang="fr-FR"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a:t>
            </a:r>
            <a:r>
              <a:rPr lang="en-US" sz="3600" i="1" dirty="0" err="1">
                <a:solidFill>
                  <a:srgbClr val="FFFFFF"/>
                </a:solidFill>
                <a:latin typeface="Arial"/>
                <a:cs typeface="Arial"/>
              </a:rPr>
              <a:t>Korah</a:t>
            </a:r>
            <a:r>
              <a:rPr lang="fr-FR" altLang="ja-JP" sz="3600" i="1" dirty="0">
                <a:solidFill>
                  <a:srgbClr val="FFFFFF"/>
                </a:solidFill>
                <a:latin typeface="Arial"/>
                <a:cs typeface="Arial"/>
              </a:rPr>
              <a:t>'</a:t>
            </a:r>
            <a:r>
              <a:rPr lang="en-US" sz="3600" i="1" dirty="0">
                <a:solidFill>
                  <a:srgbClr val="FFFFFF"/>
                </a:solidFill>
                <a:latin typeface="Arial"/>
                <a:cs typeface="Arial"/>
              </a:rPr>
              <a:t>s rebellion. </a:t>
            </a:r>
          </a:p>
          <a:p>
            <a:pPr defTabSz="914400" fontAlgn="base">
              <a:spcBef>
                <a:spcPct val="50000"/>
              </a:spcBef>
              <a:spcAft>
                <a:spcPct val="0"/>
              </a:spcAft>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Jude 11 (NIV)</a:t>
            </a:r>
          </a:p>
        </p:txBody>
      </p:sp>
      <p:sp>
        <p:nvSpPr>
          <p:cNvPr id="232453"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68906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cs typeface="Arial" charset="0"/>
              </a:rPr>
              <a:t>Transjordan Events</a:t>
            </a:r>
          </a:p>
        </p:txBody>
      </p:sp>
      <p:pic>
        <p:nvPicPr>
          <p:cNvPr id="2344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34499" name="Text Box 5"/>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cs typeface="Arial" charset="0"/>
              </a:rPr>
              <a:t>99</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Victory over Sihon and Og (Num. 21)</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Balak fails to turn God against Israel—blessing by Balaam (Num. 22–24)</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Balak succeeds to turn Israel against God—immorality with Moabite women at Beth-peor (Num. 25)</a:t>
            </a:r>
          </a:p>
        </p:txBody>
      </p:sp>
      <p:sp>
        <p:nvSpPr>
          <p:cNvPr id="234501"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1100" b="1">
                <a:solidFill>
                  <a:srgbClr val="000000"/>
                </a:solidFill>
                <a:cs typeface="Arial" charset="0"/>
              </a:rPr>
              <a:t>Beitzel, </a:t>
            </a:r>
            <a:r>
              <a:rPr lang="en-US" sz="1100" b="1" i="1">
                <a:solidFill>
                  <a:srgbClr val="000000"/>
                </a:solidFill>
                <a:cs typeface="Arial" charset="0"/>
              </a:rPr>
              <a:t>Moody Atlas</a:t>
            </a:r>
            <a:r>
              <a:rPr lang="en-US" sz="1100" b="1">
                <a:solidFill>
                  <a:srgbClr val="000000"/>
                </a:solidFill>
                <a:cs typeface="Arial" charset="0"/>
              </a:rPr>
              <a:t>, 1</a:t>
            </a:r>
            <a:r>
              <a:rPr lang="en-US" sz="1100" b="1" baseline="30000">
                <a:solidFill>
                  <a:srgbClr val="000000"/>
                </a:solidFill>
                <a:cs typeface="Arial" charset="0"/>
              </a:rPr>
              <a:t>st</a:t>
            </a:r>
            <a:r>
              <a:rPr lang="en-US" sz="1100" b="1">
                <a:solidFill>
                  <a:srgbClr val="000000"/>
                </a:solidFill>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16445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3654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defRPr/>
            </a:pPr>
            <a:r>
              <a:rPr lang="en-US" sz="3600" i="1" baseline="30000">
                <a:solidFill>
                  <a:srgbClr val="FFFFFF"/>
                </a:solidFill>
                <a:latin typeface="Arial"/>
                <a:cs typeface="Arial"/>
              </a:rPr>
              <a:t> </a:t>
            </a:r>
            <a:r>
              <a:rPr lang="en-US" sz="3600" i="1">
                <a:solidFill>
                  <a:srgbClr val="FFFFFF"/>
                </a:solidFill>
                <a:latin typeface="Arial"/>
                <a:cs typeface="Arial"/>
              </a:rPr>
              <a:t>Nevertheless, I have a few things against you: You have people there who hold to the teaching of Balaam, who taught Balak to entice the Israelites to sin by eating food sacrificed to idols and by committing sexual immorality. </a:t>
            </a:r>
            <a:r>
              <a:rPr lang="en-US" sz="3600" i="1" baseline="30000">
                <a:solidFill>
                  <a:srgbClr val="FFFFFF"/>
                </a:solidFill>
                <a:latin typeface="Arial"/>
                <a:cs typeface="Arial"/>
              </a:rPr>
              <a:t> </a:t>
            </a:r>
            <a:r>
              <a:rPr lang="en-US" sz="3600" i="1">
                <a:solidFill>
                  <a:srgbClr val="FFFFFF"/>
                </a:solidFill>
                <a:latin typeface="Arial"/>
                <a:cs typeface="Arial"/>
              </a:rPr>
              <a:t>Likewise you also have those who hold to the teaching of the Nicolaitans. </a:t>
            </a:r>
            <a:r>
              <a:rPr lang="en-US" sz="3600" i="1" baseline="30000">
                <a:solidFill>
                  <a:srgbClr val="FFFFFF"/>
                </a:solidFill>
                <a:latin typeface="Arial"/>
                <a:cs typeface="Arial"/>
              </a:rPr>
              <a:t> </a:t>
            </a:r>
            <a:endParaRPr lang="en-US" sz="3600" i="1">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Revelation 2:14-15</a:t>
            </a:r>
          </a:p>
        </p:txBody>
      </p:sp>
      <p:sp>
        <p:nvSpPr>
          <p:cNvPr id="23654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296963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859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86500" y="269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itle 3"/>
          <p:cNvSpPr>
            <a:spLocks noGrp="1"/>
          </p:cNvSpPr>
          <p:nvPr>
            <p:ph type="title"/>
          </p:nvPr>
        </p:nvSpPr>
        <p:spPr>
          <a:xfrm>
            <a:off x="0" y="228600"/>
            <a:ext cx="7162800" cy="1066800"/>
          </a:xfrm>
          <a:solidFill>
            <a:srgbClr val="000000"/>
          </a:solidFill>
        </p:spPr>
        <p:txBody>
          <a:bodyPr/>
          <a:lstStyle/>
          <a:p>
            <a:r>
              <a:rPr lang="en-US">
                <a:solidFill>
                  <a:srgbClr val="FFFFFF"/>
                </a:solidFill>
                <a:latin typeface="Arial" charset="0"/>
                <a:cs typeface="Arial" charset="0"/>
              </a:rPr>
              <a:t>Israel's Sin at Baal Peor</a:t>
            </a:r>
          </a:p>
        </p:txBody>
      </p:sp>
      <p:sp>
        <p:nvSpPr>
          <p:cNvPr id="228356" name="Rectangle 3"/>
          <p:cNvSpPr txBox="1">
            <a:spLocks noChangeArrowheads="1"/>
          </p:cNvSpPr>
          <p:nvPr/>
        </p:nvSpPr>
        <p:spPr bwMode="auto">
          <a:xfrm>
            <a:off x="152400" y="2895600"/>
            <a:ext cx="8686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defRPr/>
            </a:pPr>
            <a:r>
              <a:rPr lang="en-US" sz="3000" b="1" dirty="0">
                <a:solidFill>
                  <a:srgbClr val="FFFFCC"/>
                </a:solidFill>
                <a:effectLst>
                  <a:glow rad="101600">
                    <a:srgbClr val="000000"/>
                  </a:glow>
                </a:effectLst>
                <a:cs typeface="Arial" charset="0"/>
              </a:rPr>
              <a:t>“While Israel was staying in </a:t>
            </a:r>
            <a:r>
              <a:rPr lang="en-US" sz="3000" b="1" dirty="0" err="1">
                <a:solidFill>
                  <a:srgbClr val="FFFFCC"/>
                </a:solidFill>
                <a:effectLst>
                  <a:glow rad="101600">
                    <a:srgbClr val="000000"/>
                  </a:glow>
                </a:effectLst>
                <a:cs typeface="Arial" charset="0"/>
              </a:rPr>
              <a:t>Shittim</a:t>
            </a:r>
            <a:r>
              <a:rPr lang="en-US" sz="3000" b="1" dirty="0">
                <a:solidFill>
                  <a:srgbClr val="FFFFCC"/>
                </a:solidFill>
                <a:effectLst>
                  <a:glow rad="101600">
                    <a:srgbClr val="000000"/>
                  </a:glow>
                </a:effectLst>
                <a:cs typeface="Arial" charset="0"/>
              </a:rPr>
              <a:t>, the men began to indulge in sexual immorality with Moabite women, who invited them to the sacrifices to their gods. The people ate and bowed down before these gods. So Israel joined in worshiping the </a:t>
            </a:r>
            <a:r>
              <a:rPr lang="en-US" sz="3000" b="1" i="1" u="sng" dirty="0">
                <a:solidFill>
                  <a:srgbClr val="FFFFCC"/>
                </a:solidFill>
                <a:effectLst>
                  <a:glow rad="101600">
                    <a:srgbClr val="000000"/>
                  </a:glow>
                </a:effectLst>
                <a:cs typeface="Arial" charset="0"/>
              </a:rPr>
              <a:t>Baal of </a:t>
            </a:r>
            <a:r>
              <a:rPr lang="en-US" sz="3000" b="1" i="1" u="sng" dirty="0" err="1">
                <a:solidFill>
                  <a:srgbClr val="FFFFCC"/>
                </a:solidFill>
                <a:effectLst>
                  <a:glow rad="101600">
                    <a:srgbClr val="000000"/>
                  </a:glow>
                </a:effectLst>
                <a:cs typeface="Arial" charset="0"/>
              </a:rPr>
              <a:t>Peor</a:t>
            </a:r>
            <a:r>
              <a:rPr lang="en-US" sz="3000" b="1" dirty="0">
                <a:solidFill>
                  <a:srgbClr val="FFFFCC"/>
                </a:solidFill>
                <a:effectLst>
                  <a:glow rad="101600">
                    <a:srgbClr val="000000"/>
                  </a:glow>
                </a:effectLst>
                <a:cs typeface="Arial" charset="0"/>
              </a:rPr>
              <a:t>. And the L</a:t>
            </a:r>
            <a:r>
              <a:rPr lang="en-US" sz="2800" b="1" dirty="0">
                <a:solidFill>
                  <a:srgbClr val="FFFFCC"/>
                </a:solidFill>
                <a:effectLst>
                  <a:glow rad="101600">
                    <a:srgbClr val="000000"/>
                  </a:glow>
                </a:effectLst>
                <a:cs typeface="Arial" charset="0"/>
              </a:rPr>
              <a:t>ORD</a:t>
            </a:r>
            <a:r>
              <a:rPr lang="fr-FR" sz="3000" b="1" dirty="0">
                <a:solidFill>
                  <a:srgbClr val="FFFFCC"/>
                </a:solidFill>
                <a:effectLst>
                  <a:glow rad="101600">
                    <a:srgbClr val="000000"/>
                  </a:glow>
                </a:effectLst>
                <a:cs typeface="Arial" charset="0"/>
              </a:rPr>
              <a:t>'</a:t>
            </a:r>
            <a:r>
              <a:rPr lang="en-US" sz="3000" b="1" dirty="0">
                <a:solidFill>
                  <a:srgbClr val="FFFFCC"/>
                </a:solidFill>
                <a:effectLst>
                  <a:glow rad="101600">
                    <a:srgbClr val="000000"/>
                  </a:glow>
                </a:effectLst>
                <a:cs typeface="Arial" charset="0"/>
              </a:rPr>
              <a:t>s anger burned against them.”</a:t>
            </a:r>
          </a:p>
          <a:p>
            <a:pPr algn="r" defTabSz="914400" eaLnBrk="1" fontAlgn="base" hangingPunct="1">
              <a:spcBef>
                <a:spcPct val="20000"/>
              </a:spcBef>
              <a:spcAft>
                <a:spcPct val="0"/>
              </a:spcAft>
              <a:defRPr/>
            </a:pPr>
            <a:r>
              <a:rPr lang="en-US" sz="3000" b="1" i="1" dirty="0">
                <a:solidFill>
                  <a:srgbClr val="FFFFCC"/>
                </a:solidFill>
                <a:effectLst>
                  <a:glow rad="101600">
                    <a:srgbClr val="000000"/>
                  </a:glow>
                </a:effectLst>
                <a:cs typeface="Arial" charset="0"/>
              </a:rPr>
              <a:t>Numbers 25:1-3</a:t>
            </a:r>
          </a:p>
        </p:txBody>
      </p:sp>
      <p:sp>
        <p:nvSpPr>
          <p:cNvPr id="23859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330287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descr="PHNLA06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6"/>
          <p:cNvSpPr txBox="1">
            <a:spLocks noChangeArrowheads="1"/>
          </p:cNvSpPr>
          <p:nvPr/>
        </p:nvSpPr>
        <p:spPr bwMode="auto">
          <a:xfrm>
            <a:off x="304800" y="1828800"/>
            <a:ext cx="464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39750" indent="-539750" defTabSz="914400" eaLnBrk="1" fontAlgn="base" hangingPunct="1">
              <a:spcBef>
                <a:spcPct val="0"/>
              </a:spcBef>
              <a:spcAft>
                <a:spcPct val="0"/>
              </a:spcAft>
              <a:buFontTx/>
              <a:buAutoNum type="arabicPeriod"/>
              <a:defRPr/>
            </a:pPr>
            <a:r>
              <a:rPr lang="en-US" b="1" dirty="0">
                <a:solidFill>
                  <a:srgbClr val="FFFFFF"/>
                </a:solidFill>
                <a:effectLst>
                  <a:glow rad="139700">
                    <a:srgbClr val="000000">
                      <a:alpha val="91000"/>
                    </a:srgbClr>
                  </a:glow>
                </a:effectLst>
                <a:cs typeface="Arial" charset="0"/>
              </a:rPr>
              <a:t>Temples</a:t>
            </a:r>
          </a:p>
        </p:txBody>
      </p:sp>
      <p:sp>
        <p:nvSpPr>
          <p:cNvPr id="6" name="Text Box 6"/>
          <p:cNvSpPr txBox="1">
            <a:spLocks noChangeArrowheads="1"/>
          </p:cNvSpPr>
          <p:nvPr/>
        </p:nvSpPr>
        <p:spPr bwMode="auto">
          <a:xfrm>
            <a:off x="914400" y="2743200"/>
            <a:ext cx="4191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39750" indent="-539750" defTabSz="914400" eaLnBrk="1" fontAlgn="base" hangingPunct="1">
              <a:spcBef>
                <a:spcPct val="0"/>
              </a:spcBef>
              <a:spcAft>
                <a:spcPct val="0"/>
              </a:spcAft>
              <a:buFontTx/>
              <a:buChar char="•"/>
              <a:defRPr/>
            </a:pPr>
            <a:r>
              <a:rPr lang="en-US" altLang="ja-JP" b="1" dirty="0">
                <a:solidFill>
                  <a:srgbClr val="FFFFFF"/>
                </a:solidFill>
                <a:effectLst>
                  <a:glow rad="139700">
                    <a:srgbClr val="000000">
                      <a:alpha val="91000"/>
                    </a:srgbClr>
                  </a:glow>
                </a:effectLst>
                <a:cs typeface="Arial" charset="0"/>
              </a:rPr>
              <a:t>"</a:t>
            </a:r>
            <a:r>
              <a:rPr lang="en-US" b="1" dirty="0">
                <a:solidFill>
                  <a:srgbClr val="FFFFFF"/>
                </a:solidFill>
                <a:effectLst>
                  <a:glow rad="139700">
                    <a:srgbClr val="000000">
                      <a:alpha val="91000"/>
                    </a:srgbClr>
                  </a:glow>
                </a:effectLst>
                <a:cs typeface="Arial" charset="0"/>
              </a:rPr>
              <a:t>high places</a:t>
            </a:r>
            <a:r>
              <a:rPr lang="en-US" altLang="ja-JP" b="1" dirty="0">
                <a:solidFill>
                  <a:srgbClr val="FFFFFF"/>
                </a:solidFill>
                <a:effectLst>
                  <a:glow rad="139700">
                    <a:srgbClr val="000000">
                      <a:alpha val="91000"/>
                    </a:srgbClr>
                  </a:glow>
                </a:effectLst>
                <a:cs typeface="Arial" charset="0"/>
              </a:rPr>
              <a:t>"</a:t>
            </a:r>
            <a:r>
              <a:rPr lang="en-US" b="1" dirty="0">
                <a:solidFill>
                  <a:srgbClr val="FFFFFF"/>
                </a:solidFill>
                <a:effectLst>
                  <a:glow rad="139700">
                    <a:srgbClr val="000000">
                      <a:alpha val="91000"/>
                    </a:srgbClr>
                  </a:glow>
                </a:effectLst>
                <a:cs typeface="Arial" charset="0"/>
              </a:rPr>
              <a:t> honored deities</a:t>
            </a:r>
          </a:p>
          <a:p>
            <a:pPr marL="539750" indent="-539750" defTabSz="914400" eaLnBrk="1" fontAlgn="base" hangingPunct="1">
              <a:spcBef>
                <a:spcPct val="0"/>
              </a:spcBef>
              <a:spcAft>
                <a:spcPct val="0"/>
              </a:spcAft>
              <a:defRPr/>
            </a:pPr>
            <a:endParaRPr lang="en-US" b="1" dirty="0">
              <a:solidFill>
                <a:srgbClr val="FFFFFF"/>
              </a:solidFill>
              <a:effectLst>
                <a:glow rad="139700">
                  <a:srgbClr val="000000">
                    <a:alpha val="91000"/>
                  </a:srgbClr>
                </a:glow>
              </a:effectLst>
              <a:cs typeface="Arial" charset="0"/>
            </a:endParaRPr>
          </a:p>
          <a:p>
            <a:pPr marL="539750" indent="-539750" defTabSz="914400" eaLnBrk="1" fontAlgn="base" hangingPunct="1">
              <a:spcBef>
                <a:spcPct val="0"/>
              </a:spcBef>
              <a:spcAft>
                <a:spcPct val="0"/>
              </a:spcAft>
              <a:buFontTx/>
              <a:buChar char="•"/>
              <a:defRPr/>
            </a:pPr>
            <a:r>
              <a:rPr lang="en-US" b="1" dirty="0">
                <a:solidFill>
                  <a:srgbClr val="FFFFFF"/>
                </a:solidFill>
                <a:effectLst>
                  <a:glow rad="139700">
                    <a:srgbClr val="000000">
                      <a:alpha val="91000"/>
                    </a:srgbClr>
                  </a:glow>
                </a:effectLst>
                <a:cs typeface="Arial" charset="0"/>
              </a:rPr>
              <a:t>Num. 22:41; </a:t>
            </a:r>
            <a:br>
              <a:rPr lang="en-US" b="1" dirty="0">
                <a:solidFill>
                  <a:srgbClr val="FFFFFF"/>
                </a:solidFill>
                <a:effectLst>
                  <a:glow rad="139700">
                    <a:srgbClr val="000000">
                      <a:alpha val="91000"/>
                    </a:srgbClr>
                  </a:glow>
                </a:effectLst>
                <a:cs typeface="Arial" charset="0"/>
              </a:rPr>
            </a:br>
            <a:r>
              <a:rPr lang="en-US" b="1" dirty="0">
                <a:solidFill>
                  <a:srgbClr val="FFFFFF"/>
                </a:solidFill>
                <a:effectLst>
                  <a:glow rad="139700">
                    <a:srgbClr val="000000">
                      <a:alpha val="91000"/>
                    </a:srgbClr>
                  </a:glow>
                </a:effectLst>
                <a:cs typeface="Arial" charset="0"/>
              </a:rPr>
              <a:t>1 Kings 11:7-8</a:t>
            </a:r>
          </a:p>
        </p:txBody>
      </p:sp>
      <p:sp>
        <p:nvSpPr>
          <p:cNvPr id="178178" name="Rectangle 2"/>
          <p:cNvSpPr>
            <a:spLocks noGrp="1" noChangeArrowheads="1"/>
          </p:cNvSpPr>
          <p:nvPr>
            <p:ph type="title"/>
          </p:nvPr>
        </p:nvSpPr>
        <p:spPr/>
        <p:txBody>
          <a:bodyPr/>
          <a:lstStyle/>
          <a:p>
            <a:pPr eaLnBrk="1" hangingPunct="1">
              <a:defRPr/>
            </a:pPr>
            <a:r>
              <a:rPr lang="en-US" dirty="0">
                <a:solidFill>
                  <a:srgbClr val="FFFFFF"/>
                </a:solidFill>
                <a:effectLst>
                  <a:glow rad="139700">
                    <a:schemeClr val="tx1">
                      <a:alpha val="91000"/>
                    </a:schemeClr>
                  </a:glow>
                </a:effectLst>
                <a:latin typeface="Arial" charset="0"/>
                <a:cs typeface="Arial" charset="0"/>
              </a:rPr>
              <a:t>Moabite Worship</a:t>
            </a:r>
          </a:p>
        </p:txBody>
      </p:sp>
      <p:sp>
        <p:nvSpPr>
          <p:cNvPr id="239622"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112019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8" name="AutoShape 6"/>
          <p:cNvSpPr>
            <a:spLocks noChangeArrowheads="1"/>
          </p:cNvSpPr>
          <p:nvPr/>
        </p:nvSpPr>
        <p:spPr bwMode="gray">
          <a:xfrm>
            <a:off x="1981200" y="2286000"/>
            <a:ext cx="5410200" cy="457200"/>
          </a:xfrm>
          <a:prstGeom prst="roundRect">
            <a:avLst>
              <a:gd name="adj" fmla="val 49106"/>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1. Genealogy</a:t>
            </a:r>
          </a:p>
        </p:txBody>
      </p:sp>
      <p:sp>
        <p:nvSpPr>
          <p:cNvPr id="13319" name="AutoShape 7"/>
          <p:cNvSpPr>
            <a:spLocks noChangeArrowheads="1"/>
          </p:cNvSpPr>
          <p:nvPr/>
        </p:nvSpPr>
        <p:spPr bwMode="gray">
          <a:xfrm>
            <a:off x="1981200" y="3048000"/>
            <a:ext cx="54102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2. Geography</a:t>
            </a:r>
          </a:p>
        </p:txBody>
      </p:sp>
      <p:sp>
        <p:nvSpPr>
          <p:cNvPr id="13320" name="AutoShape 8"/>
          <p:cNvSpPr>
            <a:spLocks noChangeArrowheads="1"/>
          </p:cNvSpPr>
          <p:nvPr/>
        </p:nvSpPr>
        <p:spPr bwMode="gray">
          <a:xfrm>
            <a:off x="1981200" y="3810000"/>
            <a:ext cx="5410200" cy="4572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3. History </a:t>
            </a:r>
          </a:p>
        </p:txBody>
      </p:sp>
      <p:sp>
        <p:nvSpPr>
          <p:cNvPr id="13321" name="AutoShape 9"/>
          <p:cNvSpPr>
            <a:spLocks noChangeArrowheads="1"/>
          </p:cNvSpPr>
          <p:nvPr/>
        </p:nvSpPr>
        <p:spPr bwMode="gray">
          <a:xfrm>
            <a:off x="1981200" y="4572000"/>
            <a:ext cx="54102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4. Religion </a:t>
            </a:r>
          </a:p>
        </p:txBody>
      </p:sp>
      <p:sp>
        <p:nvSpPr>
          <p:cNvPr id="13322" name="AutoShape 10"/>
          <p:cNvSpPr>
            <a:spLocks noChangeArrowheads="1"/>
          </p:cNvSpPr>
          <p:nvPr/>
        </p:nvSpPr>
        <p:spPr bwMode="gray">
          <a:xfrm>
            <a:off x="1981200" y="5334000"/>
            <a:ext cx="5410200" cy="457200"/>
          </a:xfrm>
          <a:prstGeom prst="roundRect">
            <a:avLst>
              <a:gd name="adj" fmla="val 49106"/>
            </a:avLst>
          </a:prstGeom>
          <a:solidFill>
            <a:srgbClr val="993366"/>
          </a:soli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5. Reflection &amp; Application </a:t>
            </a:r>
          </a:p>
        </p:txBody>
      </p:sp>
      <p:sp>
        <p:nvSpPr>
          <p:cNvPr id="13326" name="AutoShape 14"/>
          <p:cNvSpPr>
            <a:spLocks noChangeArrowheads="1"/>
          </p:cNvSpPr>
          <p:nvPr/>
        </p:nvSpPr>
        <p:spPr bwMode="gray">
          <a:xfrm>
            <a:off x="1981200" y="6096000"/>
            <a:ext cx="5410200" cy="457200"/>
          </a:xfrm>
          <a:prstGeom prst="roundRect">
            <a:avLst>
              <a:gd name="adj" fmla="val 49106"/>
            </a:avLst>
          </a:prstGeom>
          <a:solidFill>
            <a:srgbClr val="FF00FF"/>
          </a:solidFill>
          <a:ln w="28575">
            <a:solidFill>
              <a:schemeClr val="tx1"/>
            </a:solidFill>
            <a:round/>
            <a:headEnd/>
            <a:tailEnd/>
          </a:ln>
          <a:effectLst/>
        </p:spPr>
        <p:txBody>
          <a:bodyPr wrap="none" anchor="ctr"/>
          <a:lstStyle/>
          <a:p>
            <a:pPr defTabSz="914400" fontAlgn="base">
              <a:spcBef>
                <a:spcPct val="0"/>
              </a:spcBef>
              <a:spcAft>
                <a:spcPct val="0"/>
              </a:spcAft>
              <a:defRPr/>
            </a:pPr>
            <a:r>
              <a:rPr lang="en-US" sz="2400" b="1">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6. Sources &amp; Bibliography </a:t>
            </a:r>
          </a:p>
        </p:txBody>
      </p:sp>
      <p:sp>
        <p:nvSpPr>
          <p:cNvPr id="3" name="Title 2"/>
          <p:cNvSpPr>
            <a:spLocks noGrp="1"/>
          </p:cNvSpPr>
          <p:nvPr>
            <p:ph type="title"/>
          </p:nvPr>
        </p:nvSpPr>
        <p:spPr>
          <a:xfrm>
            <a:off x="457200" y="533400"/>
            <a:ext cx="8229600" cy="868363"/>
          </a:xfrm>
          <a:effectLst/>
        </p:spPr>
        <p:txBody>
          <a:bodyPr/>
          <a:lstStyle/>
          <a:p>
            <a:pPr>
              <a:defRPr/>
            </a:pPr>
            <a:r>
              <a:rPr lang="en-US" sz="6600" dirty="0">
                <a:effectLst>
                  <a:glow rad="101600">
                    <a:srgbClr val="000000">
                      <a:alpha val="75000"/>
                    </a:srgbClr>
                  </a:glow>
                </a:effectLst>
              </a:rPr>
              <a:t>Contents</a:t>
            </a:r>
          </a:p>
        </p:txBody>
      </p:sp>
    </p:spTree>
    <p:extLst>
      <p:ext uri="{BB962C8B-B14F-4D97-AF65-F5344CB8AC3E}">
        <p14:creationId xmlns:p14="http://schemas.microsoft.com/office/powerpoint/2010/main" val="429122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en-US" sz="4000" b="1" dirty="0">
                <a:solidFill>
                  <a:srgbClr val="FFFFFF"/>
                </a:solidFill>
                <a:effectLst>
                  <a:glow rad="101600">
                    <a:schemeClr val="tx1">
                      <a:alpha val="75000"/>
                    </a:schemeClr>
                  </a:glow>
                </a:effectLst>
                <a:latin typeface="Arial"/>
                <a:ea typeface="ＭＳ Ｐゴシック"/>
                <a:cs typeface="Arial"/>
              </a:rPr>
              <a:t>Child Sacrifice to Chemosh</a:t>
            </a:r>
            <a:r>
              <a:rPr lang="en-US" sz="4000" b="1" dirty="0"/>
              <a:t> </a:t>
            </a:r>
          </a:p>
        </p:txBody>
      </p:sp>
      <p:sp>
        <p:nvSpPr>
          <p:cNvPr id="24064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2477926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pPr eaLnBrk="1" hangingPunct="1">
              <a:defRPr/>
            </a:pPr>
            <a:r>
              <a:rPr lang="en-US" dirty="0">
                <a:solidFill>
                  <a:schemeClr val="bg1"/>
                </a:solidFill>
                <a:effectLst>
                  <a:glow rad="101600">
                    <a:schemeClr val="tx1">
                      <a:alpha val="75000"/>
                    </a:schemeClr>
                  </a:glow>
                </a:effectLst>
                <a:latin typeface="Arial" charset="0"/>
                <a:cs typeface="Arial" charset="0"/>
              </a:rPr>
              <a:t>Moabite Worship</a:t>
            </a:r>
          </a:p>
        </p:txBody>
      </p:sp>
      <p:sp>
        <p:nvSpPr>
          <p:cNvPr id="5" name="Rectangle 3"/>
          <p:cNvSpPr txBox="1">
            <a:spLocks noChangeArrowheads="1"/>
          </p:cNvSpPr>
          <p:nvPr/>
        </p:nvSpPr>
        <p:spPr bwMode="auto">
          <a:xfrm>
            <a:off x="228600" y="22860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buFontTx/>
              <a:buNone/>
              <a:defRPr/>
            </a:pPr>
            <a:r>
              <a:rPr lang="en-US" b="1" dirty="0">
                <a:solidFill>
                  <a:srgbClr val="FFFFFF"/>
                </a:solidFill>
                <a:effectLst>
                  <a:glow rad="101600">
                    <a:srgbClr val="000000">
                      <a:alpha val="75000"/>
                    </a:srgbClr>
                  </a:glow>
                </a:effectLst>
                <a:latin typeface="Arial" charset="0"/>
                <a:cs typeface="Arial" charset="0"/>
              </a:rPr>
              <a:t>2. Sacrificial system </a:t>
            </a:r>
          </a:p>
          <a:p>
            <a:pPr defTabSz="914400" eaLnBrk="1" hangingPunct="1">
              <a:buFontTx/>
              <a:buNone/>
              <a:defRPr/>
            </a:pPr>
            <a:r>
              <a:rPr lang="en-US" b="1" dirty="0">
                <a:solidFill>
                  <a:srgbClr val="FFFFFF"/>
                </a:solidFill>
                <a:effectLst>
                  <a:glow rad="101600">
                    <a:srgbClr val="000000">
                      <a:alpha val="75000"/>
                    </a:srgbClr>
                  </a:glow>
                </a:effectLst>
                <a:latin typeface="Arial" charset="0"/>
                <a:cs typeface="Arial" charset="0"/>
              </a:rPr>
              <a:t> 	- animals (Num. 23:1, 14)</a:t>
            </a:r>
          </a:p>
          <a:p>
            <a:pPr defTabSz="914400" eaLnBrk="1" hangingPunct="1">
              <a:buFontTx/>
              <a:buNone/>
              <a:defRPr/>
            </a:pPr>
            <a:r>
              <a:rPr lang="en-US" b="1" dirty="0">
                <a:solidFill>
                  <a:srgbClr val="FFFFFF"/>
                </a:solidFill>
                <a:effectLst>
                  <a:glow rad="101600">
                    <a:srgbClr val="000000">
                      <a:alpha val="75000"/>
                    </a:srgbClr>
                  </a:glow>
                </a:effectLst>
                <a:latin typeface="Arial" charset="0"/>
                <a:cs typeface="Arial" charset="0"/>
              </a:rPr>
              <a:t> 	- child sacrifice by King </a:t>
            </a:r>
            <a:r>
              <a:rPr lang="en-US" b="1" dirty="0" err="1">
                <a:solidFill>
                  <a:srgbClr val="FFFFFF"/>
                </a:solidFill>
                <a:effectLst>
                  <a:glow rad="101600">
                    <a:srgbClr val="000000">
                      <a:alpha val="75000"/>
                    </a:srgbClr>
                  </a:glow>
                </a:effectLst>
                <a:latin typeface="Arial" charset="0"/>
                <a:cs typeface="Arial" charset="0"/>
              </a:rPr>
              <a:t>Mesha</a:t>
            </a:r>
            <a:r>
              <a:rPr lang="en-US" b="1" dirty="0">
                <a:solidFill>
                  <a:srgbClr val="FFFFFF"/>
                </a:solidFill>
                <a:effectLst>
                  <a:glow rad="101600">
                    <a:srgbClr val="000000">
                      <a:alpha val="75000"/>
                    </a:srgbClr>
                  </a:glow>
                </a:effectLst>
                <a:latin typeface="Arial" charset="0"/>
                <a:cs typeface="Arial" charset="0"/>
              </a:rPr>
              <a:t> (2 Kings 3:26-27)</a:t>
            </a:r>
          </a:p>
          <a:p>
            <a:pPr defTabSz="914400" eaLnBrk="1" hangingPunct="1">
              <a:buFontTx/>
              <a:buNone/>
              <a:defRPr/>
            </a:pPr>
            <a:endParaRPr lang="en-US" b="1" dirty="0">
              <a:solidFill>
                <a:srgbClr val="FFFFFF"/>
              </a:solidFill>
              <a:effectLst>
                <a:glow rad="101600">
                  <a:srgbClr val="000000">
                    <a:alpha val="75000"/>
                  </a:srgbClr>
                </a:glow>
              </a:effectLst>
              <a:latin typeface="Arial" charset="0"/>
              <a:cs typeface="Arial" charset="0"/>
            </a:endParaRPr>
          </a:p>
        </p:txBody>
      </p:sp>
      <p:sp>
        <p:nvSpPr>
          <p:cNvPr id="24166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pic>
        <p:nvPicPr>
          <p:cNvPr id="321551" name="Picture 15" descr="https://www.gaychristian101.com/images/MoGold.jpg">
            <a:extLst>
              <a:ext uri="{FF2B5EF4-FFF2-40B4-BE49-F238E27FC236}">
                <a16:creationId xmlns:a16="http://schemas.microsoft.com/office/drawing/2014/main" id="{96A1F117-06D7-DD41-8C99-5606002575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1752600"/>
            <a:ext cx="34290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96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381000"/>
            <a:ext cx="7772400" cy="1143000"/>
          </a:xfrm>
        </p:spPr>
        <p:txBody>
          <a:bodyPr/>
          <a:lstStyle/>
          <a:p>
            <a:pPr eaLnBrk="1" hangingPunct="1"/>
            <a:r>
              <a:rPr lang="en-US">
                <a:solidFill>
                  <a:schemeClr val="bg1"/>
                </a:solidFill>
                <a:latin typeface="Arial" charset="0"/>
                <a:cs typeface="Arial" charset="0"/>
              </a:rPr>
              <a:t>Moabite Worship</a:t>
            </a:r>
          </a:p>
        </p:txBody>
      </p:sp>
      <p:sp>
        <p:nvSpPr>
          <p:cNvPr id="242691" name="Rectangle 3"/>
          <p:cNvSpPr txBox="1">
            <a:spLocks noChangeArrowheads="1"/>
          </p:cNvSpPr>
          <p:nvPr/>
        </p:nvSpPr>
        <p:spPr bwMode="auto">
          <a:xfrm>
            <a:off x="381000" y="3810000"/>
            <a:ext cx="8153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723900" indent="-723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sz="3600">
                <a:solidFill>
                  <a:srgbClr val="FFFFFF"/>
                </a:solidFill>
                <a:cs typeface="Arial" charset="0"/>
              </a:rPr>
              <a:t>3.	Priesthood</a:t>
            </a:r>
          </a:p>
          <a:p>
            <a:pPr defTabSz="914400" eaLnBrk="1" fontAlgn="base" hangingPunct="1">
              <a:spcBef>
                <a:spcPct val="20000"/>
              </a:spcBef>
              <a:spcAft>
                <a:spcPct val="0"/>
              </a:spcAft>
            </a:pPr>
            <a:r>
              <a:rPr lang="en-US" sz="3600">
                <a:solidFill>
                  <a:srgbClr val="FFFFFF"/>
                </a:solidFill>
                <a:cs typeface="Arial" charset="0"/>
              </a:rPr>
              <a:t>	- led by the king </a:t>
            </a:r>
          </a:p>
          <a:p>
            <a:pPr defTabSz="914400" eaLnBrk="1" fontAlgn="base" hangingPunct="1">
              <a:spcBef>
                <a:spcPct val="20000"/>
              </a:spcBef>
              <a:spcAft>
                <a:spcPct val="0"/>
              </a:spcAft>
            </a:pPr>
            <a:r>
              <a:rPr lang="en-US" sz="3600">
                <a:solidFill>
                  <a:srgbClr val="FFFFFF"/>
                </a:solidFill>
                <a:cs typeface="Arial" charset="0"/>
              </a:rPr>
              <a:t>		e.g. Balak, Jer. 48:7</a:t>
            </a:r>
          </a:p>
        </p:txBody>
      </p:sp>
      <p:sp>
        <p:nvSpPr>
          <p:cNvPr id="242692"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pic>
        <p:nvPicPr>
          <p:cNvPr id="5" name="Picture 2" descr="Image result for Chemosh">
            <a:extLst>
              <a:ext uri="{FF2B5EF4-FFF2-40B4-BE49-F238E27FC236}">
                <a16:creationId xmlns:a16="http://schemas.microsoft.com/office/drawing/2014/main" id="{12908C36-4C43-1B46-BDC2-3EE3E568B6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1757" y="1805354"/>
            <a:ext cx="3150235"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26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0" scaled="1"/>
        </a:gra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838200"/>
            <a:ext cx="7772400" cy="1143000"/>
          </a:xfrm>
        </p:spPr>
        <p:txBody>
          <a:bodyPr/>
          <a:lstStyle/>
          <a:p>
            <a:pPr eaLnBrk="1" hangingPunct="1">
              <a:defRPr/>
            </a:pPr>
            <a:r>
              <a:rPr lang="en-US" sz="5400" dirty="0">
                <a:solidFill>
                  <a:srgbClr val="FFFFFF"/>
                </a:solidFill>
                <a:effectLst>
                  <a:glow rad="101600">
                    <a:schemeClr val="tx1">
                      <a:alpha val="75000"/>
                    </a:schemeClr>
                  </a:glow>
                </a:effectLst>
                <a:latin typeface="Arial" charset="0"/>
                <a:cs typeface="Arial" charset="0"/>
              </a:rPr>
              <a:t>Moabite Worship</a:t>
            </a:r>
          </a:p>
        </p:txBody>
      </p:sp>
      <p:pic>
        <p:nvPicPr>
          <p:cNvPr id="327682" name="Picture 2" descr="Image result for moabite divination">
            <a:extLst>
              <a:ext uri="{FF2B5EF4-FFF2-40B4-BE49-F238E27FC236}">
                <a16:creationId xmlns:a16="http://schemas.microsoft.com/office/drawing/2014/main" id="{1CFF1A9D-A3E2-BF49-A5B0-1F610BC840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464169" y="3818792"/>
            <a:ext cx="5143500" cy="24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buFontTx/>
              <a:buNone/>
              <a:defRPr/>
            </a:pPr>
            <a:r>
              <a:rPr lang="en-US" sz="4000" b="1" dirty="0">
                <a:solidFill>
                  <a:srgbClr val="FFFFFF"/>
                </a:solidFill>
                <a:effectLst>
                  <a:glow rad="101600">
                    <a:srgbClr val="000000">
                      <a:alpha val="75000"/>
                    </a:srgbClr>
                  </a:glow>
                </a:effectLst>
                <a:latin typeface="Arial" charset="0"/>
                <a:cs typeface="Arial" charset="0"/>
              </a:rPr>
              <a:t>4. Divination</a:t>
            </a:r>
          </a:p>
          <a:p>
            <a:pPr defTabSz="914400" eaLnBrk="1" hangingPunct="1">
              <a:buFontTx/>
              <a:buNone/>
              <a:defRPr/>
            </a:pPr>
            <a:r>
              <a:rPr lang="en-US" sz="4000" b="1" dirty="0">
                <a:solidFill>
                  <a:srgbClr val="FFFFFF"/>
                </a:solidFill>
                <a:effectLst>
                  <a:glow rad="101600">
                    <a:srgbClr val="000000">
                      <a:alpha val="75000"/>
                    </a:srgbClr>
                  </a:glow>
                </a:effectLst>
                <a:latin typeface="Arial" charset="0"/>
                <a:cs typeface="Arial" charset="0"/>
              </a:rPr>
              <a:t>  	</a:t>
            </a:r>
            <a:r>
              <a:rPr lang="en-US" sz="4000" b="1" dirty="0" err="1">
                <a:solidFill>
                  <a:srgbClr val="FFFFFF"/>
                </a:solidFill>
                <a:effectLst>
                  <a:glow rad="101600">
                    <a:srgbClr val="000000">
                      <a:alpha val="75000"/>
                    </a:srgbClr>
                  </a:glow>
                </a:effectLst>
                <a:latin typeface="Arial" charset="0"/>
                <a:cs typeface="Arial" charset="0"/>
              </a:rPr>
              <a:t>Num</a:t>
            </a:r>
            <a:r>
              <a:rPr lang="en-US" sz="4000" b="1" dirty="0">
                <a:solidFill>
                  <a:srgbClr val="FFFFFF"/>
                </a:solidFill>
                <a:effectLst>
                  <a:glow rad="101600">
                    <a:srgbClr val="000000">
                      <a:alpha val="75000"/>
                    </a:srgbClr>
                  </a:glow>
                </a:effectLst>
                <a:latin typeface="Arial" charset="0"/>
                <a:cs typeface="Arial" charset="0"/>
              </a:rPr>
              <a:t> 22–24 </a:t>
            </a:r>
          </a:p>
          <a:p>
            <a:pPr defTabSz="914400" eaLnBrk="1" hangingPunct="1">
              <a:buFontTx/>
              <a:buNone/>
              <a:defRPr/>
            </a:pPr>
            <a:r>
              <a:rPr lang="en-US" sz="4000" b="1" dirty="0">
                <a:solidFill>
                  <a:srgbClr val="FFFFFF"/>
                </a:solidFill>
                <a:effectLst>
                  <a:glow rad="101600">
                    <a:srgbClr val="000000">
                      <a:alpha val="75000"/>
                    </a:srgbClr>
                  </a:glow>
                </a:effectLst>
                <a:latin typeface="Arial" charset="0"/>
                <a:cs typeface="Arial" charset="0"/>
              </a:rPr>
              <a:t>	- Balak &amp; Balaam</a:t>
            </a:r>
          </a:p>
        </p:txBody>
      </p:sp>
      <p:sp>
        <p:nvSpPr>
          <p:cNvPr id="243718"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spTree>
    <p:extLst>
      <p:ext uri="{BB962C8B-B14F-4D97-AF65-F5344CB8AC3E}">
        <p14:creationId xmlns:p14="http://schemas.microsoft.com/office/powerpoint/2010/main" val="3665855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defRPr/>
            </a:pPr>
            <a:r>
              <a:rPr lang="en-US" b="1" dirty="0">
                <a:solidFill>
                  <a:schemeClr val="bg1"/>
                </a:solidFill>
                <a:effectLst>
                  <a:outerShdw blurRad="193675" dist="139700" dir="2700000" algn="tl" rotWithShape="0">
                    <a:srgbClr val="000000">
                      <a:alpha val="92000"/>
                    </a:srgbClr>
                  </a:outerShdw>
                </a:effectLst>
                <a:latin typeface="Arial" charset="0"/>
                <a:cs typeface="Arial" charset="0"/>
              </a:rPr>
              <a:t>Moabite Worship</a:t>
            </a:r>
          </a:p>
        </p:txBody>
      </p:sp>
      <p:sp>
        <p:nvSpPr>
          <p:cNvPr id="6" name="Rectangle 3"/>
          <p:cNvSpPr txBox="1">
            <a:spLocks noChangeArrowheads="1"/>
          </p:cNvSpPr>
          <p:nvPr/>
        </p:nvSpPr>
        <p:spPr bwMode="auto">
          <a:xfrm>
            <a:off x="3886200" y="1905000"/>
            <a:ext cx="5105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buFontTx/>
              <a:buNone/>
              <a:defRPr/>
            </a:pPr>
            <a:r>
              <a:rPr lang="en-US" b="1" dirty="0">
                <a:solidFill>
                  <a:srgbClr val="FFFFFF"/>
                </a:solidFill>
                <a:effectLst>
                  <a:outerShdw blurRad="193675" dist="139700" dir="2700000" algn="tl" rotWithShape="0">
                    <a:srgbClr val="000000">
                      <a:alpha val="92000"/>
                    </a:srgbClr>
                  </a:outerShdw>
                </a:effectLst>
                <a:latin typeface="Arial" charset="0"/>
                <a:cs typeface="Arial" charset="0"/>
              </a:rPr>
              <a:t>5. Canaanite fertility rites</a:t>
            </a:r>
          </a:p>
          <a:p>
            <a:pPr defTabSz="914400" eaLnBrk="1" hangingPunct="1">
              <a:buFontTx/>
              <a:buNone/>
              <a:defRPr/>
            </a:pPr>
            <a:r>
              <a:rPr lang="en-US" b="1" dirty="0">
                <a:solidFill>
                  <a:srgbClr val="FFFFFF"/>
                </a:solidFill>
                <a:effectLst>
                  <a:outerShdw blurRad="193675" dist="139700" dir="2700000" algn="tl" rotWithShape="0">
                    <a:srgbClr val="000000">
                      <a:alpha val="92000"/>
                    </a:srgbClr>
                  </a:outerShdw>
                </a:effectLst>
                <a:latin typeface="Arial" charset="0"/>
                <a:cs typeface="Arial" charset="0"/>
              </a:rPr>
              <a:t> 	Num. 25 - grotesque in God</a:t>
            </a:r>
            <a:r>
              <a:rPr lang="fr-FR" altLang="ja-JP" b="1" dirty="0">
                <a:solidFill>
                  <a:srgbClr val="FFFFFF"/>
                </a:solidFill>
                <a:effectLst>
                  <a:outerShdw blurRad="193675" dist="139700" dir="2700000" algn="tl" rotWithShape="0">
                    <a:srgbClr val="000000">
                      <a:alpha val="92000"/>
                    </a:srgbClr>
                  </a:outerShdw>
                </a:effectLst>
                <a:latin typeface="Arial" charset="0"/>
                <a:cs typeface="Arial" charset="0"/>
              </a:rPr>
              <a:t>'s </a:t>
            </a:r>
            <a:r>
              <a:rPr lang="en-US" b="1" dirty="0">
                <a:solidFill>
                  <a:srgbClr val="FFFFFF"/>
                </a:solidFill>
                <a:effectLst>
                  <a:outerShdw blurRad="193675" dist="139700" dir="2700000" algn="tl" rotWithShape="0">
                    <a:srgbClr val="000000">
                      <a:alpha val="92000"/>
                    </a:srgbClr>
                  </a:outerShdw>
                </a:effectLst>
                <a:latin typeface="Arial" charset="0"/>
                <a:cs typeface="Arial" charset="0"/>
              </a:rPr>
              <a:t>eyes; Israelite participation led to God</a:t>
            </a:r>
            <a:r>
              <a:rPr lang="fr-FR" altLang="ja-JP" b="1" dirty="0">
                <a:solidFill>
                  <a:srgbClr val="FFFFFF"/>
                </a:solidFill>
                <a:effectLst>
                  <a:outerShdw blurRad="193675" dist="139700" dir="2700000" algn="tl" rotWithShape="0">
                    <a:srgbClr val="000000">
                      <a:alpha val="92000"/>
                    </a:srgbClr>
                  </a:outerShdw>
                </a:effectLst>
                <a:latin typeface="Arial" charset="0"/>
                <a:cs typeface="Arial" charset="0"/>
              </a:rPr>
              <a:t>'</a:t>
            </a:r>
            <a:r>
              <a:rPr lang="en-US" b="1" dirty="0">
                <a:solidFill>
                  <a:srgbClr val="FFFFFF"/>
                </a:solidFill>
                <a:effectLst>
                  <a:outerShdw blurRad="193675" dist="139700" dir="2700000" algn="tl" rotWithShape="0">
                    <a:srgbClr val="000000">
                      <a:alpha val="92000"/>
                    </a:srgbClr>
                  </a:outerShdw>
                </a:effectLst>
                <a:latin typeface="Arial" charset="0"/>
                <a:cs typeface="Arial" charset="0"/>
              </a:rPr>
              <a:t>s judgment in a plague killing 24,000</a:t>
            </a:r>
          </a:p>
          <a:p>
            <a:pPr defTabSz="914400" eaLnBrk="1" hangingPunct="1">
              <a:buFontTx/>
              <a:buNone/>
              <a:defRPr/>
            </a:pPr>
            <a:endParaRPr lang="en-US" b="1" dirty="0">
              <a:solidFill>
                <a:srgbClr val="FFFFFF"/>
              </a:solidFill>
              <a:effectLst>
                <a:outerShdw blurRad="193675" dist="139700" dir="2700000" algn="tl" rotWithShape="0">
                  <a:srgbClr val="000000">
                    <a:alpha val="92000"/>
                  </a:srgbClr>
                </a:outerShdw>
              </a:effectLst>
              <a:latin typeface="Arial" charset="0"/>
              <a:cs typeface="Arial" charset="0"/>
            </a:endParaRPr>
          </a:p>
        </p:txBody>
      </p:sp>
      <p:sp>
        <p:nvSpPr>
          <p:cNvPr id="244742"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98</a:t>
            </a:r>
          </a:p>
        </p:txBody>
      </p:sp>
      <p:pic>
        <p:nvPicPr>
          <p:cNvPr id="7" name="Picture 2" descr="Image result for moabite divination">
            <a:extLst>
              <a:ext uri="{FF2B5EF4-FFF2-40B4-BE49-F238E27FC236}">
                <a16:creationId xmlns:a16="http://schemas.microsoft.com/office/drawing/2014/main" id="{530DFD9A-D04F-F349-A7B8-A1AB6C1FCB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3886200" cy="393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425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8708" name="Picture 4" descr="Image result for moabite divination">
            <a:extLst>
              <a:ext uri="{FF2B5EF4-FFF2-40B4-BE49-F238E27FC236}">
                <a16:creationId xmlns:a16="http://schemas.microsoft.com/office/drawing/2014/main" id="{33C7B4D1-569F-D64D-B12A-3EC516B36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1"/>
            <a:ext cx="9152793" cy="6101862"/>
          </a:xfrm>
          <a:prstGeom prst="rect">
            <a:avLst/>
          </a:prstGeom>
          <a:noFill/>
          <a:extLst>
            <a:ext uri="{909E8E84-426E-40DD-AFC4-6F175D3DCCD1}">
              <a14:hiddenFill xmlns:a14="http://schemas.microsoft.com/office/drawing/2010/main">
                <a:solidFill>
                  <a:srgbClr val="FFFFFF"/>
                </a:solidFill>
              </a14:hiddenFill>
            </a:ext>
          </a:extLst>
        </p:spPr>
      </p:pic>
      <p:sp>
        <p:nvSpPr>
          <p:cNvPr id="245762" name="Rectangle 2"/>
          <p:cNvSpPr>
            <a:spLocks noGrp="1" noChangeArrowheads="1"/>
          </p:cNvSpPr>
          <p:nvPr>
            <p:ph type="title"/>
          </p:nvPr>
        </p:nvSpPr>
        <p:spPr>
          <a:xfrm rot="10800000" flipV="1">
            <a:off x="685800" y="152400"/>
            <a:ext cx="7772400" cy="609600"/>
          </a:xfrm>
          <a:solidFill>
            <a:srgbClr val="FF0000"/>
          </a:solidFill>
        </p:spPr>
        <p:txBody>
          <a:bodyPr/>
          <a:lstStyle/>
          <a:p>
            <a:pPr eaLnBrk="1" hangingPunct="1"/>
            <a:r>
              <a:rPr lang="en-US">
                <a:solidFill>
                  <a:schemeClr val="bg1"/>
                </a:solidFill>
                <a:latin typeface="Arial" charset="0"/>
                <a:cs typeface="Arial" charset="0"/>
              </a:rPr>
              <a:t>God's Response</a:t>
            </a:r>
          </a:p>
        </p:txBody>
      </p:sp>
      <p:sp>
        <p:nvSpPr>
          <p:cNvPr id="245763" name="Rectangle 3"/>
          <p:cNvSpPr txBox="1">
            <a:spLocks noChangeArrowheads="1"/>
          </p:cNvSpPr>
          <p:nvPr/>
        </p:nvSpPr>
        <p:spPr bwMode="auto">
          <a:xfrm>
            <a:off x="1828800" y="990600"/>
            <a:ext cx="7162800" cy="5867400"/>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2800" b="1" dirty="0">
                <a:solidFill>
                  <a:schemeClr val="bg1"/>
                </a:solidFill>
                <a:effectLst>
                  <a:glow rad="228600">
                    <a:schemeClr val="accent4">
                      <a:satMod val="175000"/>
                    </a:schemeClr>
                  </a:glow>
                </a:effectLst>
                <a:cs typeface="Arial" charset="0"/>
              </a:rPr>
              <a:t>“The L</a:t>
            </a:r>
            <a:r>
              <a:rPr lang="en-US" sz="2400" b="1" dirty="0">
                <a:solidFill>
                  <a:schemeClr val="bg1"/>
                </a:solidFill>
                <a:effectLst>
                  <a:glow rad="228600">
                    <a:schemeClr val="accent4">
                      <a:satMod val="175000"/>
                    </a:schemeClr>
                  </a:glow>
                </a:effectLst>
                <a:cs typeface="Arial" charset="0"/>
              </a:rPr>
              <a:t>ORD</a:t>
            </a:r>
            <a:r>
              <a:rPr lang="en-US" sz="2800" b="1" dirty="0">
                <a:solidFill>
                  <a:schemeClr val="bg1"/>
                </a:solidFill>
                <a:effectLst>
                  <a:glow rad="228600">
                    <a:schemeClr val="accent4">
                      <a:satMod val="175000"/>
                    </a:schemeClr>
                  </a:glow>
                </a:effectLst>
                <a:cs typeface="Arial" charset="0"/>
              </a:rPr>
              <a:t> said to Moses, ‘Take all the leaders of these people, kill them and expose them in broad daylight before the L</a:t>
            </a:r>
            <a:r>
              <a:rPr lang="en-US" sz="2400" b="1" dirty="0">
                <a:solidFill>
                  <a:schemeClr val="bg1"/>
                </a:solidFill>
                <a:effectLst>
                  <a:glow rad="228600">
                    <a:schemeClr val="accent4">
                      <a:satMod val="175000"/>
                    </a:schemeClr>
                  </a:glow>
                </a:effectLst>
                <a:cs typeface="Arial" charset="0"/>
              </a:rPr>
              <a:t>ORD</a:t>
            </a:r>
            <a:r>
              <a:rPr lang="en-US" sz="2800" b="1" dirty="0">
                <a:solidFill>
                  <a:schemeClr val="bg1"/>
                </a:solidFill>
                <a:effectLst>
                  <a:glow rad="228600">
                    <a:schemeClr val="accent4">
                      <a:satMod val="175000"/>
                    </a:schemeClr>
                  </a:glow>
                </a:effectLst>
                <a:cs typeface="Arial" charset="0"/>
              </a:rPr>
              <a:t>, so that the L</a:t>
            </a:r>
            <a:r>
              <a:rPr lang="en-US" sz="2400" b="1" dirty="0">
                <a:solidFill>
                  <a:schemeClr val="bg1"/>
                </a:solidFill>
                <a:effectLst>
                  <a:glow rad="228600">
                    <a:schemeClr val="accent4">
                      <a:satMod val="175000"/>
                    </a:schemeClr>
                  </a:glow>
                </a:effectLst>
                <a:cs typeface="Arial" charset="0"/>
              </a:rPr>
              <a:t>ORD</a:t>
            </a:r>
            <a:r>
              <a:rPr lang="fr-FR" sz="2800" b="1" dirty="0">
                <a:solidFill>
                  <a:schemeClr val="bg1"/>
                </a:solidFill>
                <a:effectLst>
                  <a:glow rad="228600">
                    <a:schemeClr val="accent4">
                      <a:satMod val="175000"/>
                    </a:schemeClr>
                  </a:glow>
                </a:effectLst>
                <a:cs typeface="Arial" charset="0"/>
              </a:rPr>
              <a:t>'</a:t>
            </a:r>
            <a:r>
              <a:rPr lang="en-US" sz="2800" b="1" dirty="0">
                <a:solidFill>
                  <a:schemeClr val="bg1"/>
                </a:solidFill>
                <a:effectLst>
                  <a:glow rad="228600">
                    <a:schemeClr val="accent4">
                      <a:satMod val="175000"/>
                    </a:schemeClr>
                  </a:glow>
                </a:effectLst>
                <a:cs typeface="Arial" charset="0"/>
              </a:rPr>
              <a:t>s fierce anger may turn away from Israel.’</a:t>
            </a:r>
          </a:p>
          <a:p>
            <a:pPr defTabSz="914400" eaLnBrk="1" fontAlgn="base" hangingPunct="1">
              <a:lnSpc>
                <a:spcPct val="90000"/>
              </a:lnSpc>
              <a:spcBef>
                <a:spcPct val="20000"/>
              </a:spcBef>
              <a:spcAft>
                <a:spcPct val="0"/>
              </a:spcAft>
            </a:pPr>
            <a:endParaRPr lang="en-US" sz="1200" b="1" dirty="0">
              <a:solidFill>
                <a:schemeClr val="bg1"/>
              </a:solidFill>
              <a:effectLst>
                <a:glow rad="228600">
                  <a:schemeClr val="accent4">
                    <a:satMod val="175000"/>
                  </a:schemeClr>
                </a:glow>
              </a:effectLst>
              <a:cs typeface="Arial" charset="0"/>
            </a:endParaRPr>
          </a:p>
          <a:p>
            <a:pPr defTabSz="914400" eaLnBrk="1" fontAlgn="base" hangingPunct="1">
              <a:lnSpc>
                <a:spcPct val="90000"/>
              </a:lnSpc>
              <a:spcBef>
                <a:spcPct val="20000"/>
              </a:spcBef>
              <a:spcAft>
                <a:spcPct val="0"/>
              </a:spcAft>
            </a:pPr>
            <a:r>
              <a:rPr lang="en-US" sz="2800" b="1" dirty="0">
                <a:solidFill>
                  <a:schemeClr val="bg1"/>
                </a:solidFill>
                <a:effectLst>
                  <a:glow rad="228600">
                    <a:schemeClr val="accent4">
                      <a:satMod val="175000"/>
                    </a:schemeClr>
                  </a:glow>
                </a:effectLst>
                <a:cs typeface="Arial" charset="0"/>
              </a:rPr>
              <a:t>“So Moses said to Israel</a:t>
            </a:r>
            <a:r>
              <a:rPr lang="fr-FR" sz="2800" b="1" dirty="0">
                <a:solidFill>
                  <a:schemeClr val="bg1"/>
                </a:solidFill>
                <a:effectLst>
                  <a:glow rad="228600">
                    <a:schemeClr val="accent4">
                      <a:satMod val="175000"/>
                    </a:schemeClr>
                  </a:glow>
                </a:effectLst>
                <a:cs typeface="Arial" charset="0"/>
              </a:rPr>
              <a:t>'</a:t>
            </a:r>
            <a:r>
              <a:rPr lang="en-US" sz="2800" b="1" dirty="0">
                <a:solidFill>
                  <a:schemeClr val="bg1"/>
                </a:solidFill>
                <a:effectLst>
                  <a:glow rad="228600">
                    <a:schemeClr val="accent4">
                      <a:satMod val="175000"/>
                    </a:schemeClr>
                  </a:glow>
                </a:effectLst>
                <a:cs typeface="Arial" charset="0"/>
              </a:rPr>
              <a:t>s judges, ‘Each of you must put to death those of your men who have joined in worshiping the Baal of Peor.’</a:t>
            </a:r>
          </a:p>
          <a:p>
            <a:pPr defTabSz="914400" eaLnBrk="1" fontAlgn="base" hangingPunct="1">
              <a:lnSpc>
                <a:spcPct val="90000"/>
              </a:lnSpc>
              <a:spcBef>
                <a:spcPct val="20000"/>
              </a:spcBef>
              <a:spcAft>
                <a:spcPct val="0"/>
              </a:spcAft>
            </a:pPr>
            <a:endParaRPr lang="en-US" sz="1200" b="1" dirty="0">
              <a:solidFill>
                <a:schemeClr val="bg1"/>
              </a:solidFill>
              <a:effectLst>
                <a:glow rad="228600">
                  <a:schemeClr val="accent4">
                    <a:satMod val="175000"/>
                  </a:schemeClr>
                </a:glow>
              </a:effectLst>
              <a:cs typeface="Arial" charset="0"/>
            </a:endParaRPr>
          </a:p>
          <a:p>
            <a:pPr defTabSz="914400" eaLnBrk="1" fontAlgn="base" hangingPunct="1">
              <a:lnSpc>
                <a:spcPct val="90000"/>
              </a:lnSpc>
              <a:spcBef>
                <a:spcPct val="20000"/>
              </a:spcBef>
              <a:spcAft>
                <a:spcPct val="0"/>
              </a:spcAft>
            </a:pPr>
            <a:r>
              <a:rPr lang="en-US" sz="2800" b="1" dirty="0">
                <a:solidFill>
                  <a:schemeClr val="bg1"/>
                </a:solidFill>
                <a:effectLst>
                  <a:glow rad="228600">
                    <a:schemeClr val="accent4">
                      <a:satMod val="175000"/>
                    </a:schemeClr>
                  </a:glow>
                </a:effectLst>
                <a:cs typeface="Arial" charset="0"/>
              </a:rPr>
              <a:t>“…Then the plague against the Israelites was stopped;  but those who died in the plague numbered 24,000.”</a:t>
            </a:r>
          </a:p>
          <a:p>
            <a:pPr algn="r" defTabSz="914400" eaLnBrk="1" fontAlgn="base" hangingPunct="1">
              <a:lnSpc>
                <a:spcPct val="90000"/>
              </a:lnSpc>
              <a:spcBef>
                <a:spcPct val="20000"/>
              </a:spcBef>
              <a:spcAft>
                <a:spcPct val="0"/>
              </a:spcAft>
            </a:pPr>
            <a:r>
              <a:rPr lang="en-US" sz="2800" b="1" i="1" dirty="0">
                <a:solidFill>
                  <a:schemeClr val="bg1"/>
                </a:solidFill>
                <a:effectLst>
                  <a:glow rad="228600">
                    <a:schemeClr val="accent4">
                      <a:satMod val="175000"/>
                    </a:schemeClr>
                  </a:glow>
                </a:effectLst>
                <a:cs typeface="Arial" charset="0"/>
              </a:rPr>
              <a:t>Numbers 25:4-9</a:t>
            </a:r>
          </a:p>
          <a:p>
            <a:pPr defTabSz="914400" eaLnBrk="1" fontAlgn="base" hangingPunct="1">
              <a:lnSpc>
                <a:spcPct val="90000"/>
              </a:lnSpc>
              <a:spcBef>
                <a:spcPct val="20000"/>
              </a:spcBef>
              <a:spcAft>
                <a:spcPct val="0"/>
              </a:spcAft>
            </a:pPr>
            <a:endParaRPr lang="en-US" sz="2800" b="1" i="1" dirty="0">
              <a:solidFill>
                <a:schemeClr val="bg1"/>
              </a:solidFill>
              <a:effectLst>
                <a:glow rad="228600">
                  <a:schemeClr val="accent4">
                    <a:satMod val="175000"/>
                  </a:schemeClr>
                </a:glow>
              </a:effectLst>
              <a:cs typeface="Arial" charset="0"/>
            </a:endParaRPr>
          </a:p>
        </p:txBody>
      </p:sp>
      <p:sp>
        <p:nvSpPr>
          <p:cNvPr id="24576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2634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371600" y="-76200"/>
            <a:ext cx="7772400" cy="1143000"/>
          </a:xfrm>
        </p:spPr>
        <p:txBody>
          <a:bodyPr/>
          <a:lstStyle/>
          <a:p>
            <a:pPr eaLnBrk="1" hangingPunct="1">
              <a:defRPr/>
            </a:pPr>
            <a:r>
              <a:rPr lang="en-US" b="1" dirty="0">
                <a:solidFill>
                  <a:schemeClr val="bg1"/>
                </a:solidFill>
                <a:effectLst>
                  <a:glow rad="101600">
                    <a:schemeClr val="tx1">
                      <a:alpha val="75000"/>
                    </a:schemeClr>
                  </a:glow>
                </a:effectLst>
                <a:latin typeface="Arial" charset="0"/>
                <a:cs typeface="Arial" charset="0"/>
              </a:rPr>
              <a:t>Implications</a:t>
            </a:r>
          </a:p>
        </p:txBody>
      </p:sp>
      <p:pic>
        <p:nvPicPr>
          <p:cNvPr id="246787" name="Picture 4" descr="g01008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3886200"/>
            <a:ext cx="31480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5" descr="G01064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3429000"/>
            <a:ext cx="228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914400" y="1066800"/>
            <a:ext cx="777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eaLnBrk="1" hangingPunct="1">
              <a:buFontTx/>
              <a:buNone/>
              <a:defRPr/>
            </a:pPr>
            <a:r>
              <a:rPr lang="en-US" sz="2800" b="1" dirty="0">
                <a:solidFill>
                  <a:srgbClr val="FFFFFF"/>
                </a:solidFill>
                <a:effectLst>
                  <a:glow rad="101600">
                    <a:srgbClr val="000000">
                      <a:alpha val="75000"/>
                    </a:srgbClr>
                  </a:glow>
                </a:effectLst>
                <a:latin typeface="Arial" charset="0"/>
                <a:cs typeface="Arial" charset="0"/>
              </a:rPr>
              <a:t>This polytheistic immoral pagan worship was opposed to the monotheistic worship of Yahweh who expects His people to be holy. God used a donkey to curb a false prophet and judgment to preserve His people.</a:t>
            </a:r>
          </a:p>
          <a:p>
            <a:pPr marL="0" indent="0" defTabSz="914400" eaLnBrk="1" hangingPunct="1">
              <a:buFontTx/>
              <a:buNone/>
              <a:defRPr/>
            </a:pPr>
            <a:endParaRPr lang="en-US" sz="2800" b="1" dirty="0">
              <a:solidFill>
                <a:srgbClr val="FFFFFF"/>
              </a:solidFill>
              <a:effectLst>
                <a:glow rad="101600">
                  <a:srgbClr val="000000">
                    <a:alpha val="75000"/>
                  </a:srgbClr>
                </a:glow>
              </a:effectLst>
              <a:latin typeface="Arial" charset="0"/>
              <a:cs typeface="Arial" charset="0"/>
            </a:endParaRPr>
          </a:p>
        </p:txBody>
      </p:sp>
      <p:sp>
        <p:nvSpPr>
          <p:cNvPr id="246790"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3398894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defTabSz="914400" fontAlgn="base">
              <a:spcBef>
                <a:spcPct val="0"/>
              </a:spcBef>
              <a:spcAft>
                <a:spcPct val="0"/>
              </a:spcAft>
              <a:defRPr/>
            </a:pPr>
            <a:endParaRPr lang="en-US" sz="2400" dirty="0">
              <a:solidFill>
                <a:srgbClr val="DADADA">
                  <a:lumMod val="10000"/>
                </a:srgbClr>
              </a:solidFill>
              <a:latin typeface="Arial" pitchFamily="-105" charset="0"/>
              <a:ea typeface="ＭＳ Ｐゴシック" charset="0"/>
              <a:cs typeface="ＭＳ Ｐゴシック" charset="0"/>
            </a:endParaRPr>
          </a:p>
        </p:txBody>
      </p:sp>
      <p:pic>
        <p:nvPicPr>
          <p:cNvPr id="260099" name="Picture 3" descr="Ruth (gleaning)"/>
          <p:cNvPicPr>
            <a:picLocks noGrp="1" noChangeAspect="1" noChangeArrowheads="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5511800" y="1066800"/>
            <a:ext cx="3327400" cy="3962400"/>
          </a:xfrm>
          <a:noFill/>
        </p:spPr>
      </p:pic>
      <p:pic>
        <p:nvPicPr>
          <p:cNvPr id="260100" name="Picture 4" descr="farming"/>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990600" y="3414713"/>
            <a:ext cx="4191000" cy="3192462"/>
          </a:xfrm>
          <a:noFill/>
        </p:spPr>
      </p:pic>
      <p:sp>
        <p:nvSpPr>
          <p:cNvPr id="260101" name="Text Box 5"/>
          <p:cNvSpPr txBox="1">
            <a:spLocks noChangeArrowheads="1"/>
          </p:cNvSpPr>
          <p:nvPr/>
        </p:nvSpPr>
        <p:spPr bwMode="auto">
          <a:xfrm>
            <a:off x="76200" y="1676400"/>
            <a:ext cx="5562600" cy="1169988"/>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buFontTx/>
              <a:buChar char="•"/>
              <a:defRPr/>
            </a:pPr>
            <a:r>
              <a:rPr lang="en-US" sz="2800" b="1">
                <a:solidFill>
                  <a:srgbClr val="FFFFFF"/>
                </a:solidFill>
                <a:effectLst>
                  <a:outerShdw blurRad="38100" dist="38100" dir="2700000" algn="tl">
                    <a:srgbClr val="000000"/>
                  </a:outerShdw>
                </a:effectLst>
                <a:cs typeface="Arial" charset="0"/>
              </a:rPr>
              <a:t>  Farming</a:t>
            </a:r>
          </a:p>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   The plains of Moab are fertile</a:t>
            </a:r>
          </a:p>
        </p:txBody>
      </p:sp>
      <p:sp>
        <p:nvSpPr>
          <p:cNvPr id="260102" name="Text Box 6"/>
          <p:cNvSpPr txBox="1">
            <a:spLocks noChangeArrowheads="1"/>
          </p:cNvSpPr>
          <p:nvPr/>
        </p:nvSpPr>
        <p:spPr bwMode="auto">
          <a:xfrm>
            <a:off x="76200" y="990600"/>
            <a:ext cx="5791200" cy="579438"/>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b="1" u="sng">
                <a:solidFill>
                  <a:srgbClr val="FFFFFF"/>
                </a:solidFill>
                <a:effectLst>
                  <a:outerShdw blurRad="38100" dist="38100" dir="2700000" algn="tl">
                    <a:srgbClr val="000000"/>
                  </a:outerShdw>
                </a:effectLst>
                <a:cs typeface="Arial" charset="0"/>
              </a:rPr>
              <a:t>Economy</a:t>
            </a:r>
            <a:r>
              <a:rPr lang="en-US" b="1">
                <a:solidFill>
                  <a:srgbClr val="FFFFFF"/>
                </a:solidFill>
                <a:effectLst>
                  <a:outerShdw blurRad="38100" dist="38100" dir="2700000" algn="tl">
                    <a:srgbClr val="000000"/>
                  </a:outerShdw>
                </a:effectLst>
                <a:cs typeface="Arial" charset="0"/>
              </a:rPr>
              <a:t>:</a:t>
            </a:r>
          </a:p>
        </p:txBody>
      </p:sp>
      <p:sp>
        <p:nvSpPr>
          <p:cNvPr id="247814" name="Title 2"/>
          <p:cNvSpPr>
            <a:spLocks noGrp="1"/>
          </p:cNvSpPr>
          <p:nvPr>
            <p:ph type="title" sz="quarter"/>
          </p:nvPr>
        </p:nvSpPr>
        <p:spPr/>
        <p:txBody>
          <a:bodyPr/>
          <a:lstStyle/>
          <a:p>
            <a:r>
              <a:rPr lang="en-US" sz="5400">
                <a:solidFill>
                  <a:srgbClr val="000090"/>
                </a:solidFill>
                <a:latin typeface="Impact" charset="0"/>
                <a:cs typeface="Arial" charset="0"/>
              </a:rPr>
              <a:t>5. Culture</a:t>
            </a:r>
          </a:p>
        </p:txBody>
      </p:sp>
      <p:sp>
        <p:nvSpPr>
          <p:cNvPr id="247815"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2314040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260102"/>
                                        </p:tgtEl>
                                        <p:attrNameLst>
                                          <p:attrName>style.visibility</p:attrName>
                                        </p:attrNameLst>
                                      </p:cBhvr>
                                      <p:to>
                                        <p:strVal val="visible"/>
                                      </p:to>
                                    </p:set>
                                    <p:animEffect transition="in" filter="checkerboard(across)">
                                      <p:cBhvr>
                                        <p:cTn id="7" dur="500"/>
                                        <p:tgtEl>
                                          <p:spTgt spid="260102"/>
                                        </p:tgtEl>
                                      </p:cBhvr>
                                    </p:animEffect>
                                  </p:childTnLst>
                                </p:cTn>
                              </p:par>
                            </p:childTnLst>
                          </p:cTn>
                        </p:par>
                        <p:par>
                          <p:cTn id="8" fill="hold" nodeType="afterGroup">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260099"/>
                                        </p:tgtEl>
                                        <p:attrNameLst>
                                          <p:attrName>style.visibility</p:attrName>
                                        </p:attrNameLst>
                                      </p:cBhvr>
                                      <p:to>
                                        <p:strVal val="visible"/>
                                      </p:to>
                                    </p:set>
                                    <p:animEffect transition="in" filter="fade">
                                      <p:cBhvr>
                                        <p:cTn id="11" dur="2000"/>
                                        <p:tgtEl>
                                          <p:spTgt spid="260099"/>
                                        </p:tgtEl>
                                      </p:cBhvr>
                                    </p:animEffect>
                                  </p:childTnLst>
                                </p:cTn>
                              </p:par>
                              <p:par>
                                <p:cTn id="12" presetID="26" presetClass="entr" presetSubtype="0" fill="hold" nodeType="withEffect">
                                  <p:stCondLst>
                                    <p:cond delay="0"/>
                                  </p:stCondLst>
                                  <p:childTnLst>
                                    <p:set>
                                      <p:cBhvr>
                                        <p:cTn id="13" dur="1" fill="hold">
                                          <p:stCondLst>
                                            <p:cond delay="0"/>
                                          </p:stCondLst>
                                        </p:cTn>
                                        <p:tgtEl>
                                          <p:spTgt spid="260100"/>
                                        </p:tgtEl>
                                        <p:attrNameLst>
                                          <p:attrName>style.visibility</p:attrName>
                                        </p:attrNameLst>
                                      </p:cBhvr>
                                      <p:to>
                                        <p:strVal val="visible"/>
                                      </p:to>
                                    </p:set>
                                    <p:animEffect transition="in" filter="wipe(down)">
                                      <p:cBhvr>
                                        <p:cTn id="14" dur="580">
                                          <p:stCondLst>
                                            <p:cond delay="0"/>
                                          </p:stCondLst>
                                        </p:cTn>
                                        <p:tgtEl>
                                          <p:spTgt spid="260100"/>
                                        </p:tgtEl>
                                      </p:cBhvr>
                                    </p:animEffect>
                                    <p:anim calcmode="lin" valueType="num">
                                      <p:cBhvr>
                                        <p:cTn id="15" dur="1822" tmFilter="0,0; 0.14,0.36; 0.43,0.73; 0.71,0.91; 1.0,1.0">
                                          <p:stCondLst>
                                            <p:cond delay="0"/>
                                          </p:stCondLst>
                                        </p:cTn>
                                        <p:tgtEl>
                                          <p:spTgt spid="26010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010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010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010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0100"/>
                                        </p:tgtEl>
                                        <p:attrNameLst>
                                          <p:attrName>ppt_y</p:attrName>
                                        </p:attrNameLst>
                                      </p:cBhvr>
                                      <p:tavLst>
                                        <p:tav tm="0" fmla="#ppt_y-sin(pi*$)/81">
                                          <p:val>
                                            <p:fltVal val="0"/>
                                          </p:val>
                                        </p:tav>
                                        <p:tav tm="100000">
                                          <p:val>
                                            <p:fltVal val="1"/>
                                          </p:val>
                                        </p:tav>
                                      </p:tavLst>
                                    </p:anim>
                                    <p:animScale>
                                      <p:cBhvr>
                                        <p:cTn id="20" dur="26">
                                          <p:stCondLst>
                                            <p:cond delay="650"/>
                                          </p:stCondLst>
                                        </p:cTn>
                                        <p:tgtEl>
                                          <p:spTgt spid="260100"/>
                                        </p:tgtEl>
                                      </p:cBhvr>
                                      <p:to x="100000" y="60000"/>
                                    </p:animScale>
                                    <p:animScale>
                                      <p:cBhvr>
                                        <p:cTn id="21" dur="166" decel="50000">
                                          <p:stCondLst>
                                            <p:cond delay="676"/>
                                          </p:stCondLst>
                                        </p:cTn>
                                        <p:tgtEl>
                                          <p:spTgt spid="260100"/>
                                        </p:tgtEl>
                                      </p:cBhvr>
                                      <p:to x="100000" y="100000"/>
                                    </p:animScale>
                                    <p:animScale>
                                      <p:cBhvr>
                                        <p:cTn id="22" dur="26">
                                          <p:stCondLst>
                                            <p:cond delay="1312"/>
                                          </p:stCondLst>
                                        </p:cTn>
                                        <p:tgtEl>
                                          <p:spTgt spid="260100"/>
                                        </p:tgtEl>
                                      </p:cBhvr>
                                      <p:to x="100000" y="80000"/>
                                    </p:animScale>
                                    <p:animScale>
                                      <p:cBhvr>
                                        <p:cTn id="23" dur="166" decel="50000">
                                          <p:stCondLst>
                                            <p:cond delay="1338"/>
                                          </p:stCondLst>
                                        </p:cTn>
                                        <p:tgtEl>
                                          <p:spTgt spid="260100"/>
                                        </p:tgtEl>
                                      </p:cBhvr>
                                      <p:to x="100000" y="100000"/>
                                    </p:animScale>
                                    <p:animScale>
                                      <p:cBhvr>
                                        <p:cTn id="24" dur="26">
                                          <p:stCondLst>
                                            <p:cond delay="1642"/>
                                          </p:stCondLst>
                                        </p:cTn>
                                        <p:tgtEl>
                                          <p:spTgt spid="260100"/>
                                        </p:tgtEl>
                                      </p:cBhvr>
                                      <p:to x="100000" y="90000"/>
                                    </p:animScale>
                                    <p:animScale>
                                      <p:cBhvr>
                                        <p:cTn id="25" dur="166" decel="50000">
                                          <p:stCondLst>
                                            <p:cond delay="1668"/>
                                          </p:stCondLst>
                                        </p:cTn>
                                        <p:tgtEl>
                                          <p:spTgt spid="260100"/>
                                        </p:tgtEl>
                                      </p:cBhvr>
                                      <p:to x="100000" y="100000"/>
                                    </p:animScale>
                                    <p:animScale>
                                      <p:cBhvr>
                                        <p:cTn id="26" dur="26">
                                          <p:stCondLst>
                                            <p:cond delay="1808"/>
                                          </p:stCondLst>
                                        </p:cTn>
                                        <p:tgtEl>
                                          <p:spTgt spid="260100"/>
                                        </p:tgtEl>
                                      </p:cBhvr>
                                      <p:to x="100000" y="95000"/>
                                    </p:animScale>
                                    <p:animScale>
                                      <p:cBhvr>
                                        <p:cTn id="27" dur="166" decel="50000">
                                          <p:stCondLst>
                                            <p:cond delay="1834"/>
                                          </p:stCondLst>
                                        </p:cTn>
                                        <p:tgtEl>
                                          <p:spTgt spid="260100"/>
                                        </p:tgtEl>
                                      </p:cBhvr>
                                      <p:to x="100000" y="100000"/>
                                    </p:animScale>
                                  </p:childTnLst>
                                </p:cTn>
                              </p:par>
                            </p:childTnLst>
                          </p:cTn>
                        </p:par>
                        <p:par>
                          <p:cTn id="28" fill="hold" nodeType="afterGroup">
                            <p:stCondLst>
                              <p:cond delay="5000"/>
                            </p:stCondLst>
                            <p:childTnLst>
                              <p:par>
                                <p:cTn id="29" presetID="9" presetClass="entr" presetSubtype="0" fill="hold" grpId="0" nodeType="afterEffect">
                                  <p:stCondLst>
                                    <p:cond delay="500"/>
                                  </p:stCondLst>
                                  <p:childTnLst>
                                    <p:set>
                                      <p:cBhvr>
                                        <p:cTn id="30" dur="1" fill="hold">
                                          <p:stCondLst>
                                            <p:cond delay="0"/>
                                          </p:stCondLst>
                                        </p:cTn>
                                        <p:tgtEl>
                                          <p:spTgt spid="260101"/>
                                        </p:tgtEl>
                                        <p:attrNameLst>
                                          <p:attrName>style.visibility</p:attrName>
                                        </p:attrNameLst>
                                      </p:cBhvr>
                                      <p:to>
                                        <p:strVal val="visible"/>
                                      </p:to>
                                    </p:set>
                                    <p:animEffect transition="in" filter="dissolve">
                                      <p:cBhvr>
                                        <p:cTn id="31" dur="500"/>
                                        <p:tgtEl>
                                          <p:spTgt spid="26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26010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304800" y="1219200"/>
            <a:ext cx="4800600" cy="5448300"/>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400" b="1" u="sng" dirty="0">
                <a:solidFill>
                  <a:srgbClr val="FFFFFF"/>
                </a:solidFill>
                <a:effectLst>
                  <a:outerShdw blurRad="38100" dist="38100" dir="2700000" algn="tl">
                    <a:srgbClr val="000000"/>
                  </a:outerShdw>
                </a:effectLst>
                <a:cs typeface="Arial" charset="0"/>
              </a:rPr>
              <a:t>2 Kings 3:4</a:t>
            </a:r>
            <a:endParaRPr lang="en-US" sz="2400" b="1" dirty="0">
              <a:solidFill>
                <a:srgbClr val="FFFFFF"/>
              </a:solidFill>
              <a:effectLst>
                <a:outerShdw blurRad="38100" dist="38100" dir="2700000" algn="tl">
                  <a:srgbClr val="000000"/>
                </a:outerShdw>
              </a:effectLst>
              <a:cs typeface="Arial" charset="0"/>
            </a:endParaRPr>
          </a:p>
          <a:p>
            <a:pPr lvl="1" defTabSz="914400" eaLnBrk="1" fontAlgn="base" hangingPunct="1">
              <a:spcBef>
                <a:spcPct val="50000"/>
              </a:spcBef>
              <a:spcAft>
                <a:spcPct val="0"/>
              </a:spcAft>
              <a:defRPr/>
            </a:pPr>
            <a:r>
              <a:rPr lang="en-US" altLang="ja-JP" sz="2400" b="1" dirty="0">
                <a:solidFill>
                  <a:srgbClr val="FFFFFF"/>
                </a:solidFill>
                <a:effectLst>
                  <a:outerShdw blurRad="38100" dist="38100" dir="2700000" algn="tl">
                    <a:srgbClr val="000000"/>
                  </a:outerShdw>
                </a:effectLst>
                <a:cs typeface="Arial" charset="0"/>
              </a:rPr>
              <a:t>"</a:t>
            </a:r>
            <a:r>
              <a:rPr lang="en-US" sz="2400" b="1" dirty="0">
                <a:solidFill>
                  <a:srgbClr val="FFFFFF"/>
                </a:solidFill>
                <a:effectLst>
                  <a:outerShdw blurRad="38100" dist="38100" dir="2700000" algn="tl">
                    <a:srgbClr val="000000"/>
                  </a:outerShdw>
                </a:effectLst>
                <a:cs typeface="Arial" charset="0"/>
              </a:rPr>
              <a:t>Now Mesha king of Moab raised sheep, and he had to supply the king of Israel with a 100,000 lambs and with the wool of a 100,000 rams.</a:t>
            </a:r>
            <a:r>
              <a:rPr lang="en-US" altLang="ja-JP" sz="2400" b="1"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a:p>
            <a:pPr defTabSz="914400" eaLnBrk="1" fontAlgn="base" hangingPunct="1">
              <a:spcBef>
                <a:spcPct val="50000"/>
              </a:spcBef>
              <a:spcAft>
                <a:spcPct val="0"/>
              </a:spcAft>
              <a:defRPr/>
            </a:pPr>
            <a:r>
              <a:rPr lang="en-US" sz="2400" b="1" u="sng" dirty="0">
                <a:solidFill>
                  <a:srgbClr val="FFFFFF"/>
                </a:solidFill>
                <a:effectLst>
                  <a:outerShdw blurRad="38100" dist="38100" dir="2700000" algn="tl">
                    <a:srgbClr val="000000"/>
                  </a:outerShdw>
                </a:effectLst>
                <a:cs typeface="Arial" charset="0"/>
              </a:rPr>
              <a:t>Isaiah 16:1</a:t>
            </a:r>
          </a:p>
          <a:p>
            <a:pPr lvl="1" defTabSz="914400" eaLnBrk="1" fontAlgn="base" hangingPunct="1">
              <a:spcBef>
                <a:spcPct val="50000"/>
              </a:spcBef>
              <a:spcAft>
                <a:spcPct val="0"/>
              </a:spcAft>
              <a:defRPr/>
            </a:pPr>
            <a:r>
              <a:rPr lang="en-US" altLang="ja-JP" sz="2400" b="1" dirty="0">
                <a:solidFill>
                  <a:srgbClr val="FFFFFF"/>
                </a:solidFill>
                <a:effectLst>
                  <a:outerShdw blurRad="38100" dist="38100" dir="2700000" algn="tl">
                    <a:srgbClr val="000000"/>
                  </a:outerShdw>
                </a:effectLst>
                <a:cs typeface="Arial" charset="0"/>
              </a:rPr>
              <a:t>"</a:t>
            </a:r>
            <a:r>
              <a:rPr lang="en-US" sz="2400" b="1" dirty="0">
                <a:solidFill>
                  <a:srgbClr val="FFFFFF"/>
                </a:solidFill>
                <a:effectLst>
                  <a:outerShdw blurRad="38100" dist="38100" dir="2700000" algn="tl">
                    <a:srgbClr val="000000"/>
                  </a:outerShdw>
                </a:effectLst>
                <a:cs typeface="Arial" charset="0"/>
              </a:rPr>
              <a:t>Send lambs as tribute to the ruler of the land, from </a:t>
            </a:r>
            <a:r>
              <a:rPr lang="en-US" sz="2400" b="1" dirty="0" err="1">
                <a:solidFill>
                  <a:srgbClr val="FFFFFF"/>
                </a:solidFill>
                <a:effectLst>
                  <a:outerShdw blurRad="38100" dist="38100" dir="2700000" algn="tl">
                    <a:srgbClr val="000000"/>
                  </a:outerShdw>
                </a:effectLst>
                <a:cs typeface="Arial" charset="0"/>
              </a:rPr>
              <a:t>Sela</a:t>
            </a:r>
            <a:r>
              <a:rPr lang="en-US" sz="2400" b="1" dirty="0">
                <a:solidFill>
                  <a:srgbClr val="FFFFFF"/>
                </a:solidFill>
                <a:effectLst>
                  <a:outerShdw blurRad="38100" dist="38100" dir="2700000" algn="tl">
                    <a:srgbClr val="000000"/>
                  </a:outerShdw>
                </a:effectLst>
                <a:cs typeface="Arial" charset="0"/>
              </a:rPr>
              <a:t> across the desert, to the mount of the Daughter of Zion.</a:t>
            </a:r>
            <a:r>
              <a:rPr lang="en-US" altLang="ja-JP" sz="2400" b="1"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p:txBody>
      </p:sp>
      <p:pic>
        <p:nvPicPr>
          <p:cNvPr id="261123" name="Picture 3" descr="sheep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2990850"/>
            <a:ext cx="41148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4"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8313"/>
            <a:ext cx="4149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Title 1"/>
          <p:cNvSpPr>
            <a:spLocks noGrp="1"/>
          </p:cNvSpPr>
          <p:nvPr>
            <p:ph type="title"/>
          </p:nvPr>
        </p:nvSpPr>
        <p:spPr>
          <a:xfrm>
            <a:off x="0" y="228600"/>
            <a:ext cx="4572000" cy="762000"/>
          </a:xfrm>
          <a:solidFill>
            <a:schemeClr val="tx1"/>
          </a:solidFill>
        </p:spPr>
        <p:txBody>
          <a:bodyPr/>
          <a:lstStyle/>
          <a:p>
            <a:r>
              <a:rPr lang="en-US">
                <a:latin typeface="Impact" charset="0"/>
                <a:cs typeface="Arial" charset="0"/>
              </a:rPr>
              <a:t>Shepherding</a:t>
            </a:r>
          </a:p>
        </p:txBody>
      </p:sp>
      <p:sp>
        <p:nvSpPr>
          <p:cNvPr id="24883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38467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61124"/>
                                        </p:tgtEl>
                                        <p:attrNameLst>
                                          <p:attrName>style.visibility</p:attrName>
                                        </p:attrNameLst>
                                      </p:cBhvr>
                                      <p:to>
                                        <p:strVal val="visible"/>
                                      </p:to>
                                    </p:set>
                                    <p:animEffect transition="in" filter="dissolve">
                                      <p:cBhvr>
                                        <p:cTn id="7" dur="1000"/>
                                        <p:tgtEl>
                                          <p:spTgt spid="261124"/>
                                        </p:tgtEl>
                                      </p:cBhvr>
                                    </p:animEffect>
                                  </p:childTnLst>
                                </p:cTn>
                              </p:par>
                            </p:childTnLst>
                          </p:cTn>
                        </p:par>
                        <p:par>
                          <p:cTn id="8" fill="hold" nodeType="afterGroup">
                            <p:stCondLst>
                              <p:cond delay="1500"/>
                            </p:stCondLst>
                            <p:childTnLst>
                              <p:par>
                                <p:cTn id="9" presetID="37" presetClass="entr" presetSubtype="0" fill="hold" nodeType="afterEffect">
                                  <p:stCondLst>
                                    <p:cond delay="500"/>
                                  </p:stCondLst>
                                  <p:childTnLst>
                                    <p:set>
                                      <p:cBhvr>
                                        <p:cTn id="10" dur="1" fill="hold">
                                          <p:stCondLst>
                                            <p:cond delay="0"/>
                                          </p:stCondLst>
                                        </p:cTn>
                                        <p:tgtEl>
                                          <p:spTgt spid="261123"/>
                                        </p:tgtEl>
                                        <p:attrNameLst>
                                          <p:attrName>style.visibility</p:attrName>
                                        </p:attrNameLst>
                                      </p:cBhvr>
                                      <p:to>
                                        <p:strVal val="visible"/>
                                      </p:to>
                                    </p:set>
                                    <p:animEffect transition="in" filter="fade">
                                      <p:cBhvr>
                                        <p:cTn id="11" dur="1000"/>
                                        <p:tgtEl>
                                          <p:spTgt spid="261123"/>
                                        </p:tgtEl>
                                      </p:cBhvr>
                                    </p:animEffect>
                                    <p:anim calcmode="lin" valueType="num">
                                      <p:cBhvr>
                                        <p:cTn id="12" dur="1000" fill="hold"/>
                                        <p:tgtEl>
                                          <p:spTgt spid="261123"/>
                                        </p:tgtEl>
                                        <p:attrNameLst>
                                          <p:attrName>ppt_x</p:attrName>
                                        </p:attrNameLst>
                                      </p:cBhvr>
                                      <p:tavLst>
                                        <p:tav tm="0">
                                          <p:val>
                                            <p:strVal val="#ppt_x"/>
                                          </p:val>
                                        </p:tav>
                                        <p:tav tm="100000">
                                          <p:val>
                                            <p:strVal val="#ppt_x"/>
                                          </p:val>
                                        </p:tav>
                                      </p:tavLst>
                                    </p:anim>
                                    <p:anim calcmode="lin" valueType="num">
                                      <p:cBhvr>
                                        <p:cTn id="13" dur="900" decel="100000" fill="hold"/>
                                        <p:tgtEl>
                                          <p:spTgt spid="2611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61123"/>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3000"/>
                            </p:stCondLst>
                            <p:childTnLst>
                              <p:par>
                                <p:cTn id="16" presetID="9" presetClass="entr" presetSubtype="0" fill="hold" grpId="0" nodeType="afterEffect">
                                  <p:stCondLst>
                                    <p:cond delay="1000"/>
                                  </p:stCondLst>
                                  <p:childTnLst>
                                    <p:set>
                                      <p:cBhvr>
                                        <p:cTn id="17" dur="1" fill="hold">
                                          <p:stCondLst>
                                            <p:cond delay="0"/>
                                          </p:stCondLst>
                                        </p:cTn>
                                        <p:tgtEl>
                                          <p:spTgt spid="261122"/>
                                        </p:tgtEl>
                                        <p:attrNameLst>
                                          <p:attrName>style.visibility</p:attrName>
                                        </p:attrNameLst>
                                      </p:cBhvr>
                                      <p:to>
                                        <p:strVal val="visible"/>
                                      </p:to>
                                    </p:set>
                                    <p:animEffect transition="in" filter="dissolve">
                                      <p:cBhvr>
                                        <p:cTn id="18" dur="500"/>
                                        <p:tgtEl>
                                          <p:spTgt spid="26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descr="Ruth and Naomi"/>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250825" y="952500"/>
            <a:ext cx="2495550" cy="3054350"/>
          </a:xfrm>
          <a:noFill/>
        </p:spPr>
      </p:pic>
      <p:sp>
        <p:nvSpPr>
          <p:cNvPr id="262148" name="Text Box 4"/>
          <p:cNvSpPr txBox="1">
            <a:spLocks noChangeArrowheads="1"/>
          </p:cNvSpPr>
          <p:nvPr/>
        </p:nvSpPr>
        <p:spPr bwMode="auto">
          <a:xfrm>
            <a:off x="2895600" y="914400"/>
            <a:ext cx="5867400" cy="1219200"/>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400" b="1" u="sng" dirty="0">
                <a:solidFill>
                  <a:srgbClr val="FFFFFF"/>
                </a:solidFill>
                <a:effectLst>
                  <a:outerShdw blurRad="38100" dist="38100" dir="2700000" algn="tl">
                    <a:srgbClr val="000000"/>
                  </a:outerShdw>
                </a:effectLst>
                <a:latin typeface="Tahoma" charset="0"/>
                <a:ea typeface="Arial" charset="0"/>
              </a:rPr>
              <a:t>Ruth 1:4</a:t>
            </a:r>
          </a:p>
          <a:p>
            <a:pPr lvl="1" defTabSz="914400" eaLnBrk="1" fontAlgn="base" hangingPunct="1">
              <a:spcBef>
                <a:spcPct val="50000"/>
              </a:spcBef>
              <a:spcAft>
                <a:spcPct val="0"/>
              </a:spcAft>
              <a:defRPr/>
            </a:pPr>
            <a:r>
              <a:rPr lang="en-US" altLang="ja-JP" sz="2000" b="1" dirty="0">
                <a:solidFill>
                  <a:srgbClr val="FFFFFF"/>
                </a:solidFill>
                <a:effectLst>
                  <a:outerShdw blurRad="38100" dist="38100" dir="2700000" algn="tl">
                    <a:srgbClr val="000000"/>
                  </a:outerShdw>
                </a:effectLst>
                <a:latin typeface="Tahoma" charset="0"/>
                <a:ea typeface="Arial" charset="0"/>
                <a:cs typeface="ＭＳ Ｐゴシック" charset="0"/>
              </a:rPr>
              <a:t>"</a:t>
            </a:r>
            <a:r>
              <a:rPr lang="en-US" sz="2000" b="1" dirty="0">
                <a:solidFill>
                  <a:srgbClr val="FFFFFF"/>
                </a:solidFill>
                <a:effectLst>
                  <a:outerShdw blurRad="38100" dist="38100" dir="2700000" algn="tl">
                    <a:srgbClr val="000000"/>
                  </a:outerShdw>
                </a:effectLst>
                <a:latin typeface="Tahoma" charset="0"/>
                <a:ea typeface="Arial" charset="0"/>
                <a:cs typeface="ＭＳ Ｐゴシック" charset="0"/>
              </a:rPr>
              <a:t>They married </a:t>
            </a:r>
            <a:r>
              <a:rPr lang="en-US" sz="2000" b="1" dirty="0">
                <a:solidFill>
                  <a:srgbClr val="FFFF00"/>
                </a:solidFill>
                <a:effectLst>
                  <a:outerShdw blurRad="38100" dist="38100" dir="2700000" algn="tl">
                    <a:srgbClr val="000000"/>
                  </a:outerShdw>
                </a:effectLst>
                <a:latin typeface="Tahoma" charset="0"/>
                <a:ea typeface="Arial" charset="0"/>
                <a:cs typeface="ＭＳ Ｐゴシック" charset="0"/>
              </a:rPr>
              <a:t>Moabite </a:t>
            </a:r>
            <a:r>
              <a:rPr lang="en-US" sz="2000" b="1" dirty="0">
                <a:solidFill>
                  <a:srgbClr val="FFFFFF"/>
                </a:solidFill>
                <a:effectLst>
                  <a:outerShdw blurRad="38100" dist="38100" dir="2700000" algn="tl">
                    <a:srgbClr val="000000"/>
                  </a:outerShdw>
                </a:effectLst>
                <a:latin typeface="Tahoma" charset="0"/>
                <a:ea typeface="Arial" charset="0"/>
                <a:cs typeface="ＭＳ Ｐゴシック" charset="0"/>
              </a:rPr>
              <a:t>women, one named </a:t>
            </a:r>
            <a:r>
              <a:rPr lang="en-US" sz="2000" b="1" dirty="0" err="1">
                <a:solidFill>
                  <a:srgbClr val="FFFFFF"/>
                </a:solidFill>
                <a:effectLst>
                  <a:outerShdw blurRad="38100" dist="38100" dir="2700000" algn="tl">
                    <a:srgbClr val="000000"/>
                  </a:outerShdw>
                </a:effectLst>
                <a:latin typeface="Tahoma" charset="0"/>
                <a:ea typeface="Arial" charset="0"/>
                <a:cs typeface="ＭＳ Ｐゴシック" charset="0"/>
              </a:rPr>
              <a:t>Orpah</a:t>
            </a:r>
            <a:r>
              <a:rPr lang="en-US" sz="2000" b="1" dirty="0">
                <a:solidFill>
                  <a:srgbClr val="FFFFFF"/>
                </a:solidFill>
                <a:effectLst>
                  <a:outerShdw blurRad="38100" dist="38100" dir="2700000" algn="tl">
                    <a:srgbClr val="000000"/>
                  </a:outerShdw>
                </a:effectLst>
                <a:latin typeface="Tahoma" charset="0"/>
                <a:ea typeface="Arial" charset="0"/>
                <a:cs typeface="ＭＳ Ｐゴシック" charset="0"/>
              </a:rPr>
              <a:t> and the other Ruth.</a:t>
            </a:r>
            <a:r>
              <a:rPr lang="en-US" altLang="ja-JP" sz="2000" b="1" dirty="0">
                <a:solidFill>
                  <a:srgbClr val="FFFFFF"/>
                </a:solidFill>
                <a:effectLst>
                  <a:outerShdw blurRad="38100" dist="38100" dir="2700000" algn="tl">
                    <a:srgbClr val="000000"/>
                  </a:outerShdw>
                </a:effectLst>
                <a:latin typeface="Tahoma" charset="0"/>
                <a:ea typeface="Arial" charset="0"/>
                <a:cs typeface="ＭＳ Ｐゴシック" charset="0"/>
              </a:rPr>
              <a:t>"</a:t>
            </a:r>
            <a:endParaRPr lang="en-US" sz="2000" b="1" dirty="0">
              <a:solidFill>
                <a:srgbClr val="FFFFFF"/>
              </a:solidFill>
              <a:effectLst>
                <a:outerShdw blurRad="38100" dist="38100" dir="2700000" algn="tl">
                  <a:srgbClr val="000000"/>
                </a:outerShdw>
              </a:effectLst>
              <a:latin typeface="Tahoma" charset="0"/>
              <a:ea typeface="Arial" charset="0"/>
              <a:cs typeface="ＭＳ Ｐゴシック" charset="0"/>
            </a:endParaRPr>
          </a:p>
        </p:txBody>
      </p:sp>
      <p:sp>
        <p:nvSpPr>
          <p:cNvPr id="262149" name="Rectangle 5"/>
          <p:cNvSpPr>
            <a:spLocks noChangeArrowheads="1"/>
          </p:cNvSpPr>
          <p:nvPr/>
        </p:nvSpPr>
        <p:spPr bwMode="auto">
          <a:xfrm>
            <a:off x="2895600" y="2286000"/>
            <a:ext cx="6248400" cy="1752600"/>
          </a:xfrm>
          <a:prstGeom prst="rect">
            <a:avLst/>
          </a:prstGeom>
          <a:noFill/>
          <a:ln w="9525">
            <a:noFill/>
            <a:miter lim="800000"/>
            <a:headEnd/>
            <a:tailEnd/>
          </a:ln>
        </p:spPr>
        <p:txBody>
          <a:bodyPr/>
          <a:lstStyle/>
          <a:p>
            <a:pPr defTabSz="914400" fontAlgn="base">
              <a:spcBef>
                <a:spcPct val="20000"/>
              </a:spcBef>
              <a:spcAft>
                <a:spcPct val="0"/>
              </a:spcAft>
              <a:defRPr/>
            </a:pPr>
            <a:r>
              <a:rPr lang="en-US" sz="2400" b="1" u="sng" dirty="0">
                <a:solidFill>
                  <a:srgbClr val="FFFFFF"/>
                </a:solidFill>
                <a:effectLst>
                  <a:outerShdw blurRad="38100" dist="38100" dir="2700000" algn="tl">
                    <a:srgbClr val="000000"/>
                  </a:outerShdw>
                </a:effectLst>
                <a:latin typeface="Tahoma" charset="0"/>
                <a:ea typeface="ＭＳ Ｐゴシック" charset="0"/>
                <a:cs typeface="Arial" charset="0"/>
              </a:rPr>
              <a:t>1 Kings 11:1</a:t>
            </a:r>
            <a:r>
              <a:rPr lang="en-US" sz="2400" b="1" dirty="0">
                <a:solidFill>
                  <a:srgbClr val="FFFFFF"/>
                </a:solidFill>
                <a:effectLst>
                  <a:outerShdw blurRad="38100" dist="38100" dir="2700000" algn="tl">
                    <a:srgbClr val="000000"/>
                  </a:outerShdw>
                </a:effectLst>
                <a:latin typeface="Tahoma" charset="0"/>
                <a:ea typeface="ＭＳ Ｐゴシック" charset="0"/>
                <a:cs typeface="Arial" charset="0"/>
              </a:rPr>
              <a:t> (King Solomon)</a:t>
            </a:r>
            <a:endParaRPr lang="en-US" sz="2400" b="1" u="sng" dirty="0">
              <a:solidFill>
                <a:srgbClr val="FFFFFF"/>
              </a:solidFill>
              <a:effectLst>
                <a:outerShdw blurRad="38100" dist="38100" dir="2700000" algn="tl">
                  <a:srgbClr val="000000"/>
                </a:outerShdw>
              </a:effectLst>
              <a:latin typeface="Tahoma" charset="0"/>
              <a:ea typeface="ＭＳ Ｐゴシック" charset="0"/>
              <a:cs typeface="Arial" charset="0"/>
            </a:endParaRPr>
          </a:p>
          <a:p>
            <a:pPr lvl="1" defTabSz="914400" fontAlgn="base">
              <a:spcBef>
                <a:spcPct val="20000"/>
              </a:spcBef>
              <a:spcAft>
                <a:spcPct val="0"/>
              </a:spcAft>
              <a:defRPr/>
            </a:pPr>
            <a:r>
              <a:rPr lang="en-US" altLang="ja-JP" sz="2000" b="1" dirty="0">
                <a:solidFill>
                  <a:srgbClr val="FFFFFF"/>
                </a:solidFill>
                <a:effectLst>
                  <a:outerShdw blurRad="38100" dist="38100" dir="2700000" algn="tl">
                    <a:srgbClr val="000000"/>
                  </a:outerShdw>
                </a:effectLst>
                <a:latin typeface="Tahoma" charset="0"/>
                <a:ea typeface="ＭＳ Ｐゴシック" charset="0"/>
                <a:cs typeface="Arial" charset="0"/>
              </a:rPr>
              <a:t>"</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King Solomon, however, loved many foreign women besides Pharaoh</a:t>
            </a:r>
            <a:r>
              <a:rPr lang="fr-FR" altLang="ja-JP" sz="2000" b="1" dirty="0">
                <a:solidFill>
                  <a:srgbClr val="FFFFFF"/>
                </a:solidFill>
                <a:effectLst>
                  <a:outerShdw blurRad="38100" dist="38100" dir="2700000" algn="tl">
                    <a:srgbClr val="000000"/>
                  </a:outerShdw>
                </a:effectLst>
                <a:latin typeface="Tahoma" charset="0"/>
                <a:ea typeface="ＭＳ Ｐゴシック" charset="0"/>
                <a:cs typeface="Arial" charset="0"/>
              </a:rPr>
              <a:t>'</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s daughter – </a:t>
            </a:r>
            <a:r>
              <a:rPr lang="en-US" sz="2000" b="1" dirty="0">
                <a:solidFill>
                  <a:srgbClr val="FFFF00"/>
                </a:solidFill>
                <a:effectLst>
                  <a:outerShdw blurRad="38100" dist="38100" dir="2700000" algn="tl">
                    <a:srgbClr val="000000"/>
                  </a:outerShdw>
                </a:effectLst>
                <a:latin typeface="Tahoma" charset="0"/>
                <a:ea typeface="ＭＳ Ｐゴシック" charset="0"/>
                <a:cs typeface="Arial" charset="0"/>
              </a:rPr>
              <a:t>Moabites</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 Ammonites, </a:t>
            </a:r>
            <a:r>
              <a:rPr lang="en-US" sz="2000" b="1" dirty="0" err="1">
                <a:solidFill>
                  <a:srgbClr val="FFFFFF"/>
                </a:solidFill>
                <a:effectLst>
                  <a:outerShdw blurRad="38100" dist="38100" dir="2700000" algn="tl">
                    <a:srgbClr val="000000"/>
                  </a:outerShdw>
                </a:effectLst>
                <a:latin typeface="Tahoma" charset="0"/>
                <a:ea typeface="ＭＳ Ｐゴシック" charset="0"/>
                <a:cs typeface="Arial" charset="0"/>
              </a:rPr>
              <a:t>Edomites</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 </a:t>
            </a:r>
            <a:r>
              <a:rPr lang="en-US" sz="2000" b="1" dirty="0" err="1">
                <a:solidFill>
                  <a:srgbClr val="FFFFFF"/>
                </a:solidFill>
                <a:effectLst>
                  <a:outerShdw blurRad="38100" dist="38100" dir="2700000" algn="tl">
                    <a:srgbClr val="000000"/>
                  </a:outerShdw>
                </a:effectLst>
                <a:latin typeface="Tahoma" charset="0"/>
                <a:ea typeface="ＭＳ Ｐゴシック" charset="0"/>
                <a:cs typeface="Arial" charset="0"/>
              </a:rPr>
              <a:t>Sidonians</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 and Hittites.</a:t>
            </a:r>
            <a:r>
              <a:rPr lang="en-US" altLang="ja-JP" sz="2000" b="1" dirty="0">
                <a:solidFill>
                  <a:srgbClr val="FFFFFF"/>
                </a:solidFill>
                <a:effectLst>
                  <a:outerShdw blurRad="38100" dist="38100" dir="2700000" algn="tl">
                    <a:srgbClr val="000000"/>
                  </a:outerShdw>
                </a:effectLst>
                <a:latin typeface="Tahoma" charset="0"/>
                <a:ea typeface="ＭＳ Ｐゴシック" charset="0"/>
                <a:cs typeface="Arial" charset="0"/>
              </a:rPr>
              <a:t>"</a:t>
            </a:r>
            <a:endParaRPr lang="en-US" sz="2000" b="1" dirty="0">
              <a:solidFill>
                <a:srgbClr val="FFFFFF"/>
              </a:solidFill>
              <a:effectLst>
                <a:outerShdw blurRad="38100" dist="38100" dir="2700000" algn="tl">
                  <a:srgbClr val="000000"/>
                </a:outerShdw>
              </a:effectLst>
              <a:latin typeface="Tahoma" charset="0"/>
              <a:ea typeface="ＭＳ Ｐゴシック" charset="0"/>
              <a:cs typeface="Arial" charset="0"/>
            </a:endParaRPr>
          </a:p>
        </p:txBody>
      </p:sp>
      <p:sp>
        <p:nvSpPr>
          <p:cNvPr id="262150" name="Rectangle 6"/>
          <p:cNvSpPr>
            <a:spLocks noChangeArrowheads="1"/>
          </p:cNvSpPr>
          <p:nvPr/>
        </p:nvSpPr>
        <p:spPr bwMode="auto">
          <a:xfrm>
            <a:off x="152400" y="4191000"/>
            <a:ext cx="8915400" cy="1219200"/>
          </a:xfrm>
          <a:prstGeom prst="rect">
            <a:avLst/>
          </a:prstGeom>
          <a:noFill/>
          <a:ln w="9525">
            <a:noFill/>
            <a:miter lim="800000"/>
            <a:headEnd/>
            <a:tailEnd/>
          </a:ln>
        </p:spPr>
        <p:txBody>
          <a:bodyPr/>
          <a:lstStyle/>
          <a:p>
            <a:pPr defTabSz="914400" fontAlgn="base">
              <a:spcBef>
                <a:spcPct val="20000"/>
              </a:spcBef>
              <a:spcAft>
                <a:spcPct val="0"/>
              </a:spcAft>
              <a:defRPr/>
            </a:pPr>
            <a:r>
              <a:rPr lang="en-US" sz="2400" b="1" u="sng" dirty="0">
                <a:solidFill>
                  <a:srgbClr val="FFFFFF"/>
                </a:solidFill>
                <a:effectLst>
                  <a:outerShdw blurRad="38100" dist="38100" dir="2700000" algn="tl">
                    <a:srgbClr val="000000"/>
                  </a:outerShdw>
                </a:effectLst>
                <a:latin typeface="Tahoma" charset="0"/>
                <a:ea typeface="ＭＳ Ｐゴシック" charset="0"/>
                <a:cs typeface="Arial" charset="0"/>
              </a:rPr>
              <a:t>1 Chr. 8:8 (King Saul)</a:t>
            </a:r>
          </a:p>
          <a:p>
            <a:pPr lvl="1" defTabSz="914400" fontAlgn="base">
              <a:spcBef>
                <a:spcPct val="20000"/>
              </a:spcBef>
              <a:spcAft>
                <a:spcPct val="0"/>
              </a:spcAft>
              <a:defRPr/>
            </a:pPr>
            <a:r>
              <a:rPr lang="en-US" altLang="ja-JP" sz="2000" b="1" dirty="0">
                <a:solidFill>
                  <a:srgbClr val="FFFFFF"/>
                </a:solidFill>
                <a:effectLst>
                  <a:outerShdw blurRad="38100" dist="38100" dir="2700000" algn="tl">
                    <a:srgbClr val="000000"/>
                  </a:outerShdw>
                </a:effectLst>
                <a:latin typeface="Tahoma" charset="0"/>
                <a:ea typeface="ＭＳ Ｐゴシック" charset="0"/>
                <a:cs typeface="Arial" charset="0"/>
              </a:rPr>
              <a:t>"</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Sons were born to </a:t>
            </a:r>
            <a:r>
              <a:rPr lang="en-US" sz="2000" b="1" dirty="0" err="1">
                <a:solidFill>
                  <a:srgbClr val="FFFFFF"/>
                </a:solidFill>
                <a:effectLst>
                  <a:outerShdw blurRad="38100" dist="38100" dir="2700000" algn="tl">
                    <a:srgbClr val="000000"/>
                  </a:outerShdw>
                </a:effectLst>
                <a:latin typeface="Tahoma" charset="0"/>
                <a:ea typeface="ＭＳ Ｐゴシック" charset="0"/>
                <a:cs typeface="Arial" charset="0"/>
              </a:rPr>
              <a:t>Saharaim</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 in </a:t>
            </a:r>
            <a:r>
              <a:rPr lang="en-US" sz="2000" b="1" dirty="0">
                <a:solidFill>
                  <a:srgbClr val="FFFF00"/>
                </a:solidFill>
                <a:effectLst>
                  <a:outerShdw blurRad="38100" dist="38100" dir="2700000" algn="tl">
                    <a:srgbClr val="000000"/>
                  </a:outerShdw>
                </a:effectLst>
                <a:latin typeface="Tahoma" charset="0"/>
                <a:ea typeface="ＭＳ Ｐゴシック" charset="0"/>
                <a:cs typeface="Arial" charset="0"/>
              </a:rPr>
              <a:t>Moab </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after he had divorced his wives </a:t>
            </a:r>
            <a:r>
              <a:rPr lang="en-US" sz="2000" b="1" dirty="0" err="1">
                <a:solidFill>
                  <a:srgbClr val="FFFFFF"/>
                </a:solidFill>
                <a:effectLst>
                  <a:outerShdw blurRad="38100" dist="38100" dir="2700000" algn="tl">
                    <a:srgbClr val="000000"/>
                  </a:outerShdw>
                </a:effectLst>
                <a:latin typeface="Tahoma" charset="0"/>
                <a:ea typeface="ＭＳ Ｐゴシック" charset="0"/>
                <a:cs typeface="Arial" charset="0"/>
              </a:rPr>
              <a:t>Hushim</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 and </a:t>
            </a:r>
            <a:r>
              <a:rPr lang="en-US" sz="2000" b="1" dirty="0" err="1">
                <a:solidFill>
                  <a:srgbClr val="FFFFFF"/>
                </a:solidFill>
                <a:effectLst>
                  <a:outerShdw blurRad="38100" dist="38100" dir="2700000" algn="tl">
                    <a:srgbClr val="000000"/>
                  </a:outerShdw>
                </a:effectLst>
                <a:latin typeface="Tahoma" charset="0"/>
                <a:ea typeface="ＭＳ Ｐゴシック" charset="0"/>
                <a:cs typeface="Arial" charset="0"/>
              </a:rPr>
              <a:t>Baara</a:t>
            </a:r>
            <a:r>
              <a:rPr lang="en-US" sz="2000" b="1" dirty="0">
                <a:solidFill>
                  <a:srgbClr val="FFFFFF"/>
                </a:solidFill>
                <a:effectLst>
                  <a:outerShdw blurRad="38100" dist="38100" dir="2700000" algn="tl">
                    <a:srgbClr val="000000"/>
                  </a:outerShdw>
                </a:effectLst>
                <a:latin typeface="Tahoma" charset="0"/>
                <a:ea typeface="ＭＳ Ｐゴシック" charset="0"/>
                <a:cs typeface="Arial" charset="0"/>
              </a:rPr>
              <a:t>.</a:t>
            </a:r>
            <a:r>
              <a:rPr lang="en-US" altLang="ja-JP" sz="2000" b="1" dirty="0">
                <a:solidFill>
                  <a:srgbClr val="FFFFFF"/>
                </a:solidFill>
                <a:effectLst>
                  <a:outerShdw blurRad="38100" dist="38100" dir="2700000" algn="tl">
                    <a:srgbClr val="000000"/>
                  </a:outerShdw>
                </a:effectLst>
                <a:latin typeface="Tahoma" charset="0"/>
                <a:ea typeface="ＭＳ Ｐゴシック" charset="0"/>
                <a:cs typeface="Arial" charset="0"/>
              </a:rPr>
              <a:t>"</a:t>
            </a:r>
            <a:endParaRPr lang="en-US" sz="2000" b="1" dirty="0">
              <a:solidFill>
                <a:srgbClr val="FFFFFF"/>
              </a:solidFill>
              <a:effectLst>
                <a:outerShdw blurRad="38100" dist="38100" dir="2700000" algn="tl">
                  <a:srgbClr val="000000"/>
                </a:outerShdw>
              </a:effectLst>
              <a:latin typeface="Tahoma" charset="0"/>
              <a:ea typeface="ＭＳ Ｐゴシック" charset="0"/>
              <a:cs typeface="Arial" charset="0"/>
            </a:endParaRPr>
          </a:p>
        </p:txBody>
      </p:sp>
      <p:sp>
        <p:nvSpPr>
          <p:cNvPr id="262151" name="AutoShape 7"/>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b="1" dirty="0">
              <a:solidFill>
                <a:srgbClr val="161616"/>
              </a:solidFill>
              <a:effectLst>
                <a:outerShdw blurRad="38100" dist="38100" dir="2700000" algn="tl">
                  <a:srgbClr val="000000"/>
                </a:outerShdw>
              </a:effectLst>
              <a:latin typeface="Arial" charset="0"/>
              <a:ea typeface="ＭＳ Ｐゴシック" charset="0"/>
              <a:cs typeface="Arial" charset="0"/>
            </a:endParaRPr>
          </a:p>
        </p:txBody>
      </p:sp>
      <p:sp>
        <p:nvSpPr>
          <p:cNvPr id="249862" name="Title 1"/>
          <p:cNvSpPr>
            <a:spLocks noGrp="1"/>
          </p:cNvSpPr>
          <p:nvPr>
            <p:ph type="title"/>
          </p:nvPr>
        </p:nvSpPr>
        <p:spPr>
          <a:xfrm>
            <a:off x="1066800" y="76200"/>
            <a:ext cx="7239000" cy="762000"/>
          </a:xfrm>
        </p:spPr>
        <p:txBody>
          <a:bodyPr/>
          <a:lstStyle/>
          <a:p>
            <a:r>
              <a:rPr lang="en-US" sz="4800">
                <a:latin typeface="Impact" charset="0"/>
                <a:cs typeface="Arial" charset="0"/>
              </a:rPr>
              <a:t>Marriage</a:t>
            </a:r>
          </a:p>
        </p:txBody>
      </p:sp>
      <p:sp>
        <p:nvSpPr>
          <p:cNvPr id="9" name="Rectangle 2"/>
          <p:cNvSpPr txBox="1">
            <a:spLocks noChangeArrowheads="1"/>
          </p:cNvSpPr>
          <p:nvPr/>
        </p:nvSpPr>
        <p:spPr bwMode="auto">
          <a:xfrm>
            <a:off x="152400" y="5486400"/>
            <a:ext cx="899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a:lstStyle>
          <a:p>
            <a:pPr marL="0" indent="0" defTabSz="914400" eaLnBrk="1" hangingPunct="1">
              <a:buFontTx/>
              <a:buNone/>
              <a:defRPr/>
            </a:pPr>
            <a:r>
              <a:rPr lang="en-US" sz="2400" u="sng" dirty="0">
                <a:solidFill>
                  <a:srgbClr val="FFFFFF"/>
                </a:solidFill>
                <a:effectLst>
                  <a:outerShdw blurRad="38100" dist="38100" dir="2700000" algn="tl">
                    <a:srgbClr val="000000"/>
                  </a:outerShdw>
                </a:effectLst>
                <a:latin typeface="Tahoma" charset="0"/>
                <a:cs typeface="Arial" charset="0"/>
              </a:rPr>
              <a:t>Nehemiah 13:23</a:t>
            </a:r>
          </a:p>
          <a:p>
            <a:pPr marL="457200" lvl="1" indent="0" defTabSz="914400" eaLnBrk="1" hangingPunct="1">
              <a:buFontTx/>
              <a:buNone/>
              <a:defRPr/>
            </a:pPr>
            <a:r>
              <a:rPr lang="en-US" altLang="ja-JP" sz="2000" dirty="0">
                <a:solidFill>
                  <a:srgbClr val="FFFFFF"/>
                </a:solidFill>
                <a:effectLst>
                  <a:outerShdw blurRad="38100" dist="38100" dir="2700000" algn="tl">
                    <a:srgbClr val="000000"/>
                  </a:outerShdw>
                </a:effectLst>
                <a:latin typeface="Tahoma" charset="0"/>
                <a:ea typeface="Arial" charset="0"/>
                <a:cs typeface="Arial" charset="0"/>
              </a:rPr>
              <a:t>"</a:t>
            </a:r>
            <a:r>
              <a:rPr lang="en-US" sz="2000" dirty="0">
                <a:solidFill>
                  <a:srgbClr val="FFFFFF"/>
                </a:solidFill>
                <a:effectLst>
                  <a:outerShdw blurRad="38100" dist="38100" dir="2700000" algn="tl">
                    <a:srgbClr val="000000"/>
                  </a:outerShdw>
                </a:effectLst>
                <a:latin typeface="Tahoma" charset="0"/>
                <a:ea typeface="Arial" charset="0"/>
                <a:cs typeface="Arial" charset="0"/>
              </a:rPr>
              <a:t>Moreover in those days I saw men of Judah who had married women from Ashdod, Ammon and </a:t>
            </a:r>
            <a:r>
              <a:rPr lang="en-US" sz="2000" dirty="0">
                <a:solidFill>
                  <a:srgbClr val="FFFF00"/>
                </a:solidFill>
                <a:effectLst>
                  <a:outerShdw blurRad="38100" dist="38100" dir="2700000" algn="tl">
                    <a:srgbClr val="000000"/>
                  </a:outerShdw>
                </a:effectLst>
                <a:latin typeface="Tahoma" charset="0"/>
                <a:ea typeface="Arial" charset="0"/>
                <a:cs typeface="Arial" charset="0"/>
              </a:rPr>
              <a:t>Moab</a:t>
            </a:r>
            <a:r>
              <a:rPr lang="en-US" sz="2000" dirty="0">
                <a:solidFill>
                  <a:srgbClr val="FFFFFF"/>
                </a:solidFill>
                <a:effectLst>
                  <a:outerShdw blurRad="38100" dist="38100" dir="2700000" algn="tl">
                    <a:srgbClr val="000000"/>
                  </a:outerShdw>
                </a:effectLst>
                <a:latin typeface="Tahoma" charset="0"/>
                <a:ea typeface="Arial" charset="0"/>
                <a:cs typeface="Arial" charset="0"/>
              </a:rPr>
              <a:t>.</a:t>
            </a:r>
            <a:r>
              <a:rPr lang="en-US" altLang="ja-JP" sz="2000" dirty="0">
                <a:solidFill>
                  <a:srgbClr val="FFFFFF"/>
                </a:solidFill>
                <a:effectLst>
                  <a:outerShdw blurRad="38100" dist="38100" dir="2700000" algn="tl">
                    <a:srgbClr val="000000"/>
                  </a:outerShdw>
                </a:effectLst>
                <a:latin typeface="Tahoma" charset="0"/>
                <a:ea typeface="Arial" charset="0"/>
                <a:cs typeface="Arial" charset="0"/>
              </a:rPr>
              <a:t>"</a:t>
            </a:r>
            <a:endParaRPr lang="en-US" sz="2000" dirty="0">
              <a:solidFill>
                <a:srgbClr val="FFFFFF"/>
              </a:solidFill>
              <a:effectLst>
                <a:outerShdw blurRad="38100" dist="38100" dir="2700000" algn="tl">
                  <a:srgbClr val="000000"/>
                </a:outerShdw>
              </a:effectLst>
              <a:latin typeface="Tahoma" charset="0"/>
              <a:ea typeface="Arial" charset="0"/>
              <a:cs typeface="Arial" charset="0"/>
            </a:endParaRPr>
          </a:p>
        </p:txBody>
      </p:sp>
      <p:sp>
        <p:nvSpPr>
          <p:cNvPr id="24986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961848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dissolve">
                                      <p:cBhvr>
                                        <p:cTn id="7" dur="500"/>
                                        <p:tgtEl>
                                          <p:spTgt spid="2621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2148"/>
                                        </p:tgtEl>
                                        <p:attrNameLst>
                                          <p:attrName>style.visibility</p:attrName>
                                        </p:attrNameLst>
                                      </p:cBhvr>
                                      <p:to>
                                        <p:strVal val="visible"/>
                                      </p:to>
                                    </p:set>
                                    <p:animEffect transition="in" filter="dissolve">
                                      <p:cBhvr>
                                        <p:cTn id="10" dur="500"/>
                                        <p:tgtEl>
                                          <p:spTgt spid="262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62149"/>
                                        </p:tgtEl>
                                        <p:attrNameLst>
                                          <p:attrName>style.visibility</p:attrName>
                                        </p:attrNameLst>
                                      </p:cBhvr>
                                      <p:to>
                                        <p:strVal val="visible"/>
                                      </p:to>
                                    </p:set>
                                    <p:animEffect transition="in" filter="diamond(in)">
                                      <p:cBhvr>
                                        <p:cTn id="15" dur="2000"/>
                                        <p:tgtEl>
                                          <p:spTgt spid="262149"/>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62150"/>
                                        </p:tgtEl>
                                        <p:attrNameLst>
                                          <p:attrName>style.visibility</p:attrName>
                                        </p:attrNameLst>
                                      </p:cBhvr>
                                      <p:to>
                                        <p:strVal val="visible"/>
                                      </p:to>
                                    </p:set>
                                    <p:animEffect transition="in" filter="dissolve">
                                      <p:cBhvr>
                                        <p:cTn id="20" dur="500"/>
                                        <p:tgtEl>
                                          <p:spTgt spid="262150"/>
                                        </p:tgtEl>
                                      </p:cBhvr>
                                    </p:animEffect>
                                  </p:childTnLst>
                                </p:cTn>
                              </p:par>
                            </p:childTnLst>
                          </p:cTn>
                        </p:par>
                      </p:childTnLst>
                    </p:cTn>
                  </p:par>
                  <p:par>
                    <p:cTn id="21" fill="hold">
                      <p:stCondLst>
                        <p:cond delay="indefinite"/>
                      </p:stCondLst>
                      <p:childTnLst>
                        <p:par>
                          <p:cTn id="22" fill="hold" nodeType="after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amond(in)">
                                      <p:cBhvr>
                                        <p:cTn id="25" dur="2000"/>
                                        <p:tgtEl>
                                          <p:spTgt spid="9">
                                            <p:txEl>
                                              <p:pRg st="0" end="0"/>
                                            </p:txEl>
                                          </p:spTgt>
                                        </p:tgtEl>
                                      </p:cBhvr>
                                    </p:animEffect>
                                  </p:childTnLst>
                                </p:cTn>
                              </p:par>
                              <p:par>
                                <p:cTn id="26" presetID="8" presetClass="entr" presetSubtype="16" fill="hold" grpId="0" nodeType="withEffect">
                                  <p:stCondLst>
                                    <p:cond delay="100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diamond(in)">
                                      <p:cBhvr>
                                        <p:cTn id="28"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p:bldP spid="262149" grpId="0"/>
      <p:bldP spid="262150" grpId="0"/>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4020" name="Picture 4" descr="Israel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1750"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AutoShape 3"/>
          <p:cNvSpPr>
            <a:spLocks noChangeArrowheads="1"/>
          </p:cNvSpPr>
          <p:nvPr/>
        </p:nvSpPr>
        <p:spPr bwMode="gray">
          <a:xfrm>
            <a:off x="872881" y="-1609240"/>
            <a:ext cx="7391400" cy="14478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tx1"/>
            </a:solidFill>
            <a:round/>
            <a:headEnd/>
            <a:tailEnd/>
          </a:ln>
          <a:effectLst>
            <a:outerShdw blurRad="63500" dist="107763" dir="2700000" algn="ctr" rotWithShape="0">
              <a:srgbClr val="000000">
                <a:alpha val="50000"/>
              </a:srgbClr>
            </a:outerShdw>
          </a:effectLst>
        </p:spPr>
        <p:txBody>
          <a:bodyPr anchor="ctr"/>
          <a:lstStyle/>
          <a:p>
            <a:pPr algn="ctr" defTabSz="914400" fontAlgn="base">
              <a:spcBef>
                <a:spcPct val="0"/>
              </a:spcBef>
              <a:spcAft>
                <a:spcPct val="0"/>
              </a:spcAft>
              <a:defRPr/>
            </a:pPr>
            <a:r>
              <a:rPr lang="en-US" sz="6000" b="1">
                <a:solidFill>
                  <a:srgbClr val="9ADCF6"/>
                </a:solidFill>
                <a:latin typeface="Arial Black" pitchFamily="-105" charset="0"/>
                <a:ea typeface="Arial"/>
                <a:cs typeface="Arial"/>
              </a:rPr>
              <a:t>2. Geography </a:t>
            </a:r>
          </a:p>
        </p:txBody>
      </p:sp>
      <p:pic>
        <p:nvPicPr>
          <p:cNvPr id="214021" name="Picture 5" descr="judah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74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Oval 6"/>
          <p:cNvSpPr>
            <a:spLocks noChangeArrowheads="1"/>
          </p:cNvSpPr>
          <p:nvPr/>
        </p:nvSpPr>
        <p:spPr bwMode="auto">
          <a:xfrm rot="489977">
            <a:off x="2354263" y="4117975"/>
            <a:ext cx="533400" cy="1595438"/>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sp>
        <p:nvSpPr>
          <p:cNvPr id="214023" name="Oval 7"/>
          <p:cNvSpPr>
            <a:spLocks noChangeArrowheads="1"/>
          </p:cNvSpPr>
          <p:nvPr/>
        </p:nvSpPr>
        <p:spPr bwMode="auto">
          <a:xfrm>
            <a:off x="2514600" y="45720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sp>
        <p:nvSpPr>
          <p:cNvPr id="214024" name="Oval 8"/>
          <p:cNvSpPr>
            <a:spLocks noChangeArrowheads="1"/>
          </p:cNvSpPr>
          <p:nvPr/>
        </p:nvSpPr>
        <p:spPr bwMode="auto">
          <a:xfrm rot="489977">
            <a:off x="6926263" y="2517775"/>
            <a:ext cx="533400" cy="1595438"/>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sp>
        <p:nvSpPr>
          <p:cNvPr id="214025" name="Oval 9"/>
          <p:cNvSpPr>
            <a:spLocks noChangeArrowheads="1"/>
          </p:cNvSpPr>
          <p:nvPr/>
        </p:nvSpPr>
        <p:spPr bwMode="auto">
          <a:xfrm>
            <a:off x="7086600" y="29718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sp>
        <p:nvSpPr>
          <p:cNvPr id="2" name="Title 1"/>
          <p:cNvSpPr>
            <a:spLocks noGrp="1"/>
          </p:cNvSpPr>
          <p:nvPr>
            <p:ph type="title"/>
          </p:nvPr>
        </p:nvSpPr>
        <p:spPr/>
        <p:txBody>
          <a:bodyPr/>
          <a:lstStyle/>
          <a:p>
            <a:pPr>
              <a:defRPr/>
            </a:pPr>
            <a:r>
              <a:rPr lang="en-US" dirty="0">
                <a:solidFill>
                  <a:srgbClr val="161616"/>
                </a:solidFill>
              </a:rPr>
              <a:t>Location of Moab</a:t>
            </a:r>
          </a:p>
        </p:txBody>
      </p:sp>
      <p:sp>
        <p:nvSpPr>
          <p:cNvPr id="174091"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4285686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Effect transition="in" filter="fade">
                                      <p:cBhvr>
                                        <p:cTn id="7" dur="1000"/>
                                        <p:tgtEl>
                                          <p:spTgt spid="214021"/>
                                        </p:tgtEl>
                                      </p:cBhvr>
                                    </p:animEffect>
                                    <p:anim calcmode="lin" valueType="num">
                                      <p:cBhvr>
                                        <p:cTn id="8" dur="1000" fill="hold"/>
                                        <p:tgtEl>
                                          <p:spTgt spid="214021"/>
                                        </p:tgtEl>
                                        <p:attrNameLst>
                                          <p:attrName>ppt_x</p:attrName>
                                        </p:attrNameLst>
                                      </p:cBhvr>
                                      <p:tavLst>
                                        <p:tav tm="0">
                                          <p:val>
                                            <p:strVal val="#ppt_x"/>
                                          </p:val>
                                        </p:tav>
                                        <p:tav tm="100000">
                                          <p:val>
                                            <p:strVal val="#ppt_x"/>
                                          </p:val>
                                        </p:tav>
                                      </p:tavLst>
                                    </p:anim>
                                    <p:anim calcmode="lin" valueType="num">
                                      <p:cBhvr>
                                        <p:cTn id="9" dur="900" decel="100000" fill="hold"/>
                                        <p:tgtEl>
                                          <p:spTgt spid="2140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402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14022"/>
                                        </p:tgtEl>
                                        <p:attrNameLst>
                                          <p:attrName>style.visibility</p:attrName>
                                        </p:attrNameLst>
                                      </p:cBhvr>
                                      <p:to>
                                        <p:strVal val="visible"/>
                                      </p:to>
                                    </p:set>
                                    <p:anim calcmode="lin" valueType="num">
                                      <p:cBhvr>
                                        <p:cTn id="14" dur="1000" fill="hold"/>
                                        <p:tgtEl>
                                          <p:spTgt spid="214022"/>
                                        </p:tgtEl>
                                        <p:attrNameLst>
                                          <p:attrName>ppt_w</p:attrName>
                                        </p:attrNameLst>
                                      </p:cBhvr>
                                      <p:tavLst>
                                        <p:tav tm="0">
                                          <p:val>
                                            <p:fltVal val="0"/>
                                          </p:val>
                                        </p:tav>
                                        <p:tav tm="100000">
                                          <p:val>
                                            <p:strVal val="#ppt_w"/>
                                          </p:val>
                                        </p:tav>
                                      </p:tavLst>
                                    </p:anim>
                                    <p:anim calcmode="lin" valueType="num">
                                      <p:cBhvr>
                                        <p:cTn id="15" dur="1000" fill="hold"/>
                                        <p:tgtEl>
                                          <p:spTgt spid="214022"/>
                                        </p:tgtEl>
                                        <p:attrNameLst>
                                          <p:attrName>ppt_h</p:attrName>
                                        </p:attrNameLst>
                                      </p:cBhvr>
                                      <p:tavLst>
                                        <p:tav tm="0">
                                          <p:val>
                                            <p:fltVal val="0"/>
                                          </p:val>
                                        </p:tav>
                                        <p:tav tm="100000">
                                          <p:val>
                                            <p:strVal val="#ppt_h"/>
                                          </p:val>
                                        </p:tav>
                                      </p:tavLst>
                                    </p:anim>
                                    <p:anim calcmode="lin" valueType="num">
                                      <p:cBhvr>
                                        <p:cTn id="16" dur="1000" fill="hold"/>
                                        <p:tgtEl>
                                          <p:spTgt spid="21402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402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14023"/>
                                        </p:tgtEl>
                                        <p:attrNameLst>
                                          <p:attrName>style.visibility</p:attrName>
                                        </p:attrNameLst>
                                      </p:cBhvr>
                                      <p:to>
                                        <p:strVal val="visible"/>
                                      </p:to>
                                    </p:set>
                                    <p:anim calcmode="lin" valueType="num">
                                      <p:cBhvr>
                                        <p:cTn id="21" dur="1000" fill="hold"/>
                                        <p:tgtEl>
                                          <p:spTgt spid="214023"/>
                                        </p:tgtEl>
                                        <p:attrNameLst>
                                          <p:attrName>ppt_w</p:attrName>
                                        </p:attrNameLst>
                                      </p:cBhvr>
                                      <p:tavLst>
                                        <p:tav tm="0">
                                          <p:val>
                                            <p:fltVal val="0"/>
                                          </p:val>
                                        </p:tav>
                                        <p:tav tm="100000">
                                          <p:val>
                                            <p:strVal val="#ppt_w"/>
                                          </p:val>
                                        </p:tav>
                                      </p:tavLst>
                                    </p:anim>
                                    <p:anim calcmode="lin" valueType="num">
                                      <p:cBhvr>
                                        <p:cTn id="22" dur="1000" fill="hold"/>
                                        <p:tgtEl>
                                          <p:spTgt spid="214023"/>
                                        </p:tgtEl>
                                        <p:attrNameLst>
                                          <p:attrName>ppt_h</p:attrName>
                                        </p:attrNameLst>
                                      </p:cBhvr>
                                      <p:tavLst>
                                        <p:tav tm="0">
                                          <p:val>
                                            <p:fltVal val="0"/>
                                          </p:val>
                                        </p:tav>
                                        <p:tav tm="100000">
                                          <p:val>
                                            <p:strVal val="#ppt_h"/>
                                          </p:val>
                                        </p:tav>
                                      </p:tavLst>
                                    </p:anim>
                                    <p:anim calcmode="lin" valueType="num">
                                      <p:cBhvr>
                                        <p:cTn id="23" dur="1000" fill="hold"/>
                                        <p:tgtEl>
                                          <p:spTgt spid="21402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140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214020"/>
                                        </p:tgtEl>
                                        <p:attrNameLst>
                                          <p:attrName>style.visibility</p:attrName>
                                        </p:attrNameLst>
                                      </p:cBhvr>
                                      <p:to>
                                        <p:strVal val="visible"/>
                                      </p:to>
                                    </p:set>
                                    <p:anim calcmode="lin" valueType="num">
                                      <p:cBhvr>
                                        <p:cTn id="29" dur="500" fill="hold"/>
                                        <p:tgtEl>
                                          <p:spTgt spid="214020"/>
                                        </p:tgtEl>
                                        <p:attrNameLst>
                                          <p:attrName>ppt_w</p:attrName>
                                        </p:attrNameLst>
                                      </p:cBhvr>
                                      <p:tavLst>
                                        <p:tav tm="0">
                                          <p:val>
                                            <p:fltVal val="0"/>
                                          </p:val>
                                        </p:tav>
                                        <p:tav tm="100000">
                                          <p:val>
                                            <p:strVal val="#ppt_w"/>
                                          </p:val>
                                        </p:tav>
                                      </p:tavLst>
                                    </p:anim>
                                    <p:anim calcmode="lin" valueType="num">
                                      <p:cBhvr>
                                        <p:cTn id="30" dur="500" fill="hold"/>
                                        <p:tgtEl>
                                          <p:spTgt spid="214020"/>
                                        </p:tgtEl>
                                        <p:attrNameLst>
                                          <p:attrName>ppt_h</p:attrName>
                                        </p:attrNameLst>
                                      </p:cBhvr>
                                      <p:tavLst>
                                        <p:tav tm="0">
                                          <p:val>
                                            <p:fltVal val="0"/>
                                          </p:val>
                                        </p:tav>
                                        <p:tav tm="100000">
                                          <p:val>
                                            <p:strVal val="#ppt_h"/>
                                          </p:val>
                                        </p:tav>
                                      </p:tavLst>
                                    </p:anim>
                                    <p:animEffect transition="in" filter="fade">
                                      <p:cBhvr>
                                        <p:cTn id="31" dur="500"/>
                                        <p:tgtEl>
                                          <p:spTgt spid="214020"/>
                                        </p:tgtEl>
                                      </p:cBhvr>
                                    </p:animEffect>
                                  </p:childTnLst>
                                </p:cTn>
                              </p:par>
                            </p:childTnLst>
                          </p:cTn>
                        </p:par>
                        <p:par>
                          <p:cTn id="32" fill="hold" nodeType="afterGroup">
                            <p:stCondLst>
                              <p:cond delay="500"/>
                            </p:stCondLst>
                            <p:childTnLst>
                              <p:par>
                                <p:cTn id="33" presetID="15" presetClass="entr" presetSubtype="0" fill="hold" grpId="0" nodeType="afterEffect">
                                  <p:stCondLst>
                                    <p:cond delay="0"/>
                                  </p:stCondLst>
                                  <p:childTnLst>
                                    <p:set>
                                      <p:cBhvr>
                                        <p:cTn id="34" dur="1" fill="hold">
                                          <p:stCondLst>
                                            <p:cond delay="0"/>
                                          </p:stCondLst>
                                        </p:cTn>
                                        <p:tgtEl>
                                          <p:spTgt spid="214024"/>
                                        </p:tgtEl>
                                        <p:attrNameLst>
                                          <p:attrName>style.visibility</p:attrName>
                                        </p:attrNameLst>
                                      </p:cBhvr>
                                      <p:to>
                                        <p:strVal val="visible"/>
                                      </p:to>
                                    </p:set>
                                    <p:anim calcmode="lin" valueType="num">
                                      <p:cBhvr>
                                        <p:cTn id="35" dur="1000" fill="hold"/>
                                        <p:tgtEl>
                                          <p:spTgt spid="214024"/>
                                        </p:tgtEl>
                                        <p:attrNameLst>
                                          <p:attrName>ppt_w</p:attrName>
                                        </p:attrNameLst>
                                      </p:cBhvr>
                                      <p:tavLst>
                                        <p:tav tm="0">
                                          <p:val>
                                            <p:fltVal val="0"/>
                                          </p:val>
                                        </p:tav>
                                        <p:tav tm="100000">
                                          <p:val>
                                            <p:strVal val="#ppt_w"/>
                                          </p:val>
                                        </p:tav>
                                      </p:tavLst>
                                    </p:anim>
                                    <p:anim calcmode="lin" valueType="num">
                                      <p:cBhvr>
                                        <p:cTn id="36" dur="1000" fill="hold"/>
                                        <p:tgtEl>
                                          <p:spTgt spid="214024"/>
                                        </p:tgtEl>
                                        <p:attrNameLst>
                                          <p:attrName>ppt_h</p:attrName>
                                        </p:attrNameLst>
                                      </p:cBhvr>
                                      <p:tavLst>
                                        <p:tav tm="0">
                                          <p:val>
                                            <p:fltVal val="0"/>
                                          </p:val>
                                        </p:tav>
                                        <p:tav tm="100000">
                                          <p:val>
                                            <p:strVal val="#ppt_h"/>
                                          </p:val>
                                        </p:tav>
                                      </p:tavLst>
                                    </p:anim>
                                    <p:anim calcmode="lin" valueType="num">
                                      <p:cBhvr>
                                        <p:cTn id="37" dur="1000" fill="hold"/>
                                        <p:tgtEl>
                                          <p:spTgt spid="21402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14024"/>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500"/>
                            </p:stCondLst>
                            <p:childTnLst>
                              <p:par>
                                <p:cTn id="40" presetID="15" presetClass="entr" presetSubtype="0" fill="hold" grpId="0" nodeType="afterEffect">
                                  <p:stCondLst>
                                    <p:cond delay="0"/>
                                  </p:stCondLst>
                                  <p:childTnLst>
                                    <p:set>
                                      <p:cBhvr>
                                        <p:cTn id="41" dur="1" fill="hold">
                                          <p:stCondLst>
                                            <p:cond delay="0"/>
                                          </p:stCondLst>
                                        </p:cTn>
                                        <p:tgtEl>
                                          <p:spTgt spid="214025"/>
                                        </p:tgtEl>
                                        <p:attrNameLst>
                                          <p:attrName>style.visibility</p:attrName>
                                        </p:attrNameLst>
                                      </p:cBhvr>
                                      <p:to>
                                        <p:strVal val="visible"/>
                                      </p:to>
                                    </p:set>
                                    <p:anim calcmode="lin" valueType="num">
                                      <p:cBhvr>
                                        <p:cTn id="42" dur="1000" fill="hold"/>
                                        <p:tgtEl>
                                          <p:spTgt spid="214025"/>
                                        </p:tgtEl>
                                        <p:attrNameLst>
                                          <p:attrName>ppt_w</p:attrName>
                                        </p:attrNameLst>
                                      </p:cBhvr>
                                      <p:tavLst>
                                        <p:tav tm="0">
                                          <p:val>
                                            <p:fltVal val="0"/>
                                          </p:val>
                                        </p:tav>
                                        <p:tav tm="100000">
                                          <p:val>
                                            <p:strVal val="#ppt_w"/>
                                          </p:val>
                                        </p:tav>
                                      </p:tavLst>
                                    </p:anim>
                                    <p:anim calcmode="lin" valueType="num">
                                      <p:cBhvr>
                                        <p:cTn id="43" dur="1000" fill="hold"/>
                                        <p:tgtEl>
                                          <p:spTgt spid="214025"/>
                                        </p:tgtEl>
                                        <p:attrNameLst>
                                          <p:attrName>ppt_h</p:attrName>
                                        </p:attrNameLst>
                                      </p:cBhvr>
                                      <p:tavLst>
                                        <p:tav tm="0">
                                          <p:val>
                                            <p:fltVal val="0"/>
                                          </p:val>
                                        </p:tav>
                                        <p:tav tm="100000">
                                          <p:val>
                                            <p:strVal val="#ppt_h"/>
                                          </p:val>
                                        </p:tav>
                                      </p:tavLst>
                                    </p:anim>
                                    <p:anim calcmode="lin" valueType="num">
                                      <p:cBhvr>
                                        <p:cTn id="44" dur="1000" fill="hold"/>
                                        <p:tgtEl>
                                          <p:spTgt spid="214025"/>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40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p:bldP spid="214023" grpId="0" animBg="1"/>
      <p:bldP spid="214024" grpId="0" animBg="1"/>
      <p:bldP spid="2140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3" descr="ElKerak Inscriptio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499100" y="3429000"/>
            <a:ext cx="2847975" cy="3009900"/>
          </a:xfrm>
          <a:noFill/>
        </p:spPr>
      </p:pic>
      <p:pic>
        <p:nvPicPr>
          <p:cNvPr id="250882" name="Picture 4" descr="heshbon ostraca"/>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1905000" y="3848100"/>
            <a:ext cx="2679700" cy="2781300"/>
          </a:xfrm>
          <a:noFill/>
        </p:spPr>
      </p:pic>
      <p:pic>
        <p:nvPicPr>
          <p:cNvPr id="250883" name="Picture 5" descr="heshbon ostraca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409700"/>
            <a:ext cx="253047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6"/>
          <p:cNvSpPr txBox="1">
            <a:spLocks noChangeArrowheads="1"/>
          </p:cNvSpPr>
          <p:nvPr/>
        </p:nvSpPr>
        <p:spPr bwMode="auto">
          <a:xfrm>
            <a:off x="0" y="5067300"/>
            <a:ext cx="25146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cs typeface="Arial" charset="0"/>
              </a:rPr>
              <a:t>The Hesbon Ostraca</a:t>
            </a:r>
          </a:p>
        </p:txBody>
      </p:sp>
      <p:sp>
        <p:nvSpPr>
          <p:cNvPr id="250885" name="Text Box 7"/>
          <p:cNvSpPr txBox="1">
            <a:spLocks noChangeArrowheads="1"/>
          </p:cNvSpPr>
          <p:nvPr/>
        </p:nvSpPr>
        <p:spPr bwMode="auto">
          <a:xfrm>
            <a:off x="5638800" y="64770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cs typeface="Arial" charset="0"/>
              </a:rPr>
              <a:t>El-Kerak Inscription</a:t>
            </a:r>
          </a:p>
        </p:txBody>
      </p:sp>
      <p:sp>
        <p:nvSpPr>
          <p:cNvPr id="263176" name="AutoShape 8"/>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dirty="0">
              <a:solidFill>
                <a:srgbClr val="161616"/>
              </a:solidFill>
              <a:latin typeface="Arial" pitchFamily="-105" charset="0"/>
              <a:ea typeface="Arial"/>
              <a:cs typeface="Arial"/>
            </a:endParaRPr>
          </a:p>
        </p:txBody>
      </p:sp>
      <p:sp>
        <p:nvSpPr>
          <p:cNvPr id="250887" name="Title 1"/>
          <p:cNvSpPr>
            <a:spLocks noGrp="1"/>
          </p:cNvSpPr>
          <p:nvPr>
            <p:ph type="title"/>
          </p:nvPr>
        </p:nvSpPr>
        <p:spPr/>
        <p:txBody>
          <a:bodyPr/>
          <a:lstStyle/>
          <a:p>
            <a:r>
              <a:rPr lang="en-US">
                <a:latin typeface="Impact" charset="0"/>
                <a:cs typeface="Arial" charset="0"/>
              </a:rPr>
              <a:t>Language</a:t>
            </a:r>
          </a:p>
        </p:txBody>
      </p:sp>
      <p:sp>
        <p:nvSpPr>
          <p:cNvPr id="10" name="Rectangle 2"/>
          <p:cNvSpPr txBox="1">
            <a:spLocks noChangeArrowheads="1"/>
          </p:cNvSpPr>
          <p:nvPr/>
        </p:nvSpPr>
        <p:spPr bwMode="auto">
          <a:xfrm>
            <a:off x="2819400" y="9144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a:lstStyle>
          <a:p>
            <a:pPr marL="357188" indent="-357188" defTabSz="914400" eaLnBrk="1" hangingPunct="1">
              <a:lnSpc>
                <a:spcPct val="80000"/>
              </a:lnSpc>
              <a:defRPr/>
            </a:pPr>
            <a:r>
              <a:rPr lang="en-US" sz="2800" dirty="0">
                <a:solidFill>
                  <a:srgbClr val="FFFFFF"/>
                </a:solidFill>
                <a:effectLst>
                  <a:outerShdw blurRad="38100" dist="38100" dir="2700000" algn="tl">
                    <a:srgbClr val="000000"/>
                  </a:outerShdw>
                </a:effectLst>
                <a:latin typeface="Arial" charset="0"/>
                <a:cs typeface="Arial" charset="0"/>
              </a:rPr>
              <a:t>Language also called Moabite</a:t>
            </a:r>
          </a:p>
          <a:p>
            <a:pPr marL="357188" indent="-357188" defTabSz="914400" eaLnBrk="1" hangingPunct="1">
              <a:lnSpc>
                <a:spcPct val="80000"/>
              </a:lnSpc>
              <a:defRPr/>
            </a:pPr>
            <a:r>
              <a:rPr lang="en-US" sz="2800" dirty="0">
                <a:solidFill>
                  <a:srgbClr val="FFFFFF"/>
                </a:solidFill>
                <a:effectLst>
                  <a:outerShdw blurRad="38100" dist="38100" dir="2700000" algn="tl">
                    <a:srgbClr val="000000"/>
                  </a:outerShdw>
                </a:effectLst>
                <a:latin typeface="Arial" charset="0"/>
                <a:cs typeface="Arial" charset="0"/>
              </a:rPr>
              <a:t>Very much like ancient Hebrew</a:t>
            </a:r>
          </a:p>
          <a:p>
            <a:pPr marL="357188" indent="-357188" defTabSz="914400" eaLnBrk="1" hangingPunct="1">
              <a:lnSpc>
                <a:spcPct val="80000"/>
              </a:lnSpc>
              <a:defRPr/>
            </a:pPr>
            <a:r>
              <a:rPr lang="en-US" sz="2800" dirty="0">
                <a:solidFill>
                  <a:srgbClr val="FFFFFF"/>
                </a:solidFill>
                <a:effectLst>
                  <a:outerShdw blurRad="38100" dist="38100" dir="2700000" algn="tl">
                    <a:srgbClr val="000000"/>
                  </a:outerShdw>
                </a:effectLst>
                <a:latin typeface="Arial" charset="0"/>
                <a:cs typeface="Arial" charset="0"/>
              </a:rPr>
              <a:t>Alphabet was initially developed by the Phoenicians.</a:t>
            </a:r>
          </a:p>
          <a:p>
            <a:pPr marL="357188" indent="-357188" defTabSz="914400" eaLnBrk="1" hangingPunct="1">
              <a:lnSpc>
                <a:spcPct val="80000"/>
              </a:lnSpc>
              <a:defRPr/>
            </a:pPr>
            <a:r>
              <a:rPr lang="en-US" sz="2800" dirty="0">
                <a:solidFill>
                  <a:srgbClr val="FFFFFF"/>
                </a:solidFill>
                <a:effectLst>
                  <a:outerShdw blurRad="38100" dist="38100" dir="2700000" algn="tl">
                    <a:srgbClr val="000000"/>
                  </a:outerShdw>
                </a:effectLst>
                <a:latin typeface="Arial" charset="0"/>
                <a:cs typeface="Arial" charset="0"/>
              </a:rPr>
              <a:t>Grammatical elements in common with Ugaritic, Aramaic, Arabic</a:t>
            </a:r>
          </a:p>
        </p:txBody>
      </p:sp>
      <p:sp>
        <p:nvSpPr>
          <p:cNvPr id="25088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71660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a:xfrm>
            <a:off x="4800600" y="0"/>
            <a:ext cx="4343400" cy="762000"/>
          </a:xfrm>
        </p:spPr>
        <p:txBody>
          <a:bodyPr/>
          <a:lstStyle/>
          <a:p>
            <a:r>
              <a:rPr lang="en-US">
                <a:latin typeface="Impact" charset="0"/>
                <a:cs typeface="Arial" charset="0"/>
              </a:rPr>
              <a:t>Table of Alphabets</a:t>
            </a:r>
          </a:p>
        </p:txBody>
      </p:sp>
      <p:pic>
        <p:nvPicPr>
          <p:cNvPr id="251906" name="Picture 2" descr="Alphab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3" descr="ElKerak Inscrip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2525" y="533400"/>
            <a:ext cx="4181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106"/>
          <p:cNvSpPr txBox="1">
            <a:spLocks noChangeArrowheads="1"/>
          </p:cNvSpPr>
          <p:nvPr/>
        </p:nvSpPr>
        <p:spPr bwMode="auto">
          <a:xfrm>
            <a:off x="8229600" y="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a:t>
            </a:r>
          </a:p>
        </p:txBody>
      </p:sp>
      <p:sp>
        <p:nvSpPr>
          <p:cNvPr id="2" name="Line Callout 2 (Border and Accent Bar) 1"/>
          <p:cNvSpPr/>
          <p:nvPr/>
        </p:nvSpPr>
        <p:spPr>
          <a:xfrm>
            <a:off x="1219200" y="1600200"/>
            <a:ext cx="1905000" cy="1371600"/>
          </a:xfrm>
          <a:prstGeom prst="accentBorderCallout2">
            <a:avLst>
              <a:gd name="adj1" fmla="val 18750"/>
              <a:gd name="adj2" fmla="val -8333"/>
              <a:gd name="adj3" fmla="val 18750"/>
              <a:gd name="adj4" fmla="val -16667"/>
              <a:gd name="adj5" fmla="val -47749"/>
              <a:gd name="adj6" fmla="val -46667"/>
            </a:avLst>
          </a:prstGeom>
          <a:solidFill>
            <a:srgbClr val="800000"/>
          </a:solidFill>
          <a:ln w="76200" cmpd="sng"/>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r>
              <a:rPr lang="en-US" sz="3200" dirty="0" err="1">
                <a:solidFill>
                  <a:srgbClr val="FFFFFF"/>
                </a:solidFill>
                <a:latin typeface="Tahoma"/>
                <a:ea typeface="Arial"/>
                <a:cs typeface="Arial"/>
              </a:rPr>
              <a:t>Mesha</a:t>
            </a:r>
            <a:br>
              <a:rPr lang="en-US" sz="3200" dirty="0">
                <a:solidFill>
                  <a:srgbClr val="FFFFFF"/>
                </a:solidFill>
                <a:latin typeface="Tahoma"/>
                <a:ea typeface="Arial"/>
                <a:cs typeface="Arial"/>
              </a:rPr>
            </a:br>
            <a:r>
              <a:rPr lang="en-US" sz="3200" dirty="0">
                <a:solidFill>
                  <a:srgbClr val="FFFFFF"/>
                </a:solidFill>
                <a:latin typeface="Tahoma"/>
                <a:ea typeface="Arial"/>
                <a:cs typeface="Arial"/>
              </a:rPr>
              <a:t>840 BC</a:t>
            </a:r>
          </a:p>
        </p:txBody>
      </p:sp>
    </p:spTree>
    <p:extLst>
      <p:ext uri="{BB962C8B-B14F-4D97-AF65-F5344CB8AC3E}">
        <p14:creationId xmlns:p14="http://schemas.microsoft.com/office/powerpoint/2010/main" val="2643868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dissolve">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kerak_museum1"/>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4343400" y="4191000"/>
            <a:ext cx="2933700" cy="2241550"/>
          </a:xfrm>
          <a:noFill/>
        </p:spPr>
      </p:pic>
      <p:pic>
        <p:nvPicPr>
          <p:cNvPr id="252930" name="Picture 3" descr="kerak_museum2"/>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xfrm>
            <a:off x="6781800" y="1828800"/>
            <a:ext cx="2146300" cy="2171700"/>
          </a:xfrm>
          <a:noFill/>
        </p:spPr>
      </p:pic>
      <p:sp>
        <p:nvSpPr>
          <p:cNvPr id="265220" name="AutoShape 4"/>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dirty="0">
              <a:solidFill>
                <a:srgbClr val="161616"/>
              </a:solidFill>
              <a:latin typeface="Arial" pitchFamily="-105" charset="0"/>
              <a:ea typeface="Arial"/>
              <a:cs typeface="Arial"/>
            </a:endParaRPr>
          </a:p>
        </p:txBody>
      </p:sp>
      <p:pic>
        <p:nvPicPr>
          <p:cNvPr id="252932" name="Picture 5" descr="Mosaic Ma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1143000"/>
            <a:ext cx="411797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6" descr="moabite_seal"/>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228600" y="3124200"/>
            <a:ext cx="2806700" cy="3241675"/>
          </a:xfrm>
          <a:noFill/>
        </p:spPr>
      </p:pic>
      <p:sp>
        <p:nvSpPr>
          <p:cNvPr id="252934" name="Text Box 7"/>
          <p:cNvSpPr txBox="1">
            <a:spLocks noChangeArrowheads="1"/>
          </p:cNvSpPr>
          <p:nvPr/>
        </p:nvSpPr>
        <p:spPr bwMode="auto">
          <a:xfrm>
            <a:off x="228600" y="6078538"/>
            <a:ext cx="2819400" cy="779462"/>
          </a:xfrm>
          <a:prstGeom prst="rect">
            <a:avLst/>
          </a:prstGeom>
          <a:solidFill>
            <a:srgbClr val="00152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FFFFFF"/>
                </a:solidFill>
                <a:cs typeface="Arial" charset="0"/>
              </a:rPr>
              <a:t>Moabite Seal in a </a:t>
            </a:r>
          </a:p>
          <a:p>
            <a:pPr algn="ctr" defTabSz="914400" eaLnBrk="1" fontAlgn="base" hangingPunct="1">
              <a:spcBef>
                <a:spcPct val="50000"/>
              </a:spcBef>
              <a:spcAft>
                <a:spcPct val="0"/>
              </a:spcAft>
            </a:pPr>
            <a:r>
              <a:rPr lang="en-US" sz="1800">
                <a:solidFill>
                  <a:srgbClr val="FFFFFF"/>
                </a:solidFill>
                <a:cs typeface="Arial" charset="0"/>
              </a:rPr>
              <a:t>Bronze Bezel</a:t>
            </a:r>
          </a:p>
        </p:txBody>
      </p:sp>
      <p:sp>
        <p:nvSpPr>
          <p:cNvPr id="252935" name="Title 1"/>
          <p:cNvSpPr>
            <a:spLocks noGrp="1"/>
          </p:cNvSpPr>
          <p:nvPr>
            <p:ph type="title" sz="quarter"/>
          </p:nvPr>
        </p:nvSpPr>
        <p:spPr>
          <a:xfrm>
            <a:off x="0" y="76200"/>
            <a:ext cx="9144000" cy="762000"/>
          </a:xfrm>
        </p:spPr>
        <p:txBody>
          <a:bodyPr/>
          <a:lstStyle/>
          <a:p>
            <a:r>
              <a:rPr lang="en-US">
                <a:latin typeface="Impact" charset="0"/>
                <a:cs typeface="Arial" charset="0"/>
              </a:rPr>
              <a:t>Art</a:t>
            </a:r>
          </a:p>
        </p:txBody>
      </p:sp>
    </p:spTree>
    <p:extLst>
      <p:ext uri="{BB962C8B-B14F-4D97-AF65-F5344CB8AC3E}">
        <p14:creationId xmlns:p14="http://schemas.microsoft.com/office/powerpoint/2010/main" val="2894618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3"/>
          <p:cNvSpPr>
            <a:spLocks noGrp="1" noChangeArrowheads="1"/>
          </p:cNvSpPr>
          <p:nvPr>
            <p:ph type="title"/>
          </p:nvPr>
        </p:nvSpPr>
        <p:spPr>
          <a:xfrm>
            <a:off x="0" y="0"/>
            <a:ext cx="9144000" cy="990600"/>
          </a:xfrm>
          <a:solidFill>
            <a:srgbClr val="FFFF99">
              <a:alpha val="59999"/>
            </a:srgbClr>
          </a:solidFill>
        </p:spPr>
        <p:txBody>
          <a:bodyPr/>
          <a:lstStyle/>
          <a:p>
            <a:pPr eaLnBrk="1" hangingPunct="1"/>
            <a:r>
              <a:rPr lang="en-US" b="1">
                <a:solidFill>
                  <a:srgbClr val="361B00"/>
                </a:solidFill>
                <a:latin typeface="Impact" charset="0"/>
                <a:cs typeface="Arial" charset="0"/>
              </a:rPr>
              <a:t>Moabites are described as:</a:t>
            </a:r>
          </a:p>
        </p:txBody>
      </p:sp>
      <p:sp>
        <p:nvSpPr>
          <p:cNvPr id="253955" name="Text Box 5"/>
          <p:cNvSpPr txBox="1">
            <a:spLocks noChangeArrowheads="1"/>
          </p:cNvSpPr>
          <p:nvPr/>
        </p:nvSpPr>
        <p:spPr bwMode="auto">
          <a:xfrm>
            <a:off x="4953000" y="6477000"/>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a:solidFill>
                  <a:srgbClr val="000000"/>
                </a:solidFill>
                <a:cs typeface="Arial" charset="0"/>
              </a:rPr>
              <a:t>text from www.searchgodsword.org</a:t>
            </a:r>
          </a:p>
        </p:txBody>
      </p:sp>
      <p:sp>
        <p:nvSpPr>
          <p:cNvPr id="6" name="Rectangle 4"/>
          <p:cNvSpPr txBox="1">
            <a:spLocks noChangeArrowheads="1"/>
          </p:cNvSpPr>
          <p:nvPr/>
        </p:nvSpPr>
        <p:spPr bwMode="auto">
          <a:xfrm>
            <a:off x="533400" y="1447800"/>
            <a:ext cx="8382000" cy="4800600"/>
          </a:xfrm>
          <a:prstGeom prst="rect">
            <a:avLst/>
          </a:prstGeom>
          <a:solidFill>
            <a:schemeClr val="tx1">
              <a:alpha val="59999"/>
            </a:schemeClr>
          </a:solidFill>
          <a:ln>
            <a:noFill/>
          </a:ln>
          <a:extLs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FontTx/>
              <a:buChar char="•"/>
            </a:pPr>
            <a:r>
              <a:rPr lang="en-US" sz="2400" b="1" u="sng">
                <a:solidFill>
                  <a:srgbClr val="361B00"/>
                </a:solidFill>
                <a:latin typeface="Tahoma" charset="0"/>
                <a:cs typeface="Arial" charset="0"/>
              </a:rPr>
              <a:t>Isaiah 16:6</a:t>
            </a:r>
            <a:r>
              <a:rPr lang="en-US" sz="2400" b="1">
                <a:solidFill>
                  <a:srgbClr val="361B00"/>
                </a:solidFill>
                <a:latin typeface="Tahoma" charset="0"/>
                <a:cs typeface="Arial" charset="0"/>
              </a:rPr>
              <a:t> (</a:t>
            </a:r>
            <a:r>
              <a:rPr lang="en-US" sz="2400" b="1">
                <a:solidFill>
                  <a:srgbClr val="0000CC"/>
                </a:solidFill>
                <a:latin typeface="Tahoma" charset="0"/>
                <a:cs typeface="Arial" charset="0"/>
              </a:rPr>
              <a:t>Proud and arrogant</a:t>
            </a:r>
            <a:r>
              <a:rPr lang="en-US" sz="2400" b="1">
                <a:solidFill>
                  <a:srgbClr val="361B00"/>
                </a:solidFill>
                <a:latin typeface="Tahoma" charset="0"/>
                <a:cs typeface="Arial" charset="0"/>
              </a:rPr>
              <a:t>)</a:t>
            </a:r>
          </a:p>
          <a:p>
            <a:pPr lvl="1" defTabSz="914400" eaLnBrk="1" fontAlgn="base" hangingPunct="1">
              <a:lnSpc>
                <a:spcPct val="90000"/>
              </a:lnSpc>
              <a:spcBef>
                <a:spcPct val="20000"/>
              </a:spcBef>
              <a:spcAft>
                <a:spcPct val="0"/>
              </a:spcAft>
            </a:pPr>
            <a:r>
              <a:rPr lang="en-US" altLang="ja-JP" sz="2400" b="1">
                <a:solidFill>
                  <a:srgbClr val="361B00"/>
                </a:solidFill>
                <a:latin typeface="Tahoma" charset="0"/>
                <a:cs typeface="Arial" charset="0"/>
              </a:rPr>
              <a:t>"</a:t>
            </a:r>
            <a:r>
              <a:rPr lang="en-US" sz="2400" b="1">
                <a:solidFill>
                  <a:srgbClr val="361B00"/>
                </a:solidFill>
                <a:latin typeface="Tahoma" charset="0"/>
                <a:cs typeface="Arial" charset="0"/>
              </a:rPr>
              <a:t>We have heard of Moab</a:t>
            </a:r>
            <a:r>
              <a:rPr lang="fr-FR" altLang="ja-JP" sz="2400" b="1">
                <a:solidFill>
                  <a:srgbClr val="361B00"/>
                </a:solidFill>
                <a:latin typeface="Tahoma" charset="0"/>
                <a:cs typeface="Arial" charset="0"/>
              </a:rPr>
              <a:t>'</a:t>
            </a:r>
            <a:r>
              <a:rPr lang="en-US" sz="2400" b="1">
                <a:solidFill>
                  <a:srgbClr val="361B00"/>
                </a:solidFill>
                <a:latin typeface="Tahoma" charset="0"/>
                <a:cs typeface="Arial" charset="0"/>
              </a:rPr>
              <a:t>s pride - her overweening pride and conceit, her pride and conceit, her pride and insolence - but her boasts are empty</a:t>
            </a:r>
            <a:r>
              <a:rPr lang="en-US" altLang="ja-JP" sz="2400" b="1">
                <a:solidFill>
                  <a:srgbClr val="361B00"/>
                </a:solidFill>
                <a:latin typeface="Tahoma" charset="0"/>
                <a:cs typeface="Arial" charset="0"/>
              </a:rPr>
              <a:t>"</a:t>
            </a:r>
            <a:endParaRPr lang="en-US" sz="2400" b="1">
              <a:solidFill>
                <a:srgbClr val="361B00"/>
              </a:solidFill>
              <a:latin typeface="Tahoma" charset="0"/>
              <a:cs typeface="Arial" charset="0"/>
            </a:endParaRPr>
          </a:p>
          <a:p>
            <a:pPr defTabSz="914400" eaLnBrk="1" fontAlgn="base" hangingPunct="1">
              <a:lnSpc>
                <a:spcPct val="90000"/>
              </a:lnSpc>
              <a:spcBef>
                <a:spcPct val="20000"/>
              </a:spcBef>
              <a:spcAft>
                <a:spcPct val="0"/>
              </a:spcAft>
              <a:buFontTx/>
              <a:buChar char="•"/>
            </a:pPr>
            <a:r>
              <a:rPr lang="en-US" sz="2400" b="1" u="sng">
                <a:solidFill>
                  <a:srgbClr val="361B00"/>
                </a:solidFill>
                <a:latin typeface="Tahoma" charset="0"/>
                <a:cs typeface="Arial" charset="0"/>
              </a:rPr>
              <a:t>Jeremiah 48:29</a:t>
            </a:r>
            <a:r>
              <a:rPr lang="en-US" sz="2400" b="1">
                <a:solidFill>
                  <a:srgbClr val="361B00"/>
                </a:solidFill>
                <a:latin typeface="Tahoma" charset="0"/>
                <a:cs typeface="Arial" charset="0"/>
              </a:rPr>
              <a:t> (</a:t>
            </a:r>
            <a:r>
              <a:rPr lang="en-US" sz="2400" b="1">
                <a:solidFill>
                  <a:srgbClr val="0000CC"/>
                </a:solidFill>
                <a:latin typeface="Tahoma" charset="0"/>
                <a:cs typeface="Arial" charset="0"/>
              </a:rPr>
              <a:t>Proud and arrogant</a:t>
            </a:r>
            <a:r>
              <a:rPr lang="en-US" sz="2400" b="1">
                <a:solidFill>
                  <a:srgbClr val="361B00"/>
                </a:solidFill>
                <a:latin typeface="Tahoma" charset="0"/>
                <a:cs typeface="Arial" charset="0"/>
              </a:rPr>
              <a:t>)</a:t>
            </a:r>
          </a:p>
          <a:p>
            <a:pPr lvl="1" defTabSz="914400" eaLnBrk="1" fontAlgn="base" hangingPunct="1">
              <a:lnSpc>
                <a:spcPct val="90000"/>
              </a:lnSpc>
              <a:spcBef>
                <a:spcPct val="20000"/>
              </a:spcBef>
              <a:spcAft>
                <a:spcPct val="0"/>
              </a:spcAft>
            </a:pPr>
            <a:r>
              <a:rPr lang="en-US" altLang="ja-JP" sz="2400" b="1">
                <a:solidFill>
                  <a:srgbClr val="361B00"/>
                </a:solidFill>
                <a:latin typeface="Tahoma" charset="0"/>
                <a:cs typeface="Arial" charset="0"/>
              </a:rPr>
              <a:t>"</a:t>
            </a:r>
            <a:r>
              <a:rPr lang="en-US" sz="2400" b="1">
                <a:solidFill>
                  <a:srgbClr val="361B00"/>
                </a:solidFill>
                <a:latin typeface="Tahoma" charset="0"/>
                <a:cs typeface="Arial" charset="0"/>
              </a:rPr>
              <a:t>We have heard of Moab</a:t>
            </a:r>
            <a:r>
              <a:rPr lang="fr-FR" altLang="ja-JP" sz="2400" b="1">
                <a:solidFill>
                  <a:srgbClr val="361B00"/>
                </a:solidFill>
                <a:latin typeface="Tahoma" charset="0"/>
                <a:cs typeface="Arial" charset="0"/>
              </a:rPr>
              <a:t>'</a:t>
            </a:r>
            <a:r>
              <a:rPr lang="en-US" sz="2400" b="1">
                <a:solidFill>
                  <a:srgbClr val="361B00"/>
                </a:solidFill>
                <a:latin typeface="Tahoma" charset="0"/>
                <a:cs typeface="Arial" charset="0"/>
              </a:rPr>
              <a:t>s pride, her overweening pride and conceit, her pride and arrogance and the haughtiness of her heart</a:t>
            </a:r>
            <a:r>
              <a:rPr lang="en-US" altLang="ja-JP" sz="2400" b="1">
                <a:solidFill>
                  <a:srgbClr val="361B00"/>
                </a:solidFill>
                <a:latin typeface="Tahoma" charset="0"/>
                <a:cs typeface="Arial" charset="0"/>
              </a:rPr>
              <a:t>"</a:t>
            </a:r>
            <a:endParaRPr lang="en-US" sz="2400" b="1">
              <a:solidFill>
                <a:srgbClr val="361B00"/>
              </a:solidFill>
              <a:latin typeface="Tahoma" charset="0"/>
              <a:cs typeface="Arial" charset="0"/>
            </a:endParaRPr>
          </a:p>
          <a:p>
            <a:pPr defTabSz="914400" eaLnBrk="1" fontAlgn="base" hangingPunct="1">
              <a:lnSpc>
                <a:spcPct val="90000"/>
              </a:lnSpc>
              <a:spcBef>
                <a:spcPct val="20000"/>
              </a:spcBef>
              <a:spcAft>
                <a:spcPct val="0"/>
              </a:spcAft>
              <a:buFontTx/>
              <a:buChar char="•"/>
            </a:pPr>
            <a:r>
              <a:rPr lang="en-US" sz="2400" b="1" u="sng">
                <a:solidFill>
                  <a:srgbClr val="361B00"/>
                </a:solidFill>
                <a:latin typeface="Tahoma" charset="0"/>
                <a:cs typeface="Arial" charset="0"/>
              </a:rPr>
              <a:t>1 Kings 11:7</a:t>
            </a:r>
            <a:r>
              <a:rPr lang="en-US" sz="2400" b="1">
                <a:solidFill>
                  <a:srgbClr val="361B00"/>
                </a:solidFill>
                <a:latin typeface="Tahoma" charset="0"/>
                <a:cs typeface="Arial" charset="0"/>
              </a:rPr>
              <a:t> (</a:t>
            </a:r>
            <a:r>
              <a:rPr lang="en-US" sz="2400" b="1">
                <a:solidFill>
                  <a:srgbClr val="0000CC"/>
                </a:solidFill>
                <a:latin typeface="Tahoma" charset="0"/>
                <a:cs typeface="Arial" charset="0"/>
              </a:rPr>
              <a:t>Idolatrous</a:t>
            </a:r>
            <a:r>
              <a:rPr lang="en-US" sz="2400" b="1">
                <a:solidFill>
                  <a:srgbClr val="361B00"/>
                </a:solidFill>
                <a:latin typeface="Tahoma" charset="0"/>
                <a:cs typeface="Arial" charset="0"/>
              </a:rPr>
              <a:t>)</a:t>
            </a:r>
          </a:p>
          <a:p>
            <a:pPr lvl="1" defTabSz="914400" eaLnBrk="1" fontAlgn="base" hangingPunct="1">
              <a:lnSpc>
                <a:spcPct val="90000"/>
              </a:lnSpc>
              <a:spcBef>
                <a:spcPct val="20000"/>
              </a:spcBef>
              <a:spcAft>
                <a:spcPct val="0"/>
              </a:spcAft>
            </a:pPr>
            <a:r>
              <a:rPr lang="en-US" altLang="ja-JP" sz="2400" b="1">
                <a:solidFill>
                  <a:srgbClr val="361B00"/>
                </a:solidFill>
                <a:latin typeface="Tahoma" charset="0"/>
                <a:cs typeface="Arial" charset="0"/>
              </a:rPr>
              <a:t>"</a:t>
            </a:r>
            <a:r>
              <a:rPr lang="en-US" sz="2400" b="1">
                <a:solidFill>
                  <a:srgbClr val="361B00"/>
                </a:solidFill>
                <a:latin typeface="Tahoma" charset="0"/>
                <a:cs typeface="Arial" charset="0"/>
              </a:rPr>
              <a:t>On a hill east of Jerusalem, Solomon built a high place for Chemosh, the detestable god of Moab…</a:t>
            </a:r>
            <a:r>
              <a:rPr lang="en-US" altLang="ja-JP" sz="2400" b="1">
                <a:solidFill>
                  <a:srgbClr val="361B00"/>
                </a:solidFill>
                <a:latin typeface="Tahoma" charset="0"/>
                <a:cs typeface="Arial" charset="0"/>
              </a:rPr>
              <a:t>"</a:t>
            </a:r>
            <a:endParaRPr lang="en-US" sz="2000" b="1">
              <a:solidFill>
                <a:srgbClr val="361B00"/>
              </a:solidFill>
              <a:latin typeface="Tahoma" charset="0"/>
              <a:cs typeface="Arial" charset="0"/>
            </a:endParaRPr>
          </a:p>
        </p:txBody>
      </p:sp>
      <p:sp>
        <p:nvSpPr>
          <p:cNvPr id="25395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428108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6">
                                            <p:txEl>
                                              <p:pRg st="0" end="0"/>
                                            </p:txEl>
                                          </p:spTgt>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6">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2000"/>
                                        <p:tgtEl>
                                          <p:spTgt spid="6">
                                            <p:txEl>
                                              <p:pRg st="2" end="2"/>
                                            </p:txEl>
                                          </p:spTgt>
                                        </p:tgtEl>
                                      </p:cBhvr>
                                    </p:animEffect>
                                    <p:anim calcmode="lin" valueType="num">
                                      <p:cBhvr>
                                        <p:cTn id="26" dur="2000" fill="hold"/>
                                        <p:tgtEl>
                                          <p:spTgt spid="6">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6">
                                            <p:txEl>
                                              <p:pRg st="2" end="2"/>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2000"/>
                                        <p:tgtEl>
                                          <p:spTgt spid="6">
                                            <p:txEl>
                                              <p:pRg st="3" end="3"/>
                                            </p:txEl>
                                          </p:spTgt>
                                        </p:tgtEl>
                                      </p:cBhvr>
                                    </p:animEffect>
                                    <p:anim calcmode="lin" valueType="num">
                                      <p:cBhvr>
                                        <p:cTn id="32" dur="2000" fill="hold"/>
                                        <p:tgtEl>
                                          <p:spTgt spid="6">
                                            <p:txEl>
                                              <p:pRg st="3" end="3"/>
                                            </p:txEl>
                                          </p:spTgt>
                                        </p:tgtEl>
                                        <p:attrNameLst>
                                          <p:attrName>style.rotation</p:attrName>
                                        </p:attrNameLst>
                                      </p:cBhvr>
                                      <p:tavLst>
                                        <p:tav tm="0">
                                          <p:val>
                                            <p:fltVal val="720"/>
                                          </p:val>
                                        </p:tav>
                                        <p:tav tm="100000">
                                          <p:val>
                                            <p:fltVal val="0"/>
                                          </p:val>
                                        </p:tav>
                                      </p:tavLst>
                                    </p:anim>
                                    <p:anim calcmode="lin" valueType="num">
                                      <p:cBhvr>
                                        <p:cTn id="33" dur="2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4" dur="2000" fill="hold"/>
                                        <p:tgtEl>
                                          <p:spTgt spid="6">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2000"/>
                                        <p:tgtEl>
                                          <p:spTgt spid="6">
                                            <p:txEl>
                                              <p:pRg st="4" end="4"/>
                                            </p:txEl>
                                          </p:spTgt>
                                        </p:tgtEl>
                                      </p:cBhvr>
                                    </p:animEffect>
                                    <p:anim calcmode="lin" valueType="num">
                                      <p:cBhvr>
                                        <p:cTn id="40" dur="2000" fill="hold"/>
                                        <p:tgtEl>
                                          <p:spTgt spid="6">
                                            <p:txEl>
                                              <p:pRg st="4" end="4"/>
                                            </p:txEl>
                                          </p:spTgt>
                                        </p:tgtEl>
                                        <p:attrNameLst>
                                          <p:attrName>style.rotation</p:attrName>
                                        </p:attrNameLst>
                                      </p:cBhvr>
                                      <p:tavLst>
                                        <p:tav tm="0">
                                          <p:val>
                                            <p:fltVal val="720"/>
                                          </p:val>
                                        </p:tav>
                                        <p:tav tm="100000">
                                          <p:val>
                                            <p:fltVal val="0"/>
                                          </p:val>
                                        </p:tav>
                                      </p:tavLst>
                                    </p:anim>
                                    <p:anim calcmode="lin" valueType="num">
                                      <p:cBhvr>
                                        <p:cTn id="41" dur="2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2" dur="2000" fill="hold"/>
                                        <p:tgtEl>
                                          <p:spTgt spid="6">
                                            <p:txEl>
                                              <p:pRg st="4" end="4"/>
                                            </p:txEl>
                                          </p:spTgt>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2000"/>
                                        <p:tgtEl>
                                          <p:spTgt spid="6">
                                            <p:txEl>
                                              <p:pRg st="5" end="5"/>
                                            </p:txEl>
                                          </p:spTgt>
                                        </p:tgtEl>
                                      </p:cBhvr>
                                    </p:animEffect>
                                    <p:anim calcmode="lin" valueType="num">
                                      <p:cBhvr>
                                        <p:cTn id="46" dur="2000" fill="hold"/>
                                        <p:tgtEl>
                                          <p:spTgt spid="6">
                                            <p:txEl>
                                              <p:pRg st="5" end="5"/>
                                            </p:txEl>
                                          </p:spTgt>
                                        </p:tgtEl>
                                        <p:attrNameLst>
                                          <p:attrName>style.rotation</p:attrName>
                                        </p:attrNameLst>
                                      </p:cBhvr>
                                      <p:tavLst>
                                        <p:tav tm="0">
                                          <p:val>
                                            <p:fltVal val="720"/>
                                          </p:val>
                                        </p:tav>
                                        <p:tav tm="100000">
                                          <p:val>
                                            <p:fltVal val="0"/>
                                          </p:val>
                                        </p:tav>
                                      </p:tavLst>
                                    </p:anim>
                                    <p:anim calcmode="lin" valueType="num">
                                      <p:cBhvr>
                                        <p:cTn id="47" dur="2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8" dur="2000" fill="hold"/>
                                        <p:tgtEl>
                                          <p:spTgt spid="6">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title"/>
          </p:nvPr>
        </p:nvSpPr>
        <p:spPr>
          <a:solidFill>
            <a:srgbClr val="FFFF99">
              <a:alpha val="59999"/>
            </a:srgbClr>
          </a:solidFill>
        </p:spPr>
        <p:txBody>
          <a:bodyPr/>
          <a:lstStyle/>
          <a:p>
            <a:pPr eaLnBrk="1" hangingPunct="1"/>
            <a:r>
              <a:rPr lang="en-US" b="1" u="sng">
                <a:solidFill>
                  <a:srgbClr val="361B00"/>
                </a:solidFill>
                <a:latin typeface="Impact" charset="0"/>
                <a:cs typeface="Arial" charset="0"/>
              </a:rPr>
              <a:t>Moab and Israel</a:t>
            </a:r>
          </a:p>
        </p:txBody>
      </p:sp>
      <p:sp>
        <p:nvSpPr>
          <p:cNvPr id="5" name="Rectangle 4"/>
          <p:cNvSpPr txBox="1">
            <a:spLocks noChangeArrowheads="1"/>
          </p:cNvSpPr>
          <p:nvPr/>
        </p:nvSpPr>
        <p:spPr bwMode="auto">
          <a:xfrm>
            <a:off x="381000" y="914400"/>
            <a:ext cx="8534400" cy="5562600"/>
          </a:xfrm>
          <a:prstGeom prst="rect">
            <a:avLst/>
          </a:prstGeom>
          <a:solidFill>
            <a:schemeClr val="tx1">
              <a:alpha val="54901"/>
            </a:schemeClr>
          </a:solidFill>
          <a:ln>
            <a:noFill/>
          </a:ln>
          <a:extLs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FontTx/>
              <a:buChar char="•"/>
            </a:pPr>
            <a:r>
              <a:rPr lang="en-GB" sz="2400" b="1">
                <a:solidFill>
                  <a:srgbClr val="361B00"/>
                </a:solidFill>
                <a:latin typeface="Tahoma" charset="0"/>
                <a:cs typeface="Arial" charset="0"/>
              </a:rPr>
              <a:t>The Moabites were the descendants of Lot through his incestuous relations with his daughters </a:t>
            </a:r>
            <a:br>
              <a:rPr lang="en-GB" sz="2400" b="1">
                <a:solidFill>
                  <a:srgbClr val="361B00"/>
                </a:solidFill>
                <a:latin typeface="Tahoma" charset="0"/>
                <a:cs typeface="Arial" charset="0"/>
              </a:rPr>
            </a:br>
            <a:r>
              <a:rPr lang="en-GB" sz="2400" b="1">
                <a:solidFill>
                  <a:srgbClr val="361B00"/>
                </a:solidFill>
                <a:latin typeface="Tahoma" charset="0"/>
                <a:cs typeface="Arial" charset="0"/>
              </a:rPr>
              <a:t>(</a:t>
            </a:r>
            <a:r>
              <a:rPr lang="en-GB" sz="2400" b="1">
                <a:solidFill>
                  <a:srgbClr val="FF0000"/>
                </a:solidFill>
                <a:latin typeface="Tahoma" charset="0"/>
                <a:cs typeface="Arial" charset="0"/>
              </a:rPr>
              <a:t>Gen. 19:36, 37</a:t>
            </a:r>
            <a:r>
              <a:rPr lang="en-GB" sz="2400" b="1">
                <a:solidFill>
                  <a:srgbClr val="361B00"/>
                </a:solidFill>
                <a:latin typeface="Tahoma" charset="0"/>
                <a:cs typeface="Arial" charset="0"/>
              </a:rPr>
              <a:t>).</a:t>
            </a:r>
            <a:endParaRPr lang="en-GB" sz="1000" b="1">
              <a:solidFill>
                <a:srgbClr val="361B00"/>
              </a:solidFill>
              <a:latin typeface="Tahoma" charset="0"/>
              <a:cs typeface="Arial" charset="0"/>
            </a:endParaRPr>
          </a:p>
          <a:p>
            <a:pPr defTabSz="914400" eaLnBrk="1" fontAlgn="base" hangingPunct="1">
              <a:lnSpc>
                <a:spcPct val="90000"/>
              </a:lnSpc>
              <a:spcBef>
                <a:spcPct val="20000"/>
              </a:spcBef>
              <a:spcAft>
                <a:spcPct val="0"/>
              </a:spcAft>
              <a:buFontTx/>
              <a:buChar char="•"/>
            </a:pPr>
            <a:endParaRPr lang="en-GB" sz="2400" b="1">
              <a:solidFill>
                <a:srgbClr val="361B00"/>
              </a:solidFill>
              <a:latin typeface="Tahoma" charset="0"/>
              <a:cs typeface="Arial" charset="0"/>
            </a:endParaRPr>
          </a:p>
          <a:p>
            <a:pPr defTabSz="914400" eaLnBrk="1" fontAlgn="base" hangingPunct="1">
              <a:lnSpc>
                <a:spcPct val="90000"/>
              </a:lnSpc>
              <a:spcBef>
                <a:spcPct val="20000"/>
              </a:spcBef>
              <a:spcAft>
                <a:spcPct val="0"/>
              </a:spcAft>
              <a:buFontTx/>
              <a:buChar char="•"/>
            </a:pPr>
            <a:r>
              <a:rPr lang="en-GB" sz="2400" b="1">
                <a:solidFill>
                  <a:srgbClr val="361B00"/>
                </a:solidFill>
                <a:latin typeface="Tahoma" charset="0"/>
                <a:cs typeface="Arial" charset="0"/>
              </a:rPr>
              <a:t>During the wanderings in the wilderness, the Israelites had to go pass the land of Moab. God forbade the Israelites from harassing Moab which was to be Lot</a:t>
            </a:r>
            <a:r>
              <a:rPr lang="fr-FR" sz="2400" b="1">
                <a:solidFill>
                  <a:srgbClr val="361B00"/>
                </a:solidFill>
                <a:latin typeface="Tahoma" charset="0"/>
                <a:cs typeface="Arial" charset="0"/>
              </a:rPr>
              <a:t>'</a:t>
            </a:r>
            <a:r>
              <a:rPr lang="en-GB" sz="2400" b="1">
                <a:solidFill>
                  <a:srgbClr val="361B00"/>
                </a:solidFill>
                <a:latin typeface="Tahoma" charset="0"/>
                <a:cs typeface="Arial" charset="0"/>
              </a:rPr>
              <a:t>s possession (</a:t>
            </a:r>
            <a:r>
              <a:rPr lang="en-GB" sz="2400" b="1" u="sng">
                <a:solidFill>
                  <a:srgbClr val="FF0000"/>
                </a:solidFill>
                <a:latin typeface="Tahoma" charset="0"/>
                <a:cs typeface="Arial" charset="0"/>
              </a:rPr>
              <a:t>Deut. 2:8,9</a:t>
            </a:r>
            <a:r>
              <a:rPr lang="en-GB" sz="2400" b="1">
                <a:solidFill>
                  <a:srgbClr val="361B00"/>
                </a:solidFill>
                <a:latin typeface="Tahoma" charset="0"/>
                <a:cs typeface="Arial" charset="0"/>
              </a:rPr>
              <a:t>)</a:t>
            </a:r>
            <a:r>
              <a:rPr lang="en-US" sz="2400" b="1">
                <a:solidFill>
                  <a:srgbClr val="361B00"/>
                </a:solidFill>
                <a:latin typeface="Tahoma" charset="0"/>
                <a:cs typeface="Arial" charset="0"/>
              </a:rPr>
              <a:t>.</a:t>
            </a:r>
          </a:p>
          <a:p>
            <a:pPr defTabSz="914400" eaLnBrk="1" fontAlgn="base" hangingPunct="1">
              <a:lnSpc>
                <a:spcPct val="90000"/>
              </a:lnSpc>
              <a:spcBef>
                <a:spcPct val="20000"/>
              </a:spcBef>
              <a:spcAft>
                <a:spcPct val="0"/>
              </a:spcAft>
            </a:pPr>
            <a:endParaRPr lang="en-US" sz="2400" b="1">
              <a:solidFill>
                <a:srgbClr val="361B00"/>
              </a:solidFill>
              <a:latin typeface="Tahoma" charset="0"/>
              <a:cs typeface="Arial" charset="0"/>
            </a:endParaRPr>
          </a:p>
          <a:p>
            <a:pPr defTabSz="914400" eaLnBrk="1" fontAlgn="base" hangingPunct="1">
              <a:lnSpc>
                <a:spcPct val="90000"/>
              </a:lnSpc>
              <a:spcBef>
                <a:spcPct val="20000"/>
              </a:spcBef>
              <a:spcAft>
                <a:spcPct val="0"/>
              </a:spcAft>
              <a:buFontTx/>
              <a:buChar char="•"/>
            </a:pPr>
            <a:r>
              <a:rPr lang="en-GB" sz="2400" b="1">
                <a:solidFill>
                  <a:srgbClr val="361B00"/>
                </a:solidFill>
                <a:latin typeface="Tahoma" charset="0"/>
                <a:cs typeface="Arial" charset="0"/>
              </a:rPr>
              <a:t>As the Israelites travelled north, Sihon king of the Amorites refused to let them pass through his territory and went out to war with Israel. Sihon was defeated and Israel occupied the land from Arnon to Jabbok (</a:t>
            </a:r>
            <a:r>
              <a:rPr lang="en-GB" sz="2400" b="1" u="sng">
                <a:solidFill>
                  <a:srgbClr val="FF0000"/>
                </a:solidFill>
                <a:latin typeface="Tahoma" charset="0"/>
                <a:cs typeface="Arial" charset="0"/>
              </a:rPr>
              <a:t>Num. 21:21-26</a:t>
            </a:r>
            <a:r>
              <a:rPr lang="en-GB" sz="2400" b="1">
                <a:solidFill>
                  <a:srgbClr val="361B00"/>
                </a:solidFill>
                <a:latin typeface="Tahoma" charset="0"/>
                <a:cs typeface="Arial" charset="0"/>
              </a:rPr>
              <a:t>). This land formerly belonged to Moab which was conquered by Sihon.</a:t>
            </a:r>
            <a:endParaRPr lang="en-US" sz="2400" b="1">
              <a:solidFill>
                <a:srgbClr val="361B00"/>
              </a:solidFill>
              <a:latin typeface="Tahoma" charset="0"/>
              <a:cs typeface="Arial" charset="0"/>
            </a:endParaRPr>
          </a:p>
        </p:txBody>
      </p:sp>
      <p:sp>
        <p:nvSpPr>
          <p:cNvPr id="254980"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74107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ChangeArrowheads="1"/>
          </p:cNvSpPr>
          <p:nvPr/>
        </p:nvSpPr>
        <p:spPr bwMode="auto">
          <a:xfrm>
            <a:off x="304800" y="914400"/>
            <a:ext cx="8534400" cy="5562600"/>
          </a:xfrm>
          <a:prstGeom prst="rect">
            <a:avLst/>
          </a:prstGeom>
          <a:solidFill>
            <a:schemeClr val="tx1">
              <a:alpha val="54901"/>
            </a:schemeClr>
          </a:solidFill>
          <a:ln>
            <a:noFill/>
          </a:ln>
        </p:spPr>
        <p:txBody>
          <a:bodyPr/>
          <a:lstStyle/>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While the Israelites camped along the Jordan across from Jericho, Balak king of Moab joined with the elders of Midian in enlisting the help of Balaam to curse the Israelites (</a:t>
            </a:r>
            <a:r>
              <a:rPr lang="en-GB" sz="2400" b="1" dirty="0">
                <a:solidFill>
                  <a:srgbClr val="FF0000"/>
                </a:solidFill>
                <a:latin typeface="Tahoma" charset="0"/>
                <a:ea typeface="ＭＳ Ｐゴシック" charset="0"/>
                <a:cs typeface="Times New Roman" charset="0"/>
              </a:rPr>
              <a:t>Num 22-24</a:t>
            </a:r>
            <a:r>
              <a:rPr lang="en-GB" sz="2400" b="1" dirty="0">
                <a:solidFill>
                  <a:srgbClr val="361B00"/>
                </a:solidFill>
                <a:latin typeface="Tahoma" charset="0"/>
                <a:ea typeface="ＭＳ Ｐゴシック" charset="0"/>
                <a:cs typeface="Times New Roman" charset="0"/>
              </a:rPr>
              <a:t>)</a:t>
            </a:r>
            <a:r>
              <a:rPr lang="en-US" sz="2400" b="1" dirty="0">
                <a:solidFill>
                  <a:srgbClr val="361B00"/>
                </a:solidFill>
                <a:latin typeface="Tahoma" charset="0"/>
                <a:ea typeface="ＭＳ Ｐゴシック" charset="0"/>
                <a:cs typeface="Arial" charset="0"/>
              </a:rPr>
              <a:t>.</a:t>
            </a:r>
          </a:p>
          <a:p>
            <a:pPr marL="342900" indent="-342900" defTabSz="914400" fontAlgn="base">
              <a:lnSpc>
                <a:spcPct val="90000"/>
              </a:lnSpc>
              <a:spcBef>
                <a:spcPct val="20000"/>
              </a:spcBef>
              <a:spcAft>
                <a:spcPct val="0"/>
              </a:spcAft>
            </a:pPr>
            <a:endParaRPr lang="en-GB"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But God would only allow Balaam to bless Israel. However, the Israelites sinned against God when they were involved with the Moabite</a:t>
            </a:r>
            <a:r>
              <a:rPr lang="fr-FR" sz="2400" b="1" dirty="0">
                <a:solidFill>
                  <a:srgbClr val="361B00"/>
                </a:solidFill>
                <a:latin typeface="Tahoma" charset="0"/>
                <a:ea typeface="ＭＳ Ｐゴシック" charset="0"/>
                <a:cs typeface="Times New Roman" charset="0"/>
              </a:rPr>
              <a:t>'</a:t>
            </a:r>
            <a:r>
              <a:rPr lang="en-GB" sz="2400" b="1" dirty="0">
                <a:solidFill>
                  <a:srgbClr val="361B00"/>
                </a:solidFill>
                <a:latin typeface="Tahoma" charset="0"/>
                <a:ea typeface="ＭＳ Ｐゴシック" charset="0"/>
                <a:cs typeface="Times New Roman" charset="0"/>
              </a:rPr>
              <a:t>s religion and committed apostasy and immorality (</a:t>
            </a:r>
            <a:r>
              <a:rPr lang="en-GB" sz="2400" b="1" dirty="0">
                <a:solidFill>
                  <a:srgbClr val="FF0000"/>
                </a:solidFill>
                <a:latin typeface="Tahoma" charset="0"/>
                <a:ea typeface="ＭＳ Ｐゴシック" charset="0"/>
                <a:cs typeface="Times New Roman" charset="0"/>
              </a:rPr>
              <a:t>Num 25</a:t>
            </a:r>
            <a:r>
              <a:rPr lang="en-GB" sz="2400" b="1" dirty="0">
                <a:solidFill>
                  <a:srgbClr val="361B00"/>
                </a:solidFill>
                <a:latin typeface="Tahoma" charset="0"/>
                <a:ea typeface="ＭＳ Ｐゴシック" charset="0"/>
                <a:cs typeface="Times New Roman" charset="0"/>
              </a:rPr>
              <a:t>).</a:t>
            </a:r>
            <a:r>
              <a:rPr lang="en-US" sz="2400" b="1" dirty="0">
                <a:solidFill>
                  <a:srgbClr val="361B00"/>
                </a:solidFill>
                <a:latin typeface="Tahoma" charset="0"/>
                <a:ea typeface="ＭＳ Ｐゴシック" charset="0"/>
                <a:cs typeface="Arial" charset="0"/>
              </a:rPr>
              <a:t> </a:t>
            </a:r>
          </a:p>
          <a:p>
            <a:pPr marL="342900" indent="-342900" defTabSz="914400" fontAlgn="base">
              <a:lnSpc>
                <a:spcPct val="90000"/>
              </a:lnSpc>
              <a:spcBef>
                <a:spcPct val="20000"/>
              </a:spcBef>
              <a:spcAft>
                <a:spcPct val="0"/>
              </a:spcAft>
            </a:pPr>
            <a:endParaRPr lang="en-US"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Moses delivered his </a:t>
            </a:r>
            <a:r>
              <a:rPr lang="fr-FR" sz="2400" b="1" dirty="0">
                <a:solidFill>
                  <a:srgbClr val="361B00"/>
                </a:solidFill>
                <a:latin typeface="Tahoma" charset="0"/>
                <a:ea typeface="ＭＳ Ｐゴシック" charset="0"/>
                <a:cs typeface="Times New Roman" charset="0"/>
              </a:rPr>
              <a:t>'</a:t>
            </a:r>
            <a:r>
              <a:rPr lang="en-GB" sz="2400" b="1" dirty="0">
                <a:solidFill>
                  <a:srgbClr val="361B00"/>
                </a:solidFill>
                <a:latin typeface="Tahoma" charset="0"/>
                <a:ea typeface="ＭＳ Ｐゴシック" charset="0"/>
                <a:cs typeface="Times New Roman" charset="0"/>
              </a:rPr>
              <a:t>last messages</a:t>
            </a:r>
            <a:r>
              <a:rPr lang="fr-FR" sz="2400" b="1" dirty="0">
                <a:solidFill>
                  <a:srgbClr val="361B00"/>
                </a:solidFill>
                <a:latin typeface="Tahoma" charset="0"/>
                <a:ea typeface="ＭＳ Ｐゴシック" charset="0"/>
                <a:cs typeface="Times New Roman" charset="0"/>
              </a:rPr>
              <a:t>'</a:t>
            </a:r>
            <a:r>
              <a:rPr lang="en-GB" sz="2400" b="1" dirty="0">
                <a:solidFill>
                  <a:srgbClr val="361B00"/>
                </a:solidFill>
                <a:latin typeface="Tahoma" charset="0"/>
                <a:ea typeface="ＭＳ Ｐゴシック" charset="0"/>
                <a:cs typeface="Times New Roman" charset="0"/>
              </a:rPr>
              <a:t> to the people of Israel in the territory of Moab (</a:t>
            </a:r>
            <a:r>
              <a:rPr lang="en-GB" sz="2400" b="1" dirty="0">
                <a:solidFill>
                  <a:srgbClr val="FF0000"/>
                </a:solidFill>
                <a:latin typeface="Tahoma" charset="0"/>
                <a:ea typeface="ＭＳ Ｐゴシック" charset="0"/>
                <a:cs typeface="Times New Roman" charset="0"/>
              </a:rPr>
              <a:t>Deut 1:5</a:t>
            </a:r>
            <a:r>
              <a:rPr lang="en-GB" sz="2400" b="1" dirty="0">
                <a:solidFill>
                  <a:srgbClr val="361B00"/>
                </a:solidFill>
                <a:latin typeface="Tahoma" charset="0"/>
                <a:ea typeface="ＭＳ Ｐゴシック" charset="0"/>
                <a:cs typeface="Times New Roman" charset="0"/>
              </a:rPr>
              <a:t>) and he died in Mt Nebo, northeast of the Dead Sea, which is also in Moab</a:t>
            </a:r>
            <a:r>
              <a:rPr lang="fr-FR" sz="2400" b="1" dirty="0">
                <a:solidFill>
                  <a:srgbClr val="361B00"/>
                </a:solidFill>
                <a:latin typeface="Tahoma" charset="0"/>
                <a:ea typeface="ＭＳ Ｐゴシック" charset="0"/>
                <a:cs typeface="Times New Roman" charset="0"/>
              </a:rPr>
              <a:t>'</a:t>
            </a:r>
            <a:r>
              <a:rPr lang="en-GB" sz="2400" b="1" dirty="0">
                <a:solidFill>
                  <a:srgbClr val="361B00"/>
                </a:solidFill>
                <a:latin typeface="Tahoma" charset="0"/>
                <a:ea typeface="ＭＳ Ｐゴシック" charset="0"/>
                <a:cs typeface="Times New Roman" charset="0"/>
              </a:rPr>
              <a:t>s territory (</a:t>
            </a:r>
            <a:r>
              <a:rPr lang="en-GB" sz="2400" b="1" dirty="0">
                <a:solidFill>
                  <a:srgbClr val="FF0000"/>
                </a:solidFill>
                <a:latin typeface="Tahoma" charset="0"/>
                <a:ea typeface="ＭＳ Ｐゴシック" charset="0"/>
                <a:cs typeface="Times New Roman" charset="0"/>
              </a:rPr>
              <a:t>Deut 32: 48-50</a:t>
            </a:r>
            <a:r>
              <a:rPr lang="en-GB" sz="2400" b="1" dirty="0">
                <a:solidFill>
                  <a:srgbClr val="361B00"/>
                </a:solidFill>
                <a:latin typeface="Tahoma" charset="0"/>
                <a:ea typeface="ＭＳ Ｐゴシック" charset="0"/>
                <a:cs typeface="Times New Roman" charset="0"/>
              </a:rPr>
              <a:t>).</a:t>
            </a:r>
            <a:r>
              <a:rPr lang="en-US" sz="2400" b="1" dirty="0">
                <a:solidFill>
                  <a:srgbClr val="361B00"/>
                </a:solidFill>
                <a:latin typeface="Tahoma" charset="0"/>
                <a:ea typeface="ＭＳ Ｐゴシック" charset="0"/>
                <a:cs typeface="Arial" charset="0"/>
              </a:rPr>
              <a:t> </a:t>
            </a:r>
          </a:p>
        </p:txBody>
      </p:sp>
      <p:sp>
        <p:nvSpPr>
          <p:cNvPr id="256003" name="Rectangle 4"/>
          <p:cNvSpPr>
            <a:spLocks noGrp="1" noChangeArrowheads="1"/>
          </p:cNvSpPr>
          <p:nvPr>
            <p:ph type="title"/>
          </p:nvPr>
        </p:nvSpPr>
        <p:spPr>
          <a:solidFill>
            <a:srgbClr val="FFFF99">
              <a:alpha val="59999"/>
            </a:srgbClr>
          </a:solidFill>
        </p:spPr>
        <p:txBody>
          <a:bodyPr/>
          <a:lstStyle/>
          <a:p>
            <a:pPr eaLnBrk="1" hangingPunct="1"/>
            <a:r>
              <a:rPr lang="en-US" b="1" u="sng">
                <a:solidFill>
                  <a:srgbClr val="361B00"/>
                </a:solidFill>
                <a:latin typeface="Impact" charset="0"/>
                <a:cs typeface="Arial" charset="0"/>
              </a:rPr>
              <a:t>Moab and Israel</a:t>
            </a:r>
          </a:p>
        </p:txBody>
      </p:sp>
      <p:sp>
        <p:nvSpPr>
          <p:cNvPr id="25600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24755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Effect transition="in" filter="dissolve">
                                      <p:cBhvr>
                                        <p:cTn id="11" dur="500"/>
                                        <p:tgtEl>
                                          <p:spTgt spid="2682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8291">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8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Rectangle 3"/>
          <p:cNvSpPr>
            <a:spLocks noChangeArrowheads="1"/>
          </p:cNvSpPr>
          <p:nvPr/>
        </p:nvSpPr>
        <p:spPr bwMode="auto">
          <a:xfrm>
            <a:off x="304800" y="914400"/>
            <a:ext cx="8534400" cy="5562600"/>
          </a:xfrm>
          <a:prstGeom prst="rect">
            <a:avLst/>
          </a:prstGeom>
          <a:solidFill>
            <a:schemeClr val="tx1">
              <a:alpha val="54901"/>
            </a:schemeClr>
          </a:solidFill>
          <a:ln>
            <a:noFill/>
          </a:ln>
        </p:spPr>
        <p:txBody>
          <a:bodyPr/>
          <a:lstStyle/>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During the period of the Judges, Israel was subjected to Moab for 18 years until the judge Ehud assassinated Eglon, the king of Moab.</a:t>
            </a:r>
            <a:r>
              <a:rPr lang="en-GB" sz="2400" b="1" dirty="0">
                <a:solidFill>
                  <a:srgbClr val="000000"/>
                </a:solidFill>
                <a:latin typeface="Tahoma" charset="0"/>
                <a:ea typeface="ＭＳ Ｐゴシック" charset="0"/>
                <a:cs typeface="Times New Roman" charset="0"/>
              </a:rPr>
              <a:t> </a:t>
            </a:r>
            <a:endParaRPr lang="en-US"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pPr>
            <a:endParaRPr lang="en-GB"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A Moabite who had a place in the history of Israel was Ruth, the great-grandmother of David.</a:t>
            </a:r>
            <a:endParaRPr lang="en-US"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pPr>
            <a:endParaRPr lang="en-US" sz="2400" b="1" dirty="0">
              <a:solidFill>
                <a:srgbClr val="361B00"/>
              </a:solidFill>
              <a:latin typeface="Tahoma"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en-GB" sz="2400" b="1" dirty="0">
                <a:solidFill>
                  <a:srgbClr val="361B00"/>
                </a:solidFill>
                <a:latin typeface="Tahoma" charset="0"/>
                <a:ea typeface="ＭＳ Ｐゴシック" charset="0"/>
                <a:cs typeface="Times New Roman" charset="0"/>
              </a:rPr>
              <a:t>Moab came under the rule of the Assyrians and Babylonians. When the Israelites returned from the exile, they were required to abandon marriages with Moabite women (</a:t>
            </a:r>
            <a:r>
              <a:rPr lang="en-GB" sz="2400" b="1" dirty="0">
                <a:solidFill>
                  <a:srgbClr val="FF0000"/>
                </a:solidFill>
                <a:latin typeface="Tahoma" charset="0"/>
                <a:ea typeface="ＭＳ Ｐゴシック" charset="0"/>
                <a:cs typeface="Times New Roman" charset="0"/>
              </a:rPr>
              <a:t>Ezra 9:1-2</a:t>
            </a:r>
            <a:r>
              <a:rPr lang="en-GB" sz="2400" b="1" dirty="0">
                <a:solidFill>
                  <a:srgbClr val="361B00"/>
                </a:solidFill>
                <a:latin typeface="Tahoma" charset="0"/>
                <a:ea typeface="ＭＳ Ｐゴシック" charset="0"/>
                <a:cs typeface="Times New Roman" charset="0"/>
              </a:rPr>
              <a:t>).</a:t>
            </a:r>
            <a:endParaRPr lang="en-US" sz="2400" b="1" dirty="0">
              <a:solidFill>
                <a:srgbClr val="361B00"/>
              </a:solidFill>
              <a:latin typeface="Tahoma" charset="0"/>
              <a:ea typeface="ＭＳ Ｐゴシック" charset="0"/>
              <a:cs typeface="Times New Roman" charset="0"/>
            </a:endParaRPr>
          </a:p>
        </p:txBody>
      </p:sp>
      <p:sp>
        <p:nvSpPr>
          <p:cNvPr id="257027" name="Rectangle 4"/>
          <p:cNvSpPr>
            <a:spLocks noGrp="1" noChangeArrowheads="1"/>
          </p:cNvSpPr>
          <p:nvPr>
            <p:ph type="title"/>
          </p:nvPr>
        </p:nvSpPr>
        <p:spPr>
          <a:solidFill>
            <a:srgbClr val="FFFF99">
              <a:alpha val="59999"/>
            </a:srgbClr>
          </a:solidFill>
        </p:spPr>
        <p:txBody>
          <a:bodyPr/>
          <a:lstStyle/>
          <a:p>
            <a:pPr eaLnBrk="1" hangingPunct="1"/>
            <a:r>
              <a:rPr lang="en-US" b="1" u="sng">
                <a:solidFill>
                  <a:srgbClr val="361B00"/>
                </a:solidFill>
                <a:latin typeface="Impact" charset="0"/>
                <a:cs typeface="Arial" charset="0"/>
              </a:rPr>
              <a:t>Moab and Israel</a:t>
            </a:r>
          </a:p>
        </p:txBody>
      </p:sp>
      <p:sp>
        <p:nvSpPr>
          <p:cNvPr id="257028"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282009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69315">
                                            <p:txEl>
                                              <p:pRg st="0" end="0"/>
                                            </p:txEl>
                                          </p:spTgt>
                                        </p:tgtEl>
                                        <p:attrNameLst>
                                          <p:attrName>style.visibility</p:attrName>
                                        </p:attrNameLst>
                                      </p:cBhvr>
                                      <p:to>
                                        <p:strVal val="visible"/>
                                      </p:to>
                                    </p:set>
                                    <p:animEffect transition="in" filter="dissolve">
                                      <p:cBhvr>
                                        <p:cTn id="11" dur="500"/>
                                        <p:tgtEl>
                                          <p:spTgt spid="26931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9315">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9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Michelangelo (Creation of Adam - 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0" name="Rectangle 3"/>
          <p:cNvSpPr>
            <a:spLocks noGrp="1" noChangeArrowheads="1"/>
          </p:cNvSpPr>
          <p:nvPr>
            <p:ph type="title"/>
          </p:nvPr>
        </p:nvSpPr>
        <p:spPr/>
        <p:txBody>
          <a:bodyPr/>
          <a:lstStyle/>
          <a:p>
            <a:pPr eaLnBrk="1" hangingPunct="1"/>
            <a:r>
              <a:rPr lang="en-US">
                <a:solidFill>
                  <a:srgbClr val="660033"/>
                </a:solidFill>
                <a:latin typeface="Impact" charset="0"/>
                <a:cs typeface="Arial" charset="0"/>
              </a:rPr>
              <a:t>Prophecies against Moab</a:t>
            </a:r>
          </a:p>
        </p:txBody>
      </p:sp>
      <p:pic>
        <p:nvPicPr>
          <p:cNvPr id="258051" name="Picture 5" descr="Prophets (Isaiah)"/>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7625" y="4191000"/>
            <a:ext cx="3000375" cy="2120900"/>
          </a:xfrm>
          <a:noFill/>
        </p:spPr>
      </p:pic>
      <p:sp>
        <p:nvSpPr>
          <p:cNvPr id="270342" name="Text Box 6"/>
          <p:cNvSpPr txBox="1">
            <a:spLocks noChangeArrowheads="1"/>
          </p:cNvSpPr>
          <p:nvPr/>
        </p:nvSpPr>
        <p:spPr bwMode="auto">
          <a:xfrm>
            <a:off x="3124200" y="3810000"/>
            <a:ext cx="6019800" cy="2554288"/>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u="sng">
                <a:solidFill>
                  <a:srgbClr val="660033"/>
                </a:solidFill>
                <a:latin typeface="Tahoma" charset="0"/>
                <a:cs typeface="Arial" charset="0"/>
              </a:rPr>
              <a:t>Isaiah 11:14 </a:t>
            </a:r>
            <a:r>
              <a:rPr lang="en-US" sz="2400">
                <a:solidFill>
                  <a:srgbClr val="0000CC"/>
                </a:solidFill>
                <a:latin typeface="Tahoma" charset="0"/>
                <a:cs typeface="Arial" charset="0"/>
              </a:rPr>
              <a:t>(</a:t>
            </a:r>
            <a:r>
              <a:rPr lang="en-US" sz="2300" b="1">
                <a:solidFill>
                  <a:srgbClr val="0000CC"/>
                </a:solidFill>
                <a:latin typeface="Tahoma" charset="0"/>
                <a:cs typeface="Arial" charset="0"/>
              </a:rPr>
              <a:t>subjugation to Israel</a:t>
            </a:r>
            <a:r>
              <a:rPr lang="en-US" sz="2400">
                <a:solidFill>
                  <a:srgbClr val="0000CC"/>
                </a:solidFill>
                <a:latin typeface="Tahoma" charset="0"/>
                <a:cs typeface="Arial" charset="0"/>
              </a:rPr>
              <a:t>)</a:t>
            </a:r>
            <a:endParaRPr lang="en-US" sz="2400" u="sng">
              <a:solidFill>
                <a:srgbClr val="0000CC"/>
              </a:solidFill>
              <a:latin typeface="Tahoma" charset="0"/>
              <a:cs typeface="Arial" charset="0"/>
            </a:endParaRPr>
          </a:p>
          <a:p>
            <a:pPr lvl="1" defTabSz="914400" eaLnBrk="1" fontAlgn="base" hangingPunct="1">
              <a:spcBef>
                <a:spcPct val="50000"/>
              </a:spcBef>
              <a:spcAft>
                <a:spcPct val="0"/>
              </a:spcAft>
            </a:pPr>
            <a:r>
              <a:rPr lang="en-US" altLang="ja-JP" sz="2400" b="1">
                <a:solidFill>
                  <a:srgbClr val="660033"/>
                </a:solidFill>
                <a:latin typeface="Tahoma" charset="0"/>
                <a:cs typeface="Arial" charset="0"/>
              </a:rPr>
              <a:t>"</a:t>
            </a:r>
            <a:r>
              <a:rPr lang="en-US" sz="2400" b="1">
                <a:solidFill>
                  <a:srgbClr val="660033"/>
                </a:solidFill>
                <a:latin typeface="Tahoma" charset="0"/>
                <a:cs typeface="Arial" charset="0"/>
              </a:rPr>
              <a:t>They will swoop down on the slopes of Philista to the west; together they will plunder the people to the east. They will lay hands on Edom and Moab…</a:t>
            </a:r>
            <a:r>
              <a:rPr lang="en-US" altLang="ja-JP" sz="2400" b="1">
                <a:solidFill>
                  <a:srgbClr val="660033"/>
                </a:solidFill>
                <a:latin typeface="Tahoma" charset="0"/>
                <a:cs typeface="Arial" charset="0"/>
              </a:rPr>
              <a:t>"</a:t>
            </a:r>
            <a:endParaRPr lang="en-US" sz="2400" b="1">
              <a:solidFill>
                <a:srgbClr val="660033"/>
              </a:solidFill>
              <a:latin typeface="Tahoma" charset="0"/>
              <a:cs typeface="Arial" charset="0"/>
            </a:endParaRPr>
          </a:p>
        </p:txBody>
      </p:sp>
      <p:sp>
        <p:nvSpPr>
          <p:cNvPr id="258053" name="Text Box 7"/>
          <p:cNvSpPr txBox="1">
            <a:spLocks noChangeArrowheads="1"/>
          </p:cNvSpPr>
          <p:nvPr/>
        </p:nvSpPr>
        <p:spPr bwMode="auto">
          <a:xfrm>
            <a:off x="4876800" y="64770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a:solidFill>
                  <a:srgbClr val="000000"/>
                </a:solidFill>
                <a:cs typeface="Arial" charset="0"/>
              </a:rPr>
              <a:t>text from www.searchgodsword.org</a:t>
            </a:r>
          </a:p>
        </p:txBody>
      </p:sp>
      <p:sp>
        <p:nvSpPr>
          <p:cNvPr id="8" name="Rectangle 4"/>
          <p:cNvSpPr txBox="1">
            <a:spLocks noChangeArrowheads="1"/>
          </p:cNvSpPr>
          <p:nvPr/>
        </p:nvSpPr>
        <p:spPr bwMode="auto">
          <a:xfrm>
            <a:off x="0" y="762000"/>
            <a:ext cx="9144000" cy="304800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sz="2800" b="1" u="sng">
                <a:solidFill>
                  <a:srgbClr val="660033"/>
                </a:solidFill>
                <a:latin typeface="Tahoma" charset="0"/>
                <a:cs typeface="Arial" charset="0"/>
              </a:rPr>
              <a:t>Exodus 15:15</a:t>
            </a:r>
            <a:r>
              <a:rPr lang="en-US" sz="2800">
                <a:solidFill>
                  <a:srgbClr val="660033"/>
                </a:solidFill>
                <a:latin typeface="Tahoma" charset="0"/>
                <a:cs typeface="Arial" charset="0"/>
              </a:rPr>
              <a:t> </a:t>
            </a:r>
            <a:r>
              <a:rPr lang="en-US" sz="2400">
                <a:solidFill>
                  <a:srgbClr val="0000CC"/>
                </a:solidFill>
                <a:latin typeface="Tahoma" charset="0"/>
                <a:cs typeface="Arial" charset="0"/>
              </a:rPr>
              <a:t>(</a:t>
            </a:r>
            <a:r>
              <a:rPr lang="en-US" sz="2300" b="1">
                <a:solidFill>
                  <a:srgbClr val="0000CC"/>
                </a:solidFill>
                <a:latin typeface="Tahoma" charset="0"/>
                <a:cs typeface="Arial" charset="0"/>
              </a:rPr>
              <a:t>terror on account of Israel</a:t>
            </a:r>
            <a:r>
              <a:rPr lang="en-US" sz="2400">
                <a:solidFill>
                  <a:srgbClr val="0000CC"/>
                </a:solidFill>
                <a:latin typeface="Tahoma" charset="0"/>
                <a:cs typeface="Arial" charset="0"/>
              </a:rPr>
              <a:t>)</a:t>
            </a:r>
            <a:endParaRPr lang="en-US" sz="2400" b="1" u="sng">
              <a:solidFill>
                <a:srgbClr val="0000CC"/>
              </a:solidFill>
              <a:latin typeface="Tahoma" charset="0"/>
              <a:cs typeface="Arial" charset="0"/>
            </a:endParaRPr>
          </a:p>
          <a:p>
            <a:pPr lvl="1" defTabSz="914400" eaLnBrk="1" fontAlgn="base" hangingPunct="1">
              <a:spcBef>
                <a:spcPct val="20000"/>
              </a:spcBef>
              <a:spcAft>
                <a:spcPct val="0"/>
              </a:spcAft>
            </a:pPr>
            <a:r>
              <a:rPr lang="en-US" altLang="ja-JP" sz="2400" b="1">
                <a:solidFill>
                  <a:srgbClr val="660033"/>
                </a:solidFill>
                <a:latin typeface="Tahoma" charset="0"/>
                <a:cs typeface="Arial" charset="0"/>
              </a:rPr>
              <a:t>"</a:t>
            </a:r>
            <a:r>
              <a:rPr lang="en-US" sz="2400" b="1">
                <a:solidFill>
                  <a:srgbClr val="660033"/>
                </a:solidFill>
                <a:latin typeface="Tahoma" charset="0"/>
                <a:cs typeface="Arial" charset="0"/>
              </a:rPr>
              <a:t>The chiefs of Edom will be terrified, the leaders of Moab will be seized with trembling…</a:t>
            </a:r>
            <a:r>
              <a:rPr lang="en-US" altLang="ja-JP" sz="2400" b="1">
                <a:solidFill>
                  <a:srgbClr val="660033"/>
                </a:solidFill>
                <a:latin typeface="Tahoma" charset="0"/>
                <a:cs typeface="Arial" charset="0"/>
              </a:rPr>
              <a:t>"</a:t>
            </a:r>
            <a:endParaRPr lang="en-US" sz="2400" b="1">
              <a:solidFill>
                <a:srgbClr val="660033"/>
              </a:solidFill>
              <a:latin typeface="Tahoma" charset="0"/>
              <a:cs typeface="Arial" charset="0"/>
            </a:endParaRPr>
          </a:p>
          <a:p>
            <a:pPr defTabSz="914400" eaLnBrk="1" fontAlgn="base" hangingPunct="1">
              <a:spcBef>
                <a:spcPct val="20000"/>
              </a:spcBef>
              <a:spcAft>
                <a:spcPct val="0"/>
              </a:spcAft>
            </a:pPr>
            <a:r>
              <a:rPr lang="en-US" sz="2800" b="1" u="sng">
                <a:solidFill>
                  <a:srgbClr val="660033"/>
                </a:solidFill>
                <a:latin typeface="Tahoma" charset="0"/>
                <a:cs typeface="Arial" charset="0"/>
              </a:rPr>
              <a:t>Isaiah 16:12 </a:t>
            </a:r>
            <a:r>
              <a:rPr lang="en-US" sz="2400">
                <a:solidFill>
                  <a:srgbClr val="0000CC"/>
                </a:solidFill>
                <a:latin typeface="Tahoma" charset="0"/>
                <a:cs typeface="Arial" charset="0"/>
              </a:rPr>
              <a:t>(</a:t>
            </a:r>
            <a:r>
              <a:rPr lang="en-US" sz="2300" b="1">
                <a:solidFill>
                  <a:srgbClr val="0000CC"/>
                </a:solidFill>
                <a:latin typeface="Tahoma" charset="0"/>
                <a:cs typeface="Arial" charset="0"/>
              </a:rPr>
              <a:t>inability to avert destruction</a:t>
            </a:r>
            <a:r>
              <a:rPr lang="en-US" sz="2400">
                <a:solidFill>
                  <a:srgbClr val="0000CC"/>
                </a:solidFill>
                <a:latin typeface="Tahoma" charset="0"/>
                <a:cs typeface="Arial" charset="0"/>
              </a:rPr>
              <a:t>)</a:t>
            </a:r>
            <a:endParaRPr lang="en-US" sz="2400" b="1" u="sng">
              <a:solidFill>
                <a:srgbClr val="0000CC"/>
              </a:solidFill>
              <a:latin typeface="Tahoma" charset="0"/>
              <a:cs typeface="Arial" charset="0"/>
            </a:endParaRPr>
          </a:p>
          <a:p>
            <a:pPr lvl="1" defTabSz="914400" eaLnBrk="1" fontAlgn="base" hangingPunct="1">
              <a:spcBef>
                <a:spcPct val="20000"/>
              </a:spcBef>
              <a:spcAft>
                <a:spcPct val="0"/>
              </a:spcAft>
            </a:pPr>
            <a:r>
              <a:rPr lang="en-US" altLang="ja-JP" sz="2400" b="1">
                <a:solidFill>
                  <a:srgbClr val="660033"/>
                </a:solidFill>
                <a:latin typeface="Tahoma" charset="0"/>
                <a:cs typeface="Arial" charset="0"/>
              </a:rPr>
              <a:t>"</a:t>
            </a:r>
            <a:r>
              <a:rPr lang="en-US" sz="2400" b="1">
                <a:solidFill>
                  <a:srgbClr val="660033"/>
                </a:solidFill>
                <a:latin typeface="Tahoma" charset="0"/>
                <a:cs typeface="Arial" charset="0"/>
              </a:rPr>
              <a:t>When Moab appears at her high place, she only wears herself out; when she goes to her shrine to pray, it is to no avail.</a:t>
            </a:r>
            <a:r>
              <a:rPr lang="en-US" altLang="ja-JP" sz="2400" b="1">
                <a:solidFill>
                  <a:srgbClr val="660033"/>
                </a:solidFill>
                <a:latin typeface="Tahoma" charset="0"/>
                <a:cs typeface="Arial" charset="0"/>
              </a:rPr>
              <a:t>"</a:t>
            </a:r>
            <a:endParaRPr lang="en-US" sz="2400" b="1">
              <a:solidFill>
                <a:srgbClr val="660033"/>
              </a:solidFill>
              <a:latin typeface="Tahoma" charset="0"/>
              <a:cs typeface="Arial" charset="0"/>
            </a:endParaRPr>
          </a:p>
        </p:txBody>
      </p:sp>
      <p:sp>
        <p:nvSpPr>
          <p:cNvPr id="258055"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394127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0342">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70342">
                                            <p:txEl>
                                              <p:pRg st="0" end="0"/>
                                            </p:txEl>
                                          </p:spTgt>
                                        </p:tgtEl>
                                        <p:attrNameLst>
                                          <p:attrName>style.visibility</p:attrName>
                                        </p:attrNameLst>
                                      </p:cBhvr>
                                      <p:to>
                                        <p:strVal val="visible"/>
                                      </p:to>
                                    </p:set>
                                    <p:animEffect transition="in" filter="blinds(horizontal)">
                                      <p:cBhvr>
                                        <p:cTn id="11" dur="500"/>
                                        <p:tgtEl>
                                          <p:spTgt spid="270342">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70342">
                                            <p:txEl>
                                              <p:pRg st="1" end="1"/>
                                            </p:txEl>
                                          </p:spTgt>
                                        </p:tgtEl>
                                        <p:attrNameLst>
                                          <p:attrName>style.visibility</p:attrName>
                                        </p:attrNameLst>
                                      </p:cBhvr>
                                      <p:to>
                                        <p:strVal val="visible"/>
                                      </p:to>
                                    </p:set>
                                    <p:animEffect transition="in" filter="blinds(horizontal)">
                                      <p:cBhvr>
                                        <p:cTn id="14" dur="500"/>
                                        <p:tgtEl>
                                          <p:spTgt spid="270342">
                                            <p:txEl>
                                              <p:pRg st="1" end="1"/>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270342">
                                            <p:txEl>
                                              <p:pRg st="1" end="1"/>
                                            </p:txEl>
                                          </p:spTgt>
                                        </p:tgtEl>
                                        <p:attrNameLst>
                                          <p:attrName>style.visibility</p:attrName>
                                        </p:attrNameLst>
                                      </p:cBhvr>
                                      <p:to>
                                        <p:strVal val="visible"/>
                                      </p:to>
                                    </p:set>
                                    <p:animEffect transition="in" filter="blinds(horizontal)">
                                      <p:cBhvr>
                                        <p:cTn id="17" dur="500"/>
                                        <p:tgtEl>
                                          <p:spTgt spid="2703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bg/>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linds(horizontal)">
                                      <p:cBhvr>
                                        <p:cTn id="26" dur="500"/>
                                        <p:tgtEl>
                                          <p:spTgt spid="8">
                                            <p:txEl>
                                              <p:pRg st="0" end="0"/>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linds(horizontal)">
                                      <p:cBhvr>
                                        <p:cTn id="29" dur="500"/>
                                        <p:tgtEl>
                                          <p:spTgt spid="8">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linds(horizontal)">
                                      <p:cBhvr>
                                        <p:cTn id="34" dur="500"/>
                                        <p:tgtEl>
                                          <p:spTgt spid="8">
                                            <p:txEl>
                                              <p:pRg st="2" end="2"/>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linds(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2" grpId="0" build="allAtOnce" animBg="1"/>
      <p:bldP spid="8"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Michelangelo (Creation of Adam - 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Rectangle 3"/>
          <p:cNvSpPr>
            <a:spLocks noGrp="1" noChangeArrowheads="1"/>
          </p:cNvSpPr>
          <p:nvPr>
            <p:ph type="title"/>
          </p:nvPr>
        </p:nvSpPr>
        <p:spPr/>
        <p:txBody>
          <a:bodyPr/>
          <a:lstStyle/>
          <a:p>
            <a:pPr eaLnBrk="1" hangingPunct="1"/>
            <a:r>
              <a:rPr lang="en-US">
                <a:solidFill>
                  <a:srgbClr val="660033"/>
                </a:solidFill>
                <a:latin typeface="Impact" charset="0"/>
                <a:cs typeface="Arial" charset="0"/>
              </a:rPr>
              <a:t>Prophecies against Moab</a:t>
            </a:r>
          </a:p>
        </p:txBody>
      </p:sp>
      <p:sp>
        <p:nvSpPr>
          <p:cNvPr id="271365" name="Text Box 5"/>
          <p:cNvSpPr txBox="1">
            <a:spLocks noChangeArrowheads="1"/>
          </p:cNvSpPr>
          <p:nvPr/>
        </p:nvSpPr>
        <p:spPr bwMode="auto">
          <a:xfrm>
            <a:off x="2514600" y="3810000"/>
            <a:ext cx="6629400" cy="2185988"/>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u="sng">
                <a:solidFill>
                  <a:srgbClr val="660033"/>
                </a:solidFill>
                <a:latin typeface="Tahoma" charset="0"/>
                <a:cs typeface="Arial" charset="0"/>
              </a:rPr>
              <a:t>Isaiah 25:10 </a:t>
            </a:r>
            <a:r>
              <a:rPr lang="en-US" sz="2400">
                <a:solidFill>
                  <a:srgbClr val="0000CC"/>
                </a:solidFill>
                <a:latin typeface="Tahoma" charset="0"/>
                <a:cs typeface="Arial" charset="0"/>
              </a:rPr>
              <a:t>(</a:t>
            </a:r>
            <a:r>
              <a:rPr lang="en-US" sz="2300" b="1">
                <a:solidFill>
                  <a:srgbClr val="0000CC"/>
                </a:solidFill>
                <a:latin typeface="Tahoma" charset="0"/>
                <a:cs typeface="Arial" charset="0"/>
              </a:rPr>
              <a:t>subjugation to Messiah</a:t>
            </a:r>
            <a:r>
              <a:rPr lang="en-US" sz="2400">
                <a:solidFill>
                  <a:srgbClr val="0000CC"/>
                </a:solidFill>
                <a:latin typeface="Tahoma" charset="0"/>
                <a:cs typeface="Arial" charset="0"/>
              </a:rPr>
              <a:t>)</a:t>
            </a:r>
            <a:endParaRPr lang="en-US" sz="2400" u="sng">
              <a:solidFill>
                <a:srgbClr val="0000CC"/>
              </a:solidFill>
              <a:latin typeface="Tahoma" charset="0"/>
              <a:cs typeface="Arial" charset="0"/>
            </a:endParaRPr>
          </a:p>
          <a:p>
            <a:pPr lvl="1" defTabSz="914400" eaLnBrk="1" fontAlgn="base" hangingPunct="1">
              <a:spcBef>
                <a:spcPct val="50000"/>
              </a:spcBef>
              <a:spcAft>
                <a:spcPct val="0"/>
              </a:spcAft>
            </a:pPr>
            <a:r>
              <a:rPr lang="en-US" altLang="ja-JP" sz="2400" b="1">
                <a:solidFill>
                  <a:srgbClr val="660033"/>
                </a:solidFill>
                <a:latin typeface="Tahoma" charset="0"/>
                <a:cs typeface="Arial" charset="0"/>
              </a:rPr>
              <a:t>"</a:t>
            </a:r>
            <a:r>
              <a:rPr lang="en-US" sz="2400" b="1">
                <a:solidFill>
                  <a:srgbClr val="660033"/>
                </a:solidFill>
                <a:latin typeface="Tahoma" charset="0"/>
                <a:cs typeface="Arial" charset="0"/>
              </a:rPr>
              <a:t>The hand of the Lord will rest on this mountain; but Moab will be trampled under him, as a straw is trampled down in the manure.</a:t>
            </a:r>
            <a:r>
              <a:rPr lang="en-US" altLang="ja-JP" sz="2400" b="1">
                <a:solidFill>
                  <a:srgbClr val="660033"/>
                </a:solidFill>
                <a:latin typeface="Tahoma" charset="0"/>
                <a:cs typeface="Arial" charset="0"/>
              </a:rPr>
              <a:t>"</a:t>
            </a:r>
            <a:endParaRPr lang="en-US" sz="2400" b="1">
              <a:solidFill>
                <a:srgbClr val="660033"/>
              </a:solidFill>
              <a:latin typeface="Tahoma" charset="0"/>
              <a:cs typeface="Arial" charset="0"/>
            </a:endParaRPr>
          </a:p>
        </p:txBody>
      </p:sp>
      <p:pic>
        <p:nvPicPr>
          <p:cNvPr id="259076" name="Picture 6" descr="Prophets (Jeremiah)"/>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3622675"/>
            <a:ext cx="2530475" cy="3235325"/>
          </a:xfrm>
          <a:noFill/>
        </p:spPr>
      </p:pic>
      <p:sp>
        <p:nvSpPr>
          <p:cNvPr id="259077" name="Text Box 7"/>
          <p:cNvSpPr txBox="1">
            <a:spLocks noChangeArrowheads="1"/>
          </p:cNvSpPr>
          <p:nvPr/>
        </p:nvSpPr>
        <p:spPr bwMode="auto">
          <a:xfrm>
            <a:off x="4876800" y="64770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a:solidFill>
                  <a:srgbClr val="000000"/>
                </a:solidFill>
                <a:cs typeface="Arial" charset="0"/>
              </a:rPr>
              <a:t>text from www.searchgodsword.org</a:t>
            </a:r>
          </a:p>
        </p:txBody>
      </p:sp>
      <p:sp>
        <p:nvSpPr>
          <p:cNvPr id="8" name="Rectangle 4"/>
          <p:cNvSpPr txBox="1">
            <a:spLocks noChangeArrowheads="1"/>
          </p:cNvSpPr>
          <p:nvPr/>
        </p:nvSpPr>
        <p:spPr bwMode="auto">
          <a:xfrm>
            <a:off x="0" y="762000"/>
            <a:ext cx="9144000" cy="304800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sz="2800" b="1" u="sng" dirty="0">
                <a:solidFill>
                  <a:srgbClr val="660033"/>
                </a:solidFill>
                <a:latin typeface="Tahoma" charset="0"/>
                <a:cs typeface="Arial" charset="0"/>
              </a:rPr>
              <a:t>Jeremiah 48:7</a:t>
            </a:r>
            <a:r>
              <a:rPr lang="en-US" sz="2800" dirty="0">
                <a:solidFill>
                  <a:srgbClr val="660033"/>
                </a:solidFill>
                <a:latin typeface="Tahoma" charset="0"/>
                <a:cs typeface="Arial" charset="0"/>
              </a:rPr>
              <a:t> </a:t>
            </a:r>
            <a:r>
              <a:rPr lang="en-US" sz="2400" dirty="0">
                <a:solidFill>
                  <a:srgbClr val="0000CC"/>
                </a:solidFill>
                <a:latin typeface="Tahoma" charset="0"/>
                <a:cs typeface="Arial" charset="0"/>
              </a:rPr>
              <a:t>(</a:t>
            </a:r>
            <a:r>
              <a:rPr lang="en-US" sz="2300" b="1" dirty="0">
                <a:solidFill>
                  <a:srgbClr val="0000CC"/>
                </a:solidFill>
                <a:latin typeface="Tahoma" charset="0"/>
                <a:cs typeface="Arial" charset="0"/>
              </a:rPr>
              <a:t>to be captives in Babylon</a:t>
            </a:r>
            <a:r>
              <a:rPr lang="en-US" sz="2400" dirty="0">
                <a:solidFill>
                  <a:srgbClr val="0000CC"/>
                </a:solidFill>
                <a:latin typeface="Tahoma" charset="0"/>
                <a:cs typeface="Arial" charset="0"/>
              </a:rPr>
              <a:t>)</a:t>
            </a:r>
            <a:endParaRPr lang="en-US" sz="2400" b="1" u="sng" dirty="0">
              <a:solidFill>
                <a:srgbClr val="0000CC"/>
              </a:solidFill>
              <a:latin typeface="Tahoma" charset="0"/>
              <a:cs typeface="Arial" charset="0"/>
            </a:endParaRPr>
          </a:p>
          <a:p>
            <a:pPr lvl="1" defTabSz="914400" eaLnBrk="1" fontAlgn="base" hangingPunct="1">
              <a:spcBef>
                <a:spcPct val="20000"/>
              </a:spcBef>
              <a:spcAft>
                <a:spcPct val="0"/>
              </a:spcAft>
            </a:pPr>
            <a:r>
              <a:rPr lang="en-US" altLang="ja-JP" sz="2400" b="1" dirty="0">
                <a:solidFill>
                  <a:srgbClr val="660033"/>
                </a:solidFill>
                <a:latin typeface="Tahoma" charset="0"/>
                <a:cs typeface="Arial" charset="0"/>
              </a:rPr>
              <a:t>”S</a:t>
            </a:r>
            <a:r>
              <a:rPr lang="en-US" sz="2400" b="1" dirty="0">
                <a:solidFill>
                  <a:srgbClr val="660033"/>
                </a:solidFill>
                <a:latin typeface="Tahoma" charset="0"/>
                <a:cs typeface="Arial" charset="0"/>
              </a:rPr>
              <a:t>ince you trust in your deeds &amp; riches, you too will be taken captive, and Chemosh will go into exile, together with his priests and officials.</a:t>
            </a:r>
            <a:r>
              <a:rPr lang="en-US" altLang="ja-JP" sz="2400" b="1" dirty="0">
                <a:solidFill>
                  <a:srgbClr val="660033"/>
                </a:solidFill>
                <a:latin typeface="Tahoma" charset="0"/>
                <a:cs typeface="Arial" charset="0"/>
              </a:rPr>
              <a:t>"</a:t>
            </a:r>
            <a:endParaRPr lang="en-US" sz="2400" b="1" dirty="0">
              <a:solidFill>
                <a:srgbClr val="660033"/>
              </a:solidFill>
              <a:latin typeface="Tahoma" charset="0"/>
              <a:cs typeface="Arial" charset="0"/>
            </a:endParaRPr>
          </a:p>
          <a:p>
            <a:pPr defTabSz="914400" eaLnBrk="1" fontAlgn="base" hangingPunct="1">
              <a:spcBef>
                <a:spcPct val="20000"/>
              </a:spcBef>
              <a:spcAft>
                <a:spcPct val="0"/>
              </a:spcAft>
            </a:pPr>
            <a:r>
              <a:rPr lang="en-US" sz="2800" b="1" dirty="0">
                <a:solidFill>
                  <a:srgbClr val="660033"/>
                </a:solidFill>
                <a:latin typeface="Tahoma" charset="0"/>
                <a:cs typeface="Arial" charset="0"/>
              </a:rPr>
              <a:t>Jeremiah 48:47 </a:t>
            </a:r>
            <a:r>
              <a:rPr lang="en-US" sz="2400" dirty="0">
                <a:solidFill>
                  <a:srgbClr val="0000CC"/>
                </a:solidFill>
                <a:latin typeface="Tahoma" charset="0"/>
                <a:cs typeface="Arial" charset="0"/>
              </a:rPr>
              <a:t>(</a:t>
            </a:r>
            <a:r>
              <a:rPr lang="en-US" sz="2300" b="1" dirty="0">
                <a:solidFill>
                  <a:srgbClr val="0000CC"/>
                </a:solidFill>
                <a:latin typeface="Tahoma" charset="0"/>
                <a:cs typeface="Arial" charset="0"/>
              </a:rPr>
              <a:t>restoration from captivity</a:t>
            </a:r>
            <a:r>
              <a:rPr lang="en-US" sz="2400" dirty="0">
                <a:solidFill>
                  <a:srgbClr val="0000CC"/>
                </a:solidFill>
                <a:latin typeface="Tahoma" charset="0"/>
                <a:cs typeface="Arial" charset="0"/>
              </a:rPr>
              <a:t>)</a:t>
            </a:r>
            <a:endParaRPr lang="en-US" sz="2800" b="1" dirty="0">
              <a:solidFill>
                <a:srgbClr val="660033"/>
              </a:solidFill>
              <a:latin typeface="Tahoma" charset="0"/>
              <a:cs typeface="Arial" charset="0"/>
            </a:endParaRPr>
          </a:p>
          <a:p>
            <a:pPr lvl="1" defTabSz="914400" eaLnBrk="1" fontAlgn="base" hangingPunct="1">
              <a:spcBef>
                <a:spcPct val="20000"/>
              </a:spcBef>
              <a:spcAft>
                <a:spcPct val="0"/>
              </a:spcAft>
            </a:pPr>
            <a:r>
              <a:rPr lang="en-US" altLang="ja-JP" sz="2300" b="1" dirty="0">
                <a:solidFill>
                  <a:srgbClr val="660033"/>
                </a:solidFill>
                <a:latin typeface="Tahoma" charset="0"/>
                <a:cs typeface="Arial" charset="0"/>
              </a:rPr>
              <a:t>"</a:t>
            </a:r>
            <a:r>
              <a:rPr lang="en-US" sz="2300" b="1" dirty="0">
                <a:solidFill>
                  <a:srgbClr val="660033"/>
                </a:solidFill>
                <a:latin typeface="Tahoma" charset="0"/>
                <a:cs typeface="Arial" charset="0"/>
              </a:rPr>
              <a:t>Yet I will restore the fortunes of Moab in days to come.</a:t>
            </a:r>
            <a:r>
              <a:rPr lang="en-US" altLang="ja-JP" sz="2300" b="1" dirty="0">
                <a:solidFill>
                  <a:srgbClr val="660033"/>
                </a:solidFill>
                <a:latin typeface="Tahoma" charset="0"/>
                <a:cs typeface="Arial" charset="0"/>
              </a:rPr>
              <a:t>"</a:t>
            </a:r>
            <a:endParaRPr lang="en-US" sz="2300" b="1" dirty="0">
              <a:solidFill>
                <a:srgbClr val="660033"/>
              </a:solidFill>
              <a:latin typeface="Tahoma" charset="0"/>
              <a:cs typeface="Arial" charset="0"/>
            </a:endParaRPr>
          </a:p>
        </p:txBody>
      </p:sp>
      <p:sp>
        <p:nvSpPr>
          <p:cNvPr id="25907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160010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linds(horizontal)">
                                      <p:cBhvr>
                                        <p:cTn id="11" dur="500"/>
                                        <p:tgtEl>
                                          <p:spTgt spid="8">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blinds(horizontal)">
                                      <p:cBhvr>
                                        <p:cTn id="14" dur="500"/>
                                        <p:tgtEl>
                                          <p:spTgt spid="8">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linds(horizontal)">
                                      <p:cBhvr>
                                        <p:cTn id="19" dur="500"/>
                                        <p:tgtEl>
                                          <p:spTgt spid="8">
                                            <p:txEl>
                                              <p:pRg st="2" end="2"/>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301934" y="4728295"/>
            <a:ext cx="2374522" cy="1797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(Ezekiel 25:8-11)</a:t>
            </a: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en-US" sz="3200" b="1" i="0" dirty="0">
                <a:solidFill>
                  <a:srgbClr val="FFFFFF"/>
                </a:solidFill>
                <a:effectLst>
                  <a:glow rad="228600">
                    <a:schemeClr val="bg1">
                      <a:alpha val="78000"/>
                    </a:schemeClr>
                  </a:glow>
                </a:effectLst>
                <a:latin typeface="Arial" charset="0"/>
                <a:ea typeface="新細明體" charset="0"/>
              </a:rPr>
              <a:t>"This is what the Sovereign L</a:t>
            </a:r>
            <a:r>
              <a:rPr lang="en-US" sz="2800" b="1" i="0" dirty="0">
                <a:solidFill>
                  <a:srgbClr val="FFFFFF"/>
                </a:solidFill>
                <a:effectLst>
                  <a:glow rad="228600">
                    <a:schemeClr val="bg1">
                      <a:alpha val="78000"/>
                    </a:schemeClr>
                  </a:glow>
                </a:effectLst>
                <a:latin typeface="Arial" charset="0"/>
                <a:ea typeface="新細明體" charset="0"/>
              </a:rPr>
              <a:t>ORD</a:t>
            </a:r>
            <a:r>
              <a:rPr lang="en-US" sz="3200" b="1" i="0" dirty="0">
                <a:solidFill>
                  <a:srgbClr val="FFFFFF"/>
                </a:solidFill>
                <a:effectLst>
                  <a:glow rad="228600">
                    <a:schemeClr val="bg1">
                      <a:alpha val="78000"/>
                    </a:schemeClr>
                  </a:glow>
                </a:effectLst>
                <a:latin typeface="Arial" charset="0"/>
                <a:ea typeface="新細明體" charset="0"/>
              </a:rPr>
              <a:t> says: Because the people of Moab have </a:t>
            </a:r>
            <a:r>
              <a:rPr lang="en-US" sz="3200" b="1" i="0" dirty="0">
                <a:solidFill>
                  <a:srgbClr val="FFFF00"/>
                </a:solidFill>
                <a:effectLst>
                  <a:glow rad="228600">
                    <a:schemeClr val="bg1">
                      <a:alpha val="78000"/>
                    </a:schemeClr>
                  </a:glow>
                </a:effectLst>
                <a:latin typeface="Arial" charset="0"/>
                <a:ea typeface="新細明體" charset="0"/>
              </a:rPr>
              <a:t>said that Judah is just like all the other nations</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9 </a:t>
            </a:r>
            <a:r>
              <a:rPr lang="en-US" sz="3200" b="1" i="0" dirty="0">
                <a:solidFill>
                  <a:srgbClr val="FFFFFF"/>
                </a:solidFill>
                <a:effectLst>
                  <a:glow rad="228600">
                    <a:schemeClr val="bg1">
                      <a:alpha val="78000"/>
                    </a:schemeClr>
                  </a:glow>
                </a:effectLst>
                <a:latin typeface="Arial" charset="0"/>
                <a:ea typeface="新細明體" charset="0"/>
              </a:rPr>
              <a:t>I will open up their eastern flank and wipe out their glorious frontier towns—Beth-</a:t>
            </a:r>
            <a:r>
              <a:rPr lang="en-US" sz="3200" b="1" i="0" dirty="0" err="1">
                <a:solidFill>
                  <a:srgbClr val="FFFFFF"/>
                </a:solidFill>
                <a:effectLst>
                  <a:glow rad="228600">
                    <a:schemeClr val="bg1">
                      <a:alpha val="78000"/>
                    </a:schemeClr>
                  </a:glow>
                </a:effectLst>
                <a:latin typeface="Arial" charset="0"/>
                <a:ea typeface="新細明體" charset="0"/>
              </a:rPr>
              <a:t>jeshimoth</a:t>
            </a:r>
            <a:r>
              <a:rPr lang="en-US" sz="3200" b="1" i="0" dirty="0">
                <a:solidFill>
                  <a:srgbClr val="FFFFFF"/>
                </a:solidFill>
                <a:effectLst>
                  <a:glow rad="228600">
                    <a:schemeClr val="bg1">
                      <a:alpha val="78000"/>
                    </a:schemeClr>
                  </a:glow>
                </a:effectLst>
                <a:latin typeface="Arial" charset="0"/>
                <a:ea typeface="新細明體" charset="0"/>
              </a:rPr>
              <a:t>, Baal-</a:t>
            </a:r>
            <a:r>
              <a:rPr lang="en-US" sz="3200" b="1" i="0" dirty="0" err="1">
                <a:solidFill>
                  <a:srgbClr val="FFFFFF"/>
                </a:solidFill>
                <a:effectLst>
                  <a:glow rad="228600">
                    <a:schemeClr val="bg1">
                      <a:alpha val="78000"/>
                    </a:schemeClr>
                  </a:glow>
                </a:effectLst>
                <a:latin typeface="Arial" charset="0"/>
                <a:ea typeface="新細明體" charset="0"/>
              </a:rPr>
              <a:t>meon</a:t>
            </a:r>
            <a:r>
              <a:rPr lang="en-US" sz="3200" b="1" i="0" dirty="0">
                <a:solidFill>
                  <a:srgbClr val="FFFFFF"/>
                </a:solidFill>
                <a:effectLst>
                  <a:glow rad="228600">
                    <a:schemeClr val="bg1">
                      <a:alpha val="78000"/>
                    </a:schemeClr>
                  </a:glow>
                </a:effectLst>
                <a:latin typeface="Arial" charset="0"/>
                <a:ea typeface="新細明體" charset="0"/>
              </a:rPr>
              <a:t>, and </a:t>
            </a:r>
            <a:r>
              <a:rPr lang="en-US" sz="3200" b="1" i="0" dirty="0" err="1">
                <a:solidFill>
                  <a:srgbClr val="FFFFFF"/>
                </a:solidFill>
                <a:effectLst>
                  <a:glow rad="228600">
                    <a:schemeClr val="bg1">
                      <a:alpha val="78000"/>
                    </a:schemeClr>
                  </a:glow>
                </a:effectLst>
                <a:latin typeface="Arial" charset="0"/>
                <a:ea typeface="新細明體" charset="0"/>
              </a:rPr>
              <a:t>Kiriathaim</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10 </a:t>
            </a:r>
            <a:r>
              <a:rPr lang="en-US" sz="3200" b="1" i="0" dirty="0">
                <a:solidFill>
                  <a:srgbClr val="FFFFFF"/>
                </a:solidFill>
                <a:effectLst>
                  <a:glow rad="228600">
                    <a:schemeClr val="bg1">
                      <a:alpha val="78000"/>
                    </a:schemeClr>
                  </a:glow>
                </a:effectLst>
                <a:latin typeface="Arial" charset="0"/>
                <a:ea typeface="新細明體" charset="0"/>
              </a:rPr>
              <a:t>And I will hand Moab over to nomads from the eastern deserts, just as I handed over Ammon..."</a:t>
            </a:r>
            <a:endParaRPr lang="en-US" b="1" i="0" dirty="0">
              <a:solidFill>
                <a:srgbClr val="FFFFFF"/>
              </a:solidFill>
              <a:effectLst>
                <a:glow rad="228600">
                  <a:schemeClr val="bg1">
                    <a:alpha val="78000"/>
                  </a:schemeClr>
                </a:glow>
              </a:effectLst>
              <a:latin typeface="Arial" charset="0"/>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dirty="0">
                <a:ea typeface="+mj-ea"/>
                <a:cs typeface="+mj-cs"/>
              </a:rPr>
              <a:t>A View from Space</a:t>
            </a:r>
          </a:p>
        </p:txBody>
      </p:sp>
      <p:pic>
        <p:nvPicPr>
          <p:cNvPr id="175106" name="Picture 4" descr="israel-satel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Oval 5"/>
          <p:cNvSpPr>
            <a:spLocks noChangeArrowheads="1"/>
          </p:cNvSpPr>
          <p:nvPr/>
        </p:nvSpPr>
        <p:spPr bwMode="auto">
          <a:xfrm rot="489977">
            <a:off x="5562600" y="3211513"/>
            <a:ext cx="838200" cy="1595437"/>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66566" name="Oval 6"/>
          <p:cNvSpPr>
            <a:spLocks noChangeArrowheads="1"/>
          </p:cNvSpPr>
          <p:nvPr/>
        </p:nvSpPr>
        <p:spPr bwMode="auto">
          <a:xfrm>
            <a:off x="6096000" y="37338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66568" name="Text Box 8"/>
          <p:cNvSpPr txBox="1">
            <a:spLocks noChangeArrowheads="1"/>
          </p:cNvSpPr>
          <p:nvPr/>
        </p:nvSpPr>
        <p:spPr bwMode="auto">
          <a:xfrm>
            <a:off x="7315200" y="25288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00"/>
                </a:solidFill>
              </a:rPr>
              <a:t>Mt. Nebo</a:t>
            </a:r>
          </a:p>
        </p:txBody>
      </p:sp>
      <p:sp>
        <p:nvSpPr>
          <p:cNvPr id="66569" name="Line 9"/>
          <p:cNvSpPr>
            <a:spLocks noChangeShapeType="1"/>
          </p:cNvSpPr>
          <p:nvPr/>
        </p:nvSpPr>
        <p:spPr bwMode="auto">
          <a:xfrm flipH="1">
            <a:off x="6934200" y="2895600"/>
            <a:ext cx="990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66570" name="Line 10"/>
          <p:cNvSpPr>
            <a:spLocks noChangeShapeType="1"/>
          </p:cNvSpPr>
          <p:nvPr/>
        </p:nvSpPr>
        <p:spPr bwMode="auto">
          <a:xfrm>
            <a:off x="4495800" y="2895600"/>
            <a:ext cx="685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66571" name="Text Box 11"/>
          <p:cNvSpPr txBox="1">
            <a:spLocks noChangeArrowheads="1"/>
          </p:cNvSpPr>
          <p:nvPr/>
        </p:nvSpPr>
        <p:spPr bwMode="auto">
          <a:xfrm>
            <a:off x="3810000" y="2514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00"/>
                </a:solidFill>
              </a:rPr>
              <a:t>Jerusalem</a:t>
            </a:r>
          </a:p>
        </p:txBody>
      </p:sp>
      <p:sp>
        <p:nvSpPr>
          <p:cNvPr id="66574" name="Text Box 14"/>
          <p:cNvSpPr txBox="1">
            <a:spLocks noChangeArrowheads="1"/>
          </p:cNvSpPr>
          <p:nvPr/>
        </p:nvSpPr>
        <p:spPr bwMode="auto">
          <a:xfrm>
            <a:off x="5638800" y="3581400"/>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00"/>
                </a:solidFill>
              </a:rPr>
              <a:t>Dead Sea</a:t>
            </a:r>
          </a:p>
        </p:txBody>
      </p:sp>
      <p:sp>
        <p:nvSpPr>
          <p:cNvPr id="66575" name="Text Box 15"/>
          <p:cNvSpPr txBox="1">
            <a:spLocks noChangeArrowheads="1"/>
          </p:cNvSpPr>
          <p:nvPr/>
        </p:nvSpPr>
        <p:spPr bwMode="auto">
          <a:xfrm>
            <a:off x="6172200" y="41910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00"/>
                </a:solidFill>
              </a:rPr>
              <a:t>Moab</a:t>
            </a:r>
          </a:p>
        </p:txBody>
      </p:sp>
      <p:sp>
        <p:nvSpPr>
          <p:cNvPr id="175115"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2142928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5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6566"/>
                                        </p:tgtEl>
                                        <p:attrNameLst>
                                          <p:attrName>style.visibility</p:attrName>
                                        </p:attrNameLst>
                                      </p:cBhvr>
                                      <p:to>
                                        <p:strVal val="visible"/>
                                      </p:to>
                                    </p:set>
                                    <p:animEffect transition="in" filter="diamond(in)">
                                      <p:cBhvr>
                                        <p:cTn id="25" dur="500"/>
                                        <p:tgtEl>
                                          <p:spTgt spid="66566"/>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6575"/>
                                        </p:tgtEl>
                                        <p:attrNameLst>
                                          <p:attrName>style.visibility</p:attrName>
                                        </p:attrNameLst>
                                      </p:cBhvr>
                                      <p:to>
                                        <p:strVal val="visible"/>
                                      </p:to>
                                    </p:set>
                                    <p:animEffect transition="in" filter="diamond(in)">
                                      <p:cBhvr>
                                        <p:cTn id="28" dur="500"/>
                                        <p:tgtEl>
                                          <p:spTgt spid="66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animBg="1"/>
      <p:bldP spid="66568" grpId="0"/>
      <p:bldP spid="66569" grpId="0" animBg="1"/>
      <p:bldP spid="66570" grpId="0" animBg="1"/>
      <p:bldP spid="66571" grpId="0"/>
      <p:bldP spid="66574" grpId="0"/>
      <p:bldP spid="6657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8659" name="Text Box 5"/>
          <p:cNvSpPr txBox="1">
            <a:spLocks noChangeArrowheads="1"/>
          </p:cNvSpPr>
          <p:nvPr/>
        </p:nvSpPr>
        <p:spPr bwMode="auto">
          <a:xfrm>
            <a:off x="304800" y="1828800"/>
            <a:ext cx="8839200" cy="3540125"/>
          </a:xfrm>
          <a:prstGeom prst="rect">
            <a:avLst/>
          </a:prstGeom>
          <a:noFill/>
          <a:ln w="9525">
            <a:noFill/>
            <a:miter lim="800000"/>
            <a:headEnd/>
            <a:tailEnd/>
          </a:ln>
        </p:spPr>
        <p:txBody>
          <a:bodyPr>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14350" indent="-514350" defTabSz="914400" eaLnBrk="1" fontAlgn="base" hangingPunct="1">
              <a:spcBef>
                <a:spcPct val="50000"/>
              </a:spcBef>
              <a:spcAft>
                <a:spcPct val="0"/>
              </a:spcAft>
              <a:buFont typeface="+mj-lt"/>
              <a:buAutoNum type="alphaLcParenR"/>
              <a:defRPr/>
            </a:pPr>
            <a:r>
              <a:rPr lang="en-US" b="1" dirty="0">
                <a:solidFill>
                  <a:srgbClr val="FFFFFF"/>
                </a:solidFill>
                <a:effectLst>
                  <a:outerShdw blurRad="38100" dist="38100" dir="2700000" algn="tl">
                    <a:srgbClr val="000000"/>
                  </a:outerShdw>
                </a:effectLst>
              </a:rPr>
              <a:t>God judges idolatry</a:t>
            </a:r>
          </a:p>
          <a:p>
            <a:pPr marL="514350" indent="-514350" defTabSz="914400" eaLnBrk="1" fontAlgn="base" hangingPunct="1">
              <a:spcBef>
                <a:spcPct val="50000"/>
              </a:spcBef>
              <a:spcAft>
                <a:spcPct val="0"/>
              </a:spcAft>
              <a:buFont typeface="+mj-lt"/>
              <a:buAutoNum type="alphaLcParenR"/>
              <a:defRPr/>
            </a:pPr>
            <a:r>
              <a:rPr lang="en-US" b="1" dirty="0">
                <a:solidFill>
                  <a:srgbClr val="FFFFFF"/>
                </a:solidFill>
                <a:effectLst>
                  <a:outerShdw blurRad="38100" dist="38100" dir="2700000" algn="tl">
                    <a:srgbClr val="000000"/>
                  </a:outerShdw>
                </a:effectLst>
              </a:rPr>
              <a:t>God can divinely protect his people, but his people can destroy themselves by choosing the path of sin</a:t>
            </a:r>
          </a:p>
          <a:p>
            <a:pPr marL="514350" indent="-514350" defTabSz="914400" eaLnBrk="1" fontAlgn="base" hangingPunct="1">
              <a:spcBef>
                <a:spcPct val="50000"/>
              </a:spcBef>
              <a:spcAft>
                <a:spcPct val="0"/>
              </a:spcAft>
              <a:buFont typeface="+mj-lt"/>
              <a:buAutoNum type="alphaLcParenR"/>
              <a:defRPr/>
            </a:pPr>
            <a:r>
              <a:rPr lang="en-US" b="1" dirty="0">
                <a:solidFill>
                  <a:srgbClr val="FFFFFF"/>
                </a:solidFill>
                <a:effectLst>
                  <a:outerShdw blurRad="38100" dist="38100" dir="2700000" algn="tl">
                    <a:srgbClr val="000000"/>
                  </a:outerShdw>
                </a:effectLst>
              </a:rPr>
              <a:t>God</a:t>
            </a:r>
            <a:r>
              <a:rPr lang="fr-FR" altLang="ja-JP" b="1" dirty="0">
                <a:solidFill>
                  <a:srgbClr val="FFFFFF"/>
                </a:solidFill>
                <a:effectLst>
                  <a:outerShdw blurRad="38100" dist="38100" dir="2700000" algn="tl">
                    <a:srgbClr val="000000"/>
                  </a:outerShdw>
                </a:effectLst>
              </a:rPr>
              <a:t>'</a:t>
            </a:r>
            <a:r>
              <a:rPr lang="en-US" b="1" dirty="0">
                <a:solidFill>
                  <a:srgbClr val="FFFFFF"/>
                </a:solidFill>
                <a:effectLst>
                  <a:outerShdw blurRad="38100" dist="38100" dir="2700000" algn="tl">
                    <a:srgbClr val="000000"/>
                  </a:outerShdw>
                </a:effectLst>
              </a:rPr>
              <a:t>s mercy and grace always extends to those willing to turn to him (e.g., Ruth)</a:t>
            </a:r>
          </a:p>
        </p:txBody>
      </p:sp>
      <p:sp>
        <p:nvSpPr>
          <p:cNvPr id="260099" name="TextBox 1"/>
          <p:cNvSpPr txBox="1">
            <a:spLocks noChangeArrowheads="1"/>
          </p:cNvSpPr>
          <p:nvPr/>
        </p:nvSpPr>
        <p:spPr bwMode="auto">
          <a:xfrm>
            <a:off x="8610600" y="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a:solidFill>
                  <a:srgbClr val="FFFFFF"/>
                </a:solidFill>
              </a:rPr>
              <a:t>99</a:t>
            </a:r>
          </a:p>
        </p:txBody>
      </p:sp>
      <p:sp>
        <p:nvSpPr>
          <p:cNvPr id="3" name="Title 2"/>
          <p:cNvSpPr>
            <a:spLocks noGrp="1"/>
          </p:cNvSpPr>
          <p:nvPr>
            <p:ph type="title" idx="4294967295"/>
          </p:nvPr>
        </p:nvSpPr>
        <p:spPr>
          <a:xfrm>
            <a:off x="0" y="762000"/>
            <a:ext cx="9144000" cy="762000"/>
          </a:xfrm>
          <a:solidFill>
            <a:srgbClr val="000000"/>
          </a:solidFill>
        </p:spPr>
        <p:txBody>
          <a:bodyPr/>
          <a:lstStyle/>
          <a:p>
            <a:pPr eaLnBrk="1" hangingPunct="1">
              <a:defRPr/>
            </a:pPr>
            <a:r>
              <a:rPr lang="en-US" sz="4400" b="1" kern="1200" dirty="0">
                <a:solidFill>
                  <a:srgbClr val="FFFFFF"/>
                </a:solidFill>
                <a:effectLst>
                  <a:outerShdw blurRad="38100" dist="38100" dir="2700000" algn="tl" rotWithShape="0">
                    <a:srgbClr val="5C1F00"/>
                  </a:outerShdw>
                </a:effectLst>
                <a:latin typeface="Arial"/>
                <a:ea typeface="ＭＳ Ｐゴシック"/>
                <a:cs typeface="ＭＳ Ｐゴシック"/>
              </a:rPr>
              <a:t>Reflection &amp; Application</a:t>
            </a:r>
            <a:endParaRPr lang="en-US" dirty="0">
              <a:solidFill>
                <a:schemeClr val="accent4">
                  <a:lumMod val="10000"/>
                </a:schemeClr>
              </a:solidFill>
            </a:endParaRPr>
          </a:p>
        </p:txBody>
      </p:sp>
    </p:spTree>
    <p:extLst>
      <p:ext uri="{BB962C8B-B14F-4D97-AF65-F5344CB8AC3E}">
        <p14:creationId xmlns:p14="http://schemas.microsoft.com/office/powerpoint/2010/main" val="24285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algn="l" eaLnBrk="1" hangingPunct="1"/>
            <a:r>
              <a:rPr lang="en-US">
                <a:solidFill>
                  <a:srgbClr val="FFFFFF"/>
                </a:solidFill>
                <a:latin typeface="Impact" charset="0"/>
                <a:ea typeface="ＭＳ Ｐゴシック" charset="0"/>
                <a:cs typeface="ＭＳ Ｐゴシック" charset="0"/>
              </a:rPr>
              <a:t>Reflection &amp; Application</a:t>
            </a:r>
          </a:p>
        </p:txBody>
      </p:sp>
      <p:pic>
        <p:nvPicPr>
          <p:cNvPr id="272387" name="Picture 3" descr="Chemosh"/>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6435725" y="1828800"/>
            <a:ext cx="2603500" cy="3810000"/>
          </a:xfrm>
          <a:noFill/>
        </p:spPr>
      </p:pic>
      <p:pic>
        <p:nvPicPr>
          <p:cNvPr id="272388" name="Picture 4" descr="Michelangelo (Creation of Adam - Middle Finge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101600" y="1854200"/>
            <a:ext cx="6146800" cy="3784600"/>
          </a:xfrm>
          <a:noFill/>
        </p:spPr>
      </p:pic>
      <p:sp>
        <p:nvSpPr>
          <p:cNvPr id="272389" name="WordArt 5"/>
          <p:cNvSpPr>
            <a:spLocks noChangeArrowheads="1" noChangeShapeType="1" noTextEdit="1"/>
          </p:cNvSpPr>
          <p:nvPr/>
        </p:nvSpPr>
        <p:spPr bwMode="auto">
          <a:xfrm rot="-1578225">
            <a:off x="1865313" y="2819400"/>
            <a:ext cx="2384425" cy="199231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800" kern="10">
                <a:ln w="12700">
                  <a:solidFill>
                    <a:srgbClr val="FF0000"/>
                  </a:solidFill>
                  <a:round/>
                  <a:headEnd/>
                  <a:tailEnd/>
                </a:ln>
                <a:solidFill>
                  <a:srgbClr val="FF0000">
                    <a:alpha val="50195"/>
                  </a:srgbClr>
                </a:solidFill>
                <a:effectLst>
                  <a:outerShdw blurRad="63500" dist="46662" dir="2115817" algn="ctr" rotWithShape="0">
                    <a:srgbClr val="9999FF">
                      <a:alpha val="74997"/>
                    </a:srgbClr>
                  </a:outerShdw>
                </a:effectLst>
                <a:latin typeface="Arial Black"/>
                <a:ea typeface="Arial Black"/>
                <a:cs typeface="Arial Black"/>
              </a:rPr>
              <a:t>Sin</a:t>
            </a:r>
          </a:p>
        </p:txBody>
      </p:sp>
      <p:sp>
        <p:nvSpPr>
          <p:cNvPr id="272390" name="WordArt 6"/>
          <p:cNvSpPr>
            <a:spLocks noChangeArrowheads="1" noChangeShapeType="1" noTextEdit="1"/>
          </p:cNvSpPr>
          <p:nvPr/>
        </p:nvSpPr>
        <p:spPr bwMode="auto">
          <a:xfrm rot="-1578225">
            <a:off x="7096125" y="3182938"/>
            <a:ext cx="1362075" cy="9906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800" kern="10">
                <a:ln w="12700">
                  <a:solidFill>
                    <a:srgbClr val="FF0000"/>
                  </a:solidFill>
                  <a:round/>
                  <a:headEnd/>
                  <a:tailEnd/>
                </a:ln>
                <a:solidFill>
                  <a:srgbClr val="FF0000">
                    <a:alpha val="50195"/>
                  </a:srgbClr>
                </a:solidFill>
                <a:effectLst>
                  <a:outerShdw blurRad="63500" dist="46662" dir="2115817" algn="ctr" rotWithShape="0">
                    <a:srgbClr val="9999FF">
                      <a:alpha val="74997"/>
                    </a:srgbClr>
                  </a:outerShdw>
                </a:effectLst>
                <a:latin typeface="Arial Black"/>
                <a:ea typeface="Arial Black"/>
                <a:cs typeface="Arial Black"/>
              </a:rPr>
              <a:t>Idols</a:t>
            </a:r>
          </a:p>
        </p:txBody>
      </p:sp>
      <p:sp>
        <p:nvSpPr>
          <p:cNvPr id="272391" name="Text Box 7"/>
          <p:cNvSpPr txBox="1">
            <a:spLocks noChangeArrowheads="1"/>
          </p:cNvSpPr>
          <p:nvPr/>
        </p:nvSpPr>
        <p:spPr bwMode="auto">
          <a:xfrm>
            <a:off x="0" y="5715000"/>
            <a:ext cx="9144000" cy="107791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39750" indent="-539750" defTabSz="914400" eaLnBrk="1" fontAlgn="base" hangingPunct="1">
              <a:spcBef>
                <a:spcPct val="50000"/>
              </a:spcBef>
              <a:spcAft>
                <a:spcPct val="0"/>
              </a:spcAft>
              <a:defRPr/>
            </a:pPr>
            <a:r>
              <a:rPr lang="en-US" b="1" dirty="0">
                <a:solidFill>
                  <a:srgbClr val="FFFFFF"/>
                </a:solidFill>
                <a:effectLst>
                  <a:outerShdw blurRad="38100" dist="38100" dir="2700000" algn="tl">
                    <a:srgbClr val="000000"/>
                  </a:outerShdw>
                </a:effectLst>
              </a:rPr>
              <a:t>d) </a:t>
            </a:r>
            <a:r>
              <a:rPr lang="en-US" b="1">
                <a:solidFill>
                  <a:srgbClr val="FFFFFF"/>
                </a:solidFill>
                <a:effectLst>
                  <a:outerShdw blurRad="38100" dist="38100" dir="2700000" algn="tl">
                    <a:srgbClr val="000000"/>
                  </a:outerShdw>
                </a:effectLst>
              </a:rPr>
              <a:t>The Lord </a:t>
            </a:r>
            <a:r>
              <a:rPr lang="en-US" b="1" dirty="0">
                <a:solidFill>
                  <a:srgbClr val="FFFFFF"/>
                </a:solidFill>
                <a:effectLst>
                  <a:outerShdw blurRad="38100" dist="38100" dir="2700000" algn="tl">
                    <a:srgbClr val="000000"/>
                  </a:outerShdw>
                </a:effectLst>
              </a:rPr>
              <a:t>only needs to </a:t>
            </a:r>
            <a:r>
              <a:rPr lang="en-US" b="1">
                <a:solidFill>
                  <a:srgbClr val="FFFFFF"/>
                </a:solidFill>
                <a:effectLst>
                  <a:outerShdw blurRad="38100" dist="38100" dir="2700000" algn="tl">
                    <a:srgbClr val="000000"/>
                  </a:outerShdw>
                </a:effectLst>
              </a:rPr>
              <a:t>lift his </a:t>
            </a:r>
            <a:r>
              <a:rPr lang="en-US" b="1" dirty="0">
                <a:solidFill>
                  <a:srgbClr val="FFFFFF"/>
                </a:solidFill>
                <a:effectLst>
                  <a:outerShdw blurRad="38100" dist="38100" dir="2700000" algn="tl">
                    <a:srgbClr val="000000"/>
                  </a:outerShdw>
                </a:effectLst>
              </a:rPr>
              <a:t>blessings for nations to disappear from history...</a:t>
            </a:r>
          </a:p>
        </p:txBody>
      </p:sp>
      <p:sp>
        <p:nvSpPr>
          <p:cNvPr id="272392" name="Line 8"/>
          <p:cNvSpPr>
            <a:spLocks noChangeShapeType="1"/>
          </p:cNvSpPr>
          <p:nvPr/>
        </p:nvSpPr>
        <p:spPr bwMode="auto">
          <a:xfrm flipV="1">
            <a:off x="838200" y="2133600"/>
            <a:ext cx="13716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261129" name="Text Box 9"/>
          <p:cNvSpPr txBox="1">
            <a:spLocks noChangeArrowheads="1"/>
          </p:cNvSpPr>
          <p:nvPr/>
        </p:nvSpPr>
        <p:spPr bwMode="auto">
          <a:xfrm>
            <a:off x="1981200" y="990600"/>
            <a:ext cx="518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6000">
              <a:solidFill>
                <a:srgbClr val="FFFFFF"/>
              </a:solidFill>
            </a:endParaRPr>
          </a:p>
        </p:txBody>
      </p:sp>
      <p:sp>
        <p:nvSpPr>
          <p:cNvPr id="261130" name="TextBox 9"/>
          <p:cNvSpPr txBox="1">
            <a:spLocks noChangeArrowheads="1"/>
          </p:cNvSpPr>
          <p:nvPr/>
        </p:nvSpPr>
        <p:spPr bwMode="auto">
          <a:xfrm>
            <a:off x="8610600" y="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a:solidFill>
                  <a:srgbClr val="FFFFFF"/>
                </a:solidFill>
              </a:rPr>
              <a:t>99</a:t>
            </a:r>
          </a:p>
        </p:txBody>
      </p:sp>
    </p:spTree>
    <p:extLst>
      <p:ext uri="{BB962C8B-B14F-4D97-AF65-F5344CB8AC3E}">
        <p14:creationId xmlns:p14="http://schemas.microsoft.com/office/powerpoint/2010/main" val="390657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1000"/>
                                  </p:stCondLst>
                                  <p:childTnLst>
                                    <p:set>
                                      <p:cBhvr>
                                        <p:cTn id="6" dur="1" fill="hold">
                                          <p:stCondLst>
                                            <p:cond delay="0"/>
                                          </p:stCondLst>
                                        </p:cTn>
                                        <p:tgtEl>
                                          <p:spTgt spid="272387"/>
                                        </p:tgtEl>
                                        <p:attrNameLst>
                                          <p:attrName>style.visibility</p:attrName>
                                        </p:attrNameLst>
                                      </p:cBhvr>
                                      <p:to>
                                        <p:strVal val="visible"/>
                                      </p:to>
                                    </p:set>
                                    <p:animEffect transition="in" filter="fade">
                                      <p:cBhvr>
                                        <p:cTn id="7" dur="2000"/>
                                        <p:tgtEl>
                                          <p:spTgt spid="272387"/>
                                        </p:tgtEl>
                                      </p:cBhvr>
                                    </p:animEffect>
                                    <p:anim calcmode="lin" valueType="num">
                                      <p:cBhvr>
                                        <p:cTn id="8" dur="2000" fill="hold"/>
                                        <p:tgtEl>
                                          <p:spTgt spid="272387"/>
                                        </p:tgtEl>
                                        <p:attrNameLst>
                                          <p:attrName>style.rotation</p:attrName>
                                        </p:attrNameLst>
                                      </p:cBhvr>
                                      <p:tavLst>
                                        <p:tav tm="0">
                                          <p:val>
                                            <p:fltVal val="720"/>
                                          </p:val>
                                        </p:tav>
                                        <p:tav tm="100000">
                                          <p:val>
                                            <p:fltVal val="0"/>
                                          </p:val>
                                        </p:tav>
                                      </p:tavLst>
                                    </p:anim>
                                    <p:anim calcmode="lin" valueType="num">
                                      <p:cBhvr>
                                        <p:cTn id="9" dur="2000" fill="hold"/>
                                        <p:tgtEl>
                                          <p:spTgt spid="272387"/>
                                        </p:tgtEl>
                                        <p:attrNameLst>
                                          <p:attrName>ppt_h</p:attrName>
                                        </p:attrNameLst>
                                      </p:cBhvr>
                                      <p:tavLst>
                                        <p:tav tm="0">
                                          <p:val>
                                            <p:fltVal val="0"/>
                                          </p:val>
                                        </p:tav>
                                        <p:tav tm="100000">
                                          <p:val>
                                            <p:strVal val="#ppt_h"/>
                                          </p:val>
                                        </p:tav>
                                      </p:tavLst>
                                    </p:anim>
                                    <p:anim calcmode="lin" valueType="num">
                                      <p:cBhvr>
                                        <p:cTn id="10" dur="2000" fill="hold"/>
                                        <p:tgtEl>
                                          <p:spTgt spid="272387"/>
                                        </p:tgtEl>
                                        <p:attrNameLst>
                                          <p:attrName>ppt_w</p:attrName>
                                        </p:attrNameLst>
                                      </p:cBhvr>
                                      <p:tavLst>
                                        <p:tav tm="0">
                                          <p:val>
                                            <p:fltVal val="0"/>
                                          </p:val>
                                        </p:tav>
                                        <p:tav tm="100000">
                                          <p:val>
                                            <p:strVal val="#ppt_w"/>
                                          </p:val>
                                        </p:tav>
                                      </p:tavLst>
                                    </p:anim>
                                  </p:childTnLst>
                                </p:cTn>
                              </p:par>
                            </p:childTnLst>
                          </p:cTn>
                        </p:par>
                        <p:par>
                          <p:cTn id="11" fill="hold" nodeType="afterGroup">
                            <p:stCondLst>
                              <p:cond delay="3000"/>
                            </p:stCondLst>
                            <p:childTnLst>
                              <p:par>
                                <p:cTn id="12" presetID="26" presetClass="entr" presetSubtype="0" fill="hold" grpId="0" nodeType="afterEffect">
                                  <p:stCondLst>
                                    <p:cond delay="500"/>
                                  </p:stCondLst>
                                  <p:childTnLst>
                                    <p:set>
                                      <p:cBhvr>
                                        <p:cTn id="13" dur="1" fill="hold">
                                          <p:stCondLst>
                                            <p:cond delay="0"/>
                                          </p:stCondLst>
                                        </p:cTn>
                                        <p:tgtEl>
                                          <p:spTgt spid="272390"/>
                                        </p:tgtEl>
                                        <p:attrNameLst>
                                          <p:attrName>style.visibility</p:attrName>
                                        </p:attrNameLst>
                                      </p:cBhvr>
                                      <p:to>
                                        <p:strVal val="visible"/>
                                      </p:to>
                                    </p:set>
                                    <p:animEffect transition="in" filter="wipe(down)">
                                      <p:cBhvr>
                                        <p:cTn id="14" dur="580">
                                          <p:stCondLst>
                                            <p:cond delay="0"/>
                                          </p:stCondLst>
                                        </p:cTn>
                                        <p:tgtEl>
                                          <p:spTgt spid="272390"/>
                                        </p:tgtEl>
                                      </p:cBhvr>
                                    </p:animEffect>
                                    <p:anim calcmode="lin" valueType="num">
                                      <p:cBhvr>
                                        <p:cTn id="15" dur="1822" tmFilter="0,0; 0.14,0.36; 0.43,0.73; 0.71,0.91; 1.0,1.0">
                                          <p:stCondLst>
                                            <p:cond delay="0"/>
                                          </p:stCondLst>
                                        </p:cTn>
                                        <p:tgtEl>
                                          <p:spTgt spid="27239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239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239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239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2390"/>
                                        </p:tgtEl>
                                        <p:attrNameLst>
                                          <p:attrName>ppt_y</p:attrName>
                                        </p:attrNameLst>
                                      </p:cBhvr>
                                      <p:tavLst>
                                        <p:tav tm="0" fmla="#ppt_y-sin(pi*$)/81">
                                          <p:val>
                                            <p:fltVal val="0"/>
                                          </p:val>
                                        </p:tav>
                                        <p:tav tm="100000">
                                          <p:val>
                                            <p:fltVal val="1"/>
                                          </p:val>
                                        </p:tav>
                                      </p:tavLst>
                                    </p:anim>
                                    <p:animScale>
                                      <p:cBhvr>
                                        <p:cTn id="20" dur="26">
                                          <p:stCondLst>
                                            <p:cond delay="650"/>
                                          </p:stCondLst>
                                        </p:cTn>
                                        <p:tgtEl>
                                          <p:spTgt spid="272390"/>
                                        </p:tgtEl>
                                      </p:cBhvr>
                                      <p:to x="100000" y="60000"/>
                                    </p:animScale>
                                    <p:animScale>
                                      <p:cBhvr>
                                        <p:cTn id="21" dur="166" decel="50000">
                                          <p:stCondLst>
                                            <p:cond delay="676"/>
                                          </p:stCondLst>
                                        </p:cTn>
                                        <p:tgtEl>
                                          <p:spTgt spid="272390"/>
                                        </p:tgtEl>
                                      </p:cBhvr>
                                      <p:to x="100000" y="100000"/>
                                    </p:animScale>
                                    <p:animScale>
                                      <p:cBhvr>
                                        <p:cTn id="22" dur="26">
                                          <p:stCondLst>
                                            <p:cond delay="1312"/>
                                          </p:stCondLst>
                                        </p:cTn>
                                        <p:tgtEl>
                                          <p:spTgt spid="272390"/>
                                        </p:tgtEl>
                                      </p:cBhvr>
                                      <p:to x="100000" y="80000"/>
                                    </p:animScale>
                                    <p:animScale>
                                      <p:cBhvr>
                                        <p:cTn id="23" dur="166" decel="50000">
                                          <p:stCondLst>
                                            <p:cond delay="1338"/>
                                          </p:stCondLst>
                                        </p:cTn>
                                        <p:tgtEl>
                                          <p:spTgt spid="272390"/>
                                        </p:tgtEl>
                                      </p:cBhvr>
                                      <p:to x="100000" y="100000"/>
                                    </p:animScale>
                                    <p:animScale>
                                      <p:cBhvr>
                                        <p:cTn id="24" dur="26">
                                          <p:stCondLst>
                                            <p:cond delay="1642"/>
                                          </p:stCondLst>
                                        </p:cTn>
                                        <p:tgtEl>
                                          <p:spTgt spid="272390"/>
                                        </p:tgtEl>
                                      </p:cBhvr>
                                      <p:to x="100000" y="90000"/>
                                    </p:animScale>
                                    <p:animScale>
                                      <p:cBhvr>
                                        <p:cTn id="25" dur="166" decel="50000">
                                          <p:stCondLst>
                                            <p:cond delay="1668"/>
                                          </p:stCondLst>
                                        </p:cTn>
                                        <p:tgtEl>
                                          <p:spTgt spid="272390"/>
                                        </p:tgtEl>
                                      </p:cBhvr>
                                      <p:to x="100000" y="100000"/>
                                    </p:animScale>
                                    <p:animScale>
                                      <p:cBhvr>
                                        <p:cTn id="26" dur="26">
                                          <p:stCondLst>
                                            <p:cond delay="1808"/>
                                          </p:stCondLst>
                                        </p:cTn>
                                        <p:tgtEl>
                                          <p:spTgt spid="272390"/>
                                        </p:tgtEl>
                                      </p:cBhvr>
                                      <p:to x="100000" y="95000"/>
                                    </p:animScale>
                                    <p:animScale>
                                      <p:cBhvr>
                                        <p:cTn id="27" dur="166" decel="50000">
                                          <p:stCondLst>
                                            <p:cond delay="1834"/>
                                          </p:stCondLst>
                                        </p:cTn>
                                        <p:tgtEl>
                                          <p:spTgt spid="272390"/>
                                        </p:tgtEl>
                                      </p:cBhvr>
                                      <p:to x="100000" y="100000"/>
                                    </p:animScale>
                                  </p:childTnLst>
                                </p:cTn>
                              </p:par>
                            </p:childTnLst>
                          </p:cTn>
                        </p:par>
                        <p:par>
                          <p:cTn id="28" fill="hold" nodeType="afterGroup">
                            <p:stCondLst>
                              <p:cond delay="5500"/>
                            </p:stCondLst>
                            <p:childTnLst>
                              <p:par>
                                <p:cTn id="29" presetID="6" presetClass="emph" presetSubtype="0" fill="hold" grpId="1" nodeType="afterEffect">
                                  <p:stCondLst>
                                    <p:cond delay="0"/>
                                  </p:stCondLst>
                                  <p:childTnLst>
                                    <p:animScale>
                                      <p:cBhvr>
                                        <p:cTn id="30" dur="2000" fill="hold"/>
                                        <p:tgtEl>
                                          <p:spTgt spid="272390"/>
                                        </p:tgtEl>
                                      </p:cBhvr>
                                      <p:by x="150000" y="150000"/>
                                    </p:animScale>
                                  </p:childTnLst>
                                </p:cTn>
                              </p:par>
                            </p:childTnLst>
                          </p:cTn>
                        </p:par>
                        <p:par>
                          <p:cTn id="31" fill="hold" nodeType="afterGroup">
                            <p:stCondLst>
                              <p:cond delay="7500"/>
                            </p:stCondLst>
                            <p:childTnLst>
                              <p:par>
                                <p:cTn id="32" presetID="35" presetClass="entr" presetSubtype="0" fill="hold" nodeType="afterEffect">
                                  <p:stCondLst>
                                    <p:cond delay="0"/>
                                  </p:stCondLst>
                                  <p:childTnLst>
                                    <p:set>
                                      <p:cBhvr>
                                        <p:cTn id="33" dur="1" fill="hold">
                                          <p:stCondLst>
                                            <p:cond delay="0"/>
                                          </p:stCondLst>
                                        </p:cTn>
                                        <p:tgtEl>
                                          <p:spTgt spid="272388"/>
                                        </p:tgtEl>
                                        <p:attrNameLst>
                                          <p:attrName>style.visibility</p:attrName>
                                        </p:attrNameLst>
                                      </p:cBhvr>
                                      <p:to>
                                        <p:strVal val="visible"/>
                                      </p:to>
                                    </p:set>
                                    <p:animEffect transition="in" filter="fade">
                                      <p:cBhvr>
                                        <p:cTn id="34" dur="2000"/>
                                        <p:tgtEl>
                                          <p:spTgt spid="272388"/>
                                        </p:tgtEl>
                                      </p:cBhvr>
                                    </p:animEffect>
                                    <p:anim calcmode="lin" valueType="num">
                                      <p:cBhvr>
                                        <p:cTn id="35" dur="2000" fill="hold"/>
                                        <p:tgtEl>
                                          <p:spTgt spid="272388"/>
                                        </p:tgtEl>
                                        <p:attrNameLst>
                                          <p:attrName>style.rotation</p:attrName>
                                        </p:attrNameLst>
                                      </p:cBhvr>
                                      <p:tavLst>
                                        <p:tav tm="0">
                                          <p:val>
                                            <p:fltVal val="720"/>
                                          </p:val>
                                        </p:tav>
                                        <p:tav tm="100000">
                                          <p:val>
                                            <p:fltVal val="0"/>
                                          </p:val>
                                        </p:tav>
                                      </p:tavLst>
                                    </p:anim>
                                    <p:anim calcmode="lin" valueType="num">
                                      <p:cBhvr>
                                        <p:cTn id="36" dur="2000" fill="hold"/>
                                        <p:tgtEl>
                                          <p:spTgt spid="272388"/>
                                        </p:tgtEl>
                                        <p:attrNameLst>
                                          <p:attrName>ppt_h</p:attrName>
                                        </p:attrNameLst>
                                      </p:cBhvr>
                                      <p:tavLst>
                                        <p:tav tm="0">
                                          <p:val>
                                            <p:fltVal val="0"/>
                                          </p:val>
                                        </p:tav>
                                        <p:tav tm="100000">
                                          <p:val>
                                            <p:strVal val="#ppt_h"/>
                                          </p:val>
                                        </p:tav>
                                      </p:tavLst>
                                    </p:anim>
                                    <p:anim calcmode="lin" valueType="num">
                                      <p:cBhvr>
                                        <p:cTn id="37" dur="2000" fill="hold"/>
                                        <p:tgtEl>
                                          <p:spTgt spid="272388"/>
                                        </p:tgtEl>
                                        <p:attrNameLst>
                                          <p:attrName>ppt_w</p:attrName>
                                        </p:attrNameLst>
                                      </p:cBhvr>
                                      <p:tavLst>
                                        <p:tav tm="0">
                                          <p:val>
                                            <p:fltVal val="0"/>
                                          </p:val>
                                        </p:tav>
                                        <p:tav tm="100000">
                                          <p:val>
                                            <p:strVal val="#ppt_w"/>
                                          </p:val>
                                        </p:tav>
                                      </p:tavLst>
                                    </p:anim>
                                  </p:childTnLst>
                                </p:cTn>
                              </p:par>
                            </p:childTnLst>
                          </p:cTn>
                        </p:par>
                        <p:par>
                          <p:cTn id="38" fill="hold" nodeType="afterGroup">
                            <p:stCondLst>
                              <p:cond delay="9500"/>
                            </p:stCondLst>
                            <p:childTnLst>
                              <p:par>
                                <p:cTn id="39" presetID="26" presetClass="entr" presetSubtype="0" fill="hold" grpId="0" nodeType="afterEffect">
                                  <p:stCondLst>
                                    <p:cond delay="1500"/>
                                  </p:stCondLst>
                                  <p:childTnLst>
                                    <p:set>
                                      <p:cBhvr>
                                        <p:cTn id="40" dur="1" fill="hold">
                                          <p:stCondLst>
                                            <p:cond delay="0"/>
                                          </p:stCondLst>
                                        </p:cTn>
                                        <p:tgtEl>
                                          <p:spTgt spid="272389"/>
                                        </p:tgtEl>
                                        <p:attrNameLst>
                                          <p:attrName>style.visibility</p:attrName>
                                        </p:attrNameLst>
                                      </p:cBhvr>
                                      <p:to>
                                        <p:strVal val="visible"/>
                                      </p:to>
                                    </p:set>
                                    <p:animEffect transition="in" filter="wipe(down)">
                                      <p:cBhvr>
                                        <p:cTn id="41" dur="580">
                                          <p:stCondLst>
                                            <p:cond delay="0"/>
                                          </p:stCondLst>
                                        </p:cTn>
                                        <p:tgtEl>
                                          <p:spTgt spid="272389"/>
                                        </p:tgtEl>
                                      </p:cBhvr>
                                    </p:animEffect>
                                    <p:anim calcmode="lin" valueType="num">
                                      <p:cBhvr>
                                        <p:cTn id="42" dur="1822" tmFilter="0,0; 0.14,0.36; 0.43,0.73; 0.71,0.91; 1.0,1.0">
                                          <p:stCondLst>
                                            <p:cond delay="0"/>
                                          </p:stCondLst>
                                        </p:cTn>
                                        <p:tgtEl>
                                          <p:spTgt spid="27238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7238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7238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7238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72389"/>
                                        </p:tgtEl>
                                        <p:attrNameLst>
                                          <p:attrName>ppt_y</p:attrName>
                                        </p:attrNameLst>
                                      </p:cBhvr>
                                      <p:tavLst>
                                        <p:tav tm="0" fmla="#ppt_y-sin(pi*$)/81">
                                          <p:val>
                                            <p:fltVal val="0"/>
                                          </p:val>
                                        </p:tav>
                                        <p:tav tm="100000">
                                          <p:val>
                                            <p:fltVal val="1"/>
                                          </p:val>
                                        </p:tav>
                                      </p:tavLst>
                                    </p:anim>
                                    <p:animScale>
                                      <p:cBhvr>
                                        <p:cTn id="47" dur="26">
                                          <p:stCondLst>
                                            <p:cond delay="650"/>
                                          </p:stCondLst>
                                        </p:cTn>
                                        <p:tgtEl>
                                          <p:spTgt spid="272389"/>
                                        </p:tgtEl>
                                      </p:cBhvr>
                                      <p:to x="100000" y="60000"/>
                                    </p:animScale>
                                    <p:animScale>
                                      <p:cBhvr>
                                        <p:cTn id="48" dur="166" decel="50000">
                                          <p:stCondLst>
                                            <p:cond delay="676"/>
                                          </p:stCondLst>
                                        </p:cTn>
                                        <p:tgtEl>
                                          <p:spTgt spid="272389"/>
                                        </p:tgtEl>
                                      </p:cBhvr>
                                      <p:to x="100000" y="100000"/>
                                    </p:animScale>
                                    <p:animScale>
                                      <p:cBhvr>
                                        <p:cTn id="49" dur="26">
                                          <p:stCondLst>
                                            <p:cond delay="1312"/>
                                          </p:stCondLst>
                                        </p:cTn>
                                        <p:tgtEl>
                                          <p:spTgt spid="272389"/>
                                        </p:tgtEl>
                                      </p:cBhvr>
                                      <p:to x="100000" y="80000"/>
                                    </p:animScale>
                                    <p:animScale>
                                      <p:cBhvr>
                                        <p:cTn id="50" dur="166" decel="50000">
                                          <p:stCondLst>
                                            <p:cond delay="1338"/>
                                          </p:stCondLst>
                                        </p:cTn>
                                        <p:tgtEl>
                                          <p:spTgt spid="272389"/>
                                        </p:tgtEl>
                                      </p:cBhvr>
                                      <p:to x="100000" y="100000"/>
                                    </p:animScale>
                                    <p:animScale>
                                      <p:cBhvr>
                                        <p:cTn id="51" dur="26">
                                          <p:stCondLst>
                                            <p:cond delay="1642"/>
                                          </p:stCondLst>
                                        </p:cTn>
                                        <p:tgtEl>
                                          <p:spTgt spid="272389"/>
                                        </p:tgtEl>
                                      </p:cBhvr>
                                      <p:to x="100000" y="90000"/>
                                    </p:animScale>
                                    <p:animScale>
                                      <p:cBhvr>
                                        <p:cTn id="52" dur="166" decel="50000">
                                          <p:stCondLst>
                                            <p:cond delay="1668"/>
                                          </p:stCondLst>
                                        </p:cTn>
                                        <p:tgtEl>
                                          <p:spTgt spid="272389"/>
                                        </p:tgtEl>
                                      </p:cBhvr>
                                      <p:to x="100000" y="100000"/>
                                    </p:animScale>
                                    <p:animScale>
                                      <p:cBhvr>
                                        <p:cTn id="53" dur="26">
                                          <p:stCondLst>
                                            <p:cond delay="1808"/>
                                          </p:stCondLst>
                                        </p:cTn>
                                        <p:tgtEl>
                                          <p:spTgt spid="272389"/>
                                        </p:tgtEl>
                                      </p:cBhvr>
                                      <p:to x="100000" y="95000"/>
                                    </p:animScale>
                                    <p:animScale>
                                      <p:cBhvr>
                                        <p:cTn id="54" dur="166" decel="50000">
                                          <p:stCondLst>
                                            <p:cond delay="1834"/>
                                          </p:stCondLst>
                                        </p:cTn>
                                        <p:tgtEl>
                                          <p:spTgt spid="272389"/>
                                        </p:tgtEl>
                                      </p:cBhvr>
                                      <p:to x="100000" y="100000"/>
                                    </p:animScale>
                                  </p:childTnLst>
                                </p:cTn>
                              </p:par>
                            </p:childTnLst>
                          </p:cTn>
                        </p:par>
                        <p:par>
                          <p:cTn id="55" fill="hold" nodeType="afterGroup">
                            <p:stCondLst>
                              <p:cond delay="13000"/>
                            </p:stCondLst>
                            <p:childTnLst>
                              <p:par>
                                <p:cTn id="56" presetID="6" presetClass="emph" presetSubtype="0" fill="hold" grpId="1" nodeType="afterEffect">
                                  <p:stCondLst>
                                    <p:cond delay="0"/>
                                  </p:stCondLst>
                                  <p:childTnLst>
                                    <p:animScale>
                                      <p:cBhvr>
                                        <p:cTn id="57" dur="2000" fill="hold"/>
                                        <p:tgtEl>
                                          <p:spTgt spid="272389"/>
                                        </p:tgtEl>
                                      </p:cBhvr>
                                      <p:by x="150000" y="150000"/>
                                    </p:animScale>
                                  </p:childTnLst>
                                </p:cTn>
                              </p:par>
                            </p:childTnLst>
                          </p:cTn>
                        </p:par>
                        <p:par>
                          <p:cTn id="58" fill="hold" nodeType="afterGroup">
                            <p:stCondLst>
                              <p:cond delay="15000"/>
                            </p:stCondLst>
                            <p:childTnLst>
                              <p:par>
                                <p:cTn id="59" presetID="8" presetClass="entr" presetSubtype="16" fill="hold" grpId="0" nodeType="afterEffect">
                                  <p:stCondLst>
                                    <p:cond delay="500"/>
                                  </p:stCondLst>
                                  <p:childTnLst>
                                    <p:set>
                                      <p:cBhvr>
                                        <p:cTn id="60" dur="1" fill="hold">
                                          <p:stCondLst>
                                            <p:cond delay="0"/>
                                          </p:stCondLst>
                                        </p:cTn>
                                        <p:tgtEl>
                                          <p:spTgt spid="272392"/>
                                        </p:tgtEl>
                                        <p:attrNameLst>
                                          <p:attrName>style.visibility</p:attrName>
                                        </p:attrNameLst>
                                      </p:cBhvr>
                                      <p:to>
                                        <p:strVal val="visible"/>
                                      </p:to>
                                    </p:set>
                                    <p:animEffect transition="in" filter="diamond(in)">
                                      <p:cBhvr>
                                        <p:cTn id="61" dur="2000"/>
                                        <p:tgtEl>
                                          <p:spTgt spid="272392"/>
                                        </p:tgtEl>
                                      </p:cBhvr>
                                    </p:animEffect>
                                  </p:childTnLst>
                                </p:cTn>
                              </p:par>
                            </p:childTnLst>
                          </p:cTn>
                        </p:par>
                        <p:par>
                          <p:cTn id="62" fill="hold" nodeType="afterGroup">
                            <p:stCondLst>
                              <p:cond delay="17500"/>
                            </p:stCondLst>
                            <p:childTnLst>
                              <p:par>
                                <p:cTn id="63" presetID="9" presetClass="exit" presetSubtype="0" fill="hold" grpId="1" nodeType="afterEffect">
                                  <p:stCondLst>
                                    <p:cond delay="1000"/>
                                  </p:stCondLst>
                                  <p:childTnLst>
                                    <p:animEffect transition="out" filter="dissolve">
                                      <p:cBhvr>
                                        <p:cTn id="64" dur="500"/>
                                        <p:tgtEl>
                                          <p:spTgt spid="272392"/>
                                        </p:tgtEl>
                                      </p:cBhvr>
                                    </p:animEffect>
                                    <p:set>
                                      <p:cBhvr>
                                        <p:cTn id="65" dur="1" fill="hold">
                                          <p:stCondLst>
                                            <p:cond delay="499"/>
                                          </p:stCondLst>
                                        </p:cTn>
                                        <p:tgtEl>
                                          <p:spTgt spid="272392"/>
                                        </p:tgtEl>
                                        <p:attrNameLst>
                                          <p:attrName>style.visibility</p:attrName>
                                        </p:attrNameLst>
                                      </p:cBhvr>
                                      <p:to>
                                        <p:strVal val="hidden"/>
                                      </p:to>
                                    </p:set>
                                  </p:childTnLst>
                                </p:cTn>
                              </p:par>
                            </p:childTnLst>
                          </p:cTn>
                        </p:par>
                        <p:par>
                          <p:cTn id="66" fill="hold" nodeType="afterGroup">
                            <p:stCondLst>
                              <p:cond delay="19000"/>
                            </p:stCondLst>
                            <p:childTnLst>
                              <p:par>
                                <p:cTn id="67" presetID="8" presetClass="entr" presetSubtype="16" fill="hold" grpId="0" nodeType="afterEffect">
                                  <p:stCondLst>
                                    <p:cond delay="1000"/>
                                  </p:stCondLst>
                                  <p:childTnLst>
                                    <p:set>
                                      <p:cBhvr>
                                        <p:cTn id="68" dur="1" fill="hold">
                                          <p:stCondLst>
                                            <p:cond delay="0"/>
                                          </p:stCondLst>
                                        </p:cTn>
                                        <p:tgtEl>
                                          <p:spTgt spid="272391"/>
                                        </p:tgtEl>
                                        <p:attrNameLst>
                                          <p:attrName>style.visibility</p:attrName>
                                        </p:attrNameLst>
                                      </p:cBhvr>
                                      <p:to>
                                        <p:strVal val="visible"/>
                                      </p:to>
                                    </p:set>
                                    <p:animEffect transition="in" filter="diamond(in)">
                                      <p:cBhvr>
                                        <p:cTn id="69" dur="2000"/>
                                        <p:tgtEl>
                                          <p:spTgt spid="27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9" grpId="0" animBg="1"/>
      <p:bldP spid="272389" grpId="1" animBg="1"/>
      <p:bldP spid="272390" grpId="0" animBg="1"/>
      <p:bldP spid="272390" grpId="1" animBg="1"/>
      <p:bldP spid="272391" grpId="0"/>
      <p:bldP spid="272392" grpId="0" animBg="1"/>
      <p:bldP spid="27239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Israel</a:t>
            </a:r>
            <a:r>
              <a:rPr lang="fr-FR" altLang="zh-CN" sz="4000" b="1">
                <a:latin typeface="Arial" charset="0"/>
                <a:ea typeface="SimSun" charset="0"/>
                <a:cs typeface="SimSun" charset="0"/>
              </a:rPr>
              <a:t>'</a:t>
            </a:r>
            <a:r>
              <a:rPr lang="en-US" altLang="zh-CN" sz="4000" b="1">
                <a:latin typeface="Arial" charset="0"/>
                <a:ea typeface="SimSun" charset="0"/>
                <a:cs typeface="SimSun" charset="0"/>
              </a:rPr>
              <a:t>s Early Eastern Neighbors</a:t>
            </a:r>
            <a:endParaRPr lang="en-US" sz="4000" b="1">
              <a:latin typeface="Arial" charset="0"/>
              <a:ea typeface="SimSun" charset="0"/>
              <a:cs typeface="SimSun" charset="0"/>
            </a:endParaRPr>
          </a:p>
        </p:txBody>
      </p:sp>
      <p:sp>
        <p:nvSpPr>
          <p:cNvPr id="262146" name="Text Box 3"/>
          <p:cNvSpPr txBox="1">
            <a:spLocks noChangeArrowheads="1"/>
          </p:cNvSpPr>
          <p:nvPr/>
        </p:nvSpPr>
        <p:spPr bwMode="auto">
          <a:xfrm>
            <a:off x="9304338" y="304800"/>
            <a:ext cx="1211262"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333333"/>
                </a:solidFill>
                <a:cs typeface="Arial" charset="0"/>
              </a:rPr>
              <a:t>OTS 143</a:t>
            </a:r>
          </a:p>
        </p:txBody>
      </p:sp>
      <p:grpSp>
        <p:nvGrpSpPr>
          <p:cNvPr id="262147" name="Group 103"/>
          <p:cNvGrpSpPr>
            <a:grpSpLocks/>
          </p:cNvGrpSpPr>
          <p:nvPr/>
        </p:nvGrpSpPr>
        <p:grpSpPr bwMode="auto">
          <a:xfrm>
            <a:off x="-38100" y="1219200"/>
            <a:ext cx="9170988" cy="5638800"/>
            <a:chOff x="-24" y="768"/>
            <a:chExt cx="5777" cy="3552"/>
          </a:xfrm>
        </p:grpSpPr>
        <p:grpSp>
          <p:nvGrpSpPr>
            <p:cNvPr id="262150" name="Group 32"/>
            <p:cNvGrpSpPr>
              <a:grpSpLocks/>
            </p:cNvGrpSpPr>
            <p:nvPr/>
          </p:nvGrpSpPr>
          <p:grpSpPr bwMode="auto">
            <a:xfrm>
              <a:off x="7" y="768"/>
              <a:ext cx="481" cy="458"/>
              <a:chOff x="0" y="0"/>
              <a:chExt cx="278" cy="538"/>
            </a:xfrm>
          </p:grpSpPr>
          <p:sp>
            <p:nvSpPr>
              <p:cNvPr id="262205"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206" name="Group 30"/>
              <p:cNvGrpSpPr>
                <a:grpSpLocks/>
              </p:cNvGrpSpPr>
              <p:nvPr/>
            </p:nvGrpSpPr>
            <p:grpSpPr bwMode="auto">
              <a:xfrm>
                <a:off x="0" y="0"/>
                <a:ext cx="278" cy="538"/>
                <a:chOff x="0" y="0"/>
                <a:chExt cx="278" cy="538"/>
              </a:xfrm>
            </p:grpSpPr>
            <p:sp>
              <p:nvSpPr>
                <p:cNvPr id="262207"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b="1">
                      <a:solidFill>
                        <a:srgbClr val="FFFFFF"/>
                      </a:solidFill>
                      <a:latin typeface="Arial" charset="0"/>
                      <a:ea typeface="ＭＳ Ｐゴシック" charset="0"/>
                      <a:cs typeface="Arial" charset="0"/>
                    </a:rPr>
                    <a:t>Period</a:t>
                  </a:r>
                  <a:endParaRPr lang="en-US" b="1">
                    <a:solidFill>
                      <a:srgbClr val="333333"/>
                    </a:solidFill>
                    <a:latin typeface="Arial" charset="0"/>
                    <a:ea typeface="ＭＳ Ｐゴシック" charset="0"/>
                    <a:cs typeface="Arial" charset="0"/>
                  </a:endParaRPr>
                </a:p>
              </p:txBody>
            </p:sp>
            <p:sp>
              <p:nvSpPr>
                <p:cNvPr id="262208"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1" name="Group 36"/>
            <p:cNvGrpSpPr>
              <a:grpSpLocks/>
            </p:cNvGrpSpPr>
            <p:nvPr/>
          </p:nvGrpSpPr>
          <p:grpSpPr bwMode="auto">
            <a:xfrm>
              <a:off x="488" y="768"/>
              <a:ext cx="1369" cy="458"/>
              <a:chOff x="278" y="0"/>
              <a:chExt cx="792" cy="538"/>
            </a:xfrm>
          </p:grpSpPr>
          <p:sp>
            <p:nvSpPr>
              <p:cNvPr id="262201"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202" name="Group 34"/>
              <p:cNvGrpSpPr>
                <a:grpSpLocks/>
              </p:cNvGrpSpPr>
              <p:nvPr/>
            </p:nvGrpSpPr>
            <p:grpSpPr bwMode="auto">
              <a:xfrm>
                <a:off x="278" y="0"/>
                <a:ext cx="792" cy="538"/>
                <a:chOff x="278" y="0"/>
                <a:chExt cx="792" cy="538"/>
              </a:xfrm>
            </p:grpSpPr>
            <p:sp>
              <p:nvSpPr>
                <p:cNvPr id="262203" name="Rectangle 5"/>
                <p:cNvSpPr>
                  <a:spLocks noChangeArrowheads="1"/>
                </p:cNvSpPr>
                <p:nvPr/>
              </p:nvSpPr>
              <p:spPr bwMode="auto">
                <a:xfrm>
                  <a:off x="278" y="0"/>
                  <a:ext cx="792"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EDOM</a:t>
                  </a:r>
                </a:p>
              </p:txBody>
            </p:sp>
            <p:sp>
              <p:nvSpPr>
                <p:cNvPr id="262204"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2" name="Group 40"/>
            <p:cNvGrpSpPr>
              <a:grpSpLocks/>
            </p:cNvGrpSpPr>
            <p:nvPr/>
          </p:nvGrpSpPr>
          <p:grpSpPr bwMode="auto">
            <a:xfrm>
              <a:off x="1857" y="768"/>
              <a:ext cx="1425" cy="458"/>
              <a:chOff x="1070" y="0"/>
              <a:chExt cx="824" cy="538"/>
            </a:xfrm>
          </p:grpSpPr>
          <p:sp>
            <p:nvSpPr>
              <p:cNvPr id="262197"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198" name="Group 38"/>
              <p:cNvGrpSpPr>
                <a:grpSpLocks/>
              </p:cNvGrpSpPr>
              <p:nvPr/>
            </p:nvGrpSpPr>
            <p:grpSpPr bwMode="auto">
              <a:xfrm>
                <a:off x="1070" y="0"/>
                <a:ext cx="824" cy="538"/>
                <a:chOff x="1070" y="0"/>
                <a:chExt cx="824" cy="538"/>
              </a:xfrm>
            </p:grpSpPr>
            <p:sp>
              <p:nvSpPr>
                <p:cNvPr id="262199" name="Rectangle 6"/>
                <p:cNvSpPr>
                  <a:spLocks noChangeArrowheads="1"/>
                </p:cNvSpPr>
                <p:nvPr/>
              </p:nvSpPr>
              <p:spPr bwMode="auto">
                <a:xfrm>
                  <a:off x="1070" y="0"/>
                  <a:ext cx="824"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MOAB</a:t>
                  </a:r>
                </a:p>
              </p:txBody>
            </p:sp>
            <p:sp>
              <p:nvSpPr>
                <p:cNvPr id="262200"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3" name="Group 44"/>
            <p:cNvGrpSpPr>
              <a:grpSpLocks/>
            </p:cNvGrpSpPr>
            <p:nvPr/>
          </p:nvGrpSpPr>
          <p:grpSpPr bwMode="auto">
            <a:xfrm>
              <a:off x="3282" y="768"/>
              <a:ext cx="1311" cy="458"/>
              <a:chOff x="1894" y="0"/>
              <a:chExt cx="758" cy="538"/>
            </a:xfrm>
          </p:grpSpPr>
          <p:sp>
            <p:nvSpPr>
              <p:cNvPr id="262193"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194" name="Group 42"/>
              <p:cNvGrpSpPr>
                <a:grpSpLocks/>
              </p:cNvGrpSpPr>
              <p:nvPr/>
            </p:nvGrpSpPr>
            <p:grpSpPr bwMode="auto">
              <a:xfrm>
                <a:off x="1894" y="0"/>
                <a:ext cx="758" cy="538"/>
                <a:chOff x="1894" y="0"/>
                <a:chExt cx="758" cy="538"/>
              </a:xfrm>
            </p:grpSpPr>
            <p:sp>
              <p:nvSpPr>
                <p:cNvPr id="262195" name="Rectangle 7"/>
                <p:cNvSpPr>
                  <a:spLocks noChangeArrowheads="1"/>
                </p:cNvSpPr>
                <p:nvPr/>
              </p:nvSpPr>
              <p:spPr bwMode="auto">
                <a:xfrm>
                  <a:off x="1894" y="0"/>
                  <a:ext cx="75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AMMON</a:t>
                  </a:r>
                </a:p>
              </p:txBody>
            </p:sp>
            <p:sp>
              <p:nvSpPr>
                <p:cNvPr id="262196"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4" name="Group 48"/>
            <p:cNvGrpSpPr>
              <a:grpSpLocks/>
            </p:cNvGrpSpPr>
            <p:nvPr/>
          </p:nvGrpSpPr>
          <p:grpSpPr bwMode="auto">
            <a:xfrm>
              <a:off x="4593" y="768"/>
              <a:ext cx="1160" cy="458"/>
              <a:chOff x="2652" y="0"/>
              <a:chExt cx="671" cy="538"/>
            </a:xfrm>
          </p:grpSpPr>
          <p:sp>
            <p:nvSpPr>
              <p:cNvPr id="262189"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190" name="Group 46"/>
              <p:cNvGrpSpPr>
                <a:grpSpLocks/>
              </p:cNvGrpSpPr>
              <p:nvPr/>
            </p:nvGrpSpPr>
            <p:grpSpPr bwMode="auto">
              <a:xfrm>
                <a:off x="2652" y="0"/>
                <a:ext cx="671" cy="538"/>
                <a:chOff x="2652" y="0"/>
                <a:chExt cx="671" cy="538"/>
              </a:xfrm>
            </p:grpSpPr>
            <p:sp>
              <p:nvSpPr>
                <p:cNvPr id="262191" name="Rectangle 8"/>
                <p:cNvSpPr>
                  <a:spLocks noChangeArrowheads="1"/>
                </p:cNvSpPr>
                <p:nvPr/>
              </p:nvSpPr>
              <p:spPr bwMode="auto">
                <a:xfrm>
                  <a:off x="2652" y="0"/>
                  <a:ext cx="671"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AMALEK</a:t>
                  </a:r>
                </a:p>
              </p:txBody>
            </p:sp>
            <p:sp>
              <p:nvSpPr>
                <p:cNvPr id="262192"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5" name="Group 52"/>
            <p:cNvGrpSpPr>
              <a:grpSpLocks/>
            </p:cNvGrpSpPr>
            <p:nvPr/>
          </p:nvGrpSpPr>
          <p:grpSpPr bwMode="auto">
            <a:xfrm rot="-5400000">
              <a:off x="-526" y="1728"/>
              <a:ext cx="1532" cy="480"/>
              <a:chOff x="0" y="538"/>
              <a:chExt cx="278" cy="1730"/>
            </a:xfrm>
          </p:grpSpPr>
          <p:sp>
            <p:nvSpPr>
              <p:cNvPr id="262185"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186" name="Group 50"/>
              <p:cNvGrpSpPr>
                <a:grpSpLocks/>
              </p:cNvGrpSpPr>
              <p:nvPr/>
            </p:nvGrpSpPr>
            <p:grpSpPr bwMode="auto">
              <a:xfrm>
                <a:off x="0" y="538"/>
                <a:ext cx="278" cy="1730"/>
                <a:chOff x="0" y="538"/>
                <a:chExt cx="278" cy="1730"/>
              </a:xfrm>
            </p:grpSpPr>
            <p:sp>
              <p:nvSpPr>
                <p:cNvPr id="262187"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FATHER</a:t>
                  </a:r>
                  <a:endParaRPr lang="en-US" sz="2000" b="1">
                    <a:solidFill>
                      <a:srgbClr val="333333"/>
                    </a:solidFill>
                    <a:latin typeface="Arial" charset="0"/>
                    <a:ea typeface="ＭＳ Ｐゴシック" charset="0"/>
                    <a:cs typeface="Arial" charset="0"/>
                  </a:endParaRPr>
                </a:p>
              </p:txBody>
            </p:sp>
            <p:sp>
              <p:nvSpPr>
                <p:cNvPr id="262188"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56" name="Group 54"/>
            <p:cNvGrpSpPr>
              <a:grpSpLocks/>
            </p:cNvGrpSpPr>
            <p:nvPr/>
          </p:nvGrpSpPr>
          <p:grpSpPr bwMode="auto">
            <a:xfrm>
              <a:off x="488" y="1226"/>
              <a:ext cx="1369" cy="1476"/>
              <a:chOff x="278" y="538"/>
              <a:chExt cx="792" cy="1730"/>
            </a:xfrm>
          </p:grpSpPr>
          <p:sp>
            <p:nvSpPr>
              <p:cNvPr id="262183" name="Rectangle 10"/>
              <p:cNvSpPr>
                <a:spLocks noChangeArrowheads="1"/>
              </p:cNvSpPr>
              <p:nvPr/>
            </p:nvSpPr>
            <p:spPr bwMode="auto">
              <a:xfrm>
                <a:off x="278" y="538"/>
                <a:ext cx="792"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charset="0"/>
                    <a:ea typeface="ＭＳ Ｐゴシック" charset="0"/>
                    <a:cs typeface="Arial" charset="0"/>
                  </a:rPr>
                  <a:t>Esau: son of Isaac</a:t>
                </a:r>
              </a:p>
            </p:txBody>
          </p:sp>
          <p:sp>
            <p:nvSpPr>
              <p:cNvPr id="262184"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57" name="Group 56"/>
            <p:cNvGrpSpPr>
              <a:grpSpLocks/>
            </p:cNvGrpSpPr>
            <p:nvPr/>
          </p:nvGrpSpPr>
          <p:grpSpPr bwMode="auto">
            <a:xfrm>
              <a:off x="1857" y="1226"/>
              <a:ext cx="1425" cy="1476"/>
              <a:chOff x="1070" y="538"/>
              <a:chExt cx="824" cy="1730"/>
            </a:xfrm>
          </p:grpSpPr>
          <p:sp>
            <p:nvSpPr>
              <p:cNvPr id="262181" name="Rectangle 11"/>
              <p:cNvSpPr>
                <a:spLocks noChangeArrowheads="1"/>
              </p:cNvSpPr>
              <p:nvPr/>
            </p:nvSpPr>
            <p:spPr bwMode="auto">
              <a:xfrm>
                <a:off x="1070" y="538"/>
                <a:ext cx="82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charset="0"/>
                    <a:ea typeface="ＭＳ Ｐゴシック" charset="0"/>
                    <a:cs typeface="Arial" charset="0"/>
                  </a:rPr>
                  <a:t>Moab: son of Lot and his eldest daughter</a:t>
                </a:r>
              </a:p>
            </p:txBody>
          </p:sp>
          <p:sp>
            <p:nvSpPr>
              <p:cNvPr id="262182"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58" name="Group 58"/>
            <p:cNvGrpSpPr>
              <a:grpSpLocks/>
            </p:cNvGrpSpPr>
            <p:nvPr/>
          </p:nvGrpSpPr>
          <p:grpSpPr bwMode="auto">
            <a:xfrm>
              <a:off x="3282" y="1226"/>
              <a:ext cx="1311" cy="1476"/>
              <a:chOff x="1894" y="538"/>
              <a:chExt cx="758" cy="1730"/>
            </a:xfrm>
          </p:grpSpPr>
          <p:sp>
            <p:nvSpPr>
              <p:cNvPr id="262179" name="Rectangle 12"/>
              <p:cNvSpPr>
                <a:spLocks noChangeArrowheads="1"/>
              </p:cNvSpPr>
              <p:nvPr/>
            </p:nvSpPr>
            <p:spPr bwMode="auto">
              <a:xfrm>
                <a:off x="1894" y="538"/>
                <a:ext cx="758"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charset="0"/>
                    <a:ea typeface="ＭＳ Ｐゴシック" charset="0"/>
                    <a:cs typeface="Arial" charset="0"/>
                  </a:rPr>
                  <a:t>Ben-Ammi: son of Lot and his second daughter</a:t>
                </a:r>
              </a:p>
            </p:txBody>
          </p:sp>
          <p:sp>
            <p:nvSpPr>
              <p:cNvPr id="262180"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59" name="Group 60"/>
            <p:cNvGrpSpPr>
              <a:grpSpLocks/>
            </p:cNvGrpSpPr>
            <p:nvPr/>
          </p:nvGrpSpPr>
          <p:grpSpPr bwMode="auto">
            <a:xfrm>
              <a:off x="4593" y="1226"/>
              <a:ext cx="1160" cy="1476"/>
              <a:chOff x="2652" y="538"/>
              <a:chExt cx="671" cy="1730"/>
            </a:xfrm>
          </p:grpSpPr>
          <p:sp>
            <p:nvSpPr>
              <p:cNvPr id="262177" name="Rectangle 13"/>
              <p:cNvSpPr>
                <a:spLocks noChangeArrowheads="1"/>
              </p:cNvSpPr>
              <p:nvPr/>
            </p:nvSpPr>
            <p:spPr bwMode="auto">
              <a:xfrm>
                <a:off x="2652" y="538"/>
                <a:ext cx="671"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charset="0"/>
                    <a:ea typeface="ＭＳ Ｐゴシック" charset="0"/>
                    <a:cs typeface="Arial" charset="0"/>
                  </a:rPr>
                  <a:t>Amalek: son of Eliphaz, who was a son of Esau</a:t>
                </a:r>
              </a:p>
            </p:txBody>
          </p:sp>
          <p:sp>
            <p:nvSpPr>
              <p:cNvPr id="262178"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60" name="Group 64"/>
            <p:cNvGrpSpPr>
              <a:grpSpLocks/>
            </p:cNvGrpSpPr>
            <p:nvPr/>
          </p:nvGrpSpPr>
          <p:grpSpPr bwMode="auto">
            <a:xfrm rot="-5400000">
              <a:off x="-547" y="3272"/>
              <a:ext cx="1571" cy="526"/>
              <a:chOff x="0" y="2268"/>
              <a:chExt cx="278" cy="1898"/>
            </a:xfrm>
          </p:grpSpPr>
          <p:sp>
            <p:nvSpPr>
              <p:cNvPr id="262173"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2174" name="Group 62"/>
              <p:cNvGrpSpPr>
                <a:grpSpLocks/>
              </p:cNvGrpSpPr>
              <p:nvPr/>
            </p:nvGrpSpPr>
            <p:grpSpPr bwMode="auto">
              <a:xfrm>
                <a:off x="0" y="2268"/>
                <a:ext cx="278" cy="1898"/>
                <a:chOff x="0" y="2268"/>
                <a:chExt cx="278" cy="1898"/>
              </a:xfrm>
            </p:grpSpPr>
            <p:sp>
              <p:nvSpPr>
                <p:cNvPr id="262175"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EXODUS</a:t>
                  </a:r>
                  <a:endParaRPr lang="en-US" sz="2000" b="1">
                    <a:solidFill>
                      <a:srgbClr val="333333"/>
                    </a:solidFill>
                    <a:latin typeface="Arial" charset="0"/>
                    <a:ea typeface="ＭＳ Ｐゴシック" charset="0"/>
                    <a:cs typeface="Arial" charset="0"/>
                  </a:endParaRPr>
                </a:p>
              </p:txBody>
            </p:sp>
            <p:sp>
              <p:nvSpPr>
                <p:cNvPr id="262176"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2161" name="Group 66"/>
            <p:cNvGrpSpPr>
              <a:grpSpLocks/>
            </p:cNvGrpSpPr>
            <p:nvPr/>
          </p:nvGrpSpPr>
          <p:grpSpPr bwMode="auto">
            <a:xfrm>
              <a:off x="488" y="2702"/>
              <a:ext cx="1369" cy="1618"/>
              <a:chOff x="278" y="2268"/>
              <a:chExt cx="792" cy="1898"/>
            </a:xfrm>
          </p:grpSpPr>
          <p:sp>
            <p:nvSpPr>
              <p:cNvPr id="262171" name="Rectangle 15"/>
              <p:cNvSpPr>
                <a:spLocks noChangeArrowheads="1"/>
              </p:cNvSpPr>
              <p:nvPr/>
            </p:nvSpPr>
            <p:spPr bwMode="auto">
              <a:xfrm>
                <a:off x="278" y="2268"/>
                <a:ext cx="792"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charset="0"/>
                    <a:ea typeface="ＭＳ Ｐゴシック" charset="0"/>
                    <a:cs typeface="Arial" charset="0"/>
                  </a:rPr>
                  <a:t>Controlled to some degree by Amorites. Refused passage to the Israelites (Num 20:14-21).</a:t>
                </a:r>
              </a:p>
            </p:txBody>
          </p:sp>
          <p:sp>
            <p:nvSpPr>
              <p:cNvPr id="262172"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62" name="Group 68"/>
            <p:cNvGrpSpPr>
              <a:grpSpLocks/>
            </p:cNvGrpSpPr>
            <p:nvPr/>
          </p:nvGrpSpPr>
          <p:grpSpPr bwMode="auto">
            <a:xfrm>
              <a:off x="1857" y="2702"/>
              <a:ext cx="1425" cy="1618"/>
              <a:chOff x="1070" y="2268"/>
              <a:chExt cx="824" cy="1898"/>
            </a:xfrm>
          </p:grpSpPr>
          <p:sp>
            <p:nvSpPr>
              <p:cNvPr id="262169" name="Rectangle 16"/>
              <p:cNvSpPr>
                <a:spLocks noChangeArrowheads="1"/>
              </p:cNvSpPr>
              <p:nvPr/>
            </p:nvSpPr>
            <p:spPr bwMode="auto">
              <a:xfrm>
                <a:off x="1070" y="2268"/>
                <a:ext cx="824"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charset="0"/>
                    <a:ea typeface="ＭＳ Ｐゴシック" charset="0"/>
                    <a:cs typeface="Arial" charset="0"/>
                  </a:rPr>
                  <a:t>Conquered by Sihon &amp; Amorites</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(Num. 21:26).</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King Balak feared Israel and sought Balaam to curse them (Num 22).</a:t>
                </a:r>
              </a:p>
            </p:txBody>
          </p:sp>
          <p:sp>
            <p:nvSpPr>
              <p:cNvPr id="262170"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63" name="Group 70"/>
            <p:cNvGrpSpPr>
              <a:grpSpLocks/>
            </p:cNvGrpSpPr>
            <p:nvPr/>
          </p:nvGrpSpPr>
          <p:grpSpPr bwMode="auto">
            <a:xfrm>
              <a:off x="3282" y="2702"/>
              <a:ext cx="1311" cy="1618"/>
              <a:chOff x="1894" y="2268"/>
              <a:chExt cx="758" cy="1898"/>
            </a:xfrm>
          </p:grpSpPr>
          <p:sp>
            <p:nvSpPr>
              <p:cNvPr id="262167" name="Rectangle 17"/>
              <p:cNvSpPr>
                <a:spLocks noChangeArrowheads="1"/>
              </p:cNvSpPr>
              <p:nvPr/>
            </p:nvSpPr>
            <p:spPr bwMode="auto">
              <a:xfrm>
                <a:off x="1894" y="2268"/>
                <a:ext cx="758"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b="1">
                    <a:solidFill>
                      <a:srgbClr val="333333"/>
                    </a:solidFill>
                    <a:latin typeface="Arial" charset="0"/>
                    <a:ea typeface="ＭＳ Ｐゴシック" charset="0"/>
                    <a:cs typeface="Arial" charset="0"/>
                  </a:rPr>
                  <a:t> </a:t>
                </a:r>
              </a:p>
              <a:p>
                <a:pPr algn="ctr" defTabSz="914400" eaLnBrk="0" fontAlgn="base" hangingPunct="0">
                  <a:spcBef>
                    <a:spcPct val="0"/>
                  </a:spcBef>
                  <a:spcAft>
                    <a:spcPct val="0"/>
                  </a:spcAft>
                </a:pPr>
                <a:endParaRPr lang="en-US" b="1">
                  <a:solidFill>
                    <a:srgbClr val="333333"/>
                  </a:solidFill>
                  <a:latin typeface="Arial" charset="0"/>
                  <a:ea typeface="ＭＳ Ｐゴシック" charset="0"/>
                  <a:cs typeface="Arial" charset="0"/>
                </a:endParaRPr>
              </a:p>
            </p:txBody>
          </p:sp>
          <p:sp>
            <p:nvSpPr>
              <p:cNvPr id="262168"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2164" name="Group 72"/>
            <p:cNvGrpSpPr>
              <a:grpSpLocks/>
            </p:cNvGrpSpPr>
            <p:nvPr/>
          </p:nvGrpSpPr>
          <p:grpSpPr bwMode="auto">
            <a:xfrm>
              <a:off x="4593" y="2702"/>
              <a:ext cx="1160" cy="1618"/>
              <a:chOff x="2652" y="2268"/>
              <a:chExt cx="671" cy="1898"/>
            </a:xfrm>
          </p:grpSpPr>
          <p:sp>
            <p:nvSpPr>
              <p:cNvPr id="262165" name="Rectangle 18"/>
              <p:cNvSpPr>
                <a:spLocks noChangeArrowheads="1"/>
              </p:cNvSpPr>
              <p:nvPr/>
            </p:nvSpPr>
            <p:spPr bwMode="auto">
              <a:xfrm>
                <a:off x="2652" y="2268"/>
                <a:ext cx="671"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charset="0"/>
                    <a:ea typeface="ＭＳ Ｐゴシック" charset="0"/>
                    <a:cs typeface="Arial" charset="0"/>
                  </a:rPr>
                  <a:t>Defeated by the Israel</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(Exod. 17).</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Defeated Israel after report by spies</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(Num 14:45).</a:t>
                </a:r>
              </a:p>
            </p:txBody>
          </p:sp>
          <p:sp>
            <p:nvSpPr>
              <p:cNvPr id="262166"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sp>
        <p:nvSpPr>
          <p:cNvPr id="262148" name="Text Box 105"/>
          <p:cNvSpPr txBox="1">
            <a:spLocks noChangeArrowheads="1"/>
          </p:cNvSpPr>
          <p:nvPr/>
        </p:nvSpPr>
        <p:spPr bwMode="auto">
          <a:xfrm>
            <a:off x="685800" y="762000"/>
            <a:ext cx="755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fontAlgn="base">
              <a:spcBef>
                <a:spcPct val="50000"/>
              </a:spcBef>
              <a:spcAft>
                <a:spcPct val="0"/>
              </a:spcAft>
            </a:pPr>
            <a:r>
              <a:rPr kumimoji="1" lang="en-US" altLang="zh-CN" sz="1600" b="1" dirty="0">
                <a:solidFill>
                  <a:srgbClr val="004C2B"/>
                </a:solidFill>
                <a:cs typeface="Arial" charset="0"/>
              </a:rPr>
              <a:t>John H. Walton, </a:t>
            </a:r>
            <a:r>
              <a:rPr kumimoji="1" lang="en-US" altLang="zh-CN" sz="1600" b="1" i="1" dirty="0">
                <a:solidFill>
                  <a:srgbClr val="004C2B"/>
                </a:solidFill>
                <a:cs typeface="Arial" charset="0"/>
              </a:rPr>
              <a:t>Chronological and Background Charts of the OT</a:t>
            </a:r>
            <a:r>
              <a:rPr kumimoji="1" lang="en-US" altLang="zh-CN" sz="1600" b="1" dirty="0">
                <a:solidFill>
                  <a:srgbClr val="004C2B"/>
                </a:solidFill>
                <a:cs typeface="Arial" charset="0"/>
              </a:rPr>
              <a:t>, 2d ed., 71</a:t>
            </a:r>
            <a:endParaRPr kumimoji="1" lang="en-US" sz="1600" b="1" dirty="0">
              <a:solidFill>
                <a:srgbClr val="004C2B"/>
              </a:solidFill>
              <a:cs typeface="Arial" charset="0"/>
            </a:endParaRPr>
          </a:p>
        </p:txBody>
      </p:sp>
      <p:sp>
        <p:nvSpPr>
          <p:cNvPr id="262149" name="Text Box 3"/>
          <p:cNvSpPr txBox="1">
            <a:spLocks noChangeArrowheads="1"/>
          </p:cNvSpPr>
          <p:nvPr/>
        </p:nvSpPr>
        <p:spPr bwMode="auto">
          <a:xfrm>
            <a:off x="8297863" y="76200"/>
            <a:ext cx="769937"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FF"/>
                </a:solidFill>
                <a:cs typeface="Arial" charset="0"/>
              </a:rPr>
              <a:t>100b</a:t>
            </a:r>
          </a:p>
        </p:txBody>
      </p:sp>
    </p:spTree>
    <p:extLst>
      <p:ext uri="{BB962C8B-B14F-4D97-AF65-F5344CB8AC3E}">
        <p14:creationId xmlns:p14="http://schemas.microsoft.com/office/powerpoint/2010/main" val="54330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Israel</a:t>
            </a:r>
            <a:r>
              <a:rPr lang="fr-FR" altLang="zh-CN" sz="4000" b="1">
                <a:latin typeface="Arial" charset="0"/>
                <a:ea typeface="SimSun" charset="0"/>
                <a:cs typeface="SimSun" charset="0"/>
              </a:rPr>
              <a:t>'</a:t>
            </a:r>
            <a:r>
              <a:rPr lang="en-US" altLang="zh-CN" sz="4000" b="1">
                <a:latin typeface="Arial" charset="0"/>
                <a:ea typeface="SimSun" charset="0"/>
                <a:cs typeface="SimSun" charset="0"/>
              </a:rPr>
              <a:t>s Early Eastern Neighbors  </a:t>
            </a:r>
            <a:endParaRPr lang="en-US" sz="4000" b="1">
              <a:latin typeface="Arial" charset="0"/>
              <a:ea typeface="SimSun" charset="0"/>
              <a:cs typeface="SimSun" charset="0"/>
            </a:endParaRPr>
          </a:p>
        </p:txBody>
      </p:sp>
      <p:grpSp>
        <p:nvGrpSpPr>
          <p:cNvPr id="264194" name="Group 100"/>
          <p:cNvGrpSpPr>
            <a:grpSpLocks/>
          </p:cNvGrpSpPr>
          <p:nvPr/>
        </p:nvGrpSpPr>
        <p:grpSpPr bwMode="auto">
          <a:xfrm>
            <a:off x="-34924" y="1144588"/>
            <a:ext cx="9178924" cy="5721236"/>
            <a:chOff x="-29" y="721"/>
            <a:chExt cx="5782" cy="2194"/>
          </a:xfrm>
        </p:grpSpPr>
        <p:grpSp>
          <p:nvGrpSpPr>
            <p:cNvPr id="264198" name="Group 5"/>
            <p:cNvGrpSpPr>
              <a:grpSpLocks/>
            </p:cNvGrpSpPr>
            <p:nvPr/>
          </p:nvGrpSpPr>
          <p:grpSpPr bwMode="auto">
            <a:xfrm>
              <a:off x="-6" y="721"/>
              <a:ext cx="501" cy="211"/>
              <a:chOff x="-7" y="0"/>
              <a:chExt cx="289" cy="542"/>
            </a:xfrm>
          </p:grpSpPr>
          <p:sp>
            <p:nvSpPr>
              <p:cNvPr id="264254" name="Rectangle 6"/>
              <p:cNvSpPr>
                <a:spLocks noChangeArrowheads="1"/>
              </p:cNvSpPr>
              <p:nvPr/>
            </p:nvSpPr>
            <p:spPr bwMode="auto">
              <a:xfrm>
                <a:off x="-7" y="0"/>
                <a:ext cx="285" cy="53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55" name="Group 7"/>
              <p:cNvGrpSpPr>
                <a:grpSpLocks/>
              </p:cNvGrpSpPr>
              <p:nvPr/>
            </p:nvGrpSpPr>
            <p:grpSpPr bwMode="auto">
              <a:xfrm>
                <a:off x="0" y="0"/>
                <a:ext cx="282" cy="542"/>
                <a:chOff x="0" y="0"/>
                <a:chExt cx="282" cy="542"/>
              </a:xfrm>
            </p:grpSpPr>
            <p:sp>
              <p:nvSpPr>
                <p:cNvPr id="264256" name="Rectangle 8"/>
                <p:cNvSpPr>
                  <a:spLocks noChangeArrowheads="1"/>
                </p:cNvSpPr>
                <p:nvPr/>
              </p:nvSpPr>
              <p:spPr bwMode="auto">
                <a:xfrm>
                  <a:off x="4" y="4"/>
                  <a:ext cx="278" cy="538"/>
                </a:xfrm>
                <a:prstGeom prst="rect">
                  <a:avLst/>
                </a:prstGeom>
                <a:noFill/>
                <a:ln w="12700" cap="sq">
                  <a:solidFill>
                    <a:srgbClr val="000000"/>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en-US" b="1" dirty="0">
                      <a:solidFill>
                        <a:srgbClr val="FFFFFF"/>
                      </a:solidFill>
                      <a:latin typeface="Arial" charset="0"/>
                      <a:ea typeface="ＭＳ Ｐゴシック" charset="0"/>
                      <a:cs typeface="Arial" charset="0"/>
                    </a:rPr>
                    <a:t>Period</a:t>
                  </a:r>
                  <a:endParaRPr lang="en-US" b="1" dirty="0">
                    <a:solidFill>
                      <a:srgbClr val="333333"/>
                    </a:solidFill>
                    <a:latin typeface="Arial" charset="0"/>
                    <a:ea typeface="ＭＳ Ｐゴシック" charset="0"/>
                    <a:cs typeface="Arial" charset="0"/>
                  </a:endParaRPr>
                </a:p>
              </p:txBody>
            </p:sp>
            <p:sp>
              <p:nvSpPr>
                <p:cNvPr id="264257"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199" name="Group 10"/>
            <p:cNvGrpSpPr>
              <a:grpSpLocks/>
            </p:cNvGrpSpPr>
            <p:nvPr/>
          </p:nvGrpSpPr>
          <p:grpSpPr bwMode="auto">
            <a:xfrm>
              <a:off x="488" y="721"/>
              <a:ext cx="1369" cy="209"/>
              <a:chOff x="278" y="0"/>
              <a:chExt cx="792" cy="538"/>
            </a:xfrm>
          </p:grpSpPr>
          <p:sp>
            <p:nvSpPr>
              <p:cNvPr id="264250"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51" name="Group 12"/>
              <p:cNvGrpSpPr>
                <a:grpSpLocks/>
              </p:cNvGrpSpPr>
              <p:nvPr/>
            </p:nvGrpSpPr>
            <p:grpSpPr bwMode="auto">
              <a:xfrm>
                <a:off x="278" y="0"/>
                <a:ext cx="792" cy="538"/>
                <a:chOff x="278" y="0"/>
                <a:chExt cx="792" cy="538"/>
              </a:xfrm>
            </p:grpSpPr>
            <p:sp>
              <p:nvSpPr>
                <p:cNvPr id="264252" name="Rectangle 13"/>
                <p:cNvSpPr>
                  <a:spLocks noChangeArrowheads="1"/>
                </p:cNvSpPr>
                <p:nvPr/>
              </p:nvSpPr>
              <p:spPr bwMode="auto">
                <a:xfrm>
                  <a:off x="278" y="0"/>
                  <a:ext cx="792"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EDOM</a:t>
                  </a:r>
                </a:p>
              </p:txBody>
            </p:sp>
            <p:sp>
              <p:nvSpPr>
                <p:cNvPr id="264253"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200" name="Group 15"/>
            <p:cNvGrpSpPr>
              <a:grpSpLocks/>
            </p:cNvGrpSpPr>
            <p:nvPr/>
          </p:nvGrpSpPr>
          <p:grpSpPr bwMode="auto">
            <a:xfrm>
              <a:off x="1857" y="721"/>
              <a:ext cx="1425" cy="209"/>
              <a:chOff x="1070" y="0"/>
              <a:chExt cx="824" cy="538"/>
            </a:xfrm>
          </p:grpSpPr>
          <p:sp>
            <p:nvSpPr>
              <p:cNvPr id="264246"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47" name="Group 17"/>
              <p:cNvGrpSpPr>
                <a:grpSpLocks/>
              </p:cNvGrpSpPr>
              <p:nvPr/>
            </p:nvGrpSpPr>
            <p:grpSpPr bwMode="auto">
              <a:xfrm>
                <a:off x="1070" y="0"/>
                <a:ext cx="824" cy="538"/>
                <a:chOff x="1070" y="0"/>
                <a:chExt cx="824" cy="538"/>
              </a:xfrm>
            </p:grpSpPr>
            <p:sp>
              <p:nvSpPr>
                <p:cNvPr id="264248" name="Rectangle 18"/>
                <p:cNvSpPr>
                  <a:spLocks noChangeArrowheads="1"/>
                </p:cNvSpPr>
                <p:nvPr/>
              </p:nvSpPr>
              <p:spPr bwMode="auto">
                <a:xfrm>
                  <a:off x="1070" y="0"/>
                  <a:ext cx="824"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MOAB</a:t>
                  </a:r>
                </a:p>
              </p:txBody>
            </p:sp>
            <p:sp>
              <p:nvSpPr>
                <p:cNvPr id="264249"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201" name="Group 20"/>
            <p:cNvGrpSpPr>
              <a:grpSpLocks/>
            </p:cNvGrpSpPr>
            <p:nvPr/>
          </p:nvGrpSpPr>
          <p:grpSpPr bwMode="auto">
            <a:xfrm>
              <a:off x="3282" y="721"/>
              <a:ext cx="1311" cy="209"/>
              <a:chOff x="1894" y="0"/>
              <a:chExt cx="758" cy="538"/>
            </a:xfrm>
          </p:grpSpPr>
          <p:sp>
            <p:nvSpPr>
              <p:cNvPr id="264242"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43" name="Group 22"/>
              <p:cNvGrpSpPr>
                <a:grpSpLocks/>
              </p:cNvGrpSpPr>
              <p:nvPr/>
            </p:nvGrpSpPr>
            <p:grpSpPr bwMode="auto">
              <a:xfrm>
                <a:off x="1894" y="0"/>
                <a:ext cx="758" cy="538"/>
                <a:chOff x="1894" y="0"/>
                <a:chExt cx="758" cy="538"/>
              </a:xfrm>
            </p:grpSpPr>
            <p:sp>
              <p:nvSpPr>
                <p:cNvPr id="264244" name="Rectangle 23"/>
                <p:cNvSpPr>
                  <a:spLocks noChangeArrowheads="1"/>
                </p:cNvSpPr>
                <p:nvPr/>
              </p:nvSpPr>
              <p:spPr bwMode="auto">
                <a:xfrm>
                  <a:off x="1894" y="0"/>
                  <a:ext cx="75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AMMON</a:t>
                  </a:r>
                </a:p>
              </p:txBody>
            </p:sp>
            <p:sp>
              <p:nvSpPr>
                <p:cNvPr id="264245"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202" name="Group 25"/>
            <p:cNvGrpSpPr>
              <a:grpSpLocks/>
            </p:cNvGrpSpPr>
            <p:nvPr/>
          </p:nvGrpSpPr>
          <p:grpSpPr bwMode="auto">
            <a:xfrm>
              <a:off x="4593" y="721"/>
              <a:ext cx="1160" cy="209"/>
              <a:chOff x="2652" y="0"/>
              <a:chExt cx="671" cy="538"/>
            </a:xfrm>
          </p:grpSpPr>
          <p:sp>
            <p:nvSpPr>
              <p:cNvPr id="264238"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39" name="Group 27"/>
              <p:cNvGrpSpPr>
                <a:grpSpLocks/>
              </p:cNvGrpSpPr>
              <p:nvPr/>
            </p:nvGrpSpPr>
            <p:grpSpPr bwMode="auto">
              <a:xfrm>
                <a:off x="2652" y="0"/>
                <a:ext cx="671" cy="538"/>
                <a:chOff x="2652" y="0"/>
                <a:chExt cx="671" cy="538"/>
              </a:xfrm>
            </p:grpSpPr>
            <p:sp>
              <p:nvSpPr>
                <p:cNvPr id="264240" name="Rectangle 28"/>
                <p:cNvSpPr>
                  <a:spLocks noChangeArrowheads="1"/>
                </p:cNvSpPr>
                <p:nvPr/>
              </p:nvSpPr>
              <p:spPr bwMode="auto">
                <a:xfrm>
                  <a:off x="2652" y="0"/>
                  <a:ext cx="671"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AMALEK</a:t>
                  </a:r>
                </a:p>
              </p:txBody>
            </p:sp>
            <p:sp>
              <p:nvSpPr>
                <p:cNvPr id="264241"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203" name="Group 99"/>
            <p:cNvGrpSpPr>
              <a:grpSpLocks/>
            </p:cNvGrpSpPr>
            <p:nvPr/>
          </p:nvGrpSpPr>
          <p:grpSpPr bwMode="auto">
            <a:xfrm>
              <a:off x="-29" y="896"/>
              <a:ext cx="5782" cy="2019"/>
              <a:chOff x="-29" y="2304"/>
              <a:chExt cx="5782" cy="2019"/>
            </a:xfrm>
          </p:grpSpPr>
          <p:grpSp>
            <p:nvGrpSpPr>
              <p:cNvPr id="264204" name="Group 64"/>
              <p:cNvGrpSpPr>
                <a:grpSpLocks/>
              </p:cNvGrpSpPr>
              <p:nvPr/>
            </p:nvGrpSpPr>
            <p:grpSpPr bwMode="auto">
              <a:xfrm rot="-5400000">
                <a:off x="-97" y="2397"/>
                <a:ext cx="674" cy="488"/>
                <a:chOff x="-2" y="4142"/>
                <a:chExt cx="280" cy="1577"/>
              </a:xfrm>
            </p:grpSpPr>
            <p:sp>
              <p:nvSpPr>
                <p:cNvPr id="264234"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sp>
              <p:nvSpPr>
                <p:cNvPr id="264236" name="Rectangle 67"/>
                <p:cNvSpPr>
                  <a:spLocks noChangeArrowheads="1"/>
                </p:cNvSpPr>
                <p:nvPr/>
              </p:nvSpPr>
              <p:spPr bwMode="auto">
                <a:xfrm>
                  <a:off x="-2" y="4142"/>
                  <a:ext cx="278" cy="1492"/>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charset="0"/>
                      <a:ea typeface="ＭＳ Ｐゴシック" charset="0"/>
                      <a:cs typeface="Arial" charset="0"/>
                    </a:rPr>
                    <a:t>JUDGES</a:t>
                  </a:r>
                  <a:endParaRPr lang="en-US" sz="2000" b="1" dirty="0">
                    <a:solidFill>
                      <a:srgbClr val="333333"/>
                    </a:solidFill>
                    <a:latin typeface="Arial" charset="0"/>
                    <a:ea typeface="ＭＳ Ｐゴシック" charset="0"/>
                    <a:cs typeface="Arial" charset="0"/>
                  </a:endParaRPr>
                </a:p>
              </p:txBody>
            </p:sp>
          </p:grpSp>
          <p:grpSp>
            <p:nvGrpSpPr>
              <p:cNvPr id="264205" name="Group 69"/>
              <p:cNvGrpSpPr>
                <a:grpSpLocks/>
              </p:cNvGrpSpPr>
              <p:nvPr/>
            </p:nvGrpSpPr>
            <p:grpSpPr bwMode="auto">
              <a:xfrm>
                <a:off x="488" y="2345"/>
                <a:ext cx="1369" cy="606"/>
                <a:chOff x="278" y="4166"/>
                <a:chExt cx="792" cy="1553"/>
              </a:xfrm>
            </p:grpSpPr>
            <p:sp>
              <p:nvSpPr>
                <p:cNvPr id="264232" name="Rectangle 70"/>
                <p:cNvSpPr>
                  <a:spLocks noChangeArrowheads="1"/>
                </p:cNvSpPr>
                <p:nvPr/>
              </p:nvSpPr>
              <p:spPr bwMode="auto">
                <a:xfrm>
                  <a:off x="278" y="4166"/>
                  <a:ext cx="792"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Continued under partial Amorite control (1350 BC; Judg 1:35-36).</a:t>
                  </a:r>
                </a:p>
              </p:txBody>
            </p:sp>
            <p:sp>
              <p:nvSpPr>
                <p:cNvPr id="264233"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06" name="Group 72"/>
              <p:cNvGrpSpPr>
                <a:grpSpLocks/>
              </p:cNvGrpSpPr>
              <p:nvPr/>
            </p:nvGrpSpPr>
            <p:grpSpPr bwMode="auto">
              <a:xfrm>
                <a:off x="1857" y="2345"/>
                <a:ext cx="1425" cy="606"/>
                <a:chOff x="1070" y="4166"/>
                <a:chExt cx="824" cy="1553"/>
              </a:xfrm>
            </p:grpSpPr>
            <p:sp>
              <p:nvSpPr>
                <p:cNvPr id="264230" name="Rectangle 73"/>
                <p:cNvSpPr>
                  <a:spLocks noChangeArrowheads="1"/>
                </p:cNvSpPr>
                <p:nvPr/>
              </p:nvSpPr>
              <p:spPr bwMode="auto">
                <a:xfrm>
                  <a:off x="1070" y="4166"/>
                  <a:ext cx="824"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Eglon hurt</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Israel 18 yrs.</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until Ehud (1350 BC; Judg 3:12-30)</a:t>
                  </a:r>
                </a:p>
              </p:txBody>
            </p:sp>
            <p:sp>
              <p:nvSpPr>
                <p:cNvPr id="264231"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07" name="Group 75"/>
              <p:cNvGrpSpPr>
                <a:grpSpLocks/>
              </p:cNvGrpSpPr>
              <p:nvPr/>
            </p:nvGrpSpPr>
            <p:grpSpPr bwMode="auto">
              <a:xfrm>
                <a:off x="3282" y="2345"/>
                <a:ext cx="1311" cy="606"/>
                <a:chOff x="1894" y="4166"/>
                <a:chExt cx="758" cy="1553"/>
              </a:xfrm>
            </p:grpSpPr>
            <p:sp>
              <p:nvSpPr>
                <p:cNvPr id="264228" name="Rectangle 76"/>
                <p:cNvSpPr>
                  <a:spLocks noChangeArrowheads="1"/>
                </p:cNvSpPr>
                <p:nvPr/>
              </p:nvSpPr>
              <p:spPr bwMode="auto">
                <a:xfrm>
                  <a:off x="1894" y="4166"/>
                  <a:ext cx="758"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sz="2000" b="1" dirty="0">
                      <a:solidFill>
                        <a:srgbClr val="000000"/>
                      </a:solidFill>
                      <a:latin typeface="Arial" charset="0"/>
                      <a:ea typeface="ＭＳ Ｐゴシック" charset="0"/>
                      <a:cs typeface="Arial" charset="0"/>
                    </a:rPr>
                    <a:t>Ally of Eglon of Moab (1350 BC);</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Hurt Israel until Jephthah (1100 BC; Judg 10-12).</a:t>
                  </a:r>
                </a:p>
              </p:txBody>
            </p:sp>
            <p:sp>
              <p:nvSpPr>
                <p:cNvPr id="264229"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08" name="Group 78"/>
              <p:cNvGrpSpPr>
                <a:grpSpLocks/>
              </p:cNvGrpSpPr>
              <p:nvPr/>
            </p:nvGrpSpPr>
            <p:grpSpPr bwMode="auto">
              <a:xfrm>
                <a:off x="4593" y="2345"/>
                <a:ext cx="1160" cy="606"/>
                <a:chOff x="2652" y="4166"/>
                <a:chExt cx="671" cy="1553"/>
              </a:xfrm>
            </p:grpSpPr>
            <p:sp>
              <p:nvSpPr>
                <p:cNvPr id="264226" name="Rectangle 79"/>
                <p:cNvSpPr>
                  <a:spLocks noChangeArrowheads="1"/>
                </p:cNvSpPr>
                <p:nvPr/>
              </p:nvSpPr>
              <p:spPr bwMode="auto">
                <a:xfrm>
                  <a:off x="2652" y="4166"/>
                  <a:ext cx="671"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Ally of Eglon of Moab </a:t>
                  </a:r>
                  <a:br>
                    <a:rPr lang="en-US" sz="2000" b="1" dirty="0">
                      <a:solidFill>
                        <a:srgbClr val="000000"/>
                      </a:solidFill>
                      <a:latin typeface="Arial" charset="0"/>
                      <a:ea typeface="ＭＳ Ｐゴシック" charset="0"/>
                      <a:cs typeface="Arial" charset="0"/>
                    </a:rPr>
                  </a:br>
                  <a:r>
                    <a:rPr lang="en-US" sz="2000" b="1" dirty="0">
                      <a:solidFill>
                        <a:srgbClr val="000000"/>
                      </a:solidFill>
                      <a:latin typeface="Arial" charset="0"/>
                      <a:ea typeface="ＭＳ Ｐゴシック" charset="0"/>
                      <a:cs typeface="Arial" charset="0"/>
                    </a:rPr>
                    <a:t>(1350 BC)</a:t>
                  </a:r>
                </a:p>
              </p:txBody>
            </p:sp>
            <p:sp>
              <p:nvSpPr>
                <p:cNvPr id="264227"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09" name="Group 81"/>
              <p:cNvGrpSpPr>
                <a:grpSpLocks/>
              </p:cNvGrpSpPr>
              <p:nvPr/>
            </p:nvGrpSpPr>
            <p:grpSpPr bwMode="auto">
              <a:xfrm rot="-5400000">
                <a:off x="-450" y="3394"/>
                <a:ext cx="1350" cy="507"/>
                <a:chOff x="0" y="5521"/>
                <a:chExt cx="278" cy="3706"/>
              </a:xfrm>
            </p:grpSpPr>
            <p:sp>
              <p:nvSpPr>
                <p:cNvPr id="264222"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nvGrpSpPr>
                <p:cNvPr id="264223" name="Group 83"/>
                <p:cNvGrpSpPr>
                  <a:grpSpLocks/>
                </p:cNvGrpSpPr>
                <p:nvPr/>
              </p:nvGrpSpPr>
              <p:grpSpPr bwMode="auto">
                <a:xfrm>
                  <a:off x="0" y="5521"/>
                  <a:ext cx="278" cy="3677"/>
                  <a:chOff x="0" y="5521"/>
                  <a:chExt cx="278" cy="3677"/>
                </a:xfrm>
              </p:grpSpPr>
              <p:sp>
                <p:nvSpPr>
                  <p:cNvPr id="264224" name="Rectangle 84"/>
                  <p:cNvSpPr>
                    <a:spLocks noChangeArrowheads="1"/>
                  </p:cNvSpPr>
                  <p:nvPr/>
                </p:nvSpPr>
                <p:spPr bwMode="auto">
                  <a:xfrm>
                    <a:off x="0" y="5587"/>
                    <a:ext cx="278" cy="3611"/>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charset="0"/>
                        <a:ea typeface="ＭＳ Ｐゴシック" charset="0"/>
                        <a:cs typeface="Arial" charset="0"/>
                      </a:rPr>
                      <a:t>UNITED MONARCHY</a:t>
                    </a:r>
                    <a:endParaRPr lang="en-US" sz="2000" b="1" dirty="0">
                      <a:solidFill>
                        <a:srgbClr val="333333"/>
                      </a:solidFill>
                      <a:latin typeface="Arial" charset="0"/>
                      <a:ea typeface="ＭＳ Ｐゴシック" charset="0"/>
                      <a:cs typeface="Arial" charset="0"/>
                    </a:endParaRPr>
                  </a:p>
                </p:txBody>
              </p:sp>
              <p:sp>
                <p:nvSpPr>
                  <p:cNvPr id="264225" name="Rectangle 85"/>
                  <p:cNvSpPr>
                    <a:spLocks noChangeArrowheads="1"/>
                  </p:cNvSpPr>
                  <p:nvPr/>
                </p:nvSpPr>
                <p:spPr bwMode="auto">
                  <a:xfrm>
                    <a:off x="0" y="5521"/>
                    <a:ext cx="278" cy="3508"/>
                  </a:xfrm>
                  <a:prstGeom prst="rect">
                    <a:avLst/>
                  </a:prstGeom>
                  <a:noFill/>
                  <a:ln w="7"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nvGrpSpPr>
              <p:cNvPr id="264210" name="Group 86"/>
              <p:cNvGrpSpPr>
                <a:grpSpLocks/>
              </p:cNvGrpSpPr>
              <p:nvPr/>
            </p:nvGrpSpPr>
            <p:grpSpPr bwMode="auto">
              <a:xfrm>
                <a:off x="488" y="2951"/>
                <a:ext cx="1369" cy="1368"/>
                <a:chOff x="278" y="5719"/>
                <a:chExt cx="792" cy="3508"/>
              </a:xfrm>
            </p:grpSpPr>
            <p:sp>
              <p:nvSpPr>
                <p:cNvPr id="264220" name="Rectangle 87"/>
                <p:cNvSpPr>
                  <a:spLocks noChangeArrowheads="1"/>
                </p:cNvSpPr>
                <p:nvPr/>
              </p:nvSpPr>
              <p:spPr bwMode="auto">
                <a:xfrm>
                  <a:off x="278" y="5719"/>
                  <a:ext cx="792"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000000"/>
                      </a:solidFill>
                      <a:latin typeface="Arial" charset="0"/>
                      <a:ea typeface="ＭＳ Ｐゴシック" charset="0"/>
                      <a:cs typeface="Arial" charset="0"/>
                    </a:rPr>
                    <a:t>Saul took some cities from Edom</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(1030 BC; 1 Sam 14:47).</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 Conquered and subjugated by David</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(1000 BC; 1 Chron 18:12).</a:t>
                  </a:r>
                </a:p>
              </p:txBody>
            </p:sp>
            <p:sp>
              <p:nvSpPr>
                <p:cNvPr id="264221"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11" name="Group 89"/>
              <p:cNvGrpSpPr>
                <a:grpSpLocks/>
              </p:cNvGrpSpPr>
              <p:nvPr/>
            </p:nvGrpSpPr>
            <p:grpSpPr bwMode="auto">
              <a:xfrm>
                <a:off x="1857" y="2951"/>
                <a:ext cx="1425" cy="1368"/>
                <a:chOff x="1070" y="5719"/>
                <a:chExt cx="824" cy="3508"/>
              </a:xfrm>
            </p:grpSpPr>
            <p:sp>
              <p:nvSpPr>
                <p:cNvPr id="264218" name="Rectangle 90"/>
                <p:cNvSpPr>
                  <a:spLocks noChangeArrowheads="1"/>
                </p:cNvSpPr>
                <p:nvPr/>
              </p:nvSpPr>
              <p:spPr bwMode="auto">
                <a:xfrm>
                  <a:off x="1070" y="5719"/>
                  <a:ext cx="824"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Saul took some cities from Moabite territory</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(1030 BC;</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1 Sam 14:47).</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 Conquered and subjugated by David (1000 BC; </a:t>
                  </a:r>
                </a:p>
                <a:p>
                  <a:pPr algn="ctr" defTabSz="914400" eaLnBrk="0" fontAlgn="base" hangingPunct="0">
                    <a:spcBef>
                      <a:spcPct val="0"/>
                    </a:spcBef>
                    <a:spcAft>
                      <a:spcPct val="0"/>
                    </a:spcAft>
                  </a:pPr>
                  <a:r>
                    <a:rPr lang="en-US" sz="2000" b="1" dirty="0">
                      <a:solidFill>
                        <a:srgbClr val="000000"/>
                      </a:solidFill>
                      <a:latin typeface="Arial" charset="0"/>
                      <a:ea typeface="ＭＳ Ｐゴシック" charset="0"/>
                      <a:cs typeface="Arial" charset="0"/>
                    </a:rPr>
                    <a:t>2 Sam 8:2).</a:t>
                  </a:r>
                </a:p>
              </p:txBody>
            </p:sp>
            <p:sp>
              <p:nvSpPr>
                <p:cNvPr id="264219"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12" name="Group 92"/>
              <p:cNvGrpSpPr>
                <a:grpSpLocks/>
              </p:cNvGrpSpPr>
              <p:nvPr/>
            </p:nvGrpSpPr>
            <p:grpSpPr bwMode="auto">
              <a:xfrm>
                <a:off x="3282" y="2951"/>
                <a:ext cx="1311" cy="1368"/>
                <a:chOff x="1894" y="5719"/>
                <a:chExt cx="758" cy="3508"/>
              </a:xfrm>
            </p:grpSpPr>
            <p:sp>
              <p:nvSpPr>
                <p:cNvPr id="264216" name="Rectangle 93"/>
                <p:cNvSpPr>
                  <a:spLocks noChangeArrowheads="1"/>
                </p:cNvSpPr>
                <p:nvPr/>
              </p:nvSpPr>
              <p:spPr bwMode="auto">
                <a:xfrm>
                  <a:off x="1894" y="5719"/>
                  <a:ext cx="758"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sz="2000" b="1" dirty="0">
                      <a:solidFill>
                        <a:srgbClr val="000000"/>
                      </a:solidFill>
                      <a:latin typeface="Arial" charset="0"/>
                      <a:ea typeface="ＭＳ Ｐゴシック" charset="0"/>
                      <a:cs typeface="Arial" charset="0"/>
                    </a:rPr>
                    <a:t>Saul defeated Nahash</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(1050 BC; 1 Sam 11:1-11) &amp;</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took some Ammonite cities</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(1030 BC; 1 Sam 14:47);</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David defeated Hanun</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(990 BC; 2 Sam 12:26-31)</a:t>
                  </a:r>
                </a:p>
              </p:txBody>
            </p:sp>
            <p:sp>
              <p:nvSpPr>
                <p:cNvPr id="264217"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nvGrpSpPr>
              <p:cNvPr id="264213" name="Group 95"/>
              <p:cNvGrpSpPr>
                <a:grpSpLocks/>
              </p:cNvGrpSpPr>
              <p:nvPr/>
            </p:nvGrpSpPr>
            <p:grpSpPr bwMode="auto">
              <a:xfrm>
                <a:off x="4593" y="2951"/>
                <a:ext cx="1160" cy="1368"/>
                <a:chOff x="2652" y="5719"/>
                <a:chExt cx="671" cy="3508"/>
              </a:xfrm>
            </p:grpSpPr>
            <p:sp>
              <p:nvSpPr>
                <p:cNvPr id="264214" name="Rectangle 96"/>
                <p:cNvSpPr>
                  <a:spLocks noChangeArrowheads="1"/>
                </p:cNvSpPr>
                <p:nvPr/>
              </p:nvSpPr>
              <p:spPr bwMode="auto">
                <a:xfrm>
                  <a:off x="2652" y="5719"/>
                  <a:ext cx="671"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sz="2000" b="1" dirty="0">
                      <a:solidFill>
                        <a:srgbClr val="000000"/>
                      </a:solidFill>
                      <a:latin typeface="Arial" charset="0"/>
                      <a:ea typeface="ＭＳ Ｐゴシック" charset="0"/>
                      <a:cs typeface="Arial" charset="0"/>
                    </a:rPr>
                    <a:t>Saul defeated Agag</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(1050 BC; 1 Sam 15:1-9); </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Destroyed David</a:t>
                  </a:r>
                  <a:r>
                    <a:rPr lang="fr-FR" sz="2000" b="1" dirty="0">
                      <a:solidFill>
                        <a:srgbClr val="000000"/>
                      </a:solidFill>
                      <a:latin typeface="Arial" charset="0"/>
                      <a:ea typeface="ＭＳ Ｐゴシック" charset="0"/>
                      <a:cs typeface="Arial" charset="0"/>
                    </a:rPr>
                    <a:t>'</a:t>
                  </a:r>
                  <a:r>
                    <a:rPr lang="en-US" sz="2000" b="1" dirty="0">
                      <a:solidFill>
                        <a:srgbClr val="000000"/>
                      </a:solidFill>
                      <a:latin typeface="Arial" charset="0"/>
                      <a:ea typeface="ＭＳ Ｐゴシック" charset="0"/>
                      <a:cs typeface="Arial" charset="0"/>
                    </a:rPr>
                    <a:t>s camp at Ziklag but David wiped them out. This is last mention of them</a:t>
                  </a:r>
                </a:p>
                <a:p>
                  <a:pPr algn="ctr" defTabSz="914400" eaLnBrk="0" fontAlgn="base" hangingPunct="0">
                    <a:lnSpc>
                      <a:spcPct val="80000"/>
                    </a:lnSpc>
                    <a:spcBef>
                      <a:spcPct val="0"/>
                    </a:spcBef>
                    <a:spcAft>
                      <a:spcPct val="0"/>
                    </a:spcAft>
                  </a:pPr>
                  <a:r>
                    <a:rPr lang="en-US" sz="2000" b="1" dirty="0">
                      <a:solidFill>
                        <a:srgbClr val="000000"/>
                      </a:solidFill>
                      <a:latin typeface="Arial" charset="0"/>
                      <a:ea typeface="ＭＳ Ｐゴシック" charset="0"/>
                      <a:cs typeface="Arial" charset="0"/>
                    </a:rPr>
                    <a:t>(1 Sam 30).</a:t>
                  </a:r>
                </a:p>
              </p:txBody>
            </p:sp>
            <p:sp>
              <p:nvSpPr>
                <p:cNvPr id="264215"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000" b="1">
                    <a:solidFill>
                      <a:srgbClr val="333333"/>
                    </a:solidFill>
                    <a:latin typeface="Arial" charset="0"/>
                    <a:ea typeface="ＭＳ Ｐゴシック" charset="0"/>
                    <a:cs typeface="Arial" charset="0"/>
                  </a:endParaRPr>
                </a:p>
              </p:txBody>
            </p:sp>
          </p:grpSp>
        </p:grpSp>
      </p:grpSp>
      <p:sp>
        <p:nvSpPr>
          <p:cNvPr id="264195" name="Text Box 101"/>
          <p:cNvSpPr txBox="1">
            <a:spLocks noChangeArrowheads="1"/>
          </p:cNvSpPr>
          <p:nvPr/>
        </p:nvSpPr>
        <p:spPr bwMode="auto">
          <a:xfrm>
            <a:off x="533400" y="762000"/>
            <a:ext cx="755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4C2B"/>
                </a:solidFill>
                <a:cs typeface="Arial" charset="0"/>
              </a:rPr>
              <a:t>John H. Walton, </a:t>
            </a:r>
            <a:r>
              <a:rPr lang="en-US" sz="1600" b="1" i="1" dirty="0">
                <a:solidFill>
                  <a:srgbClr val="004C2B"/>
                </a:solidFill>
                <a:cs typeface="Arial" charset="0"/>
              </a:rPr>
              <a:t>Chronological and Background Charts of the OT</a:t>
            </a:r>
            <a:r>
              <a:rPr lang="en-US" sz="1600" b="1" dirty="0">
                <a:solidFill>
                  <a:srgbClr val="004C2B"/>
                </a:solidFill>
                <a:cs typeface="Arial" charset="0"/>
              </a:rPr>
              <a:t>, 2d ed., 71</a:t>
            </a:r>
          </a:p>
        </p:txBody>
      </p:sp>
      <p:sp>
        <p:nvSpPr>
          <p:cNvPr id="264196" name="Text Box 3"/>
          <p:cNvSpPr txBox="1">
            <a:spLocks noChangeArrowheads="1"/>
          </p:cNvSpPr>
          <p:nvPr/>
        </p:nvSpPr>
        <p:spPr bwMode="auto">
          <a:xfrm>
            <a:off x="9304338" y="304800"/>
            <a:ext cx="1211262"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333333"/>
                </a:solidFill>
                <a:cs typeface="Arial" charset="0"/>
              </a:rPr>
              <a:t>OTS 143</a:t>
            </a:r>
          </a:p>
        </p:txBody>
      </p:sp>
      <p:sp>
        <p:nvSpPr>
          <p:cNvPr id="264197" name="Text Box 3"/>
          <p:cNvSpPr txBox="1">
            <a:spLocks noChangeArrowheads="1"/>
          </p:cNvSpPr>
          <p:nvPr/>
        </p:nvSpPr>
        <p:spPr bwMode="auto">
          <a:xfrm>
            <a:off x="8297863" y="76200"/>
            <a:ext cx="769937"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FF"/>
                </a:solidFill>
                <a:cs typeface="Arial" charset="0"/>
              </a:rPr>
              <a:t>100b</a:t>
            </a:r>
          </a:p>
        </p:txBody>
      </p:sp>
    </p:spTree>
    <p:extLst>
      <p:ext uri="{BB962C8B-B14F-4D97-AF65-F5344CB8AC3E}">
        <p14:creationId xmlns:p14="http://schemas.microsoft.com/office/powerpoint/2010/main" val="1640985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9508" name="AutoShape 4"/>
          <p:cNvSpPr>
            <a:spLocks noChangeArrowheads="1"/>
          </p:cNvSpPr>
          <p:nvPr/>
        </p:nvSpPr>
        <p:spPr bwMode="gray">
          <a:xfrm>
            <a:off x="1828800" y="152400"/>
            <a:ext cx="5410200" cy="457200"/>
          </a:xfrm>
          <a:prstGeom prst="roundRect">
            <a:avLst>
              <a:gd name="adj" fmla="val 49106"/>
            </a:avLst>
          </a:prstGeom>
          <a:solidFill>
            <a:srgbClr val="0000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dirty="0">
              <a:solidFill>
                <a:srgbClr val="FFFFFF"/>
              </a:solidFill>
              <a:latin typeface="Arial" pitchFamily="-105" charset="0"/>
              <a:ea typeface="ＭＳ Ｐゴシック" charset="0"/>
              <a:cs typeface="ＭＳ Ｐゴシック" charset="0"/>
            </a:endParaRPr>
          </a:p>
        </p:txBody>
      </p:sp>
      <p:sp>
        <p:nvSpPr>
          <p:cNvPr id="2" name="Title 1"/>
          <p:cNvSpPr>
            <a:spLocks noGrp="1"/>
          </p:cNvSpPr>
          <p:nvPr>
            <p:ph type="title"/>
          </p:nvPr>
        </p:nvSpPr>
        <p:spPr>
          <a:xfrm>
            <a:off x="533400" y="106363"/>
            <a:ext cx="8077200" cy="579437"/>
          </a:xfrm>
        </p:spPr>
        <p:txBody>
          <a:bodyPr/>
          <a:lstStyle/>
          <a:p>
            <a:pPr>
              <a:defRPr/>
            </a:pPr>
            <a:r>
              <a:rPr lang="en-US" sz="2400" b="1" kern="1200" dirty="0">
                <a:solidFill>
                  <a:srgbClr val="FFFFFF"/>
                </a:solidFill>
                <a:latin typeface="Arial"/>
                <a:ea typeface="ＭＳ Ｐゴシック"/>
                <a:cs typeface="ＭＳ Ｐゴシック"/>
              </a:rPr>
              <a:t>5. Sources &amp; Bibliography</a:t>
            </a:r>
            <a:r>
              <a:rPr lang="en-US" sz="2400" kern="1200" dirty="0">
                <a:solidFill>
                  <a:srgbClr val="FFFFFF"/>
                </a:solidFill>
                <a:latin typeface="Arial"/>
                <a:ea typeface="ＭＳ Ｐゴシック"/>
                <a:cs typeface="ＭＳ Ｐゴシック"/>
              </a:rPr>
              <a:t> </a:t>
            </a:r>
            <a:endParaRPr lang="en-US" dirty="0"/>
          </a:p>
        </p:txBody>
      </p:sp>
      <p:sp>
        <p:nvSpPr>
          <p:cNvPr id="5" name="Rectangle 3"/>
          <p:cNvSpPr txBox="1">
            <a:spLocks noChangeArrowheads="1"/>
          </p:cNvSpPr>
          <p:nvPr/>
        </p:nvSpPr>
        <p:spPr bwMode="auto">
          <a:xfrm>
            <a:off x="1143000" y="774700"/>
            <a:ext cx="7467600" cy="6096000"/>
          </a:xfrm>
          <a:prstGeom prst="rect">
            <a:avLst/>
          </a:prstGeom>
          <a:solidFill>
            <a:srgbClr val="3366FF">
              <a:alpha val="6509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defTabSz="914400" eaLnBrk="1" hangingPunct="1">
              <a:lnSpc>
                <a:spcPct val="80000"/>
              </a:lnSpc>
              <a:buFontTx/>
              <a:buNone/>
              <a:defRPr/>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Readings</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Old Testament Backgrounds Syllabus</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Zondervan Pictorial Encyclopedia of the Bible</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Moody Atlas of Bible Lands</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Peoples of the Old Testament World</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Readings from the Ancient Near East</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Oxford Bible Commentary</a:t>
            </a:r>
          </a:p>
          <a:p>
            <a:pPr defTabSz="914400" eaLnBrk="1" hangingPunct="1">
              <a:lnSpc>
                <a:spcPct val="80000"/>
              </a:lnSpc>
              <a:defRPr/>
            </a:pP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Harper</a:t>
            </a:r>
            <a:r>
              <a:rPr lang="fr-FR" altLang="ja-JP"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20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 Bible Commentary</a:t>
            </a:r>
          </a:p>
          <a:p>
            <a:pPr defTabSz="914400" eaLnBrk="1" hangingPunct="1">
              <a:lnSpc>
                <a:spcPct val="80000"/>
              </a:lnSpc>
              <a:buFontTx/>
              <a:buNone/>
              <a:defRPr/>
            </a:pP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buFontTx/>
              <a:buNone/>
              <a:defRPr/>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Websites</a:t>
            </a: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www.searchgodsword.org</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www.christusrex.org</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/www1/</a:t>
            </a: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ofm</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/mad/</a:t>
            </a: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index.html</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www.kchanson.com</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www.biblemagazine.com</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www.ancientroute.com</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www.holylandphotos.org</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www.jewishencyclopedia.com</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www.ancientneareast.net</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www.usc.edu</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dept</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/LAS/</a:t>
            </a: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wsrp</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2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index.html</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000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Rectangle 16"/>
          <p:cNvSpPr>
            <a:spLocks noChangeArrowheads="1"/>
          </p:cNvSpPr>
          <p:nvPr/>
        </p:nvSpPr>
        <p:spPr bwMode="black">
          <a:xfrm>
            <a:off x="4572000" y="1828800"/>
            <a:ext cx="4419600" cy="990600"/>
          </a:xfrm>
          <a:prstGeom prst="rect">
            <a:avLst/>
          </a:prstGeom>
          <a:noFill/>
          <a:ln w="9525">
            <a:noFill/>
            <a:miter lim="800000"/>
            <a:headEnd/>
            <a:tailEnd/>
          </a:ln>
          <a:effectLst>
            <a:outerShdw blurRad="63500" dist="53882" dir="2700000" algn="ctr" rotWithShape="0">
              <a:srgbClr val="000000">
                <a:alpha val="74998"/>
              </a:srgbClr>
            </a:outerShdw>
          </a:effectLst>
        </p:spPr>
        <p:txBody>
          <a:bodyPr anchor="ctr"/>
          <a:lstStyle/>
          <a:p>
            <a:pPr algn="ctr" defTabSz="914400" fontAlgn="base">
              <a:spcBef>
                <a:spcPct val="0"/>
              </a:spcBef>
              <a:spcAft>
                <a:spcPct val="0"/>
              </a:spcAft>
              <a:defRPr/>
            </a:pPr>
            <a:r>
              <a:rPr lang="en-US" sz="6000" b="1">
                <a:solidFill>
                  <a:srgbClr val="FFFF99"/>
                </a:solidFill>
                <a:latin typeface="Arial Black" pitchFamily="-105" charset="0"/>
                <a:ea typeface="ＭＳ Ｐゴシック" charset="0"/>
                <a:cs typeface="ＭＳ Ｐゴシック" charset="0"/>
              </a:rPr>
              <a:t>Moabites</a:t>
            </a:r>
          </a:p>
        </p:txBody>
      </p:sp>
      <p:sp>
        <p:nvSpPr>
          <p:cNvPr id="7172" name="Rectangle 4"/>
          <p:cNvSpPr>
            <a:spLocks noGrp="1" noChangeArrowheads="1"/>
          </p:cNvSpPr>
          <p:nvPr>
            <p:ph type="ctrTitle"/>
          </p:nvPr>
        </p:nvSpPr>
        <p:spPr>
          <a:xfrm>
            <a:off x="4495800" y="1752600"/>
            <a:ext cx="4419600" cy="990600"/>
          </a:xfrm>
        </p:spPr>
        <p:txBody>
          <a:bodyPr/>
          <a:lstStyle/>
          <a:p>
            <a:pPr eaLnBrk="1" hangingPunct="1">
              <a:defRPr/>
            </a:pPr>
            <a:r>
              <a:rPr lang="en-US" sz="6000" dirty="0">
                <a:solidFill>
                  <a:srgbClr val="FF0000"/>
                </a:solidFill>
                <a:latin typeface="Arial Black" pitchFamily="-105" charset="0"/>
                <a:ea typeface="+mj-ea"/>
                <a:cs typeface="+mj-cs"/>
              </a:rPr>
              <a:t>Moabites</a:t>
            </a:r>
          </a:p>
        </p:txBody>
      </p:sp>
      <p:sp>
        <p:nvSpPr>
          <p:cNvPr id="267267" name="Text Box 8"/>
          <p:cNvSpPr txBox="1">
            <a:spLocks noChangeArrowheads="1"/>
          </p:cNvSpPr>
          <p:nvPr/>
        </p:nvSpPr>
        <p:spPr bwMode="auto">
          <a:xfrm>
            <a:off x="76200" y="6096000"/>
            <a:ext cx="35814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500" b="1">
                <a:solidFill>
                  <a:srgbClr val="FFFFFF"/>
                </a:solidFill>
              </a:rPr>
              <a:t>Jemaine Han Lee Yen,</a:t>
            </a:r>
          </a:p>
        </p:txBody>
      </p:sp>
      <p:sp>
        <p:nvSpPr>
          <p:cNvPr id="267268" name="Text Box 9"/>
          <p:cNvSpPr txBox="1">
            <a:spLocks noChangeArrowheads="1"/>
          </p:cNvSpPr>
          <p:nvPr/>
        </p:nvSpPr>
        <p:spPr bwMode="auto">
          <a:xfrm>
            <a:off x="1295400" y="5638800"/>
            <a:ext cx="40386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500" b="1">
                <a:solidFill>
                  <a:srgbClr val="FFFFFF"/>
                </a:solidFill>
              </a:rPr>
              <a:t>Eugenia Goh Chay Giam,</a:t>
            </a:r>
          </a:p>
        </p:txBody>
      </p:sp>
      <p:sp>
        <p:nvSpPr>
          <p:cNvPr id="267269" name="Text Box 10"/>
          <p:cNvSpPr txBox="1">
            <a:spLocks noChangeArrowheads="1"/>
          </p:cNvSpPr>
          <p:nvPr/>
        </p:nvSpPr>
        <p:spPr bwMode="auto">
          <a:xfrm>
            <a:off x="5334000" y="5638800"/>
            <a:ext cx="28956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500" b="1">
                <a:solidFill>
                  <a:srgbClr val="FFFFFF"/>
                </a:solidFill>
              </a:rPr>
              <a:t>Chong Wong Mui,</a:t>
            </a:r>
          </a:p>
        </p:txBody>
      </p:sp>
      <p:sp>
        <p:nvSpPr>
          <p:cNvPr id="267270" name="Text Box 11"/>
          <p:cNvSpPr txBox="1">
            <a:spLocks noChangeArrowheads="1"/>
          </p:cNvSpPr>
          <p:nvPr/>
        </p:nvSpPr>
        <p:spPr bwMode="auto">
          <a:xfrm>
            <a:off x="3581400" y="6080125"/>
            <a:ext cx="35814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500" b="1">
                <a:solidFill>
                  <a:srgbClr val="FFFFFF"/>
                </a:solidFill>
              </a:rPr>
              <a:t>Leslie Ip Kwok Chung,</a:t>
            </a:r>
          </a:p>
        </p:txBody>
      </p:sp>
      <p:sp>
        <p:nvSpPr>
          <p:cNvPr id="267271" name="Text Box 12"/>
          <p:cNvSpPr txBox="1">
            <a:spLocks noChangeArrowheads="1"/>
          </p:cNvSpPr>
          <p:nvPr/>
        </p:nvSpPr>
        <p:spPr bwMode="auto">
          <a:xfrm>
            <a:off x="7086600" y="6080125"/>
            <a:ext cx="19812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500" b="1">
                <a:solidFill>
                  <a:srgbClr val="FFFFFF"/>
                </a:solidFill>
              </a:rPr>
              <a:t>Hans Gouw</a:t>
            </a:r>
          </a:p>
        </p:txBody>
      </p:sp>
    </p:spTree>
    <p:extLst>
      <p:ext uri="{BB962C8B-B14F-4D97-AF65-F5344CB8AC3E}">
        <p14:creationId xmlns:p14="http://schemas.microsoft.com/office/powerpoint/2010/main" val="3775709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25856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825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israel-satelit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39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ahal Arnon aerial from west, tb q01070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1438" y="0"/>
            <a:ext cx="780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rved Right Arrow 13"/>
          <p:cNvSpPr/>
          <p:nvPr/>
        </p:nvSpPr>
        <p:spPr>
          <a:xfrm rot="633121">
            <a:off x="755650" y="-63500"/>
            <a:ext cx="2667000" cy="5175250"/>
          </a:xfrm>
          <a:prstGeom prst="curvedRightArrow">
            <a:avLst>
              <a:gd name="adj1" fmla="val 14964"/>
              <a:gd name="adj2" fmla="val 50000"/>
              <a:gd name="adj3" fmla="val 22965"/>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a:solidFill>
                <a:srgbClr val="FFFFFF"/>
              </a:solidFill>
              <a:latin typeface="Arial"/>
            </a:endParaRPr>
          </a:p>
        </p:txBody>
      </p:sp>
      <p:grpSp>
        <p:nvGrpSpPr>
          <p:cNvPr id="2" name="Group 18"/>
          <p:cNvGrpSpPr>
            <a:grpSpLocks/>
          </p:cNvGrpSpPr>
          <p:nvPr/>
        </p:nvGrpSpPr>
        <p:grpSpPr bwMode="auto">
          <a:xfrm>
            <a:off x="4876800" y="2362200"/>
            <a:ext cx="4267200" cy="2057400"/>
            <a:chOff x="4876800" y="2743200"/>
            <a:chExt cx="4267200" cy="2057400"/>
          </a:xfrm>
        </p:grpSpPr>
        <p:pic>
          <p:nvPicPr>
            <p:cNvPr id="177167" name="Picture 11" descr="Nahal Arnon view to north with Aroer2, tb n03180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2743200"/>
              <a:ext cx="4267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TextBox 16"/>
            <p:cNvSpPr txBox="1">
              <a:spLocks noChangeArrowheads="1"/>
            </p:cNvSpPr>
            <p:nvPr/>
          </p:nvSpPr>
          <p:spPr bwMode="auto">
            <a:xfrm>
              <a:off x="6416675" y="2743200"/>
              <a:ext cx="228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a:solidFill>
                    <a:srgbClr val="161616"/>
                  </a:solidFill>
                </a:rPr>
                <a:t>Looking North</a:t>
              </a:r>
              <a:endParaRPr lang="en-US">
                <a:solidFill>
                  <a:srgbClr val="161616"/>
                </a:solidFill>
              </a:endParaRPr>
            </a:p>
          </p:txBody>
        </p:sp>
      </p:grpSp>
      <p:grpSp>
        <p:nvGrpSpPr>
          <p:cNvPr id="3" name="Group 21"/>
          <p:cNvGrpSpPr>
            <a:grpSpLocks/>
          </p:cNvGrpSpPr>
          <p:nvPr/>
        </p:nvGrpSpPr>
        <p:grpSpPr bwMode="auto">
          <a:xfrm>
            <a:off x="5976938" y="4800600"/>
            <a:ext cx="3167062" cy="2057400"/>
            <a:chOff x="5977614" y="4800600"/>
            <a:chExt cx="3166386" cy="2057400"/>
          </a:xfrm>
        </p:grpSpPr>
        <p:pic>
          <p:nvPicPr>
            <p:cNvPr id="177165" name="Picture 12"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7614" y="4876800"/>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6" name="TextBox 17"/>
            <p:cNvSpPr txBox="1">
              <a:spLocks noChangeArrowheads="1"/>
            </p:cNvSpPr>
            <p:nvPr/>
          </p:nvSpPr>
          <p:spPr bwMode="auto">
            <a:xfrm>
              <a:off x="6391863" y="4800600"/>
              <a:ext cx="233788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a:solidFill>
                    <a:srgbClr val="161616"/>
                  </a:solidFill>
                </a:rPr>
                <a:t>Looking South</a:t>
              </a:r>
              <a:endParaRPr lang="en-US">
                <a:solidFill>
                  <a:srgbClr val="161616"/>
                </a:solidFill>
              </a:endParaRPr>
            </a:p>
          </p:txBody>
        </p:sp>
      </p:grpSp>
      <p:sp>
        <p:nvSpPr>
          <p:cNvPr id="21" name="TextBox 20"/>
          <p:cNvSpPr txBox="1">
            <a:spLocks noChangeArrowheads="1"/>
          </p:cNvSpPr>
          <p:nvPr/>
        </p:nvSpPr>
        <p:spPr bwMode="auto">
          <a:xfrm>
            <a:off x="3124200" y="4419600"/>
            <a:ext cx="6019800" cy="461963"/>
          </a:xfrm>
          <a:prstGeom prst="rect">
            <a:avLst/>
          </a:prstGeom>
          <a:solidFill>
            <a:srgbClr val="F9CA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a:solidFill>
                  <a:srgbClr val="161616"/>
                </a:solidFill>
              </a:rPr>
              <a:t>Wadi al Majib (Arnon Gorge)</a:t>
            </a:r>
            <a:endParaRPr lang="en-US">
              <a:solidFill>
                <a:srgbClr val="161616"/>
              </a:solidFill>
            </a:endParaRPr>
          </a:p>
        </p:txBody>
      </p:sp>
      <p:sp>
        <p:nvSpPr>
          <p:cNvPr id="79885" name="Oval 13"/>
          <p:cNvSpPr>
            <a:spLocks noChangeArrowheads="1"/>
          </p:cNvSpPr>
          <p:nvPr/>
        </p:nvSpPr>
        <p:spPr bwMode="auto">
          <a:xfrm>
            <a:off x="3124200" y="3124200"/>
            <a:ext cx="1905000" cy="1371600"/>
          </a:xfrm>
          <a:prstGeom prst="ellipse">
            <a:avLst/>
          </a:prstGeom>
          <a:solidFill>
            <a:srgbClr val="003366">
              <a:alpha val="61176"/>
            </a:srgb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79886" name="Text Box 14"/>
          <p:cNvSpPr txBox="1">
            <a:spLocks noChangeArrowheads="1"/>
          </p:cNvSpPr>
          <p:nvPr/>
        </p:nvSpPr>
        <p:spPr bwMode="auto">
          <a:xfrm>
            <a:off x="3276600" y="3444875"/>
            <a:ext cx="1676400" cy="83026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2400" b="1">
                <a:solidFill>
                  <a:srgbClr val="FFFFFF"/>
                </a:solidFill>
                <a:effectLst>
                  <a:outerShdw blurRad="38100" dist="38100" dir="2700000" algn="tl">
                    <a:srgbClr val="000000"/>
                  </a:outerShdw>
                </a:effectLst>
              </a:rPr>
              <a:t>Northern Plateau</a:t>
            </a:r>
          </a:p>
        </p:txBody>
      </p:sp>
      <p:sp>
        <p:nvSpPr>
          <p:cNvPr id="79882" name="Oval 10"/>
          <p:cNvSpPr>
            <a:spLocks noChangeArrowheads="1"/>
          </p:cNvSpPr>
          <p:nvPr/>
        </p:nvSpPr>
        <p:spPr bwMode="auto">
          <a:xfrm>
            <a:off x="2895600" y="4876800"/>
            <a:ext cx="2667000" cy="1828800"/>
          </a:xfrm>
          <a:prstGeom prst="ellipse">
            <a:avLst/>
          </a:prstGeom>
          <a:solidFill>
            <a:srgbClr val="003366">
              <a:alpha val="61176"/>
            </a:srgbClr>
          </a:solidFill>
          <a:ln w="38100">
            <a:solidFill>
              <a:srgbClr val="FF0000"/>
            </a:solidFill>
            <a:round/>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79884" name="Text Box 12"/>
          <p:cNvSpPr txBox="1">
            <a:spLocks noChangeArrowheads="1"/>
          </p:cNvSpPr>
          <p:nvPr/>
        </p:nvSpPr>
        <p:spPr bwMode="auto">
          <a:xfrm>
            <a:off x="2895600" y="5257800"/>
            <a:ext cx="2667000" cy="83026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2400" b="1">
                <a:solidFill>
                  <a:srgbClr val="FFFFFF"/>
                </a:solidFill>
                <a:effectLst>
                  <a:outerShdw blurRad="38100" dist="38100" dir="2700000" algn="tl">
                    <a:srgbClr val="000000"/>
                  </a:outerShdw>
                </a:effectLst>
              </a:rPr>
              <a:t>Moab Proper</a:t>
            </a:r>
            <a:br>
              <a:rPr lang="en-US" sz="2400" b="1">
                <a:solidFill>
                  <a:srgbClr val="FFFFFF"/>
                </a:solidFill>
                <a:effectLst>
                  <a:outerShdw blurRad="38100" dist="38100" dir="2700000" algn="tl">
                    <a:srgbClr val="000000"/>
                  </a:outerShdw>
                </a:effectLst>
              </a:rPr>
            </a:br>
            <a:r>
              <a:rPr lang="en-US" sz="2400" b="1">
                <a:solidFill>
                  <a:srgbClr val="FFFFFF"/>
                </a:solidFill>
                <a:effectLst>
                  <a:outerShdw blurRad="38100" dist="38100" dir="2700000" algn="tl">
                    <a:srgbClr val="000000"/>
                  </a:outerShdw>
                </a:effectLst>
              </a:rPr>
              <a:t>(Central Plateau)</a:t>
            </a:r>
          </a:p>
        </p:txBody>
      </p:sp>
      <p:sp>
        <p:nvSpPr>
          <p:cNvPr id="4" name="Title 3"/>
          <p:cNvSpPr>
            <a:spLocks noGrp="1"/>
          </p:cNvSpPr>
          <p:nvPr>
            <p:ph type="title"/>
          </p:nvPr>
        </p:nvSpPr>
        <p:spPr>
          <a:xfrm>
            <a:off x="2438400" y="838200"/>
            <a:ext cx="5867400" cy="990600"/>
          </a:xfrm>
        </p:spPr>
        <p:txBody>
          <a:bodyPr/>
          <a:lstStyle/>
          <a:p>
            <a:pPr>
              <a:defRPr/>
            </a:pPr>
            <a:r>
              <a:rPr lang="en-US" sz="3200" dirty="0"/>
              <a:t>The </a:t>
            </a:r>
            <a:r>
              <a:rPr lang="en-US" sz="3200" dirty="0" err="1"/>
              <a:t>Arnon</a:t>
            </a:r>
            <a:r>
              <a:rPr lang="en-US" sz="3200" dirty="0"/>
              <a:t> Gorge</a:t>
            </a:r>
          </a:p>
        </p:txBody>
      </p:sp>
      <p:sp>
        <p:nvSpPr>
          <p:cNvPr id="177164"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en-US" sz="2400" b="1">
                <a:solidFill>
                  <a:srgbClr val="FFFFFF"/>
                </a:solidFill>
              </a:rPr>
              <a:t>100</a:t>
            </a:r>
          </a:p>
        </p:txBody>
      </p:sp>
    </p:spTree>
    <p:extLst>
      <p:ext uri="{BB962C8B-B14F-4D97-AF65-F5344CB8AC3E}">
        <p14:creationId xmlns:p14="http://schemas.microsoft.com/office/powerpoint/2010/main" val="58143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diamond(in)">
                                      <p:cBhvr>
                                        <p:cTn id="7" dur="2000"/>
                                        <p:tgtEl>
                                          <p:spTgt spid="7988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9884"/>
                                        </p:tgtEl>
                                        <p:attrNameLst>
                                          <p:attrName>style.visibility</p:attrName>
                                        </p:attrNameLst>
                                      </p:cBhvr>
                                      <p:to>
                                        <p:strVal val="visible"/>
                                      </p:to>
                                    </p:set>
                                    <p:animEffect transition="in" filter="diamond(in)">
                                      <p:cBhvr>
                                        <p:cTn id="10" dur="2000"/>
                                        <p:tgtEl>
                                          <p:spTgt spid="798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9885"/>
                                        </p:tgtEl>
                                        <p:attrNameLst>
                                          <p:attrName>style.visibility</p:attrName>
                                        </p:attrNameLst>
                                      </p:cBhvr>
                                      <p:to>
                                        <p:strVal val="visible"/>
                                      </p:to>
                                    </p:set>
                                    <p:animEffect transition="in" filter="diamond(in)">
                                      <p:cBhvr>
                                        <p:cTn id="15" dur="2000"/>
                                        <p:tgtEl>
                                          <p:spTgt spid="7988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9886"/>
                                        </p:tgtEl>
                                        <p:attrNameLst>
                                          <p:attrName>style.visibility</p:attrName>
                                        </p:attrNameLst>
                                      </p:cBhvr>
                                      <p:to>
                                        <p:strVal val="visible"/>
                                      </p:to>
                                    </p:set>
                                    <p:animEffect transition="in" filter="diamond(in)">
                                      <p:cBhvr>
                                        <p:cTn id="18" dur="2000"/>
                                        <p:tgtEl>
                                          <p:spTgt spid="798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79885" grpId="0" animBg="1"/>
      <p:bldP spid="79886" grpId="0"/>
      <p:bldP spid="79882" grpId="0" animBg="1"/>
      <p:bldP spid="798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hidden="1"/>
          <p:cNvSpPr>
            <a:spLocks noGrp="1" noChangeArrowheads="1"/>
          </p:cNvSpPr>
          <p:nvPr>
            <p:ph type="title"/>
          </p:nvPr>
        </p:nvSpPr>
        <p:spPr/>
        <p:txBody>
          <a:bodyPr/>
          <a:lstStyle/>
          <a:p>
            <a:pPr eaLnBrk="1" hangingPunct="1"/>
            <a:r>
              <a:rPr lang="en-US" sz="2400">
                <a:solidFill>
                  <a:schemeClr val="bg1"/>
                </a:solidFill>
                <a:latin typeface="Arial" charset="0"/>
                <a:ea typeface="ＭＳ Ｐゴシック" charset="0"/>
              </a:rPr>
              <a:t>Arnon River view to north</a:t>
            </a:r>
            <a:endParaRPr lang="en-US">
              <a:latin typeface="Arial" charset="0"/>
              <a:ea typeface="ＭＳ Ｐゴシック" charset="0"/>
            </a:endParaRPr>
          </a:p>
        </p:txBody>
      </p:sp>
      <p:pic>
        <p:nvPicPr>
          <p:cNvPr id="10243" name="Picture 3" descr="Arnon River view to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sz="2400">
                <a:solidFill>
                  <a:srgbClr val="FFFFFF"/>
                </a:solidFill>
                <a:latin typeface="Arial" charset="0"/>
                <a:ea typeface="ＭＳ Ｐゴシック" charset="0"/>
                <a:cs typeface="ＭＳ Ｐゴシック" charset="0"/>
              </a:rPr>
              <a:t>Arnon River view to north</a:t>
            </a:r>
          </a:p>
        </p:txBody>
      </p:sp>
    </p:spTree>
    <p:extLst>
      <p:ext uri="{BB962C8B-B14F-4D97-AF65-F5344CB8AC3E}">
        <p14:creationId xmlns:p14="http://schemas.microsoft.com/office/powerpoint/2010/main" val="455430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north.jpg"/>
</p:tagLst>
</file>

<file path=ppt/theme/theme1.xml><?xml version="1.0" encoding="utf-8"?>
<a:theme xmlns:a="http://schemas.openxmlformats.org/drawingml/2006/main" name="Sample presentation slides [3]">
  <a:themeElements>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3]">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imson landscape design template">
  <a:themeElements>
    <a:clrScheme name="1_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1_Crimson landscape design template">
      <a:majorFont>
        <a:latin typeface="Impact"/>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rimson landscap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rimson landscap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rimson landscap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rimson landscap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rimson landscap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rimson landscap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rimson landscap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rimson landscap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rimson landscap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rimson landscap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rimson landscap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imson landscape design template">
  <a:themeElements>
    <a:clrScheme name="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Crimson landscape design template">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imson landscap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imson landscap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imson landscap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imson landscap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imson landscap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imson landscap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imson landscap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imson landscap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imson landscap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imson landscap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imson landscap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ep purple design template">
  <a:themeElements>
    <a:clrScheme name="Deep purple design templat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Deep purple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ep purple design templat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Deep purple design templat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Deep purple design templat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Deep purple design templat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Deep purple design templat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Deep purple design templat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Deep purple design templat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Deep purple design templat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Deep purple design templat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Deep purple design templat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Deep purple design templat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Deep purple design templat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Papyrus extract design template">
  <a:themeElements>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Papyrus extract design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apyrus extract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pyrus extract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yrus extract design template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yrus extract design template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pyrus extract design template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 atom design template">
  <a:themeElements>
    <a:clrScheme name="Blue atom design template 12">
      <a:dk1>
        <a:srgbClr val="969696"/>
      </a:dk1>
      <a:lt1>
        <a:srgbClr val="FFFFFF"/>
      </a:lt1>
      <a:dk2>
        <a:srgbClr val="99EFF1"/>
      </a:dk2>
      <a:lt2>
        <a:srgbClr val="808080"/>
      </a:lt2>
      <a:accent1>
        <a:srgbClr val="BBE0E3"/>
      </a:accent1>
      <a:accent2>
        <a:srgbClr val="333399"/>
      </a:accent2>
      <a:accent3>
        <a:srgbClr val="FFFFFF"/>
      </a:accent3>
      <a:accent4>
        <a:srgbClr val="7F7F7F"/>
      </a:accent4>
      <a:accent5>
        <a:srgbClr val="DAEDEF"/>
      </a:accent5>
      <a:accent6>
        <a:srgbClr val="2D2D8A"/>
      </a:accent6>
      <a:hlink>
        <a:srgbClr val="009999"/>
      </a:hlink>
      <a:folHlink>
        <a:srgbClr val="669900"/>
      </a:folHlink>
    </a:clrScheme>
    <a:fontScheme name="Blue atom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atom design template 1">
        <a:dk1>
          <a:srgbClr val="336699"/>
        </a:dk1>
        <a:lt1>
          <a:srgbClr val="FFFFFF"/>
        </a:lt1>
        <a:dk2>
          <a:srgbClr val="87BBDF"/>
        </a:dk2>
        <a:lt2>
          <a:srgbClr val="E3EBF1"/>
        </a:lt2>
        <a:accent1>
          <a:srgbClr val="0099CC"/>
        </a:accent1>
        <a:accent2>
          <a:srgbClr val="468A4B"/>
        </a:accent2>
        <a:accent3>
          <a:srgbClr val="C3DAEC"/>
        </a:accent3>
        <a:accent4>
          <a:srgbClr val="DADADA"/>
        </a:accent4>
        <a:accent5>
          <a:srgbClr val="AACAE2"/>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atom design template 2">
        <a:dk1>
          <a:srgbClr val="777777"/>
        </a:dk1>
        <a:lt1>
          <a:srgbClr val="FFFFFF"/>
        </a:lt1>
        <a:dk2>
          <a:srgbClr val="B7B9AF"/>
        </a:dk2>
        <a:lt2>
          <a:srgbClr val="D1D1CB"/>
        </a:lt2>
        <a:accent1>
          <a:srgbClr val="909082"/>
        </a:accent1>
        <a:accent2>
          <a:srgbClr val="809EA8"/>
        </a:accent2>
        <a:accent3>
          <a:srgbClr val="D8D9D4"/>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atom design template 3">
        <a:dk1>
          <a:srgbClr val="3E3E5C"/>
        </a:dk1>
        <a:lt1>
          <a:srgbClr val="FFFFFF"/>
        </a:lt1>
        <a:dk2>
          <a:srgbClr val="5C87A4"/>
        </a:dk2>
        <a:lt2>
          <a:srgbClr val="FFFFFF"/>
        </a:lt2>
        <a:accent1>
          <a:srgbClr val="4C8877"/>
        </a:accent1>
        <a:accent2>
          <a:srgbClr val="6666FF"/>
        </a:accent2>
        <a:accent3>
          <a:srgbClr val="B5C3CF"/>
        </a:accent3>
        <a:accent4>
          <a:srgbClr val="DADADA"/>
        </a:accent4>
        <a:accent5>
          <a:srgbClr val="B2C3BD"/>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atom design template 4">
        <a:dk1>
          <a:srgbClr val="003366"/>
        </a:dk1>
        <a:lt1>
          <a:srgbClr val="FFFFFF"/>
        </a:lt1>
        <a:dk2>
          <a:srgbClr val="1C72E4"/>
        </a:dk2>
        <a:lt2>
          <a:srgbClr val="CCFFFF"/>
        </a:lt2>
        <a:accent1>
          <a:srgbClr val="3366CC"/>
        </a:accent1>
        <a:accent2>
          <a:srgbClr val="00B000"/>
        </a:accent2>
        <a:accent3>
          <a:srgbClr val="ABBCE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atom design template 5">
        <a:dk1>
          <a:srgbClr val="003366"/>
        </a:dk1>
        <a:lt1>
          <a:srgbClr val="FFFFFF"/>
        </a:lt1>
        <a:dk2>
          <a:srgbClr val="99D3FF"/>
        </a:dk2>
        <a:lt2>
          <a:srgbClr val="CCFFFF"/>
        </a:lt2>
        <a:accent1>
          <a:srgbClr val="3366CC"/>
        </a:accent1>
        <a:accent2>
          <a:srgbClr val="00B000"/>
        </a:accent2>
        <a:accent3>
          <a:srgbClr val="CAE6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atom design template 6">
        <a:dk1>
          <a:srgbClr val="3F7EBD"/>
        </a:dk1>
        <a:lt1>
          <a:srgbClr val="D9F8FF"/>
        </a:lt1>
        <a:dk2>
          <a:srgbClr val="336699"/>
        </a:dk2>
        <a:lt2>
          <a:srgbClr val="777777"/>
        </a:lt2>
        <a:accent1>
          <a:srgbClr val="CCECFF"/>
        </a:accent1>
        <a:accent2>
          <a:srgbClr val="579CDB"/>
        </a:accent2>
        <a:accent3>
          <a:srgbClr val="E9FBFF"/>
        </a:accent3>
        <a:accent4>
          <a:srgbClr val="346BA1"/>
        </a:accent4>
        <a:accent5>
          <a:srgbClr val="E2F4FF"/>
        </a:accent5>
        <a:accent6>
          <a:srgbClr val="4E8DC6"/>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atom design template 7">
        <a:dk1>
          <a:srgbClr val="5C1F00"/>
        </a:dk1>
        <a:lt1>
          <a:srgbClr val="FFFFFF"/>
        </a:lt1>
        <a:dk2>
          <a:srgbClr val="A84724"/>
        </a:dk2>
        <a:lt2>
          <a:srgbClr val="DFD293"/>
        </a:lt2>
        <a:accent1>
          <a:srgbClr val="DF7475"/>
        </a:accent1>
        <a:accent2>
          <a:srgbClr val="5C8FC2"/>
        </a:accent2>
        <a:accent3>
          <a:srgbClr val="D1B1AC"/>
        </a:accent3>
        <a:accent4>
          <a:srgbClr val="DADADA"/>
        </a:accent4>
        <a:accent5>
          <a:srgbClr val="ECBCBD"/>
        </a:accent5>
        <a:accent6>
          <a:srgbClr val="5381B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atom design template 8">
        <a:dk1>
          <a:srgbClr val="3E3E5C"/>
        </a:dk1>
        <a:lt1>
          <a:srgbClr val="C2FEE1"/>
        </a:lt1>
        <a:dk2>
          <a:srgbClr val="0066CC"/>
        </a:dk2>
        <a:lt2>
          <a:srgbClr val="CCECFF"/>
        </a:lt2>
        <a:accent1>
          <a:srgbClr val="3C9698"/>
        </a:accent1>
        <a:accent2>
          <a:srgbClr val="6666FF"/>
        </a:accent2>
        <a:accent3>
          <a:srgbClr val="AAB8E2"/>
        </a:accent3>
        <a:accent4>
          <a:srgbClr val="A5D9C0"/>
        </a:accent4>
        <a:accent5>
          <a:srgbClr val="AFC9CA"/>
        </a:accent5>
        <a:accent6>
          <a:srgbClr val="5C5CE7"/>
        </a:accent6>
        <a:hlink>
          <a:srgbClr val="99CCFF"/>
        </a:hlink>
        <a:folHlink>
          <a:srgbClr val="CCFFFF"/>
        </a:folHlink>
      </a:clrScheme>
      <a:clrMap bg1="dk2" tx1="lt1" bg2="dk1" tx2="lt2" accent1="accent1" accent2="accent2" accent3="accent3" accent4="accent4" accent5="accent5" accent6="accent6" hlink="hlink" folHlink="folHlink"/>
    </a:extraClrScheme>
    <a:extraClrScheme>
      <a:clrScheme name="Blue atom design template 9">
        <a:dk1>
          <a:srgbClr val="969696"/>
        </a:dk1>
        <a:lt1>
          <a:srgbClr val="FFFFFF"/>
        </a:lt1>
        <a:dk2>
          <a:srgbClr val="0099CC"/>
        </a:dk2>
        <a:lt2>
          <a:srgbClr val="969696"/>
        </a:lt2>
        <a:accent1>
          <a:srgbClr val="D2F8B8"/>
        </a:accent1>
        <a:accent2>
          <a:srgbClr val="CCCC00"/>
        </a:accent2>
        <a:accent3>
          <a:srgbClr val="FFFFFF"/>
        </a:accent3>
        <a:accent4>
          <a:srgbClr val="7F7F7F"/>
        </a:accent4>
        <a:accent5>
          <a:srgbClr val="E5FBD8"/>
        </a:accent5>
        <a:accent6>
          <a:srgbClr val="B9B900"/>
        </a:accent6>
        <a:hlink>
          <a:srgbClr val="00CC99"/>
        </a:hlink>
        <a:folHlink>
          <a:srgbClr val="3399FF"/>
        </a:folHlink>
      </a:clrScheme>
      <a:clrMap bg1="lt1" tx1="dk1" bg2="lt2" tx2="dk2" accent1="accent1" accent2="accent2" accent3="accent3" accent4="accent4" accent5="accent5" accent6="accent6" hlink="hlink" folHlink="folHlink"/>
    </a:extraClrScheme>
    <a:extraClrScheme>
      <a:clrScheme name="Blue atom design template 10">
        <a:dk1>
          <a:srgbClr val="CCFFCC"/>
        </a:dk1>
        <a:lt1>
          <a:srgbClr val="FFFFFF"/>
        </a:lt1>
        <a:dk2>
          <a:srgbClr val="9BD9FF"/>
        </a:dk2>
        <a:lt2>
          <a:srgbClr val="808080"/>
        </a:lt2>
        <a:accent1>
          <a:srgbClr val="6DB6FF"/>
        </a:accent1>
        <a:accent2>
          <a:srgbClr val="CCFFCC"/>
        </a:accent2>
        <a:accent3>
          <a:srgbClr val="FFFFFF"/>
        </a:accent3>
        <a:accent4>
          <a:srgbClr val="AEDAAE"/>
        </a:accent4>
        <a:accent5>
          <a:srgbClr val="BAD7FF"/>
        </a:accent5>
        <a:accent6>
          <a:srgbClr val="B9E7B9"/>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atom design template 11">
        <a:dk1>
          <a:srgbClr val="EAEAEA"/>
        </a:dk1>
        <a:lt1>
          <a:srgbClr val="FFFFFF"/>
        </a:lt1>
        <a:dk2>
          <a:srgbClr val="EAEAEA"/>
        </a:dk2>
        <a:lt2>
          <a:srgbClr val="333333"/>
        </a:lt2>
        <a:accent1>
          <a:srgbClr val="B2B2B2"/>
        </a:accent1>
        <a:accent2>
          <a:srgbClr val="808080"/>
        </a:accent2>
        <a:accent3>
          <a:srgbClr val="FFFFFF"/>
        </a:accent3>
        <a:accent4>
          <a:srgbClr val="C8C8C8"/>
        </a:accent4>
        <a:accent5>
          <a:srgbClr val="D5D5D5"/>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Blue atom design template 12">
        <a:dk1>
          <a:srgbClr val="969696"/>
        </a:dk1>
        <a:lt1>
          <a:srgbClr val="FFFFFF"/>
        </a:lt1>
        <a:dk2>
          <a:srgbClr val="99EFF1"/>
        </a:dk2>
        <a:lt2>
          <a:srgbClr val="808080"/>
        </a:lt2>
        <a:accent1>
          <a:srgbClr val="BBE0E3"/>
        </a:accent1>
        <a:accent2>
          <a:srgbClr val="333399"/>
        </a:accent2>
        <a:accent3>
          <a:srgbClr val="FFFFFF"/>
        </a:accent3>
        <a:accent4>
          <a:srgbClr val="7F7F7F"/>
        </a:accent4>
        <a:accent5>
          <a:srgbClr val="DAEDEF"/>
        </a:accent5>
        <a:accent6>
          <a:srgbClr val="2D2D8A"/>
        </a:accent6>
        <a:hlink>
          <a:srgbClr val="009999"/>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apyrus extract design template">
  <a:themeElements>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Papyrus extract design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apyrus extract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pyrus extract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yrus extract design template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yrus extract design template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pyrus extract design template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1456</TotalTime>
  <Words>4023</Words>
  <Application>Microsoft Macintosh PowerPoint</Application>
  <PresentationFormat>On-screen Show (4:3)</PresentationFormat>
  <Paragraphs>541</Paragraphs>
  <Slides>77</Slides>
  <Notes>31</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77</vt:i4>
      </vt:variant>
    </vt:vector>
  </HeadingPairs>
  <TitlesOfParts>
    <vt:vector size="108" baseType="lpstr">
      <vt:lpstr>ＭＳ Ｐゴシック</vt:lpstr>
      <vt:lpstr>新細明體</vt:lpstr>
      <vt:lpstr>宋体</vt:lpstr>
      <vt:lpstr>Times</vt:lpstr>
      <vt:lpstr>Arial</vt:lpstr>
      <vt:lpstr>Arial Black</vt:lpstr>
      <vt:lpstr>Arial Narrow</vt:lpstr>
      <vt:lpstr>Calibri</vt:lpstr>
      <vt:lpstr>Impact</vt:lpstr>
      <vt:lpstr>Monotype Sorts</vt:lpstr>
      <vt:lpstr>Tahoma</vt:lpstr>
      <vt:lpstr>Times New Roman</vt:lpstr>
      <vt:lpstr>Wingdings</vt:lpstr>
      <vt:lpstr>Sample presentation slides [3]</vt:lpstr>
      <vt:lpstr>1_Sample presentation slides [3]</vt:lpstr>
      <vt:lpstr>White</vt:lpstr>
      <vt:lpstr>1_White</vt:lpstr>
      <vt:lpstr>Blue atom design template</vt:lpstr>
      <vt:lpstr>Papyrus extract design template</vt:lpstr>
      <vt:lpstr>Default Design</vt:lpstr>
      <vt:lpstr>1_Default Design</vt:lpstr>
      <vt:lpstr>1_SERENE</vt:lpstr>
      <vt:lpstr>2_Default Design</vt:lpstr>
      <vt:lpstr>1_Crimson landscape design template</vt:lpstr>
      <vt:lpstr>Crimson landscape design template</vt:lpstr>
      <vt:lpstr>SERENE</vt:lpstr>
      <vt:lpstr>Deep purple design template</vt:lpstr>
      <vt:lpstr>Orbit</vt:lpstr>
      <vt:lpstr>2_Orbit</vt:lpstr>
      <vt:lpstr>1_Papyrus extract design template</vt:lpstr>
      <vt:lpstr>Fireball</vt:lpstr>
      <vt:lpstr>The Moabites</vt:lpstr>
      <vt:lpstr>Origin of Moabites</vt:lpstr>
      <vt:lpstr>Moab's Beginnings</vt:lpstr>
      <vt:lpstr>Genesis 19:36-38</vt:lpstr>
      <vt:lpstr>Contents</vt:lpstr>
      <vt:lpstr>Location of Moab</vt:lpstr>
      <vt:lpstr>A View from Space</vt:lpstr>
      <vt:lpstr>The Arnon Gorge</vt:lpstr>
      <vt:lpstr>Arnon River view to north</vt:lpstr>
      <vt:lpstr>Arnon River view to north</vt:lpstr>
      <vt:lpstr>Arnon River view to north</vt:lpstr>
      <vt:lpstr>Down in the Gorgeous Gorge</vt:lpstr>
      <vt:lpstr>Southern Boundaries</vt:lpstr>
      <vt:lpstr>3. History </vt:lpstr>
      <vt:lpstr>Significant Sites</vt:lpstr>
      <vt:lpstr>Kerak Fortress</vt:lpstr>
      <vt:lpstr>Herodian Fortress Machaerus</vt:lpstr>
      <vt:lpstr>Herodian Fortress Machaerus</vt:lpstr>
      <vt:lpstr>Deuteronomy 34:1-5</vt:lpstr>
      <vt:lpstr>View from Mount Nebo</vt:lpstr>
      <vt:lpstr>Madaba Mosaic Map</vt:lpstr>
      <vt:lpstr>Madaba Mosaic Map</vt:lpstr>
      <vt:lpstr>Madaba Mosaic Map</vt:lpstr>
      <vt:lpstr>Moabite Stone</vt:lpstr>
      <vt:lpstr>Moabite Stone</vt:lpstr>
      <vt:lpstr>Content of the Moabite Stone</vt:lpstr>
      <vt:lpstr>A Mixed Victory</vt:lpstr>
      <vt:lpstr>Why is the Moabite Stone Special?</vt:lpstr>
      <vt:lpstr>Why So Special?</vt:lpstr>
      <vt:lpstr>Why So Special?</vt:lpstr>
      <vt:lpstr>Archaeology on Moab</vt:lpstr>
      <vt:lpstr>Balu'ah Stele</vt:lpstr>
      <vt:lpstr>Egypt’s Relationship to Moab</vt:lpstr>
      <vt:lpstr>Egyptian Records Also Mention Moab</vt:lpstr>
      <vt:lpstr>Assyrians Mention Moab </vt:lpstr>
      <vt:lpstr>The Main Problem</vt:lpstr>
      <vt:lpstr>The Moabite Religion</vt:lpstr>
      <vt:lpstr>Introduction</vt:lpstr>
      <vt:lpstr>Moabite Deities</vt:lpstr>
      <vt:lpstr>Moabites Deities</vt:lpstr>
      <vt:lpstr>Numbers</vt:lpstr>
      <vt:lpstr>Transjordan Events</vt:lpstr>
      <vt:lpstr>Balaam</vt:lpstr>
      <vt:lpstr> 2 Peter 2:15-16 (NIV)</vt:lpstr>
      <vt:lpstr>Jude 11 (NIV)</vt:lpstr>
      <vt:lpstr>Transjordan Events</vt:lpstr>
      <vt:lpstr>Revelation 2:14-15</vt:lpstr>
      <vt:lpstr>Israel's Sin at Baal Peor</vt:lpstr>
      <vt:lpstr>Moabite Worship</vt:lpstr>
      <vt:lpstr>Child Sacrifice to Chemosh </vt:lpstr>
      <vt:lpstr>Moabite Worship</vt:lpstr>
      <vt:lpstr>Moabite Worship</vt:lpstr>
      <vt:lpstr>Moabite Worship</vt:lpstr>
      <vt:lpstr>Moabite Worship</vt:lpstr>
      <vt:lpstr>God's Response</vt:lpstr>
      <vt:lpstr>Implications</vt:lpstr>
      <vt:lpstr>5. Culture</vt:lpstr>
      <vt:lpstr>Shepherding</vt:lpstr>
      <vt:lpstr>Marriage</vt:lpstr>
      <vt:lpstr>Language</vt:lpstr>
      <vt:lpstr>Table of Alphabets</vt:lpstr>
      <vt:lpstr>Art</vt:lpstr>
      <vt:lpstr>Moabites are described as:</vt:lpstr>
      <vt:lpstr>Moab and Israel</vt:lpstr>
      <vt:lpstr>Moab and Israel</vt:lpstr>
      <vt:lpstr>Moab and Israel</vt:lpstr>
      <vt:lpstr>Prophecies against Moab</vt:lpstr>
      <vt:lpstr>Prophecies against Moab</vt:lpstr>
      <vt:lpstr>"This is what the Sovereign LORD says: Because the people of Moab have said that Judah is just like all the other nations, 9 I will open up their eastern flank and wipe out their glorious frontier towns—Beth-jeshimoth, Baal-meon, and Kiriathaim. 10 And I will hand Moab over to nomads from the eastern deserts, just as I handed over Ammon..."</vt:lpstr>
      <vt:lpstr>Reflection &amp; Application</vt:lpstr>
      <vt:lpstr>Reflection &amp; Application</vt:lpstr>
      <vt:lpstr>Israel's Early Eastern Neighbors</vt:lpstr>
      <vt:lpstr>Israel's Early Eastern Neighbors  </vt:lpstr>
      <vt:lpstr>5. Sources &amp; Bibliography </vt:lpstr>
      <vt:lpstr>Moabites</vt:lpstr>
      <vt:lpstr>Black</vt:lpstr>
      <vt:lpstr>OT Backgrounds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Moabites</dc:title>
  <dc:creator>Rick Griffith</dc:creator>
  <cp:lastModifiedBy>Rick Griffith</cp:lastModifiedBy>
  <cp:revision>35</cp:revision>
  <dcterms:created xsi:type="dcterms:W3CDTF">2014-09-26T08:55:41Z</dcterms:created>
  <dcterms:modified xsi:type="dcterms:W3CDTF">2024-03-27T18:08:03Z</dcterms:modified>
</cp:coreProperties>
</file>