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49" r:id="rId2"/>
    <p:sldMasterId id="2147483674" r:id="rId3"/>
    <p:sldMasterId id="2147483677" r:id="rId4"/>
    <p:sldMasterId id="2147483808" r:id="rId5"/>
    <p:sldMasterId id="2147483928" r:id="rId6"/>
    <p:sldMasterId id="2147483940" r:id="rId7"/>
    <p:sldMasterId id="2147483953" r:id="rId8"/>
    <p:sldMasterId id="2147483967" r:id="rId9"/>
  </p:sldMasterIdLst>
  <p:notesMasterIdLst>
    <p:notesMasterId r:id="rId83"/>
  </p:notesMasterIdLst>
  <p:sldIdLst>
    <p:sldId id="256" r:id="rId10"/>
    <p:sldId id="340" r:id="rId11"/>
    <p:sldId id="341" r:id="rId12"/>
    <p:sldId id="342" r:id="rId13"/>
    <p:sldId id="343" r:id="rId14"/>
    <p:sldId id="260" r:id="rId15"/>
    <p:sldId id="261" r:id="rId16"/>
    <p:sldId id="3806" r:id="rId17"/>
    <p:sldId id="3807" r:id="rId18"/>
    <p:sldId id="262" r:id="rId19"/>
    <p:sldId id="336" r:id="rId20"/>
    <p:sldId id="284" r:id="rId21"/>
    <p:sldId id="286" r:id="rId22"/>
    <p:sldId id="287" r:id="rId23"/>
    <p:sldId id="288" r:id="rId24"/>
    <p:sldId id="265" r:id="rId25"/>
    <p:sldId id="285" r:id="rId26"/>
    <p:sldId id="266" r:id="rId27"/>
    <p:sldId id="268" r:id="rId28"/>
    <p:sldId id="275" r:id="rId29"/>
    <p:sldId id="289" r:id="rId30"/>
    <p:sldId id="3805" r:id="rId31"/>
    <p:sldId id="274" r:id="rId32"/>
    <p:sldId id="267" r:id="rId33"/>
    <p:sldId id="269" r:id="rId34"/>
    <p:sldId id="270" r:id="rId35"/>
    <p:sldId id="271" r:id="rId36"/>
    <p:sldId id="338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47" r:id="rId48"/>
    <p:sldId id="302" r:id="rId49"/>
    <p:sldId id="303" r:id="rId50"/>
    <p:sldId id="3751" r:id="rId51"/>
    <p:sldId id="3804" r:id="rId52"/>
    <p:sldId id="304" r:id="rId53"/>
    <p:sldId id="305" r:id="rId54"/>
    <p:sldId id="307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49" r:id="rId67"/>
    <p:sldId id="350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4" r:id="rId80"/>
    <p:sldId id="344" r:id="rId81"/>
    <p:sldId id="348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FFBF"/>
    <a:srgbClr val="CCFF66"/>
    <a:srgbClr val="FF99CC"/>
    <a:srgbClr val="CC99FF"/>
    <a:srgbClr val="9966FF"/>
    <a:srgbClr val="FF0066"/>
    <a:srgbClr val="66CCFF"/>
    <a:srgbClr val="FF99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10"/>
    <p:restoredTop sz="94639"/>
  </p:normalViewPr>
  <p:slideViewPr>
    <p:cSldViewPr>
      <p:cViewPr varScale="1">
        <p:scale>
          <a:sx n="89" d="100"/>
          <a:sy n="89" d="100"/>
        </p:scale>
        <p:origin x="168" y="1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7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presProps" Target="presProp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tableStyles" Target="tableStyles.xml"/><Relationship Id="rId61" Type="http://schemas.openxmlformats.org/officeDocument/2006/relationships/slide" Target="slides/slide52.xml"/><Relationship Id="rId82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72AA088D-FD58-4FEA-928D-33DDC4607D9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1706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riam-webster.com/dictionary/nou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C801495-6CA7-40F4-8DB0-F1F40537AD92}" type="slidenum">
              <a:rPr lang="en-US" altLang="en-US" sz="1200"/>
              <a:pPr eaLnBrk="1" hangingPunct="1"/>
              <a:t>1</a:t>
            </a:fld>
            <a:endParaRPr lang="en-US" altLang="en-US" sz="1200" dirty="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543D18B-C02A-4AA4-9519-2443EF169994}" type="slidenum">
              <a:rPr lang="en-US" altLang="en-US" sz="1200"/>
              <a:pPr eaLnBrk="1" hangingPunct="1"/>
              <a:t>10</a:t>
            </a:fld>
            <a:endParaRPr lang="en-US" altLang="en-US" sz="1200" dirty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EC2241D-7436-40FF-B6F5-BD692FC01F03}" type="slidenum">
              <a:rPr lang="en-US" altLang="en-US" sz="1200"/>
              <a:pPr eaLnBrk="1" hangingPunct="1"/>
              <a:t>11</a:t>
            </a:fld>
            <a:endParaRPr lang="en-US" altLang="en-US" sz="1200" dirty="0"/>
          </a:p>
        </p:txBody>
      </p:sp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35E7838-DED3-49A2-887C-2DE4558E1CA7}" type="slidenum">
              <a:rPr lang="en-US" altLang="en-US" sz="1200"/>
              <a:pPr eaLnBrk="1" hangingPunct="1"/>
              <a:t>12</a:t>
            </a:fld>
            <a:endParaRPr lang="en-US" altLang="en-US" sz="1200" dirty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49D5248-4151-4C1C-9047-755317CB8647}" type="slidenum">
              <a:rPr lang="en-US" altLang="en-US" sz="1200"/>
              <a:pPr eaLnBrk="1" hangingPunct="1"/>
              <a:t>13</a:t>
            </a:fld>
            <a:endParaRPr lang="en-US" altLang="en-US" sz="1200" dirty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DE6E58F-014F-4358-88EA-F966C47F9C47}" type="slidenum">
              <a:rPr lang="en-US" altLang="en-US" sz="1200"/>
              <a:pPr eaLnBrk="1" hangingPunct="1"/>
              <a:t>14</a:t>
            </a:fld>
            <a:endParaRPr lang="en-US" altLang="en-US" sz="1200" dirty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5805775-2E78-409B-8FF7-131128742752}" type="slidenum">
              <a:rPr lang="en-US" altLang="en-US" sz="1200"/>
              <a:pPr eaLnBrk="1" hangingPunct="1"/>
              <a:t>15</a:t>
            </a:fld>
            <a:endParaRPr lang="en-US" altLang="en-US" sz="1200" dirty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E045F9A-A610-42C0-993F-E142D9A5CC25}" type="slidenum">
              <a:rPr lang="en-US" altLang="en-US" sz="1200"/>
              <a:pPr eaLnBrk="1" hangingPunct="1"/>
              <a:t>16</a:t>
            </a:fld>
            <a:endParaRPr lang="en-US" altLang="en-US" sz="1200" dirty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DC8C4D6-60EB-4EE4-92EA-A56C01023E03}" type="slidenum">
              <a:rPr lang="en-US" altLang="en-US" sz="1200"/>
              <a:pPr eaLnBrk="1" hangingPunct="1"/>
              <a:t>17</a:t>
            </a:fld>
            <a:endParaRPr lang="en-US" altLang="en-US" sz="1200" dirty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D4A7037-AF44-45DC-8871-956C5C9A718F}" type="slidenum">
              <a:rPr lang="en-US" altLang="en-US" sz="1200"/>
              <a:pPr eaLnBrk="1" hangingPunct="1"/>
              <a:t>18</a:t>
            </a:fld>
            <a:endParaRPr lang="en-US" altLang="en-US" sz="1200" dirty="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9D3CC95-5C90-43EC-A2D6-1080178CC832}" type="slidenum">
              <a:rPr lang="en-US" altLang="en-US" sz="1200"/>
              <a:pPr eaLnBrk="1" hangingPunct="1"/>
              <a:t>19</a:t>
            </a:fld>
            <a:endParaRPr lang="en-US" altLang="en-US" sz="1200" dirty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66DED35-8EC9-4DDA-AC8B-EF8901EAD0F9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147FC97-E3CD-417B-A2D4-ECFEFF46E1EE}" type="slidenum">
              <a:rPr lang="en-US" altLang="en-US" sz="1200"/>
              <a:pPr eaLnBrk="1" hangingPunct="1"/>
              <a:t>20</a:t>
            </a:fld>
            <a:endParaRPr lang="en-US" altLang="en-US" sz="1200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5997248-2707-42B6-B157-3380DEC88E43}" type="slidenum">
              <a:rPr lang="en-US" altLang="en-US" sz="1200"/>
              <a:pPr eaLnBrk="1" hangingPunct="1"/>
              <a:t>21</a:t>
            </a:fld>
            <a:endParaRPr lang="en-US" altLang="en-US" sz="1200" dirty="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06F673-DB98-429F-8D72-77A9ACAF6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/>
              <a:t>onomasticon</a:t>
            </a:r>
          </a:p>
          <a:p>
            <a:r>
              <a:rPr lang="en-US" b="1" dirty="0">
                <a:hlinkClick r:id="rId3"/>
              </a:rPr>
              <a:t>noun</a:t>
            </a:r>
            <a:endParaRPr lang="en-US" b="1" dirty="0"/>
          </a:p>
          <a:p>
            <a:r>
              <a:rPr lang="en-US" dirty="0"/>
              <a:t>on·​o·​mas·​</a:t>
            </a:r>
            <a:r>
              <a:rPr lang="en-US" dirty="0" err="1"/>
              <a:t>ti</a:t>
            </a:r>
            <a:r>
              <a:rPr lang="en-US" dirty="0"/>
              <a:t>·​con ˌ</a:t>
            </a:r>
            <a:r>
              <a:rPr lang="en-US" dirty="0" err="1"/>
              <a:t>änəˈmastə</a:t>
            </a:r>
            <a:r>
              <a:rPr lang="en-US" dirty="0"/>
              <a:t>̇ˌ</a:t>
            </a:r>
            <a:r>
              <a:rPr lang="en-US" dirty="0" err="1"/>
              <a:t>kän</a:t>
            </a:r>
            <a:r>
              <a:rPr lang="en-US" dirty="0"/>
              <a:t>,</a:t>
            </a:r>
          </a:p>
          <a:p>
            <a:r>
              <a:rPr lang="en-US" dirty="0"/>
              <a:t>-</a:t>
            </a:r>
            <a:r>
              <a:rPr lang="en-US" dirty="0" err="1"/>
              <a:t>kən</a:t>
            </a:r>
            <a:endParaRPr lang="en-US" dirty="0"/>
          </a:p>
          <a:p>
            <a:r>
              <a:rPr lang="en-US" dirty="0"/>
              <a:t>plural -s 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a </a:t>
            </a:r>
            <a:r>
              <a:rPr lang="en-US" b="1" dirty="0"/>
              <a:t>: </a:t>
            </a:r>
            <a:r>
              <a:rPr lang="en-US" dirty="0"/>
              <a:t>a collection or listing of words especially in a specialized field (as science or commerce) </a:t>
            </a:r>
          </a:p>
          <a:p>
            <a:r>
              <a:rPr lang="en-US" dirty="0"/>
              <a:t>b </a:t>
            </a:r>
            <a:r>
              <a:rPr lang="en-US" b="1" dirty="0"/>
              <a:t>: </a:t>
            </a:r>
            <a:r>
              <a:rPr lang="en-US" dirty="0"/>
              <a:t>a work containing such a collection or listing </a:t>
            </a:r>
            <a:r>
              <a:rPr lang="en-US" b="1" dirty="0"/>
              <a:t>: </a:t>
            </a:r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altLang="en-US" dirty="0">
                <a:latin typeface="Arial" pitchFamily="34" charset="0"/>
                <a:ea typeface="ＭＳ Ｐゴシック" pitchFamily="34" charset="-128"/>
              </a:rPr>
              <a:t>https://</a:t>
            </a:r>
            <a:r>
              <a:rPr lang="en-US" altLang="en-US" dirty="0" err="1">
                <a:latin typeface="Arial" pitchFamily="34" charset="0"/>
                <a:ea typeface="ＭＳ Ｐゴシック" pitchFamily="34" charset="-128"/>
              </a:rPr>
              <a:t>www.merriam-webster.com</a:t>
            </a:r>
            <a:r>
              <a:rPr lang="en-US" altLang="en-US" dirty="0">
                <a:latin typeface="Arial" pitchFamily="34" charset="0"/>
                <a:ea typeface="ＭＳ Ｐゴシック" pitchFamily="34" charset="-128"/>
              </a:rPr>
              <a:t>/dictionary/onomasticon</a:t>
            </a:r>
          </a:p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altLang="en-US" dirty="0">
                <a:latin typeface="Arial" pitchFamily="34" charset="0"/>
                <a:ea typeface="ＭＳ Ｐゴシック" pitchFamily="34" charset="-128"/>
              </a:rPr>
              <a:t>In other words, the Hebrew listing of royal stewards is parallel to the Edomite names: Shebnayahu (Hebrew) of Hezekiah parallels the Shubnaqos of Edom since </a:t>
            </a:r>
            <a:r>
              <a:rPr lang="en-US" altLang="en-US" i="1" dirty="0">
                <a:latin typeface="Arial" pitchFamily="34" charset="0"/>
                <a:ea typeface="ＭＳ Ｐゴシック" pitchFamily="34" charset="-128"/>
              </a:rPr>
              <a:t>yahu</a:t>
            </a:r>
            <a:r>
              <a:rPr lang="en-US" altLang="en-US" i="0" dirty="0">
                <a:latin typeface="Arial" pitchFamily="34" charset="0"/>
                <a:ea typeface="ＭＳ Ｐゴシック" pitchFamily="34" charset="-128"/>
              </a:rPr>
              <a:t> and </a:t>
            </a:r>
            <a:r>
              <a:rPr lang="en-US" altLang="en-US" i="1" dirty="0" err="1">
                <a:latin typeface="Arial" pitchFamily="34" charset="0"/>
                <a:ea typeface="ＭＳ Ｐゴシック" pitchFamily="34" charset="-128"/>
              </a:rPr>
              <a:t>qos</a:t>
            </a:r>
            <a:r>
              <a:rPr lang="en-US" altLang="en-US" i="1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en-US" i="0" dirty="0">
                <a:latin typeface="Arial" pitchFamily="34" charset="0"/>
                <a:ea typeface="ＭＳ Ｐゴシック" pitchFamily="34" charset="-128"/>
              </a:rPr>
              <a:t>are both theophoric (</a:t>
            </a:r>
            <a:r>
              <a:rPr lang="en-US" dirty="0"/>
              <a:t>derived from or bearing the name of a god).</a:t>
            </a:r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5F427B0-DB1C-43CA-8A7B-13D1131557F0}" type="slidenum">
              <a:rPr lang="en-US" altLang="en-US" sz="1200"/>
              <a:pPr eaLnBrk="1" hangingPunct="1"/>
              <a:t>23</a:t>
            </a:fld>
            <a:endParaRPr lang="en-US" altLang="en-US" sz="1200" dirty="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357CB82-D7A3-4B47-938D-1910DF9C2DB3}" type="slidenum">
              <a:rPr lang="en-US" altLang="en-US" sz="1200"/>
              <a:pPr eaLnBrk="1" hangingPunct="1"/>
              <a:t>24</a:t>
            </a:fld>
            <a:endParaRPr lang="en-US" altLang="en-US" sz="1200" dirty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7757208-A147-4CF3-8091-10DC413E29A9}" type="slidenum">
              <a:rPr lang="en-US" altLang="en-US" sz="1200"/>
              <a:pPr eaLnBrk="1" hangingPunct="1"/>
              <a:t>25</a:t>
            </a:fld>
            <a:endParaRPr lang="en-US" altLang="en-US" sz="1200" dirty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72AE222-857E-4A58-8C18-8D2BD5897580}" type="slidenum">
              <a:rPr lang="en-US" altLang="en-US" sz="1200"/>
              <a:pPr eaLnBrk="1" hangingPunct="1"/>
              <a:t>26</a:t>
            </a:fld>
            <a:endParaRPr lang="en-US" altLang="en-US" sz="1200" dirty="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B727EAD-D441-4868-9E90-E020244D1ABD}" type="slidenum">
              <a:rPr lang="en-US" altLang="en-US" sz="1200"/>
              <a:pPr eaLnBrk="1" hangingPunct="1"/>
              <a:t>27</a:t>
            </a:fld>
            <a:endParaRPr lang="en-US" altLang="en-US" sz="1200" dirty="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0845C4F-94F2-4F12-88AA-845BC8248135}" type="slidenum">
              <a:rPr lang="en-US" altLang="en-US" sz="1200"/>
              <a:pPr eaLnBrk="1" hangingPunct="1"/>
              <a:t>28</a:t>
            </a:fld>
            <a:endParaRPr lang="en-US" altLang="en-US" sz="1200" dirty="0"/>
          </a:p>
        </p:txBody>
      </p:sp>
      <p:sp>
        <p:nvSpPr>
          <p:cNvPr id="99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BC1F692-D764-4108-A1BC-A63E1642F01F}" type="slidenum">
              <a:rPr lang="en-US" altLang="en-US" sz="1200"/>
              <a:pPr eaLnBrk="1" hangingPunct="1"/>
              <a:t>29</a:t>
            </a:fld>
            <a:endParaRPr lang="en-US" altLang="en-US" sz="1200" dirty="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C288127-A463-457A-9D7C-AB1DB7FC0F0A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CC62768-3248-4D8F-B601-D3B2EA13F04D}" type="slidenum">
              <a:rPr lang="en-US" altLang="en-US" sz="1200"/>
              <a:pPr eaLnBrk="1" hangingPunct="1"/>
              <a:t>30</a:t>
            </a:fld>
            <a:endParaRPr lang="en-US" altLang="en-US" sz="1200" dirty="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08C5F1-8352-46EE-9E83-F91484D81C4E}" type="slidenum">
              <a:rPr lang="en-US" altLang="en-US" sz="1200"/>
              <a:pPr eaLnBrk="1" hangingPunct="1"/>
              <a:t>31</a:t>
            </a:fld>
            <a:endParaRPr lang="en-US" altLang="en-US" sz="1200" dirty="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B341638-115E-4F33-82F5-69F2B117C432}" type="slidenum">
              <a:rPr lang="en-US" altLang="en-US" sz="1200"/>
              <a:pPr eaLnBrk="1" hangingPunct="1"/>
              <a:t>32</a:t>
            </a:fld>
            <a:endParaRPr lang="en-US" altLang="en-US" sz="1200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E5084DF-5AE8-4D15-BAC5-412C74268ED1}" type="slidenum">
              <a:rPr lang="en-US" altLang="en-US" sz="1200"/>
              <a:pPr eaLnBrk="1" hangingPunct="1"/>
              <a:t>33</a:t>
            </a:fld>
            <a:endParaRPr lang="en-US" altLang="en-US" sz="1200" dirty="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813A985-9606-4841-A269-D4BA6B914534}" type="slidenum">
              <a:rPr lang="en-US" altLang="en-US" sz="1200"/>
              <a:pPr eaLnBrk="1" hangingPunct="1"/>
              <a:t>34</a:t>
            </a:fld>
            <a:endParaRPr lang="en-US" altLang="en-US" sz="1200" dirty="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6693FBA-E667-4C9C-8F4B-AC29FF4BF3FD}" type="slidenum">
              <a:rPr lang="en-US" altLang="en-US" sz="1200"/>
              <a:pPr eaLnBrk="1" hangingPunct="1"/>
              <a:t>35</a:t>
            </a:fld>
            <a:endParaRPr lang="en-US" altLang="en-US" sz="1200" dirty="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102AC3B-5F25-4055-B05E-2282D96ECB83}" type="slidenum">
              <a:rPr lang="en-US" altLang="en-US" sz="1200"/>
              <a:pPr eaLnBrk="1" hangingPunct="1"/>
              <a:t>36</a:t>
            </a:fld>
            <a:endParaRPr lang="en-US" altLang="en-US" sz="1200" dirty="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1DB2FDB-A347-4C8D-A840-E1EA26FC554F}" type="slidenum">
              <a:rPr lang="en-US" altLang="en-US" sz="1200"/>
              <a:pPr eaLnBrk="1" hangingPunct="1"/>
              <a:t>37</a:t>
            </a:fld>
            <a:endParaRPr lang="en-US" altLang="en-US" sz="1200" dirty="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F530BF9-CF96-4750-B20D-E63575702713}" type="slidenum">
              <a:rPr lang="en-US" altLang="en-US" sz="1200"/>
              <a:pPr eaLnBrk="1" hangingPunct="1"/>
              <a:t>38</a:t>
            </a:fld>
            <a:endParaRPr lang="en-US" altLang="en-US" sz="1200" dirty="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D325FB9-EC3C-48DA-8C16-2A1D2BC4281C}" type="slidenum">
              <a:rPr lang="en-US" altLang="en-US" sz="1200"/>
              <a:pPr eaLnBrk="1" hangingPunct="1"/>
              <a:t>39</a:t>
            </a:fld>
            <a:endParaRPr lang="en-US" altLang="en-US" sz="1200" dirty="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B7AB6BD-5FD0-4859-B04B-72562A36E7DE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461C1C6-CED6-4409-BC9A-A23B979F8592}" type="slidenum">
              <a:rPr lang="en-US" altLang="en-US" sz="1200"/>
              <a:pPr eaLnBrk="1" hangingPunct="1"/>
              <a:t>40</a:t>
            </a:fld>
            <a:endParaRPr lang="en-US" altLang="en-US" sz="1200" dirty="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06B92C4-9BD6-414A-95B5-3B0CBEF576EE}" type="slidenum">
              <a:rPr lang="en-US" altLang="en-US" sz="1200"/>
              <a:pPr eaLnBrk="1" hangingPunct="1"/>
              <a:t>41</a:t>
            </a:fld>
            <a:endParaRPr lang="en-US" altLang="en-US" sz="1200" dirty="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temptation for Ahab in Isaiah's time was to trust in a coalition of other nations to fight Assyria—yet God told them to trust him instead. Why?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All these nations would fall to Assyria since God had appointed it. 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Assyrians later destroyed the northern nation of Israel during Isaiah’s lifetime—as well as 46 cities of Judah. 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 such a time of calamity, whom would Judah trust? 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13:1–14:27	Babylon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14:28-32	Philistia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15–16		Moab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17		Damascus/Israel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18		Ethiopia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19–20		Egypt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21:1-10	Babylon by the Sea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21:11-12	Edom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21:13-17	Arabia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22		Jerusalem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23		Tyre</a:t>
            </a:r>
          </a:p>
          <a:p>
            <a:pPr eaLnBrk="1" hangingPunct="1"/>
            <a:endParaRPr lang="zh-CN" alt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6698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702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17ACC77-AF2E-4EC4-BAFB-21D70206D2B8}" type="slidenum">
              <a:rPr lang="en-US" altLang="en-US" sz="1200"/>
              <a:pPr eaLnBrk="1" hangingPunct="1"/>
              <a:t>44</a:t>
            </a:fld>
            <a:endParaRPr lang="en-US" altLang="en-US" sz="1200" dirty="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CAA913D-6D45-45A2-B73D-DCEE75D82274}" type="slidenum">
              <a:rPr lang="en-US" altLang="en-US" sz="1200"/>
              <a:pPr eaLnBrk="1" hangingPunct="1"/>
              <a:t>45</a:t>
            </a:fld>
            <a:endParaRPr lang="en-US" altLang="en-US" sz="1200" dirty="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F43E6A2-C1AF-408D-9983-66A72F7E1C20}" type="slidenum">
              <a:rPr lang="en-US" altLang="en-US" sz="1200"/>
              <a:pPr eaLnBrk="1" hangingPunct="1"/>
              <a:t>46</a:t>
            </a:fld>
            <a:endParaRPr lang="en-US" altLang="en-US" sz="1200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AA471BE-BC3A-4C0D-89B4-4D58778746C0}" type="slidenum">
              <a:rPr lang="en-US" altLang="en-US" sz="1200"/>
              <a:pPr eaLnBrk="1" hangingPunct="1"/>
              <a:t>47</a:t>
            </a:fld>
            <a:endParaRPr lang="en-US" altLang="en-US" sz="1200" dirty="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89DA851-0122-4BB6-AEDC-431E0B81F115}" type="slidenum">
              <a:rPr lang="en-US" altLang="en-US" sz="1200"/>
              <a:pPr eaLnBrk="1" hangingPunct="1"/>
              <a:t>48</a:t>
            </a:fld>
            <a:endParaRPr lang="en-US" altLang="en-US" sz="1200" dirty="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6EE874A-668D-4694-BEBC-B3354372EDDE}" type="slidenum">
              <a:rPr lang="en-US" altLang="en-US" sz="1200"/>
              <a:pPr eaLnBrk="1" hangingPunct="1"/>
              <a:t>49</a:t>
            </a:fld>
            <a:endParaRPr lang="en-US" altLang="en-US" sz="1200" dirty="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A61A39C-720D-4246-AA32-E090F8C474A2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93AB5BA-FD8E-4372-87B8-C686965333DC}" type="slidenum">
              <a:rPr lang="en-US" altLang="en-US" sz="1200"/>
              <a:pPr eaLnBrk="1" hangingPunct="1"/>
              <a:t>50</a:t>
            </a:fld>
            <a:endParaRPr lang="en-US" altLang="en-US" sz="1200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A9C3243-1853-4FD4-BDC1-BEE5AE318A51}" type="slidenum">
              <a:rPr lang="en-US" altLang="en-US" sz="1200"/>
              <a:pPr eaLnBrk="1" hangingPunct="1"/>
              <a:t>51</a:t>
            </a:fld>
            <a:endParaRPr lang="en-US" altLang="en-US" sz="1200" dirty="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5BCC4B9-8B06-4D10-BF02-FAA024C9DBC0}" type="slidenum">
              <a:rPr lang="en-US" altLang="en-US" sz="1200"/>
              <a:pPr eaLnBrk="1" hangingPunct="1"/>
              <a:t>52</a:t>
            </a:fld>
            <a:endParaRPr lang="en-US" altLang="en-US" sz="1200" dirty="0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158B635-33AE-4AB1-92D4-3051789FC23D}" type="slidenum">
              <a:rPr lang="en-US" altLang="en-US" sz="1200"/>
              <a:pPr eaLnBrk="1" hangingPunct="1"/>
              <a:t>53</a:t>
            </a:fld>
            <a:endParaRPr lang="en-US" altLang="en-US" sz="1200" dirty="0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37EBD5B-212F-4193-9552-22A667CBD50C}" type="slidenum">
              <a:rPr lang="en-US" altLang="en-US" sz="1200"/>
              <a:pPr eaLnBrk="1" hangingPunct="1"/>
              <a:t>54</a:t>
            </a:fld>
            <a:endParaRPr lang="en-US" altLang="en-US" sz="1200" dirty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361474D-1757-43A1-997F-D228C871A246}" type="slidenum">
              <a:rPr lang="en-US" altLang="en-US" sz="1200"/>
              <a:pPr eaLnBrk="1" hangingPunct="1"/>
              <a:t>55</a:t>
            </a:fld>
            <a:endParaRPr lang="en-US" altLang="en-US" sz="1200" dirty="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2892898-5260-4FF7-9F79-B373713FDB2E}" type="slidenum">
              <a:rPr lang="en-US" altLang="en-US" sz="1200"/>
              <a:pPr eaLnBrk="1" hangingPunct="1"/>
              <a:t>56</a:t>
            </a:fld>
            <a:endParaRPr lang="en-US" altLang="en-US" sz="1200" dirty="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1FA77A4-47AD-4CCC-8468-D18624C76634}" type="slidenum">
              <a:rPr lang="en-US" altLang="en-US" sz="1200"/>
              <a:pPr eaLnBrk="1" hangingPunct="1"/>
              <a:t>57</a:t>
            </a:fld>
            <a:endParaRPr lang="en-US" altLang="en-US" sz="1200" dirty="0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927946-17B9-49C0-A49B-675C011D62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501D0-8FFB-4FD9-B904-9C96A5217D7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1E4CBB0-27F1-4897-8E2B-07718F67103A}" type="slidenum">
              <a:rPr lang="en-US" altLang="en-US" sz="1200"/>
              <a:pPr eaLnBrk="1" hangingPunct="1"/>
              <a:t>6</a:t>
            </a:fld>
            <a:endParaRPr lang="en-US" altLang="en-US" sz="1200" dirty="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C7E6AAE-4500-4D02-B048-219CD345BF1B}" type="slidenum">
              <a:rPr lang="en-US" altLang="en-US" sz="1200"/>
              <a:pPr eaLnBrk="1" hangingPunct="1"/>
              <a:t>60</a:t>
            </a:fld>
            <a:endParaRPr lang="en-US" altLang="en-US" sz="1200" dirty="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04FE0CB-0FE8-4F93-9C30-E3A1F9E1E043}" type="slidenum">
              <a:rPr lang="en-US" altLang="en-US" sz="1200"/>
              <a:pPr eaLnBrk="1" hangingPunct="1"/>
              <a:t>61</a:t>
            </a:fld>
            <a:endParaRPr lang="en-US" altLang="en-US" sz="1200" dirty="0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32125A6-7728-4267-9D09-0063A839C3A5}" type="slidenum">
              <a:rPr lang="en-US" altLang="en-US" sz="1200"/>
              <a:pPr eaLnBrk="1" hangingPunct="1"/>
              <a:t>62</a:t>
            </a:fld>
            <a:endParaRPr lang="en-US" altLang="en-US" sz="1200" dirty="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CEE96BE-92D5-4BE9-AEB1-D4E9000D9D28}" type="slidenum">
              <a:rPr lang="en-US" altLang="en-US" sz="1200"/>
              <a:pPr eaLnBrk="1" hangingPunct="1"/>
              <a:t>63</a:t>
            </a:fld>
            <a:endParaRPr lang="en-US" altLang="en-US" sz="1200" dirty="0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F49B049-A658-41D2-AE45-DAE229C6195D}" type="slidenum">
              <a:rPr lang="en-US" altLang="en-US" sz="1200"/>
              <a:pPr eaLnBrk="1" hangingPunct="1"/>
              <a:t>64</a:t>
            </a:fld>
            <a:endParaRPr lang="en-US" altLang="en-US" sz="1200" dirty="0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D6DEA0F-B13A-426A-9582-5E4CD883E311}" type="slidenum">
              <a:rPr lang="en-US" altLang="en-US" sz="1200"/>
              <a:pPr eaLnBrk="1" hangingPunct="1"/>
              <a:t>65</a:t>
            </a:fld>
            <a:endParaRPr lang="en-US" altLang="en-US" sz="1200" dirty="0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38137B8-6961-4C96-A2FD-9F6877FBA2A4}" type="slidenum">
              <a:rPr lang="en-US" altLang="en-US" sz="1200"/>
              <a:pPr eaLnBrk="1" hangingPunct="1"/>
              <a:t>66</a:t>
            </a:fld>
            <a:endParaRPr lang="en-US" altLang="en-US" sz="1200" dirty="0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ADCFA9-01F9-406A-9F4C-157FED7D393A}" type="slidenum">
              <a:rPr lang="en-US" altLang="en-US" sz="1200"/>
              <a:pPr eaLnBrk="1" hangingPunct="1"/>
              <a:t>67</a:t>
            </a:fld>
            <a:endParaRPr lang="en-US" altLang="en-US" sz="1200" dirty="0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F73A9C0-29C3-44CD-97A6-A7E31057E494}" type="slidenum">
              <a:rPr lang="en-US" altLang="en-US" sz="1200"/>
              <a:pPr eaLnBrk="1" hangingPunct="1"/>
              <a:t>68</a:t>
            </a:fld>
            <a:endParaRPr lang="en-US" altLang="en-US" sz="1200" dirty="0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17EBD0C-86D9-4B84-831C-52D2F1DD4CF0}" type="slidenum">
              <a:rPr lang="en-US" altLang="en-US" sz="1200"/>
              <a:pPr eaLnBrk="1" hangingPunct="1"/>
              <a:t>69</a:t>
            </a:fld>
            <a:endParaRPr lang="en-US" altLang="en-US" sz="1200" dirty="0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4BC75EB-F5A3-4759-9CD8-15480602002D}" type="slidenum">
              <a:rPr lang="en-US" altLang="en-US" sz="1200"/>
              <a:pPr eaLnBrk="1" hangingPunct="1"/>
              <a:t>7</a:t>
            </a:fld>
            <a:endParaRPr lang="en-US" altLang="en-US" sz="1200" dirty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AD48206-7FB3-44FF-9436-32BB9FF5C2B4}" type="slidenum">
              <a:rPr lang="en-US" altLang="en-US" sz="1200"/>
              <a:pPr eaLnBrk="1" hangingPunct="1"/>
              <a:t>70</a:t>
            </a:fld>
            <a:endParaRPr lang="en-US" altLang="en-US" sz="1200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B3671DC-207D-4E27-8009-830C694F0176}" type="slidenum">
              <a:rPr lang="en-US" altLang="en-US" sz="1200"/>
              <a:pPr eaLnBrk="1" hangingPunct="1"/>
              <a:t>71</a:t>
            </a:fld>
            <a:endParaRPr lang="en-US" altLang="en-US" sz="1200" dirty="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73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Survey (ns)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6BAF7-5167-AD46-B1F9-F7E8F273AF60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2749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These two slides contrast Israel's relatives to their east in four distinct periods, starting from their origin in their common ancestor, Terah, father of Abraham (Gen 11:27-32). Following that, what happened to them during Israel's Exodus, period of the Judges, and United Monarchy?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_____________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OB-02-Ammonites-9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OB-09-Edomites-8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OB-11-Moabites-72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OS-04-Numbers-282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D41E-6B92-9F4B-8DFD-7BDA6611B98D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2749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These two slides contrast Israel's relatives to their east in four distinct periods, starting from their origin in their common ancestor, Terah, father of Abraham (Gen 11:27-32). Following that, what happened to them during Israel's Exodus, period of the Judges, and United Monarchy?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_____________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OB-02-Ammonites-10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OB-09-Edomites-9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OB-11-Moabites-73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OS-04-Numbers-283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61F8E-8571-4F23-AB58-831F20B61C7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090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7256D-5D38-4CA7-B1CA-571597C7DBF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5568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1E513-D89F-4D94-AFAB-0E62AFACA9F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836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7DF58-8C67-4F09-BE3A-AAE0B34945C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1408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91199-F094-4138-83BC-C11149CF399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3403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0423A4-1A8B-4C8C-B8E6-3871BAA73A9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0140975"/>
      </p:ext>
    </p:extLst>
  </p:cSld>
  <p:clrMapOvr>
    <a:masterClrMapping/>
  </p:clrMapOvr>
  <p:transition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657DE-E9EC-4C3F-A58D-FE5EC7CB6F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8598875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017D1-22A7-4DD5-A107-4D60AE6EB3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9624045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7A7A4-01A9-4CA5-B260-5DA0E13E3D1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1658260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34480D-EDDB-4318-B956-06BF5144B67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9486588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BA090-F736-4F31-95F4-B557A56C37F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6315883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85321-AD47-46EB-B8D6-6184231BABE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8823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2A705-DBE3-4A76-8EEB-D77FE2C1E94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21758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8643B-0DFE-4B35-B86D-9978A6ECD3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2070171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BB918F-A787-42EF-95A1-7488BCAD2E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9520689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C0E46-95C9-43F4-B611-13DF2E8953E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9016255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5F12FF-05A9-425B-9E99-5BA190C379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8848463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97937D3D-B617-4C42-8CB9-F6CEF1E6AB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4106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AA971BDF-B4EC-4C25-8B15-A5F4744B52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7770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D982481E-C33C-4DAB-8D4F-286622AA007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8644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cs typeface="Arial" pitchFamily="34" charset="0"/>
              </a:defRPr>
            </a:lvl1pPr>
          </a:lstStyle>
          <a:p>
            <a:fld id="{BB27065F-749F-49CC-BFF8-7387BA15AC8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56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3102E-2767-4FCA-9A7F-75BE303711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31618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52835-FDBD-4B33-8777-A39D87B4369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83327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B8F06-3414-4503-98BE-FDDC7535148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546899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C62A5-726E-4813-B5E3-532717E97F2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561058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E2C70-56A6-45A7-BC92-C23032D9213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788323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96DDA-EAFF-4781-9705-52F4A8D14AF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636268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92E8F-17F7-4D75-812B-9A62A3D199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589377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86CB-C522-4A00-934C-031C0026F48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183729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823E6-5462-4E68-B327-0D7108EADAE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653629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689DD-745B-441B-BC5D-7DF6E5A8F57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506706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94988-8B83-42AB-9F68-90D271BD03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756460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4250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5A4B3-7130-40E7-9C15-DCB4F3DD43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9573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33803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1318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7845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99044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4061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47387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2288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1300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8803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221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DBCD8E-8896-415E-96D7-817B34EEE84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15549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0276993-0C83-7B42-812A-ED63A6BFDEF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3943169"/>
      </p:ext>
    </p:extLst>
  </p:cSld>
  <p:clrMapOvr>
    <a:masterClrMapping/>
  </p:clrMapOvr>
  <p:transition spd="med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D80C5B6-7DE3-7D45-AF98-32FC164D151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6498273"/>
      </p:ext>
    </p:extLst>
  </p:cSld>
  <p:clrMapOvr>
    <a:masterClrMapping/>
  </p:clrMapOvr>
  <p:transition spd="med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256909-6180-C14C-A802-BE71F4CEF9A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4925305"/>
      </p:ext>
    </p:extLst>
  </p:cSld>
  <p:clrMapOvr>
    <a:masterClrMapping/>
  </p:clrMapOvr>
  <p:transition spd="med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9C7DF3B-9C83-B341-9932-AAC3A526901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7041316"/>
      </p:ext>
    </p:extLst>
  </p:cSld>
  <p:clrMapOvr>
    <a:masterClrMapping/>
  </p:clrMapOvr>
  <p:transition spd="med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71000E3-0003-E24B-8E91-25F2F3E8CA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8091798"/>
      </p:ext>
    </p:extLst>
  </p:cSld>
  <p:clrMapOvr>
    <a:masterClrMapping/>
  </p:clrMapOvr>
  <p:transition spd="med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1089D5-426E-4A42-ABCD-F6930D21705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3831185"/>
      </p:ext>
    </p:extLst>
  </p:cSld>
  <p:clrMapOvr>
    <a:masterClrMapping/>
  </p:clrMapOvr>
  <p:transition spd="med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7C25455-1154-354D-9DE6-94714F644E2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4036245"/>
      </p:ext>
    </p:extLst>
  </p:cSld>
  <p:clrMapOvr>
    <a:masterClrMapping/>
  </p:clrMapOvr>
  <p:transition spd="med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3BB97B-A711-FA46-AA2A-A586669B52D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0098322"/>
      </p:ext>
    </p:extLst>
  </p:cSld>
  <p:clrMapOvr>
    <a:masterClrMapping/>
  </p:clrMapOvr>
  <p:transition spd="med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BD2E87-E032-F543-9BED-63AF2F1495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4893367"/>
      </p:ext>
    </p:extLst>
  </p:cSld>
  <p:clrMapOvr>
    <a:masterClrMapping/>
  </p:clrMapOvr>
  <p:transition spd="med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83D18D3-1177-6C4C-9961-E9A1B0F87A3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9585987"/>
      </p:ext>
    </p:extLst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980A7-CADB-4C72-94EF-503D5A7F04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44596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C26FDB-7864-C84F-B027-4781C92F57A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4661555"/>
      </p:ext>
    </p:extLst>
  </p:cSld>
  <p:clrMapOvr>
    <a:masterClrMapping/>
  </p:clrMapOvr>
  <p:transition spd="med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72DB97-91BA-F446-BF28-EA6ED37035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3691783"/>
      </p:ext>
    </p:extLst>
  </p:cSld>
  <p:clrMapOvr>
    <a:masterClrMapping/>
  </p:clrMapOvr>
  <p:transition spd="med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875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4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321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268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568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68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15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97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EBFEF9-DB98-44B7-99F9-703C418D6D0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4480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800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583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23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282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20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2147483647 w 4128"/>
              <a:gd name="T1" fmla="*/ 2147483647 h 479"/>
              <a:gd name="T2" fmla="*/ 2147483647 w 4128"/>
              <a:gd name="T3" fmla="*/ 2147483647 h 479"/>
              <a:gd name="T4" fmla="*/ 2147483647 w 4128"/>
              <a:gd name="T5" fmla="*/ 2147483647 h 479"/>
              <a:gd name="T6" fmla="*/ 0 w 4128"/>
              <a:gd name="T7" fmla="*/ 2147483647 h 479"/>
              <a:gd name="T8" fmla="*/ 2147483647 w 4128"/>
              <a:gd name="T9" fmla="*/ 2147483647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3333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7AB0ED60-0A7F-F647-A137-882FC38FB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986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A9CF58B1-75A8-BB49-ABEE-BA46AD6E3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490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B07DA1F5-7B38-384A-BF6B-527E6C76F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023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902EE3D6-B1A5-7F40-99F9-15349FFFE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521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9DB35ED1-FAA3-BB4E-BF11-AD1B9CD35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6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BE1664-A657-4454-91E3-3D8FFC8720A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74819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F284EA98-D9A9-974A-A666-3E4372879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19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3C8041E3-A25B-B749-8F76-922CA6816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487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C261B0D8-1472-9F4E-B6DC-5C4060F67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577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7EE8E9B1-CC6C-7E40-8B47-7203797A0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609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FDFF995A-FD8C-C74C-A60D-31B7449A4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563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spcBef>
                <a:spcPct val="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62BA9173-B167-6549-B82D-D4C385D71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7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E05081-F075-4C84-8B12-21C0EB565F5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288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814777F-5F69-4035-AA97-523DCF68DB9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fld id="{C35C4BCA-E0E5-4C35-96CF-8D9E9F20EA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EB6BCFBC-CB30-4A4D-B9D0-69AC19C3FA1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463634"/>
                </a:solidFill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463634"/>
                </a:solidFill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63634"/>
                </a:solidFill>
                <a:latin typeface="Times New Roman" pitchFamily="18" charset="0"/>
              </a:defRPr>
            </a:lvl1pPr>
          </a:lstStyle>
          <a:p>
            <a:fld id="{EB29D8C6-D371-48EB-9968-7E2E3FE80B4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pitchFamily="34" charset="-128"/>
          <a:cs typeface="ＭＳ Ｐゴシック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804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 sz="24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3805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 sz="24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3806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 sz="24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 dirty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 dirty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25E86E2-0AF6-415B-82FC-26CE8A9475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1016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MS PGothic" charset="0"/>
              </a:defRPr>
            </a:lvl1pPr>
          </a:lstStyle>
          <a:p>
            <a:pPr defTabSz="914400">
              <a:defRPr/>
            </a:pPr>
            <a:fld id="{EB06BE58-CCAC-8A48-A3AE-60B22C5533E4}" type="slidenum">
              <a:rPr lang="zh-CN" altLang="en-US"/>
              <a:pPr defTabSz="91440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079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38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spcBef>
                <a:spcPct val="50000"/>
              </a:spcBef>
              <a:buFontTx/>
              <a:buNone/>
              <a:defRPr sz="1400" b="0">
                <a:solidFill>
                  <a:srgbClr val="578963"/>
                </a:solidFill>
                <a:latin typeface="Times New Roman"/>
                <a:ea typeface="Times New Roman" pitchFamily="-111" charset="0"/>
                <a:cs typeface="Times New Roman" pitchFamily="-111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spcBef>
                <a:spcPct val="50000"/>
              </a:spcBef>
              <a:buFontTx/>
              <a:buNone/>
              <a:defRPr sz="1400" b="0">
                <a:solidFill>
                  <a:srgbClr val="578963"/>
                </a:solidFill>
                <a:latin typeface="Times New Roman"/>
                <a:ea typeface="Times New Roman" pitchFamily="-111" charset="0"/>
                <a:cs typeface="Times New Roman" pitchFamily="-111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spcBef>
                <a:spcPct val="50000"/>
              </a:spcBef>
              <a:defRPr sz="1400">
                <a:solidFill>
                  <a:srgbClr val="578963"/>
                </a:solidFill>
                <a:latin typeface="Times New Roman" charset="0"/>
                <a:cs typeface="Times New Roman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03CE99B-34EB-D243-BC0D-2B827EBE2F08}" type="slidenum">
              <a:rPr lang="en-US">
                <a:ea typeface="ＭＳ Ｐゴシック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9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/>
          <a:ea typeface="MS PGothic" charset="0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charset="0"/>
        <a:buChar char="§"/>
        <a:defRPr kumimoji="1" sz="3200">
          <a:solidFill>
            <a:schemeClr val="tx1"/>
          </a:solidFill>
          <a:latin typeface="Arial"/>
          <a:ea typeface="MS PGothic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charset="0"/>
        <a:buChar char="l"/>
        <a:defRPr kumimoji="1" sz="2800">
          <a:solidFill>
            <a:schemeClr val="tx1"/>
          </a:solidFill>
          <a:latin typeface="Arial"/>
          <a:ea typeface="MS PGothic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/>
          <a:ea typeface="MS PGothic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7955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6600" dirty="0">
                <a:solidFill>
                  <a:srgbClr val="CC6600"/>
                </a:solidFill>
                <a:ea typeface="ＭＳ Ｐゴシック" pitchFamily="34" charset="-128"/>
              </a:rPr>
              <a:t>Edomites</a:t>
            </a:r>
            <a:endParaRPr lang="en-US" altLang="en-US" dirty="0">
              <a:solidFill>
                <a:srgbClr val="CC6600"/>
              </a:solidFill>
              <a:ea typeface="ＭＳ Ｐゴシック" pitchFamily="34" charset="-128"/>
            </a:endParaRPr>
          </a:p>
        </p:txBody>
      </p:sp>
      <p:pic>
        <p:nvPicPr>
          <p:cNvPr id="47107" name="Picture 6" descr="peop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927350"/>
            <a:ext cx="6705600" cy="2895600"/>
          </a:xfrm>
          <a:noFill/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itchFamily="34" charset="-128"/>
              </a:rPr>
              <a:t>Identity</a:t>
            </a:r>
          </a:p>
          <a:p>
            <a:pPr eaLnBrk="1" hangingPunct="1"/>
            <a:r>
              <a:rPr lang="en-US" altLang="en-US" b="1" dirty="0">
                <a:ea typeface="ＭＳ Ｐゴシック" pitchFamily="34" charset="-128"/>
              </a:rPr>
              <a:t>Geography</a:t>
            </a:r>
          </a:p>
          <a:p>
            <a:pPr eaLnBrk="1" hangingPunct="1"/>
            <a:r>
              <a:rPr lang="en-US" altLang="en-US" b="1" dirty="0">
                <a:ea typeface="ＭＳ Ｐゴシック" pitchFamily="34" charset="-128"/>
              </a:rPr>
              <a:t>Deity and Literature</a:t>
            </a:r>
          </a:p>
          <a:p>
            <a:pPr eaLnBrk="1" hangingPunct="1"/>
            <a:r>
              <a:rPr lang="en-US" altLang="en-US" b="1" dirty="0">
                <a:ea typeface="ＭＳ Ｐゴシック" pitchFamily="34" charset="-128"/>
              </a:rPr>
              <a:t>Significance History and Israel</a:t>
            </a:r>
          </a:p>
          <a:p>
            <a:pPr eaLnBrk="1" hangingPunct="1"/>
            <a:r>
              <a:rPr lang="en-US" altLang="en-US" b="1" dirty="0">
                <a:ea typeface="ＭＳ Ｐゴシック" pitchFamily="34" charset="-128"/>
              </a:rPr>
              <a:t>Lessons</a:t>
            </a:r>
          </a:p>
        </p:txBody>
      </p:sp>
      <p:sp>
        <p:nvSpPr>
          <p:cNvPr id="47110" name="TextBox 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FF"/>
                </a:solidFill>
              </a:rPr>
              <a:t>101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87FF96-D984-8E9A-8826-52686CE18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Dr. Rick Griffith •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Jordan Evangelical Theological Seminary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86400"/>
            <a:ext cx="8229600" cy="11430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rgbClr val="FFFFFF"/>
                </a:solidFill>
                <a:ea typeface="SimSun" pitchFamily="2" charset="-122"/>
              </a:rPr>
              <a:t>When did the Edomites live?</a:t>
            </a:r>
            <a:endParaRPr lang="en-US" alt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0"/>
            <a:ext cx="8456613" cy="2667000"/>
          </a:xfrm>
        </p:spPr>
        <p:txBody>
          <a:bodyPr/>
          <a:lstStyle/>
          <a:p>
            <a:pPr eaLnBrk="1" hangingPunct="1"/>
            <a:r>
              <a:rPr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Archaeology shows that the land was occupied before Esau</a:t>
            </a:r>
            <a:r>
              <a:rPr lang="fr-FR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'</a:t>
            </a:r>
            <a:r>
              <a:rPr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s time by the Horites (Gen. 14:6).</a:t>
            </a:r>
          </a:p>
          <a:p>
            <a:pPr eaLnBrk="1" hangingPunct="1"/>
            <a:r>
              <a:rPr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Esau</a:t>
            </a:r>
            <a:r>
              <a:rPr lang="fr-FR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'</a:t>
            </a:r>
            <a:r>
              <a:rPr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s descendants then migrated to that land and became the dominant group.</a:t>
            </a:r>
          </a:p>
          <a:p>
            <a:pPr eaLnBrk="1" hangingPunct="1">
              <a:buFontTx/>
              <a:buNone/>
            </a:pPr>
            <a:endParaRPr lang="en-US" altLang="zh-CN" sz="2800" b="1" dirty="0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8445500" y="0"/>
            <a:ext cx="698500" cy="830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101</a:t>
            </a:r>
          </a:p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2c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Dsc092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120837" name="Picture 5" descr="jacbesau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25" y="3509963"/>
            <a:ext cx="2503488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172075" y="762000"/>
            <a:ext cx="3819525" cy="6197600"/>
            <a:chOff x="3483" y="416"/>
            <a:chExt cx="2497" cy="3904"/>
          </a:xfrm>
        </p:grpSpPr>
        <p:sp>
          <p:nvSpPr>
            <p:cNvPr id="63498" name="Rectangle 7"/>
            <p:cNvSpPr>
              <a:spLocks noChangeArrowheads="1"/>
            </p:cNvSpPr>
            <p:nvPr/>
          </p:nvSpPr>
          <p:spPr bwMode="auto">
            <a:xfrm>
              <a:off x="3483" y="416"/>
              <a:ext cx="2497" cy="3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pic>
          <p:nvPicPr>
            <p:cNvPr id="63499" name="Picture 8" descr="JacobandEsa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7" y="431"/>
              <a:ext cx="1932" cy="1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0841" name="Picture 9" descr="gen33-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188" y="3578225"/>
            <a:ext cx="298926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2" name="Picture 10" descr="feb219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4014788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Picture 11" descr="jacobandessau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270375" cy="44672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4" name="Picture 12" descr="esausellsbirthrigh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38" y="4132263"/>
            <a:ext cx="4525962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Title 12"/>
          <p:cNvSpPr>
            <a:spLocks noGrp="1"/>
          </p:cNvSpPr>
          <p:nvPr>
            <p:ph type="title" idx="4294967295"/>
          </p:nvPr>
        </p:nvSpPr>
        <p:spPr>
          <a:xfrm>
            <a:off x="1371600" y="0"/>
            <a:ext cx="7772400" cy="381000"/>
          </a:xfrm>
        </p:spPr>
        <p:txBody>
          <a:bodyPr/>
          <a:lstStyle/>
          <a:p>
            <a:pPr algn="r"/>
            <a:r>
              <a:rPr lang="en-US" altLang="en-US" sz="2400" b="1" u="sng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He</a:t>
            </a:r>
            <a:r>
              <a:rPr lang="fr-FR" altLang="en-US" sz="2400" b="1" u="sng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'</a:t>
            </a:r>
            <a:r>
              <a:rPr lang="en-US" altLang="en-US" sz="2400" b="1" u="sng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 So Hairy, Jacob</a:t>
            </a:r>
            <a:r>
              <a:rPr lang="fr-FR" altLang="en-US" sz="2400" b="1" u="sng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'</a:t>
            </a:r>
            <a:r>
              <a:rPr lang="en-US" altLang="en-US" sz="2400" b="1" u="sng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 Brother</a:t>
            </a:r>
            <a:endParaRPr lang="en-US" altLang="en-US" dirty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ea typeface="ＭＳ Ｐゴシック" pitchFamily="34" charset="-128"/>
              </a:rPr>
              <a:t>Geography</a:t>
            </a:r>
          </a:p>
        </p:txBody>
      </p:sp>
      <p:pic>
        <p:nvPicPr>
          <p:cNvPr id="65539" name="Picture 8" descr="map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9213" y="1295400"/>
            <a:ext cx="3783013" cy="5562600"/>
          </a:xfrm>
          <a:noFill/>
        </p:spPr>
      </p:pic>
      <p:pic>
        <p:nvPicPr>
          <p:cNvPr id="65540" name="Picture 9" descr="palestii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1400" y="1371600"/>
            <a:ext cx="5562600" cy="5486400"/>
          </a:xfrm>
          <a:noFill/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1752600" y="1295400"/>
            <a:ext cx="556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800" b="1" dirty="0"/>
              <a:t>Notice the terrain</a:t>
            </a:r>
          </a:p>
        </p:txBody>
      </p:sp>
      <p:sp>
        <p:nvSpPr>
          <p:cNvPr id="65542" name="TextBox 5"/>
          <p:cNvSpPr txBox="1">
            <a:spLocks noChangeArrowheads="1"/>
          </p:cNvSpPr>
          <p:nvPr/>
        </p:nvSpPr>
        <p:spPr bwMode="auto">
          <a:xfrm>
            <a:off x="8445500" y="0"/>
            <a:ext cx="698500" cy="830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101</a:t>
            </a:r>
          </a:p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2c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the mountains of seir-petra are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758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ea typeface="ＭＳ Ｐゴシック" pitchFamily="34" charset="-128"/>
              </a:rPr>
              <a:t>A Desolate Land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 descr="th remains of the city of petr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7525"/>
          </a:xfrm>
          <a:noFill/>
        </p:spPr>
      </p:pic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39824"/>
            <a:ext cx="8686800" cy="840904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b="1" dirty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Rock Dwellers of Petra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Treasury_sm petr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229600" cy="11430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b="1" dirty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The Treasury (Petra)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5"/>
          <p:cNvSpPr>
            <a:spLocks noGrp="1" noChangeArrowheads="1"/>
          </p:cNvSpPr>
          <p:nvPr>
            <p:ph type="title"/>
          </p:nvPr>
        </p:nvSpPr>
        <p:spPr>
          <a:xfrm>
            <a:off x="4724400" y="274638"/>
            <a:ext cx="3962400" cy="3687762"/>
          </a:xfrm>
        </p:spPr>
        <p:txBody>
          <a:bodyPr/>
          <a:lstStyle/>
          <a:p>
            <a:pPr eaLnBrk="1" hangingPunct="1"/>
            <a:r>
              <a:rPr lang="en-GB" altLang="en-US" dirty="0">
                <a:ea typeface="ＭＳ Ｐゴシック" pitchFamily="34" charset="-128"/>
              </a:rPr>
              <a:t>The King</a:t>
            </a:r>
            <a:r>
              <a:rPr lang="fr-FR" altLang="en-US" dirty="0">
                <a:ea typeface="ＭＳ Ｐゴシック" pitchFamily="34" charset="-128"/>
              </a:rPr>
              <a:t>'</a:t>
            </a:r>
            <a:r>
              <a:rPr lang="en-GB" altLang="en-US" dirty="0">
                <a:ea typeface="ＭＳ Ｐゴシック" pitchFamily="34" charset="-128"/>
              </a:rPr>
              <a:t>s Highway</a:t>
            </a:r>
          </a:p>
        </p:txBody>
      </p:sp>
      <p:pic>
        <p:nvPicPr>
          <p:cNvPr id="73730" name="Picture 8" descr="petra-kings highwa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0"/>
            <a:ext cx="4419600" cy="6967538"/>
          </a:xfrm>
          <a:noFill/>
        </p:spPr>
      </p:pic>
    </p:spTree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6" descr="edom treasury far.jpg"/>
          <p:cNvPicPr>
            <a:picLocks noChangeAspect="1"/>
          </p:cNvPicPr>
          <p:nvPr/>
        </p:nvPicPr>
        <p:blipFill>
          <a:blip r:embed="rId4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5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-76200"/>
            <a:ext cx="9372600" cy="11430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GB" altLang="en-US" sz="4800" b="1" dirty="0">
                <a:solidFill>
                  <a:schemeClr val="bg1"/>
                </a:solidFill>
                <a:ea typeface="ＭＳ Ｐゴシック" pitchFamily="34" charset="-128"/>
              </a:rPr>
              <a:t>Economy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7325" y="1828800"/>
            <a:ext cx="8686800" cy="4297363"/>
          </a:xfrm>
        </p:spPr>
        <p:txBody>
          <a:bodyPr/>
          <a:lstStyle/>
          <a:p>
            <a:pPr eaLnBrk="1" hangingPunct="1"/>
            <a:r>
              <a:rPr lang="en-US" altLang="zh-CN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ea typeface="SimSun" pitchFamily="2" charset="-122"/>
              </a:rPr>
              <a:t>Chief sources of income </a:t>
            </a:r>
          </a:p>
          <a:p>
            <a:pPr lvl="1" eaLnBrk="1" hangingPunct="1"/>
            <a:r>
              <a:rPr lang="en-US" altLang="zh-CN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ea typeface="SimSun" pitchFamily="2" charset="-122"/>
              </a:rPr>
              <a:t>trade and fees </a:t>
            </a:r>
            <a:r>
              <a:rPr lang="en-US" altLang="zh-CN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ea typeface="SimSun" pitchFamily="2" charset="-122"/>
              </a:rPr>
              <a:t>collected for "protecting" the caravans carrying the incense from south Arabia to the Mediterranean coast  </a:t>
            </a:r>
          </a:p>
          <a:p>
            <a:pPr lvl="1" eaLnBrk="1" hangingPunct="1"/>
            <a:r>
              <a:rPr lang="en-US" altLang="zh-CN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ea typeface="SimSun" pitchFamily="2" charset="-122"/>
              </a:rPr>
              <a:t>agriculture</a:t>
            </a:r>
            <a:r>
              <a:rPr lang="en-US" altLang="zh-CN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ea typeface="SimSun" pitchFamily="2" charset="-122"/>
              </a:rPr>
              <a:t> with cultivated wheat to a small extent as rainfall is very scanty in that area. </a:t>
            </a:r>
          </a:p>
          <a:p>
            <a:pPr lvl="1" eaLnBrk="1" hangingPunct="1"/>
            <a:r>
              <a:rPr lang="en-US" altLang="zh-CN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ea typeface="SimSun" pitchFamily="2" charset="-122"/>
              </a:rPr>
              <a:t>vines and olives </a:t>
            </a:r>
            <a:r>
              <a:rPr lang="en-US" altLang="zh-CN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ea typeface="SimSun" pitchFamily="2" charset="-122"/>
              </a:rPr>
              <a:t>near those regions watered by natural springs </a:t>
            </a:r>
          </a:p>
          <a:p>
            <a:pPr lvl="1" eaLnBrk="1" hangingPunct="1"/>
            <a:r>
              <a:rPr lang="en-US" altLang="zh-CN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ea typeface="SimSun" pitchFamily="2" charset="-122"/>
              </a:rPr>
              <a:t>copper mines </a:t>
            </a:r>
            <a:r>
              <a:rPr lang="en-US" altLang="zh-CN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ea typeface="SimSun" pitchFamily="2" charset="-122"/>
              </a:rPr>
              <a:t>in the Arabah </a:t>
            </a:r>
          </a:p>
          <a:p>
            <a:pPr eaLnBrk="1" hangingPunct="1"/>
            <a:endParaRPr lang="en-GB" altLang="en-US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</a:schemeClr>
                </a:glow>
              </a:effectLst>
              <a:ea typeface="ＭＳ Ｐゴシック" pitchFamily="34" charset="-128"/>
            </a:endParaRPr>
          </a:p>
        </p:txBody>
      </p:sp>
      <p:pic>
        <p:nvPicPr>
          <p:cNvPr id="75781" name="Picture 4" descr="AG00358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150" y="-46038"/>
            <a:ext cx="1009650" cy="105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j0286766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1200" y="5867400"/>
            <a:ext cx="647700" cy="619125"/>
          </a:xfrm>
          <a:noFill/>
        </p:spPr>
      </p:pic>
      <p:pic>
        <p:nvPicPr>
          <p:cNvPr id="45064" name="Picture 8" descr="j028380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0" y="3267075"/>
            <a:ext cx="647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5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nimBg="1"/>
      <p:bldP spid="4505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itchFamily="34" charset="-128"/>
              </a:rPr>
              <a:t>King</a:t>
            </a:r>
            <a:r>
              <a:rPr lang="fr-FR" altLang="ja-JP" dirty="0">
                <a:ea typeface="ＭＳ Ｐゴシック" pitchFamily="34" charset="-128"/>
              </a:rPr>
              <a:t>'</a:t>
            </a:r>
            <a:r>
              <a:rPr lang="en-US" altLang="en-US" dirty="0">
                <a:ea typeface="ＭＳ Ｐゴシック" pitchFamily="34" charset="-128"/>
              </a:rPr>
              <a:t>s Highway</a:t>
            </a:r>
          </a:p>
        </p:txBody>
      </p:sp>
      <p:pic>
        <p:nvPicPr>
          <p:cNvPr id="77827" name="Picture 4" descr="kings_highwa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25500"/>
            <a:ext cx="9144000" cy="6032500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itchFamily="34" charset="-128"/>
              </a:rPr>
              <a:t>Language</a:t>
            </a:r>
          </a:p>
        </p:txBody>
      </p:sp>
      <p:pic>
        <p:nvPicPr>
          <p:cNvPr id="79875" name="Picture 6" descr="j018631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0" y="1212850"/>
            <a:ext cx="7924800" cy="5360988"/>
          </a:xfrm>
          <a:noFill/>
        </p:spPr>
      </p:pic>
      <p:sp>
        <p:nvSpPr>
          <p:cNvPr id="79876" name="Rectangle 8"/>
          <p:cNvSpPr>
            <a:spLocks noChangeArrowheads="1"/>
          </p:cNvSpPr>
          <p:nvPr/>
        </p:nvSpPr>
        <p:spPr bwMode="auto">
          <a:xfrm>
            <a:off x="1295400" y="1524000"/>
            <a:ext cx="7848600" cy="4648200"/>
          </a:xfrm>
          <a:prstGeom prst="rect">
            <a:avLst/>
          </a:prstGeom>
          <a:solidFill>
            <a:srgbClr val="FFCC99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467600" cy="4525963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ea typeface="ＭＳ Ｐゴシック" pitchFamily="34" charset="-128"/>
              </a:rPr>
              <a:t>Belonged to a group of languages known as Northwest Semitic. </a:t>
            </a:r>
          </a:p>
          <a:p>
            <a:pPr eaLnBrk="1" hangingPunct="1"/>
            <a:r>
              <a:rPr lang="en-US" altLang="en-US" sz="2800" b="1" dirty="0">
                <a:ea typeface="ＭＳ Ｐゴシック" pitchFamily="34" charset="-128"/>
              </a:rPr>
              <a:t>Little evidence for reconstructing the Edomite language.</a:t>
            </a:r>
          </a:p>
          <a:p>
            <a:pPr eaLnBrk="1" hangingPunct="1"/>
            <a:r>
              <a:rPr lang="en-US" altLang="en-US" sz="2800" b="1" dirty="0">
                <a:ea typeface="ＭＳ Ｐゴシック" pitchFamily="34" charset="-128"/>
              </a:rPr>
              <a:t>Features similar to nearest neighbours, Moabite, Ammonite and southern or Judahite Hebrew.</a:t>
            </a:r>
          </a:p>
        </p:txBody>
      </p:sp>
      <p:sp>
        <p:nvSpPr>
          <p:cNvPr id="79878" name="Rectangle 1"/>
          <p:cNvSpPr>
            <a:spLocks noChangeArrowheads="1"/>
          </p:cNvSpPr>
          <p:nvPr/>
        </p:nvSpPr>
        <p:spPr bwMode="auto">
          <a:xfrm>
            <a:off x="8027988" y="-9525"/>
            <a:ext cx="1116012" cy="831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101</a:t>
            </a:r>
          </a:p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4a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edom treasury nabateans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4191000" cy="7620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l" eaLnBrk="1" hangingPunct="1"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宋体" charset="0"/>
                <a:cs typeface="宋体" charset="0"/>
              </a:rPr>
              <a:t>Identity: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906016"/>
            <a:ext cx="8229600" cy="1658888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zh-CN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宋体" charset="0"/>
                <a:cs typeface="宋体" charset="0"/>
              </a:rPr>
              <a:t>Where was Edom?</a:t>
            </a:r>
          </a:p>
          <a:p>
            <a:pPr eaLnBrk="1" hangingPunct="1">
              <a:defRPr/>
            </a:pPr>
            <a:r>
              <a:rPr lang="en-US" altLang="zh-CN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宋体" charset="0"/>
                <a:cs typeface="宋体" charset="0"/>
              </a:rPr>
              <a:t>Who were the Edomites?</a:t>
            </a:r>
            <a:endParaRPr lang="en-US" sz="44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ea typeface="宋体" charset="0"/>
              <a:cs typeface="宋体" charset="0"/>
            </a:endParaRPr>
          </a:p>
        </p:txBody>
      </p:sp>
      <p:sp>
        <p:nvSpPr>
          <p:cNvPr id="49157" name="TextBox 4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FF"/>
                </a:solidFill>
              </a:rPr>
              <a:t>101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itchFamily="34" charset="-128"/>
              </a:rPr>
              <a:t>Examples &amp; Religion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8229600" cy="4837113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ea typeface="ＭＳ Ｐゴシック" pitchFamily="34" charset="-128"/>
              </a:rPr>
              <a:t>diphthong </a:t>
            </a:r>
            <a:r>
              <a:rPr lang="en-US" altLang="en-US" sz="2800" b="1" i="1" dirty="0">
                <a:ea typeface="ＭＳ Ｐゴシック" pitchFamily="34" charset="-128"/>
              </a:rPr>
              <a:t>aw</a:t>
            </a:r>
            <a:r>
              <a:rPr lang="en-US" altLang="en-US" sz="2800" b="1" dirty="0">
                <a:ea typeface="ＭＳ Ｐゴシック" pitchFamily="34" charset="-128"/>
              </a:rPr>
              <a:t> (Arabic), to ô. </a:t>
            </a:r>
          </a:p>
          <a:p>
            <a:pPr eaLnBrk="1" hangingPunct="1"/>
            <a:r>
              <a:rPr lang="en-US" altLang="en-US" sz="2800" b="1" dirty="0">
                <a:ea typeface="ＭＳ Ｐゴシック" pitchFamily="34" charset="-128"/>
              </a:rPr>
              <a:t>Divine name was pronounced as </a:t>
            </a:r>
            <a:r>
              <a:rPr lang="en-US" altLang="en-US" sz="2800" b="1" i="1" dirty="0">
                <a:ea typeface="ＭＳ Ｐゴシック" pitchFamily="34" charset="-128"/>
              </a:rPr>
              <a:t>Qaws</a:t>
            </a:r>
            <a:r>
              <a:rPr lang="en-US" altLang="en-US" sz="2800" b="1" dirty="0">
                <a:ea typeface="ＭＳ Ｐゴシック" pitchFamily="34" charset="-128"/>
              </a:rPr>
              <a:t> was later called </a:t>
            </a:r>
            <a:r>
              <a:rPr lang="en-US" altLang="en-US" sz="2800" b="1" i="1" dirty="0">
                <a:ea typeface="ＭＳ Ｐゴシック" pitchFamily="34" charset="-128"/>
              </a:rPr>
              <a:t>Qôs</a:t>
            </a:r>
            <a:endParaRPr lang="en-US" altLang="en-US" sz="2800" b="1" dirty="0">
              <a:ea typeface="ＭＳ Ｐゴシック" pitchFamily="34" charset="-128"/>
            </a:endParaRPr>
          </a:p>
          <a:p>
            <a:pPr eaLnBrk="1" hangingPunct="1"/>
            <a:r>
              <a:rPr lang="en-US" altLang="en-US" sz="2800" b="1" dirty="0">
                <a:ea typeface="ＭＳ Ｐゴシック" pitchFamily="34" charset="-128"/>
              </a:rPr>
              <a:t>Kings bearing divine name Qos or Qaus. Qausmalaka (</a:t>
            </a:r>
            <a:r>
              <a:rPr lang="en-US" altLang="ja-JP" sz="2800" b="1" dirty="0">
                <a:ea typeface="ＭＳ Ｐゴシック" pitchFamily="34" charset="-128"/>
              </a:rPr>
              <a:t>"</a:t>
            </a:r>
            <a:r>
              <a:rPr lang="en-US" altLang="en-US" sz="2800" b="1" dirty="0">
                <a:ea typeface="ＭＳ Ｐゴシック" pitchFamily="34" charset="-128"/>
              </a:rPr>
              <a:t>Qaus has become king</a:t>
            </a:r>
            <a:r>
              <a:rPr lang="en-US" altLang="ja-JP" sz="2800" b="1" dirty="0">
                <a:ea typeface="ＭＳ Ｐゴシック" pitchFamily="34" charset="-128"/>
              </a:rPr>
              <a:t>"</a:t>
            </a:r>
            <a:r>
              <a:rPr lang="en-US" altLang="en-US" sz="2800" b="1" dirty="0">
                <a:ea typeface="ＭＳ Ｐゴシック" pitchFamily="34" charset="-128"/>
              </a:rPr>
              <a:t>) during Tiglath-Pileser III and Qosmalak (</a:t>
            </a:r>
            <a:r>
              <a:rPr lang="en-US" altLang="ja-JP" sz="2800" b="1" dirty="0">
                <a:ea typeface="ＭＳ Ｐゴシック" pitchFamily="34" charset="-128"/>
              </a:rPr>
              <a:t>"</a:t>
            </a:r>
            <a:r>
              <a:rPr lang="en-US" altLang="en-US" sz="2800" b="1" dirty="0">
                <a:ea typeface="ＭＳ Ｐゴシック" pitchFamily="34" charset="-128"/>
              </a:rPr>
              <a:t>Qos is king</a:t>
            </a:r>
            <a:r>
              <a:rPr lang="en-US" altLang="ja-JP" sz="2800" b="1" dirty="0">
                <a:ea typeface="ＭＳ Ｐゴシック" pitchFamily="34" charset="-128"/>
              </a:rPr>
              <a:t>"</a:t>
            </a:r>
            <a:r>
              <a:rPr lang="en-US" altLang="en-US" sz="2800" b="1" dirty="0">
                <a:ea typeface="ＭＳ Ｐゴシック" pitchFamily="34" charset="-128"/>
              </a:rPr>
              <a:t>) is found from Beer-sha ostraca</a:t>
            </a:r>
          </a:p>
          <a:p>
            <a:pPr eaLnBrk="1" hangingPunct="1"/>
            <a:r>
              <a:rPr lang="en-US" altLang="en-US" sz="2800" b="1" dirty="0">
                <a:ea typeface="ＭＳ Ｐゴシック" pitchFamily="34" charset="-128"/>
              </a:rPr>
              <a:t>Unlike other pagan nations, the OT does not attack Edom's gods by name but gives respect to them not given to others</a:t>
            </a:r>
          </a:p>
        </p:txBody>
      </p:sp>
      <p:pic>
        <p:nvPicPr>
          <p:cNvPr id="81924" name="Picture 6" descr="j010494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" y="990600"/>
            <a:ext cx="5821363" cy="685800"/>
          </a:xfrm>
          <a:noFill/>
        </p:spPr>
      </p:pic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8027988" y="-9525"/>
            <a:ext cx="1116012" cy="831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101</a:t>
            </a:r>
          </a:p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3b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itchFamily="34" charset="-128"/>
              </a:rPr>
              <a:t>Tomb of the Royal Steward</a:t>
            </a:r>
          </a:p>
        </p:txBody>
      </p:sp>
      <p:pic>
        <p:nvPicPr>
          <p:cNvPr id="83971" name="Picture 4" descr="razo 009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1524000"/>
            <a:ext cx="7696200" cy="1752600"/>
          </a:xfrm>
          <a:noFill/>
        </p:spPr>
      </p:pic>
      <p:sp>
        <p:nvSpPr>
          <p:cNvPr id="83972" name="Rectangle 7"/>
          <p:cNvSpPr>
            <a:spLocks noChangeArrowheads="1"/>
          </p:cNvSpPr>
          <p:nvPr/>
        </p:nvSpPr>
        <p:spPr bwMode="auto">
          <a:xfrm>
            <a:off x="1143000" y="3657600"/>
            <a:ext cx="7543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800" b="1" dirty="0"/>
              <a:t>"</a:t>
            </a:r>
            <a:r>
              <a:rPr lang="en-US" altLang="en-US" sz="2800" b="1" dirty="0"/>
              <a:t>[Shebna]</a:t>
            </a:r>
            <a:r>
              <a:rPr lang="en-US" altLang="en-US" sz="2800" b="1" dirty="0">
                <a:solidFill>
                  <a:srgbClr val="FF0000"/>
                </a:solidFill>
              </a:rPr>
              <a:t>yahu</a:t>
            </a:r>
            <a:r>
              <a:rPr lang="en-US" altLang="ja-JP" sz="2800" b="1" dirty="0"/>
              <a:t>"</a:t>
            </a:r>
            <a:r>
              <a:rPr lang="en-US" altLang="en-US" sz="2800" b="1" dirty="0"/>
              <a:t>- the same name as Shubna</a:t>
            </a:r>
            <a:r>
              <a:rPr lang="en-US" altLang="en-US" sz="2800" b="1" dirty="0">
                <a:solidFill>
                  <a:srgbClr val="FF0000"/>
                </a:solidFill>
              </a:rPr>
              <a:t>qos</a:t>
            </a:r>
            <a:r>
              <a:rPr lang="en-US" altLang="en-US" sz="2800" b="1" dirty="0"/>
              <a:t>, but with the theophoric </a:t>
            </a:r>
            <a:r>
              <a:rPr lang="en-US" altLang="en-US" sz="2800" b="1" i="1" dirty="0"/>
              <a:t>yahu.</a:t>
            </a:r>
            <a:r>
              <a:rPr lang="en-US" altLang="en-US" sz="2800" b="1" dirty="0"/>
              <a:t> </a:t>
            </a:r>
          </a:p>
          <a:p>
            <a:pPr eaLnBrk="1" hangingPunct="1"/>
            <a:endParaRPr lang="en-US" altLang="en-US" sz="2800" b="1" dirty="0"/>
          </a:p>
          <a:p>
            <a:pPr eaLnBrk="1" hangingPunct="1"/>
            <a:r>
              <a:rPr lang="en-US" altLang="en-US" sz="2800" b="1" dirty="0"/>
              <a:t>(Isaiah 22:15-18)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990600"/>
            <a:ext cx="57150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a typeface="ＭＳ Ｐゴシック" pitchFamily="34" charset="-128"/>
              </a:rPr>
              <a:t>contains Shubnaqos (SWBNQWS)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590800"/>
            <a:ext cx="7881938" cy="36877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altLang="en-US" sz="2800" b="1" dirty="0">
                <a:ea typeface="ＭＳ Ｐゴシック" pitchFamily="34" charset="-128"/>
              </a:rPr>
              <a:t>which means </a:t>
            </a:r>
            <a:r>
              <a:rPr lang="en-US" altLang="ja-JP" sz="2800" b="1" dirty="0">
                <a:ea typeface="ＭＳ Ｐゴシック" pitchFamily="34" charset="-128"/>
              </a:rPr>
              <a:t>"</a:t>
            </a:r>
            <a:r>
              <a:rPr lang="en-US" altLang="en-US" sz="2800" b="1" dirty="0">
                <a:ea typeface="ＭＳ Ｐゴシック" pitchFamily="34" charset="-128"/>
              </a:rPr>
              <a:t>Pray, turn O Qos.</a:t>
            </a:r>
            <a:r>
              <a:rPr lang="en-US" altLang="ja-JP" sz="2800" b="1" dirty="0">
                <a:ea typeface="ＭＳ Ｐゴシック" pitchFamily="34" charset="-128"/>
              </a:rPr>
              <a:t>"</a:t>
            </a:r>
            <a:r>
              <a:rPr lang="en-US" altLang="en-US" sz="2800" b="1" dirty="0">
                <a:ea typeface="ＭＳ Ｐゴシック" pitchFamily="34" charset="-128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 typeface="Symbol" pitchFamily="18" charset="2"/>
              <a:buNone/>
            </a:pPr>
            <a:endParaRPr lang="en-US" altLang="en-US" sz="2800" b="1" dirty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en-US" altLang="en-US" sz="2800" b="1" dirty="0">
                <a:ea typeface="ＭＳ Ｐゴシック" pitchFamily="34" charset="-128"/>
              </a:rPr>
              <a:t>This name has an exact parallel in the Hebrew onomasticon: A royal steward of King Hezekiah (727-698 BC) was named Shebnayahu (ŠBN</a:t>
            </a:r>
            <a:r>
              <a:rPr lang="fr-FR" altLang="ja-JP" sz="2800" b="1" dirty="0">
                <a:ea typeface="ＭＳ Ｐゴシック" pitchFamily="34" charset="-128"/>
              </a:rPr>
              <a:t>'</a:t>
            </a:r>
            <a:r>
              <a:rPr lang="en-US" altLang="en-US" sz="2800" b="1" dirty="0">
                <a:ea typeface="ＭＳ Ｐゴシック" pitchFamily="34" charset="-128"/>
              </a:rPr>
              <a:t>YHW)- with the theophoric </a:t>
            </a:r>
            <a:r>
              <a:rPr lang="en-US" altLang="en-US" sz="2800" b="1" i="1" dirty="0">
                <a:solidFill>
                  <a:srgbClr val="FF0000"/>
                </a:solidFill>
                <a:ea typeface="ＭＳ Ｐゴシック" pitchFamily="34" charset="-128"/>
              </a:rPr>
              <a:t>yahu</a:t>
            </a:r>
            <a:r>
              <a:rPr lang="en-US" altLang="en-US" sz="2800" b="1" dirty="0">
                <a:ea typeface="ＭＳ Ｐゴシック" pitchFamily="34" charset="-128"/>
              </a:rPr>
              <a:t> instead of </a:t>
            </a:r>
            <a:r>
              <a:rPr lang="en-US" altLang="en-US" sz="2800" b="1" dirty="0">
                <a:solidFill>
                  <a:srgbClr val="FF0000"/>
                </a:solidFill>
                <a:ea typeface="ＭＳ Ｐゴシック" pitchFamily="34" charset="-128"/>
              </a:rPr>
              <a:t>Qos</a:t>
            </a:r>
            <a:r>
              <a:rPr lang="en-US" altLang="en-US" sz="2800" b="1" dirty="0">
                <a:ea typeface="ＭＳ Ｐゴシック" pitchFamily="34" charset="-128"/>
              </a:rPr>
              <a:t>.</a:t>
            </a:r>
          </a:p>
        </p:txBody>
      </p:sp>
      <p:pic>
        <p:nvPicPr>
          <p:cNvPr id="26635" name="Picture 11" descr="e-co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533400"/>
            <a:ext cx="2133600" cy="19986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  <a:ea typeface="ＭＳ Ｐゴシック" pitchFamily="34" charset="-128"/>
              </a:rPr>
              <a:t>Pottery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itchFamily="34" charset="-128"/>
              </a:rPr>
              <a:t>Found in Negev site of Horvat Qitmit, southern Judah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itchFamily="34" charset="-128"/>
              </a:rPr>
              <a:t>Many of the Edomites pieces, including the three-horned goddess and the sphinx are quite small as in comparison with the cult stands which are about 20 inches high.</a:t>
            </a:r>
          </a:p>
        </p:txBody>
      </p:sp>
      <p:pic>
        <p:nvPicPr>
          <p:cNvPr id="88068" name="Picture 12" descr="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385921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13" descr="potter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41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Oval 14"/>
          <p:cNvSpPr>
            <a:spLocks noChangeArrowheads="1"/>
          </p:cNvSpPr>
          <p:nvPr/>
        </p:nvSpPr>
        <p:spPr bwMode="auto">
          <a:xfrm>
            <a:off x="1676400" y="2438400"/>
            <a:ext cx="838200" cy="381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  <a:ea typeface="ＭＳ Ｐゴシック" pitchFamily="34" charset="-128"/>
              </a:rPr>
              <a:t>Distinctive Edomite Objects</a:t>
            </a:r>
          </a:p>
        </p:txBody>
      </p:sp>
      <p:pic>
        <p:nvPicPr>
          <p:cNvPr id="90115" name="Picture 4" descr="edomite_anthropomeorphic_jars_at_en_hazev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3600" y="1279525"/>
            <a:ext cx="4648200" cy="3354388"/>
          </a:xfrm>
          <a:noFill/>
        </p:spPr>
      </p:pic>
      <p:sp>
        <p:nvSpPr>
          <p:cNvPr id="90116" name="Rectangle 6"/>
          <p:cNvSpPr>
            <a:spLocks noChangeArrowheads="1"/>
          </p:cNvSpPr>
          <p:nvPr/>
        </p:nvSpPr>
        <p:spPr bwMode="auto">
          <a:xfrm>
            <a:off x="838200" y="4800600"/>
            <a:ext cx="7772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1800" b="1" dirty="0">
                <a:solidFill>
                  <a:schemeClr val="bg1"/>
                </a:solidFill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</a:rPr>
              <a:t>Large anthropomorphic cult stands </a:t>
            </a:r>
          </a:p>
          <a:p>
            <a:pPr eaLnBrk="1" hangingPunct="1">
              <a:buFontTx/>
              <a:buChar char="•"/>
            </a:pPr>
            <a:endParaRPr lang="en-US" altLang="en-US" sz="2400" b="1" dirty="0">
              <a:solidFill>
                <a:schemeClr val="bg1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400" b="1" dirty="0">
                <a:solidFill>
                  <a:schemeClr val="bg1"/>
                </a:solidFill>
              </a:rPr>
              <a:t>Stands fitted on top with a bowl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  <a:ea typeface="ＭＳ Ｐゴシック" pitchFamily="34" charset="-128"/>
              </a:rPr>
              <a:t>Evidence of Polytheism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867400" cy="48006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  <a:ea typeface="ＭＳ Ｐゴシック" pitchFamily="34" charset="-128"/>
              </a:rPr>
              <a:t>3 chambers facing Edom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  <a:ea typeface="ＭＳ Ｐゴシック" pitchFamily="34" charset="-128"/>
              </a:rPr>
              <a:t>Each room contained a podium about three feet high, which at some point supported an idol or other sacred object</a:t>
            </a:r>
          </a:p>
          <a:p>
            <a:pPr eaLnBrk="1" hangingPunct="1"/>
            <a:endParaRPr lang="en-US" altLang="en-US" sz="2800" b="1" dirty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  <a:ea typeface="ＭＳ Ｐゴシック" pitchFamily="34" charset="-128"/>
              </a:rPr>
              <a:t>Evidence of sacrificial animals </a:t>
            </a:r>
          </a:p>
        </p:txBody>
      </p:sp>
      <p:pic>
        <p:nvPicPr>
          <p:cNvPr id="92164" name="Picture 5" descr="e-tw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3200" y="1828800"/>
            <a:ext cx="1809750" cy="2857500"/>
          </a:xfrm>
          <a:noFill/>
        </p:spPr>
      </p:pic>
      <p:sp>
        <p:nvSpPr>
          <p:cNvPr id="92165" name="Rectangle 4"/>
          <p:cNvSpPr>
            <a:spLocks noChangeArrowheads="1"/>
          </p:cNvSpPr>
          <p:nvPr/>
        </p:nvSpPr>
        <p:spPr bwMode="auto">
          <a:xfrm>
            <a:off x="8027988" y="-9525"/>
            <a:ext cx="1116012" cy="831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101</a:t>
            </a:r>
          </a:p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3a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ea typeface="ＭＳ Ｐゴシック" pitchFamily="34" charset="-128"/>
              </a:rPr>
              <a:t>Deity</a:t>
            </a:r>
          </a:p>
        </p:txBody>
      </p:sp>
      <p:pic>
        <p:nvPicPr>
          <p:cNvPr id="94211" name="Picture 4" descr="e-3hor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1524000"/>
            <a:ext cx="1795463" cy="2524125"/>
          </a:xfrm>
          <a:noFill/>
        </p:spPr>
      </p:pic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2667000" y="1624013"/>
            <a:ext cx="5943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800" b="1" i="1" dirty="0">
                <a:solidFill>
                  <a:schemeClr val="bg1"/>
                </a:solidFill>
              </a:rPr>
              <a:t>The three-horned headdress of the figurine has no known parallel.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4213" name="Picture 11" descr="e-flu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0" y="2971800"/>
            <a:ext cx="1593850" cy="2895600"/>
          </a:xfrm>
          <a:noFill/>
        </p:spPr>
      </p:pic>
      <p:sp>
        <p:nvSpPr>
          <p:cNvPr id="94214" name="Rectangle 15"/>
          <p:cNvSpPr>
            <a:spLocks noChangeArrowheads="1"/>
          </p:cNvSpPr>
          <p:nvPr/>
        </p:nvSpPr>
        <p:spPr bwMode="auto">
          <a:xfrm>
            <a:off x="762000" y="4267200"/>
            <a:ext cx="58261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800" b="1" i="1" dirty="0">
                <a:solidFill>
                  <a:schemeClr val="bg1"/>
                </a:solidFill>
              </a:rPr>
              <a:t>Double-flute player is believed to be made by the same artisan in the same workshop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rgbClr val="FFFF00"/>
                </a:solidFill>
                <a:ea typeface="ＭＳ Ｐゴシック" pitchFamily="34" charset="-128"/>
              </a:rPr>
              <a:t>More …</a:t>
            </a:r>
          </a:p>
        </p:txBody>
      </p:sp>
      <p:pic>
        <p:nvPicPr>
          <p:cNvPr id="96259" name="Picture 5" descr="e-sphinx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1447800"/>
            <a:ext cx="2887663" cy="2514600"/>
          </a:xfrm>
          <a:noFill/>
        </p:spPr>
      </p:pic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685800" y="3430588"/>
            <a:ext cx="80772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800" b="1" i="1" dirty="0">
                <a:solidFill>
                  <a:schemeClr val="bg1"/>
                </a:solidFill>
              </a:rPr>
              <a:t>Wings arched for take-off. </a:t>
            </a:r>
          </a:p>
          <a:p>
            <a:pPr eaLnBrk="1" hangingPunct="1">
              <a:buFontTx/>
              <a:buChar char="•"/>
            </a:pPr>
            <a:r>
              <a:rPr lang="en-US" altLang="en-US" sz="2800" b="1" i="1" dirty="0">
                <a:solidFill>
                  <a:schemeClr val="bg1"/>
                </a:solidFill>
              </a:rPr>
              <a:t>8-inch-long Edomite sphinx</a:t>
            </a:r>
          </a:p>
          <a:p>
            <a:pPr eaLnBrk="1" hangingPunct="1">
              <a:buFontTx/>
              <a:buChar char="•"/>
            </a:pPr>
            <a:r>
              <a:rPr lang="en-US" altLang="en-US" sz="2800" b="1" i="1" dirty="0">
                <a:solidFill>
                  <a:schemeClr val="bg1"/>
                </a:solidFill>
              </a:rPr>
              <a:t>Although its overall style suggests Egyptian and Phoenician influence, the sphinx</a:t>
            </a:r>
            <a:r>
              <a:rPr lang="fr-FR" altLang="en-US" sz="2800" b="1" i="1" dirty="0">
                <a:solidFill>
                  <a:schemeClr val="bg1"/>
                </a:solidFill>
              </a:rPr>
              <a:t>'</a:t>
            </a:r>
            <a:r>
              <a:rPr lang="en-US" altLang="en-US" sz="2800" b="1" i="1" dirty="0">
                <a:solidFill>
                  <a:schemeClr val="bg1"/>
                </a:solidFill>
              </a:rPr>
              <a:t>s goggle eyes, protruding nose and hair are typically Edomite.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ea typeface="ＭＳ Ｐゴシック" pitchFamily="34" charset="-128"/>
              </a:rPr>
              <a:t>Other Evidence of Potential Yahweh Worship</a:t>
            </a:r>
          </a:p>
        </p:txBody>
      </p:sp>
      <p:sp>
        <p:nvSpPr>
          <p:cNvPr id="98306" name="Rectangle 3"/>
          <p:cNvSpPr txBox="1">
            <a:spLocks noChangeArrowheads="1"/>
          </p:cNvSpPr>
          <p:nvPr/>
        </p:nvSpPr>
        <p:spPr bwMode="auto">
          <a:xfrm>
            <a:off x="533400" y="1676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 dirty="0"/>
              <a:t>The God of Israel could have been among the deities worshiped in Edom.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 sz="2800" b="1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 dirty="0"/>
              <a:t>Example: During the time of David the Bible speaks of Doeg the Edomite worshiping Israel</a:t>
            </a:r>
            <a:r>
              <a:rPr lang="fr-FR" altLang="ja-JP" sz="2800" b="1" dirty="0"/>
              <a:t>'</a:t>
            </a:r>
            <a:r>
              <a:rPr lang="en-US" altLang="en-US" sz="2800" b="1" dirty="0"/>
              <a:t>s God at the Israelite sanctuary at Nob (1 Sam. 21:7 [MT 21:8])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 sz="2800" b="1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 dirty="0"/>
              <a:t>Edomites had some connection to Israel as God said to have </a:t>
            </a:r>
            <a:r>
              <a:rPr lang="en-US" altLang="ja-JP" sz="2800" b="1" dirty="0"/>
              <a:t>"</a:t>
            </a:r>
            <a:r>
              <a:rPr lang="en-US" altLang="en-US" sz="2800" b="1" dirty="0"/>
              <a:t>set out from Seir</a:t>
            </a:r>
            <a:r>
              <a:rPr lang="en-US" altLang="ja-JP" sz="2800" b="1" dirty="0"/>
              <a:t>" </a:t>
            </a:r>
            <a:r>
              <a:rPr lang="en-US" altLang="en-US" sz="2800" b="1" dirty="0"/>
              <a:t>(Judg. 5:4 NLT)</a:t>
            </a: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8027988" y="-9525"/>
            <a:ext cx="1116012" cy="831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101</a:t>
            </a:r>
          </a:p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3b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FF"/>
                </a:solidFill>
                <a:ea typeface="ＭＳ Ｐゴシック" pitchFamily="34" charset="-128"/>
              </a:rPr>
              <a:t>United Monarchy (c. 1030 BC)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533400" y="1905000"/>
            <a:ext cx="81534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b="1" i="1" dirty="0">
                <a:ea typeface="SimSun" pitchFamily="2" charset="-122"/>
              </a:rPr>
              <a:t>Reign of Saul</a:t>
            </a:r>
            <a:r>
              <a:rPr lang="en-US" altLang="zh-CN" b="1" dirty="0">
                <a:ea typeface="SimSun" pitchFamily="2" charset="-122"/>
              </a:rPr>
              <a:t> </a:t>
            </a:r>
          </a:p>
          <a:p>
            <a:pPr eaLnBrk="1" hangingPunct="1"/>
            <a:endParaRPr lang="en-US" altLang="zh-CN" b="1" dirty="0">
              <a:ea typeface="SimSun" pitchFamily="2" charset="-122"/>
            </a:endParaRPr>
          </a:p>
          <a:p>
            <a:pPr eaLnBrk="1" hangingPunct="1"/>
            <a:r>
              <a:rPr lang="en-US" altLang="zh-CN" sz="2800" b="1" dirty="0">
                <a:ea typeface="SimSun" pitchFamily="2" charset="-122"/>
              </a:rPr>
              <a:t>Took some cities from Edomite territory</a:t>
            </a:r>
          </a:p>
          <a:p>
            <a:pPr eaLnBrk="1" hangingPunct="1"/>
            <a:r>
              <a:rPr lang="en-US" altLang="zh-CN" sz="2800" b="1" dirty="0">
                <a:ea typeface="SimSun" pitchFamily="2" charset="-122"/>
              </a:rPr>
              <a:t>(1 Sam. 14:47)</a:t>
            </a:r>
          </a:p>
          <a:p>
            <a:pPr eaLnBrk="1" hangingPunct="1"/>
            <a:endParaRPr lang="en-US" altLang="zh-CN" sz="2800" b="1" dirty="0">
              <a:ea typeface="SimSun" pitchFamily="2" charset="-122"/>
            </a:endParaRPr>
          </a:p>
          <a:p>
            <a:pPr eaLnBrk="1" hangingPunct="1"/>
            <a:r>
              <a:rPr lang="en-US" altLang="zh-CN" sz="2800" b="1" dirty="0">
                <a:ea typeface="SimSun" pitchFamily="2" charset="-122"/>
              </a:rPr>
              <a:t>Disobeyed God</a:t>
            </a:r>
            <a:r>
              <a:rPr lang="fr-FR" altLang="zh-CN" sz="2800" b="1" dirty="0">
                <a:ea typeface="SimSun" pitchFamily="2" charset="-122"/>
              </a:rPr>
              <a:t>'</a:t>
            </a:r>
            <a:r>
              <a:rPr lang="en-US" altLang="zh-CN" sz="2800" b="1" dirty="0">
                <a:ea typeface="SimSun" pitchFamily="2" charset="-122"/>
              </a:rPr>
              <a:t>s command to blot out the Amalekites completely</a:t>
            </a:r>
          </a:p>
          <a:p>
            <a:pPr eaLnBrk="1" hangingPunct="1"/>
            <a:r>
              <a:rPr lang="en-US" altLang="zh-CN" sz="2800" b="1" dirty="0">
                <a:ea typeface="SimSun" pitchFamily="2" charset="-122"/>
              </a:rPr>
              <a:t>(1 Sam. 15:1-33)</a:t>
            </a:r>
          </a:p>
          <a:p>
            <a:pPr eaLnBrk="1" hangingPunct="1"/>
            <a:endParaRPr lang="en-US" altLang="en-US" sz="2800" b="1" dirty="0"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2400" b="1" dirty="0">
              <a:solidFill>
                <a:srgbClr val="000000"/>
              </a:solidFill>
            </a:endParaRPr>
          </a:p>
        </p:txBody>
      </p:sp>
      <p:pic>
        <p:nvPicPr>
          <p:cNvPr id="51202" name="Picture 3" descr="OJBSO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570388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4724400" y="6172200"/>
            <a:ext cx="426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Genesis 27</a:t>
            </a:r>
          </a:p>
        </p:txBody>
      </p:sp>
      <p:sp>
        <p:nvSpPr>
          <p:cNvPr id="5120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562600" y="1054100"/>
            <a:ext cx="3352800" cy="2087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itchFamily="34" charset="-128"/>
              </a:rPr>
              <a:t>God chose Jacob over Esau</a:t>
            </a:r>
          </a:p>
        </p:txBody>
      </p:sp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FF"/>
                </a:solidFill>
              </a:rPr>
              <a:t>101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848600" cy="10668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zh-CN" sz="4800" b="1" i="1" dirty="0">
                <a:solidFill>
                  <a:srgbClr val="FFFFFF"/>
                </a:solidFill>
                <a:ea typeface="SimSun" pitchFamily="2" charset="-122"/>
              </a:rPr>
              <a:t>Reign of Saul</a:t>
            </a:r>
            <a:r>
              <a:rPr lang="en-US" altLang="zh-CN" sz="4800" b="1" dirty="0">
                <a:solidFill>
                  <a:srgbClr val="FFFFFF"/>
                </a:solidFill>
                <a:ea typeface="SimSun" pitchFamily="2" charset="-122"/>
              </a:rPr>
              <a:t> </a:t>
            </a:r>
            <a:endParaRPr lang="en-US" altLang="en-US" sz="4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2402" name="Text Box 3"/>
          <p:cNvSpPr txBox="1">
            <a:spLocks noChangeArrowheads="1"/>
          </p:cNvSpPr>
          <p:nvPr/>
        </p:nvSpPr>
        <p:spPr bwMode="auto">
          <a:xfrm>
            <a:off x="533400" y="1889125"/>
            <a:ext cx="5486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b="1" dirty="0">
                <a:ea typeface="SimSun" pitchFamily="2" charset="-122"/>
              </a:rPr>
              <a:t>Doeg the Edomite </a:t>
            </a: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carried out Saul</a:t>
            </a:r>
            <a:r>
              <a:rPr lang="fr-FR" altLang="zh-CN" b="1" dirty="0">
                <a:ea typeface="SimSun" pitchFamily="2" charset="-122"/>
              </a:rPr>
              <a:t>'</a:t>
            </a:r>
            <a:r>
              <a:rPr lang="en-US" altLang="zh-CN" b="1" dirty="0">
                <a:ea typeface="SimSun" pitchFamily="2" charset="-122"/>
              </a:rPr>
              <a:t>s</a:t>
            </a: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order to kill Ahimelech</a:t>
            </a: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and the entire priestly</a:t>
            </a: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community at Nob</a:t>
            </a: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(1 Sam. 22:16-19)</a:t>
            </a:r>
          </a:p>
        </p:txBody>
      </p:sp>
      <p:pic>
        <p:nvPicPr>
          <p:cNvPr id="102403" name="Picture 4" descr="BD08208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600200"/>
            <a:ext cx="3187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rgbClr val="FFFFFF"/>
                </a:solidFill>
                <a:ea typeface="ＭＳ Ｐゴシック" pitchFamily="34" charset="-128"/>
              </a:rPr>
              <a:t>United Monarchy (c. 1000 BC)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381000" y="1676400"/>
            <a:ext cx="8305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3600" b="1" i="1" dirty="0">
                <a:ea typeface="SimSun" pitchFamily="2" charset="-122"/>
              </a:rPr>
              <a:t>Reign of David</a:t>
            </a:r>
          </a:p>
          <a:p>
            <a:pPr eaLnBrk="1" hangingPunct="1">
              <a:buFontTx/>
              <a:buChar char="-"/>
            </a:pPr>
            <a:r>
              <a:rPr lang="en-US" altLang="zh-CN" sz="2800" b="1" dirty="0">
                <a:ea typeface="SimSun" pitchFamily="2" charset="-122"/>
              </a:rPr>
              <a:t>Conquered and subjugated by David </a:t>
            </a:r>
          </a:p>
          <a:p>
            <a:pPr eaLnBrk="1" hangingPunct="1">
              <a:buFontTx/>
              <a:buChar char="-"/>
            </a:pPr>
            <a:r>
              <a:rPr lang="en-US" altLang="zh-CN" sz="2800" b="1" dirty="0">
                <a:ea typeface="SimSun" pitchFamily="2" charset="-122"/>
              </a:rPr>
              <a:t>Hadad, a royal prince, fled to Egypt</a:t>
            </a:r>
          </a:p>
          <a:p>
            <a:pPr eaLnBrk="1" hangingPunct="1"/>
            <a:r>
              <a:rPr lang="en-US" altLang="zh-CN" sz="2000" b="1" dirty="0">
                <a:ea typeface="SimSun" pitchFamily="2" charset="-122"/>
              </a:rPr>
              <a:t>	(2 Sam. 8:13-14; 1 Kings 11:14-22; 1 Chron. 18:12).</a:t>
            </a:r>
            <a:endParaRPr lang="en-US" altLang="zh-CN" sz="2400" b="1" dirty="0">
              <a:ea typeface="SimSun" pitchFamily="2" charset="-122"/>
            </a:endParaRPr>
          </a:p>
          <a:p>
            <a:pPr eaLnBrk="1" hangingPunct="1"/>
            <a:endParaRPr lang="en-US" altLang="zh-CN" sz="2400" b="1" dirty="0">
              <a:ea typeface="SimSun" pitchFamily="2" charset="-122"/>
            </a:endParaRPr>
          </a:p>
          <a:p>
            <a:pPr eaLnBrk="1" hangingPunct="1"/>
            <a:r>
              <a:rPr lang="en-US" altLang="zh-CN" sz="2800" b="1" i="1" dirty="0">
                <a:ea typeface="SimSun" pitchFamily="2" charset="-122"/>
              </a:rPr>
              <a:t>Such wholesale extermination is known from Assyrian records.</a:t>
            </a:r>
          </a:p>
          <a:p>
            <a:pPr eaLnBrk="1" hangingPunct="1"/>
            <a:r>
              <a:rPr lang="en-US" altLang="zh-CN" sz="2000" b="1" i="1" dirty="0">
                <a:ea typeface="SimSun" pitchFamily="2" charset="-122"/>
              </a:rPr>
              <a:t>		      (IVP Bible Background Commentary )</a:t>
            </a:r>
            <a:endParaRPr lang="en-US" altLang="en-US" sz="2000" b="1" i="1" dirty="0"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Edom_Pet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69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FF"/>
                </a:solidFill>
                <a:ea typeface="ＭＳ Ｐゴシック" pitchFamily="34" charset="-128"/>
              </a:rPr>
              <a:t>Divided Monarchy (c. 925 BC)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914400" y="2286000"/>
            <a:ext cx="76962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Remained under</a:t>
            </a:r>
          </a:p>
          <a:p>
            <a:pPr eaLnBrk="1" hangingPunct="1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the control</a:t>
            </a:r>
          </a:p>
          <a:p>
            <a:pPr eaLnBrk="1" hangingPunct="1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of Judah</a:t>
            </a:r>
          </a:p>
          <a:p>
            <a:pPr eaLnBrk="1" hangingPunct="1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  <p:sp>
        <p:nvSpPr>
          <p:cNvPr id="60420" name="AutoShape 4"/>
          <p:cNvSpPr>
            <a:spLocks noChangeArrowheads="1"/>
          </p:cNvSpPr>
          <p:nvPr/>
        </p:nvSpPr>
        <p:spPr bwMode="auto">
          <a:xfrm flipH="1">
            <a:off x="5715000" y="1676400"/>
            <a:ext cx="2286000" cy="3505200"/>
          </a:xfrm>
          <a:prstGeom prst="lightningBol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FFFF"/>
                </a:solidFill>
                <a:ea typeface="ＭＳ Ｐゴシック" pitchFamily="34" charset="-128"/>
              </a:rPr>
              <a:t>Divided Monarchy (c. 870-845 BC)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8915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3600" b="1" i="1" dirty="0">
                <a:ea typeface="SimSun" pitchFamily="2" charset="-122"/>
              </a:rPr>
              <a:t>Reign of Jehoshaphat</a:t>
            </a:r>
            <a:r>
              <a:rPr lang="en-US" altLang="zh-CN" sz="3600" b="1" dirty="0">
                <a:ea typeface="SimSun" pitchFamily="2" charset="-122"/>
              </a:rPr>
              <a:t> </a:t>
            </a:r>
          </a:p>
          <a:p>
            <a:pPr eaLnBrk="1" hangingPunct="1"/>
            <a:endParaRPr lang="en-US" altLang="zh-CN" sz="2800" b="1" dirty="0">
              <a:ea typeface="SimSun" pitchFamily="2" charset="-122"/>
            </a:endParaRP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Joined Moab and Ammon to attack Judah, but defeated at En-gedi </a:t>
            </a:r>
            <a:r>
              <a:rPr lang="en-US" altLang="zh-CN" sz="2000" b="1" dirty="0">
                <a:ea typeface="SimSun" pitchFamily="2" charset="-122"/>
              </a:rPr>
              <a:t>(2 Chron. 20:1-28)</a:t>
            </a:r>
          </a:p>
          <a:p>
            <a:pPr eaLnBrk="1" hangingPunct="1"/>
            <a:r>
              <a:rPr lang="en-US" altLang="zh-CN" sz="2800" b="1" dirty="0">
                <a:ea typeface="SimSun" pitchFamily="2" charset="-122"/>
              </a:rPr>
              <a:t> </a:t>
            </a: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Joined Jehoram (king of Israel) and</a:t>
            </a: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Jehoshaphat to fight against Moab</a:t>
            </a:r>
            <a:r>
              <a:rPr lang="fr-FR" altLang="zh-CN" b="1" dirty="0">
                <a:ea typeface="SimSun" pitchFamily="2" charset="-122"/>
              </a:rPr>
              <a:t>'</a:t>
            </a:r>
            <a:r>
              <a:rPr lang="en-US" altLang="zh-CN" b="1" dirty="0">
                <a:ea typeface="SimSun" pitchFamily="2" charset="-122"/>
              </a:rPr>
              <a:t>s revolt</a:t>
            </a:r>
          </a:p>
          <a:p>
            <a:pPr eaLnBrk="1" hangingPunct="1"/>
            <a:r>
              <a:rPr lang="en-US" altLang="zh-CN" sz="2000" b="1" dirty="0">
                <a:ea typeface="SimSun" pitchFamily="2" charset="-122"/>
              </a:rPr>
              <a:t>(2 Kings 3:9)</a:t>
            </a:r>
            <a:r>
              <a:rPr lang="en-US" altLang="zh-CN" sz="2800" b="1" dirty="0">
                <a:ea typeface="SimSun" pitchFamily="2" charset="-122"/>
              </a:rPr>
              <a:t> </a:t>
            </a:r>
            <a:r>
              <a:rPr lang="en-US" altLang="zh-CN" b="1" dirty="0">
                <a:solidFill>
                  <a:srgbClr val="6600FF"/>
                </a:solidFill>
                <a:ea typeface="SimSun" pitchFamily="2" charset="-122"/>
                <a:sym typeface="Wingdings" pitchFamily="2" charset="2"/>
              </a:rPr>
              <a:t></a:t>
            </a:r>
            <a:endParaRPr lang="en-US" altLang="zh-CN" b="1" dirty="0">
              <a:solidFill>
                <a:srgbClr val="6600FF"/>
              </a:solidFill>
              <a:ea typeface="SimSun" pitchFamily="2" charset="-122"/>
            </a:endParaRPr>
          </a:p>
          <a:p>
            <a:pPr eaLnBrk="1" hangingPunct="1"/>
            <a:endParaRPr lang="en-US" altLang="en-US" sz="2000" b="1" dirty="0"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FFFF"/>
                </a:solidFill>
                <a:ea typeface="ＭＳ Ｐゴシック" pitchFamily="34" charset="-128"/>
              </a:rPr>
              <a:t>Divided Monarchy (c. 845-735 BC)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838200" y="1752600"/>
            <a:ext cx="7620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b="1" i="1" dirty="0"/>
              <a:t>c. 845 BC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Revolted against Jehoram of Judah and gained freedom </a:t>
            </a:r>
            <a:r>
              <a:rPr lang="en-US" altLang="zh-CN" sz="2400" b="1" dirty="0"/>
              <a:t>(2 Chron. 21:8-10).</a:t>
            </a:r>
          </a:p>
          <a:p>
            <a:pPr eaLnBrk="1" hangingPunct="1"/>
            <a:r>
              <a:rPr lang="en-US" altLang="zh-CN" b="1" dirty="0"/>
              <a:t> </a:t>
            </a:r>
          </a:p>
          <a:p>
            <a:pPr eaLnBrk="1" hangingPunct="1"/>
            <a:r>
              <a:rPr lang="en-US" altLang="zh-CN" b="1" i="1" dirty="0"/>
              <a:t>c. 794 BC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Defeated by Amaziah </a:t>
            </a:r>
            <a:r>
              <a:rPr lang="en-US" altLang="zh-CN" sz="2400" b="1" dirty="0"/>
              <a:t>(2 Chron. 25:11-13).</a:t>
            </a:r>
          </a:p>
          <a:p>
            <a:pPr eaLnBrk="1" hangingPunct="1"/>
            <a:r>
              <a:rPr lang="en-US" altLang="zh-CN" b="1" dirty="0"/>
              <a:t> </a:t>
            </a:r>
          </a:p>
          <a:p>
            <a:pPr eaLnBrk="1" hangingPunct="1"/>
            <a:r>
              <a:rPr lang="en-US" altLang="zh-CN" b="1" i="1" dirty="0"/>
              <a:t>c. 735 BC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Gained freedom from Ahaz </a:t>
            </a:r>
            <a:r>
              <a:rPr lang="en-US" altLang="zh-CN" sz="2400" b="1" dirty="0"/>
              <a:t>(2 Chron. 28:17).</a:t>
            </a:r>
          </a:p>
          <a:p>
            <a:pPr eaLnBrk="1" hangingPunct="1"/>
            <a:endParaRPr lang="en-US" altLang="en-US" sz="2400" b="1" dirty="0"/>
          </a:p>
        </p:txBody>
      </p:sp>
      <p:pic>
        <p:nvPicPr>
          <p:cNvPr id="110596" name="Picture 4" descr="SY0126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2057400"/>
            <a:ext cx="927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5" descr="SY0126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4191000"/>
            <a:ext cx="927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rgbClr val="FFFFFF"/>
                </a:solidFill>
                <a:ea typeface="ＭＳ Ｐゴシック" pitchFamily="34" charset="-128"/>
              </a:rPr>
              <a:t>Divided Monarchy (c. 732 BC)</a:t>
            </a:r>
          </a:p>
        </p:txBody>
      </p:sp>
      <p:pic>
        <p:nvPicPr>
          <p:cNvPr id="112643" name="Picture 5" descr="sen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1800" y="1524000"/>
            <a:ext cx="2103438" cy="4525963"/>
          </a:xfrm>
          <a:noFill/>
        </p:spPr>
      </p:pic>
      <p:pic>
        <p:nvPicPr>
          <p:cNvPr id="112644" name="Picture 4" descr="BD04897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4648200"/>
            <a:ext cx="26670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Text Box 3"/>
          <p:cNvSpPr txBox="1">
            <a:spLocks noChangeArrowheads="1"/>
          </p:cNvSpPr>
          <p:nvPr/>
        </p:nvSpPr>
        <p:spPr bwMode="auto">
          <a:xfrm>
            <a:off x="381000" y="1644650"/>
            <a:ext cx="63246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3600" b="1" dirty="0">
                <a:ea typeface="SimSun" pitchFamily="2" charset="-122"/>
              </a:rPr>
              <a:t>Became Assyrian tributary</a:t>
            </a:r>
          </a:p>
          <a:p>
            <a:pPr eaLnBrk="1" hangingPunct="1"/>
            <a:endParaRPr lang="en-US" altLang="zh-CN" sz="3600" b="1" dirty="0">
              <a:ea typeface="SimSun" pitchFamily="2" charset="-122"/>
            </a:endParaRPr>
          </a:p>
          <a:p>
            <a:pPr eaLnBrk="1" hangingPunct="1"/>
            <a:r>
              <a:rPr lang="en-US" altLang="zh-CN" b="1" i="1" dirty="0">
                <a:ea typeface="SimSun" pitchFamily="2" charset="-122"/>
              </a:rPr>
              <a:t>Assyrian inscriptions show that in 732 BC the king of Assyria compelled the king of Edom to pay tribute.</a:t>
            </a:r>
          </a:p>
          <a:p>
            <a:pPr algn="r" eaLnBrk="1" hangingPunct="1"/>
            <a:r>
              <a:rPr lang="en-US" altLang="zh-CN" sz="2000" b="1" dirty="0">
                <a:ea typeface="SimSun" pitchFamily="2" charset="-122"/>
              </a:rPr>
              <a:t> 		 </a:t>
            </a:r>
            <a:r>
              <a:rPr lang="en-US" altLang="zh-CN" sz="2000" b="1" i="1" dirty="0">
                <a:ea typeface="SimSun" pitchFamily="2" charset="-122"/>
              </a:rPr>
              <a:t>(Zondervan Pictorial  Encyclopedia of the Bible) </a:t>
            </a:r>
          </a:p>
          <a:p>
            <a:pPr eaLnBrk="1" hangingPunct="1"/>
            <a:endParaRPr lang="en-US" altLang="en-US" sz="2000" b="1" i="1" dirty="0"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FFFF"/>
                </a:solidFill>
                <a:ea typeface="ＭＳ Ｐゴシック" pitchFamily="34" charset="-128"/>
              </a:rPr>
              <a:t>Divided Monarchy (c. 701 BC)</a:t>
            </a: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4284663" y="1676400"/>
            <a:ext cx="4478337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zh-CN" sz="2800" b="1" dirty="0">
              <a:ea typeface="SimSun" pitchFamily="2" charset="-122"/>
            </a:endParaRP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Hezekiah</a:t>
            </a:r>
            <a:r>
              <a:rPr lang="fr-FR" altLang="zh-CN" b="1" dirty="0">
                <a:ea typeface="SimSun" pitchFamily="2" charset="-122"/>
              </a:rPr>
              <a:t>'</a:t>
            </a:r>
            <a:r>
              <a:rPr lang="en-US" altLang="zh-CN" b="1" dirty="0">
                <a:ea typeface="SimSun" pitchFamily="2" charset="-122"/>
              </a:rPr>
              <a:t>s disastrous revolt gave Edom the opportunity to begin expanding westward</a:t>
            </a: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into portions of the eastern Negev. </a:t>
            </a:r>
          </a:p>
          <a:p>
            <a:pPr eaLnBrk="1" hangingPunct="1"/>
            <a:endParaRPr lang="en-US" altLang="zh-CN" b="1" i="1" dirty="0">
              <a:ea typeface="SimSun" pitchFamily="2" charset="-122"/>
            </a:endParaRPr>
          </a:p>
          <a:p>
            <a:pPr eaLnBrk="1" hangingPunct="1"/>
            <a:endParaRPr lang="en-US" altLang="en-US" sz="1600" b="1" dirty="0">
              <a:ea typeface="SimSun" pitchFamily="2" charset="-122"/>
            </a:endParaRPr>
          </a:p>
        </p:txBody>
      </p:sp>
      <p:pic>
        <p:nvPicPr>
          <p:cNvPr id="114692" name="Picture 8" descr="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213" y="1295400"/>
            <a:ext cx="37830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304800" y="2146300"/>
            <a:ext cx="604361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4000" b="1" i="1" dirty="0"/>
              <a:t>Arad Inscription</a:t>
            </a:r>
          </a:p>
          <a:p>
            <a:pPr eaLnBrk="1" hangingPunct="1"/>
            <a:endParaRPr lang="en-US" altLang="zh-CN" sz="4000" b="1" i="1" dirty="0"/>
          </a:p>
          <a:p>
            <a:pPr eaLnBrk="1" hangingPunct="1"/>
            <a:r>
              <a:rPr lang="en-US" altLang="zh-CN" sz="4000" b="1" i="1" dirty="0"/>
              <a:t>Edomite Ostracon</a:t>
            </a:r>
          </a:p>
          <a:p>
            <a:pPr eaLnBrk="1" hangingPunct="1"/>
            <a:r>
              <a:rPr lang="en-US" altLang="zh-CN" sz="2400" b="1" i="1" dirty="0"/>
              <a:t>(Hogland &amp; Excerpts from Biblical Archaeology, December 1996</a:t>
            </a:r>
            <a:r>
              <a:rPr lang="en-US" altLang="zh-CN" sz="2400" b="1" dirty="0"/>
              <a:t>)</a:t>
            </a:r>
          </a:p>
          <a:p>
            <a:pPr eaLnBrk="1" hangingPunct="1"/>
            <a:endParaRPr lang="en-US" altLang="en-US" sz="2400" b="1" i="1" dirty="0"/>
          </a:p>
        </p:txBody>
      </p:sp>
      <p:pic>
        <p:nvPicPr>
          <p:cNvPr id="116739" name="Picture 3" descr="e-tw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1470025"/>
            <a:ext cx="26543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itle 3"/>
          <p:cNvSpPr>
            <a:spLocks noGrp="1"/>
          </p:cNvSpPr>
          <p:nvPr>
            <p:ph type="title" idx="4294967295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en-US" altLang="en-US" b="1" i="1" dirty="0">
                <a:solidFill>
                  <a:srgbClr val="FFFFFF"/>
                </a:solidFill>
                <a:ea typeface="SimSun" pitchFamily="2" charset="-122"/>
              </a:rPr>
              <a:t>Archaeological Evidence</a:t>
            </a:r>
            <a:endParaRPr lang="en-US" alt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FF"/>
                </a:solidFill>
                <a:ea typeface="ＭＳ Ｐゴシック" pitchFamily="34" charset="-128"/>
              </a:rPr>
              <a:t>Divided Monarchy (c. 612 BC)</a:t>
            </a:r>
            <a:endParaRPr lang="en-US" alt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838200" y="1600200"/>
            <a:ext cx="5410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zh-CN" sz="2000" b="1" dirty="0">
              <a:ea typeface="SimSun" pitchFamily="2" charset="-122"/>
            </a:endParaRPr>
          </a:p>
          <a:p>
            <a:pPr eaLnBrk="1" hangingPunct="1"/>
            <a:r>
              <a:rPr lang="en-US" altLang="zh-CN" sz="3600" b="1" dirty="0">
                <a:ea typeface="SimSun" pitchFamily="2" charset="-122"/>
              </a:rPr>
              <a:t>Gained partial freedom</a:t>
            </a:r>
          </a:p>
          <a:p>
            <a:pPr eaLnBrk="1" hangingPunct="1"/>
            <a:r>
              <a:rPr lang="en-US" altLang="zh-CN" sz="3600" b="1" dirty="0">
                <a:ea typeface="SimSun" pitchFamily="2" charset="-122"/>
              </a:rPr>
              <a:t>after the fall of Nineveh</a:t>
            </a:r>
          </a:p>
          <a:p>
            <a:pPr eaLnBrk="1" hangingPunct="1"/>
            <a:r>
              <a:rPr lang="en-US" altLang="zh-CN" sz="2000" b="1" dirty="0">
                <a:ea typeface="SimSun" pitchFamily="2" charset="-122"/>
              </a:rPr>
              <a:t> </a:t>
            </a:r>
          </a:p>
          <a:p>
            <a:pPr eaLnBrk="1" hangingPunct="1"/>
            <a:endParaRPr lang="en-US" altLang="en-US" sz="2000" b="1" dirty="0">
              <a:ea typeface="SimSun" pitchFamily="2" charset="-122"/>
            </a:endParaRPr>
          </a:p>
        </p:txBody>
      </p:sp>
      <p:pic>
        <p:nvPicPr>
          <p:cNvPr id="118788" name="Picture 4" descr="BD05219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813" y="3073400"/>
            <a:ext cx="404018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babylonian emp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-533400" y="6248400"/>
            <a:ext cx="9677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zh-CN" b="1" dirty="0">
                <a:latin typeface="Aroi" charset="0"/>
                <a:ea typeface="SimSun" pitchFamily="2" charset="-122"/>
              </a:rPr>
              <a:t>c. 601 BC Edom became a Babylonian tributary</a:t>
            </a:r>
            <a:endParaRPr lang="en-US" altLang="en-US" b="1" dirty="0">
              <a:latin typeface="Aroi" charset="0"/>
              <a:ea typeface="SimSun" pitchFamily="2" charset="-122"/>
            </a:endParaRPr>
          </a:p>
        </p:txBody>
      </p:sp>
      <p:sp>
        <p:nvSpPr>
          <p:cNvPr id="120835" name="AutoShape 4"/>
          <p:cNvSpPr>
            <a:spLocks noChangeArrowheads="1"/>
          </p:cNvSpPr>
          <p:nvPr/>
        </p:nvSpPr>
        <p:spPr bwMode="auto">
          <a:xfrm>
            <a:off x="838200" y="5029200"/>
            <a:ext cx="1066800" cy="3048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dirty="0">
              <a:latin typeface="Aroi" charset="0"/>
            </a:endParaRPr>
          </a:p>
        </p:txBody>
      </p:sp>
      <p:sp>
        <p:nvSpPr>
          <p:cNvPr id="120836" name="Title 4"/>
          <p:cNvSpPr>
            <a:spLocks noGrp="1"/>
          </p:cNvSpPr>
          <p:nvPr>
            <p:ph type="title" idx="4294967295"/>
          </p:nvPr>
        </p:nvSpPr>
        <p:spPr>
          <a:xfrm>
            <a:off x="457200" y="332656"/>
            <a:ext cx="8229600" cy="764307"/>
          </a:xfrm>
          <a:solidFill>
            <a:srgbClr val="000000"/>
          </a:solidFill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Aroi" charset="0"/>
                <a:ea typeface="ＭＳ Ｐゴシック" pitchFamily="34" charset="-128"/>
              </a:rPr>
              <a:t>Conquered by Babylon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381000"/>
            <a:ext cx="4537075" cy="1752600"/>
          </a:xfrm>
        </p:spPr>
        <p:txBody>
          <a:bodyPr/>
          <a:lstStyle/>
          <a:p>
            <a:pPr eaLnBrk="1" hangingPunct="1"/>
            <a:r>
              <a:rPr lang="en-US" altLang="en-US" sz="6000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Geography</a:t>
            </a:r>
            <a:endParaRPr lang="en-US" altLang="en-US" b="1" dirty="0">
              <a:solidFill>
                <a:srgbClr val="99663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0" y="0"/>
          <a:ext cx="47355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5133333" imgH="8097380" progId="MSPhotoEd.3">
                  <p:embed/>
                </p:oleObj>
              </mc:Choice>
              <mc:Fallback>
                <p:oleObj name="Photo Editor Photo" r:id="rId3" imgW="5133333" imgH="809738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163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7355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 Box 5" descr="Purple mesh"/>
          <p:cNvSpPr txBox="1">
            <a:spLocks noChangeArrowheads="1"/>
          </p:cNvSpPr>
          <p:nvPr/>
        </p:nvSpPr>
        <p:spPr bwMode="auto">
          <a:xfrm>
            <a:off x="2400300" y="6262688"/>
            <a:ext cx="1235075" cy="519112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9DBD3"/>
                </a:solidFill>
                <a:cs typeface="Arial" pitchFamily="34" charset="0"/>
              </a:rPr>
              <a:t>Edom</a:t>
            </a:r>
          </a:p>
        </p:txBody>
      </p:sp>
      <p:sp>
        <p:nvSpPr>
          <p:cNvPr id="30728" name="Text Box 8" descr="Purple mesh"/>
          <p:cNvSpPr txBox="1">
            <a:spLocks noChangeArrowheads="1"/>
          </p:cNvSpPr>
          <p:nvPr/>
        </p:nvSpPr>
        <p:spPr bwMode="auto">
          <a:xfrm>
            <a:off x="2400300" y="5410200"/>
            <a:ext cx="1235075" cy="519113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9DBD3"/>
                </a:solidFill>
                <a:cs typeface="Arial" pitchFamily="34" charset="0"/>
              </a:rPr>
              <a:t>Esau</a:t>
            </a: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 rot="16200000" flipV="1">
            <a:off x="2781300" y="5905500"/>
            <a:ext cx="533400" cy="457200"/>
          </a:xfrm>
          <a:prstGeom prst="lef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2400" dirty="0">
              <a:solidFill>
                <a:srgbClr val="463634"/>
              </a:solidFill>
              <a:cs typeface="Arial" pitchFamily="34" charset="0"/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066800" y="4814888"/>
            <a:ext cx="1235075" cy="519112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9DBD3"/>
                </a:solidFill>
                <a:cs typeface="Arial" pitchFamily="34" charset="0"/>
              </a:rPr>
              <a:t>Israel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066800" y="3962400"/>
            <a:ext cx="1235075" cy="51911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9DBD3"/>
                </a:solidFill>
                <a:cs typeface="Arial" pitchFamily="34" charset="0"/>
              </a:rPr>
              <a:t>Jacob</a:t>
            </a:r>
          </a:p>
        </p:txBody>
      </p:sp>
      <p:sp>
        <p:nvSpPr>
          <p:cNvPr id="30731" name="AutoShape 11"/>
          <p:cNvSpPr>
            <a:spLocks noChangeArrowheads="1"/>
          </p:cNvSpPr>
          <p:nvPr/>
        </p:nvSpPr>
        <p:spPr bwMode="auto">
          <a:xfrm rot="16200000" flipV="1">
            <a:off x="1447800" y="4457700"/>
            <a:ext cx="533400" cy="457200"/>
          </a:xfrm>
          <a:prstGeom prst="lef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2400" dirty="0">
              <a:solidFill>
                <a:srgbClr val="463634"/>
              </a:solidFill>
              <a:cs typeface="Arial" pitchFamily="34" charset="0"/>
            </a:endParaRPr>
          </a:p>
        </p:txBody>
      </p:sp>
      <p:sp>
        <p:nvSpPr>
          <p:cNvPr id="53257" name="TextBox 9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FF"/>
                </a:solidFill>
              </a:rPr>
              <a:t>101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8" grpId="0" animBg="1"/>
      <p:bldP spid="30726" grpId="0" animBg="1"/>
      <p:bldP spid="30729" grpId="0" animBg="1"/>
      <p:bldP spid="30730" grpId="0" animBg="1"/>
      <p:bldP spid="307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3"/>
          <p:cNvSpPr txBox="1">
            <a:spLocks noChangeArrowheads="1"/>
          </p:cNvSpPr>
          <p:nvPr/>
        </p:nvSpPr>
        <p:spPr bwMode="auto">
          <a:xfrm>
            <a:off x="395288" y="2176463"/>
            <a:ext cx="387191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3600" b="1" dirty="0">
                <a:ea typeface="SimSun" pitchFamily="2" charset="-122"/>
              </a:rPr>
              <a:t>Rejoiced over the fall of Judah</a:t>
            </a:r>
          </a:p>
          <a:p>
            <a:pPr eaLnBrk="1" hangingPunct="1"/>
            <a:endParaRPr lang="en-US" altLang="zh-CN" sz="3600" b="1" dirty="0">
              <a:ea typeface="SimSun" pitchFamily="2" charset="-122"/>
            </a:endParaRPr>
          </a:p>
          <a:p>
            <a:pPr eaLnBrk="1" hangingPunct="1"/>
            <a:r>
              <a:rPr lang="en-US" altLang="zh-CN" sz="3600" b="1" dirty="0">
                <a:ea typeface="SimSun" pitchFamily="2" charset="-122"/>
              </a:rPr>
              <a:t>(Obadiah 11-14; Psalm 137:7; Lam. 4:21-22)</a:t>
            </a:r>
            <a:endParaRPr lang="en-US" altLang="en-US" sz="3600" b="1" dirty="0">
              <a:ea typeface="SimSun" pitchFamily="2" charset="-122"/>
            </a:endParaRPr>
          </a:p>
        </p:txBody>
      </p:sp>
      <p:pic>
        <p:nvPicPr>
          <p:cNvPr id="122882" name="Picture 4" descr="PE0183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1933575"/>
            <a:ext cx="51054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92188"/>
            <a:ext cx="9144000" cy="708025"/>
          </a:xfrm>
          <a:solidFill>
            <a:srgbClr val="000000"/>
          </a:solidFill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4000" b="1" kern="1200" dirty="0">
                <a:solidFill>
                  <a:srgbClr val="FFFFFF"/>
                </a:solidFill>
                <a:ea typeface="Times New Roman" charset="0"/>
              </a:rPr>
              <a:t>Glad About Fall of Judah (586 BC)</a:t>
            </a:r>
          </a:p>
        </p:txBody>
      </p:sp>
      <p:sp>
        <p:nvSpPr>
          <p:cNvPr id="122884" name="TextBox 6"/>
          <p:cNvSpPr txBox="1">
            <a:spLocks noChangeArrowheads="1"/>
          </p:cNvSpPr>
          <p:nvPr/>
        </p:nvSpPr>
        <p:spPr bwMode="auto">
          <a:xfrm>
            <a:off x="8445500" y="0"/>
            <a:ext cx="698500" cy="830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102</a:t>
            </a:r>
          </a:p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6a2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amos' oracles against the n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2688" y="0"/>
            <a:ext cx="5421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228600" y="1287463"/>
            <a:ext cx="3352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3600" dirty="0">
                <a:solidFill>
                  <a:schemeClr val="bg1"/>
                </a:solidFill>
                <a:ea typeface="SimSun" pitchFamily="2" charset="-122"/>
              </a:rPr>
              <a:t>OT prophets foretold judgment on Edom for her bitter hatred</a:t>
            </a:r>
          </a:p>
          <a:p>
            <a:pPr eaLnBrk="1" hangingPunct="1"/>
            <a:r>
              <a:rPr lang="en-US" altLang="zh-CN" sz="2800" dirty="0">
                <a:solidFill>
                  <a:schemeClr val="bg1"/>
                </a:solidFill>
                <a:ea typeface="SimSun" pitchFamily="2" charset="-122"/>
              </a:rPr>
              <a:t>(Amos 1:11-12; Jer. 49:7-22; Lam. 4:21-22; Obad. 10ff;</a:t>
            </a:r>
          </a:p>
          <a:p>
            <a:pPr eaLnBrk="1" hangingPunct="1"/>
            <a:r>
              <a:rPr lang="en-US" altLang="zh-CN" sz="2800" dirty="0">
                <a:solidFill>
                  <a:schemeClr val="bg1"/>
                </a:solidFill>
                <a:ea typeface="SimSun" pitchFamily="2" charset="-122"/>
              </a:rPr>
              <a:t>Ezek. 25:12-14; 35:1-15)</a:t>
            </a:r>
            <a:endParaRPr lang="en-US" altLang="en-US" sz="2800" dirty="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 rot="20425368">
            <a:off x="3886200" y="3106450"/>
            <a:ext cx="525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ffectLst/>
                <a:latin typeface="Arial"/>
                <a:ea typeface="Times New Roman" charset="0"/>
              </a:rPr>
              <a:t>Fall of Judah (586 BC)</a:t>
            </a:r>
          </a:p>
        </p:txBody>
      </p:sp>
      <p:sp>
        <p:nvSpPr>
          <p:cNvPr id="124933" name="AutoShape 5"/>
          <p:cNvSpPr>
            <a:spLocks noChangeArrowheads="1"/>
          </p:cNvSpPr>
          <p:nvPr/>
        </p:nvSpPr>
        <p:spPr bwMode="auto">
          <a:xfrm>
            <a:off x="5410200" y="6324600"/>
            <a:ext cx="685800" cy="533400"/>
          </a:xfrm>
          <a:prstGeom prst="rightArrow">
            <a:avLst>
              <a:gd name="adj1" fmla="val 50000"/>
              <a:gd name="adj2" fmla="val 3214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2800" dirty="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990600"/>
          </a:xfrm>
          <a:solidFill>
            <a:srgbClr val="FF0000"/>
          </a:solidFill>
        </p:spPr>
        <p:txBody>
          <a:bodyPr/>
          <a:lstStyle/>
          <a:p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Prophecies of Being Judged</a:t>
            </a:r>
          </a:p>
        </p:txBody>
      </p:sp>
      <p:sp>
        <p:nvSpPr>
          <p:cNvPr id="124935" name="TextBox 6"/>
          <p:cNvSpPr txBox="1">
            <a:spLocks noChangeArrowheads="1"/>
          </p:cNvSpPr>
          <p:nvPr/>
        </p:nvSpPr>
        <p:spPr bwMode="auto">
          <a:xfrm>
            <a:off x="8445500" y="0"/>
            <a:ext cx="698500" cy="830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102</a:t>
            </a:r>
          </a:p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6a2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4" name="Explosion 1 3"/>
          <p:cNvSpPr/>
          <p:nvPr/>
        </p:nvSpPr>
        <p:spPr bwMode="auto">
          <a:xfrm>
            <a:off x="4560957" y="445369"/>
            <a:ext cx="2528957" cy="1619765"/>
          </a:xfrm>
          <a:prstGeom prst="irregularSeal1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8" charset="0"/>
              <a:ea typeface="ＭＳ Ｐゴシック" charset="0"/>
              <a:cs typeface="+mn-cs"/>
            </a:endParaRPr>
          </a:p>
        </p:txBody>
      </p:sp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83228" y="-11657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457</a:t>
            </a: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8350240" cy="682261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en-US" altLang="zh-CN" sz="2800" b="1" dirty="0">
                <a:solidFill>
                  <a:schemeClr val="bg1"/>
                </a:solidFill>
                <a:latin typeface="Arial" charset="0"/>
              </a:rPr>
              <a:t>Judgment on the 12-Nation Coalition (Isa 13–23)</a:t>
            </a:r>
            <a:endParaRPr kumimoji="1" lang="en-US" altLang="zh-CN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3177" y="2633957"/>
            <a:ext cx="12570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Israel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6313" y="732496"/>
            <a:ext cx="2038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Assyria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313" y="4594264"/>
            <a:ext cx="13246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Egypt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4884" y="3876796"/>
            <a:ext cx="12560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Moab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6487" y="1855482"/>
            <a:ext cx="11885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Syria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64393" y="3566872"/>
            <a:ext cx="17582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Philistia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40573" y="6195570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Sudan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09464" y="2982096"/>
            <a:ext cx="18034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Babylon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58610" y="3909748"/>
            <a:ext cx="1991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Babylon by the Sea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3871" y="4494524"/>
            <a:ext cx="13246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Edom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2DDCFA74-6087-DD44-BE91-F88CA40C4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424" y="5091013"/>
            <a:ext cx="1627610" cy="68226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0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21:11-12</a:t>
            </a:r>
            <a:endParaRPr kumimoji="1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9725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951259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SG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Against </a:t>
            </a:r>
            <a:r>
              <a:rPr lang="en-SG" sz="36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Dumah</a:t>
            </a:r>
            <a:r>
              <a:rPr lang="en-SG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(Heb.) or Edom (LXX)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D084B12-F0E1-B248-BAAE-3D342D3E9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4744"/>
            <a:ext cx="9144000" cy="3816424"/>
          </a:xfrm>
          <a:prstGeom prst="rect">
            <a:avLst/>
          </a:prstGeom>
          <a:solidFill>
            <a:srgbClr val="860503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“This message came to me concerning Edom: 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Someone from Edom keeps calling to me, 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‘Watchman, how much longer until morning? 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When will the night be over?’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12 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The watchman replies, 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‘Morning is coming, but night will soon return. 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If you wish to ask again, then come back and ask’”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(Isaiah 21:11-12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NLT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8733423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5410200"/>
            <a:ext cx="8229600" cy="769938"/>
          </a:xfrm>
          <a:solidFill>
            <a:schemeClr val="tx1"/>
          </a:solidFill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FFFFFF"/>
                </a:solidFill>
                <a:cs typeface="Times New Roman" charset="0"/>
              </a:rPr>
              <a:t>Fall of Judah (586 BC)</a:t>
            </a:r>
          </a:p>
        </p:txBody>
      </p:sp>
      <p:pic>
        <p:nvPicPr>
          <p:cNvPr id="126979" name="Picture 2" descr="e-3h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276600"/>
            <a:ext cx="25495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3" descr="e-flu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18859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2743200" y="990600"/>
            <a:ext cx="6019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b="1" dirty="0">
                <a:ea typeface="SimSun" pitchFamily="2" charset="-122"/>
              </a:rPr>
              <a:t>Took advantage of Judah’s calamity to migrate into the heart of southern Judah,</a:t>
            </a: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South of Hebron</a:t>
            </a: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(Ezek. 35:10-12).</a:t>
            </a:r>
            <a:endParaRPr lang="en-US" altLang="en-US" b="1" dirty="0">
              <a:ea typeface="SimSun" pitchFamily="2" charset="-122"/>
            </a:endParaRPr>
          </a:p>
        </p:txBody>
      </p:sp>
      <p:sp>
        <p:nvSpPr>
          <p:cNvPr id="126982" name="TextBox 5"/>
          <p:cNvSpPr txBox="1">
            <a:spLocks noChangeArrowheads="1"/>
          </p:cNvSpPr>
          <p:nvPr/>
        </p:nvSpPr>
        <p:spPr bwMode="auto">
          <a:xfrm>
            <a:off x="8445500" y="0"/>
            <a:ext cx="698500" cy="830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102</a:t>
            </a:r>
          </a:p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6a2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4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8229600" cy="639763"/>
          </a:xfrm>
          <a:solidFill>
            <a:srgbClr val="000000"/>
          </a:solidFill>
        </p:spPr>
        <p:txBody>
          <a:bodyPr/>
          <a:lstStyle/>
          <a:p>
            <a:pPr algn="l"/>
            <a:r>
              <a:rPr lang="en-US" altLang="en-US" sz="2800" b="1" i="1" dirty="0">
                <a:solidFill>
                  <a:srgbClr val="FFFFFF"/>
                </a:solidFill>
                <a:ea typeface="ＭＳ Ｐゴシック" pitchFamily="34" charset="-128"/>
              </a:rPr>
              <a:t>The Edomites are coming! </a:t>
            </a:r>
            <a:endParaRPr lang="en-US" alt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29026" name="Picture 2" descr="inscriptions - edomites are com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75" y="0"/>
            <a:ext cx="36671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228600" y="684213"/>
            <a:ext cx="5029200" cy="61864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800" b="1" i="1" dirty="0"/>
              <a:t>This Hebrew ostracon, addressed to the commander of the Arad fortress, warns of an impending Edomite invasion. Part of a cache of late seventh or early sixth century BC Hebrew documents found in Arad, this dispatch testifies to the urgent threat Edom posed to Judah</a:t>
            </a:r>
            <a:r>
              <a:rPr lang="fr-FR" altLang="en-US" sz="2800" b="1" i="1" dirty="0"/>
              <a:t>'</a:t>
            </a:r>
            <a:r>
              <a:rPr lang="en-US" altLang="en-US" sz="2800" b="1" i="1" dirty="0"/>
              <a:t>s southern flank. </a:t>
            </a:r>
          </a:p>
          <a:p>
            <a:pPr eaLnBrk="1" hangingPunct="1"/>
            <a:endParaRPr lang="en-US" altLang="en-US" sz="2000" b="1" i="1" dirty="0"/>
          </a:p>
          <a:p>
            <a:pPr eaLnBrk="1" hangingPunct="1"/>
            <a:r>
              <a:rPr lang="en-US" altLang="en-US" sz="2000" b="1" dirty="0"/>
              <a:t>(</a:t>
            </a:r>
            <a:r>
              <a:rPr lang="en-US" altLang="zh-CN" sz="2000" b="1" dirty="0"/>
              <a:t>Excerpts from </a:t>
            </a:r>
            <a:r>
              <a:rPr lang="en-US" altLang="zh-CN" sz="2000" b="1" i="1" dirty="0"/>
              <a:t>Biblical Archeology Review</a:t>
            </a:r>
            <a:r>
              <a:rPr lang="en-US" altLang="zh-CN" sz="2000" b="1" dirty="0"/>
              <a:t>, December 1996)</a:t>
            </a:r>
            <a:endParaRPr lang="en-US" altLang="en-US" sz="2000" b="1" dirty="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580112" y="6172200"/>
            <a:ext cx="341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Arial"/>
                <a:ea typeface="Times New Roman" charset="0"/>
              </a:rPr>
              <a:t>Fall of Judah (586 BC)</a:t>
            </a:r>
          </a:p>
        </p:txBody>
      </p:sp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8445500" y="0"/>
            <a:ext cx="698500" cy="830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102</a:t>
            </a:r>
          </a:p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6a2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edomite destruction">
            <a:extLst>
              <a:ext uri="{FF2B5EF4-FFF2-40B4-BE49-F238E27FC236}">
                <a16:creationId xmlns:a16="http://schemas.microsoft.com/office/drawing/2014/main" id="{DEFA421D-62C2-3544-8FD7-CA1E83E6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zh-CN" sz="4800" dirty="0">
                <a:solidFill>
                  <a:srgbClr val="FFFFFF"/>
                </a:solidFill>
                <a:ea typeface="SimSun" pitchFamily="2" charset="-122"/>
              </a:rPr>
              <a:t>Annihilation </a:t>
            </a:r>
            <a:endParaRPr lang="en-US" altLang="en-US" sz="48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762000" y="1905000"/>
            <a:ext cx="7467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3600" b="1" dirty="0">
                <a:ea typeface="SimSun" pitchFamily="2" charset="-122"/>
              </a:rPr>
              <a:t>c. 552 BC (Babylonian Rule)</a:t>
            </a:r>
          </a:p>
          <a:p>
            <a:pPr eaLnBrk="1" hangingPunct="1"/>
            <a:endParaRPr lang="en-US" altLang="zh-CN" sz="3600" b="1" dirty="0">
              <a:ea typeface="SimSun" pitchFamily="2" charset="-122"/>
            </a:endParaRPr>
          </a:p>
          <a:p>
            <a:pPr eaLnBrk="1" hangingPunct="1"/>
            <a:r>
              <a:rPr lang="en-US" altLang="zh-CN" sz="3600" b="1" dirty="0">
                <a:ea typeface="SimSun" pitchFamily="2" charset="-122"/>
              </a:rPr>
              <a:t>The last monarch, Nabonidus, recorded a siege of the Edomite city of Bozrah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palestii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AutoShape 3"/>
          <p:cNvSpPr>
            <a:spLocks noChangeArrowheads="1"/>
          </p:cNvSpPr>
          <p:nvPr/>
        </p:nvSpPr>
        <p:spPr bwMode="auto">
          <a:xfrm flipV="1">
            <a:off x="0" y="4800600"/>
            <a:ext cx="2438400" cy="457200"/>
          </a:xfrm>
          <a:prstGeom prst="rightArrow">
            <a:avLst>
              <a:gd name="adj1" fmla="val 50000"/>
              <a:gd name="adj2" fmla="val 18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191000" y="0"/>
            <a:ext cx="4876800" cy="600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b="1" i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ea typeface="宋体" charset="0"/>
                <a:cs typeface="Arial"/>
              </a:rPr>
              <a:t>At Buseira (ancient Bozrah), destruction in early 6th century BC</a:t>
            </a:r>
            <a:r>
              <a:rPr lang="en-US" altLang="zh-CN" sz="2400" b="1" i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2000" b="1" i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ea typeface="宋体" charset="0"/>
                <a:cs typeface="Arial"/>
              </a:rPr>
              <a:t>(Hoglund)</a:t>
            </a:r>
          </a:p>
          <a:p>
            <a:pPr eaLnBrk="1" hangingPunct="1">
              <a:defRPr/>
            </a:pPr>
            <a:endParaRPr lang="en-US" altLang="zh-CN" sz="2000" b="1" i="1" dirty="0"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/>
              <a:ea typeface="宋体" charset="0"/>
              <a:cs typeface="Arial"/>
            </a:endParaRPr>
          </a:p>
          <a:p>
            <a:pPr eaLnBrk="1" hangingPunct="1">
              <a:defRPr/>
            </a:pPr>
            <a:r>
              <a:rPr lang="en-US" altLang="zh-CN" b="1" i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ea typeface="宋体" charset="0"/>
                <a:cs typeface="Arial"/>
              </a:rPr>
              <a:t>At Tell el-Kheleifeh (ancient port of Ezion-geber), destruction levels followed by a quick rebuilding and a resumption of economic activity </a:t>
            </a:r>
            <a:r>
              <a:rPr lang="en-US" altLang="zh-CN" sz="2000" b="1" i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ea typeface="宋体" charset="0"/>
                <a:cs typeface="Arial"/>
              </a:rPr>
              <a:t>(IVP Background Commentary)</a:t>
            </a:r>
            <a:endParaRPr lang="en-US" sz="2000" b="1" i="1" dirty="0"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35172" name="Title 5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4114800" cy="1524000"/>
          </a:xfrm>
          <a:solidFill>
            <a:srgbClr val="000000"/>
          </a:solidFill>
        </p:spPr>
        <p:txBody>
          <a:bodyPr/>
          <a:lstStyle/>
          <a:p>
            <a:r>
              <a:rPr lang="en-US" altLang="en-US" sz="4000" b="1" i="1" dirty="0">
                <a:solidFill>
                  <a:srgbClr val="FFFFFF"/>
                </a:solidFill>
                <a:ea typeface="SimSun" pitchFamily="2" charset="-122"/>
              </a:rPr>
              <a:t>Archaeological Excavations</a:t>
            </a:r>
            <a:endParaRPr lang="en-US" alt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35173" name="Picture 5" descr="BL00393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2003425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mage result for edomite destruction">
            <a:extLst>
              <a:ext uri="{FF2B5EF4-FFF2-40B4-BE49-F238E27FC236}">
                <a16:creationId xmlns:a16="http://schemas.microsoft.com/office/drawing/2014/main" id="{474C3871-65EA-CB42-9B03-2DAE1C366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" y="1556792"/>
            <a:ext cx="9140014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3792"/>
            <a:ext cx="8229600" cy="1143000"/>
          </a:xfrm>
          <a:solidFill>
            <a:srgbClr val="000000"/>
          </a:solidFill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zh-CN" sz="4800" b="1" dirty="0">
                <a:solidFill>
                  <a:srgbClr val="FFFFFF"/>
                </a:solidFill>
                <a:ea typeface="SimSun" pitchFamily="2" charset="-122"/>
              </a:rPr>
              <a:t>Annihilation</a:t>
            </a:r>
            <a:endParaRPr lang="en-US" altLang="en-US" sz="4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83568" y="1617474"/>
            <a:ext cx="7467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b="1" i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ea typeface="SimSun" pitchFamily="2" charset="-122"/>
              </a:rPr>
              <a:t>539-331 BC (Persian Rule)</a:t>
            </a:r>
            <a:endParaRPr lang="en-US" altLang="zh-CN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</a:schemeClr>
                </a:glow>
              </a:effectLst>
              <a:ea typeface="SimSun" pitchFamily="2" charset="-122"/>
            </a:endParaRPr>
          </a:p>
          <a:p>
            <a:pPr eaLnBrk="1" hangingPunct="1"/>
            <a:endParaRPr lang="en-US" altLang="zh-CN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</a:schemeClr>
                </a:glow>
              </a:effectLst>
              <a:ea typeface="SimSun" pitchFamily="2" charset="-122"/>
            </a:endParaRPr>
          </a:p>
          <a:p>
            <a:pPr eaLnBrk="1" hangingPunct="1"/>
            <a:r>
              <a:rPr lang="en-US" altLang="zh-CN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ea typeface="SimSun" pitchFamily="2" charset="-122"/>
              </a:rPr>
              <a:t>Forced to abandon many of their towns as various Arab groups, notably the Nabateans, pressed into central Edom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map with popular route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AutoShape 3"/>
          <p:cNvSpPr>
            <a:spLocks noChangeArrowheads="1"/>
          </p:cNvSpPr>
          <p:nvPr/>
        </p:nvSpPr>
        <p:spPr bwMode="auto">
          <a:xfrm>
            <a:off x="1752600" y="2667000"/>
            <a:ext cx="1676400" cy="533400"/>
          </a:xfrm>
          <a:prstGeom prst="rightArrow">
            <a:avLst>
              <a:gd name="adj1" fmla="val 50000"/>
              <a:gd name="adj2" fmla="val 7857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39267" name="Title 3"/>
          <p:cNvSpPr>
            <a:spLocks noGrp="1"/>
          </p:cNvSpPr>
          <p:nvPr>
            <p:ph type="title" idx="4294967295"/>
          </p:nvPr>
        </p:nvSpPr>
        <p:spPr>
          <a:xfrm>
            <a:off x="457200" y="5943600"/>
            <a:ext cx="8229600" cy="914400"/>
          </a:xfrm>
          <a:solidFill>
            <a:srgbClr val="000000"/>
          </a:solidFill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ea typeface="ＭＳ Ｐゴシック" pitchFamily="34" charset="-128"/>
              </a:rPr>
              <a:t>Crossroads of Trade Routes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0" y="3200400"/>
            <a:ext cx="3276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8" y="11414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AutoShape 2"/>
          <p:cNvSpPr>
            <a:spLocks noChangeArrowheads="1"/>
          </p:cNvSpPr>
          <p:nvPr/>
        </p:nvSpPr>
        <p:spPr bwMode="auto">
          <a:xfrm>
            <a:off x="5791200" y="3810000"/>
            <a:ext cx="3352800" cy="3048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tx1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8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"I hated </a:t>
            </a:r>
            <a:br>
              <a:rPr lang="en-US" altLang="en-US" sz="48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48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Esau"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0" y="2057400"/>
            <a:ext cx="3429000" cy="31242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"I loved </a:t>
            </a:r>
            <a:br>
              <a:rPr lang="en-US" altLang="en-US" sz="4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4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Jacob"</a:t>
            </a:r>
          </a:p>
        </p:txBody>
      </p:sp>
      <p:sp>
        <p:nvSpPr>
          <p:cNvPr id="24581" name="Text Box 5"/>
          <p:cNvSpPr>
            <a:spLocks noGrp="1" noChangeArrowheads="1"/>
          </p:cNvSpPr>
          <p:nvPr>
            <p:ph type="title"/>
          </p:nvPr>
        </p:nvSpPr>
        <p:spPr>
          <a:xfrm>
            <a:off x="12700" y="201613"/>
            <a:ext cx="9167813" cy="1066800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marL="457200" indent="-457200" eaLnBrk="1" hangingPunct="1"/>
            <a:r>
              <a:rPr lang="en-US" altLang="zh-CN" sz="4000" i="1" dirty="0">
                <a:solidFill>
                  <a:schemeClr val="tx1"/>
                </a:solidFill>
                <a:latin typeface="Stencil" pitchFamily="82" charset="0"/>
                <a:ea typeface="SimSun" pitchFamily="2" charset="-122"/>
              </a:rPr>
              <a:t>GOD CHOSE EVEN APATHETIC JEWS</a:t>
            </a:r>
            <a:endParaRPr lang="en-US" altLang="zh-CN" sz="3600" dirty="0">
              <a:solidFill>
                <a:schemeClr val="tx1"/>
              </a:solidFill>
              <a:ea typeface="SimSun" pitchFamily="2" charset="-122"/>
            </a:endParaRPr>
          </a:p>
        </p:txBody>
      </p:sp>
      <p:sp>
        <p:nvSpPr>
          <p:cNvPr id="55301" name="TextBox 5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FF"/>
                </a:solidFill>
              </a:rPr>
              <a:t>101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46250" y="5732463"/>
            <a:ext cx="5867400" cy="333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zh-CN" sz="2800" b="1" dirty="0">
                <a:ea typeface="SimSun" pitchFamily="2" charset="-122"/>
              </a:rPr>
              <a:t>Malachi 1:2-3</a:t>
            </a:r>
            <a:endParaRPr lang="en-US" altLang="en-US" sz="2800" b="1" dirty="0"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mage result for The Treasury of Petra">
            <a:extLst>
              <a:ext uri="{FF2B5EF4-FFF2-40B4-BE49-F238E27FC236}">
                <a16:creationId xmlns:a16="http://schemas.microsoft.com/office/drawing/2014/main" id="{2B1F646E-1B63-7C49-BA2D-D5BEECA2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Title 3"/>
          <p:cNvSpPr>
            <a:spLocks noGrp="1"/>
          </p:cNvSpPr>
          <p:nvPr>
            <p:ph type="title" idx="4294967295"/>
          </p:nvPr>
        </p:nvSpPr>
        <p:spPr>
          <a:xfrm>
            <a:off x="0" y="6076951"/>
            <a:ext cx="9144000" cy="781050"/>
          </a:xfrm>
          <a:solidFill>
            <a:schemeClr val="tx1"/>
          </a:solidFill>
        </p:spPr>
        <p:txBody>
          <a:bodyPr/>
          <a:lstStyle/>
          <a:p>
            <a:r>
              <a:rPr lang="en-US" altLang="en-US" sz="3200" b="1" i="1" dirty="0">
                <a:solidFill>
                  <a:srgbClr val="FFFFFF"/>
                </a:solidFill>
                <a:ea typeface="ＭＳ Ｐゴシック" pitchFamily="34" charset="-128"/>
              </a:rPr>
              <a:t>The Treasury of Petra</a:t>
            </a:r>
            <a:endParaRPr lang="en-US" altLang="en-US" sz="5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 Box 2"/>
          <p:cNvSpPr txBox="1">
            <a:spLocks noChangeArrowheads="1"/>
          </p:cNvSpPr>
          <p:nvPr/>
        </p:nvSpPr>
        <p:spPr bwMode="auto">
          <a:xfrm>
            <a:off x="276225" y="1103313"/>
            <a:ext cx="8867775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9138" indent="-719138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b="1" dirty="0">
                <a:ea typeface="SimSun" pitchFamily="2" charset="-122"/>
              </a:rPr>
              <a:t>Edomites settled in southern Judah, which is confirmed by later Jewish literature.</a:t>
            </a:r>
          </a:p>
          <a:p>
            <a:pPr eaLnBrk="1" hangingPunct="1"/>
            <a:endParaRPr lang="en-US" altLang="zh-CN" b="1" dirty="0">
              <a:ea typeface="SimSun" pitchFamily="2" charset="-122"/>
            </a:endParaRPr>
          </a:p>
          <a:p>
            <a:pPr eaLnBrk="1" hangingPunct="1"/>
            <a:endParaRPr lang="en-US" altLang="zh-CN" b="1" dirty="0">
              <a:ea typeface="SimSun" pitchFamily="2" charset="-122"/>
            </a:endParaRPr>
          </a:p>
          <a:p>
            <a:pPr eaLnBrk="1" hangingPunct="1"/>
            <a:endParaRPr lang="en-US" altLang="zh-CN" sz="2800" b="1" i="1" dirty="0">
              <a:ea typeface="SimSun" pitchFamily="2" charset="-122"/>
            </a:endParaRPr>
          </a:p>
          <a:p>
            <a:pPr eaLnBrk="1" hangingPunct="1">
              <a:buFontTx/>
              <a:buAutoNum type="alphaLcParenR"/>
            </a:pPr>
            <a:r>
              <a:rPr lang="en-US" altLang="zh-CN" sz="2800" b="1" i="1" dirty="0">
                <a:ea typeface="SimSun" pitchFamily="2" charset="-122"/>
              </a:rPr>
              <a:t>1 Maccabees 5:65 finds children of Esau in the Hebron district. </a:t>
            </a:r>
          </a:p>
          <a:p>
            <a:pPr eaLnBrk="1" hangingPunct="1">
              <a:buFontTx/>
              <a:buAutoNum type="alphaLcParenR"/>
            </a:pPr>
            <a:endParaRPr lang="en-US" altLang="zh-CN" sz="2800" b="1" i="1" dirty="0">
              <a:ea typeface="SimSun" pitchFamily="2" charset="-122"/>
            </a:endParaRPr>
          </a:p>
          <a:p>
            <a:pPr eaLnBrk="1" hangingPunct="1">
              <a:buFontTx/>
              <a:buAutoNum type="alphaLcParenR" startAt="2"/>
            </a:pPr>
            <a:r>
              <a:rPr lang="en-US" altLang="zh-CN" sz="2800" b="1" i="1" dirty="0">
                <a:ea typeface="SimSun" pitchFamily="2" charset="-122"/>
              </a:rPr>
              <a:t>Josephus mentions Adorea and Marisa west of Hebron as Edomite towns (Antiquities).</a:t>
            </a:r>
          </a:p>
          <a:p>
            <a:pPr eaLnBrk="1" hangingPunct="1"/>
            <a:endParaRPr lang="en-US" altLang="en-US" sz="2800" b="1" i="1" dirty="0">
              <a:cs typeface="Times New Roman" pitchFamily="18" charset="0"/>
            </a:endParaRPr>
          </a:p>
        </p:txBody>
      </p:sp>
      <p:pic>
        <p:nvPicPr>
          <p:cNvPr id="143362" name="Picture 3" descr="BS00554_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2438400"/>
            <a:ext cx="13017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solidFill>
            <a:srgbClr val="000000"/>
          </a:solidFill>
        </p:spPr>
        <p:txBody>
          <a:bodyPr/>
          <a:lstStyle/>
          <a:p>
            <a:r>
              <a:rPr lang="en-US" altLang="en-US" sz="4000" dirty="0">
                <a:solidFill>
                  <a:srgbClr val="FFFFFF"/>
                </a:solidFill>
                <a:ea typeface="ＭＳ Ｐゴシック" pitchFamily="34" charset="-128"/>
              </a:rPr>
              <a:t>Intrusion into Judah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3"/>
          <p:cNvSpPr>
            <a:spLocks noGrp="1"/>
          </p:cNvSpPr>
          <p:nvPr>
            <p:ph type="title" idx="4294967295"/>
          </p:nvPr>
        </p:nvSpPr>
        <p:spPr>
          <a:xfrm>
            <a:off x="0" y="5029200"/>
            <a:ext cx="8229600" cy="1143000"/>
          </a:xfrm>
          <a:solidFill>
            <a:srgbClr val="000000"/>
          </a:solidFill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ea typeface="ＭＳ Ｐゴシック" pitchFamily="34" charset="-128"/>
              </a:rPr>
              <a:t>Better in Judah</a:t>
            </a:r>
          </a:p>
        </p:txBody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52400" y="457200"/>
            <a:ext cx="855027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457200" indent="-4572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b="1" dirty="0">
                <a:ea typeface="SimSun" pitchFamily="2" charset="-122"/>
              </a:rPr>
              <a:t>	</a:t>
            </a:r>
            <a:r>
              <a:rPr lang="en-US" altLang="zh-CN" sz="3600" b="1" dirty="0">
                <a:ea typeface="SimSun" pitchFamily="2" charset="-122"/>
              </a:rPr>
              <a:t>Archeological evidence suggests that while central Edom may have been desolate, the Edomite settlements in former Judean territories were healthy under Persian supervision.  </a:t>
            </a:r>
          </a:p>
          <a:p>
            <a:pPr eaLnBrk="1" hangingPunct="1"/>
            <a:endParaRPr lang="en-US" altLang="zh-CN" sz="3600" b="1" i="1" dirty="0">
              <a:ea typeface="SimSun" pitchFamily="2" charset="-122"/>
            </a:endParaRPr>
          </a:p>
        </p:txBody>
      </p:sp>
      <p:pic>
        <p:nvPicPr>
          <p:cNvPr id="145412" name="Picture 3" descr="BL0039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702050"/>
            <a:ext cx="248602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3"/>
          <p:cNvSpPr>
            <a:spLocks noGrp="1"/>
          </p:cNvSpPr>
          <p:nvPr>
            <p:ph type="title" idx="4294967295"/>
          </p:nvPr>
        </p:nvSpPr>
        <p:spPr>
          <a:solidFill>
            <a:srgbClr val="000000"/>
          </a:solidFill>
        </p:spPr>
        <p:txBody>
          <a:bodyPr/>
          <a:lstStyle/>
          <a:p>
            <a:pPr algn="l"/>
            <a:r>
              <a:rPr lang="en-US" altLang="en-US" sz="3600" b="1" i="1" dirty="0">
                <a:solidFill>
                  <a:srgbClr val="FFFFFF"/>
                </a:solidFill>
                <a:ea typeface="SimSun" pitchFamily="2" charset="-122"/>
              </a:rPr>
              <a:t>Evidence of Entrance into Judah</a:t>
            </a:r>
            <a:endParaRPr lang="en-US" alt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533400" y="2057400"/>
            <a:ext cx="62706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803275" indent="-803275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en-US" altLang="zh-CN" b="1" i="1" dirty="0">
                <a:ea typeface="SimSun" pitchFamily="2" charset="-122"/>
              </a:rPr>
              <a:t>Several epigraphic finds from Tell el-Kheleifeh suggest an occupation in the fifth century.</a:t>
            </a:r>
          </a:p>
          <a:p>
            <a:pPr eaLnBrk="1" hangingPunct="1"/>
            <a:endParaRPr lang="en-US" altLang="zh-CN" b="1" i="1" dirty="0">
              <a:ea typeface="SimSun" pitchFamily="2" charset="-122"/>
            </a:endParaRPr>
          </a:p>
          <a:p>
            <a:pPr eaLnBrk="1" hangingPunct="1">
              <a:buFontTx/>
              <a:buAutoNum type="alphaLcParenR" startAt="2"/>
            </a:pPr>
            <a:r>
              <a:rPr lang="en-US" altLang="zh-CN" b="1" i="1" dirty="0">
                <a:ea typeface="SimSun" pitchFamily="2" charset="-122"/>
              </a:rPr>
              <a:t>Aramaic ostraca from Arad in the Persian period list several Edomite names. </a:t>
            </a:r>
          </a:p>
          <a:p>
            <a:pPr algn="r" eaLnBrk="1" hangingPunct="1"/>
            <a:r>
              <a:rPr lang="en-US" altLang="zh-CN" b="1" i="1" dirty="0">
                <a:ea typeface="SimSun" pitchFamily="2" charset="-122"/>
              </a:rPr>
              <a:t>(Hoglund)</a:t>
            </a:r>
            <a:endParaRPr lang="en-US" altLang="en-US" b="1" i="1" dirty="0">
              <a:cs typeface="Times New Roman" pitchFamily="18" charset="0"/>
            </a:endParaRPr>
          </a:p>
        </p:txBody>
      </p:sp>
      <p:pic>
        <p:nvPicPr>
          <p:cNvPr id="147460" name="Picture 3" descr="PE0146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888" y="228600"/>
            <a:ext cx="24241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age result for Idumea">
            <a:extLst>
              <a:ext uri="{FF2B5EF4-FFF2-40B4-BE49-F238E27FC236}">
                <a16:creationId xmlns:a16="http://schemas.microsoft.com/office/drawing/2014/main" id="{DCC9AF64-11F7-574D-BF41-63B130A84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1862" y="0"/>
            <a:ext cx="5403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3754760" cy="1143000"/>
          </a:xfrm>
          <a:solidFill>
            <a:srgbClr val="000000"/>
          </a:solidFill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rgbClr val="FFFFFF"/>
                </a:solidFill>
                <a:ea typeface="SimSun" pitchFamily="2" charset="-122"/>
              </a:rPr>
              <a:t>Renamed</a:t>
            </a:r>
            <a:endParaRPr lang="en-US" altLang="en-US" sz="4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86400" y="1520280"/>
            <a:ext cx="353546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b="1" i="1" dirty="0">
                <a:ea typeface="SimSun" pitchFamily="2" charset="-122"/>
              </a:rPr>
              <a:t>331-143 BC (Greek Rule)</a:t>
            </a:r>
            <a:endParaRPr lang="en-US" altLang="zh-CN" b="1" dirty="0">
              <a:ea typeface="SimSun" pitchFamily="2" charset="-122"/>
            </a:endParaRPr>
          </a:p>
          <a:p>
            <a:pPr eaLnBrk="1" hangingPunct="1"/>
            <a:endParaRPr lang="en-US" altLang="zh-CN" b="1" dirty="0">
              <a:ea typeface="SimSun" pitchFamily="2" charset="-122"/>
            </a:endParaRPr>
          </a:p>
          <a:p>
            <a:pPr eaLnBrk="1" hangingPunct="1"/>
            <a:r>
              <a:rPr lang="en-US" altLang="zh-CN" sz="2800" b="1" dirty="0">
                <a:ea typeface="SimSun" pitchFamily="2" charset="-122"/>
              </a:rPr>
              <a:t>The Edomite area in southern Judah became known as </a:t>
            </a:r>
            <a:r>
              <a:rPr lang="en-US" altLang="zh-CN" sz="2800" b="1" dirty="0">
                <a:solidFill>
                  <a:srgbClr val="800000"/>
                </a:solidFill>
                <a:ea typeface="SimSun" pitchFamily="2" charset="-122"/>
              </a:rPr>
              <a:t>Idumea </a:t>
            </a:r>
            <a:r>
              <a:rPr lang="en-US" altLang="zh-CN" sz="2800" b="1" dirty="0">
                <a:ea typeface="SimSun" pitchFamily="2" charset="-122"/>
              </a:rPr>
              <a:t>in the Hellenistic period</a:t>
            </a:r>
          </a:p>
          <a:p>
            <a:pPr eaLnBrk="1" hangingPunct="1"/>
            <a:r>
              <a:rPr lang="en-US" altLang="zh-CN" sz="2800" b="1" dirty="0">
                <a:ea typeface="SimSun" pitchFamily="2" charset="-122"/>
              </a:rPr>
              <a:t>(1 Macc. 4:29; 5:65).</a:t>
            </a:r>
            <a:endParaRPr lang="en-US" altLang="en-US" sz="2800" b="1" dirty="0"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amos' oracles against the n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71600"/>
            <a:ext cx="6505575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AutoShape 3"/>
          <p:cNvSpPr>
            <a:spLocks noChangeArrowheads="1"/>
          </p:cNvSpPr>
          <p:nvPr/>
        </p:nvSpPr>
        <p:spPr bwMode="auto">
          <a:xfrm>
            <a:off x="2514600" y="5029200"/>
            <a:ext cx="485775" cy="1204913"/>
          </a:xfrm>
          <a:prstGeom prst="upArrow">
            <a:avLst>
              <a:gd name="adj1" fmla="val 50000"/>
              <a:gd name="adj2" fmla="val 6201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51555" name="Title 3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944563"/>
          </a:xfrm>
          <a:solidFill>
            <a:srgbClr val="000000"/>
          </a:solidFill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ea typeface="ＭＳ Ｐゴシック" pitchFamily="34" charset="-128"/>
              </a:rPr>
              <a:t>Conquering Northward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algn="l" eaLnBrk="1" hangingPunct="1"/>
            <a:r>
              <a:rPr lang="en-US" altLang="zh-CN" b="1" dirty="0">
                <a:solidFill>
                  <a:srgbClr val="FFFFFF"/>
                </a:solidFill>
                <a:ea typeface="SimSun" pitchFamily="2" charset="-122"/>
              </a:rPr>
              <a:t>Idumeans Also Subdued</a:t>
            </a:r>
            <a:endParaRPr lang="en-US" alt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762000" y="1828800"/>
            <a:ext cx="6400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b="1" i="1" u="sng" dirty="0">
                <a:ea typeface="SimSun" pitchFamily="2" charset="-122"/>
              </a:rPr>
              <a:t>143-63 BC (Hasmonean Rule)</a:t>
            </a:r>
            <a:endParaRPr lang="en-US" altLang="zh-CN" u="sng" dirty="0">
              <a:ea typeface="SimSun" pitchFamily="2" charset="-122"/>
            </a:endParaRPr>
          </a:p>
          <a:p>
            <a:pPr eaLnBrk="1" hangingPunct="1"/>
            <a:endParaRPr lang="en-US" altLang="zh-CN" dirty="0">
              <a:ea typeface="SimSun" pitchFamily="2" charset="-122"/>
            </a:endParaRP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John Hyrcanus subdued the Idumeans around 126 B.C.  He compelled them to adopt Judaism and incorporated them into the Jewish people.</a:t>
            </a:r>
          </a:p>
          <a:p>
            <a:pPr eaLnBrk="1" hangingPunct="1"/>
            <a:r>
              <a:rPr lang="en-US" altLang="zh-CN" b="1" dirty="0">
                <a:ea typeface="SimSun" pitchFamily="2" charset="-122"/>
              </a:rPr>
              <a:t>(</a:t>
            </a:r>
            <a:r>
              <a:rPr lang="en-US" altLang="zh-CN" b="1" i="1" dirty="0">
                <a:ea typeface="SimSun" pitchFamily="2" charset="-122"/>
              </a:rPr>
              <a:t>Ant.</a:t>
            </a:r>
            <a:r>
              <a:rPr lang="en-US" altLang="zh-CN" b="1" dirty="0">
                <a:ea typeface="SimSun" pitchFamily="2" charset="-122"/>
              </a:rPr>
              <a:t>, XIII. 9.1; XV. 7.9)</a:t>
            </a:r>
          </a:p>
          <a:p>
            <a:pPr eaLnBrk="1" hangingPunct="1"/>
            <a:endParaRPr lang="en-US" altLang="en-US" dirty="0">
              <a:ea typeface="SimSun" pitchFamily="2" charset="-122"/>
            </a:endParaRPr>
          </a:p>
        </p:txBody>
      </p:sp>
      <p:pic>
        <p:nvPicPr>
          <p:cNvPr id="153604" name="Picture 4" descr="e-3h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3138" y="533400"/>
            <a:ext cx="16271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5" descr="e-3h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3657600"/>
            <a:ext cx="1635125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6" name="Line 6"/>
          <p:cNvSpPr>
            <a:spLocks noChangeShapeType="1"/>
          </p:cNvSpPr>
          <p:nvPr/>
        </p:nvSpPr>
        <p:spPr bwMode="auto">
          <a:xfrm flipH="1">
            <a:off x="7010400" y="3810000"/>
            <a:ext cx="1828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53607" name="Line 7"/>
          <p:cNvSpPr>
            <a:spLocks noChangeShapeType="1"/>
          </p:cNvSpPr>
          <p:nvPr/>
        </p:nvSpPr>
        <p:spPr bwMode="auto">
          <a:xfrm>
            <a:off x="7315200" y="3810000"/>
            <a:ext cx="15240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53608" name="Line 8"/>
          <p:cNvSpPr>
            <a:spLocks noChangeShapeType="1"/>
          </p:cNvSpPr>
          <p:nvPr/>
        </p:nvSpPr>
        <p:spPr bwMode="auto">
          <a:xfrm>
            <a:off x="7315200" y="533400"/>
            <a:ext cx="16002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53609" name="Line 9"/>
          <p:cNvSpPr>
            <a:spLocks noChangeShapeType="1"/>
          </p:cNvSpPr>
          <p:nvPr/>
        </p:nvSpPr>
        <p:spPr bwMode="auto">
          <a:xfrm flipV="1">
            <a:off x="7391400" y="609600"/>
            <a:ext cx="15240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7"/>
          <p:cNvSpPr>
            <a:spLocks noGrp="1"/>
          </p:cNvSpPr>
          <p:nvPr>
            <p:ph type="title" idx="4294967295"/>
          </p:nvPr>
        </p:nvSpPr>
        <p:spPr>
          <a:xfrm>
            <a:off x="2362200" y="0"/>
            <a:ext cx="6781800" cy="914400"/>
          </a:xfrm>
          <a:solidFill>
            <a:srgbClr val="000000"/>
          </a:solidFill>
        </p:spPr>
        <p:txBody>
          <a:bodyPr/>
          <a:lstStyle/>
          <a:p>
            <a:r>
              <a:rPr lang="en-US" altLang="en-US" sz="3600" b="1" i="1" dirty="0">
                <a:solidFill>
                  <a:srgbClr val="FFFFFF"/>
                </a:solidFill>
                <a:ea typeface="SimSun" pitchFamily="2" charset="-122"/>
              </a:rPr>
              <a:t>Roman Rule (63 BC – AD 330)</a:t>
            </a:r>
            <a:endParaRPr lang="en-US" altLang="en-US" sz="48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55651" name="Picture 2" descr="herod the gr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93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3" descr="herod the gr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066800"/>
            <a:ext cx="44259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28600" y="5257800"/>
            <a:ext cx="3505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zh-CN" b="1" i="1" dirty="0">
                <a:ea typeface="SimSun" pitchFamily="2" charset="-122"/>
              </a:rPr>
              <a:t>Herodian Dynasty </a:t>
            </a:r>
          </a:p>
          <a:p>
            <a:pPr algn="r" eaLnBrk="1" hangingPunct="1"/>
            <a:r>
              <a:rPr lang="en-US" altLang="zh-CN" b="1" i="1" dirty="0">
                <a:ea typeface="SimSun" pitchFamily="2" charset="-122"/>
              </a:rPr>
              <a:t>37 BC – AD 70</a:t>
            </a:r>
            <a:endParaRPr lang="en-US" altLang="en-US" b="1" i="1" dirty="0">
              <a:ea typeface="SimSun" pitchFamily="2" charset="-122"/>
            </a:endParaRPr>
          </a:p>
        </p:txBody>
      </p:sp>
      <p:sp>
        <p:nvSpPr>
          <p:cNvPr id="155654" name="Text Box 5"/>
          <p:cNvSpPr txBox="1">
            <a:spLocks noChangeArrowheads="1"/>
          </p:cNvSpPr>
          <p:nvPr/>
        </p:nvSpPr>
        <p:spPr bwMode="auto">
          <a:xfrm>
            <a:off x="3184525" y="41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GB" altLang="en-US" sz="2400" dirty="0"/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152400" y="3200400"/>
            <a:ext cx="2514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i="1" dirty="0">
                <a:latin typeface="Arial"/>
                <a:ea typeface="宋体" charset="-122"/>
              </a:rPr>
              <a:t>Herod </a:t>
            </a:r>
            <a:r>
              <a:rPr lang="en-US" b="1" i="1" dirty="0">
                <a:latin typeface="Arial"/>
                <a:ea typeface="宋体" charset="-122"/>
              </a:rPr>
              <a:t>the Great</a:t>
            </a:r>
          </a:p>
          <a:p>
            <a:pPr>
              <a:defRPr/>
            </a:pPr>
            <a:r>
              <a:rPr lang="en-US" b="1" i="1" dirty="0">
                <a:latin typeface="Arial"/>
                <a:ea typeface="宋体" charset="-122"/>
              </a:rPr>
              <a:t>37-4 BC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514350" y="152400"/>
            <a:ext cx="86296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Arial"/>
              </a:rPr>
              <a:t>In AD 66, the Jews rebelled against Rome. When Titus besieged Jerusalem in AD 70, the Idumeans joined the Jews in rebellion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Arial"/>
              </a:rPr>
              <a:t>against Rome.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Arial"/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533400" y="4508500"/>
            <a:ext cx="83248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Arial"/>
              </a:rPr>
              <a:t>Josephus says that 20,000 Idumeans were admitted as defenders of the Holy City. Once within, they proceeded to rob and kill.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14350" y="2781300"/>
            <a:ext cx="8229600" cy="1295400"/>
          </a:xfrm>
        </p:spPr>
        <p:txBody>
          <a:bodyPr wrap="none" numCol="1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6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ＭＳ Ｐゴシック" pitchFamily="34" charset="-128"/>
                <a:cs typeface="+mn-cs"/>
              </a:rPr>
              <a:t>Treachery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petra-kings high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59746" name="Text Box 3"/>
          <p:cNvSpPr txBox="1">
            <a:spLocks noChangeArrowheads="1"/>
          </p:cNvSpPr>
          <p:nvPr/>
        </p:nvSpPr>
        <p:spPr bwMode="auto">
          <a:xfrm>
            <a:off x="5334000" y="3657600"/>
            <a:ext cx="260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59747" name="Text Box 4"/>
          <p:cNvSpPr txBox="1">
            <a:spLocks noChangeArrowheads="1"/>
          </p:cNvSpPr>
          <p:nvPr/>
        </p:nvSpPr>
        <p:spPr bwMode="auto">
          <a:xfrm>
            <a:off x="5867400" y="609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59748" name="Text Box 5"/>
          <p:cNvSpPr txBox="1">
            <a:spLocks noChangeArrowheads="1"/>
          </p:cNvSpPr>
          <p:nvPr/>
        </p:nvSpPr>
        <p:spPr bwMode="auto">
          <a:xfrm>
            <a:off x="4876800" y="533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4419600" y="811213"/>
            <a:ext cx="4724400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Arial"/>
              </a:rPr>
              <a:t>These traitors received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Arial"/>
              </a:rPr>
              <a:t>the same fate as the few surviving Jews when Rome took over Jerusalem.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Arial"/>
              </a:rPr>
              <a:t>	Idumea, or Edom,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Arial"/>
              </a:rPr>
              <a:t>	ceased to be.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Arial"/>
            </a:endParaRPr>
          </a:p>
        </p:txBody>
      </p:sp>
      <p:sp>
        <p:nvSpPr>
          <p:cNvPr id="159751" name="Title 7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08038"/>
          </a:xfrm>
          <a:solidFill>
            <a:srgbClr val="000000"/>
          </a:solidFill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ea typeface="ＭＳ Ｐゴシック" pitchFamily="34" charset="-128"/>
              </a:rPr>
              <a:t>Judged by Rome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18BB9E20-A85A-ED56-772B-ED2F418A99ED}"/>
              </a:ext>
            </a:extLst>
          </p:cNvPr>
          <p:cNvSpPr txBox="1">
            <a:spLocks/>
          </p:cNvSpPr>
          <p:nvPr/>
        </p:nvSpPr>
        <p:spPr bwMode="auto">
          <a:xfrm rot="20918041">
            <a:off x="-86238" y="3880476"/>
            <a:ext cx="9144000" cy="1785151"/>
          </a:xfrm>
          <a:prstGeom prst="rect">
            <a:avLst/>
          </a:prstGeom>
        </p:spPr>
        <p:txBody>
          <a:bodyPr wrap="none" numCol="1" fromWordArt="1">
            <a:prstTxWarp prst="textSlantUp">
              <a:avLst>
                <a:gd name="adj" fmla="val 55556"/>
              </a:avLst>
            </a:prstTxWarp>
          </a:bodyPr>
          <a:lstStyle>
            <a:defPPr>
              <a:defRPr lang="en-US"/>
            </a:defPPr>
            <a:lvl1pPr algn="ctr">
              <a:defRPr sz="7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 pitchFamily="34" charset="-128"/>
                <a:cs typeface="Arial"/>
              </a:rPr>
              <a:t>Annihilated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sau_jacob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20000" contrast="-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99288"/>
          </a:xfrm>
          <a:noFill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gradFill rotWithShape="0"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gamma/>
                  <a:shade val="66667"/>
                  <a:invGamma/>
                  <a:alpha val="27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Edom (</a:t>
            </a: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"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Red</a:t>
            </a: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"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)</a:t>
            </a:r>
            <a:endParaRPr lang="en-US" altLang="en-US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1447800"/>
            <a:ext cx="9144000" cy="4724400"/>
          </a:xfrm>
          <a:prstGeom prst="rect">
            <a:avLst/>
          </a:prstGeom>
          <a:solidFill>
            <a:schemeClr val="accent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752600"/>
            <a:ext cx="8153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3000" b="1" dirty="0">
                <a:ea typeface="SimSun" pitchFamily="2" charset="-122"/>
              </a:rPr>
              <a:t>Three possible origins of the name: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3000" dirty="0">
                <a:ea typeface="SimSun" pitchFamily="2" charset="-122"/>
              </a:rPr>
              <a:t>Red </a:t>
            </a:r>
            <a:r>
              <a:rPr lang="en-US" altLang="zh-CN" sz="3000" b="1" dirty="0">
                <a:solidFill>
                  <a:srgbClr val="FF0000"/>
                </a:solidFill>
                <a:ea typeface="SimSun" pitchFamily="2" charset="-122"/>
              </a:rPr>
              <a:t>cliffs</a:t>
            </a:r>
            <a:r>
              <a:rPr lang="en-US" altLang="zh-CN" sz="3000" dirty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sz="3000" dirty="0">
                <a:ea typeface="SimSun" pitchFamily="2" charset="-122"/>
              </a:rPr>
              <a:t>of Esau</a:t>
            </a:r>
            <a:r>
              <a:rPr lang="fr-FR" altLang="zh-CN" sz="3000" dirty="0">
                <a:ea typeface="SimSun" pitchFamily="2" charset="-122"/>
              </a:rPr>
              <a:t>'</a:t>
            </a:r>
            <a:r>
              <a:rPr lang="en-US" altLang="zh-CN" sz="3000" dirty="0">
                <a:ea typeface="SimSun" pitchFamily="2" charset="-122"/>
              </a:rPr>
              <a:t>s sandstone area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3000" dirty="0">
                <a:ea typeface="SimSun" pitchFamily="2" charset="-122"/>
              </a:rPr>
              <a:t>Red </a:t>
            </a:r>
            <a:r>
              <a:rPr lang="en-US" altLang="zh-CN" sz="3000" b="1" dirty="0">
                <a:solidFill>
                  <a:srgbClr val="FF0000"/>
                </a:solidFill>
                <a:ea typeface="SimSun" pitchFamily="2" charset="-122"/>
              </a:rPr>
              <a:t>hair</a:t>
            </a:r>
            <a:r>
              <a:rPr lang="en-US" altLang="zh-CN" sz="3000" dirty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sz="3000" dirty="0">
                <a:ea typeface="SimSun" pitchFamily="2" charset="-122"/>
              </a:rPr>
              <a:t>of </a:t>
            </a:r>
            <a:r>
              <a:rPr lang="en-US" altLang="zh-CN" sz="3000" dirty="0">
                <a:solidFill>
                  <a:srgbClr val="000000"/>
                </a:solidFill>
                <a:ea typeface="SimSun" pitchFamily="2" charset="-122"/>
              </a:rPr>
              <a:t>Esau </a:t>
            </a:r>
            <a:r>
              <a:rPr lang="en-US" altLang="zh-CN" sz="3000" dirty="0">
                <a:ea typeface="SimSun" pitchFamily="2" charset="-122"/>
              </a:rPr>
              <a:t>at birth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3000" dirty="0">
                <a:ea typeface="SimSun" pitchFamily="2" charset="-122"/>
              </a:rPr>
              <a:t>Red </a:t>
            </a:r>
            <a:r>
              <a:rPr lang="en-US" altLang="zh-CN" sz="3000" b="1" dirty="0">
                <a:solidFill>
                  <a:srgbClr val="FF0000"/>
                </a:solidFill>
                <a:ea typeface="SimSun" pitchFamily="2" charset="-122"/>
              </a:rPr>
              <a:t>pottage</a:t>
            </a:r>
            <a:r>
              <a:rPr lang="en-US" altLang="zh-CN" sz="3000" dirty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sz="3000" dirty="0">
                <a:ea typeface="SimSun" pitchFamily="2" charset="-122"/>
              </a:rPr>
              <a:t>which Esau took in exchange for his inheritance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3000" b="1" dirty="0">
                <a:ea typeface="SimSun" pitchFamily="2" charset="-122"/>
              </a:rPr>
              <a:t>Edom refers to the land occupied by Esau</a:t>
            </a:r>
            <a:r>
              <a:rPr lang="fr-FR" altLang="zh-CN" sz="3000" b="1" dirty="0">
                <a:ea typeface="SimSun" pitchFamily="2" charset="-122"/>
              </a:rPr>
              <a:t>'</a:t>
            </a:r>
            <a:r>
              <a:rPr lang="en-US" altLang="zh-CN" sz="3000" b="1" dirty="0">
                <a:ea typeface="SimSun" pitchFamily="2" charset="-122"/>
              </a:rPr>
              <a:t>s descendants, formerly called Seir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b="1" dirty="0">
                <a:ea typeface="SimSun" pitchFamily="2" charset="-122"/>
              </a:rPr>
              <a:t>Referred to Mount Seir and Idumea in the Bible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4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838200"/>
            <a:ext cx="5867400" cy="1676400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zh-CN" sz="4800" b="1" dirty="0">
                <a:solidFill>
                  <a:schemeClr val="tx1"/>
                </a:solidFill>
                <a:ea typeface="SimSun" pitchFamily="2" charset="-122"/>
              </a:rPr>
              <a:t>Significance: God</a:t>
            </a:r>
            <a:r>
              <a:rPr lang="fr-FR" altLang="zh-CN" sz="4800" b="1" dirty="0">
                <a:solidFill>
                  <a:schemeClr val="tx1"/>
                </a:solidFill>
                <a:ea typeface="SimSun" pitchFamily="2" charset="-122"/>
              </a:rPr>
              <a:t>'</a:t>
            </a:r>
            <a:r>
              <a:rPr lang="en-US" altLang="zh-CN" sz="4800" b="1" dirty="0">
                <a:solidFill>
                  <a:schemeClr val="tx1"/>
                </a:solidFill>
                <a:ea typeface="SimSun" pitchFamily="2" charset="-122"/>
              </a:rPr>
              <a:t>s Election </a:t>
            </a:r>
            <a:endParaRPr lang="en-US" altLang="en-US" sz="4800" b="1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89091" name="AutoShape 3"/>
          <p:cNvSpPr>
            <a:spLocks noChangeArrowheads="1"/>
          </p:cNvSpPr>
          <p:nvPr/>
        </p:nvSpPr>
        <p:spPr bwMode="auto">
          <a:xfrm>
            <a:off x="685800" y="3200400"/>
            <a:ext cx="3352800" cy="30480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Hate </a:t>
            </a:r>
            <a:b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Esau</a:t>
            </a:r>
          </a:p>
        </p:txBody>
      </p:sp>
      <p:sp>
        <p:nvSpPr>
          <p:cNvPr id="89092" name="AutoShape 4"/>
          <p:cNvSpPr>
            <a:spLocks noChangeArrowheads="1"/>
          </p:cNvSpPr>
          <p:nvPr/>
        </p:nvSpPr>
        <p:spPr bwMode="auto">
          <a:xfrm>
            <a:off x="4953000" y="3200400"/>
            <a:ext cx="3429000" cy="31242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Love </a:t>
            </a:r>
            <a:b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Jacob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00200" y="5181600"/>
            <a:ext cx="5867400" cy="1676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zh-CN" sz="4800" b="1" dirty="0">
                <a:ea typeface="SimSun" pitchFamily="2" charset="-122"/>
              </a:rPr>
              <a:t>Mal. 1:2-3</a:t>
            </a:r>
            <a:endParaRPr lang="en-US" altLang="en-US" sz="4800" b="1" dirty="0">
              <a:ea typeface="SimSun" pitchFamily="2" charset="-122"/>
            </a:endParaRPr>
          </a:p>
        </p:txBody>
      </p:sp>
      <p:sp>
        <p:nvSpPr>
          <p:cNvPr id="161797" name="TextBox 5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103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rgbClr val="000000"/>
          </a:solidFill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Significance: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God</a:t>
            </a:r>
            <a:r>
              <a:rPr lang="fr-FR" altLang="ja-JP" b="1" dirty="0">
                <a:solidFill>
                  <a:srgbClr val="FFFFFF"/>
                </a:solidFill>
              </a:rPr>
              <a:t>'</a:t>
            </a:r>
            <a:r>
              <a:rPr lang="en-US" b="1" dirty="0">
                <a:solidFill>
                  <a:srgbClr val="FFFFFF"/>
                </a:solidFill>
              </a:rPr>
              <a:t>s Judgment on All Nations</a:t>
            </a: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900113" y="1828800"/>
            <a:ext cx="6096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>
                <a:latin typeface="Arial"/>
                <a:ea typeface="宋体" charset="-122"/>
              </a:rPr>
              <a:t>Edom in the OT often stands for pagan nations as a whole</a:t>
            </a:r>
          </a:p>
          <a:p>
            <a:pPr>
              <a:defRPr/>
            </a:pPr>
            <a:r>
              <a:rPr lang="en-US" altLang="zh-CN" b="1" dirty="0">
                <a:latin typeface="Arial"/>
                <a:ea typeface="宋体" charset="-122"/>
              </a:rPr>
              <a:t>(Isa. 34:5-17; cf. Obad. 15-21). </a:t>
            </a:r>
          </a:p>
        </p:txBody>
      </p:sp>
      <p:pic>
        <p:nvPicPr>
          <p:cNvPr id="163844" name="Picture 5" descr="BD0666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32004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6" descr="MP00640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813" y="2743200"/>
            <a:ext cx="2900362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6" name="TextBox 5"/>
          <p:cNvSpPr txBox="1">
            <a:spLocks noChangeArrowheads="1"/>
          </p:cNvSpPr>
          <p:nvPr/>
        </p:nvSpPr>
        <p:spPr bwMode="auto">
          <a:xfrm>
            <a:off x="8445500" y="0"/>
            <a:ext cx="698500" cy="830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102</a:t>
            </a:r>
          </a:p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5a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153400" cy="1676400"/>
          </a:xfrm>
          <a:solidFill>
            <a:srgbClr val="000000"/>
          </a:solidFill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algn="l" eaLnBrk="1" hangingPunct="1"/>
            <a:r>
              <a:rPr lang="en-US" altLang="zh-CN" sz="4800" b="1" dirty="0">
                <a:solidFill>
                  <a:srgbClr val="FFFFFF"/>
                </a:solidFill>
                <a:ea typeface="SimSun" pitchFamily="2" charset="-122"/>
              </a:rPr>
              <a:t>Significance:</a:t>
            </a:r>
            <a:br>
              <a:rPr lang="en-US" altLang="zh-CN" sz="4800" b="1" dirty="0">
                <a:solidFill>
                  <a:srgbClr val="FFFFFF"/>
                </a:solidFill>
                <a:ea typeface="SimSun" pitchFamily="2" charset="-122"/>
              </a:rPr>
            </a:br>
            <a:r>
              <a:rPr lang="en-US" altLang="zh-CN" sz="4800" b="1" dirty="0">
                <a:solidFill>
                  <a:srgbClr val="FFFFFF"/>
                </a:solidFill>
                <a:ea typeface="SimSun" pitchFamily="2" charset="-122"/>
              </a:rPr>
              <a:t>God</a:t>
            </a:r>
            <a:r>
              <a:rPr lang="fr-FR" altLang="zh-CN" sz="4800" b="1" dirty="0">
                <a:solidFill>
                  <a:srgbClr val="FFFFFF"/>
                </a:solidFill>
                <a:ea typeface="SimSun" pitchFamily="2" charset="-122"/>
              </a:rPr>
              <a:t>'</a:t>
            </a:r>
            <a:r>
              <a:rPr lang="en-US" altLang="zh-CN" sz="4800" b="1" dirty="0">
                <a:solidFill>
                  <a:srgbClr val="FFFFFF"/>
                </a:solidFill>
                <a:ea typeface="SimSun" pitchFamily="2" charset="-122"/>
              </a:rPr>
              <a:t>s Providence </a:t>
            </a:r>
            <a:endParaRPr lang="en-US" altLang="en-US" sz="4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33400" y="2286000"/>
            <a:ext cx="5638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>
                <a:latin typeface="Arial"/>
                <a:ea typeface="宋体" charset="-122"/>
              </a:rPr>
              <a:t>Refugees from the destruction of Judah fled to Edom for safety until the fighting had ceased</a:t>
            </a:r>
          </a:p>
          <a:p>
            <a:pPr>
              <a:defRPr/>
            </a:pPr>
            <a:r>
              <a:rPr lang="en-US" altLang="zh-CN" b="1" dirty="0">
                <a:latin typeface="Arial"/>
                <a:ea typeface="宋体" charset="-122"/>
              </a:rPr>
              <a:t>(Jer. 40:11-12). </a:t>
            </a:r>
          </a:p>
        </p:txBody>
      </p:sp>
      <p:pic>
        <p:nvPicPr>
          <p:cNvPr id="165892" name="Picture 4" descr="BD08911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475" y="2971800"/>
            <a:ext cx="3641725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 descr="BD04956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75" y="293688"/>
            <a:ext cx="30480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8" name="Picture 4" descr="SY00451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26304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5" descr="PE01682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-11113"/>
            <a:ext cx="2667000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Text Box 6"/>
          <p:cNvSpPr txBox="1">
            <a:spLocks noChangeArrowheads="1"/>
          </p:cNvSpPr>
          <p:nvPr/>
        </p:nvSpPr>
        <p:spPr bwMode="auto">
          <a:xfrm>
            <a:off x="6804025" y="2474913"/>
            <a:ext cx="2387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2800" b="1" i="1" dirty="0">
                <a:ea typeface="SimSun" pitchFamily="2" charset="-122"/>
              </a:rPr>
              <a:t>Polytheistic/</a:t>
            </a:r>
          </a:p>
          <a:p>
            <a:pPr eaLnBrk="1" hangingPunct="1"/>
            <a:r>
              <a:rPr lang="en-US" altLang="zh-CN" sz="2800" b="1" i="1" dirty="0">
                <a:ea typeface="SimSun" pitchFamily="2" charset="-122"/>
              </a:rPr>
              <a:t>Syncretistic </a:t>
            </a:r>
            <a:endParaRPr lang="en-US" altLang="en-US" sz="2800" b="1" i="1" dirty="0">
              <a:ea typeface="SimSun" pitchFamily="2" charset="-122"/>
            </a:endParaRPr>
          </a:p>
        </p:txBody>
      </p:sp>
      <p:sp>
        <p:nvSpPr>
          <p:cNvPr id="167941" name="Text Box 7"/>
          <p:cNvSpPr txBox="1">
            <a:spLocks noChangeArrowheads="1"/>
          </p:cNvSpPr>
          <p:nvPr/>
        </p:nvSpPr>
        <p:spPr bwMode="auto">
          <a:xfrm>
            <a:off x="6324600" y="6262688"/>
            <a:ext cx="288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2800" b="1" i="1" dirty="0">
                <a:ea typeface="SimSun" pitchFamily="2" charset="-122"/>
              </a:rPr>
              <a:t>Wise (Jer. 49:7) </a:t>
            </a:r>
            <a:endParaRPr lang="en-US" altLang="en-US" sz="2800" b="1" i="1" dirty="0">
              <a:ea typeface="SimSun" pitchFamily="2" charset="-122"/>
            </a:endParaRPr>
          </a:p>
        </p:txBody>
      </p:sp>
      <p:sp>
        <p:nvSpPr>
          <p:cNvPr id="167942" name="Text Box 8"/>
          <p:cNvSpPr txBox="1">
            <a:spLocks noChangeArrowheads="1"/>
          </p:cNvSpPr>
          <p:nvPr/>
        </p:nvSpPr>
        <p:spPr bwMode="auto">
          <a:xfrm>
            <a:off x="879475" y="2265363"/>
            <a:ext cx="4821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2800" b="1" i="1" dirty="0">
                <a:ea typeface="SimSun" pitchFamily="2" charset="-122"/>
              </a:rPr>
              <a:t>Proud (Jer. 49:16; Obad. 3) </a:t>
            </a:r>
            <a:endParaRPr lang="en-US" altLang="en-US" sz="2800" b="1" i="1" dirty="0">
              <a:ea typeface="SimSun" pitchFamily="2" charset="-122"/>
            </a:endParaRPr>
          </a:p>
        </p:txBody>
      </p:sp>
      <p:sp>
        <p:nvSpPr>
          <p:cNvPr id="167943" name="Text Box 9"/>
          <p:cNvSpPr txBox="1">
            <a:spLocks noChangeArrowheads="1"/>
          </p:cNvSpPr>
          <p:nvPr/>
        </p:nvSpPr>
        <p:spPr bwMode="auto">
          <a:xfrm>
            <a:off x="2625725" y="4495800"/>
            <a:ext cx="334486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2800" b="1" i="1" dirty="0">
                <a:ea typeface="SimSun" pitchFamily="2" charset="-122"/>
              </a:rPr>
              <a:t>Harbored bitter</a:t>
            </a:r>
          </a:p>
          <a:p>
            <a:pPr eaLnBrk="1" hangingPunct="1"/>
            <a:r>
              <a:rPr lang="en-US" altLang="zh-CN" sz="2800" b="1" i="1" dirty="0">
                <a:ea typeface="SimSun" pitchFamily="2" charset="-122"/>
              </a:rPr>
              <a:t>hatred because of </a:t>
            </a:r>
          </a:p>
          <a:p>
            <a:pPr eaLnBrk="1" hangingPunct="1"/>
            <a:r>
              <a:rPr lang="en-US" altLang="zh-CN" sz="2800" b="1" i="1" dirty="0">
                <a:ea typeface="SimSun" pitchFamily="2" charset="-122"/>
              </a:rPr>
              <a:t>anger and envy </a:t>
            </a:r>
          </a:p>
          <a:p>
            <a:pPr eaLnBrk="1" hangingPunct="1"/>
            <a:r>
              <a:rPr lang="en-US" altLang="zh-CN" sz="2800" b="1" i="1" dirty="0">
                <a:ea typeface="SimSun" pitchFamily="2" charset="-122"/>
              </a:rPr>
              <a:t>(Ezek. 35:5, 11;</a:t>
            </a:r>
          </a:p>
          <a:p>
            <a:pPr eaLnBrk="1" hangingPunct="1"/>
            <a:r>
              <a:rPr lang="en-US" altLang="zh-CN" sz="2800" b="1" i="1" dirty="0">
                <a:ea typeface="SimSun" pitchFamily="2" charset="-122"/>
              </a:rPr>
              <a:t>Amos 1:12) </a:t>
            </a:r>
            <a:endParaRPr lang="en-US" altLang="en-US" sz="2800" b="1" i="1" dirty="0">
              <a:ea typeface="SimSun" pitchFamily="2" charset="-122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2743200" y="2895600"/>
            <a:ext cx="3810000" cy="1570038"/>
          </a:xfrm>
          <a:solidFill>
            <a:schemeClr val="tx2"/>
          </a:solidFill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4800" b="1" i="1" dirty="0">
                <a:solidFill>
                  <a:schemeClr val="bg1"/>
                </a:solidFill>
              </a:rPr>
              <a:t>Character of</a:t>
            </a:r>
            <a:br>
              <a:rPr lang="en-US" sz="4800" b="1" i="1" dirty="0">
                <a:solidFill>
                  <a:schemeClr val="bg1"/>
                </a:solidFill>
              </a:rPr>
            </a:br>
            <a:r>
              <a:rPr lang="en-US" sz="4800" b="1" i="1" dirty="0">
                <a:solidFill>
                  <a:schemeClr val="bg1"/>
                </a:solidFill>
              </a:rPr>
              <a:t>Edomites</a:t>
            </a:r>
          </a:p>
        </p:txBody>
      </p:sp>
      <p:pic>
        <p:nvPicPr>
          <p:cNvPr id="167945" name="Picture 3" descr="BS00554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3833813"/>
            <a:ext cx="290830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6" name="TextBox 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103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3581400" y="381000"/>
            <a:ext cx="3810000" cy="1570038"/>
          </a:xfrm>
          <a:solidFill>
            <a:schemeClr val="tx2"/>
          </a:solidFill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4800" b="1" i="1" dirty="0">
                <a:solidFill>
                  <a:schemeClr val="bg1"/>
                </a:solidFill>
              </a:rPr>
              <a:t>Character of</a:t>
            </a:r>
            <a:br>
              <a:rPr lang="en-US" sz="4800" b="1" i="1" dirty="0">
                <a:solidFill>
                  <a:schemeClr val="bg1"/>
                </a:solidFill>
              </a:rPr>
            </a:br>
            <a:r>
              <a:rPr lang="en-US" sz="4800" b="1" i="1" dirty="0">
                <a:solidFill>
                  <a:schemeClr val="bg1"/>
                </a:solidFill>
              </a:rPr>
              <a:t>Edomites</a:t>
            </a:r>
          </a:p>
        </p:txBody>
      </p:sp>
      <p:pic>
        <p:nvPicPr>
          <p:cNvPr id="169986" name="Picture 2" descr="PE0183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6413" y="893763"/>
            <a:ext cx="28289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3" descr="BD07311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27416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Text Box 5"/>
          <p:cNvSpPr txBox="1">
            <a:spLocks noChangeArrowheads="1"/>
          </p:cNvSpPr>
          <p:nvPr/>
        </p:nvSpPr>
        <p:spPr bwMode="auto">
          <a:xfrm>
            <a:off x="2987675" y="3733800"/>
            <a:ext cx="6011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zh-CN" b="1" i="1" dirty="0">
                <a:ea typeface="SimSun" pitchFamily="2" charset="-122"/>
              </a:rPr>
              <a:t>Rejoiced over calamity</a:t>
            </a:r>
          </a:p>
          <a:p>
            <a:pPr algn="r" eaLnBrk="1" hangingPunct="1"/>
            <a:r>
              <a:rPr lang="en-US" altLang="zh-CN" sz="2800" b="1" i="1" dirty="0">
                <a:ea typeface="SimSun" pitchFamily="2" charset="-122"/>
              </a:rPr>
              <a:t>(Ezek. 35:15; Lam. 4:21-22)  </a:t>
            </a:r>
            <a:endParaRPr lang="en-US" altLang="en-US" sz="2800" b="1" i="1" dirty="0">
              <a:ea typeface="SimSun" pitchFamily="2" charset="-122"/>
            </a:endParaRPr>
          </a:p>
        </p:txBody>
      </p:sp>
      <p:sp>
        <p:nvSpPr>
          <p:cNvPr id="169989" name="Text Box 6"/>
          <p:cNvSpPr txBox="1">
            <a:spLocks noChangeArrowheads="1"/>
          </p:cNvSpPr>
          <p:nvPr/>
        </p:nvSpPr>
        <p:spPr bwMode="auto">
          <a:xfrm>
            <a:off x="34925" y="2474913"/>
            <a:ext cx="76469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2800" b="1" i="1" dirty="0">
                <a:ea typeface="SimSun" pitchFamily="2" charset="-122"/>
              </a:rPr>
              <a:t>Pursued his brother with the sword; </a:t>
            </a:r>
          </a:p>
          <a:p>
            <a:pPr eaLnBrk="1" hangingPunct="1"/>
            <a:r>
              <a:rPr lang="en-US" altLang="zh-CN" sz="2800" b="1" i="1" dirty="0">
                <a:ea typeface="SimSun" pitchFamily="2" charset="-122"/>
              </a:rPr>
              <a:t>No compassion for kin </a:t>
            </a:r>
            <a:r>
              <a:rPr lang="en-US" altLang="zh-CN" sz="2400" b="1" i="1" dirty="0">
                <a:ea typeface="SimSun" pitchFamily="2" charset="-122"/>
              </a:rPr>
              <a:t>(Ezek. 35:5; Amos 1:11) </a:t>
            </a:r>
            <a:endParaRPr lang="en-US" altLang="en-US" sz="2400" b="1" i="1" dirty="0">
              <a:ea typeface="SimSun" pitchFamily="2" charset="-122"/>
            </a:endParaRPr>
          </a:p>
        </p:txBody>
      </p:sp>
      <p:sp>
        <p:nvSpPr>
          <p:cNvPr id="169990" name="Text Box 7"/>
          <p:cNvSpPr txBox="1">
            <a:spLocks noChangeArrowheads="1"/>
          </p:cNvSpPr>
          <p:nvPr/>
        </p:nvSpPr>
        <p:spPr bwMode="auto">
          <a:xfrm>
            <a:off x="2843213" y="5105400"/>
            <a:ext cx="63007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b="1" i="1" dirty="0">
                <a:ea typeface="SimSun" pitchFamily="2" charset="-122"/>
              </a:rPr>
              <a:t>Esau - Abandoned hope of glory for the sake of things seen and not eternal </a:t>
            </a:r>
            <a:r>
              <a:rPr lang="en-US" altLang="zh-CN" sz="2800" b="1" i="1" dirty="0">
                <a:ea typeface="SimSun" pitchFamily="2" charset="-122"/>
              </a:rPr>
              <a:t>(Heb. 12:6f.) </a:t>
            </a:r>
            <a:endParaRPr lang="en-US" altLang="en-US" sz="2800" b="1" i="1" dirty="0">
              <a:ea typeface="SimSun" pitchFamily="2" charset="-122"/>
            </a:endParaRPr>
          </a:p>
        </p:txBody>
      </p:sp>
      <p:pic>
        <p:nvPicPr>
          <p:cNvPr id="169991" name="Picture 4" descr="TN013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63525"/>
            <a:ext cx="35052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2" name="TextBox 9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103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3" descr="PE0160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352800"/>
            <a:ext cx="458311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 rot="19668852">
            <a:off x="-80963" y="2254250"/>
            <a:ext cx="8686801" cy="769938"/>
          </a:xfrm>
          <a:solidFill>
            <a:schemeClr val="tx2"/>
          </a:solidFill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zh-CN" b="1" dirty="0">
                <a:solidFill>
                  <a:schemeClr val="bg1"/>
                </a:solidFill>
                <a:ea typeface="宋体" charset="0"/>
              </a:rPr>
              <a:t>"Thou Shall NOT Do Likewise!!"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9" name="AutoShape 7"/>
          <p:cNvSpPr>
            <a:spLocks noChangeArrowheads="1"/>
          </p:cNvSpPr>
          <p:nvPr/>
        </p:nvSpPr>
        <p:spPr bwMode="auto">
          <a:xfrm>
            <a:off x="684213" y="3200400"/>
            <a:ext cx="3352800" cy="30480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"Esau I</a:t>
            </a:r>
            <a:b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hated"</a:t>
            </a:r>
          </a:p>
        </p:txBody>
      </p:sp>
      <p:sp>
        <p:nvSpPr>
          <p:cNvPr id="95240" name="AutoShape 8"/>
          <p:cNvSpPr>
            <a:spLocks noChangeArrowheads="1"/>
          </p:cNvSpPr>
          <p:nvPr/>
        </p:nvSpPr>
        <p:spPr bwMode="auto">
          <a:xfrm>
            <a:off x="5181600" y="3200400"/>
            <a:ext cx="3429000" cy="31242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"Jacob I</a:t>
            </a:r>
            <a:b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loved"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971550" y="6043613"/>
            <a:ext cx="74168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zh-CN" sz="4400" b="1" i="1" dirty="0">
                <a:ea typeface="SimSun" pitchFamily="2" charset="-122"/>
              </a:rPr>
              <a:t>Character of God</a:t>
            </a:r>
            <a:endParaRPr lang="en-US" altLang="en-US" sz="4400" b="1" i="1" dirty="0">
              <a:ea typeface="SimSun" pitchFamily="2" charset="-122"/>
            </a:endParaRPr>
          </a:p>
        </p:txBody>
      </p:sp>
      <p:sp>
        <p:nvSpPr>
          <p:cNvPr id="95237" name="Text Box 5"/>
          <p:cNvSpPr>
            <a:spLocks noGrp="1" noChangeArrowheads="1"/>
          </p:cNvSpPr>
          <p:nvPr>
            <p:ph type="title"/>
          </p:nvPr>
        </p:nvSpPr>
        <p:spPr>
          <a:xfrm>
            <a:off x="539750" y="836613"/>
            <a:ext cx="8001000" cy="790575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 anchor="t"/>
          <a:lstStyle/>
          <a:p>
            <a:pPr marL="539750" indent="-539750" algn="l" eaLnBrk="1" hangingPunct="1"/>
            <a:r>
              <a:rPr lang="en-US" altLang="zh-CN" sz="3600" dirty="0">
                <a:solidFill>
                  <a:schemeClr val="tx1"/>
                </a:solidFill>
                <a:ea typeface="SimSun" pitchFamily="2" charset="-122"/>
              </a:rPr>
              <a:t>•	Do not envy others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3663950" y="4389438"/>
            <a:ext cx="203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Arial"/>
                <a:ea typeface="Times New Roman" charset="0"/>
              </a:rPr>
              <a:t>Election</a:t>
            </a:r>
          </a:p>
          <a:p>
            <a:pPr>
              <a:defRPr/>
            </a:pPr>
            <a:r>
              <a:rPr lang="en-US" sz="3600" dirty="0">
                <a:latin typeface="Arial"/>
                <a:ea typeface="Times New Roman" charset="0"/>
              </a:rPr>
              <a:t>&amp; Calling</a:t>
            </a:r>
          </a:p>
        </p:txBody>
      </p:sp>
      <p:sp>
        <p:nvSpPr>
          <p:cNvPr id="174086" name="TextBox 6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103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9750" y="1557338"/>
            <a:ext cx="8001000" cy="1223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9750" indent="-539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3600" dirty="0">
                <a:ea typeface="SimSun" pitchFamily="2" charset="-122"/>
              </a:rPr>
              <a:t>•	Use your different gifts &amp; talents to bless others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9750" y="115888"/>
            <a:ext cx="8001000" cy="790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9750" indent="-539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3600" b="1" i="1" dirty="0">
                <a:ea typeface="SimSun" pitchFamily="2" charset="-122"/>
              </a:rPr>
              <a:t>GOD IS FAITHFUL AND JUST</a:t>
            </a:r>
            <a:endParaRPr lang="en-US" altLang="zh-CN" sz="3600" dirty="0">
              <a:ea typeface="SimSun" pitchFamily="2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746250" y="5649913"/>
            <a:ext cx="5867400" cy="333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zh-CN" sz="2800" b="1" dirty="0">
                <a:ea typeface="SimSun" pitchFamily="2" charset="-122"/>
              </a:rPr>
              <a:t>Mal. 1:2-3</a:t>
            </a:r>
            <a:endParaRPr lang="en-US" altLang="en-US" sz="2800" b="1" dirty="0"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algn="l" eaLnBrk="1" hangingPunct="1"/>
            <a:r>
              <a:rPr lang="en-US" altLang="zh-CN" i="1" dirty="0">
                <a:solidFill>
                  <a:schemeClr val="tx1"/>
                </a:solidFill>
                <a:ea typeface="SimSun" pitchFamily="2" charset="-122"/>
              </a:rPr>
              <a:t>Character of God</a:t>
            </a:r>
            <a:endParaRPr lang="en-US" altLang="en-US" i="1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176130" name="Picture 3" descr="NA0106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533400"/>
            <a:ext cx="33972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1" name="Picture 4" descr="NA01441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3211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4267200" y="3886200"/>
            <a:ext cx="47244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3600" dirty="0">
                <a:ea typeface="SimSun" pitchFamily="2" charset="-122"/>
              </a:rPr>
              <a:t>	</a:t>
            </a:r>
            <a:r>
              <a:rPr lang="en-US" altLang="zh-CN" sz="3600" b="1" i="1" dirty="0">
                <a:ea typeface="SimSun" pitchFamily="2" charset="-122"/>
              </a:rPr>
              <a:t>GOD IS</a:t>
            </a:r>
          </a:p>
          <a:p>
            <a:pPr eaLnBrk="1" hangingPunct="1"/>
            <a:r>
              <a:rPr lang="en-US" altLang="zh-CN" sz="3600" b="1" i="1" dirty="0">
                <a:ea typeface="SimSun" pitchFamily="2" charset="-122"/>
              </a:rPr>
              <a:t>	      IN CONTROL</a:t>
            </a:r>
          </a:p>
          <a:p>
            <a:pPr eaLnBrk="1" hangingPunct="1"/>
            <a:r>
              <a:rPr lang="en-US" altLang="zh-CN" sz="3600" b="1" i="1" dirty="0">
                <a:ea typeface="SimSun" pitchFamily="2" charset="-122"/>
              </a:rPr>
              <a:t> </a:t>
            </a:r>
          </a:p>
          <a:p>
            <a:pPr eaLnBrk="1" hangingPunct="1"/>
            <a:r>
              <a:rPr lang="en-US" altLang="zh-CN" sz="3600" dirty="0">
                <a:ea typeface="SimSun" pitchFamily="2" charset="-122"/>
              </a:rPr>
              <a:t>	</a:t>
            </a:r>
            <a:r>
              <a:rPr lang="en-US" altLang="zh-CN" sz="4000" i="1" dirty="0">
                <a:ea typeface="SimSun" pitchFamily="2" charset="-122"/>
              </a:rPr>
              <a:t>Trust God!</a:t>
            </a:r>
            <a:endParaRPr lang="en-US" altLang="en-US" sz="4000" i="1" dirty="0">
              <a:ea typeface="SimSun" pitchFamily="2" charset="-122"/>
            </a:endParaRPr>
          </a:p>
          <a:p>
            <a:pPr eaLnBrk="1" hangingPunct="1"/>
            <a:endParaRPr lang="en-US" altLang="en-US" sz="4000" i="1" dirty="0">
              <a:ea typeface="SimSun" pitchFamily="2" charset="-122"/>
            </a:endParaRPr>
          </a:p>
        </p:txBody>
      </p:sp>
      <p:sp>
        <p:nvSpPr>
          <p:cNvPr id="176133" name="Text Box 8"/>
          <p:cNvSpPr txBox="1">
            <a:spLocks noChangeArrowheads="1"/>
          </p:cNvSpPr>
          <p:nvPr/>
        </p:nvSpPr>
        <p:spPr bwMode="auto">
          <a:xfrm>
            <a:off x="4251325" y="46640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GB" altLang="en-US" dirty="0"/>
          </a:p>
        </p:txBody>
      </p:sp>
      <p:sp>
        <p:nvSpPr>
          <p:cNvPr id="176134" name="TextBox 6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103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3" descr="BD0666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6800" y="2592388"/>
            <a:ext cx="48514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Title 4"/>
          <p:cNvSpPr>
            <a:spLocks noGrp="1"/>
          </p:cNvSpPr>
          <p:nvPr>
            <p:ph type="title" idx="4294967295"/>
          </p:nvPr>
        </p:nvSpPr>
        <p:spPr>
          <a:xfrm>
            <a:off x="-76200" y="381000"/>
            <a:ext cx="9220200" cy="2286000"/>
          </a:xfrm>
          <a:solidFill>
            <a:schemeClr val="tx1"/>
          </a:solidFill>
        </p:spPr>
        <p:txBody>
          <a:bodyPr/>
          <a:lstStyle/>
          <a:p>
            <a:r>
              <a:rPr lang="en-US" altLang="ja-JP" b="1" dirty="0">
                <a:solidFill>
                  <a:schemeClr val="bg1"/>
                </a:solidFill>
                <a:ea typeface="SimSun" pitchFamily="2" charset="-122"/>
              </a:rPr>
              <a:t>"</a:t>
            </a:r>
            <a:r>
              <a:rPr lang="en-US" altLang="en-US" b="1" dirty="0">
                <a:solidFill>
                  <a:schemeClr val="bg1"/>
                </a:solidFill>
                <a:ea typeface="SimSun" pitchFamily="2" charset="-122"/>
              </a:rPr>
              <a:t>Don</a:t>
            </a:r>
            <a:r>
              <a:rPr lang="fr-FR" altLang="ja-JP" b="1" dirty="0">
                <a:solidFill>
                  <a:schemeClr val="bg1"/>
                </a:solidFill>
                <a:ea typeface="SimSun" pitchFamily="2" charset="-122"/>
              </a:rPr>
              <a:t>'</a:t>
            </a:r>
            <a:r>
              <a:rPr lang="en-US" altLang="en-US" b="1" dirty="0">
                <a:solidFill>
                  <a:schemeClr val="bg1"/>
                </a:solidFill>
                <a:ea typeface="SimSun" pitchFamily="2" charset="-122"/>
              </a:rPr>
              <a:t>t take advantage of the circumstances, </a:t>
            </a:r>
            <a:br>
              <a:rPr lang="en-US" altLang="en-US" dirty="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en-US" altLang="en-US" b="1" dirty="0">
                <a:solidFill>
                  <a:schemeClr val="bg1"/>
                </a:solidFill>
                <a:ea typeface="SimSun" pitchFamily="2" charset="-122"/>
              </a:rPr>
              <a:t> but look towards God.</a:t>
            </a:r>
            <a:r>
              <a:rPr lang="en-US" altLang="ja-JP" b="1" dirty="0">
                <a:solidFill>
                  <a:schemeClr val="bg1"/>
                </a:solidFill>
                <a:ea typeface="SimSun" pitchFamily="2" charset="-122"/>
              </a:rPr>
              <a:t>"</a:t>
            </a:r>
            <a:endParaRPr lang="en-US" altLang="en-US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78180" name="TextBox 3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103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zh-CN" b="1" dirty="0">
                <a:solidFill>
                  <a:srgbClr val="FFFFFF"/>
                </a:solidFill>
                <a:ea typeface="SimSun" pitchFamily="2" charset="-122"/>
              </a:rPr>
              <a:t>Character of Esau</a:t>
            </a:r>
            <a:r>
              <a:rPr lang="fr-FR" altLang="zh-CN" b="1" dirty="0">
                <a:solidFill>
                  <a:srgbClr val="FFFFFF"/>
                </a:solidFill>
                <a:ea typeface="SimSun" pitchFamily="2" charset="-122"/>
              </a:rPr>
              <a:t>'</a:t>
            </a:r>
            <a:r>
              <a:rPr lang="en-US" altLang="zh-CN" b="1" dirty="0">
                <a:solidFill>
                  <a:srgbClr val="FFFFFF"/>
                </a:solidFill>
                <a:ea typeface="SimSun" pitchFamily="2" charset="-122"/>
              </a:rPr>
              <a:t>s Parents </a:t>
            </a:r>
            <a:endParaRPr lang="en-US" alt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539750" y="1905000"/>
            <a:ext cx="84582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zh-CN" sz="2400" b="1" dirty="0">
              <a:ea typeface="SimSun" pitchFamily="2" charset="-122"/>
            </a:endParaRPr>
          </a:p>
          <a:p>
            <a:pPr eaLnBrk="1" hangingPunct="1"/>
            <a:r>
              <a:rPr lang="en-US" altLang="zh-CN" sz="4000" b="1" dirty="0">
                <a:ea typeface="SimSun" pitchFamily="2" charset="-122"/>
              </a:rPr>
              <a:t>The animosity between Esau and Jacob was deep rooted. </a:t>
            </a:r>
          </a:p>
          <a:p>
            <a:pPr eaLnBrk="1" hangingPunct="1"/>
            <a:endParaRPr lang="en-US" altLang="zh-CN" sz="4000" b="1" dirty="0">
              <a:ea typeface="SimSun" pitchFamily="2" charset="-122"/>
            </a:endParaRPr>
          </a:p>
          <a:p>
            <a:pPr eaLnBrk="1" hangingPunct="1"/>
            <a:r>
              <a:rPr lang="en-US" altLang="zh-CN" sz="4000" b="1" dirty="0">
                <a:ea typeface="SimSun" pitchFamily="2" charset="-122"/>
              </a:rPr>
              <a:t>While God is impartial, Isaac and Rebekah showed favoritism towards their children. </a:t>
            </a:r>
            <a:endParaRPr lang="en-US" altLang="en-US" sz="4000" b="1" dirty="0">
              <a:ea typeface="SimSun" pitchFamily="2" charset="-122"/>
            </a:endParaRPr>
          </a:p>
        </p:txBody>
      </p:sp>
      <p:sp>
        <p:nvSpPr>
          <p:cNvPr id="180228" name="TextBox 3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A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itchFamily="34" charset="-128"/>
              </a:rPr>
              <a:t>Edomites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153400" cy="4678363"/>
          </a:xfrm>
        </p:spPr>
        <p:txBody>
          <a:bodyPr/>
          <a:lstStyle/>
          <a:p>
            <a:pPr eaLnBrk="1" hangingPunct="1"/>
            <a:r>
              <a:rPr lang="en-US" altLang="zh-CN" sz="2800" b="1" dirty="0">
                <a:ea typeface="SimSun" pitchFamily="2" charset="-122"/>
              </a:rPr>
              <a:t>Descendants of Esau (Gen. 36:1-17)</a:t>
            </a:r>
          </a:p>
          <a:p>
            <a:pPr eaLnBrk="1" hangingPunct="1"/>
            <a:endParaRPr lang="en-US" altLang="zh-CN" sz="2800" b="1" dirty="0">
              <a:ea typeface="SimSun" pitchFamily="2" charset="-122"/>
            </a:endParaRPr>
          </a:p>
          <a:p>
            <a:pPr eaLnBrk="1" hangingPunct="1"/>
            <a:r>
              <a:rPr lang="en-US" altLang="zh-CN" sz="2800" b="1" dirty="0">
                <a:ea typeface="SimSun" pitchFamily="2" charset="-122"/>
              </a:rPr>
              <a:t>Mentioned in Ugaritic tablets of Ras Shamra in the Legend of King Keret</a:t>
            </a:r>
          </a:p>
          <a:p>
            <a:pPr eaLnBrk="1" hangingPunct="1">
              <a:buFontTx/>
              <a:buNone/>
            </a:pPr>
            <a:r>
              <a:rPr lang="en-US" altLang="zh-CN" sz="2800" b="1" dirty="0">
                <a:ea typeface="SimSun" pitchFamily="2" charset="-122"/>
              </a:rPr>
              <a:t> </a:t>
            </a:r>
          </a:p>
          <a:p>
            <a:pPr eaLnBrk="1" hangingPunct="1"/>
            <a:r>
              <a:rPr lang="en-US" altLang="zh-CN" sz="2800" b="1" dirty="0">
                <a:ea typeface="SimSun" pitchFamily="2" charset="-122"/>
              </a:rPr>
              <a:t>Egyptian records from the late 13th century BC mention Bedouin tribesmen of Edom who were permitted to enter Egypt for food during a famine</a:t>
            </a:r>
          </a:p>
        </p:txBody>
      </p:sp>
      <p:pic>
        <p:nvPicPr>
          <p:cNvPr id="59396" name="Picture 4" descr="Esau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6400" y="990600"/>
            <a:ext cx="6248400" cy="460375"/>
          </a:xfrm>
          <a:noFill/>
        </p:spPr>
      </p:pic>
      <p:pic>
        <p:nvPicPr>
          <p:cNvPr id="7174" name="Picture 6" descr="ras_shamr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8800" y="3048000"/>
            <a:ext cx="3200400" cy="762000"/>
          </a:xfrm>
          <a:noFill/>
        </p:spPr>
      </p:pic>
      <p:sp>
        <p:nvSpPr>
          <p:cNvPr id="59398" name="TextBox 5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FF"/>
                </a:solidFill>
              </a:rPr>
              <a:t>101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3" descr="PE0204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36528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5" name="Picture 4" descr="PE0204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237490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itle 4"/>
          <p:cNvSpPr>
            <a:spLocks noGrp="1"/>
          </p:cNvSpPr>
          <p:nvPr>
            <p:ph type="title" idx="4294967295"/>
          </p:nvPr>
        </p:nvSpPr>
        <p:spPr>
          <a:xfrm>
            <a:off x="0" y="5867400"/>
            <a:ext cx="9144000" cy="685800"/>
          </a:xfrm>
        </p:spPr>
        <p:txBody>
          <a:bodyPr/>
          <a:lstStyle/>
          <a:p>
            <a:r>
              <a:rPr lang="en-US" altLang="ja-JP" sz="4000" b="1" dirty="0">
                <a:solidFill>
                  <a:schemeClr val="tx1"/>
                </a:solidFill>
                <a:ea typeface="SimSun" pitchFamily="2" charset="-122"/>
              </a:rPr>
              <a:t>"</a:t>
            </a:r>
            <a:r>
              <a:rPr lang="en-US" altLang="en-US" sz="4000" b="1" dirty="0">
                <a:solidFill>
                  <a:schemeClr val="tx1"/>
                </a:solidFill>
                <a:ea typeface="SimSun" pitchFamily="2" charset="-122"/>
              </a:rPr>
              <a:t>Fairness in parenting is important!</a:t>
            </a:r>
            <a:r>
              <a:rPr lang="en-US" altLang="ja-JP" sz="4000" b="1" dirty="0">
                <a:solidFill>
                  <a:schemeClr val="tx1"/>
                </a:solidFill>
                <a:ea typeface="SimSun" pitchFamily="2" charset="-122"/>
              </a:rPr>
              <a:t>"</a:t>
            </a:r>
            <a:r>
              <a:rPr lang="en-US" altLang="en-US" sz="4000" dirty="0">
                <a:solidFill>
                  <a:schemeClr val="tx1"/>
                </a:solidFill>
                <a:ea typeface="SimSun" pitchFamily="2" charset="-122"/>
              </a:rPr>
              <a:t> </a:t>
            </a: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182277" name="TextBox 4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FFFF"/>
                </a:solidFill>
              </a:rPr>
              <a:t>103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87575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ea typeface="ＭＳ Ｐゴシック" pitchFamily="34" charset="-128"/>
              </a:rPr>
              <a:t>Edomites Group Members</a:t>
            </a:r>
            <a:endParaRPr lang="en-US" altLang="en-US" sz="32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84323" name="Picture 4" descr="peop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30300"/>
            <a:ext cx="91440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0" y="3429000"/>
            <a:ext cx="6400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b="1" kern="0" dirty="0">
                <a:latin typeface="+mn-lt"/>
                <a:ea typeface="+mn-ea"/>
              </a:rPr>
              <a:t>Chan Suet Fong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b="1" kern="0" dirty="0">
                <a:latin typeface="+mn-lt"/>
                <a:ea typeface="+mn-ea"/>
              </a:rPr>
              <a:t>Chia Choon Yee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b="1" kern="0" dirty="0">
                <a:latin typeface="+mn-lt"/>
                <a:ea typeface="+mn-ea"/>
              </a:rPr>
              <a:t>Fung Ho Wang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b="1" kern="0" dirty="0">
                <a:latin typeface="+mn-lt"/>
                <a:ea typeface="+mn-ea"/>
              </a:rPr>
              <a:t>Razovelhu Vasa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b="1" kern="0" dirty="0">
                <a:latin typeface="+mn-lt"/>
                <a:ea typeface="+mn-ea"/>
              </a:rPr>
              <a:t>Zajamo Odyuo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 altLang="en-US" dirty="0">
                <a:ea typeface="ＭＳ Ｐゴシック" pitchFamily="34" charset="-128"/>
              </a:rPr>
              <a:t>Black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Backgrounds link at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21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001000" cy="6858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4000" b="1">
                <a:latin typeface="Arial" charset="0"/>
                <a:ea typeface="SimSun" charset="0"/>
                <a:cs typeface="SimSun" charset="0"/>
              </a:rPr>
              <a:t>Israel</a:t>
            </a:r>
            <a:r>
              <a:rPr lang="fr-FR" altLang="zh-CN" sz="4000" b="1">
                <a:latin typeface="Arial" charset="0"/>
                <a:ea typeface="SimSun" charset="0"/>
                <a:cs typeface="SimSun" charset="0"/>
              </a:rPr>
              <a:t>'</a:t>
            </a:r>
            <a:r>
              <a:rPr lang="en-US" altLang="zh-CN" sz="4000" b="1">
                <a:latin typeface="Arial" charset="0"/>
                <a:ea typeface="SimSun" charset="0"/>
                <a:cs typeface="SimSun" charset="0"/>
              </a:rPr>
              <a:t>s Early Eastern Neighbors</a:t>
            </a:r>
            <a:endParaRPr lang="en-US" sz="4000" b="1"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62146" name="Text Box 3"/>
          <p:cNvSpPr txBox="1">
            <a:spLocks noChangeArrowheads="1"/>
          </p:cNvSpPr>
          <p:nvPr/>
        </p:nvSpPr>
        <p:spPr bwMode="auto">
          <a:xfrm>
            <a:off x="9304338" y="304800"/>
            <a:ext cx="12112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OTS 143</a:t>
            </a:r>
          </a:p>
        </p:txBody>
      </p:sp>
      <p:grpSp>
        <p:nvGrpSpPr>
          <p:cNvPr id="262147" name="Group 103"/>
          <p:cNvGrpSpPr>
            <a:grpSpLocks/>
          </p:cNvGrpSpPr>
          <p:nvPr/>
        </p:nvGrpSpPr>
        <p:grpSpPr bwMode="auto">
          <a:xfrm>
            <a:off x="-38100" y="1219200"/>
            <a:ext cx="9170988" cy="5638800"/>
            <a:chOff x="-24" y="768"/>
            <a:chExt cx="5777" cy="3552"/>
          </a:xfrm>
        </p:grpSpPr>
        <p:grpSp>
          <p:nvGrpSpPr>
            <p:cNvPr id="262150" name="Group 32"/>
            <p:cNvGrpSpPr>
              <a:grpSpLocks/>
            </p:cNvGrpSpPr>
            <p:nvPr/>
          </p:nvGrpSpPr>
          <p:grpSpPr bwMode="auto">
            <a:xfrm>
              <a:off x="7" y="768"/>
              <a:ext cx="481" cy="458"/>
              <a:chOff x="0" y="0"/>
              <a:chExt cx="278" cy="538"/>
            </a:xfrm>
          </p:grpSpPr>
          <p:sp>
            <p:nvSpPr>
              <p:cNvPr id="262205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78" cy="5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62206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278" cy="538"/>
                <a:chOff x="0" y="0"/>
                <a:chExt cx="278" cy="538"/>
              </a:xfrm>
            </p:grpSpPr>
            <p:sp>
              <p:nvSpPr>
                <p:cNvPr id="262207" name="Rectangle 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78" cy="53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Period</a:t>
                  </a: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62208" name="Rectangle 2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78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62151" name="Group 36"/>
            <p:cNvGrpSpPr>
              <a:grpSpLocks/>
            </p:cNvGrpSpPr>
            <p:nvPr/>
          </p:nvGrpSpPr>
          <p:grpSpPr bwMode="auto">
            <a:xfrm>
              <a:off x="488" y="768"/>
              <a:ext cx="1369" cy="458"/>
              <a:chOff x="278" y="0"/>
              <a:chExt cx="792" cy="538"/>
            </a:xfrm>
          </p:grpSpPr>
          <p:sp>
            <p:nvSpPr>
              <p:cNvPr id="262201" name="Rectangle 35"/>
              <p:cNvSpPr>
                <a:spLocks noChangeArrowheads="1"/>
              </p:cNvSpPr>
              <p:nvPr/>
            </p:nvSpPr>
            <p:spPr bwMode="auto">
              <a:xfrm>
                <a:off x="278" y="0"/>
                <a:ext cx="792" cy="538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62202" name="Group 34"/>
              <p:cNvGrpSpPr>
                <a:grpSpLocks/>
              </p:cNvGrpSpPr>
              <p:nvPr/>
            </p:nvGrpSpPr>
            <p:grpSpPr bwMode="auto">
              <a:xfrm>
                <a:off x="278" y="0"/>
                <a:ext cx="792" cy="538"/>
                <a:chOff x="278" y="0"/>
                <a:chExt cx="792" cy="538"/>
              </a:xfrm>
            </p:grpSpPr>
            <p:sp>
              <p:nvSpPr>
                <p:cNvPr id="262203" name="Rectangle 5"/>
                <p:cNvSpPr>
                  <a:spLocks noChangeArrowheads="1"/>
                </p:cNvSpPr>
                <p:nvPr/>
              </p:nvSpPr>
              <p:spPr bwMode="auto">
                <a:xfrm>
                  <a:off x="278" y="0"/>
                  <a:ext cx="792" cy="53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EDOM</a:t>
                  </a:r>
                </a:p>
              </p:txBody>
            </p:sp>
            <p:sp>
              <p:nvSpPr>
                <p:cNvPr id="262204" name="Rectangle 33"/>
                <p:cNvSpPr>
                  <a:spLocks noChangeArrowheads="1"/>
                </p:cNvSpPr>
                <p:nvPr/>
              </p:nvSpPr>
              <p:spPr bwMode="auto">
                <a:xfrm>
                  <a:off x="278" y="0"/>
                  <a:ext cx="792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62152" name="Group 40"/>
            <p:cNvGrpSpPr>
              <a:grpSpLocks/>
            </p:cNvGrpSpPr>
            <p:nvPr/>
          </p:nvGrpSpPr>
          <p:grpSpPr bwMode="auto">
            <a:xfrm>
              <a:off x="1857" y="768"/>
              <a:ext cx="1425" cy="458"/>
              <a:chOff x="1070" y="0"/>
              <a:chExt cx="824" cy="538"/>
            </a:xfrm>
          </p:grpSpPr>
          <p:sp>
            <p:nvSpPr>
              <p:cNvPr id="262197" name="Rectangle 39"/>
              <p:cNvSpPr>
                <a:spLocks noChangeArrowheads="1"/>
              </p:cNvSpPr>
              <p:nvPr/>
            </p:nvSpPr>
            <p:spPr bwMode="auto">
              <a:xfrm>
                <a:off x="1070" y="0"/>
                <a:ext cx="824" cy="538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62198" name="Group 38"/>
              <p:cNvGrpSpPr>
                <a:grpSpLocks/>
              </p:cNvGrpSpPr>
              <p:nvPr/>
            </p:nvGrpSpPr>
            <p:grpSpPr bwMode="auto">
              <a:xfrm>
                <a:off x="1070" y="0"/>
                <a:ext cx="824" cy="538"/>
                <a:chOff x="1070" y="0"/>
                <a:chExt cx="824" cy="538"/>
              </a:xfrm>
            </p:grpSpPr>
            <p:sp>
              <p:nvSpPr>
                <p:cNvPr id="262199" name="Rectangle 6"/>
                <p:cNvSpPr>
                  <a:spLocks noChangeArrowheads="1"/>
                </p:cNvSpPr>
                <p:nvPr/>
              </p:nvSpPr>
              <p:spPr bwMode="auto">
                <a:xfrm>
                  <a:off x="1070" y="0"/>
                  <a:ext cx="824" cy="53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MOAB</a:t>
                  </a:r>
                </a:p>
              </p:txBody>
            </p:sp>
            <p:sp>
              <p:nvSpPr>
                <p:cNvPr id="262200" name="Rectangle 37"/>
                <p:cNvSpPr>
                  <a:spLocks noChangeArrowheads="1"/>
                </p:cNvSpPr>
                <p:nvPr/>
              </p:nvSpPr>
              <p:spPr bwMode="auto">
                <a:xfrm>
                  <a:off x="1070" y="0"/>
                  <a:ext cx="824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62153" name="Group 44"/>
            <p:cNvGrpSpPr>
              <a:grpSpLocks/>
            </p:cNvGrpSpPr>
            <p:nvPr/>
          </p:nvGrpSpPr>
          <p:grpSpPr bwMode="auto">
            <a:xfrm>
              <a:off x="3282" y="768"/>
              <a:ext cx="1311" cy="458"/>
              <a:chOff x="1894" y="0"/>
              <a:chExt cx="758" cy="538"/>
            </a:xfrm>
          </p:grpSpPr>
          <p:sp>
            <p:nvSpPr>
              <p:cNvPr id="262193" name="Rectangle 43"/>
              <p:cNvSpPr>
                <a:spLocks noChangeArrowheads="1"/>
              </p:cNvSpPr>
              <p:nvPr/>
            </p:nvSpPr>
            <p:spPr bwMode="auto">
              <a:xfrm>
                <a:off x="1894" y="0"/>
                <a:ext cx="758" cy="538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62194" name="Group 42"/>
              <p:cNvGrpSpPr>
                <a:grpSpLocks/>
              </p:cNvGrpSpPr>
              <p:nvPr/>
            </p:nvGrpSpPr>
            <p:grpSpPr bwMode="auto">
              <a:xfrm>
                <a:off x="1894" y="0"/>
                <a:ext cx="758" cy="538"/>
                <a:chOff x="1894" y="0"/>
                <a:chExt cx="758" cy="538"/>
              </a:xfrm>
            </p:grpSpPr>
            <p:sp>
              <p:nvSpPr>
                <p:cNvPr id="262195" name="Rectangle 7"/>
                <p:cNvSpPr>
                  <a:spLocks noChangeArrowheads="1"/>
                </p:cNvSpPr>
                <p:nvPr/>
              </p:nvSpPr>
              <p:spPr bwMode="auto">
                <a:xfrm>
                  <a:off x="1894" y="0"/>
                  <a:ext cx="758" cy="53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AMMON</a:t>
                  </a:r>
                </a:p>
              </p:txBody>
            </p:sp>
            <p:sp>
              <p:nvSpPr>
                <p:cNvPr id="262196" name="Rectangle 41"/>
                <p:cNvSpPr>
                  <a:spLocks noChangeArrowheads="1"/>
                </p:cNvSpPr>
                <p:nvPr/>
              </p:nvSpPr>
              <p:spPr bwMode="auto">
                <a:xfrm>
                  <a:off x="1894" y="0"/>
                  <a:ext cx="758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62154" name="Group 48"/>
            <p:cNvGrpSpPr>
              <a:grpSpLocks/>
            </p:cNvGrpSpPr>
            <p:nvPr/>
          </p:nvGrpSpPr>
          <p:grpSpPr bwMode="auto">
            <a:xfrm>
              <a:off x="4593" y="768"/>
              <a:ext cx="1160" cy="458"/>
              <a:chOff x="2652" y="0"/>
              <a:chExt cx="671" cy="538"/>
            </a:xfrm>
          </p:grpSpPr>
          <p:sp>
            <p:nvSpPr>
              <p:cNvPr id="262189" name="Rectangle 47"/>
              <p:cNvSpPr>
                <a:spLocks noChangeArrowheads="1"/>
              </p:cNvSpPr>
              <p:nvPr/>
            </p:nvSpPr>
            <p:spPr bwMode="auto">
              <a:xfrm>
                <a:off x="2652" y="0"/>
                <a:ext cx="671" cy="538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62190" name="Group 46"/>
              <p:cNvGrpSpPr>
                <a:grpSpLocks/>
              </p:cNvGrpSpPr>
              <p:nvPr/>
            </p:nvGrpSpPr>
            <p:grpSpPr bwMode="auto">
              <a:xfrm>
                <a:off x="2652" y="0"/>
                <a:ext cx="671" cy="538"/>
                <a:chOff x="2652" y="0"/>
                <a:chExt cx="671" cy="538"/>
              </a:xfrm>
            </p:grpSpPr>
            <p:sp>
              <p:nvSpPr>
                <p:cNvPr id="262191" name="Rectangle 8"/>
                <p:cNvSpPr>
                  <a:spLocks noChangeArrowheads="1"/>
                </p:cNvSpPr>
                <p:nvPr/>
              </p:nvSpPr>
              <p:spPr bwMode="auto">
                <a:xfrm>
                  <a:off x="2652" y="0"/>
                  <a:ext cx="671" cy="53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AMALEK</a:t>
                  </a:r>
                </a:p>
              </p:txBody>
            </p:sp>
            <p:sp>
              <p:nvSpPr>
                <p:cNvPr id="262192" name="Rectangle 45"/>
                <p:cNvSpPr>
                  <a:spLocks noChangeArrowheads="1"/>
                </p:cNvSpPr>
                <p:nvPr/>
              </p:nvSpPr>
              <p:spPr bwMode="auto">
                <a:xfrm>
                  <a:off x="2652" y="0"/>
                  <a:ext cx="671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62155" name="Group 52"/>
            <p:cNvGrpSpPr>
              <a:grpSpLocks/>
            </p:cNvGrpSpPr>
            <p:nvPr/>
          </p:nvGrpSpPr>
          <p:grpSpPr bwMode="auto">
            <a:xfrm rot="-5400000">
              <a:off x="-526" y="1728"/>
              <a:ext cx="1532" cy="480"/>
              <a:chOff x="0" y="538"/>
              <a:chExt cx="278" cy="1730"/>
            </a:xfrm>
          </p:grpSpPr>
          <p:sp>
            <p:nvSpPr>
              <p:cNvPr id="262185" name="Rectangle 51"/>
              <p:cNvSpPr>
                <a:spLocks noChangeArrowheads="1"/>
              </p:cNvSpPr>
              <p:nvPr/>
            </p:nvSpPr>
            <p:spPr bwMode="auto">
              <a:xfrm>
                <a:off x="0" y="538"/>
                <a:ext cx="278" cy="17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62186" name="Group 50"/>
              <p:cNvGrpSpPr>
                <a:grpSpLocks/>
              </p:cNvGrpSpPr>
              <p:nvPr/>
            </p:nvGrpSpPr>
            <p:grpSpPr bwMode="auto">
              <a:xfrm>
                <a:off x="0" y="538"/>
                <a:ext cx="278" cy="1730"/>
                <a:chOff x="0" y="538"/>
                <a:chExt cx="278" cy="1730"/>
              </a:xfrm>
            </p:grpSpPr>
            <p:sp>
              <p:nvSpPr>
                <p:cNvPr id="262187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538"/>
                  <a:ext cx="278" cy="173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FATHER</a:t>
                  </a: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62188" name="Rectangle 49"/>
                <p:cNvSpPr>
                  <a:spLocks noChangeArrowheads="1"/>
                </p:cNvSpPr>
                <p:nvPr/>
              </p:nvSpPr>
              <p:spPr bwMode="auto">
                <a:xfrm>
                  <a:off x="0" y="538"/>
                  <a:ext cx="278" cy="173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62156" name="Group 54"/>
            <p:cNvGrpSpPr>
              <a:grpSpLocks/>
            </p:cNvGrpSpPr>
            <p:nvPr/>
          </p:nvGrpSpPr>
          <p:grpSpPr bwMode="auto">
            <a:xfrm>
              <a:off x="488" y="1226"/>
              <a:ext cx="1369" cy="1476"/>
              <a:chOff x="278" y="538"/>
              <a:chExt cx="792" cy="1730"/>
            </a:xfrm>
          </p:grpSpPr>
          <p:sp>
            <p:nvSpPr>
              <p:cNvPr id="262183" name="Rectangle 10"/>
              <p:cNvSpPr>
                <a:spLocks noChangeArrowheads="1"/>
              </p:cNvSpPr>
              <p:nvPr/>
            </p:nvSpPr>
            <p:spPr bwMode="auto">
              <a:xfrm>
                <a:off x="278" y="538"/>
                <a:ext cx="792" cy="1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Esau: son of Isaac</a:t>
                </a:r>
              </a:p>
            </p:txBody>
          </p:sp>
          <p:sp>
            <p:nvSpPr>
              <p:cNvPr id="262184" name="Rectangle 53"/>
              <p:cNvSpPr>
                <a:spLocks noChangeArrowheads="1"/>
              </p:cNvSpPr>
              <p:nvPr/>
            </p:nvSpPr>
            <p:spPr bwMode="auto">
              <a:xfrm>
                <a:off x="278" y="538"/>
                <a:ext cx="792" cy="1730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62157" name="Group 56"/>
            <p:cNvGrpSpPr>
              <a:grpSpLocks/>
            </p:cNvGrpSpPr>
            <p:nvPr/>
          </p:nvGrpSpPr>
          <p:grpSpPr bwMode="auto">
            <a:xfrm>
              <a:off x="1857" y="1226"/>
              <a:ext cx="1425" cy="1476"/>
              <a:chOff x="1070" y="538"/>
              <a:chExt cx="824" cy="1730"/>
            </a:xfrm>
          </p:grpSpPr>
          <p:sp>
            <p:nvSpPr>
              <p:cNvPr id="262181" name="Rectangle 11"/>
              <p:cNvSpPr>
                <a:spLocks noChangeArrowheads="1"/>
              </p:cNvSpPr>
              <p:nvPr/>
            </p:nvSpPr>
            <p:spPr bwMode="auto">
              <a:xfrm>
                <a:off x="1070" y="538"/>
                <a:ext cx="824" cy="1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Moab: son of Lot and his eldest daughter</a:t>
                </a:r>
              </a:p>
            </p:txBody>
          </p:sp>
          <p:sp>
            <p:nvSpPr>
              <p:cNvPr id="262182" name="Rectangle 55"/>
              <p:cNvSpPr>
                <a:spLocks noChangeArrowheads="1"/>
              </p:cNvSpPr>
              <p:nvPr/>
            </p:nvSpPr>
            <p:spPr bwMode="auto">
              <a:xfrm>
                <a:off x="1070" y="538"/>
                <a:ext cx="824" cy="1730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62158" name="Group 58"/>
            <p:cNvGrpSpPr>
              <a:grpSpLocks/>
            </p:cNvGrpSpPr>
            <p:nvPr/>
          </p:nvGrpSpPr>
          <p:grpSpPr bwMode="auto">
            <a:xfrm>
              <a:off x="3282" y="1226"/>
              <a:ext cx="1311" cy="1476"/>
              <a:chOff x="1894" y="538"/>
              <a:chExt cx="758" cy="1730"/>
            </a:xfrm>
          </p:grpSpPr>
          <p:sp>
            <p:nvSpPr>
              <p:cNvPr id="262179" name="Rectangle 12"/>
              <p:cNvSpPr>
                <a:spLocks noChangeArrowheads="1"/>
              </p:cNvSpPr>
              <p:nvPr/>
            </p:nvSpPr>
            <p:spPr bwMode="auto">
              <a:xfrm>
                <a:off x="1894" y="538"/>
                <a:ext cx="758" cy="1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Ben-Ammi: son of Lot and his second daughter</a:t>
                </a:r>
              </a:p>
            </p:txBody>
          </p:sp>
          <p:sp>
            <p:nvSpPr>
              <p:cNvPr id="262180" name="Rectangle 57"/>
              <p:cNvSpPr>
                <a:spLocks noChangeArrowheads="1"/>
              </p:cNvSpPr>
              <p:nvPr/>
            </p:nvSpPr>
            <p:spPr bwMode="auto">
              <a:xfrm>
                <a:off x="1894" y="538"/>
                <a:ext cx="758" cy="1730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62159" name="Group 60"/>
            <p:cNvGrpSpPr>
              <a:grpSpLocks/>
            </p:cNvGrpSpPr>
            <p:nvPr/>
          </p:nvGrpSpPr>
          <p:grpSpPr bwMode="auto">
            <a:xfrm>
              <a:off x="4593" y="1226"/>
              <a:ext cx="1160" cy="1476"/>
              <a:chOff x="2652" y="538"/>
              <a:chExt cx="671" cy="1730"/>
            </a:xfrm>
          </p:grpSpPr>
          <p:sp>
            <p:nvSpPr>
              <p:cNvPr id="262177" name="Rectangle 13"/>
              <p:cNvSpPr>
                <a:spLocks noChangeArrowheads="1"/>
              </p:cNvSpPr>
              <p:nvPr/>
            </p:nvSpPr>
            <p:spPr bwMode="auto">
              <a:xfrm>
                <a:off x="2652" y="538"/>
                <a:ext cx="671" cy="1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Amalek: son of Eliphaz, who was a son of Esau</a:t>
                </a:r>
              </a:p>
            </p:txBody>
          </p:sp>
          <p:sp>
            <p:nvSpPr>
              <p:cNvPr id="262178" name="Rectangle 59"/>
              <p:cNvSpPr>
                <a:spLocks noChangeArrowheads="1"/>
              </p:cNvSpPr>
              <p:nvPr/>
            </p:nvSpPr>
            <p:spPr bwMode="auto">
              <a:xfrm>
                <a:off x="2652" y="538"/>
                <a:ext cx="671" cy="1730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62160" name="Group 64"/>
            <p:cNvGrpSpPr>
              <a:grpSpLocks/>
            </p:cNvGrpSpPr>
            <p:nvPr/>
          </p:nvGrpSpPr>
          <p:grpSpPr bwMode="auto">
            <a:xfrm rot="-5400000">
              <a:off x="-547" y="3272"/>
              <a:ext cx="1571" cy="526"/>
              <a:chOff x="0" y="2268"/>
              <a:chExt cx="278" cy="1898"/>
            </a:xfrm>
          </p:grpSpPr>
          <p:sp>
            <p:nvSpPr>
              <p:cNvPr id="262173" name="Rectangle 63"/>
              <p:cNvSpPr>
                <a:spLocks noChangeArrowheads="1"/>
              </p:cNvSpPr>
              <p:nvPr/>
            </p:nvSpPr>
            <p:spPr bwMode="auto">
              <a:xfrm>
                <a:off x="0" y="2268"/>
                <a:ext cx="278" cy="189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62174" name="Group 62"/>
              <p:cNvGrpSpPr>
                <a:grpSpLocks/>
              </p:cNvGrpSpPr>
              <p:nvPr/>
            </p:nvGrpSpPr>
            <p:grpSpPr bwMode="auto">
              <a:xfrm>
                <a:off x="0" y="2268"/>
                <a:ext cx="278" cy="1898"/>
                <a:chOff x="0" y="2268"/>
                <a:chExt cx="278" cy="1898"/>
              </a:xfrm>
            </p:grpSpPr>
            <p:sp>
              <p:nvSpPr>
                <p:cNvPr id="262175" name="Rectangle 14"/>
                <p:cNvSpPr>
                  <a:spLocks noChangeArrowheads="1"/>
                </p:cNvSpPr>
                <p:nvPr/>
              </p:nvSpPr>
              <p:spPr bwMode="auto">
                <a:xfrm>
                  <a:off x="0" y="2268"/>
                  <a:ext cx="278" cy="189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EXODUS</a:t>
                  </a: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62176" name="Rectangle 61"/>
                <p:cNvSpPr>
                  <a:spLocks noChangeArrowheads="1"/>
                </p:cNvSpPr>
                <p:nvPr/>
              </p:nvSpPr>
              <p:spPr bwMode="auto">
                <a:xfrm>
                  <a:off x="0" y="2268"/>
                  <a:ext cx="278" cy="189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62161" name="Group 66"/>
            <p:cNvGrpSpPr>
              <a:grpSpLocks/>
            </p:cNvGrpSpPr>
            <p:nvPr/>
          </p:nvGrpSpPr>
          <p:grpSpPr bwMode="auto">
            <a:xfrm>
              <a:off x="488" y="2702"/>
              <a:ext cx="1369" cy="1618"/>
              <a:chOff x="278" y="2268"/>
              <a:chExt cx="792" cy="1898"/>
            </a:xfrm>
          </p:grpSpPr>
          <p:sp>
            <p:nvSpPr>
              <p:cNvPr id="262171" name="Rectangle 15"/>
              <p:cNvSpPr>
                <a:spLocks noChangeArrowheads="1"/>
              </p:cNvSpPr>
              <p:nvPr/>
            </p:nvSpPr>
            <p:spPr bwMode="auto">
              <a:xfrm>
                <a:off x="278" y="2268"/>
                <a:ext cx="792" cy="1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Controlled to some degree by Amorites. Refused passage to the Israelites (Num 20:14-21).</a:t>
                </a:r>
              </a:p>
            </p:txBody>
          </p:sp>
          <p:sp>
            <p:nvSpPr>
              <p:cNvPr id="262172" name="Rectangle 65"/>
              <p:cNvSpPr>
                <a:spLocks noChangeArrowheads="1"/>
              </p:cNvSpPr>
              <p:nvPr/>
            </p:nvSpPr>
            <p:spPr bwMode="auto">
              <a:xfrm>
                <a:off x="278" y="2268"/>
                <a:ext cx="792" cy="189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62162" name="Group 68"/>
            <p:cNvGrpSpPr>
              <a:grpSpLocks/>
            </p:cNvGrpSpPr>
            <p:nvPr/>
          </p:nvGrpSpPr>
          <p:grpSpPr bwMode="auto">
            <a:xfrm>
              <a:off x="1857" y="2702"/>
              <a:ext cx="1425" cy="1618"/>
              <a:chOff x="1070" y="2268"/>
              <a:chExt cx="824" cy="1898"/>
            </a:xfrm>
          </p:grpSpPr>
          <p:sp>
            <p:nvSpPr>
              <p:cNvPr id="262169" name="Rectangle 16"/>
              <p:cNvSpPr>
                <a:spLocks noChangeArrowheads="1"/>
              </p:cNvSpPr>
              <p:nvPr/>
            </p:nvSpPr>
            <p:spPr bwMode="auto">
              <a:xfrm>
                <a:off x="1070" y="2268"/>
                <a:ext cx="824" cy="1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Conquered by Sihon &amp; Amorites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(Num. 21:26).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King Balak feared Israel and sought Balaam to curse them (Num 22).</a:t>
                </a:r>
              </a:p>
            </p:txBody>
          </p:sp>
          <p:sp>
            <p:nvSpPr>
              <p:cNvPr id="262170" name="Rectangle 67"/>
              <p:cNvSpPr>
                <a:spLocks noChangeArrowheads="1"/>
              </p:cNvSpPr>
              <p:nvPr/>
            </p:nvSpPr>
            <p:spPr bwMode="auto">
              <a:xfrm>
                <a:off x="1070" y="2268"/>
                <a:ext cx="824" cy="189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62163" name="Group 70"/>
            <p:cNvGrpSpPr>
              <a:grpSpLocks/>
            </p:cNvGrpSpPr>
            <p:nvPr/>
          </p:nvGrpSpPr>
          <p:grpSpPr bwMode="auto">
            <a:xfrm>
              <a:off x="3282" y="2702"/>
              <a:ext cx="1311" cy="1618"/>
              <a:chOff x="1894" y="2268"/>
              <a:chExt cx="758" cy="1898"/>
            </a:xfrm>
          </p:grpSpPr>
          <p:sp>
            <p:nvSpPr>
              <p:cNvPr id="262167" name="Rectangle 17"/>
              <p:cNvSpPr>
                <a:spLocks noChangeArrowheads="1"/>
              </p:cNvSpPr>
              <p:nvPr/>
            </p:nvSpPr>
            <p:spPr bwMode="auto">
              <a:xfrm>
                <a:off x="1894" y="2268"/>
                <a:ext cx="758" cy="1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 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62168" name="Rectangle 69"/>
              <p:cNvSpPr>
                <a:spLocks noChangeArrowheads="1"/>
              </p:cNvSpPr>
              <p:nvPr/>
            </p:nvSpPr>
            <p:spPr bwMode="auto">
              <a:xfrm>
                <a:off x="1894" y="2268"/>
                <a:ext cx="758" cy="189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62164" name="Group 72"/>
            <p:cNvGrpSpPr>
              <a:grpSpLocks/>
            </p:cNvGrpSpPr>
            <p:nvPr/>
          </p:nvGrpSpPr>
          <p:grpSpPr bwMode="auto">
            <a:xfrm>
              <a:off x="4593" y="2702"/>
              <a:ext cx="1160" cy="1618"/>
              <a:chOff x="2652" y="2268"/>
              <a:chExt cx="671" cy="1898"/>
            </a:xfrm>
          </p:grpSpPr>
          <p:sp>
            <p:nvSpPr>
              <p:cNvPr id="262165" name="Rectangle 18"/>
              <p:cNvSpPr>
                <a:spLocks noChangeArrowheads="1"/>
              </p:cNvSpPr>
              <p:nvPr/>
            </p:nvSpPr>
            <p:spPr bwMode="auto">
              <a:xfrm>
                <a:off x="2652" y="2268"/>
                <a:ext cx="671" cy="1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Defeated by the Israel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(Exod. 17).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Defeated Israel after report by spies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(Num 14:45).</a:t>
                </a:r>
              </a:p>
            </p:txBody>
          </p:sp>
          <p:sp>
            <p:nvSpPr>
              <p:cNvPr id="262166" name="Rectangle 71"/>
              <p:cNvSpPr>
                <a:spLocks noChangeArrowheads="1"/>
              </p:cNvSpPr>
              <p:nvPr/>
            </p:nvSpPr>
            <p:spPr bwMode="auto">
              <a:xfrm>
                <a:off x="2652" y="2268"/>
                <a:ext cx="671" cy="189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</p:grpSp>
      <p:sp>
        <p:nvSpPr>
          <p:cNvPr id="262148" name="Text Box 105"/>
          <p:cNvSpPr txBox="1">
            <a:spLocks noChangeArrowheads="1"/>
          </p:cNvSpPr>
          <p:nvPr/>
        </p:nvSpPr>
        <p:spPr bwMode="auto">
          <a:xfrm>
            <a:off x="685800" y="762000"/>
            <a:ext cx="75572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4C2B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John H. Walton, </a:t>
            </a:r>
            <a:r>
              <a:rPr kumimoji="1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004C2B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Chronological and Background Charts of the OT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4C2B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2d ed., 71</a:t>
            </a:r>
            <a:endParaRPr kumimoji="1" lang="en-US" sz="1600" b="1" i="0" u="none" strike="noStrike" kern="1200" cap="none" spc="0" normalizeH="0" baseline="0" noProof="0" dirty="0">
              <a:ln>
                <a:noFill/>
              </a:ln>
              <a:solidFill>
                <a:srgbClr val="004C2B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2149" name="Text Box 3"/>
          <p:cNvSpPr txBox="1">
            <a:spLocks noChangeArrowheads="1"/>
          </p:cNvSpPr>
          <p:nvPr/>
        </p:nvSpPr>
        <p:spPr bwMode="auto">
          <a:xfrm>
            <a:off x="8297863" y="76200"/>
            <a:ext cx="769937" cy="400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100b</a:t>
            </a:r>
          </a:p>
        </p:txBody>
      </p:sp>
    </p:spTree>
    <p:extLst>
      <p:ext uri="{BB962C8B-B14F-4D97-AF65-F5344CB8AC3E}">
        <p14:creationId xmlns:p14="http://schemas.microsoft.com/office/powerpoint/2010/main" val="54330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001000" cy="6858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4000" b="1">
                <a:latin typeface="Arial" charset="0"/>
                <a:ea typeface="SimSun" charset="0"/>
                <a:cs typeface="SimSun" charset="0"/>
              </a:rPr>
              <a:t>Israel</a:t>
            </a:r>
            <a:r>
              <a:rPr lang="fr-FR" altLang="zh-CN" sz="4000" b="1">
                <a:latin typeface="Arial" charset="0"/>
                <a:ea typeface="SimSun" charset="0"/>
                <a:cs typeface="SimSun" charset="0"/>
              </a:rPr>
              <a:t>'</a:t>
            </a:r>
            <a:r>
              <a:rPr lang="en-US" altLang="zh-CN" sz="4000" b="1">
                <a:latin typeface="Arial" charset="0"/>
                <a:ea typeface="SimSun" charset="0"/>
                <a:cs typeface="SimSun" charset="0"/>
              </a:rPr>
              <a:t>s Early Eastern Neighbors  </a:t>
            </a:r>
            <a:endParaRPr lang="en-US" sz="4000" b="1">
              <a:latin typeface="Arial" charset="0"/>
              <a:ea typeface="SimSun" charset="0"/>
              <a:cs typeface="SimSun" charset="0"/>
            </a:endParaRPr>
          </a:p>
        </p:txBody>
      </p:sp>
      <p:grpSp>
        <p:nvGrpSpPr>
          <p:cNvPr id="264194" name="Group 100"/>
          <p:cNvGrpSpPr>
            <a:grpSpLocks/>
          </p:cNvGrpSpPr>
          <p:nvPr/>
        </p:nvGrpSpPr>
        <p:grpSpPr bwMode="auto">
          <a:xfrm>
            <a:off x="-34924" y="1144588"/>
            <a:ext cx="9178924" cy="5721236"/>
            <a:chOff x="-29" y="721"/>
            <a:chExt cx="5782" cy="2194"/>
          </a:xfrm>
        </p:grpSpPr>
        <p:grpSp>
          <p:nvGrpSpPr>
            <p:cNvPr id="264198" name="Group 5"/>
            <p:cNvGrpSpPr>
              <a:grpSpLocks/>
            </p:cNvGrpSpPr>
            <p:nvPr/>
          </p:nvGrpSpPr>
          <p:grpSpPr bwMode="auto">
            <a:xfrm>
              <a:off x="-6" y="721"/>
              <a:ext cx="501" cy="211"/>
              <a:chOff x="-7" y="0"/>
              <a:chExt cx="289" cy="542"/>
            </a:xfrm>
          </p:grpSpPr>
          <p:sp>
            <p:nvSpPr>
              <p:cNvPr id="264254" name="Rectangle 6"/>
              <p:cNvSpPr>
                <a:spLocks noChangeArrowheads="1"/>
              </p:cNvSpPr>
              <p:nvPr/>
            </p:nvSpPr>
            <p:spPr bwMode="auto">
              <a:xfrm>
                <a:off x="-7" y="0"/>
                <a:ext cx="285" cy="53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64255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282" cy="542"/>
                <a:chOff x="0" y="0"/>
                <a:chExt cx="282" cy="542"/>
              </a:xfrm>
            </p:grpSpPr>
            <p:sp>
              <p:nvSpPr>
                <p:cNvPr id="264256" name="Rectangle 8"/>
                <p:cNvSpPr>
                  <a:spLocks noChangeArrowheads="1"/>
                </p:cNvSpPr>
                <p:nvPr/>
              </p:nvSpPr>
              <p:spPr bwMode="auto">
                <a:xfrm>
                  <a:off x="4" y="4"/>
                  <a:ext cx="278" cy="538"/>
                </a:xfrm>
                <a:prstGeom prst="rect">
                  <a:avLst/>
                </a:prstGeom>
                <a:noFill/>
                <a:ln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Period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64257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78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64199" name="Group 10"/>
            <p:cNvGrpSpPr>
              <a:grpSpLocks/>
            </p:cNvGrpSpPr>
            <p:nvPr/>
          </p:nvGrpSpPr>
          <p:grpSpPr bwMode="auto">
            <a:xfrm>
              <a:off x="488" y="721"/>
              <a:ext cx="1369" cy="209"/>
              <a:chOff x="278" y="0"/>
              <a:chExt cx="792" cy="538"/>
            </a:xfrm>
          </p:grpSpPr>
          <p:sp>
            <p:nvSpPr>
              <p:cNvPr id="264250" name="Rectangle 11"/>
              <p:cNvSpPr>
                <a:spLocks noChangeArrowheads="1"/>
              </p:cNvSpPr>
              <p:nvPr/>
            </p:nvSpPr>
            <p:spPr bwMode="auto">
              <a:xfrm>
                <a:off x="278" y="0"/>
                <a:ext cx="792" cy="538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64251" name="Group 12"/>
              <p:cNvGrpSpPr>
                <a:grpSpLocks/>
              </p:cNvGrpSpPr>
              <p:nvPr/>
            </p:nvGrpSpPr>
            <p:grpSpPr bwMode="auto">
              <a:xfrm>
                <a:off x="278" y="0"/>
                <a:ext cx="792" cy="538"/>
                <a:chOff x="278" y="0"/>
                <a:chExt cx="792" cy="538"/>
              </a:xfrm>
            </p:grpSpPr>
            <p:sp>
              <p:nvSpPr>
                <p:cNvPr id="264252" name="Rectangle 13"/>
                <p:cNvSpPr>
                  <a:spLocks noChangeArrowheads="1"/>
                </p:cNvSpPr>
                <p:nvPr/>
              </p:nvSpPr>
              <p:spPr bwMode="auto">
                <a:xfrm>
                  <a:off x="278" y="0"/>
                  <a:ext cx="792" cy="53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EDOM</a:t>
                  </a:r>
                </a:p>
              </p:txBody>
            </p:sp>
            <p:sp>
              <p:nvSpPr>
                <p:cNvPr id="264253" name="Rectangle 14"/>
                <p:cNvSpPr>
                  <a:spLocks noChangeArrowheads="1"/>
                </p:cNvSpPr>
                <p:nvPr/>
              </p:nvSpPr>
              <p:spPr bwMode="auto">
                <a:xfrm>
                  <a:off x="278" y="0"/>
                  <a:ext cx="792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64200" name="Group 15"/>
            <p:cNvGrpSpPr>
              <a:grpSpLocks/>
            </p:cNvGrpSpPr>
            <p:nvPr/>
          </p:nvGrpSpPr>
          <p:grpSpPr bwMode="auto">
            <a:xfrm>
              <a:off x="1857" y="721"/>
              <a:ext cx="1425" cy="209"/>
              <a:chOff x="1070" y="0"/>
              <a:chExt cx="824" cy="538"/>
            </a:xfrm>
          </p:grpSpPr>
          <p:sp>
            <p:nvSpPr>
              <p:cNvPr id="264246" name="Rectangle 16"/>
              <p:cNvSpPr>
                <a:spLocks noChangeArrowheads="1"/>
              </p:cNvSpPr>
              <p:nvPr/>
            </p:nvSpPr>
            <p:spPr bwMode="auto">
              <a:xfrm>
                <a:off x="1070" y="0"/>
                <a:ext cx="824" cy="538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64247" name="Group 17"/>
              <p:cNvGrpSpPr>
                <a:grpSpLocks/>
              </p:cNvGrpSpPr>
              <p:nvPr/>
            </p:nvGrpSpPr>
            <p:grpSpPr bwMode="auto">
              <a:xfrm>
                <a:off x="1070" y="0"/>
                <a:ext cx="824" cy="538"/>
                <a:chOff x="1070" y="0"/>
                <a:chExt cx="824" cy="538"/>
              </a:xfrm>
            </p:grpSpPr>
            <p:sp>
              <p:nvSpPr>
                <p:cNvPr id="264248" name="Rectangle 18"/>
                <p:cNvSpPr>
                  <a:spLocks noChangeArrowheads="1"/>
                </p:cNvSpPr>
                <p:nvPr/>
              </p:nvSpPr>
              <p:spPr bwMode="auto">
                <a:xfrm>
                  <a:off x="1070" y="0"/>
                  <a:ext cx="824" cy="53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MOAB</a:t>
                  </a:r>
                </a:p>
              </p:txBody>
            </p:sp>
            <p:sp>
              <p:nvSpPr>
                <p:cNvPr id="264249" name="Rectangle 19"/>
                <p:cNvSpPr>
                  <a:spLocks noChangeArrowheads="1"/>
                </p:cNvSpPr>
                <p:nvPr/>
              </p:nvSpPr>
              <p:spPr bwMode="auto">
                <a:xfrm>
                  <a:off x="1070" y="0"/>
                  <a:ext cx="824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64201" name="Group 20"/>
            <p:cNvGrpSpPr>
              <a:grpSpLocks/>
            </p:cNvGrpSpPr>
            <p:nvPr/>
          </p:nvGrpSpPr>
          <p:grpSpPr bwMode="auto">
            <a:xfrm>
              <a:off x="3282" y="721"/>
              <a:ext cx="1311" cy="209"/>
              <a:chOff x="1894" y="0"/>
              <a:chExt cx="758" cy="538"/>
            </a:xfrm>
          </p:grpSpPr>
          <p:sp>
            <p:nvSpPr>
              <p:cNvPr id="264242" name="Rectangle 21"/>
              <p:cNvSpPr>
                <a:spLocks noChangeArrowheads="1"/>
              </p:cNvSpPr>
              <p:nvPr/>
            </p:nvSpPr>
            <p:spPr bwMode="auto">
              <a:xfrm>
                <a:off x="1894" y="0"/>
                <a:ext cx="758" cy="538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64243" name="Group 22"/>
              <p:cNvGrpSpPr>
                <a:grpSpLocks/>
              </p:cNvGrpSpPr>
              <p:nvPr/>
            </p:nvGrpSpPr>
            <p:grpSpPr bwMode="auto">
              <a:xfrm>
                <a:off x="1894" y="0"/>
                <a:ext cx="758" cy="538"/>
                <a:chOff x="1894" y="0"/>
                <a:chExt cx="758" cy="538"/>
              </a:xfrm>
            </p:grpSpPr>
            <p:sp>
              <p:nvSpPr>
                <p:cNvPr id="264244" name="Rectangle 23"/>
                <p:cNvSpPr>
                  <a:spLocks noChangeArrowheads="1"/>
                </p:cNvSpPr>
                <p:nvPr/>
              </p:nvSpPr>
              <p:spPr bwMode="auto">
                <a:xfrm>
                  <a:off x="1894" y="0"/>
                  <a:ext cx="758" cy="53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AMMON</a:t>
                  </a:r>
                </a:p>
              </p:txBody>
            </p:sp>
            <p:sp>
              <p:nvSpPr>
                <p:cNvPr id="264245" name="Rectangle 24"/>
                <p:cNvSpPr>
                  <a:spLocks noChangeArrowheads="1"/>
                </p:cNvSpPr>
                <p:nvPr/>
              </p:nvSpPr>
              <p:spPr bwMode="auto">
                <a:xfrm>
                  <a:off x="1894" y="0"/>
                  <a:ext cx="758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64202" name="Group 25"/>
            <p:cNvGrpSpPr>
              <a:grpSpLocks/>
            </p:cNvGrpSpPr>
            <p:nvPr/>
          </p:nvGrpSpPr>
          <p:grpSpPr bwMode="auto">
            <a:xfrm>
              <a:off x="4593" y="721"/>
              <a:ext cx="1160" cy="209"/>
              <a:chOff x="2652" y="0"/>
              <a:chExt cx="671" cy="538"/>
            </a:xfrm>
          </p:grpSpPr>
          <p:sp>
            <p:nvSpPr>
              <p:cNvPr id="264238" name="Rectangle 26"/>
              <p:cNvSpPr>
                <a:spLocks noChangeArrowheads="1"/>
              </p:cNvSpPr>
              <p:nvPr/>
            </p:nvSpPr>
            <p:spPr bwMode="auto">
              <a:xfrm>
                <a:off x="2652" y="0"/>
                <a:ext cx="671" cy="538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Char char="§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264239" name="Group 27"/>
              <p:cNvGrpSpPr>
                <a:grpSpLocks/>
              </p:cNvGrpSpPr>
              <p:nvPr/>
            </p:nvGrpSpPr>
            <p:grpSpPr bwMode="auto">
              <a:xfrm>
                <a:off x="2652" y="0"/>
                <a:ext cx="671" cy="538"/>
                <a:chOff x="2652" y="0"/>
                <a:chExt cx="671" cy="538"/>
              </a:xfrm>
            </p:grpSpPr>
            <p:sp>
              <p:nvSpPr>
                <p:cNvPr id="264240" name="Rectangle 28"/>
                <p:cNvSpPr>
                  <a:spLocks noChangeArrowheads="1"/>
                </p:cNvSpPr>
                <p:nvPr/>
              </p:nvSpPr>
              <p:spPr bwMode="auto">
                <a:xfrm>
                  <a:off x="2652" y="0"/>
                  <a:ext cx="671" cy="53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AMALEK</a:t>
                  </a:r>
                </a:p>
              </p:txBody>
            </p:sp>
            <p:sp>
              <p:nvSpPr>
                <p:cNvPr id="264241" name="Rectangle 29"/>
                <p:cNvSpPr>
                  <a:spLocks noChangeArrowheads="1"/>
                </p:cNvSpPr>
                <p:nvPr/>
              </p:nvSpPr>
              <p:spPr bwMode="auto">
                <a:xfrm>
                  <a:off x="2652" y="0"/>
                  <a:ext cx="671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264203" name="Group 99"/>
            <p:cNvGrpSpPr>
              <a:grpSpLocks/>
            </p:cNvGrpSpPr>
            <p:nvPr/>
          </p:nvGrpSpPr>
          <p:grpSpPr bwMode="auto">
            <a:xfrm>
              <a:off x="-29" y="896"/>
              <a:ext cx="5782" cy="2019"/>
              <a:chOff x="-29" y="2304"/>
              <a:chExt cx="5782" cy="2019"/>
            </a:xfrm>
          </p:grpSpPr>
          <p:grpSp>
            <p:nvGrpSpPr>
              <p:cNvPr id="264204" name="Group 64"/>
              <p:cNvGrpSpPr>
                <a:grpSpLocks/>
              </p:cNvGrpSpPr>
              <p:nvPr/>
            </p:nvGrpSpPr>
            <p:grpSpPr bwMode="auto">
              <a:xfrm rot="-5400000">
                <a:off x="-97" y="2397"/>
                <a:ext cx="674" cy="488"/>
                <a:chOff x="-2" y="4142"/>
                <a:chExt cx="280" cy="1577"/>
              </a:xfrm>
            </p:grpSpPr>
            <p:sp>
              <p:nvSpPr>
                <p:cNvPr id="264234" name="Rectangle 65"/>
                <p:cNvSpPr>
                  <a:spLocks noChangeArrowheads="1"/>
                </p:cNvSpPr>
                <p:nvPr/>
              </p:nvSpPr>
              <p:spPr bwMode="auto">
                <a:xfrm>
                  <a:off x="0" y="4166"/>
                  <a:ext cx="278" cy="155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264236" name="Rectangle 67"/>
                <p:cNvSpPr>
                  <a:spLocks noChangeArrowheads="1"/>
                </p:cNvSpPr>
                <p:nvPr/>
              </p:nvSpPr>
              <p:spPr bwMode="auto">
                <a:xfrm>
                  <a:off x="-2" y="4142"/>
                  <a:ext cx="278" cy="1492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JUDGES</a:t>
                  </a:r>
                  <a:endPara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64205" name="Group 69"/>
              <p:cNvGrpSpPr>
                <a:grpSpLocks/>
              </p:cNvGrpSpPr>
              <p:nvPr/>
            </p:nvGrpSpPr>
            <p:grpSpPr bwMode="auto">
              <a:xfrm>
                <a:off x="488" y="2345"/>
                <a:ext cx="1369" cy="606"/>
                <a:chOff x="278" y="4166"/>
                <a:chExt cx="792" cy="1553"/>
              </a:xfrm>
            </p:grpSpPr>
            <p:sp>
              <p:nvSpPr>
                <p:cNvPr id="264232" name="Rectangle 70"/>
                <p:cNvSpPr>
                  <a:spLocks noChangeArrowheads="1"/>
                </p:cNvSpPr>
                <p:nvPr/>
              </p:nvSpPr>
              <p:spPr bwMode="auto">
                <a:xfrm>
                  <a:off x="278" y="4166"/>
                  <a:ext cx="792" cy="15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Continued under partial Amorite control (1350 BC; Judg 1:35-36).</a:t>
                  </a:r>
                </a:p>
              </p:txBody>
            </p:sp>
            <p:sp>
              <p:nvSpPr>
                <p:cNvPr id="264233" name="Rectangle 71"/>
                <p:cNvSpPr>
                  <a:spLocks noChangeArrowheads="1"/>
                </p:cNvSpPr>
                <p:nvPr/>
              </p:nvSpPr>
              <p:spPr bwMode="auto">
                <a:xfrm>
                  <a:off x="278" y="4166"/>
                  <a:ext cx="792" cy="155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64206" name="Group 72"/>
              <p:cNvGrpSpPr>
                <a:grpSpLocks/>
              </p:cNvGrpSpPr>
              <p:nvPr/>
            </p:nvGrpSpPr>
            <p:grpSpPr bwMode="auto">
              <a:xfrm>
                <a:off x="1857" y="2345"/>
                <a:ext cx="1425" cy="606"/>
                <a:chOff x="1070" y="4166"/>
                <a:chExt cx="824" cy="1553"/>
              </a:xfrm>
            </p:grpSpPr>
            <p:sp>
              <p:nvSpPr>
                <p:cNvPr id="264230" name="Rectangle 73"/>
                <p:cNvSpPr>
                  <a:spLocks noChangeArrowheads="1"/>
                </p:cNvSpPr>
                <p:nvPr/>
              </p:nvSpPr>
              <p:spPr bwMode="auto">
                <a:xfrm>
                  <a:off x="1070" y="4166"/>
                  <a:ext cx="824" cy="15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Eglon hurt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Israel 18 yrs.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until Ehud (1350 BC; Judg 3:12-30)</a:t>
                  </a:r>
                </a:p>
              </p:txBody>
            </p:sp>
            <p:sp>
              <p:nvSpPr>
                <p:cNvPr id="264231" name="Rectangle 74"/>
                <p:cNvSpPr>
                  <a:spLocks noChangeArrowheads="1"/>
                </p:cNvSpPr>
                <p:nvPr/>
              </p:nvSpPr>
              <p:spPr bwMode="auto">
                <a:xfrm>
                  <a:off x="1070" y="4166"/>
                  <a:ext cx="824" cy="155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64207" name="Group 75"/>
              <p:cNvGrpSpPr>
                <a:grpSpLocks/>
              </p:cNvGrpSpPr>
              <p:nvPr/>
            </p:nvGrpSpPr>
            <p:grpSpPr bwMode="auto">
              <a:xfrm>
                <a:off x="3282" y="2345"/>
                <a:ext cx="1311" cy="606"/>
                <a:chOff x="1894" y="4166"/>
                <a:chExt cx="758" cy="1553"/>
              </a:xfrm>
            </p:grpSpPr>
            <p:sp>
              <p:nvSpPr>
                <p:cNvPr id="264228" name="Rectangle 76"/>
                <p:cNvSpPr>
                  <a:spLocks noChangeArrowheads="1"/>
                </p:cNvSpPr>
                <p:nvPr/>
              </p:nvSpPr>
              <p:spPr bwMode="auto">
                <a:xfrm>
                  <a:off x="1894" y="4166"/>
                  <a:ext cx="758" cy="15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Ally of Eglon of Moab (1350 BC);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Hurt Israel until Jephthah (1100 BC; Judg 10-12).</a:t>
                  </a:r>
                </a:p>
              </p:txBody>
            </p:sp>
            <p:sp>
              <p:nvSpPr>
                <p:cNvPr id="264229" name="Rectangle 77"/>
                <p:cNvSpPr>
                  <a:spLocks noChangeArrowheads="1"/>
                </p:cNvSpPr>
                <p:nvPr/>
              </p:nvSpPr>
              <p:spPr bwMode="auto">
                <a:xfrm>
                  <a:off x="1894" y="4166"/>
                  <a:ext cx="758" cy="155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64208" name="Group 78"/>
              <p:cNvGrpSpPr>
                <a:grpSpLocks/>
              </p:cNvGrpSpPr>
              <p:nvPr/>
            </p:nvGrpSpPr>
            <p:grpSpPr bwMode="auto">
              <a:xfrm>
                <a:off x="4593" y="2345"/>
                <a:ext cx="1160" cy="606"/>
                <a:chOff x="2652" y="4166"/>
                <a:chExt cx="671" cy="1553"/>
              </a:xfrm>
            </p:grpSpPr>
            <p:sp>
              <p:nvSpPr>
                <p:cNvPr id="264226" name="Rectangle 79"/>
                <p:cNvSpPr>
                  <a:spLocks noChangeArrowheads="1"/>
                </p:cNvSpPr>
                <p:nvPr/>
              </p:nvSpPr>
              <p:spPr bwMode="auto">
                <a:xfrm>
                  <a:off x="2652" y="4166"/>
                  <a:ext cx="671" cy="15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Ally of Eglon of Moab </a:t>
                  </a:r>
                  <a:b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</a:b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(1350 BC)</a:t>
                  </a:r>
                </a:p>
              </p:txBody>
            </p:sp>
            <p:sp>
              <p:nvSpPr>
                <p:cNvPr id="264227" name="Rectangle 80"/>
                <p:cNvSpPr>
                  <a:spLocks noChangeArrowheads="1"/>
                </p:cNvSpPr>
                <p:nvPr/>
              </p:nvSpPr>
              <p:spPr bwMode="auto">
                <a:xfrm>
                  <a:off x="2652" y="4166"/>
                  <a:ext cx="671" cy="155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64209" name="Group 81"/>
              <p:cNvGrpSpPr>
                <a:grpSpLocks/>
              </p:cNvGrpSpPr>
              <p:nvPr/>
            </p:nvGrpSpPr>
            <p:grpSpPr bwMode="auto">
              <a:xfrm rot="-5400000">
                <a:off x="-450" y="3394"/>
                <a:ext cx="1350" cy="507"/>
                <a:chOff x="0" y="5521"/>
                <a:chExt cx="278" cy="3706"/>
              </a:xfrm>
            </p:grpSpPr>
            <p:sp>
              <p:nvSpPr>
                <p:cNvPr id="264222" name="Rectangle 82"/>
                <p:cNvSpPr>
                  <a:spLocks noChangeArrowheads="1"/>
                </p:cNvSpPr>
                <p:nvPr/>
              </p:nvSpPr>
              <p:spPr bwMode="auto">
                <a:xfrm>
                  <a:off x="0" y="5719"/>
                  <a:ext cx="278" cy="350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264223" name="Group 83"/>
                <p:cNvGrpSpPr>
                  <a:grpSpLocks/>
                </p:cNvGrpSpPr>
                <p:nvPr/>
              </p:nvGrpSpPr>
              <p:grpSpPr bwMode="auto">
                <a:xfrm>
                  <a:off x="0" y="5521"/>
                  <a:ext cx="278" cy="3677"/>
                  <a:chOff x="0" y="5521"/>
                  <a:chExt cx="278" cy="3677"/>
                </a:xfrm>
              </p:grpSpPr>
              <p:sp>
                <p:nvSpPr>
                  <p:cNvPr id="264224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5587"/>
                    <a:ext cx="278" cy="3611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bIns="0" anchor="ctr" anchorCtr="1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Arial" charset="0"/>
                      </a:rPr>
                      <a:t>UNITED MONARCHY</a:t>
                    </a: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6422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5521"/>
                    <a:ext cx="278" cy="3508"/>
                  </a:xfrm>
                  <a:prstGeom prst="rect">
                    <a:avLst/>
                  </a:prstGeom>
                  <a:noFill/>
                  <a:ln w="7" cap="sq">
                    <a:noFill/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0" tIns="0" rIns="0" bIns="0" anchor="ctr" anchorCtr="1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 typeface="Wingdings" charset="0"/>
                      <a:buChar char="§"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264210" name="Group 86"/>
              <p:cNvGrpSpPr>
                <a:grpSpLocks/>
              </p:cNvGrpSpPr>
              <p:nvPr/>
            </p:nvGrpSpPr>
            <p:grpSpPr bwMode="auto">
              <a:xfrm>
                <a:off x="488" y="2951"/>
                <a:ext cx="1369" cy="1368"/>
                <a:chOff x="278" y="5719"/>
                <a:chExt cx="792" cy="3508"/>
              </a:xfrm>
            </p:grpSpPr>
            <p:sp>
              <p:nvSpPr>
                <p:cNvPr id="264220" name="Rectangle 87"/>
                <p:cNvSpPr>
                  <a:spLocks noChangeArrowheads="1"/>
                </p:cNvSpPr>
                <p:nvPr/>
              </p:nvSpPr>
              <p:spPr bwMode="auto">
                <a:xfrm>
                  <a:off x="278" y="5719"/>
                  <a:ext cx="792" cy="35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Saul took some cities from Edom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(1030 BC; 1 Sam 14:47).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 Conquered and subjugated by David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(1000 BC; 1 Chron 18:12).</a:t>
                  </a:r>
                </a:p>
              </p:txBody>
            </p:sp>
            <p:sp>
              <p:nvSpPr>
                <p:cNvPr id="264221" name="Rectangle 88"/>
                <p:cNvSpPr>
                  <a:spLocks noChangeArrowheads="1"/>
                </p:cNvSpPr>
                <p:nvPr/>
              </p:nvSpPr>
              <p:spPr bwMode="auto">
                <a:xfrm>
                  <a:off x="278" y="5719"/>
                  <a:ext cx="792" cy="350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64211" name="Group 89"/>
              <p:cNvGrpSpPr>
                <a:grpSpLocks/>
              </p:cNvGrpSpPr>
              <p:nvPr/>
            </p:nvGrpSpPr>
            <p:grpSpPr bwMode="auto">
              <a:xfrm>
                <a:off x="1857" y="2951"/>
                <a:ext cx="1425" cy="1368"/>
                <a:chOff x="1070" y="5719"/>
                <a:chExt cx="824" cy="3508"/>
              </a:xfrm>
            </p:grpSpPr>
            <p:sp>
              <p:nvSpPr>
                <p:cNvPr id="264218" name="Rectangle 90"/>
                <p:cNvSpPr>
                  <a:spLocks noChangeArrowheads="1"/>
                </p:cNvSpPr>
                <p:nvPr/>
              </p:nvSpPr>
              <p:spPr bwMode="auto">
                <a:xfrm>
                  <a:off x="1070" y="5719"/>
                  <a:ext cx="824" cy="35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Saul took some cities from Moabite territory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(1030 BC;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1 Sam 14:47).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 Conquered and subjugated by David (1000 BC; 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2 Sam 8:2).</a:t>
                  </a:r>
                </a:p>
              </p:txBody>
            </p:sp>
            <p:sp>
              <p:nvSpPr>
                <p:cNvPr id="264219" name="Rectangle 91"/>
                <p:cNvSpPr>
                  <a:spLocks noChangeArrowheads="1"/>
                </p:cNvSpPr>
                <p:nvPr/>
              </p:nvSpPr>
              <p:spPr bwMode="auto">
                <a:xfrm>
                  <a:off x="1070" y="5719"/>
                  <a:ext cx="824" cy="350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64212" name="Group 92"/>
              <p:cNvGrpSpPr>
                <a:grpSpLocks/>
              </p:cNvGrpSpPr>
              <p:nvPr/>
            </p:nvGrpSpPr>
            <p:grpSpPr bwMode="auto">
              <a:xfrm>
                <a:off x="3282" y="2951"/>
                <a:ext cx="1311" cy="1368"/>
                <a:chOff x="1894" y="5719"/>
                <a:chExt cx="758" cy="3508"/>
              </a:xfrm>
            </p:grpSpPr>
            <p:sp>
              <p:nvSpPr>
                <p:cNvPr id="264216" name="Rectangle 93"/>
                <p:cNvSpPr>
                  <a:spLocks noChangeArrowheads="1"/>
                </p:cNvSpPr>
                <p:nvPr/>
              </p:nvSpPr>
              <p:spPr bwMode="auto">
                <a:xfrm>
                  <a:off x="1894" y="5719"/>
                  <a:ext cx="758" cy="35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Saul defeated Nahash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(1050 BC; 1 Sam 11:1-11) &amp;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took some Ammonite cities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(1030 BC; 1 Sam 14:47);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David defeated Hanun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(990 BC; 2 Sam 12:26-31)</a:t>
                  </a:r>
                </a:p>
              </p:txBody>
            </p:sp>
            <p:sp>
              <p:nvSpPr>
                <p:cNvPr id="264217" name="Rectangle 94"/>
                <p:cNvSpPr>
                  <a:spLocks noChangeArrowheads="1"/>
                </p:cNvSpPr>
                <p:nvPr/>
              </p:nvSpPr>
              <p:spPr bwMode="auto">
                <a:xfrm>
                  <a:off x="1894" y="5719"/>
                  <a:ext cx="758" cy="350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264213" name="Group 95"/>
              <p:cNvGrpSpPr>
                <a:grpSpLocks/>
              </p:cNvGrpSpPr>
              <p:nvPr/>
            </p:nvGrpSpPr>
            <p:grpSpPr bwMode="auto">
              <a:xfrm>
                <a:off x="4593" y="2951"/>
                <a:ext cx="1160" cy="1368"/>
                <a:chOff x="2652" y="5719"/>
                <a:chExt cx="671" cy="3508"/>
              </a:xfrm>
            </p:grpSpPr>
            <p:sp>
              <p:nvSpPr>
                <p:cNvPr id="264214" name="Rectangle 96"/>
                <p:cNvSpPr>
                  <a:spLocks noChangeArrowheads="1"/>
                </p:cNvSpPr>
                <p:nvPr/>
              </p:nvSpPr>
              <p:spPr bwMode="auto">
                <a:xfrm>
                  <a:off x="2652" y="5719"/>
                  <a:ext cx="671" cy="35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Saul defeated Agag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(1050 BC; 1 Sam 15:1-9); 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Destroyed David</a:t>
                  </a:r>
                  <a:r>
                    <a:rPr kumimoji="0" lang="fr-FR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'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s camp at Ziklag but David wiped them out. This is last mention of them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Arial" charset="0"/>
                    </a:rPr>
                    <a:t>(1 Sam 30).</a:t>
                  </a:r>
                </a:p>
              </p:txBody>
            </p:sp>
            <p:sp>
              <p:nvSpPr>
                <p:cNvPr id="264215" name="Rectangle 97"/>
                <p:cNvSpPr>
                  <a:spLocks noChangeArrowheads="1"/>
                </p:cNvSpPr>
                <p:nvPr/>
              </p:nvSpPr>
              <p:spPr bwMode="auto">
                <a:xfrm>
                  <a:off x="2652" y="5719"/>
                  <a:ext cx="671" cy="350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 typeface="Wingdings" charset="0"/>
                    <a:buChar char="§"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</p:grpSp>
      <p:sp>
        <p:nvSpPr>
          <p:cNvPr id="264195" name="Text Box 101"/>
          <p:cNvSpPr txBox="1">
            <a:spLocks noChangeArrowheads="1"/>
          </p:cNvSpPr>
          <p:nvPr/>
        </p:nvSpPr>
        <p:spPr bwMode="auto">
          <a:xfrm>
            <a:off x="533400" y="762000"/>
            <a:ext cx="75572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C2B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John H. Walton,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4C2B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Chronological and Background Charts of the OT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C2B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2d ed., 71</a:t>
            </a:r>
          </a:p>
        </p:txBody>
      </p:sp>
      <p:sp>
        <p:nvSpPr>
          <p:cNvPr id="264196" name="Text Box 3"/>
          <p:cNvSpPr txBox="1">
            <a:spLocks noChangeArrowheads="1"/>
          </p:cNvSpPr>
          <p:nvPr/>
        </p:nvSpPr>
        <p:spPr bwMode="auto">
          <a:xfrm>
            <a:off x="9304338" y="304800"/>
            <a:ext cx="12112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OTS 143</a:t>
            </a:r>
          </a:p>
        </p:txBody>
      </p:sp>
      <p:sp>
        <p:nvSpPr>
          <p:cNvPr id="264197" name="Text Box 3"/>
          <p:cNvSpPr txBox="1">
            <a:spLocks noChangeArrowheads="1"/>
          </p:cNvSpPr>
          <p:nvPr/>
        </p:nvSpPr>
        <p:spPr bwMode="auto">
          <a:xfrm>
            <a:off x="8297863" y="76200"/>
            <a:ext cx="769937" cy="400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100b</a:t>
            </a:r>
          </a:p>
        </p:txBody>
      </p:sp>
    </p:spTree>
    <p:extLst>
      <p:ext uri="{BB962C8B-B14F-4D97-AF65-F5344CB8AC3E}">
        <p14:creationId xmlns:p14="http://schemas.microsoft.com/office/powerpoint/2010/main" val="164098515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akura">
  <a:themeElements>
    <a:clrScheme name="Sakura 1">
      <a:dk1>
        <a:srgbClr val="463634"/>
      </a:dk1>
      <a:lt1>
        <a:srgbClr val="AA947E"/>
      </a:lt1>
      <a:dk2>
        <a:srgbClr val="795241"/>
      </a:dk2>
      <a:lt2>
        <a:srgbClr val="000000"/>
      </a:lt2>
      <a:accent1>
        <a:srgbClr val="F9DBD3"/>
      </a:accent1>
      <a:accent2>
        <a:srgbClr val="DACA9C"/>
      </a:accent2>
      <a:accent3>
        <a:srgbClr val="D2C8C0"/>
      </a:accent3>
      <a:accent4>
        <a:srgbClr val="3A2D2B"/>
      </a:accent4>
      <a:accent5>
        <a:srgbClr val="FBEAE6"/>
      </a:accent5>
      <a:accent6>
        <a:srgbClr val="C5B78D"/>
      </a:accent6>
      <a:hlink>
        <a:srgbClr val="393A18"/>
      </a:hlink>
      <a:folHlink>
        <a:srgbClr val="560000"/>
      </a:folHlink>
    </a:clrScheme>
    <a:fontScheme name="Sakur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Sakura 1">
        <a:dk1>
          <a:srgbClr val="463634"/>
        </a:dk1>
        <a:lt1>
          <a:srgbClr val="AA947E"/>
        </a:lt1>
        <a:dk2>
          <a:srgbClr val="795241"/>
        </a:dk2>
        <a:lt2>
          <a:srgbClr val="000000"/>
        </a:lt2>
        <a:accent1>
          <a:srgbClr val="F9DBD3"/>
        </a:accent1>
        <a:accent2>
          <a:srgbClr val="DACA9C"/>
        </a:accent2>
        <a:accent3>
          <a:srgbClr val="D2C8C0"/>
        </a:accent3>
        <a:accent4>
          <a:srgbClr val="3A2D2B"/>
        </a:accent4>
        <a:accent5>
          <a:srgbClr val="FBEAE6"/>
        </a:accent5>
        <a:accent6>
          <a:srgbClr val="C5B78D"/>
        </a:accent6>
        <a:hlink>
          <a:srgbClr val="393A18"/>
        </a:hlink>
        <a:folHlink>
          <a:srgbClr val="5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 2">
        <a:dk1>
          <a:srgbClr val="463634"/>
        </a:dk1>
        <a:lt1>
          <a:srgbClr val="FFFFCC"/>
        </a:lt1>
        <a:dk2>
          <a:srgbClr val="795241"/>
        </a:dk2>
        <a:lt2>
          <a:srgbClr val="000000"/>
        </a:lt2>
        <a:accent1>
          <a:srgbClr val="F9DBD3"/>
        </a:accent1>
        <a:accent2>
          <a:srgbClr val="DACA9C"/>
        </a:accent2>
        <a:accent3>
          <a:srgbClr val="FFFFE2"/>
        </a:accent3>
        <a:accent4>
          <a:srgbClr val="3A2D2B"/>
        </a:accent4>
        <a:accent5>
          <a:srgbClr val="FBEAE6"/>
        </a:accent5>
        <a:accent6>
          <a:srgbClr val="C5B78D"/>
        </a:accent6>
        <a:hlink>
          <a:srgbClr val="393A18"/>
        </a:hlink>
        <a:folHlink>
          <a:srgbClr val="5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SERENE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-91440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-111" charset="2"/>
          <a:buChar char="§"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  <a:ea typeface="Times New Roman" pitchFamily="-111" charset="0"/>
            <a:cs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-91440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-111" charset="2"/>
          <a:buChar char="§"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  <a:ea typeface="Times New Roman" pitchFamily="-111" charset="0"/>
            <a:cs typeface="Times New Roman" pitchFamily="-111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5551</TotalTime>
  <Words>2880</Words>
  <Application>Microsoft Macintosh PowerPoint</Application>
  <PresentationFormat>On-screen Show (4:3)</PresentationFormat>
  <Paragraphs>522</Paragraphs>
  <Slides>73</Slides>
  <Notes>72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98" baseType="lpstr">
      <vt:lpstr>Aroi</vt:lpstr>
      <vt:lpstr>ＭＳ Ｐゴシック</vt:lpstr>
      <vt:lpstr>宋体</vt:lpstr>
      <vt:lpstr>宋体</vt:lpstr>
      <vt:lpstr>Times</vt:lpstr>
      <vt:lpstr>Arial</vt:lpstr>
      <vt:lpstr>Arial Black</vt:lpstr>
      <vt:lpstr>Calibri</vt:lpstr>
      <vt:lpstr>Comic Sans MS</vt:lpstr>
      <vt:lpstr>Impact</vt:lpstr>
      <vt:lpstr>Monotype Sorts</vt:lpstr>
      <vt:lpstr>Stencil</vt:lpstr>
      <vt:lpstr>Symbol</vt:lpstr>
      <vt:lpstr>Times New Roman</vt:lpstr>
      <vt:lpstr>Wingdings</vt:lpstr>
      <vt:lpstr>Default Design</vt:lpstr>
      <vt:lpstr>1_Default Design</vt:lpstr>
      <vt:lpstr>2_Default Design</vt:lpstr>
      <vt:lpstr>Sakura</vt:lpstr>
      <vt:lpstr>Orbit</vt:lpstr>
      <vt:lpstr>2_Orbit</vt:lpstr>
      <vt:lpstr>3_Default Design</vt:lpstr>
      <vt:lpstr>50_Blank Presentation</vt:lpstr>
      <vt:lpstr>SERENE</vt:lpstr>
      <vt:lpstr>Photo Editor Photo</vt:lpstr>
      <vt:lpstr>Edomites</vt:lpstr>
      <vt:lpstr>Identity:</vt:lpstr>
      <vt:lpstr>God chose Jacob over Esau</vt:lpstr>
      <vt:lpstr>Geography</vt:lpstr>
      <vt:lpstr>GOD CHOSE EVEN APATHETIC JEWS</vt:lpstr>
      <vt:lpstr>Edom ("Red")</vt:lpstr>
      <vt:lpstr>Edomites</vt:lpstr>
      <vt:lpstr>Israel's Early Eastern Neighbors</vt:lpstr>
      <vt:lpstr>Israel's Early Eastern Neighbors  </vt:lpstr>
      <vt:lpstr>When did the Edomites live?</vt:lpstr>
      <vt:lpstr>He's So Hairy, Jacob's Brother</vt:lpstr>
      <vt:lpstr>Geography</vt:lpstr>
      <vt:lpstr>A Desolate Land</vt:lpstr>
      <vt:lpstr>Rock Dwellers of Petra</vt:lpstr>
      <vt:lpstr>The Treasury (Petra)</vt:lpstr>
      <vt:lpstr>The King's Highway</vt:lpstr>
      <vt:lpstr>Economy</vt:lpstr>
      <vt:lpstr>King's Highway</vt:lpstr>
      <vt:lpstr>Language</vt:lpstr>
      <vt:lpstr>Examples &amp; Religion</vt:lpstr>
      <vt:lpstr>Tomb of the Royal Steward</vt:lpstr>
      <vt:lpstr>contains Shubnaqos (SWBNQWS) </vt:lpstr>
      <vt:lpstr>Pottery</vt:lpstr>
      <vt:lpstr>Distinctive Edomite Objects</vt:lpstr>
      <vt:lpstr>Evidence of Polytheism</vt:lpstr>
      <vt:lpstr>Deity</vt:lpstr>
      <vt:lpstr>More …</vt:lpstr>
      <vt:lpstr>Other Evidence of Potential Yahweh Worship</vt:lpstr>
      <vt:lpstr>United Monarchy (c. 1030 BC)</vt:lpstr>
      <vt:lpstr>Reign of Saul </vt:lpstr>
      <vt:lpstr>United Monarchy (c. 1000 BC)</vt:lpstr>
      <vt:lpstr>Divided Monarchy (c. 925 BC)</vt:lpstr>
      <vt:lpstr>Divided Monarchy (c. 870-845 BC)</vt:lpstr>
      <vt:lpstr>Divided Monarchy (c. 845-735 BC)</vt:lpstr>
      <vt:lpstr>Divided Monarchy (c. 732 BC)</vt:lpstr>
      <vt:lpstr>Divided Monarchy (c. 701 BC)</vt:lpstr>
      <vt:lpstr>Archaeological Evidence</vt:lpstr>
      <vt:lpstr>Divided Monarchy (c. 612 BC)</vt:lpstr>
      <vt:lpstr>Conquered by Babylon</vt:lpstr>
      <vt:lpstr>Glad About Fall of Judah (586 BC)</vt:lpstr>
      <vt:lpstr>Prophecies of Being Judged</vt:lpstr>
      <vt:lpstr>Judgment on the 12-Nation Coalition (Isa 13–23)</vt:lpstr>
      <vt:lpstr>Against Dumah (Heb.) or Edom (LXX)</vt:lpstr>
      <vt:lpstr>Fall of Judah (586 BC)</vt:lpstr>
      <vt:lpstr>The Edomites are coming! </vt:lpstr>
      <vt:lpstr>Annihilation </vt:lpstr>
      <vt:lpstr>Archaeological Excavations</vt:lpstr>
      <vt:lpstr>Annihilation</vt:lpstr>
      <vt:lpstr>Crossroads of Trade Routes</vt:lpstr>
      <vt:lpstr>The Treasury of Petra</vt:lpstr>
      <vt:lpstr>Intrusion into Judah</vt:lpstr>
      <vt:lpstr>Better in Judah</vt:lpstr>
      <vt:lpstr>Evidence of Entrance into Judah</vt:lpstr>
      <vt:lpstr>Renamed</vt:lpstr>
      <vt:lpstr>Conquering Northward</vt:lpstr>
      <vt:lpstr>Idumeans Also Subdued</vt:lpstr>
      <vt:lpstr>Roman Rule (63 BC – AD 330)</vt:lpstr>
      <vt:lpstr>Treachery </vt:lpstr>
      <vt:lpstr>Judged by Rome</vt:lpstr>
      <vt:lpstr>Significance: God's Election </vt:lpstr>
      <vt:lpstr>Significance: God's Judgment on All Nations</vt:lpstr>
      <vt:lpstr>Significance: God's Providence </vt:lpstr>
      <vt:lpstr>Character of Edomites</vt:lpstr>
      <vt:lpstr>Character of Edomites</vt:lpstr>
      <vt:lpstr>"Thou Shall NOT Do Likewise!!"</vt:lpstr>
      <vt:lpstr>• Do not envy others</vt:lpstr>
      <vt:lpstr>Character of God</vt:lpstr>
      <vt:lpstr>"Don't take advantage of the circumstances,   but look towards God."</vt:lpstr>
      <vt:lpstr>Character of Esau's Parents </vt:lpstr>
      <vt:lpstr>"Fairness in parenting is important!" </vt:lpstr>
      <vt:lpstr>Edomites Group Members</vt:lpstr>
      <vt:lpstr>Black</vt:lpstr>
      <vt:lpstr>OT Backgrounds link at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Edomites</dc:title>
  <dc:creator>TangChia</dc:creator>
  <cp:lastModifiedBy>Rick Griffith</cp:lastModifiedBy>
  <cp:revision>169</cp:revision>
  <dcterms:created xsi:type="dcterms:W3CDTF">2004-09-03T11:05:07Z</dcterms:created>
  <dcterms:modified xsi:type="dcterms:W3CDTF">2024-03-23T08:48:30Z</dcterms:modified>
</cp:coreProperties>
</file>