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759" r:id="rId3"/>
    <p:sldMasterId id="2147483974" r:id="rId4"/>
    <p:sldMasterId id="2147484071" r:id="rId5"/>
    <p:sldMasterId id="2147484085" r:id="rId6"/>
  </p:sldMasterIdLst>
  <p:notesMasterIdLst>
    <p:notesMasterId r:id="rId44"/>
  </p:notesMasterIdLst>
  <p:handoutMasterIdLst>
    <p:handoutMasterId r:id="rId45"/>
  </p:handoutMasterIdLst>
  <p:sldIdLst>
    <p:sldId id="280" r:id="rId7"/>
    <p:sldId id="356" r:id="rId8"/>
    <p:sldId id="357" r:id="rId9"/>
    <p:sldId id="358" r:id="rId10"/>
    <p:sldId id="359" r:id="rId11"/>
    <p:sldId id="360" r:id="rId12"/>
    <p:sldId id="307"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313" r:id="rId28"/>
    <p:sldId id="296" r:id="rId29"/>
    <p:sldId id="309" r:id="rId30"/>
    <p:sldId id="311" r:id="rId31"/>
    <p:sldId id="322" r:id="rId32"/>
    <p:sldId id="325" r:id="rId33"/>
    <p:sldId id="310" r:id="rId34"/>
    <p:sldId id="297" r:id="rId35"/>
    <p:sldId id="298" r:id="rId36"/>
    <p:sldId id="299" r:id="rId37"/>
    <p:sldId id="300" r:id="rId38"/>
    <p:sldId id="301" r:id="rId39"/>
    <p:sldId id="302" r:id="rId40"/>
    <p:sldId id="308" r:id="rId41"/>
    <p:sldId id="320" r:id="rId42"/>
    <p:sldId id="324"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FFFFCC"/>
    <a:srgbClr val="FF9900"/>
    <a:srgbClr val="0000CC"/>
    <a:srgbClr val="FF3300"/>
    <a:srgbClr val="FFCC00"/>
    <a:srgbClr val="333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8767"/>
    <p:restoredTop sz="63512" autoAdjust="0"/>
  </p:normalViewPr>
  <p:slideViewPr>
    <p:cSldViewPr>
      <p:cViewPr varScale="1">
        <p:scale>
          <a:sx n="64" d="100"/>
          <a:sy n="64" d="100"/>
        </p:scale>
        <p:origin x="184" y="944"/>
      </p:cViewPr>
      <p:guideLst>
        <p:guide orient="horz" pos="2160"/>
        <p:guide pos="2880"/>
      </p:guideLst>
    </p:cSldViewPr>
  </p:slideViewPr>
  <p:outlineViewPr>
    <p:cViewPr>
      <p:scale>
        <a:sx n="33" d="100"/>
        <a:sy n="33" d="100"/>
      </p:scale>
      <p:origin x="0" y="-18816"/>
    </p:cViewPr>
  </p:outlineViewPr>
  <p:notesTextViewPr>
    <p:cViewPr>
      <p:scale>
        <a:sx n="100" d="100"/>
        <a:sy n="100" d="100"/>
      </p:scale>
      <p:origin x="0" y="0"/>
    </p:cViewPr>
  </p:notesTextViewPr>
  <p:sorterViewPr>
    <p:cViewPr>
      <p:scale>
        <a:sx n="50" d="100"/>
        <a:sy n="50" d="100"/>
      </p:scale>
      <p:origin x="0" y="8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5" charset="0"/>
                <a:ea typeface="+mn-ea"/>
                <a:cs typeface="+mn-cs"/>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BBA8BF-0A0D-324C-89CB-E70AC96B64A4}" type="slidenum">
              <a:rPr lang="en-US"/>
              <a:pPr>
                <a:defRPr/>
              </a:pPr>
              <a:t>‹#›</a:t>
            </a:fld>
            <a:endParaRPr lang="en-US"/>
          </a:p>
        </p:txBody>
      </p:sp>
    </p:spTree>
    <p:extLst>
      <p:ext uri="{BB962C8B-B14F-4D97-AF65-F5344CB8AC3E}">
        <p14:creationId xmlns:p14="http://schemas.microsoft.com/office/powerpoint/2010/main" val="214673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05"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91CE6B5-917D-C949-A68E-E56E1864D072}" type="datetime1">
              <a:rPr lang="en-US"/>
              <a:pPr>
                <a:defRPr/>
              </a:pPr>
              <a:t>6/16/26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05"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9B39C7E-11EB-1643-91DE-0E40279D6118}" type="slidenum">
              <a:rPr lang="en-US"/>
              <a:pPr>
                <a:defRPr/>
              </a:pPr>
              <a:t>‹#›</a:t>
            </a:fld>
            <a:endParaRPr lang="en-US"/>
          </a:p>
        </p:txBody>
      </p:sp>
    </p:spTree>
    <p:extLst>
      <p:ext uri="{BB962C8B-B14F-4D97-AF65-F5344CB8AC3E}">
        <p14:creationId xmlns:p14="http://schemas.microsoft.com/office/powerpoint/2010/main" val="22147651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p:cNvSpPr>
            <a:spLocks noGrp="1" noRot="1" noChangeAspect="1" noChangeArrowheads="1"/>
          </p:cNvSpPr>
          <p:nvPr>
            <p:ph type="sldImg"/>
          </p:nvPr>
        </p:nvSpPr>
        <p:spPr>
          <a:solidFill>
            <a:srgbClr val="FFFFFF"/>
          </a:solidFill>
          <a:ln/>
        </p:spPr>
      </p:sp>
      <p:sp>
        <p:nvSpPr>
          <p:cNvPr id="2846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BE1B-F062-3097-99D2-4C310162721B}"/>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3AF684DA-5237-7A65-15A1-56D07BDD586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97591C64-8E69-6E36-AA4A-9890AEF3FC9A}"/>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FA14FEE-1161-5115-18B2-2A8AFEFC9D8A}"/>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74245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1D05-D769-814D-5108-5496435021E6}"/>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74C0E457-F9C5-0974-646F-68C26DD7A227}"/>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0F205979-7EF5-3A03-88E1-5DEC750F4629}"/>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4493ED0-B493-3C93-65F6-EE41FAC63262}"/>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429363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9516-8903-3644-CA61-958E2E62010F}"/>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BEE0918B-DDA5-A99F-53D5-F22FD4D2F05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F619060D-C485-200E-80E7-0210C5981097}"/>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1855050-00ED-B745-B9DF-88A1AC8634B8}"/>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279235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D55C-F93A-EC52-E31B-B2DD6050E581}"/>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1B7E3030-199D-29C3-A622-382CE80D318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9F7E5C42-6B53-ADCA-5846-CDFA765D6E2E}"/>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57E83C13-D982-CC61-7428-2EBD15AF4895}"/>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44213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26</a:t>
            </a:fld>
            <a:endParaRPr lang="en-US"/>
          </a:p>
        </p:txBody>
      </p:sp>
    </p:spTree>
    <p:extLst>
      <p:ext uri="{BB962C8B-B14F-4D97-AF65-F5344CB8AC3E}">
        <p14:creationId xmlns:p14="http://schemas.microsoft.com/office/powerpoint/2010/main" val="73614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27</a:t>
            </a:fld>
            <a:endParaRPr lang="en-US"/>
          </a:p>
        </p:txBody>
      </p:sp>
    </p:spTree>
    <p:extLst>
      <p:ext uri="{BB962C8B-B14F-4D97-AF65-F5344CB8AC3E}">
        <p14:creationId xmlns:p14="http://schemas.microsoft.com/office/powerpoint/2010/main" val="9967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28</a:t>
            </a:fld>
            <a:endParaRPr lang="en-US"/>
          </a:p>
        </p:txBody>
      </p:sp>
    </p:spTree>
    <p:extLst>
      <p:ext uri="{BB962C8B-B14F-4D97-AF65-F5344CB8AC3E}">
        <p14:creationId xmlns:p14="http://schemas.microsoft.com/office/powerpoint/2010/main" val="358955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A645197-1828-9F4F-82E5-F0148FCB7FBE}" type="slidenum">
              <a:rPr lang="en-US"/>
              <a:pPr>
                <a:defRPr/>
              </a:pPr>
              <a:t>‹#›</a:t>
            </a:fld>
            <a:endParaRPr lang="en-US"/>
          </a:p>
        </p:txBody>
      </p:sp>
    </p:spTree>
    <p:extLst>
      <p:ext uri="{BB962C8B-B14F-4D97-AF65-F5344CB8AC3E}">
        <p14:creationId xmlns:p14="http://schemas.microsoft.com/office/powerpoint/2010/main" val="3853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576EC3-B281-1D41-BE24-FD7CCF3F87AA}" type="slidenum">
              <a:rPr lang="en-US"/>
              <a:pPr>
                <a:defRPr/>
              </a:pPr>
              <a:t>‹#›</a:t>
            </a:fld>
            <a:endParaRPr lang="en-US"/>
          </a:p>
        </p:txBody>
      </p:sp>
    </p:spTree>
    <p:extLst>
      <p:ext uri="{BB962C8B-B14F-4D97-AF65-F5344CB8AC3E}">
        <p14:creationId xmlns:p14="http://schemas.microsoft.com/office/powerpoint/2010/main" val="20707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ED1EC64-F93F-BD44-83F1-D7158DF3749D}" type="slidenum">
              <a:rPr lang="en-US"/>
              <a:pPr>
                <a:defRPr/>
              </a:pPr>
              <a:t>‹#›</a:t>
            </a:fld>
            <a:endParaRPr lang="en-US"/>
          </a:p>
        </p:txBody>
      </p:sp>
    </p:spTree>
    <p:extLst>
      <p:ext uri="{BB962C8B-B14F-4D97-AF65-F5344CB8AC3E}">
        <p14:creationId xmlns:p14="http://schemas.microsoft.com/office/powerpoint/2010/main" val="366896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48B10-16D3-1243-84ED-E2334EC89F16}" type="slidenum">
              <a:rPr lang="en-US"/>
              <a:pPr>
                <a:defRPr/>
              </a:pPr>
              <a:t>‹#›</a:t>
            </a:fld>
            <a:endParaRPr lang="en-US"/>
          </a:p>
        </p:txBody>
      </p:sp>
    </p:spTree>
    <p:extLst>
      <p:ext uri="{BB962C8B-B14F-4D97-AF65-F5344CB8AC3E}">
        <p14:creationId xmlns:p14="http://schemas.microsoft.com/office/powerpoint/2010/main" val="279993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1A619-431F-1344-A649-85E324BFDF09}" type="slidenum">
              <a:rPr lang="en-US"/>
              <a:pPr>
                <a:defRPr/>
              </a:pPr>
              <a:t>‹#›</a:t>
            </a:fld>
            <a:endParaRPr lang="en-US"/>
          </a:p>
        </p:txBody>
      </p:sp>
    </p:spTree>
    <p:extLst>
      <p:ext uri="{BB962C8B-B14F-4D97-AF65-F5344CB8AC3E}">
        <p14:creationId xmlns:p14="http://schemas.microsoft.com/office/powerpoint/2010/main" val="296037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97356-A9E4-A747-83F1-582E26A74616}" type="slidenum">
              <a:rPr lang="en-US"/>
              <a:pPr>
                <a:defRPr/>
              </a:pPr>
              <a:t>‹#›</a:t>
            </a:fld>
            <a:endParaRPr lang="en-US"/>
          </a:p>
        </p:txBody>
      </p:sp>
    </p:spTree>
    <p:extLst>
      <p:ext uri="{BB962C8B-B14F-4D97-AF65-F5344CB8AC3E}">
        <p14:creationId xmlns:p14="http://schemas.microsoft.com/office/powerpoint/2010/main" val="184831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C4A009-0F01-1E40-8D57-1E40AEDC76C0}" type="slidenum">
              <a:rPr lang="en-US"/>
              <a:pPr>
                <a:defRPr/>
              </a:pPr>
              <a:t>‹#›</a:t>
            </a:fld>
            <a:endParaRPr lang="en-US"/>
          </a:p>
        </p:txBody>
      </p:sp>
    </p:spTree>
    <p:extLst>
      <p:ext uri="{BB962C8B-B14F-4D97-AF65-F5344CB8AC3E}">
        <p14:creationId xmlns:p14="http://schemas.microsoft.com/office/powerpoint/2010/main" val="193433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DEAAF-1483-3A4B-B72D-A54E03CD1BE7}" type="slidenum">
              <a:rPr lang="en-US"/>
              <a:pPr>
                <a:defRPr/>
              </a:pPr>
              <a:t>‹#›</a:t>
            </a:fld>
            <a:endParaRPr lang="en-US"/>
          </a:p>
        </p:txBody>
      </p:sp>
    </p:spTree>
    <p:extLst>
      <p:ext uri="{BB962C8B-B14F-4D97-AF65-F5344CB8AC3E}">
        <p14:creationId xmlns:p14="http://schemas.microsoft.com/office/powerpoint/2010/main" val="184613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C0C525-07C1-A14D-AF3E-3CDE11433C20}" type="slidenum">
              <a:rPr lang="en-US"/>
              <a:pPr>
                <a:defRPr/>
              </a:pPr>
              <a:t>‹#›</a:t>
            </a:fld>
            <a:endParaRPr lang="en-US"/>
          </a:p>
        </p:txBody>
      </p:sp>
    </p:spTree>
    <p:extLst>
      <p:ext uri="{BB962C8B-B14F-4D97-AF65-F5344CB8AC3E}">
        <p14:creationId xmlns:p14="http://schemas.microsoft.com/office/powerpoint/2010/main" val="408486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8572F5-DEB5-C94E-98F3-FD982DCBFC67}" type="slidenum">
              <a:rPr lang="en-US"/>
              <a:pPr>
                <a:defRPr/>
              </a:pPr>
              <a:t>‹#›</a:t>
            </a:fld>
            <a:endParaRPr lang="en-US"/>
          </a:p>
        </p:txBody>
      </p:sp>
    </p:spTree>
    <p:extLst>
      <p:ext uri="{BB962C8B-B14F-4D97-AF65-F5344CB8AC3E}">
        <p14:creationId xmlns:p14="http://schemas.microsoft.com/office/powerpoint/2010/main" val="1198097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BAA5F-CE5F-0B45-AABD-5CF0F324F50D}" type="slidenum">
              <a:rPr lang="en-US"/>
              <a:pPr>
                <a:defRPr/>
              </a:pPr>
              <a:t>‹#›</a:t>
            </a:fld>
            <a:endParaRPr lang="en-US"/>
          </a:p>
        </p:txBody>
      </p:sp>
    </p:spTree>
    <p:extLst>
      <p:ext uri="{BB962C8B-B14F-4D97-AF65-F5344CB8AC3E}">
        <p14:creationId xmlns:p14="http://schemas.microsoft.com/office/powerpoint/2010/main" val="42741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80A4E3-E9D5-AA40-ABA0-C96B9A6F8391}" type="slidenum">
              <a:rPr lang="en-US"/>
              <a:pPr>
                <a:defRPr/>
              </a:pPr>
              <a:t>‹#›</a:t>
            </a:fld>
            <a:endParaRPr lang="en-US"/>
          </a:p>
        </p:txBody>
      </p:sp>
    </p:spTree>
    <p:extLst>
      <p:ext uri="{BB962C8B-B14F-4D97-AF65-F5344CB8AC3E}">
        <p14:creationId xmlns:p14="http://schemas.microsoft.com/office/powerpoint/2010/main" val="257772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9E39EF-3DC0-344D-95DB-A78C3AC0670E}" type="slidenum">
              <a:rPr lang="en-US"/>
              <a:pPr>
                <a:defRPr/>
              </a:pPr>
              <a:t>‹#›</a:t>
            </a:fld>
            <a:endParaRPr lang="en-US"/>
          </a:p>
        </p:txBody>
      </p:sp>
    </p:spTree>
    <p:extLst>
      <p:ext uri="{BB962C8B-B14F-4D97-AF65-F5344CB8AC3E}">
        <p14:creationId xmlns:p14="http://schemas.microsoft.com/office/powerpoint/2010/main" val="47333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9F1D48-23C4-5E4E-8877-01C461129EE0}" type="slidenum">
              <a:rPr lang="en-US"/>
              <a:pPr>
                <a:defRPr/>
              </a:pPr>
              <a:t>‹#›</a:t>
            </a:fld>
            <a:endParaRPr lang="en-US"/>
          </a:p>
        </p:txBody>
      </p:sp>
    </p:spTree>
    <p:extLst>
      <p:ext uri="{BB962C8B-B14F-4D97-AF65-F5344CB8AC3E}">
        <p14:creationId xmlns:p14="http://schemas.microsoft.com/office/powerpoint/2010/main" val="218714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78CE9-A739-704D-B1DF-426FDDDB0568}" type="slidenum">
              <a:rPr lang="en-US"/>
              <a:pPr>
                <a:defRPr/>
              </a:pPr>
              <a:t>‹#›</a:t>
            </a:fld>
            <a:endParaRPr lang="en-US"/>
          </a:p>
        </p:txBody>
      </p:sp>
    </p:spTree>
    <p:extLst>
      <p:ext uri="{BB962C8B-B14F-4D97-AF65-F5344CB8AC3E}">
        <p14:creationId xmlns:p14="http://schemas.microsoft.com/office/powerpoint/2010/main" val="256040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0BA40AD9-A5B0-414D-8206-EA48E3DB987B}" type="slidenum">
              <a:rPr lang="en-US"/>
              <a:pPr>
                <a:defRPr/>
              </a:pPr>
              <a:t>‹#›</a:t>
            </a:fld>
            <a:endParaRPr lang="en-US"/>
          </a:p>
        </p:txBody>
      </p:sp>
    </p:spTree>
    <p:extLst>
      <p:ext uri="{BB962C8B-B14F-4D97-AF65-F5344CB8AC3E}">
        <p14:creationId xmlns:p14="http://schemas.microsoft.com/office/powerpoint/2010/main" val="2009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A234BD1-9749-E540-B581-602DFB20A170}" type="slidenum">
              <a:rPr lang="en-US"/>
              <a:pPr>
                <a:defRPr/>
              </a:pPr>
              <a:t>‹#›</a:t>
            </a:fld>
            <a:endParaRPr lang="en-US"/>
          </a:p>
        </p:txBody>
      </p:sp>
    </p:spTree>
    <p:extLst>
      <p:ext uri="{BB962C8B-B14F-4D97-AF65-F5344CB8AC3E}">
        <p14:creationId xmlns:p14="http://schemas.microsoft.com/office/powerpoint/2010/main" val="564351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81B300C-6953-5D46-8079-6EBB7C27EA0A}" type="slidenum">
              <a:rPr lang="en-US"/>
              <a:pPr>
                <a:defRPr/>
              </a:pPr>
              <a:t>‹#›</a:t>
            </a:fld>
            <a:endParaRPr lang="en-US"/>
          </a:p>
        </p:txBody>
      </p:sp>
    </p:spTree>
    <p:extLst>
      <p:ext uri="{BB962C8B-B14F-4D97-AF65-F5344CB8AC3E}">
        <p14:creationId xmlns:p14="http://schemas.microsoft.com/office/powerpoint/2010/main" val="114145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29D6190-EA97-C649-B519-E71D279EFFB2}" type="slidenum">
              <a:rPr lang="en-US"/>
              <a:pPr>
                <a:defRPr/>
              </a:pPr>
              <a:t>‹#›</a:t>
            </a:fld>
            <a:endParaRPr lang="en-US"/>
          </a:p>
        </p:txBody>
      </p:sp>
    </p:spTree>
    <p:extLst>
      <p:ext uri="{BB962C8B-B14F-4D97-AF65-F5344CB8AC3E}">
        <p14:creationId xmlns:p14="http://schemas.microsoft.com/office/powerpoint/2010/main" val="255335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D4426A-3656-4F45-9AF8-184D3197F4DB}" type="slidenum">
              <a:rPr lang="en-US"/>
              <a:pPr>
                <a:defRPr/>
              </a:pPr>
              <a:t>‹#›</a:t>
            </a:fld>
            <a:endParaRPr lang="en-US"/>
          </a:p>
        </p:txBody>
      </p:sp>
    </p:spTree>
    <p:extLst>
      <p:ext uri="{BB962C8B-B14F-4D97-AF65-F5344CB8AC3E}">
        <p14:creationId xmlns:p14="http://schemas.microsoft.com/office/powerpoint/2010/main" val="180931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DD2D5EC-1C7B-DC4C-A957-448CFB082F69}" type="slidenum">
              <a:rPr lang="en-US"/>
              <a:pPr>
                <a:defRPr/>
              </a:pPr>
              <a:t>‹#›</a:t>
            </a:fld>
            <a:endParaRPr lang="en-US"/>
          </a:p>
        </p:txBody>
      </p:sp>
    </p:spTree>
    <p:extLst>
      <p:ext uri="{BB962C8B-B14F-4D97-AF65-F5344CB8AC3E}">
        <p14:creationId xmlns:p14="http://schemas.microsoft.com/office/powerpoint/2010/main" val="69623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91F96FA4-2DC4-164A-851B-CAE0CF9C5296}" type="slidenum">
              <a:rPr lang="en-US"/>
              <a:pPr>
                <a:defRPr/>
              </a:pPr>
              <a:t>‹#›</a:t>
            </a:fld>
            <a:endParaRPr lang="en-US"/>
          </a:p>
        </p:txBody>
      </p:sp>
    </p:spTree>
    <p:extLst>
      <p:ext uri="{BB962C8B-B14F-4D97-AF65-F5344CB8AC3E}">
        <p14:creationId xmlns:p14="http://schemas.microsoft.com/office/powerpoint/2010/main" val="31384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2EE62A1-E9C1-7C43-B25E-F37E67406818}" type="slidenum">
              <a:rPr lang="en-US"/>
              <a:pPr>
                <a:defRPr/>
              </a:pPr>
              <a:t>‹#›</a:t>
            </a:fld>
            <a:endParaRPr lang="en-US"/>
          </a:p>
        </p:txBody>
      </p:sp>
    </p:spTree>
    <p:extLst>
      <p:ext uri="{BB962C8B-B14F-4D97-AF65-F5344CB8AC3E}">
        <p14:creationId xmlns:p14="http://schemas.microsoft.com/office/powerpoint/2010/main" val="2832552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4A88560-03EE-C24D-A3E5-E48C68874BF3}" type="slidenum">
              <a:rPr lang="en-US"/>
              <a:pPr>
                <a:defRPr/>
              </a:pPr>
              <a:t>‹#›</a:t>
            </a:fld>
            <a:endParaRPr lang="en-US"/>
          </a:p>
        </p:txBody>
      </p:sp>
    </p:spTree>
    <p:extLst>
      <p:ext uri="{BB962C8B-B14F-4D97-AF65-F5344CB8AC3E}">
        <p14:creationId xmlns:p14="http://schemas.microsoft.com/office/powerpoint/2010/main" val="337594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96E7842-5404-D544-8965-F56B6E6F72E9}" type="slidenum">
              <a:rPr lang="en-US"/>
              <a:pPr>
                <a:defRPr/>
              </a:pPr>
              <a:t>‹#›</a:t>
            </a:fld>
            <a:endParaRPr lang="en-US"/>
          </a:p>
        </p:txBody>
      </p:sp>
    </p:spTree>
    <p:extLst>
      <p:ext uri="{BB962C8B-B14F-4D97-AF65-F5344CB8AC3E}">
        <p14:creationId xmlns:p14="http://schemas.microsoft.com/office/powerpoint/2010/main" val="410393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D8D2B0F-7C4F-014C-BFD5-EF80607FE52B}" type="slidenum">
              <a:rPr lang="en-US"/>
              <a:pPr>
                <a:defRPr/>
              </a:pPr>
              <a:t>‹#›</a:t>
            </a:fld>
            <a:endParaRPr lang="en-US"/>
          </a:p>
        </p:txBody>
      </p:sp>
    </p:spTree>
    <p:extLst>
      <p:ext uri="{BB962C8B-B14F-4D97-AF65-F5344CB8AC3E}">
        <p14:creationId xmlns:p14="http://schemas.microsoft.com/office/powerpoint/2010/main" val="263387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65AF524-53C1-D74D-A830-C17D709B03E1}" type="slidenum">
              <a:rPr lang="en-US"/>
              <a:pPr>
                <a:defRPr/>
              </a:pPr>
              <a:t>‹#›</a:t>
            </a:fld>
            <a:endParaRPr lang="en-US"/>
          </a:p>
        </p:txBody>
      </p:sp>
    </p:spTree>
    <p:extLst>
      <p:ext uri="{BB962C8B-B14F-4D97-AF65-F5344CB8AC3E}">
        <p14:creationId xmlns:p14="http://schemas.microsoft.com/office/powerpoint/2010/main" val="4181427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583BCE-2DDE-CB45-A2CD-A43B934CC32B}" type="slidenum">
              <a:rPr lang="en-US"/>
              <a:pPr>
                <a:defRPr/>
              </a:pPr>
              <a:t>‹#›</a:t>
            </a:fld>
            <a:endParaRPr lang="en-US"/>
          </a:p>
        </p:txBody>
      </p:sp>
    </p:spTree>
    <p:extLst>
      <p:ext uri="{BB962C8B-B14F-4D97-AF65-F5344CB8AC3E}">
        <p14:creationId xmlns:p14="http://schemas.microsoft.com/office/powerpoint/2010/main" val="17125403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0D52EF2-17BC-5C4A-9FF9-2B4A6BC67E04}" type="slidenum">
              <a:rPr lang="en-US"/>
              <a:pPr>
                <a:defRPr/>
              </a:pPr>
              <a:t>‹#›</a:t>
            </a:fld>
            <a:endParaRPr lang="en-US"/>
          </a:p>
        </p:txBody>
      </p:sp>
    </p:spTree>
    <p:extLst>
      <p:ext uri="{BB962C8B-B14F-4D97-AF65-F5344CB8AC3E}">
        <p14:creationId xmlns:p14="http://schemas.microsoft.com/office/powerpoint/2010/main" val="6092525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6DF3C0-16D5-6F4A-8FD8-2633A244E479}" type="slidenum">
              <a:rPr lang="en-US"/>
              <a:pPr>
                <a:defRPr/>
              </a:pPr>
              <a:t>‹#›</a:t>
            </a:fld>
            <a:endParaRPr lang="en-US"/>
          </a:p>
        </p:txBody>
      </p:sp>
    </p:spTree>
    <p:extLst>
      <p:ext uri="{BB962C8B-B14F-4D97-AF65-F5344CB8AC3E}">
        <p14:creationId xmlns:p14="http://schemas.microsoft.com/office/powerpoint/2010/main" val="1004906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57613F8-2590-8944-B24E-41AA14B4C194}" type="slidenum">
              <a:rPr lang="en-US"/>
              <a:pPr>
                <a:defRPr/>
              </a:pPr>
              <a:t>‹#›</a:t>
            </a:fld>
            <a:endParaRPr lang="en-US"/>
          </a:p>
        </p:txBody>
      </p:sp>
    </p:spTree>
    <p:extLst>
      <p:ext uri="{BB962C8B-B14F-4D97-AF65-F5344CB8AC3E}">
        <p14:creationId xmlns:p14="http://schemas.microsoft.com/office/powerpoint/2010/main" val="263118903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DED3D33-CAE8-9B40-A5B8-4E0831A8DFF7}" type="slidenum">
              <a:rPr lang="en-US"/>
              <a:pPr>
                <a:defRPr/>
              </a:pPr>
              <a:t>‹#›</a:t>
            </a:fld>
            <a:endParaRPr lang="en-US"/>
          </a:p>
        </p:txBody>
      </p:sp>
    </p:spTree>
    <p:extLst>
      <p:ext uri="{BB962C8B-B14F-4D97-AF65-F5344CB8AC3E}">
        <p14:creationId xmlns:p14="http://schemas.microsoft.com/office/powerpoint/2010/main" val="1592246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6554A3D-346D-C543-AABA-CF3DBE74386E}" type="slidenum">
              <a:rPr lang="en-US"/>
              <a:pPr>
                <a:defRPr/>
              </a:pPr>
              <a:t>‹#›</a:t>
            </a:fld>
            <a:endParaRPr lang="en-US"/>
          </a:p>
        </p:txBody>
      </p:sp>
    </p:spTree>
    <p:extLst>
      <p:ext uri="{BB962C8B-B14F-4D97-AF65-F5344CB8AC3E}">
        <p14:creationId xmlns:p14="http://schemas.microsoft.com/office/powerpoint/2010/main" val="39218603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2559220-134B-F844-AF08-2799D48A81F1}" type="slidenum">
              <a:rPr lang="en-US"/>
              <a:pPr>
                <a:defRPr/>
              </a:pPr>
              <a:t>‹#›</a:t>
            </a:fld>
            <a:endParaRPr lang="en-US"/>
          </a:p>
        </p:txBody>
      </p:sp>
    </p:spTree>
    <p:extLst>
      <p:ext uri="{BB962C8B-B14F-4D97-AF65-F5344CB8AC3E}">
        <p14:creationId xmlns:p14="http://schemas.microsoft.com/office/powerpoint/2010/main" val="521974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5D33904-E8EC-EC48-9E5F-86BD18C17B44}" type="slidenum">
              <a:rPr lang="en-US"/>
              <a:pPr>
                <a:defRPr/>
              </a:pPr>
              <a:t>‹#›</a:t>
            </a:fld>
            <a:endParaRPr lang="en-US"/>
          </a:p>
        </p:txBody>
      </p:sp>
    </p:spTree>
    <p:extLst>
      <p:ext uri="{BB962C8B-B14F-4D97-AF65-F5344CB8AC3E}">
        <p14:creationId xmlns:p14="http://schemas.microsoft.com/office/powerpoint/2010/main" val="19896232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62EC35E-47EA-3545-AA62-59E32983B917}" type="slidenum">
              <a:rPr lang="en-US"/>
              <a:pPr>
                <a:defRPr/>
              </a:pPr>
              <a:t>‹#›</a:t>
            </a:fld>
            <a:endParaRPr lang="en-US"/>
          </a:p>
        </p:txBody>
      </p:sp>
    </p:spTree>
    <p:extLst>
      <p:ext uri="{BB962C8B-B14F-4D97-AF65-F5344CB8AC3E}">
        <p14:creationId xmlns:p14="http://schemas.microsoft.com/office/powerpoint/2010/main" val="3056283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D8F7D98-DA03-D843-B42F-1BAFB6F36483}" type="slidenum">
              <a:rPr lang="en-US"/>
              <a:pPr>
                <a:defRPr/>
              </a:pPr>
              <a:t>‹#›</a:t>
            </a:fld>
            <a:endParaRPr lang="en-US"/>
          </a:p>
        </p:txBody>
      </p:sp>
    </p:spTree>
    <p:extLst>
      <p:ext uri="{BB962C8B-B14F-4D97-AF65-F5344CB8AC3E}">
        <p14:creationId xmlns:p14="http://schemas.microsoft.com/office/powerpoint/2010/main" val="40889540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14A061-B8D0-FA4F-B13D-5B0419906441}" type="slidenum">
              <a:rPr lang="en-US"/>
              <a:pPr>
                <a:defRPr/>
              </a:pPr>
              <a:t>‹#›</a:t>
            </a:fld>
            <a:endParaRPr lang="en-US"/>
          </a:p>
        </p:txBody>
      </p:sp>
    </p:spTree>
    <p:extLst>
      <p:ext uri="{BB962C8B-B14F-4D97-AF65-F5344CB8AC3E}">
        <p14:creationId xmlns:p14="http://schemas.microsoft.com/office/powerpoint/2010/main" val="202920723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7567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521202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662297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238253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09395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22924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411E2FF-E913-0F49-B178-39233051D54E}" type="slidenum">
              <a:rPr lang="en-US"/>
              <a:pPr>
                <a:defRPr/>
              </a:pPr>
              <a:t>‹#›</a:t>
            </a:fld>
            <a:endParaRPr lang="en-US"/>
          </a:p>
        </p:txBody>
      </p:sp>
    </p:spTree>
    <p:extLst>
      <p:ext uri="{BB962C8B-B14F-4D97-AF65-F5344CB8AC3E}">
        <p14:creationId xmlns:p14="http://schemas.microsoft.com/office/powerpoint/2010/main" val="356995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988011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142501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4105128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113728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794696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114301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660859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2676-4587-7048-8416-A104337E0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917100"/>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EA4C9-6685-2240-9FC5-EC2AA1BDA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6251880"/>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C6019-EFA2-C14F-B72A-F0CFE81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6452782"/>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8406DBE-D587-C749-A150-592A332D860C}" type="slidenum">
              <a:rPr lang="en-US"/>
              <a:pPr>
                <a:defRPr/>
              </a:pPr>
              <a:t>‹#›</a:t>
            </a:fld>
            <a:endParaRPr lang="en-US"/>
          </a:p>
        </p:txBody>
      </p:sp>
    </p:spTree>
    <p:extLst>
      <p:ext uri="{BB962C8B-B14F-4D97-AF65-F5344CB8AC3E}">
        <p14:creationId xmlns:p14="http://schemas.microsoft.com/office/powerpoint/2010/main" val="340459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C57CF6-98F9-2440-A5F2-07B3EEE90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192706"/>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28A060-9B26-4F4D-AB5C-DA9A1B00E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203975"/>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68B30-6286-394C-BA4A-BC7D94620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880151"/>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39AE80-C79E-B048-B099-E0923068F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291228"/>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7118B-D190-0440-B91A-B22567A6D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248968"/>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0F3C-F9BB-A745-A211-9A7668AD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422000"/>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3C7AF-552E-9A4F-BA83-7E1714CDB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2081082"/>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5D31D-947E-4943-A025-2D72C16B5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505246"/>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27808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F450117-50E3-7F49-A842-F7E78327B605}" type="slidenum">
              <a:rPr lang="en-US"/>
              <a:pPr>
                <a:defRPr/>
              </a:pPr>
              <a:t>‹#›</a:t>
            </a:fld>
            <a:endParaRPr lang="en-US"/>
          </a:p>
        </p:txBody>
      </p:sp>
    </p:spTree>
    <p:extLst>
      <p:ext uri="{BB962C8B-B14F-4D97-AF65-F5344CB8AC3E}">
        <p14:creationId xmlns:p14="http://schemas.microsoft.com/office/powerpoint/2010/main" val="39059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4D1E07E-02C1-6A42-9212-820200540B96}" type="slidenum">
              <a:rPr lang="en-US"/>
              <a:pPr>
                <a:defRPr/>
              </a:pPr>
              <a:t>‹#›</a:t>
            </a:fld>
            <a:endParaRPr lang="en-US"/>
          </a:p>
        </p:txBody>
      </p:sp>
    </p:spTree>
    <p:extLst>
      <p:ext uri="{BB962C8B-B14F-4D97-AF65-F5344CB8AC3E}">
        <p14:creationId xmlns:p14="http://schemas.microsoft.com/office/powerpoint/2010/main" val="417013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CAAB0B-6D98-1043-B222-9F9768CBCEE7}" type="slidenum">
              <a:rPr lang="en-US"/>
              <a:pPr>
                <a:defRPr/>
              </a:pPr>
              <a:t>‹#›</a:t>
            </a:fld>
            <a:endParaRPr lang="en-US"/>
          </a:p>
        </p:txBody>
      </p:sp>
    </p:spTree>
    <p:extLst>
      <p:ext uri="{BB962C8B-B14F-4D97-AF65-F5344CB8AC3E}">
        <p14:creationId xmlns:p14="http://schemas.microsoft.com/office/powerpoint/2010/main" val="92671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E272A16-D8F0-BE44-A199-616F70DD045A}" type="slidenum">
              <a:rPr lang="en-US"/>
              <a:pPr>
                <a:defRPr/>
              </a:pPr>
              <a:t>‹#›</a:t>
            </a:fld>
            <a:endParaRPr lang="en-US"/>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56"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689F884-64D7-4C42-A98C-3FADD1A44F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chemeClr val="bg1"/>
          </a:solidFill>
          <a:latin typeface="Arial"/>
          <a:ea typeface="ＭＳ Ｐゴシック"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2D4FFAF5-F962-224D-857B-596E87DE6D4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7"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C37D761-B38E-5D48-8272-ABD7B0DCBE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404777902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0A13D4A3-E66E-9D47-8B45-AF6D3BD6B685}"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5103892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Arial" charset="0"/>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Arial" charset="0"/>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3.xml"/><Relationship Id="rId5"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11113" y="152400"/>
            <a:ext cx="31734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39688" y="341313"/>
            <a:ext cx="6548437" cy="1143000"/>
          </a:xfrm>
        </p:spPr>
        <p:txBody>
          <a:bodyPr/>
          <a:lstStyle/>
          <a:p>
            <a:pPr eaLnBrk="1" hangingPunct="1">
              <a:defRPr/>
            </a:pPr>
            <a:r>
              <a:rPr lang="en-US" sz="6600" dirty="0">
                <a:solidFill>
                  <a:schemeClr val="folHlink"/>
                </a:solidFill>
                <a:ea typeface="ＭＳ Ｐゴシック" charset="0"/>
              </a:rPr>
              <a:t>C</a:t>
            </a:r>
            <a:r>
              <a:rPr lang="en-US" sz="6600" dirty="0">
                <a:solidFill>
                  <a:schemeClr val="tx1"/>
                </a:solidFill>
                <a:ea typeface="ＭＳ Ｐゴシック" charset="0"/>
              </a:rPr>
              <a:t>anaanites</a:t>
            </a:r>
          </a:p>
        </p:txBody>
      </p:sp>
      <p:sp>
        <p:nvSpPr>
          <p:cNvPr id="69635" name="Rectangle 5"/>
          <p:cNvSpPr>
            <a:spLocks noChangeArrowheads="1"/>
          </p:cNvSpPr>
          <p:nvPr/>
        </p:nvSpPr>
        <p:spPr bwMode="auto">
          <a:xfrm>
            <a:off x="0" y="2309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grpSp>
        <p:nvGrpSpPr>
          <p:cNvPr id="69636" name="Group 6"/>
          <p:cNvGrpSpPr>
            <a:grpSpLocks/>
          </p:cNvGrpSpPr>
          <p:nvPr/>
        </p:nvGrpSpPr>
        <p:grpSpPr bwMode="auto">
          <a:xfrm>
            <a:off x="2293938" y="2309813"/>
            <a:ext cx="4556125" cy="2239962"/>
            <a:chOff x="0" y="0"/>
            <a:chExt cx="2870" cy="1411"/>
          </a:xfrm>
        </p:grpSpPr>
        <p:sp>
          <p:nvSpPr>
            <p:cNvPr id="69643" name="Rectangle 7"/>
            <p:cNvSpPr>
              <a:spLocks noChangeArrowheads="1"/>
            </p:cNvSpPr>
            <p:nvPr/>
          </p:nvSpPr>
          <p:spPr bwMode="auto">
            <a:xfrm>
              <a:off x="0" y="0"/>
              <a:ext cx="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
          <p:nvSpPr>
            <p:cNvPr id="69644" name="Rectangle 8"/>
            <p:cNvSpPr>
              <a:spLocks noChangeArrowheads="1"/>
            </p:cNvSpPr>
            <p:nvPr/>
          </p:nvSpPr>
          <p:spPr bwMode="auto">
            <a:xfrm>
              <a:off x="0" y="0"/>
              <a:ext cx="287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latin typeface="Arial" charset="0"/>
                  <a:cs typeface="Arial" charset="0"/>
                </a:rPr>
                <a:t>  </a:t>
              </a:r>
              <a:r>
                <a:rPr lang="en-US" sz="11700" b="1">
                  <a:latin typeface="Arial" charset="0"/>
                  <a:cs typeface="Arial" charset="0"/>
                </a:rPr>
                <a:t> </a:t>
              </a:r>
              <a:r>
                <a:rPr lang="en-US" b="1">
                  <a:latin typeface="Arial" charset="0"/>
                  <a:cs typeface="Arial" charset="0"/>
                </a:rPr>
                <a:t>                                                       </a:t>
              </a:r>
            </a:p>
          </p:txBody>
        </p:sp>
      </p:grpSp>
      <p:pic>
        <p:nvPicPr>
          <p:cNvPr id="69637" name="Picture 9"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7988" y="1106488"/>
            <a:ext cx="3476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chari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3621088"/>
            <a:ext cx="60198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11"/>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89</a:t>
            </a:r>
          </a:p>
        </p:txBody>
      </p:sp>
      <p:sp>
        <p:nvSpPr>
          <p:cNvPr id="13" name="Rectangle 4"/>
          <p:cNvSpPr txBox="1">
            <a:spLocks noChangeArrowheads="1"/>
          </p:cNvSpPr>
          <p:nvPr/>
        </p:nvSpPr>
        <p:spPr bwMode="auto">
          <a:xfrm>
            <a:off x="323850" y="1989138"/>
            <a:ext cx="287655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a:lstStyle>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Identity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History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Geography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Cities</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Culture</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Religion</a:t>
            </a:r>
          </a:p>
          <a:p>
            <a:pPr eaLnBrk="1" hangingPunct="1">
              <a:buFont typeface="Wingdings" charset="0"/>
              <a:buNone/>
              <a:defRPr/>
            </a:pPr>
            <a:endParaRPr lang="en-US" dirty="0">
              <a:effectLst>
                <a:glow rad="101600">
                  <a:schemeClr val="bg2">
                    <a:alpha val="75000"/>
                  </a:schemeClr>
                </a:glow>
                <a:outerShdw blurRad="38100" dist="38100" dir="2700000" algn="tl">
                  <a:srgbClr val="000000"/>
                </a:outerShdw>
              </a:effectLst>
              <a:ea typeface="ＭＳ Ｐゴシック" charset="0"/>
            </a:endParaRPr>
          </a:p>
        </p:txBody>
      </p:sp>
      <p:sp>
        <p:nvSpPr>
          <p:cNvPr id="15" name="Rectangle 3"/>
          <p:cNvSpPr txBox="1">
            <a:spLocks noChangeArrowheads="1"/>
          </p:cNvSpPr>
          <p:nvPr/>
        </p:nvSpPr>
        <p:spPr bwMode="auto">
          <a:xfrm>
            <a:off x="539750" y="1628775"/>
            <a:ext cx="7772400" cy="1143000"/>
          </a:xfrm>
          <a:prstGeom prst="rect">
            <a:avLst/>
          </a:prstGeom>
          <a:noFill/>
          <a:ln w="9525">
            <a:noFill/>
            <a:miter lim="800000"/>
            <a:headEnd/>
            <a:tailEnd/>
          </a:ln>
          <a:effectLst/>
        </p:spPr>
        <p:txBody>
          <a:bodyPr lIns="92075" tIns="46038" rIns="92075" bIns="46038"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eaLnBrk="1" hangingPunct="1">
              <a:defRPr/>
            </a:pPr>
            <a:endParaRPr lang="en-US" sz="6600" dirty="0">
              <a:solidFill>
                <a:schemeClr val="tx1"/>
              </a:solidFill>
              <a:ea typeface="ＭＳ Ｐゴシック" charset="0"/>
            </a:endParaRPr>
          </a:p>
        </p:txBody>
      </p:sp>
      <p:sp>
        <p:nvSpPr>
          <p:cNvPr id="2" name="Rectangle 1">
            <a:extLst>
              <a:ext uri="{FF2B5EF4-FFF2-40B4-BE49-F238E27FC236}">
                <a16:creationId xmlns:a16="http://schemas.microsoft.com/office/drawing/2014/main" id="{9D45FA6E-C401-FDFC-72DD-E0139905FFE6}"/>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5"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533400" y="533400"/>
            <a:ext cx="3200400" cy="1066800"/>
          </a:xfrm>
        </p:spPr>
        <p:txBody>
          <a:bodyPr/>
          <a:lstStyle/>
          <a:p>
            <a:pPr algn="l"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33795" name="Rectangle 3"/>
          <p:cNvSpPr>
            <a:spLocks noGrp="1" noChangeArrowheads="1"/>
          </p:cNvSpPr>
          <p:nvPr>
            <p:ph type="body" idx="1"/>
          </p:nvPr>
        </p:nvSpPr>
        <p:spPr>
          <a:xfrm>
            <a:off x="288925" y="1676400"/>
            <a:ext cx="5291138" cy="1981200"/>
          </a:xfrm>
        </p:spPr>
        <p:txBody>
          <a:bodyPr/>
          <a:lstStyle/>
          <a:p>
            <a:pPr marL="0" indent="0" eaLnBrk="1" hangingPunct="1">
              <a:buFont typeface="Wingdings" charset="0"/>
              <a:buNone/>
              <a:defRPr/>
            </a:pPr>
            <a:r>
              <a:rPr lang="en-US" sz="2800" dirty="0">
                <a:ea typeface="ＭＳ Ｐゴシック" charset="0"/>
              </a:rPr>
              <a:t>Middle Bronze (1950-1539 BC)</a:t>
            </a:r>
          </a:p>
          <a:p>
            <a:pPr eaLnBrk="1" hangingPunct="1">
              <a:buFont typeface="Wingdings" charset="0"/>
              <a:buNone/>
              <a:defRPr/>
            </a:pPr>
            <a:r>
              <a:rPr lang="en-US" sz="2400" dirty="0">
                <a:solidFill>
                  <a:srgbClr val="FFCC00"/>
                </a:solidFill>
                <a:ea typeface="ＭＳ Ｐゴシック" charset="0"/>
              </a:rPr>
              <a:t>	Hyksos were Canaanites who ruled over Northern Egypt</a:t>
            </a:r>
            <a:r>
              <a:rPr lang="en-US" sz="2400" dirty="0">
                <a:solidFill>
                  <a:schemeClr val="folHlink"/>
                </a:solidFill>
                <a:ea typeface="ＭＳ Ｐゴシック" charset="0"/>
              </a:rPr>
              <a:t> </a:t>
            </a:r>
            <a:r>
              <a:rPr lang="en-US" sz="2400" dirty="0">
                <a:solidFill>
                  <a:srgbClr val="FFCC00"/>
                </a:solidFill>
                <a:ea typeface="ＭＳ Ｐゴシック" charset="0"/>
              </a:rPr>
              <a:t>for over 100 years (mid-17th century)</a:t>
            </a:r>
            <a:endParaRPr lang="en-US" sz="2400" dirty="0">
              <a:ea typeface="ＭＳ Ｐゴシック" charset="0"/>
            </a:endParaRPr>
          </a:p>
        </p:txBody>
      </p:sp>
      <p:pic>
        <p:nvPicPr>
          <p:cNvPr id="33796" name="Picture 4" descr="ar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79095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yks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2438" y="0"/>
            <a:ext cx="36115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172200" y="3048000"/>
            <a:ext cx="2438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b="1" dirty="0">
                <a:effectLst>
                  <a:glow rad="127000">
                    <a:schemeClr val="tx2">
                      <a:alpha val="75000"/>
                    </a:schemeClr>
                  </a:glow>
                  <a:outerShdw blurRad="38100" dist="38100" dir="2700000" algn="tl">
                    <a:srgbClr val="000000"/>
                  </a:outerShdw>
                </a:effectLst>
                <a:latin typeface="Arial"/>
                <a:cs typeface="Arial"/>
              </a:rPr>
              <a:t>Hyksos Chariot</a:t>
            </a:r>
          </a:p>
        </p:txBody>
      </p:sp>
      <p:sp>
        <p:nvSpPr>
          <p:cNvPr id="33799" name="Text Box 7"/>
          <p:cNvSpPr txBox="1">
            <a:spLocks noChangeArrowheads="1"/>
          </p:cNvSpPr>
          <p:nvPr/>
        </p:nvSpPr>
        <p:spPr bwMode="auto">
          <a:xfrm>
            <a:off x="304800" y="4419600"/>
            <a:ext cx="511651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eaLnBrk="1" hangingPunct="1">
              <a:lnSpc>
                <a:spcPct val="90000"/>
              </a:lnSpc>
              <a:spcBef>
                <a:spcPct val="20000"/>
              </a:spcBef>
              <a:buClr>
                <a:schemeClr val="accent2"/>
              </a:buClr>
              <a:buSzPct val="80000"/>
              <a:defRPr/>
            </a:pPr>
            <a:r>
              <a:rPr lang="en-US" sz="2800" b="1" dirty="0">
                <a:latin typeface="Arial"/>
                <a:cs typeface="Arial"/>
              </a:rPr>
              <a:t>Mid-16th century BC (1539)</a:t>
            </a:r>
            <a:r>
              <a:rPr lang="en-US" sz="2800" dirty="0">
                <a:latin typeface="Arial"/>
                <a:cs typeface="Arial"/>
              </a:rPr>
              <a:t> </a:t>
            </a:r>
          </a:p>
          <a:p>
            <a:pPr eaLnBrk="1" hangingPunct="1">
              <a:lnSpc>
                <a:spcPct val="90000"/>
              </a:lnSpc>
              <a:spcBef>
                <a:spcPct val="20000"/>
              </a:spcBef>
              <a:buClr>
                <a:schemeClr val="accent2"/>
              </a:buClr>
              <a:buSzPct val="80000"/>
              <a:buFont typeface="Wingdings" charset="0"/>
              <a:buNone/>
              <a:defRPr/>
            </a:pPr>
            <a:r>
              <a:rPr lang="en-US" b="1" dirty="0">
                <a:solidFill>
                  <a:srgbClr val="FFCC00"/>
                </a:solidFill>
                <a:latin typeface="Arial"/>
                <a:cs typeface="Arial"/>
              </a:rPr>
              <a:t>	Pharaoh </a:t>
            </a:r>
            <a:r>
              <a:rPr lang="en-US" b="1" dirty="0" err="1">
                <a:solidFill>
                  <a:srgbClr val="FFCC00"/>
                </a:solidFill>
                <a:latin typeface="Arial"/>
                <a:cs typeface="Arial"/>
              </a:rPr>
              <a:t>Ahmose</a:t>
            </a:r>
            <a:r>
              <a:rPr lang="en-US" b="1" dirty="0">
                <a:solidFill>
                  <a:srgbClr val="FFCC00"/>
                </a:solidFill>
                <a:latin typeface="Arial"/>
                <a:cs typeface="Arial"/>
              </a:rPr>
              <a:t> drove out Hyksos and destroyed Canaanite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additive="base">
                                        <p:cTn id="18" dur="500" fill="hold"/>
                                        <p:tgtEl>
                                          <p:spTgt spid="33797"/>
                                        </p:tgtEl>
                                        <p:attrNameLst>
                                          <p:attrName>ppt_x</p:attrName>
                                        </p:attrNameLst>
                                      </p:cBhvr>
                                      <p:tavLst>
                                        <p:tav tm="0">
                                          <p:val>
                                            <p:strVal val="0-#ppt_w/2"/>
                                          </p:val>
                                        </p:tav>
                                        <p:tav tm="100000">
                                          <p:val>
                                            <p:strVal val="#ppt_x"/>
                                          </p:val>
                                        </p:tav>
                                      </p:tavLst>
                                    </p:anim>
                                    <p:anim calcmode="lin" valueType="num">
                                      <p:cBhvr additive="base">
                                        <p:cTn id="19" dur="500" fill="hold"/>
                                        <p:tgtEl>
                                          <p:spTgt spid="3379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3798"/>
                                        </p:tgtEl>
                                        <p:attrNameLst>
                                          <p:attrName>style.visibility</p:attrName>
                                        </p:attrNameLst>
                                      </p:cBhvr>
                                      <p:to>
                                        <p:strVal val="visible"/>
                                      </p:to>
                                    </p:set>
                                    <p:anim calcmode="lin" valueType="num">
                                      <p:cBhvr additive="base">
                                        <p:cTn id="23" dur="500" fill="hold"/>
                                        <p:tgtEl>
                                          <p:spTgt spid="33798"/>
                                        </p:tgtEl>
                                        <p:attrNameLst>
                                          <p:attrName>ppt_x</p:attrName>
                                        </p:attrNameLst>
                                      </p:cBhvr>
                                      <p:tavLst>
                                        <p:tav tm="0">
                                          <p:val>
                                            <p:strVal val="0-#ppt_w/2"/>
                                          </p:val>
                                        </p:tav>
                                        <p:tav tm="100000">
                                          <p:val>
                                            <p:strVal val="#ppt_x"/>
                                          </p:val>
                                        </p:tav>
                                      </p:tavLst>
                                    </p:anim>
                                    <p:anim calcmode="lin" valueType="num">
                                      <p:cBhvr additive="base">
                                        <p:cTn id="2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9"/>
                                        </p:tgtEl>
                                        <p:attrNameLst>
                                          <p:attrName>style.visibility</p:attrName>
                                        </p:attrNameLst>
                                      </p:cBhvr>
                                      <p:to>
                                        <p:strVal val="visible"/>
                                      </p:to>
                                    </p:set>
                                    <p:anim calcmode="lin" valueType="num">
                                      <p:cBhvr additive="base">
                                        <p:cTn id="29" dur="500" fill="hold"/>
                                        <p:tgtEl>
                                          <p:spTgt spid="33799"/>
                                        </p:tgtEl>
                                        <p:attrNameLst>
                                          <p:attrName>ppt_x</p:attrName>
                                        </p:attrNameLst>
                                      </p:cBhvr>
                                      <p:tavLst>
                                        <p:tav tm="0">
                                          <p:val>
                                            <p:strVal val="0-#ppt_w/2"/>
                                          </p:val>
                                        </p:tav>
                                        <p:tav tm="100000">
                                          <p:val>
                                            <p:strVal val="#ppt_x"/>
                                          </p:val>
                                        </p:tav>
                                      </p:tavLst>
                                    </p:anim>
                                    <p:anim calcmode="lin" valueType="num">
                                      <p:cBhvr additive="base">
                                        <p:cTn id="30" dur="500" fill="hold"/>
                                        <p:tgtEl>
                                          <p:spTgt spid="3379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33796"/>
                                        </p:tgtEl>
                                        <p:attrNameLst>
                                          <p:attrName>style.visibility</p:attrName>
                                        </p:attrNameLst>
                                      </p:cBhvr>
                                      <p:to>
                                        <p:strVal val="visible"/>
                                      </p:to>
                                    </p:set>
                                    <p:anim calcmode="lin" valueType="num">
                                      <p:cBhvr additive="base">
                                        <p:cTn id="34" dur="500" fill="hold"/>
                                        <p:tgtEl>
                                          <p:spTgt spid="33796"/>
                                        </p:tgtEl>
                                        <p:attrNameLst>
                                          <p:attrName>ppt_x</p:attrName>
                                        </p:attrNameLst>
                                      </p:cBhvr>
                                      <p:tavLst>
                                        <p:tav tm="0">
                                          <p:val>
                                            <p:strVal val="0-#ppt_w/2"/>
                                          </p:val>
                                        </p:tav>
                                        <p:tav tm="100000">
                                          <p:val>
                                            <p:strVal val="#ppt_x"/>
                                          </p:val>
                                        </p:tav>
                                      </p:tavLst>
                                    </p:anim>
                                    <p:anim calcmode="lin" valueType="num">
                                      <p:cBhvr additive="base">
                                        <p:cTn id="35"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8" grpId="0" autoUpdateAnimBg="0"/>
      <p:bldP spid="337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Ramses II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228600"/>
            <a:ext cx="3429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609600"/>
            <a:ext cx="4038600" cy="1066800"/>
          </a:xfrm>
        </p:spPr>
        <p:txBody>
          <a:bodyPr/>
          <a:lstStyle/>
          <a:p>
            <a:pPr algn="l"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83972" name="Rectangle 4"/>
          <p:cNvSpPr>
            <a:spLocks noGrp="1" noChangeArrowheads="1"/>
          </p:cNvSpPr>
          <p:nvPr>
            <p:ph type="body" idx="1"/>
          </p:nvPr>
        </p:nvSpPr>
        <p:spPr>
          <a:xfrm>
            <a:off x="395288" y="2362200"/>
            <a:ext cx="8424862" cy="4114800"/>
          </a:xfrm>
        </p:spPr>
        <p:txBody>
          <a:bodyPr/>
          <a:lstStyle/>
          <a:p>
            <a:pPr eaLnBrk="1" hangingPunct="1"/>
            <a:r>
              <a:rPr lang="en-US">
                <a:latin typeface="Arial" charset="0"/>
                <a:ea typeface="ＭＳ Ｐゴシック" charset="0"/>
              </a:rPr>
              <a:t>(Late Bronze) 1539 - 1200 BC Egyptian Domination</a:t>
            </a:r>
          </a:p>
          <a:p>
            <a:pPr eaLnBrk="1" hangingPunct="1">
              <a:buFont typeface="Wingdings" charset="0"/>
              <a:buNone/>
            </a:pPr>
            <a:r>
              <a:rPr lang="en-US">
                <a:solidFill>
                  <a:srgbClr val="FFCC00"/>
                </a:solidFill>
                <a:latin typeface="Arial" charset="0"/>
                <a:ea typeface="ＭＳ Ｐゴシック" charset="0"/>
              </a:rPr>
              <a:t>Battle of Megiddo</a:t>
            </a:r>
          </a:p>
          <a:p>
            <a:pPr eaLnBrk="1" hangingPunct="1">
              <a:buFont typeface="Wingdings" charset="0"/>
              <a:buNone/>
            </a:pPr>
            <a:r>
              <a:rPr lang="en-US">
                <a:solidFill>
                  <a:srgbClr val="FFCC00"/>
                </a:solidFill>
                <a:latin typeface="Arial" charset="0"/>
                <a:ea typeface="ＭＳ Ｐゴシック" charset="0"/>
              </a:rPr>
              <a:t>-  Canaan Conquered  </a:t>
            </a:r>
          </a:p>
          <a:p>
            <a:pPr eaLnBrk="1" hangingPunct="1">
              <a:buFont typeface="Wingdings" charset="0"/>
              <a:buNone/>
            </a:pPr>
            <a:r>
              <a:rPr lang="en-US">
                <a:solidFill>
                  <a:srgbClr val="FFCC00"/>
                </a:solidFill>
                <a:latin typeface="Arial" charset="0"/>
                <a:ea typeface="ＭＳ Ｐゴシック" charset="0"/>
              </a:rPr>
              <a:t>-  Paid heavy tribute &amp; taxes</a:t>
            </a:r>
          </a:p>
          <a:p>
            <a:pPr eaLnBrk="1" hangingPunct="1">
              <a:buFont typeface="Wingdings" charset="0"/>
              <a:buNone/>
            </a:pPr>
            <a:r>
              <a:rPr lang="en-US">
                <a:solidFill>
                  <a:srgbClr val="FFCC00"/>
                </a:solidFill>
                <a:latin typeface="Arial" charset="0"/>
                <a:ea typeface="ＭＳ Ｐゴシック" charset="0"/>
              </a:rPr>
              <a:t>-  Supplied the resident Egyptian army with food and other supplies</a:t>
            </a:r>
            <a:endParaRPr lang="en-US">
              <a:latin typeface="Arial" charset="0"/>
              <a:ea typeface="ＭＳ Ｐゴシック" charset="0"/>
            </a:endParaRPr>
          </a:p>
        </p:txBody>
      </p:sp>
      <p:sp>
        <p:nvSpPr>
          <p:cNvPr id="83973" name="Rectangle 5"/>
          <p:cNvSpPr>
            <a:spLocks noChangeArrowheads="1"/>
          </p:cNvSpPr>
          <p:nvPr/>
        </p:nvSpPr>
        <p:spPr bwMode="auto">
          <a:xfrm>
            <a:off x="2689225" y="2336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B1F638-42B1-6074-CBD3-1AF0CEC9E653}"/>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685800" y="0"/>
            <a:ext cx="7772400" cy="1066800"/>
          </a:xfrm>
        </p:spPr>
        <p:txBody>
          <a:bodyPr/>
          <a:lstStyle/>
          <a:p>
            <a:pPr eaLnBrk="1" hangingPunct="1">
              <a:defRPr/>
            </a:pPr>
            <a:r>
              <a:rPr lang="en-US" dirty="0">
                <a:solidFill>
                  <a:schemeClr val="folHlink"/>
                </a:solidFill>
                <a:latin typeface="Arial" charset="0"/>
                <a:ea typeface="ＭＳ Ｐゴシック" charset="0"/>
                <a:cs typeface="ＭＳ Ｐゴシック" charset="0"/>
              </a:rPr>
              <a:t>H</a:t>
            </a:r>
            <a:r>
              <a:rPr lang="en-US" dirty="0">
                <a:solidFill>
                  <a:srgbClr val="FFFFFF"/>
                </a:solidFill>
                <a:latin typeface="Arial" charset="0"/>
                <a:ea typeface="ＭＳ Ｐゴシック" charset="0"/>
                <a:cs typeface="ＭＳ Ｐゴシック" charset="0"/>
              </a:rPr>
              <a:t>istory</a:t>
            </a:r>
          </a:p>
        </p:txBody>
      </p:sp>
      <p:sp>
        <p:nvSpPr>
          <p:cNvPr id="35843" name="Rectangle 3"/>
          <p:cNvSpPr>
            <a:spLocks noGrp="1" noChangeArrowheads="1"/>
          </p:cNvSpPr>
          <p:nvPr>
            <p:ph type="body" idx="1"/>
          </p:nvPr>
        </p:nvSpPr>
        <p:spPr>
          <a:xfrm>
            <a:off x="539750" y="1266825"/>
            <a:ext cx="8534400" cy="5618163"/>
          </a:xfrm>
          <a:effectLst>
            <a:outerShdw blurRad="63500" dist="38099" dir="2700000" algn="ctr" rotWithShape="0">
              <a:schemeClr val="bg2">
                <a:alpha val="74998"/>
              </a:schemeClr>
            </a:outerShdw>
          </a:effectLst>
        </p:spPr>
        <p:txBody>
          <a:bodyPr/>
          <a:lstStyle/>
          <a:p>
            <a:pPr eaLnBrk="1" hangingPunct="1">
              <a:buFont typeface="Wingdings" pitchFamily="-105" charset="2"/>
              <a:buNone/>
              <a:defRPr/>
            </a:pPr>
            <a:r>
              <a:rPr lang="en-US" u="sng" dirty="0">
                <a:ea typeface="Times New Roman" pitchFamily="-105" charset="0"/>
                <a:cs typeface="Times New Roman" pitchFamily="-105" charset="0"/>
              </a:rPr>
              <a:t>Iron 1 (1200-950 BC)</a:t>
            </a:r>
          </a:p>
          <a:p>
            <a:pPr eaLnBrk="1" hangingPunct="1">
              <a:buFont typeface="Wingdings" pitchFamily="-105" charset="2"/>
              <a:buNone/>
              <a:defRPr/>
            </a:pPr>
            <a:r>
              <a:rPr lang="en-US" dirty="0">
                <a:ea typeface="Times New Roman" pitchFamily="-105" charset="0"/>
                <a:cs typeface="Times New Roman" pitchFamily="-105" charset="0"/>
              </a:rPr>
              <a:t>1. Arrival of sea people (Philistines).</a:t>
            </a:r>
            <a:br>
              <a:rPr lang="en-US" dirty="0">
                <a:ea typeface="Times New Roman" pitchFamily="-105" charset="0"/>
                <a:cs typeface="Times New Roman" pitchFamily="-105" charset="0"/>
              </a:rPr>
            </a:br>
            <a:r>
              <a:rPr lang="en-US" dirty="0">
                <a:ea typeface="Times New Roman" pitchFamily="-105" charset="0"/>
                <a:cs typeface="Times New Roman" pitchFamily="-105" charset="0"/>
              </a:rPr>
              <a:t>--Destroyed the Hittite culture</a:t>
            </a:r>
            <a:br>
              <a:rPr lang="en-US" dirty="0">
                <a:ea typeface="Times New Roman" pitchFamily="-105" charset="0"/>
                <a:cs typeface="Times New Roman" pitchFamily="-105" charset="0"/>
              </a:rPr>
            </a:br>
            <a:r>
              <a:rPr lang="en-US" dirty="0">
                <a:ea typeface="Times New Roman" pitchFamily="-105" charset="0"/>
                <a:cs typeface="Times New Roman" pitchFamily="-105" charset="0"/>
              </a:rPr>
              <a:t>--Occupied northern and coastal regions</a:t>
            </a:r>
            <a:br>
              <a:rPr lang="en-US" dirty="0">
                <a:ea typeface="Times New Roman" pitchFamily="-105" charset="0"/>
                <a:cs typeface="Times New Roman" pitchFamily="-105" charset="0"/>
              </a:rPr>
            </a:br>
            <a:r>
              <a:rPr lang="en-US" dirty="0">
                <a:ea typeface="Times New Roman" pitchFamily="-105" charset="0"/>
                <a:cs typeface="Times New Roman" pitchFamily="-105" charset="0"/>
              </a:rPr>
              <a:t>--Led to collapse of Canaan city states</a:t>
            </a:r>
          </a:p>
          <a:p>
            <a:pPr eaLnBrk="1" hangingPunct="1">
              <a:buFont typeface="Wingdings" pitchFamily="-105" charset="2"/>
              <a:buNone/>
              <a:defRPr/>
            </a:pPr>
            <a:r>
              <a:rPr lang="en-US" dirty="0">
                <a:ea typeface="Times New Roman" pitchFamily="-105" charset="0"/>
                <a:cs typeface="Times New Roman" pitchFamily="-105" charset="0"/>
              </a:rPr>
              <a:t> </a:t>
            </a:r>
          </a:p>
          <a:p>
            <a:pPr eaLnBrk="1" hangingPunct="1">
              <a:buFont typeface="Wingdings" pitchFamily="-105" charset="2"/>
              <a:buNone/>
              <a:defRPr/>
            </a:pPr>
            <a:r>
              <a:rPr lang="en-US" dirty="0">
                <a:ea typeface="Times New Roman" pitchFamily="-105" charset="0"/>
                <a:cs typeface="Times New Roman" pitchFamily="-105" charset="0"/>
              </a:rPr>
              <a:t>2. Establishment of settlements</a:t>
            </a:r>
          </a:p>
          <a:p>
            <a:pPr eaLnBrk="1" hangingPunct="1">
              <a:buFont typeface="Wingdings" pitchFamily="-105" charset="2"/>
              <a:buNone/>
              <a:defRPr/>
            </a:pPr>
            <a:r>
              <a:rPr lang="en-US" dirty="0">
                <a:ea typeface="Times New Roman" pitchFamily="-105" charset="0"/>
                <a:cs typeface="Times New Roman" pitchFamily="-105" charset="0"/>
              </a:rPr>
              <a:t> </a:t>
            </a:r>
          </a:p>
          <a:p>
            <a:pPr eaLnBrk="1" hangingPunct="1">
              <a:buFontTx/>
              <a:buNone/>
              <a:defRPr/>
            </a:pPr>
            <a:r>
              <a:rPr lang="en-US" dirty="0">
                <a:ea typeface="Times New Roman" pitchFamily="-105" charset="0"/>
                <a:cs typeface="Times New Roman" pitchFamily="-105" charset="0"/>
              </a:rPr>
              <a:t>3. Phoenician culture developed along Mediterranean coast as merchants.</a:t>
            </a:r>
          </a:p>
        </p:txBody>
      </p:sp>
      <p:sp>
        <p:nvSpPr>
          <p:cNvPr id="84996" name="Rectangle 4"/>
          <p:cNvSpPr>
            <a:spLocks noChangeArrowheads="1"/>
          </p:cNvSpPr>
          <p:nvPr/>
        </p:nvSpPr>
        <p:spPr bwMode="auto">
          <a:xfrm>
            <a:off x="3500438" y="24765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C50128F-44A0-363B-780F-9F7888BAF1B4}"/>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86019" name="Rectangle 3"/>
          <p:cNvSpPr>
            <a:spLocks noGrp="1" noChangeArrowheads="1"/>
          </p:cNvSpPr>
          <p:nvPr>
            <p:ph type="body" idx="1"/>
          </p:nvPr>
        </p:nvSpPr>
        <p:spPr>
          <a:xfrm>
            <a:off x="457200" y="2122488"/>
            <a:ext cx="5483225" cy="4114800"/>
          </a:xfrm>
        </p:spPr>
        <p:txBody>
          <a:bodyPr/>
          <a:lstStyle/>
          <a:p>
            <a:pPr eaLnBrk="1" hangingPunct="1">
              <a:buFont typeface="Wingdings" charset="0"/>
              <a:buNone/>
            </a:pPr>
            <a:r>
              <a:rPr lang="en-US" u="sng">
                <a:latin typeface="Arial" charset="0"/>
                <a:ea typeface="ＭＳ Ｐゴシック" charset="0"/>
              </a:rPr>
              <a:t>Iron II Age (950-586 BC)</a:t>
            </a:r>
          </a:p>
          <a:p>
            <a:pPr eaLnBrk="1" hangingPunct="1">
              <a:buFont typeface="Wingdings" charset="0"/>
              <a:buNone/>
            </a:pPr>
            <a:r>
              <a:rPr lang="en-US">
                <a:solidFill>
                  <a:srgbClr val="FFCC00"/>
                </a:solidFill>
                <a:latin typeface="Arial" charset="0"/>
                <a:ea typeface="ＭＳ Ｐゴシック" charset="0"/>
              </a:rPr>
              <a:t>Best known "new states</a:t>
            </a:r>
            <a:r>
              <a:rPr lang="en-US" altLang="ja-JP">
                <a:solidFill>
                  <a:srgbClr val="FFCC00"/>
                </a:solidFill>
                <a:latin typeface="Arial" charset="0"/>
                <a:ea typeface="ＭＳ Ｐゴシック" charset="0"/>
              </a:rPr>
              <a:t>" </a:t>
            </a:r>
            <a:r>
              <a:rPr lang="en-US">
                <a:solidFill>
                  <a:srgbClr val="FFCC00"/>
                </a:solidFill>
                <a:latin typeface="Arial" charset="0"/>
                <a:ea typeface="ＭＳ Ｐゴシック" charset="0"/>
              </a:rPr>
              <a:t>of the Iron II period </a:t>
            </a:r>
          </a:p>
          <a:p>
            <a:pPr eaLnBrk="1" hangingPunct="1">
              <a:buFont typeface="Wingdings" charset="0"/>
              <a:buNone/>
            </a:pPr>
            <a:r>
              <a:rPr lang="en-US">
                <a:solidFill>
                  <a:srgbClr val="FFCC00"/>
                </a:solidFill>
                <a:latin typeface="Arial" charset="0"/>
                <a:ea typeface="ＭＳ Ｐゴシック" charset="0"/>
              </a:rPr>
              <a:t>- kingdom under Solomon </a:t>
            </a:r>
          </a:p>
          <a:p>
            <a:pPr eaLnBrk="1" hangingPunct="1">
              <a:buFont typeface="Wingdings" charset="0"/>
              <a:buNone/>
            </a:pPr>
            <a:r>
              <a:rPr lang="en-US">
                <a:latin typeface="Arial" charset="0"/>
                <a:ea typeface="ＭＳ Ｐゴシック" charset="0"/>
              </a:rPr>
              <a:t>Centralised Govt.</a:t>
            </a:r>
          </a:p>
          <a:p>
            <a:pPr eaLnBrk="1" hangingPunct="1">
              <a:buFont typeface="Wingdings" charset="0"/>
              <a:buNone/>
            </a:pPr>
            <a:r>
              <a:rPr lang="en-US">
                <a:latin typeface="Arial" charset="0"/>
                <a:ea typeface="ＭＳ Ｐゴシック" charset="0"/>
              </a:rPr>
              <a:t>Large scale building projects (water tunnel)</a:t>
            </a:r>
          </a:p>
        </p:txBody>
      </p:sp>
      <p:sp>
        <p:nvSpPr>
          <p:cNvPr id="86020" name="Rectangle 4"/>
          <p:cNvSpPr>
            <a:spLocks noChangeArrowheads="1"/>
          </p:cNvSpPr>
          <p:nvPr/>
        </p:nvSpPr>
        <p:spPr bwMode="auto">
          <a:xfrm>
            <a:off x="3714750" y="2176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6021" name="Picture 5" descr="http://www.museum.upenn.edu/Canaan/Images/tellessaid%20cop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3613" y="1295400"/>
            <a:ext cx="292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3505200" cy="914400"/>
          </a:xfrm>
        </p:spPr>
        <p:txBody>
          <a:bodyPr/>
          <a:lstStyle/>
          <a:p>
            <a:pPr eaLnBrk="1" hangingPunct="1">
              <a:defRPr/>
            </a:pPr>
            <a:r>
              <a:rPr lang="en-US" dirty="0">
                <a:solidFill>
                  <a:schemeClr val="folHlink"/>
                </a:solidFill>
                <a:latin typeface="Arial" charset="0"/>
                <a:ea typeface="ＭＳ Ｐゴシック" charset="0"/>
                <a:cs typeface="Times New Roman" charset="0"/>
              </a:rPr>
              <a:t>G</a:t>
            </a:r>
            <a:r>
              <a:rPr lang="en-US" dirty="0">
                <a:solidFill>
                  <a:srgbClr val="FFFFFF"/>
                </a:solidFill>
                <a:latin typeface="Arial" charset="0"/>
                <a:ea typeface="ＭＳ Ｐゴシック" charset="0"/>
                <a:cs typeface="Times New Roman" charset="0"/>
              </a:rPr>
              <a:t>eography</a:t>
            </a:r>
            <a:endParaRPr lang="en-US" sz="3600" dirty="0">
              <a:solidFill>
                <a:srgbClr val="FFFFFF"/>
              </a:solidFill>
              <a:latin typeface="Arial" charset="0"/>
              <a:ea typeface="ＭＳ Ｐゴシック" charset="0"/>
              <a:cs typeface="Times New Roman" charset="0"/>
            </a:endParaRPr>
          </a:p>
        </p:txBody>
      </p:sp>
      <p:sp>
        <p:nvSpPr>
          <p:cNvPr id="67586" name="Rectangle 3"/>
          <p:cNvSpPr>
            <a:spLocks noGrp="1" noChangeArrowheads="1"/>
          </p:cNvSpPr>
          <p:nvPr>
            <p:ph type="body" idx="1"/>
          </p:nvPr>
        </p:nvSpPr>
        <p:spPr>
          <a:xfrm>
            <a:off x="0" y="914400"/>
            <a:ext cx="4876800" cy="5867400"/>
          </a:xfrm>
        </p:spPr>
        <p:txBody>
          <a:bodyPr/>
          <a:lstStyle/>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Overall</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the whole area </a:t>
            </a:r>
            <a:r>
              <a:rPr lang="en-US" altLang="ja-JP" sz="1800" dirty="0">
                <a:solidFill>
                  <a:srgbClr val="FFFFFF"/>
                </a:solidFill>
                <a:latin typeface="Arial" charset="0"/>
                <a:ea typeface="ＭＳ Ｐゴシック" charset="0"/>
                <a:cs typeface="Times New Roman" charset="0"/>
              </a:rPr>
              <a:t>"from the Brook of Egypt" (south of Gaza)</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Ammon, Moab and Edom not part of Canaan</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Northward </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along the coast past </a:t>
            </a:r>
            <a:r>
              <a:rPr lang="en-US" sz="1800" dirty="0" err="1">
                <a:solidFill>
                  <a:srgbClr val="FFFFFF"/>
                </a:solidFill>
                <a:latin typeface="Arial" charset="0"/>
                <a:ea typeface="ＭＳ Ｐゴシック" charset="0"/>
                <a:cs typeface="Times New Roman" charset="0"/>
              </a:rPr>
              <a:t>Gebal</a:t>
            </a:r>
            <a:r>
              <a:rPr lang="en-US" sz="1800" dirty="0">
                <a:solidFill>
                  <a:srgbClr val="FFFFFF"/>
                </a:solidFill>
                <a:latin typeface="Arial" charset="0"/>
                <a:ea typeface="ＭＳ Ｐゴシック" charset="0"/>
                <a:cs typeface="Times New Roman" charset="0"/>
              </a:rPr>
              <a:t>/Byblos</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inland to the western edge of the Syrian Desert </a:t>
            </a:r>
          </a:p>
          <a:p>
            <a:pPr eaLnBrk="1" hangingPunct="1">
              <a:lnSpc>
                <a:spcPct val="90000"/>
              </a:lnSpc>
              <a:buFont typeface="Wingdings" charset="0"/>
              <a:buNone/>
              <a:defRPr/>
            </a:pPr>
            <a:endParaRPr lang="en-US" sz="1800" dirty="0">
              <a:solidFill>
                <a:srgbClr val="FFFFFF"/>
              </a:solidFill>
              <a:latin typeface="Arial" charset="0"/>
              <a:ea typeface="ＭＳ Ｐゴシック" charset="0"/>
              <a:cs typeface="Times New Roman" charset="0"/>
            </a:endParaRP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Southward</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to incorporate eastern Bashan down to the </a:t>
            </a:r>
            <a:r>
              <a:rPr lang="en-US" sz="1800" dirty="0" err="1">
                <a:solidFill>
                  <a:srgbClr val="FFFFFF"/>
                </a:solidFill>
                <a:latin typeface="Arial" charset="0"/>
                <a:ea typeface="ＭＳ Ｐゴシック" charset="0"/>
                <a:cs typeface="Times New Roman" charset="0"/>
              </a:rPr>
              <a:t>Yarmuk</a:t>
            </a:r>
            <a:r>
              <a:rPr lang="en-US" sz="1800" dirty="0">
                <a:solidFill>
                  <a:srgbClr val="FFFFFF"/>
                </a:solidFill>
                <a:latin typeface="Arial" charset="0"/>
                <a:ea typeface="ＭＳ Ｐゴシック" charset="0"/>
                <a:cs typeface="Times New Roman" charset="0"/>
              </a:rPr>
              <a:t> River</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down the Jordan Valley to the southern end of the Dead Sea</a:t>
            </a:r>
          </a:p>
          <a:p>
            <a:pPr eaLnBrk="1" hangingPunct="1">
              <a:lnSpc>
                <a:spcPct val="90000"/>
              </a:lnSpc>
              <a:buFont typeface="Wingdings" charset="0"/>
              <a:buNone/>
              <a:defRPr/>
            </a:pPr>
            <a:endParaRPr lang="en-US" sz="1800" dirty="0">
              <a:solidFill>
                <a:srgbClr val="FFFFFF"/>
              </a:solidFill>
              <a:latin typeface="Arial" charset="0"/>
              <a:ea typeface="ＭＳ Ｐゴシック" charset="0"/>
              <a:cs typeface="Times New Roman" charset="0"/>
            </a:endParaRP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Westward </a:t>
            </a:r>
          </a:p>
          <a:p>
            <a:pPr marL="0" indent="0"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through the Wilderness of </a:t>
            </a:r>
            <a:r>
              <a:rPr lang="en-US" sz="1800" dirty="0" err="1">
                <a:solidFill>
                  <a:srgbClr val="FFFFFF"/>
                </a:solidFill>
                <a:latin typeface="Arial" charset="0"/>
                <a:ea typeface="ＭＳ Ｐゴシック" charset="0"/>
                <a:cs typeface="Times New Roman" charset="0"/>
              </a:rPr>
              <a:t>Zin</a:t>
            </a:r>
            <a:r>
              <a:rPr lang="en-US" sz="1800" dirty="0">
                <a:solidFill>
                  <a:srgbClr val="FFFFFF"/>
                </a:solidFill>
                <a:latin typeface="Arial" charset="0"/>
                <a:ea typeface="ＭＳ Ｐゴシック" charset="0"/>
                <a:cs typeface="Times New Roman" charset="0"/>
              </a:rPr>
              <a:t>, </a:t>
            </a:r>
          </a:p>
          <a:p>
            <a:pPr marL="0" indent="0"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and back to the Brook of Egypt</a:t>
            </a:r>
            <a:r>
              <a:rPr lang="en-US" sz="1800" dirty="0">
                <a:solidFill>
                  <a:srgbClr val="FFFFFF"/>
                </a:solidFill>
                <a:latin typeface="Arial" charset="0"/>
                <a:ea typeface="ＭＳ Ｐゴシック" charset="0"/>
                <a:cs typeface="Arial" charset="0"/>
              </a:rPr>
              <a:t> </a:t>
            </a:r>
          </a:p>
        </p:txBody>
      </p:sp>
      <p:pic>
        <p:nvPicPr>
          <p:cNvPr id="87043" name="Picture 4" descr="Cana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8610600" y="0"/>
            <a:ext cx="5334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89</a:t>
            </a:r>
          </a:p>
        </p:txBody>
      </p:sp>
      <p:sp>
        <p:nvSpPr>
          <p:cNvPr id="37895" name="Freeform 7"/>
          <p:cNvSpPr>
            <a:spLocks/>
          </p:cNvSpPr>
          <p:nvPr/>
        </p:nvSpPr>
        <p:spPr bwMode="auto">
          <a:xfrm>
            <a:off x="3719513" y="287338"/>
            <a:ext cx="3633787" cy="6430962"/>
          </a:xfrm>
          <a:custGeom>
            <a:avLst/>
            <a:gdLst>
              <a:gd name="T0" fmla="*/ 2147483647 w 2289"/>
              <a:gd name="T1" fmla="*/ 2147483647 h 4051"/>
              <a:gd name="T2" fmla="*/ 2147483647 w 2289"/>
              <a:gd name="T3" fmla="*/ 2147483647 h 4051"/>
              <a:gd name="T4" fmla="*/ 2147483647 w 2289"/>
              <a:gd name="T5" fmla="*/ 2147483647 h 4051"/>
              <a:gd name="T6" fmla="*/ 2147483647 w 2289"/>
              <a:gd name="T7" fmla="*/ 2147483647 h 4051"/>
              <a:gd name="T8" fmla="*/ 2147483647 w 2289"/>
              <a:gd name="T9" fmla="*/ 2147483647 h 4051"/>
              <a:gd name="T10" fmla="*/ 2147483647 w 2289"/>
              <a:gd name="T11" fmla="*/ 2147483647 h 4051"/>
              <a:gd name="T12" fmla="*/ 2147483647 w 2289"/>
              <a:gd name="T13" fmla="*/ 2147483647 h 4051"/>
              <a:gd name="T14" fmla="*/ 2147483647 w 2289"/>
              <a:gd name="T15" fmla="*/ 2147483647 h 4051"/>
              <a:gd name="T16" fmla="*/ 2147483647 w 2289"/>
              <a:gd name="T17" fmla="*/ 2147483647 h 4051"/>
              <a:gd name="T18" fmla="*/ 2147483647 w 2289"/>
              <a:gd name="T19" fmla="*/ 2147483647 h 4051"/>
              <a:gd name="T20" fmla="*/ 2147483647 w 2289"/>
              <a:gd name="T21" fmla="*/ 2147483647 h 4051"/>
              <a:gd name="T22" fmla="*/ 2147483647 w 2289"/>
              <a:gd name="T23" fmla="*/ 2147483647 h 4051"/>
              <a:gd name="T24" fmla="*/ 2147483647 w 2289"/>
              <a:gd name="T25" fmla="*/ 2147483647 h 4051"/>
              <a:gd name="T26" fmla="*/ 2147483647 w 2289"/>
              <a:gd name="T27" fmla="*/ 2147483647 h 4051"/>
              <a:gd name="T28" fmla="*/ 2147483647 w 2289"/>
              <a:gd name="T29" fmla="*/ 2147483647 h 4051"/>
              <a:gd name="T30" fmla="*/ 2147483647 w 2289"/>
              <a:gd name="T31" fmla="*/ 2147483647 h 4051"/>
              <a:gd name="T32" fmla="*/ 2147483647 w 2289"/>
              <a:gd name="T33" fmla="*/ 2147483647 h 4051"/>
              <a:gd name="T34" fmla="*/ 2147483647 w 2289"/>
              <a:gd name="T35" fmla="*/ 2147483647 h 4051"/>
              <a:gd name="T36" fmla="*/ 2147483647 w 2289"/>
              <a:gd name="T37" fmla="*/ 2147483647 h 4051"/>
              <a:gd name="T38" fmla="*/ 2147483647 w 2289"/>
              <a:gd name="T39" fmla="*/ 2147483647 h 4051"/>
              <a:gd name="T40" fmla="*/ 2147483647 w 2289"/>
              <a:gd name="T41" fmla="*/ 2147483647 h 4051"/>
              <a:gd name="T42" fmla="*/ 2147483647 w 2289"/>
              <a:gd name="T43" fmla="*/ 2147483647 h 4051"/>
              <a:gd name="T44" fmla="*/ 2147483647 w 2289"/>
              <a:gd name="T45" fmla="*/ 2147483647 h 4051"/>
              <a:gd name="T46" fmla="*/ 2147483647 w 2289"/>
              <a:gd name="T47" fmla="*/ 2147483647 h 4051"/>
              <a:gd name="T48" fmla="*/ 2147483647 w 2289"/>
              <a:gd name="T49" fmla="*/ 2147483647 h 4051"/>
              <a:gd name="T50" fmla="*/ 2147483647 w 2289"/>
              <a:gd name="T51" fmla="*/ 2147483647 h 4051"/>
              <a:gd name="T52" fmla="*/ 2147483647 w 2289"/>
              <a:gd name="T53" fmla="*/ 2147483647 h 4051"/>
              <a:gd name="T54" fmla="*/ 2147483647 w 2289"/>
              <a:gd name="T55" fmla="*/ 2147483647 h 4051"/>
              <a:gd name="T56" fmla="*/ 2147483647 w 2289"/>
              <a:gd name="T57" fmla="*/ 2147483647 h 4051"/>
              <a:gd name="T58" fmla="*/ 2147483647 w 2289"/>
              <a:gd name="T59" fmla="*/ 2147483647 h 4051"/>
              <a:gd name="T60" fmla="*/ 2147483647 w 2289"/>
              <a:gd name="T61" fmla="*/ 2147483647 h 4051"/>
              <a:gd name="T62" fmla="*/ 2147483647 w 2289"/>
              <a:gd name="T63" fmla="*/ 2147483647 h 4051"/>
              <a:gd name="T64" fmla="*/ 2147483647 w 2289"/>
              <a:gd name="T65" fmla="*/ 2147483647 h 4051"/>
              <a:gd name="T66" fmla="*/ 2147483647 w 2289"/>
              <a:gd name="T67" fmla="*/ 2147483647 h 4051"/>
              <a:gd name="T68" fmla="*/ 2147483647 w 2289"/>
              <a:gd name="T69" fmla="*/ 2147483647 h 4051"/>
              <a:gd name="T70" fmla="*/ 2147483647 w 2289"/>
              <a:gd name="T71" fmla="*/ 2147483647 h 4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9"/>
              <a:gd name="T109" fmla="*/ 0 h 4051"/>
              <a:gd name="T110" fmla="*/ 2289 w 2289"/>
              <a:gd name="T111" fmla="*/ 4051 h 4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9" h="4051">
                <a:moveTo>
                  <a:pt x="225" y="4051"/>
                </a:moveTo>
                <a:cubicBezTo>
                  <a:pt x="188" y="4026"/>
                  <a:pt x="188" y="3985"/>
                  <a:pt x="169" y="3947"/>
                </a:cubicBezTo>
                <a:cubicBezTo>
                  <a:pt x="132" y="3874"/>
                  <a:pt x="122" y="3792"/>
                  <a:pt x="97" y="3715"/>
                </a:cubicBezTo>
                <a:cubicBezTo>
                  <a:pt x="90" y="3694"/>
                  <a:pt x="82" y="3644"/>
                  <a:pt x="73" y="3627"/>
                </a:cubicBezTo>
                <a:cubicBezTo>
                  <a:pt x="68" y="3618"/>
                  <a:pt x="57" y="3616"/>
                  <a:pt x="49" y="3611"/>
                </a:cubicBezTo>
                <a:cubicBezTo>
                  <a:pt x="0" y="3537"/>
                  <a:pt x="6" y="3500"/>
                  <a:pt x="89" y="3459"/>
                </a:cubicBezTo>
                <a:cubicBezTo>
                  <a:pt x="140" y="3382"/>
                  <a:pt x="241" y="3378"/>
                  <a:pt x="313" y="3331"/>
                </a:cubicBezTo>
                <a:cubicBezTo>
                  <a:pt x="401" y="3272"/>
                  <a:pt x="344" y="3289"/>
                  <a:pt x="417" y="3275"/>
                </a:cubicBezTo>
                <a:cubicBezTo>
                  <a:pt x="475" y="3235"/>
                  <a:pt x="549" y="3226"/>
                  <a:pt x="609" y="3187"/>
                </a:cubicBezTo>
                <a:cubicBezTo>
                  <a:pt x="631" y="3152"/>
                  <a:pt x="674" y="3145"/>
                  <a:pt x="697" y="3115"/>
                </a:cubicBezTo>
                <a:cubicBezTo>
                  <a:pt x="705" y="3104"/>
                  <a:pt x="712" y="3092"/>
                  <a:pt x="721" y="3083"/>
                </a:cubicBezTo>
                <a:cubicBezTo>
                  <a:pt x="736" y="3066"/>
                  <a:pt x="769" y="3035"/>
                  <a:pt x="769" y="3035"/>
                </a:cubicBezTo>
                <a:cubicBezTo>
                  <a:pt x="817" y="2914"/>
                  <a:pt x="940" y="2855"/>
                  <a:pt x="1009" y="2747"/>
                </a:cubicBezTo>
                <a:cubicBezTo>
                  <a:pt x="1036" y="2702"/>
                  <a:pt x="1034" y="2648"/>
                  <a:pt x="1057" y="2603"/>
                </a:cubicBezTo>
                <a:cubicBezTo>
                  <a:pt x="1070" y="2575"/>
                  <a:pt x="1091" y="2550"/>
                  <a:pt x="1105" y="2523"/>
                </a:cubicBezTo>
                <a:cubicBezTo>
                  <a:pt x="1127" y="2478"/>
                  <a:pt x="1143" y="2425"/>
                  <a:pt x="1161" y="2379"/>
                </a:cubicBezTo>
                <a:cubicBezTo>
                  <a:pt x="1183" y="2318"/>
                  <a:pt x="1183" y="2247"/>
                  <a:pt x="1209" y="2187"/>
                </a:cubicBezTo>
                <a:cubicBezTo>
                  <a:pt x="1252" y="2086"/>
                  <a:pt x="1303" y="1989"/>
                  <a:pt x="1353" y="1891"/>
                </a:cubicBezTo>
                <a:cubicBezTo>
                  <a:pt x="1355" y="1872"/>
                  <a:pt x="1356" y="1853"/>
                  <a:pt x="1361" y="1835"/>
                </a:cubicBezTo>
                <a:cubicBezTo>
                  <a:pt x="1364" y="1823"/>
                  <a:pt x="1373" y="1814"/>
                  <a:pt x="1377" y="1803"/>
                </a:cubicBezTo>
                <a:cubicBezTo>
                  <a:pt x="1396" y="1738"/>
                  <a:pt x="1399" y="1674"/>
                  <a:pt x="1425" y="1611"/>
                </a:cubicBezTo>
                <a:cubicBezTo>
                  <a:pt x="1439" y="1494"/>
                  <a:pt x="1434" y="1380"/>
                  <a:pt x="1465" y="1267"/>
                </a:cubicBezTo>
                <a:cubicBezTo>
                  <a:pt x="1470" y="1247"/>
                  <a:pt x="1494" y="1138"/>
                  <a:pt x="1497" y="1131"/>
                </a:cubicBezTo>
                <a:cubicBezTo>
                  <a:pt x="1507" y="1105"/>
                  <a:pt x="1569" y="1091"/>
                  <a:pt x="1569" y="1091"/>
                </a:cubicBezTo>
                <a:cubicBezTo>
                  <a:pt x="1590" y="1093"/>
                  <a:pt x="1611" y="1095"/>
                  <a:pt x="1633" y="1099"/>
                </a:cubicBezTo>
                <a:cubicBezTo>
                  <a:pt x="1641" y="1100"/>
                  <a:pt x="1649" y="1110"/>
                  <a:pt x="1657" y="1107"/>
                </a:cubicBezTo>
                <a:cubicBezTo>
                  <a:pt x="1664" y="1103"/>
                  <a:pt x="1662" y="1091"/>
                  <a:pt x="1665" y="1083"/>
                </a:cubicBezTo>
                <a:cubicBezTo>
                  <a:pt x="1670" y="1009"/>
                  <a:pt x="1671" y="934"/>
                  <a:pt x="1721" y="875"/>
                </a:cubicBezTo>
                <a:cubicBezTo>
                  <a:pt x="1742" y="849"/>
                  <a:pt x="1771" y="836"/>
                  <a:pt x="1793" y="811"/>
                </a:cubicBezTo>
                <a:cubicBezTo>
                  <a:pt x="1820" y="778"/>
                  <a:pt x="1830" y="737"/>
                  <a:pt x="1865" y="715"/>
                </a:cubicBezTo>
                <a:cubicBezTo>
                  <a:pt x="1902" y="658"/>
                  <a:pt x="1952" y="616"/>
                  <a:pt x="1993" y="563"/>
                </a:cubicBezTo>
                <a:cubicBezTo>
                  <a:pt x="2037" y="503"/>
                  <a:pt x="2056" y="428"/>
                  <a:pt x="2089" y="363"/>
                </a:cubicBezTo>
                <a:cubicBezTo>
                  <a:pt x="2115" y="310"/>
                  <a:pt x="2140" y="254"/>
                  <a:pt x="2169" y="203"/>
                </a:cubicBezTo>
                <a:cubicBezTo>
                  <a:pt x="2178" y="186"/>
                  <a:pt x="2194" y="173"/>
                  <a:pt x="2201" y="155"/>
                </a:cubicBezTo>
                <a:cubicBezTo>
                  <a:pt x="2215" y="110"/>
                  <a:pt x="2244" y="76"/>
                  <a:pt x="2265" y="35"/>
                </a:cubicBezTo>
                <a:cubicBezTo>
                  <a:pt x="2282" y="0"/>
                  <a:pt x="2269" y="3"/>
                  <a:pt x="2289" y="3"/>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Freeform 8"/>
          <p:cNvSpPr>
            <a:spLocks/>
          </p:cNvSpPr>
          <p:nvPr/>
        </p:nvSpPr>
        <p:spPr bwMode="auto">
          <a:xfrm>
            <a:off x="3995936" y="228600"/>
            <a:ext cx="4191000" cy="6553200"/>
          </a:xfrm>
          <a:custGeom>
            <a:avLst/>
            <a:gdLst>
              <a:gd name="T0" fmla="*/ 2147483647 w 2640"/>
              <a:gd name="T1" fmla="*/ 2147483647 h 4128"/>
              <a:gd name="T2" fmla="*/ 2147483647 w 2640"/>
              <a:gd name="T3" fmla="*/ 2147483647 h 4128"/>
              <a:gd name="T4" fmla="*/ 2147483647 w 2640"/>
              <a:gd name="T5" fmla="*/ 2147483647 h 4128"/>
              <a:gd name="T6" fmla="*/ 2147483647 w 2640"/>
              <a:gd name="T7" fmla="*/ 2147483647 h 4128"/>
              <a:gd name="T8" fmla="*/ 2147483647 w 2640"/>
              <a:gd name="T9" fmla="*/ 2147483647 h 4128"/>
              <a:gd name="T10" fmla="*/ 2147483647 w 2640"/>
              <a:gd name="T11" fmla="*/ 2147483647 h 4128"/>
              <a:gd name="T12" fmla="*/ 2147483647 w 2640"/>
              <a:gd name="T13" fmla="*/ 2147483647 h 4128"/>
              <a:gd name="T14" fmla="*/ 2147483647 w 2640"/>
              <a:gd name="T15" fmla="*/ 2147483647 h 4128"/>
              <a:gd name="T16" fmla="*/ 2147483647 w 2640"/>
              <a:gd name="T17" fmla="*/ 2147483647 h 4128"/>
              <a:gd name="T18" fmla="*/ 2147483647 w 2640"/>
              <a:gd name="T19" fmla="*/ 2147483647 h 4128"/>
              <a:gd name="T20" fmla="*/ 2147483647 w 2640"/>
              <a:gd name="T21" fmla="*/ 2147483647 h 4128"/>
              <a:gd name="T22" fmla="*/ 2147483647 w 2640"/>
              <a:gd name="T23" fmla="*/ 2147483647 h 4128"/>
              <a:gd name="T24" fmla="*/ 2147483647 w 2640"/>
              <a:gd name="T25" fmla="*/ 2147483647 h 4128"/>
              <a:gd name="T26" fmla="*/ 2147483647 w 2640"/>
              <a:gd name="T27" fmla="*/ 2147483647 h 4128"/>
              <a:gd name="T28" fmla="*/ 2147483647 w 2640"/>
              <a:gd name="T29" fmla="*/ 2147483647 h 4128"/>
              <a:gd name="T30" fmla="*/ 2147483647 w 2640"/>
              <a:gd name="T31" fmla="*/ 2147483647 h 4128"/>
              <a:gd name="T32" fmla="*/ 2147483647 w 2640"/>
              <a:gd name="T33" fmla="*/ 2147483647 h 4128"/>
              <a:gd name="T34" fmla="*/ 2147483647 w 2640"/>
              <a:gd name="T35" fmla="*/ 2147483647 h 4128"/>
              <a:gd name="T36" fmla="*/ 2147483647 w 2640"/>
              <a:gd name="T37" fmla="*/ 2147483647 h 4128"/>
              <a:gd name="T38" fmla="*/ 2147483647 w 2640"/>
              <a:gd name="T39" fmla="*/ 2147483647 h 4128"/>
              <a:gd name="T40" fmla="*/ 2147483647 w 2640"/>
              <a:gd name="T41" fmla="*/ 2147483647 h 4128"/>
              <a:gd name="T42" fmla="*/ 2147483647 w 2640"/>
              <a:gd name="T43" fmla="*/ 2147483647 h 4128"/>
              <a:gd name="T44" fmla="*/ 2147483647 w 2640"/>
              <a:gd name="T45" fmla="*/ 2147483647 h 4128"/>
              <a:gd name="T46" fmla="*/ 2147483647 w 2640"/>
              <a:gd name="T47" fmla="*/ 2147483647 h 4128"/>
              <a:gd name="T48" fmla="*/ 2147483647 w 2640"/>
              <a:gd name="T49" fmla="*/ 2147483647 h 4128"/>
              <a:gd name="T50" fmla="*/ 2147483647 w 2640"/>
              <a:gd name="T51" fmla="*/ 2147483647 h 4128"/>
              <a:gd name="T52" fmla="*/ 2147483647 w 2640"/>
              <a:gd name="T53" fmla="*/ 2147483647 h 4128"/>
              <a:gd name="T54" fmla="*/ 2147483647 w 2640"/>
              <a:gd name="T55" fmla="*/ 2147483647 h 4128"/>
              <a:gd name="T56" fmla="*/ 2147483647 w 2640"/>
              <a:gd name="T57" fmla="*/ 2147483647 h 4128"/>
              <a:gd name="T58" fmla="*/ 2147483647 w 2640"/>
              <a:gd name="T59" fmla="*/ 2147483647 h 4128"/>
              <a:gd name="T60" fmla="*/ 2147483647 w 2640"/>
              <a:gd name="T61" fmla="*/ 2147483647 h 4128"/>
              <a:gd name="T62" fmla="*/ 2147483647 w 2640"/>
              <a:gd name="T63" fmla="*/ 2147483647 h 4128"/>
              <a:gd name="T64" fmla="*/ 2147483647 w 2640"/>
              <a:gd name="T65" fmla="*/ 2147483647 h 4128"/>
              <a:gd name="T66" fmla="*/ 2147483647 w 2640"/>
              <a:gd name="T67" fmla="*/ 2147483647 h 4128"/>
              <a:gd name="T68" fmla="*/ 2147483647 w 2640"/>
              <a:gd name="T69" fmla="*/ 2147483647 h 4128"/>
              <a:gd name="T70" fmla="*/ 2147483647 w 2640"/>
              <a:gd name="T71" fmla="*/ 2147483647 h 4128"/>
              <a:gd name="T72" fmla="*/ 2147483647 w 2640"/>
              <a:gd name="T73" fmla="*/ 2147483647 h 4128"/>
              <a:gd name="T74" fmla="*/ 2147483647 w 2640"/>
              <a:gd name="T75" fmla="*/ 2147483647 h 4128"/>
              <a:gd name="T76" fmla="*/ 2147483647 w 2640"/>
              <a:gd name="T77" fmla="*/ 2147483647 h 4128"/>
              <a:gd name="T78" fmla="*/ 2147483647 w 2640"/>
              <a:gd name="T79" fmla="*/ 2147483647 h 4128"/>
              <a:gd name="T80" fmla="*/ 0 w 2640"/>
              <a:gd name="T81" fmla="*/ 2147483647 h 4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0"/>
              <a:gd name="T124" fmla="*/ 0 h 4128"/>
              <a:gd name="T125" fmla="*/ 2640 w 2640"/>
              <a:gd name="T126" fmla="*/ 4128 h 4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0" h="4128">
                <a:moveTo>
                  <a:pt x="2096" y="16"/>
                </a:moveTo>
                <a:cubicBezTo>
                  <a:pt x="2233" y="0"/>
                  <a:pt x="2316" y="2"/>
                  <a:pt x="2472" y="8"/>
                </a:cubicBezTo>
                <a:cubicBezTo>
                  <a:pt x="2506" y="19"/>
                  <a:pt x="2511" y="31"/>
                  <a:pt x="2536" y="56"/>
                </a:cubicBezTo>
                <a:cubicBezTo>
                  <a:pt x="2562" y="82"/>
                  <a:pt x="2561" y="59"/>
                  <a:pt x="2584" y="96"/>
                </a:cubicBezTo>
                <a:cubicBezTo>
                  <a:pt x="2596" y="116"/>
                  <a:pt x="2616" y="160"/>
                  <a:pt x="2616" y="160"/>
                </a:cubicBezTo>
                <a:cubicBezTo>
                  <a:pt x="2630" y="249"/>
                  <a:pt x="2635" y="332"/>
                  <a:pt x="2640" y="424"/>
                </a:cubicBezTo>
                <a:cubicBezTo>
                  <a:pt x="2637" y="514"/>
                  <a:pt x="2637" y="605"/>
                  <a:pt x="2632" y="696"/>
                </a:cubicBezTo>
                <a:cubicBezTo>
                  <a:pt x="2623" y="830"/>
                  <a:pt x="2625" y="769"/>
                  <a:pt x="2608" y="832"/>
                </a:cubicBezTo>
                <a:cubicBezTo>
                  <a:pt x="2600" y="858"/>
                  <a:pt x="2584" y="912"/>
                  <a:pt x="2584" y="912"/>
                </a:cubicBezTo>
                <a:cubicBezTo>
                  <a:pt x="2572" y="1012"/>
                  <a:pt x="2552" y="1095"/>
                  <a:pt x="2480" y="1168"/>
                </a:cubicBezTo>
                <a:cubicBezTo>
                  <a:pt x="2432" y="1215"/>
                  <a:pt x="2464" y="1171"/>
                  <a:pt x="2424" y="1208"/>
                </a:cubicBezTo>
                <a:cubicBezTo>
                  <a:pt x="2395" y="1233"/>
                  <a:pt x="2365" y="1279"/>
                  <a:pt x="2328" y="1296"/>
                </a:cubicBezTo>
                <a:cubicBezTo>
                  <a:pt x="2289" y="1313"/>
                  <a:pt x="2244" y="1309"/>
                  <a:pt x="2208" y="1328"/>
                </a:cubicBezTo>
                <a:cubicBezTo>
                  <a:pt x="2179" y="1342"/>
                  <a:pt x="2167" y="1365"/>
                  <a:pt x="2136" y="1376"/>
                </a:cubicBezTo>
                <a:cubicBezTo>
                  <a:pt x="2133" y="1418"/>
                  <a:pt x="2133" y="1461"/>
                  <a:pt x="2128" y="1504"/>
                </a:cubicBezTo>
                <a:cubicBezTo>
                  <a:pt x="2119" y="1565"/>
                  <a:pt x="2084" y="1626"/>
                  <a:pt x="2072" y="1688"/>
                </a:cubicBezTo>
                <a:cubicBezTo>
                  <a:pt x="2066" y="1830"/>
                  <a:pt x="2067" y="1948"/>
                  <a:pt x="2024" y="2080"/>
                </a:cubicBezTo>
                <a:cubicBezTo>
                  <a:pt x="2029" y="2185"/>
                  <a:pt x="2041" y="2290"/>
                  <a:pt x="2008" y="2392"/>
                </a:cubicBezTo>
                <a:cubicBezTo>
                  <a:pt x="2013" y="2486"/>
                  <a:pt x="2033" y="2593"/>
                  <a:pt x="2016" y="2688"/>
                </a:cubicBezTo>
                <a:cubicBezTo>
                  <a:pt x="2011" y="2710"/>
                  <a:pt x="1985" y="2723"/>
                  <a:pt x="1976" y="2744"/>
                </a:cubicBezTo>
                <a:cubicBezTo>
                  <a:pt x="1965" y="2768"/>
                  <a:pt x="1954" y="2792"/>
                  <a:pt x="1944" y="2816"/>
                </a:cubicBezTo>
                <a:cubicBezTo>
                  <a:pt x="1932" y="2842"/>
                  <a:pt x="1911" y="2884"/>
                  <a:pt x="1904" y="2912"/>
                </a:cubicBezTo>
                <a:cubicBezTo>
                  <a:pt x="1900" y="2922"/>
                  <a:pt x="1903" y="2935"/>
                  <a:pt x="1896" y="2944"/>
                </a:cubicBezTo>
                <a:cubicBezTo>
                  <a:pt x="1888" y="2953"/>
                  <a:pt x="1874" y="2954"/>
                  <a:pt x="1864" y="2960"/>
                </a:cubicBezTo>
                <a:cubicBezTo>
                  <a:pt x="1848" y="2991"/>
                  <a:pt x="1835" y="3023"/>
                  <a:pt x="1824" y="3056"/>
                </a:cubicBezTo>
                <a:cubicBezTo>
                  <a:pt x="1818" y="3071"/>
                  <a:pt x="1808" y="3104"/>
                  <a:pt x="1808" y="3104"/>
                </a:cubicBezTo>
                <a:cubicBezTo>
                  <a:pt x="1815" y="3154"/>
                  <a:pt x="1827" y="3197"/>
                  <a:pt x="1856" y="3240"/>
                </a:cubicBezTo>
                <a:cubicBezTo>
                  <a:pt x="1853" y="3274"/>
                  <a:pt x="1853" y="3309"/>
                  <a:pt x="1848" y="3344"/>
                </a:cubicBezTo>
                <a:cubicBezTo>
                  <a:pt x="1839" y="3399"/>
                  <a:pt x="1811" y="3455"/>
                  <a:pt x="1800" y="3512"/>
                </a:cubicBezTo>
                <a:cubicBezTo>
                  <a:pt x="1804" y="3597"/>
                  <a:pt x="1783" y="3671"/>
                  <a:pt x="1856" y="3720"/>
                </a:cubicBezTo>
                <a:cubicBezTo>
                  <a:pt x="1874" y="3748"/>
                  <a:pt x="1875" y="3764"/>
                  <a:pt x="1904" y="3784"/>
                </a:cubicBezTo>
                <a:cubicBezTo>
                  <a:pt x="1956" y="3863"/>
                  <a:pt x="1948" y="3977"/>
                  <a:pt x="1912" y="4064"/>
                </a:cubicBezTo>
                <a:cubicBezTo>
                  <a:pt x="1907" y="4075"/>
                  <a:pt x="1882" y="4107"/>
                  <a:pt x="1872" y="4112"/>
                </a:cubicBezTo>
                <a:cubicBezTo>
                  <a:pt x="1851" y="4121"/>
                  <a:pt x="1808" y="4128"/>
                  <a:pt x="1808" y="4128"/>
                </a:cubicBezTo>
                <a:cubicBezTo>
                  <a:pt x="1733" y="4119"/>
                  <a:pt x="1655" y="4103"/>
                  <a:pt x="1584" y="4080"/>
                </a:cubicBezTo>
                <a:cubicBezTo>
                  <a:pt x="1506" y="4085"/>
                  <a:pt x="1443" y="4102"/>
                  <a:pt x="1368" y="4112"/>
                </a:cubicBezTo>
                <a:cubicBezTo>
                  <a:pt x="1360" y="4114"/>
                  <a:pt x="1352" y="4120"/>
                  <a:pt x="1344" y="4120"/>
                </a:cubicBezTo>
                <a:cubicBezTo>
                  <a:pt x="1143" y="4120"/>
                  <a:pt x="944" y="4108"/>
                  <a:pt x="744" y="4104"/>
                </a:cubicBezTo>
                <a:cubicBezTo>
                  <a:pt x="681" y="4088"/>
                  <a:pt x="680" y="4088"/>
                  <a:pt x="600" y="4096"/>
                </a:cubicBezTo>
                <a:cubicBezTo>
                  <a:pt x="461" y="4093"/>
                  <a:pt x="322" y="4092"/>
                  <a:pt x="184" y="4088"/>
                </a:cubicBezTo>
                <a:cubicBezTo>
                  <a:pt x="122" y="4085"/>
                  <a:pt x="75" y="4056"/>
                  <a:pt x="0" y="4056"/>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7" name="Rectangle 3"/>
          <p:cNvSpPr txBox="1">
            <a:spLocks noChangeArrowheads="1"/>
          </p:cNvSpPr>
          <p:nvPr/>
        </p:nvSpPr>
        <p:spPr bwMode="auto">
          <a:xfrm>
            <a:off x="4140200" y="5805488"/>
            <a:ext cx="4876800" cy="754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spcBef>
                <a:spcPct val="20000"/>
              </a:spcBef>
              <a:buClr>
                <a:schemeClr val="accent2"/>
              </a:buClr>
              <a:buSzPct val="80000"/>
              <a:buFont typeface="Wingdings" charset="0"/>
              <a:buNone/>
            </a:pPr>
            <a:r>
              <a:rPr lang="en-US" sz="1800" b="1">
                <a:solidFill>
                  <a:srgbClr val="FFFFFF"/>
                </a:solidFill>
                <a:latin typeface="Arial" charset="0"/>
                <a:cs typeface="Times New Roman" charset="0"/>
              </a:rPr>
              <a:t>Scope of Canaan by Egyptians of the </a:t>
            </a:r>
          </a:p>
          <a:p>
            <a:pPr algn="ctr" eaLnBrk="1" hangingPunct="1">
              <a:lnSpc>
                <a:spcPct val="90000"/>
              </a:lnSpc>
              <a:spcBef>
                <a:spcPct val="20000"/>
              </a:spcBef>
              <a:buClr>
                <a:schemeClr val="accent2"/>
              </a:buClr>
              <a:buSzPct val="80000"/>
              <a:buFont typeface="Wingdings" charset="0"/>
              <a:buNone/>
            </a:pPr>
            <a:r>
              <a:rPr lang="en-US" sz="1800" b="1">
                <a:solidFill>
                  <a:srgbClr val="FFFFFF"/>
                </a:solidFill>
                <a:latin typeface="Arial" charset="0"/>
                <a:cs typeface="Times New Roman" charset="0"/>
              </a:rPr>
              <a:t>Late Bronze Age (ca. 1550-1200)</a:t>
            </a:r>
            <a:endParaRPr lang="en-US" sz="1400" b="1">
              <a:solidFill>
                <a:srgbClr val="FFFFFF"/>
              </a:solidFill>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with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896"/>
                                        </p:tgtEl>
                                        <p:attrNameLst>
                                          <p:attrName>style.visibility</p:attrName>
                                        </p:attrNameLst>
                                      </p:cBhvr>
                                      <p:to>
                                        <p:strVal val="visible"/>
                                      </p:to>
                                    </p:set>
                                    <p:animEffect transition="in" filter="wipe(up)">
                                      <p:cBhvr>
                                        <p:cTn id="11"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descr="jericho-israel-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1463" y="0"/>
            <a:ext cx="5062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38100" y="260350"/>
            <a:ext cx="9070975" cy="731838"/>
          </a:xfrm>
        </p:spPr>
        <p:txBody>
          <a:bodyPr/>
          <a:lstStyle/>
          <a:p>
            <a:pPr eaLnBrk="1" hangingPunct="1">
              <a:defRPr/>
            </a:pPr>
            <a:r>
              <a:rPr lang="en-US" dirty="0">
                <a:solidFill>
                  <a:schemeClr val="folHlink"/>
                </a:solidFill>
                <a:ea typeface="ＭＳ Ｐゴシック" charset="0"/>
              </a:rPr>
              <a:t>C</a:t>
            </a:r>
            <a:r>
              <a:rPr lang="en-US" dirty="0">
                <a:solidFill>
                  <a:srgbClr val="FFFFFF"/>
                </a:solidFill>
                <a:ea typeface="ＭＳ Ｐゴシック" charset="0"/>
              </a:rPr>
              <a:t>ities</a:t>
            </a:r>
          </a:p>
        </p:txBody>
      </p:sp>
      <p:sp>
        <p:nvSpPr>
          <p:cNvPr id="38915" name="Rectangle 3"/>
          <p:cNvSpPr>
            <a:spLocks noGrp="1" noChangeArrowheads="1"/>
          </p:cNvSpPr>
          <p:nvPr>
            <p:ph type="body" idx="1"/>
          </p:nvPr>
        </p:nvSpPr>
        <p:spPr>
          <a:xfrm>
            <a:off x="107504" y="864096"/>
            <a:ext cx="7056784" cy="5733256"/>
          </a:xfrm>
          <a:effectLst>
            <a:outerShdw blurRad="63500" dist="38099" dir="2700000" algn="ctr" rotWithShape="0">
              <a:schemeClr val="bg2">
                <a:alpha val="74998"/>
              </a:schemeClr>
            </a:outerShdw>
          </a:effectLst>
        </p:spPr>
        <p:txBody>
          <a:bodyPr/>
          <a:lstStyle/>
          <a:p>
            <a:pPr eaLnBrk="1" hangingPunct="1">
              <a:lnSpc>
                <a:spcPct val="90000"/>
              </a:lnSpc>
              <a:buFont typeface="Wingdings" charset="0"/>
              <a:buNone/>
              <a:defRPr/>
            </a:pPr>
            <a:r>
              <a:rPr lang="en-US" sz="2800" dirty="0">
                <a:solidFill>
                  <a:srgbClr val="333300"/>
                </a:solidFill>
                <a:effectLst>
                  <a:glow rad="190500">
                    <a:schemeClr val="bg2">
                      <a:alpha val="90000"/>
                    </a:schemeClr>
                  </a:glow>
                </a:effectLst>
                <a:ea typeface="ＭＳ Ｐゴシック" charset="0"/>
              </a:rPr>
              <a:t> </a:t>
            </a:r>
            <a:r>
              <a:rPr lang="en-US" sz="2800" dirty="0">
                <a:effectLst>
                  <a:glow rad="190500">
                    <a:schemeClr val="bg2">
                      <a:alpha val="90000"/>
                    </a:schemeClr>
                  </a:glow>
                </a:effectLst>
                <a:ea typeface="ＭＳ Ｐゴシック" charset="0"/>
              </a:rPr>
              <a:t>Jericho</a:t>
            </a:r>
          </a:p>
          <a:p>
            <a:pPr eaLnBrk="1" hangingPunct="1">
              <a:lnSpc>
                <a:spcPct val="90000"/>
              </a:lnSpc>
              <a:buFont typeface="Wingdings" charset="0"/>
              <a:buNone/>
              <a:defRPr/>
            </a:pPr>
            <a:endParaRPr lang="en-US" sz="2800" dirty="0">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Situated ten miles northwest of where the Jordan River enters the Dead Sea</a:t>
            </a:r>
          </a:p>
          <a:p>
            <a:pPr eaLnBrk="1" hangingPunct="1">
              <a:lnSpc>
                <a:spcPct val="90000"/>
              </a:lnSpc>
              <a:buClr>
                <a:schemeClr val="tx1"/>
              </a:buClr>
              <a:buFont typeface="Courier New"/>
              <a:buChar char="o"/>
              <a:defRPr/>
            </a:pPr>
            <a:endParaRPr lang="en-US" sz="2800" dirty="0">
              <a:solidFill>
                <a:srgbClr val="FFFFFF"/>
              </a:solidFill>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A major ford of the Jordan that accommodates travel from Transjordan through the river to the west.</a:t>
            </a:r>
          </a:p>
          <a:p>
            <a:pPr eaLnBrk="1" hangingPunct="1">
              <a:lnSpc>
                <a:spcPct val="90000"/>
              </a:lnSpc>
              <a:buClr>
                <a:schemeClr val="tx1"/>
              </a:buClr>
              <a:buFont typeface="Courier New"/>
              <a:buChar char="o"/>
              <a:defRPr/>
            </a:pPr>
            <a:endParaRPr lang="en-US" sz="2800" dirty="0">
              <a:solidFill>
                <a:srgbClr val="FFFFFF"/>
              </a:solidFill>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The name probably derives from the Hebrew word </a:t>
            </a:r>
            <a:r>
              <a:rPr lang="en-US" sz="2800" i="1" dirty="0" err="1">
                <a:solidFill>
                  <a:srgbClr val="FFFFFF"/>
                </a:solidFill>
                <a:effectLst>
                  <a:glow rad="190500">
                    <a:schemeClr val="bg2">
                      <a:alpha val="90000"/>
                    </a:schemeClr>
                  </a:glow>
                </a:effectLst>
                <a:ea typeface="ＭＳ Ｐゴシック" charset="0"/>
              </a:rPr>
              <a:t>yerah</a:t>
            </a:r>
            <a:r>
              <a:rPr lang="en-US" sz="2800" dirty="0">
                <a:solidFill>
                  <a:srgbClr val="FFFFFF"/>
                </a:solidFill>
                <a:effectLst>
                  <a:glow rad="190500">
                    <a:schemeClr val="bg2">
                      <a:alpha val="90000"/>
                    </a:schemeClr>
                  </a:glow>
                </a:effectLst>
                <a:ea typeface="ＭＳ Ｐゴシック" charset="0"/>
              </a:rPr>
              <a:t>, meaning moon or month or new moon.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89"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C</a:t>
            </a:r>
            <a:r>
              <a:rPr lang="en-US" dirty="0">
                <a:solidFill>
                  <a:srgbClr val="FFFFFF"/>
                </a:solidFill>
                <a:ea typeface="ＭＳ Ｐゴシック" charset="0"/>
              </a:rPr>
              <a:t>ities</a:t>
            </a:r>
          </a:p>
        </p:txBody>
      </p:sp>
      <p:sp>
        <p:nvSpPr>
          <p:cNvPr id="39939" name="Rectangle 3"/>
          <p:cNvSpPr>
            <a:spLocks noGrp="1" noChangeArrowheads="1"/>
          </p:cNvSpPr>
          <p:nvPr>
            <p:ph type="body" idx="1"/>
          </p:nvPr>
        </p:nvSpPr>
        <p:spPr>
          <a:xfrm>
            <a:off x="251520" y="1981200"/>
            <a:ext cx="7772400" cy="4114800"/>
          </a:xfrm>
        </p:spPr>
        <p:txBody>
          <a:bodyPr/>
          <a:lstStyle/>
          <a:p>
            <a:pPr eaLnBrk="1" hangingPunct="1">
              <a:defRPr/>
            </a:pPr>
            <a:r>
              <a:rPr lang="en-US" sz="2800" dirty="0">
                <a:effectLst>
                  <a:glow rad="228600">
                    <a:schemeClr val="bg2">
                      <a:alpha val="91000"/>
                    </a:schemeClr>
                  </a:glow>
                </a:effectLst>
                <a:ea typeface="ＭＳ Ｐゴシック" charset="0"/>
              </a:rPr>
              <a:t>Historical and Biblical Importance</a:t>
            </a:r>
            <a:r>
              <a:rPr lang="en-US" sz="2800" dirty="0">
                <a:solidFill>
                  <a:srgbClr val="333300"/>
                </a:solidFill>
                <a:effectLst>
                  <a:glow rad="228600">
                    <a:schemeClr val="bg2">
                      <a:alpha val="91000"/>
                    </a:schemeClr>
                  </a:glow>
                </a:effectLst>
                <a:ea typeface="ＭＳ Ｐゴシック" charset="0"/>
              </a:rPr>
              <a:t> </a:t>
            </a:r>
          </a:p>
          <a:p>
            <a:pPr lvl="1" eaLnBrk="1" hangingPunct="1">
              <a:buFont typeface="Wingdings" charset="0"/>
              <a:buNone/>
              <a:defRPr/>
            </a:pPr>
            <a:r>
              <a:rPr lang="en-US" dirty="0">
                <a:solidFill>
                  <a:srgbClr val="FFCC00"/>
                </a:solidFill>
                <a:effectLst>
                  <a:glow rad="228600">
                    <a:schemeClr val="bg2">
                      <a:alpha val="91000"/>
                    </a:schemeClr>
                  </a:glow>
                </a:effectLst>
                <a:ea typeface="ＭＳ Ｐゴシック" charset="0"/>
              </a:rPr>
              <a:t>First city to conquer</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Battle of Jericho</a:t>
            </a:r>
            <a:r>
              <a:rPr lang="en-US" sz="2400" dirty="0">
                <a:solidFill>
                  <a:schemeClr val="folHlink"/>
                </a:solidFill>
                <a:effectLst>
                  <a:glow rad="228600">
                    <a:schemeClr val="bg2">
                      <a:alpha val="91000"/>
                    </a:schemeClr>
                  </a:glow>
                </a:effectLst>
                <a:ea typeface="ＭＳ Ｐゴシック" charset="0"/>
              </a:rPr>
              <a:t> </a:t>
            </a: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defRPr/>
            </a:pPr>
            <a:r>
              <a:rPr lang="en-US" sz="2800" dirty="0">
                <a:effectLst>
                  <a:glow rad="228600">
                    <a:schemeClr val="bg2">
                      <a:alpha val="91000"/>
                    </a:schemeClr>
                  </a:glow>
                </a:effectLst>
                <a:ea typeface="ＭＳ Ｐゴシック" charset="0"/>
              </a:rPr>
              <a:t>Significance?</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Faith in power of God</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Salvation of Gentiles through faith</a:t>
            </a:r>
            <a:endParaRPr lang="en-US" sz="2400" dirty="0">
              <a:solidFill>
                <a:schemeClr val="folHlink"/>
              </a:solidFill>
              <a:effectLst>
                <a:glow rad="228600">
                  <a:schemeClr val="bg2">
                    <a:alpha val="91000"/>
                  </a:schemeClr>
                </a:glow>
              </a:effectLst>
              <a:ea typeface="ＭＳ Ｐゴシック" charset="0"/>
            </a:endParaRPr>
          </a:p>
        </p:txBody>
      </p:sp>
      <p:sp>
        <p:nvSpPr>
          <p:cNvPr id="89092" name="Rectangle 4"/>
          <p:cNvSpPr>
            <a:spLocks noChangeArrowheads="1"/>
          </p:cNvSpPr>
          <p:nvPr/>
        </p:nvSpPr>
        <p:spPr bwMode="auto">
          <a:xfrm>
            <a:off x="3552825" y="26622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39941" name="Picture 5" descr="jericho f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514600"/>
            <a:ext cx="46275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 calcmode="lin" valueType="num">
                                      <p:cBhvr additive="base">
                                        <p:cTn id="21"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anim calcmode="lin" valueType="num">
                                      <p:cBhvr additive="base">
                                        <p:cTn id="29"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9941"/>
                                        </p:tgtEl>
                                        <p:attrNameLst>
                                          <p:attrName>style.visibility</p:attrName>
                                        </p:attrNameLst>
                                      </p:cBhvr>
                                      <p:to>
                                        <p:strVal val="visible"/>
                                      </p:to>
                                    </p:set>
                                    <p:animEffect transition="in" filter="fade">
                                      <p:cBhvr>
                                        <p:cTn id="35"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3"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19113"/>
            <a:ext cx="4876800"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107504" y="1484784"/>
            <a:ext cx="4608512" cy="5373216"/>
          </a:xfrm>
          <a:effectLst>
            <a:outerShdw blurRad="63500" dist="38099" dir="2700000" algn="ctr" rotWithShape="0">
              <a:schemeClr val="bg2">
                <a:alpha val="74998"/>
              </a:schemeClr>
            </a:outerShdw>
          </a:effectLst>
        </p:spPr>
        <p:txBody>
          <a:bodyPr/>
          <a:lstStyle/>
          <a:p>
            <a:pPr eaLnBrk="1" hangingPunct="1">
              <a:lnSpc>
                <a:spcPct val="90000"/>
              </a:lnSpc>
              <a:buFont typeface="Wingdings" charset="0"/>
              <a:buNone/>
              <a:defRPr/>
            </a:pPr>
            <a:r>
              <a:rPr lang="en-US" sz="2800" dirty="0">
                <a:effectLst>
                  <a:glow rad="254000">
                    <a:schemeClr val="bg2">
                      <a:alpha val="88000"/>
                    </a:schemeClr>
                  </a:glow>
                </a:effectLst>
                <a:ea typeface="ＭＳ Ｐゴシック" charset="0"/>
              </a:rPr>
              <a:t>Gibeon</a:t>
            </a:r>
          </a:p>
          <a:p>
            <a:pPr eaLnBrk="1" hangingPunct="1">
              <a:lnSpc>
                <a:spcPct val="90000"/>
              </a:lnSpc>
              <a:buFont typeface="Wingdings" charset="0"/>
              <a:buNone/>
              <a:defRPr/>
            </a:pPr>
            <a:endParaRPr lang="en-US" sz="2800" dirty="0">
              <a:solidFill>
                <a:srgbClr val="333300"/>
              </a:solidFill>
              <a:effectLst>
                <a:glow rad="254000">
                  <a:schemeClr val="bg2">
                    <a:alpha val="88000"/>
                  </a:schemeClr>
                </a:glow>
              </a:effectLst>
              <a:ea typeface="ＭＳ Ｐゴシック" charset="0"/>
            </a:endParaRP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Situated halfway between Jerusalem and Bethel</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In 3000 BC Gibeon served as a fortress city </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One of the most ancient Canaanite cities</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One of four </a:t>
            </a:r>
            <a:r>
              <a:rPr lang="en-US" sz="2800" dirty="0" err="1">
                <a:solidFill>
                  <a:srgbClr val="FFCC00"/>
                </a:solidFill>
                <a:effectLst>
                  <a:glow rad="254000">
                    <a:schemeClr val="bg2">
                      <a:alpha val="88000"/>
                    </a:schemeClr>
                  </a:glow>
                </a:effectLst>
                <a:ea typeface="ＭＳ Ｐゴシック" charset="0"/>
              </a:rPr>
              <a:t>Hivite</a:t>
            </a:r>
            <a:r>
              <a:rPr lang="en-US" sz="2800" dirty="0">
                <a:solidFill>
                  <a:srgbClr val="FFCC00"/>
                </a:solidFill>
                <a:effectLst>
                  <a:glow rad="254000">
                    <a:schemeClr val="bg2">
                      <a:alpha val="88000"/>
                    </a:schemeClr>
                  </a:glow>
                </a:effectLst>
                <a:ea typeface="ＭＳ Ｐゴシック" charset="0"/>
              </a:rPr>
              <a:t> cities in the Bible (Joshua 9:17)</a:t>
            </a:r>
          </a:p>
        </p:txBody>
      </p:sp>
      <p:sp>
        <p:nvSpPr>
          <p:cNvPr id="90116" name="Rectangle 4"/>
          <p:cNvSpPr>
            <a:spLocks noChangeArrowheads="1"/>
          </p:cNvSpPr>
          <p:nvPr/>
        </p:nvSpPr>
        <p:spPr bwMode="auto">
          <a:xfrm>
            <a:off x="3405188"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90117" name="Picture 6" descr="Cana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425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6400800" y="533400"/>
            <a:ext cx="2362200" cy="762000"/>
          </a:xfrm>
          <a:solidFill>
            <a:srgbClr val="000000"/>
          </a:solidFill>
        </p:spPr>
        <p:txBody>
          <a:bodyPr/>
          <a:lstStyle/>
          <a:p>
            <a:pPr eaLnBrk="1" hangingPunct="1">
              <a:defRPr/>
            </a:pPr>
            <a:r>
              <a:rPr lang="en-US" dirty="0">
                <a:solidFill>
                  <a:schemeClr val="folHlink"/>
                </a:solidFill>
                <a:latin typeface="Arial" charset="0"/>
                <a:ea typeface="ＭＳ Ｐゴシック" charset="0"/>
                <a:cs typeface="ＭＳ Ｐゴシック" charset="0"/>
              </a:rPr>
              <a:t>C</a:t>
            </a:r>
            <a:r>
              <a:rPr lang="en-US" dirty="0">
                <a:solidFill>
                  <a:srgbClr val="FFFFFF"/>
                </a:solidFill>
                <a:latin typeface="Arial" charset="0"/>
                <a:ea typeface="ＭＳ Ｐゴシック" charset="0"/>
                <a:cs typeface="ＭＳ Ｐゴシック" charset="0"/>
              </a:rPr>
              <a:t>ities</a:t>
            </a:r>
          </a:p>
        </p:txBody>
      </p:sp>
      <p:sp>
        <p:nvSpPr>
          <p:cNvPr id="40967" name="Oval 7"/>
          <p:cNvSpPr>
            <a:spLocks noChangeArrowheads="1"/>
          </p:cNvSpPr>
          <p:nvPr/>
        </p:nvSpPr>
        <p:spPr bwMode="auto">
          <a:xfrm>
            <a:off x="6172200" y="4191000"/>
            <a:ext cx="609600" cy="228600"/>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joshua-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09600"/>
            <a:ext cx="2949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2771775" y="304800"/>
            <a:ext cx="3240088" cy="820738"/>
          </a:xfrm>
          <a:solidFill>
            <a:srgbClr val="000000"/>
          </a:solidFill>
        </p:spPr>
        <p:txBody>
          <a:bodyPr/>
          <a:lstStyle/>
          <a:p>
            <a:pPr eaLnBrk="1" hangingPunct="1">
              <a:defRPr/>
            </a:pPr>
            <a:r>
              <a:rPr lang="en-US" dirty="0">
                <a:solidFill>
                  <a:schemeClr val="folHlink"/>
                </a:solidFill>
                <a:latin typeface="Arial" charset="0"/>
                <a:ea typeface="ＭＳ Ｐゴシック" charset="0"/>
                <a:cs typeface="ＭＳ Ｐゴシック" charset="0"/>
              </a:rPr>
              <a:t>C</a:t>
            </a:r>
            <a:r>
              <a:rPr lang="en-US" dirty="0">
                <a:solidFill>
                  <a:srgbClr val="FFFFFF"/>
                </a:solidFill>
                <a:latin typeface="Arial" charset="0"/>
                <a:ea typeface="ＭＳ Ｐゴシック" charset="0"/>
                <a:cs typeface="ＭＳ Ｐゴシック" charset="0"/>
              </a:rPr>
              <a:t>ities</a:t>
            </a:r>
          </a:p>
        </p:txBody>
      </p:sp>
      <p:sp>
        <p:nvSpPr>
          <p:cNvPr id="41988" name="Rectangle 4"/>
          <p:cNvSpPr>
            <a:spLocks noGrp="1" noChangeArrowheads="1"/>
          </p:cNvSpPr>
          <p:nvPr>
            <p:ph type="body" idx="1"/>
          </p:nvPr>
        </p:nvSpPr>
        <p:spPr>
          <a:xfrm>
            <a:off x="533400" y="1295400"/>
            <a:ext cx="5181600" cy="2362200"/>
          </a:xfrm>
          <a:effectLst/>
        </p:spPr>
        <p:txBody>
          <a:bodyPr/>
          <a:lstStyle/>
          <a:p>
            <a:pPr eaLnBrk="1" hangingPunct="1">
              <a:defRPr/>
            </a:pPr>
            <a:r>
              <a:rPr lang="en-US" sz="2800" dirty="0">
                <a:solidFill>
                  <a:srgbClr val="FFCC00"/>
                </a:solidFill>
                <a:effectLst>
                  <a:glow rad="228600">
                    <a:schemeClr val="bg2">
                      <a:alpha val="40000"/>
                    </a:schemeClr>
                  </a:glow>
                </a:effectLst>
                <a:ea typeface="ＭＳ Ｐゴシック" charset="0"/>
              </a:rPr>
              <a:t>Gibeon tricked Israel</a:t>
            </a:r>
          </a:p>
          <a:p>
            <a:pPr eaLnBrk="1" hangingPunct="1">
              <a:defRPr/>
            </a:pPr>
            <a:r>
              <a:rPr lang="en-US" sz="2800" dirty="0">
                <a:solidFill>
                  <a:srgbClr val="FFCC00"/>
                </a:solidFill>
                <a:effectLst>
                  <a:glow rad="228600">
                    <a:schemeClr val="bg2">
                      <a:alpha val="40000"/>
                    </a:schemeClr>
                  </a:glow>
                </a:effectLst>
                <a:ea typeface="ＭＳ Ｐゴシック" charset="0"/>
              </a:rPr>
              <a:t>Israelites had to fight the 5 Amorite kings (Josh. 10)</a:t>
            </a:r>
          </a:p>
          <a:p>
            <a:pPr eaLnBrk="1" hangingPunct="1">
              <a:defRPr/>
            </a:pPr>
            <a:r>
              <a:rPr lang="en-US" sz="2800" dirty="0">
                <a:solidFill>
                  <a:srgbClr val="FFCC00"/>
                </a:solidFill>
                <a:effectLst>
                  <a:glow rad="228600">
                    <a:schemeClr val="bg2">
                      <a:alpha val="40000"/>
                    </a:schemeClr>
                  </a:glow>
                </a:effectLst>
                <a:ea typeface="ＭＳ Ｐゴシック" charset="0"/>
              </a:rPr>
              <a:t>Sun stood still</a:t>
            </a:r>
            <a:endParaRPr lang="en-US" sz="2800" dirty="0">
              <a:effectLst>
                <a:glow rad="228600">
                  <a:schemeClr val="bg2">
                    <a:alpha val="40000"/>
                  </a:schemeClr>
                </a:glow>
              </a:effectLst>
              <a:ea typeface="ＭＳ Ｐゴシック" charset="0"/>
            </a:endParaRPr>
          </a:p>
        </p:txBody>
      </p:sp>
      <p:sp>
        <p:nvSpPr>
          <p:cNvPr id="41989" name="Text Box 5"/>
          <p:cNvSpPr txBox="1">
            <a:spLocks noChangeArrowheads="1"/>
          </p:cNvSpPr>
          <p:nvPr/>
        </p:nvSpPr>
        <p:spPr bwMode="auto">
          <a:xfrm>
            <a:off x="533400" y="3810000"/>
            <a:ext cx="4724400" cy="2771015"/>
          </a:xfrm>
          <a:prstGeom prst="rect">
            <a:avLst/>
          </a:prstGeom>
          <a:noFill/>
          <a:ln w="9525">
            <a:noFill/>
            <a:miter lim="800000"/>
            <a:headEnd/>
            <a:tailEnd/>
          </a:ln>
          <a:effec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accent2"/>
              </a:buClr>
              <a:buSzPct val="80000"/>
              <a:buFont typeface="Wingdings" charset="0"/>
              <a:buNone/>
              <a:defRPr/>
            </a:pPr>
            <a:r>
              <a:rPr lang="en-US" sz="2800" b="1" dirty="0">
                <a:effectLst>
                  <a:glow rad="228600">
                    <a:schemeClr val="bg2">
                      <a:alpha val="40000"/>
                    </a:schemeClr>
                  </a:glow>
                </a:effectLst>
                <a:latin typeface="Arial"/>
                <a:cs typeface="Arial"/>
              </a:rPr>
              <a:t>Some lessons?</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Consult the Lord!</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Don</a:t>
            </a:r>
            <a:r>
              <a:rPr lang="fr-FR" altLang="ja-JP" sz="2800" b="1" dirty="0">
                <a:solidFill>
                  <a:srgbClr val="FFCC00"/>
                </a:solidFill>
                <a:effectLst>
                  <a:glow rad="228600">
                    <a:schemeClr val="bg2">
                      <a:alpha val="40000"/>
                    </a:schemeClr>
                  </a:glow>
                </a:effectLst>
                <a:latin typeface="Arial"/>
                <a:cs typeface="Arial"/>
              </a:rPr>
              <a:t>'</a:t>
            </a:r>
            <a:r>
              <a:rPr lang="en-US" sz="2800" b="1" dirty="0">
                <a:solidFill>
                  <a:srgbClr val="FFCC00"/>
                </a:solidFill>
                <a:effectLst>
                  <a:glow rad="228600">
                    <a:schemeClr val="bg2">
                      <a:alpha val="40000"/>
                    </a:schemeClr>
                  </a:glow>
                </a:effectLst>
                <a:latin typeface="Arial"/>
                <a:cs typeface="Arial"/>
              </a:rPr>
              <a:t>t be deceived</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Keep all treaties</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Faithfulness of God despite our weakness</a:t>
            </a:r>
          </a:p>
        </p:txBody>
      </p:sp>
      <p:pic>
        <p:nvPicPr>
          <p:cNvPr id="41990" name="Picture 6" descr="carav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343400"/>
            <a:ext cx="342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a:off x="5715000" y="4419600"/>
            <a:ext cx="2817813" cy="762000"/>
          </a:xfrm>
          <a:prstGeom prst="wedgeRectCallout">
            <a:avLst>
              <a:gd name="adj1" fmla="val -4861"/>
              <a:gd name="adj2" fmla="val 86667"/>
            </a:avLst>
          </a:prstGeom>
          <a:solidFill>
            <a:schemeClr val="tx1"/>
          </a:solidFill>
          <a:ln w="9525">
            <a:solidFill>
              <a:schemeClr val="tx1"/>
            </a:solidFill>
            <a:miter lim="800000"/>
            <a:headEnd/>
            <a:tailEnd/>
          </a:ln>
        </p:spPr>
        <p:txBody>
          <a:bodyPr/>
          <a:lstStyle/>
          <a:p>
            <a:pPr algn="ctr"/>
            <a:r>
              <a:rPr lang="en-US" b="1">
                <a:solidFill>
                  <a:srgbClr val="CC0000"/>
                </a:solidFill>
                <a:latin typeface="Arial" charset="0"/>
                <a:cs typeface="Arial" charset="0"/>
              </a:rPr>
              <a:t>I hope our disguise works</a:t>
            </a:r>
            <a:r>
              <a:rPr lang="en-US" b="1">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anim calcmode="lin" valueType="num">
                                      <p:cBhvr additive="base">
                                        <p:cTn id="19"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1" end="1"/>
                                            </p:txEl>
                                          </p:spTgt>
                                        </p:tgtEl>
                                        <p:attrNameLst>
                                          <p:attrName>style.visibility</p:attrName>
                                        </p:attrNameLst>
                                      </p:cBhvr>
                                      <p:to>
                                        <p:strVal val="visible"/>
                                      </p:to>
                                    </p:set>
                                    <p:anim calcmode="lin" valueType="num">
                                      <p:cBhvr additive="base">
                                        <p:cTn id="25"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8">
                                            <p:txEl>
                                              <p:pRg st="2" end="2"/>
                                            </p:txEl>
                                          </p:spTgt>
                                        </p:tgtEl>
                                        <p:attrNameLst>
                                          <p:attrName>style.visibility</p:attrName>
                                        </p:attrNameLst>
                                      </p:cBhvr>
                                      <p:to>
                                        <p:strVal val="visible"/>
                                      </p:to>
                                    </p:set>
                                    <p:anim calcmode="lin" valueType="num">
                                      <p:cBhvr additive="base">
                                        <p:cTn id="31"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986"/>
                                        </p:tgtEl>
                                        <p:attrNameLst>
                                          <p:attrName>style.visibility</p:attrName>
                                        </p:attrNameLst>
                                      </p:cBhvr>
                                      <p:to>
                                        <p:strVal val="visible"/>
                                      </p:to>
                                    </p:set>
                                    <p:anim calcmode="lin" valueType="num">
                                      <p:cBhvr additive="base">
                                        <p:cTn id="37" dur="500" fill="hold"/>
                                        <p:tgtEl>
                                          <p:spTgt spid="41986"/>
                                        </p:tgtEl>
                                        <p:attrNameLst>
                                          <p:attrName>ppt_x</p:attrName>
                                        </p:attrNameLst>
                                      </p:cBhvr>
                                      <p:tavLst>
                                        <p:tav tm="0">
                                          <p:val>
                                            <p:strVal val="0-#ppt_w/2"/>
                                          </p:val>
                                        </p:tav>
                                        <p:tav tm="100000">
                                          <p:val>
                                            <p:strVal val="#ppt_x"/>
                                          </p:val>
                                        </p:tav>
                                      </p:tavLst>
                                    </p:anim>
                                    <p:anim calcmode="lin" valueType="num">
                                      <p:cBhvr additive="base">
                                        <p:cTn id="3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9"/>
                                        </p:tgtEl>
                                        <p:attrNameLst>
                                          <p:attrName>style.visibility</p:attrName>
                                        </p:attrNameLst>
                                      </p:cBhvr>
                                      <p:to>
                                        <p:strVal val="visible"/>
                                      </p:to>
                                    </p:set>
                                    <p:anim calcmode="lin" valueType="num">
                                      <p:cBhvr additive="base">
                                        <p:cTn id="43" dur="500" fill="hold"/>
                                        <p:tgtEl>
                                          <p:spTgt spid="41989"/>
                                        </p:tgtEl>
                                        <p:attrNameLst>
                                          <p:attrName>ppt_x</p:attrName>
                                        </p:attrNameLst>
                                      </p:cBhvr>
                                      <p:tavLst>
                                        <p:tav tm="0">
                                          <p:val>
                                            <p:strVal val="0-#ppt_w/2"/>
                                          </p:val>
                                        </p:tav>
                                        <p:tav tm="100000">
                                          <p:val>
                                            <p:strVal val="#ppt_x"/>
                                          </p:val>
                                        </p:tav>
                                      </p:tavLst>
                                    </p:anim>
                                    <p:anim calcmode="lin" valueType="num">
                                      <p:cBhvr additive="base">
                                        <p:cTn id="44"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P spid="41989" grpId="0" autoUpdateAnimBg="0"/>
      <p:bldP spid="4199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1"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1590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2339975" y="609600"/>
            <a:ext cx="5297488" cy="838200"/>
          </a:xfrm>
          <a:solidFill>
            <a:srgbClr val="800000"/>
          </a:solidFill>
        </p:spPr>
        <p:txBody>
          <a:bodyPr/>
          <a:lstStyle/>
          <a:p>
            <a:pPr eaLnBrk="1" hangingPunct="1">
              <a:defRPr/>
            </a:pPr>
            <a:r>
              <a:rPr lang="en-US" sz="4800" dirty="0">
                <a:solidFill>
                  <a:schemeClr val="folHlink"/>
                </a:solidFill>
                <a:ea typeface="ＭＳ Ｐゴシック" charset="0"/>
              </a:rPr>
              <a:t>C</a:t>
            </a:r>
            <a:r>
              <a:rPr lang="en-US" sz="4800" dirty="0">
                <a:solidFill>
                  <a:srgbClr val="FFFFFF"/>
                </a:solidFill>
                <a:ea typeface="ＭＳ Ｐゴシック" charset="0"/>
              </a:rPr>
              <a:t>ulture-Writing</a:t>
            </a:r>
          </a:p>
        </p:txBody>
      </p:sp>
      <p:sp>
        <p:nvSpPr>
          <p:cNvPr id="43011" name="Rectangle 3"/>
          <p:cNvSpPr>
            <a:spLocks noGrp="1" noChangeArrowheads="1"/>
          </p:cNvSpPr>
          <p:nvPr>
            <p:ph type="body" idx="1"/>
          </p:nvPr>
        </p:nvSpPr>
        <p:spPr>
          <a:xfrm>
            <a:off x="685800" y="2514600"/>
            <a:ext cx="8278688" cy="4082752"/>
          </a:xfrm>
        </p:spPr>
        <p:txBody>
          <a:bodyPr/>
          <a:lstStyle/>
          <a:p>
            <a:pPr marL="609600" indent="-609600" eaLnBrk="1" hangingPunct="1">
              <a:buFont typeface="Wingdings" charset="0"/>
              <a:buNone/>
              <a:defRPr/>
            </a:pPr>
            <a:r>
              <a:rPr lang="en-US" u="sng" dirty="0">
                <a:ea typeface="ＭＳ Ｐゴシック" charset="0"/>
              </a:rPr>
              <a:t>Alphabet </a:t>
            </a:r>
            <a:endParaRPr lang="en-US" u="sng" dirty="0">
              <a:solidFill>
                <a:srgbClr val="333300"/>
              </a:solidFill>
              <a:ea typeface="ＭＳ Ｐゴシック" charset="0"/>
            </a:endParaRPr>
          </a:p>
          <a:p>
            <a:pPr marL="266700" indent="-266700" eaLnBrk="1" hangingPunct="1">
              <a:buFont typeface="Wingdings" charset="0"/>
              <a:buNone/>
              <a:defRPr/>
            </a:pPr>
            <a:r>
              <a:rPr lang="en-US" dirty="0">
                <a:solidFill>
                  <a:srgbClr val="FFFFFF"/>
                </a:solidFill>
                <a:effectLst>
                  <a:glow rad="254000">
                    <a:schemeClr val="bg2">
                      <a:alpha val="90000"/>
                    </a:schemeClr>
                  </a:glow>
                </a:effectLst>
                <a:ea typeface="ＭＳ Ｐゴシック" charset="0"/>
              </a:rPr>
              <a:t>- the single most important and enduring contribution to later civilizations.</a:t>
            </a:r>
          </a:p>
          <a:p>
            <a:pPr marL="266700" indent="-266700" eaLnBrk="1" hangingPunct="1">
              <a:buFont typeface="Wingdings" charset="0"/>
              <a:buNone/>
              <a:defRPr/>
            </a:pPr>
            <a:r>
              <a:rPr lang="en-US" dirty="0">
                <a:solidFill>
                  <a:srgbClr val="FFFFFF"/>
                </a:solidFill>
                <a:effectLst>
                  <a:glow rad="254000">
                    <a:schemeClr val="bg2">
                      <a:alpha val="90000"/>
                    </a:schemeClr>
                  </a:glow>
                </a:effectLst>
                <a:ea typeface="ＭＳ Ｐゴシック" charset="0"/>
              </a:rPr>
              <a:t>- enabled the spread of literacy to the masses rather than keeping it in the hands of the educated scribes. </a:t>
            </a:r>
          </a:p>
        </p:txBody>
      </p:sp>
      <p:pic>
        <p:nvPicPr>
          <p:cNvPr id="92165" name="Picture 4" descr="scrib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400"/>
            <a:ext cx="20208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5"/>
          <p:cNvSpPr>
            <a:spLocks noChangeArrowheads="1"/>
          </p:cNvSpPr>
          <p:nvPr/>
        </p:nvSpPr>
        <p:spPr bwMode="auto">
          <a:xfrm>
            <a:off x="2286000" y="1600200"/>
            <a:ext cx="2286000" cy="965200"/>
          </a:xfrm>
          <a:prstGeom prst="cloudCallout">
            <a:avLst>
              <a:gd name="adj1" fmla="val -74704"/>
              <a:gd name="adj2" fmla="val -176389"/>
            </a:avLst>
          </a:prstGeom>
          <a:solidFill>
            <a:schemeClr val="tx1"/>
          </a:solidFill>
          <a:ln w="9525">
            <a:solidFill>
              <a:schemeClr val="tx1"/>
            </a:solidFill>
            <a:round/>
            <a:headEnd/>
            <a:tailEnd/>
          </a:ln>
        </p:spPr>
        <p:txBody>
          <a:bodyPr/>
          <a:lstStyle/>
          <a:p>
            <a:pPr algn="ctr"/>
            <a:r>
              <a:rPr lang="en-US" sz="2000" b="1">
                <a:solidFill>
                  <a:schemeClr val="bg2"/>
                </a:solidFill>
                <a:latin typeface="Arial" charset="0"/>
                <a:cs typeface="Arial" charset="0"/>
              </a:rPr>
              <a:t>Will I keep my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descr="Med Sea today"/>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2" name="Text Box 18"/>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592918" name="Rectangle 22"/>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35230DE5-97DA-0586-F90B-5427DA3B6682}"/>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3CF80EC5-7D69-C047-4013-24FDF210BD6F}"/>
              </a:ext>
            </a:extLst>
          </p:cNvPr>
          <p:cNvSpPr txBox="1"/>
          <p:nvPr/>
        </p:nvSpPr>
        <p:spPr>
          <a:xfrm>
            <a:off x="4817327" y="-3969834"/>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230004129"/>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4445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685800" y="44450"/>
            <a:ext cx="7772400" cy="792163"/>
          </a:xfrm>
        </p:spPr>
        <p:txBody>
          <a:bodyPr/>
          <a:lstStyle/>
          <a:p>
            <a:pPr eaLnBrk="1" hangingPunct="1">
              <a:defRPr/>
            </a:pPr>
            <a:r>
              <a:rPr lang="en-US" u="sng" dirty="0">
                <a:solidFill>
                  <a:srgbClr val="FFFFFF"/>
                </a:solidFill>
                <a:ea typeface="ＭＳ Ｐゴシック" charset="0"/>
              </a:rPr>
              <a:t>Alphabet Origins</a:t>
            </a:r>
          </a:p>
        </p:txBody>
      </p:sp>
      <p:sp>
        <p:nvSpPr>
          <p:cNvPr id="73730" name="Rectangle 3"/>
          <p:cNvSpPr>
            <a:spLocks noGrp="1" noChangeArrowheads="1"/>
          </p:cNvSpPr>
          <p:nvPr>
            <p:ph type="body" idx="1"/>
          </p:nvPr>
        </p:nvSpPr>
        <p:spPr>
          <a:xfrm>
            <a:off x="304800" y="953344"/>
            <a:ext cx="8686800" cy="2362200"/>
          </a:xfrm>
        </p:spPr>
        <p:txBody>
          <a:bodyPr/>
          <a:lstStyle/>
          <a:p>
            <a:pPr marL="0" indent="0" eaLnBrk="1" hangingPunct="1">
              <a:buFont typeface="Wingdings" charset="0"/>
              <a:buNone/>
              <a:defRPr/>
            </a:pPr>
            <a:r>
              <a:rPr lang="en-US" sz="2800" dirty="0">
                <a:solidFill>
                  <a:srgbClr val="FFFF00"/>
                </a:solidFill>
                <a:effectLst>
                  <a:glow rad="101600">
                    <a:schemeClr val="bg2">
                      <a:alpha val="75000"/>
                    </a:schemeClr>
                  </a:glow>
                </a:effectLst>
                <a:ea typeface="ＭＳ Ｐゴシック" charset="0"/>
              </a:rPr>
              <a:t>The Phoenician alphabet actually originated from the proto-Canaanite alphabet</a:t>
            </a:r>
            <a:r>
              <a:rPr lang="en-US" sz="2800" dirty="0">
                <a:solidFill>
                  <a:srgbClr val="FFFFFF"/>
                </a:solidFill>
                <a:effectLst>
                  <a:glow rad="101600">
                    <a:schemeClr val="bg2">
                      <a:alpha val="75000"/>
                    </a:schemeClr>
                  </a:glow>
                </a:effectLst>
                <a:ea typeface="ＭＳ Ｐゴシック" charset="0"/>
              </a:rPr>
              <a:t> of the 18th -17th centuries BC</a:t>
            </a:r>
          </a:p>
          <a:p>
            <a:pPr marL="0" indent="0" eaLnBrk="1" hangingPunct="1">
              <a:buFont typeface="Wingdings" charset="0"/>
              <a:buNone/>
              <a:defRPr/>
            </a:pPr>
            <a:r>
              <a:rPr lang="en-US" sz="2800" dirty="0">
                <a:solidFill>
                  <a:srgbClr val="FFFFFF"/>
                </a:solidFill>
                <a:effectLst>
                  <a:glow rad="101600">
                    <a:schemeClr val="bg2">
                      <a:alpha val="75000"/>
                    </a:schemeClr>
                  </a:glow>
                </a:effectLst>
                <a:ea typeface="ＭＳ Ｐゴシック" charset="0"/>
              </a:rPr>
              <a:t> The earliest known inscriptions in Phoenician come from Byblos and date back to the 1000 BC. </a:t>
            </a:r>
          </a:p>
        </p:txBody>
      </p:sp>
      <p:sp>
        <p:nvSpPr>
          <p:cNvPr id="93189" name="Rectangle 4"/>
          <p:cNvSpPr>
            <a:spLocks noChangeArrowheads="1"/>
          </p:cNvSpPr>
          <p:nvPr/>
        </p:nvSpPr>
        <p:spPr bwMode="auto">
          <a:xfrm>
            <a:off x="2840038" y="279400"/>
            <a:ext cx="53578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a:latin typeface="Arial" charset="0"/>
                <a:cs typeface="Arial" charset="0"/>
              </a:rPr>
              <a:t> </a:t>
            </a:r>
            <a:endParaRPr lang="en-US" sz="1200">
              <a:solidFill>
                <a:srgbClr val="333300"/>
              </a:solidFill>
              <a:latin typeface="Arial" charset="0"/>
              <a:cs typeface="Arial" charset="0"/>
            </a:endParaRPr>
          </a:p>
          <a:p>
            <a:pPr eaLnBrk="0" hangingPunct="0"/>
            <a:r>
              <a:rPr lang="en-US" sz="1200">
                <a:solidFill>
                  <a:srgbClr val="333300"/>
                </a:solidFill>
                <a:latin typeface="Arial" charset="0"/>
                <a:cs typeface="Arial" charset="0"/>
              </a:rPr>
              <a:t> </a:t>
            </a:r>
          </a:p>
          <a:p>
            <a:pPr eaLnBrk="0" hangingPunct="0"/>
            <a:endParaRPr lang="en-US">
              <a:latin typeface="Arial" charset="0"/>
              <a:cs typeface="Arial" charset="0"/>
            </a:endParaRPr>
          </a:p>
        </p:txBody>
      </p:sp>
      <p:pic>
        <p:nvPicPr>
          <p:cNvPr id="93190" name="Picture 5" descr="Phoenician Alphab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4938" y="3314700"/>
            <a:ext cx="64436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123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a:xfrm>
            <a:off x="38100" y="188913"/>
            <a:ext cx="9070975" cy="1090612"/>
          </a:xfrm>
        </p:spPr>
        <p:txBody>
          <a:bodyPr/>
          <a:lstStyle/>
          <a:p>
            <a:pPr eaLnBrk="1" hangingPunct="1">
              <a:defRPr/>
            </a:pPr>
            <a:r>
              <a:rPr lang="en-US" sz="6600" dirty="0">
                <a:solidFill>
                  <a:schemeClr val="folHlink"/>
                </a:solidFill>
                <a:ea typeface="ＭＳ Ｐゴシック" charset="0"/>
              </a:rPr>
              <a:t>R</a:t>
            </a:r>
            <a:r>
              <a:rPr lang="en-US" sz="6600" dirty="0">
                <a:solidFill>
                  <a:schemeClr val="tx1"/>
                </a:solidFill>
                <a:ea typeface="ＭＳ Ｐゴシック" charset="0"/>
              </a:rPr>
              <a:t>eligion</a:t>
            </a:r>
            <a:endParaRPr lang="en-US" dirty="0">
              <a:solidFill>
                <a:schemeClr val="tx1"/>
              </a:solidFill>
              <a:ea typeface="ＭＳ Ｐゴシック" charset="0"/>
            </a:endParaRPr>
          </a:p>
        </p:txBody>
      </p:sp>
      <p:sp>
        <p:nvSpPr>
          <p:cNvPr id="45060" name="Rectangle 4"/>
          <p:cNvSpPr>
            <a:spLocks noGrp="1" noChangeArrowheads="1"/>
          </p:cNvSpPr>
          <p:nvPr>
            <p:ph type="body" idx="1"/>
          </p:nvPr>
        </p:nvSpPr>
        <p:spPr>
          <a:xfrm>
            <a:off x="251520" y="1628800"/>
            <a:ext cx="6835080" cy="4467200"/>
          </a:xfrm>
        </p:spPr>
        <p:txBody>
          <a:bodyPr/>
          <a:lstStyle/>
          <a:p>
            <a:pPr eaLnBrk="1" hangingPunct="1">
              <a:buFont typeface="Wingdings" charset="0"/>
              <a:buNone/>
              <a:defRPr/>
            </a:pPr>
            <a:r>
              <a:rPr lang="en-US" sz="2800" dirty="0">
                <a:effectLst>
                  <a:glow rad="101600">
                    <a:schemeClr val="bg2">
                      <a:alpha val="75000"/>
                    </a:schemeClr>
                  </a:glow>
                </a:effectLst>
                <a:ea typeface="ＭＳ Ｐゴシック" charset="0"/>
              </a:rPr>
              <a:t>Archaeological Discoveries: Baal &amp; El</a:t>
            </a:r>
            <a:endParaRPr lang="en-US" sz="2800" dirty="0">
              <a:solidFill>
                <a:srgbClr val="FFCC00"/>
              </a:solidFill>
              <a:effectLst>
                <a:glow rad="101600">
                  <a:schemeClr val="bg2">
                    <a:alpha val="75000"/>
                  </a:schemeClr>
                </a:glow>
              </a:effectLst>
              <a:ea typeface="ＭＳ Ｐゴシック" charset="0"/>
            </a:endParaRPr>
          </a:p>
          <a:p>
            <a:pPr algn="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(in </a:t>
            </a:r>
            <a:r>
              <a:rPr lang="en-US" sz="2800" dirty="0" err="1">
                <a:solidFill>
                  <a:srgbClr val="FFCC00"/>
                </a:solidFill>
                <a:effectLst>
                  <a:glow rad="101600">
                    <a:schemeClr val="bg2">
                      <a:alpha val="75000"/>
                    </a:schemeClr>
                  </a:glow>
                </a:effectLst>
                <a:ea typeface="ＭＳ Ｐゴシック" charset="0"/>
              </a:rPr>
              <a:t>Amarna</a:t>
            </a:r>
            <a:r>
              <a:rPr lang="en-US" sz="2800" dirty="0">
                <a:solidFill>
                  <a:srgbClr val="FFCC00"/>
                </a:solidFill>
                <a:effectLst>
                  <a:glow rad="101600">
                    <a:schemeClr val="bg2">
                      <a:alpha val="75000"/>
                    </a:schemeClr>
                  </a:glow>
                </a:effectLst>
                <a:ea typeface="ＭＳ Ｐゴシック" charset="0"/>
              </a:rPr>
              <a:t> Letters) </a:t>
            </a:r>
          </a:p>
          <a:p>
            <a:pPr eaLnBrk="1" hangingPunct="1">
              <a:buFont typeface="Wingdings" charset="0"/>
              <a:buNone/>
              <a:defRPr/>
            </a:pPr>
            <a:r>
              <a:rPr lang="en-US" sz="2800" dirty="0">
                <a:effectLst>
                  <a:glow rad="101600">
                    <a:schemeClr val="bg2">
                      <a:alpha val="75000"/>
                    </a:schemeClr>
                  </a:glow>
                </a:effectLst>
                <a:ea typeface="ＭＳ Ｐゴシック" charset="0"/>
              </a:rPr>
              <a:t>Baal </a:t>
            </a:r>
          </a:p>
          <a:p>
            <a:pPr eaLnBrk="1" hangingPunct="1">
              <a:buFontTx/>
              <a:buNone/>
              <a:defRPr/>
            </a:pPr>
            <a:r>
              <a:rPr lang="en-US" sz="2800" dirty="0">
                <a:solidFill>
                  <a:srgbClr val="FFCC00"/>
                </a:solidFill>
                <a:effectLst>
                  <a:glow rad="101600">
                    <a:schemeClr val="bg2">
                      <a:alpha val="75000"/>
                    </a:schemeClr>
                  </a:glow>
                </a:effectLst>
                <a:ea typeface="ＭＳ Ｐゴシック" charset="0"/>
              </a:rPr>
              <a:t>- the principal deity of the land</a:t>
            </a:r>
          </a:p>
          <a:p>
            <a:pP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means "lord" or "master" </a:t>
            </a:r>
          </a:p>
          <a:p>
            <a:pP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Canaanites depended upon for survival</a:t>
            </a:r>
          </a:p>
        </p:txBody>
      </p:sp>
      <p:pic>
        <p:nvPicPr>
          <p:cNvPr id="94212" name="Picture 5" descr="amarnatabl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713" y="152400"/>
            <a:ext cx="204628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8"/>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90</a:t>
            </a:r>
          </a:p>
        </p:txBody>
      </p:sp>
      <p:pic>
        <p:nvPicPr>
          <p:cNvPr id="94214"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0425" y="3500438"/>
            <a:ext cx="2692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anim calcmode="lin" valueType="num">
                                      <p:cBhvr additive="base">
                                        <p:cTn id="11"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0">
                                            <p:txEl>
                                              <p:pRg st="2" end="2"/>
                                            </p:txEl>
                                          </p:spTgt>
                                        </p:tgtEl>
                                        <p:attrNameLst>
                                          <p:attrName>style.visibility</p:attrName>
                                        </p:attrNameLst>
                                      </p:cBhvr>
                                      <p:to>
                                        <p:strVal val="visible"/>
                                      </p:to>
                                    </p:set>
                                    <p:anim calcmode="lin" valueType="num">
                                      <p:cBhvr additive="base">
                                        <p:cTn id="17"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 calcmode="lin" valueType="num">
                                      <p:cBhvr additive="base">
                                        <p:cTn id="23"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060">
                                            <p:txEl>
                                              <p:pRg st="4" end="4"/>
                                            </p:txEl>
                                          </p:spTgt>
                                        </p:tgtEl>
                                        <p:attrNameLst>
                                          <p:attrName>style.visibility</p:attrName>
                                        </p:attrNameLst>
                                      </p:cBhvr>
                                      <p:to>
                                        <p:strVal val="visible"/>
                                      </p:to>
                                    </p:set>
                                    <p:anim calcmode="lin" valueType="num">
                                      <p:cBhvr additive="base">
                                        <p:cTn id="29"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0">
                                            <p:txEl>
                                              <p:pRg st="5" end="5"/>
                                            </p:txEl>
                                          </p:spTgt>
                                        </p:tgtEl>
                                        <p:attrNameLst>
                                          <p:attrName>style.visibility</p:attrName>
                                        </p:attrNameLst>
                                      </p:cBhvr>
                                      <p:to>
                                        <p:strVal val="visible"/>
                                      </p:to>
                                    </p:set>
                                    <p:anim calcmode="lin" valueType="num">
                                      <p:cBhvr additive="base">
                                        <p:cTn id="35" dur="500" fill="hold"/>
                                        <p:tgtEl>
                                          <p:spTgt spid="4506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0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en-US" sz="8000">
                <a:latin typeface="Arial" charset="0"/>
                <a:ea typeface="ＭＳ Ｐゴシック" charset="0"/>
              </a:rPr>
              <a:t>The Baal Cycle</a:t>
            </a:r>
          </a:p>
        </p:txBody>
      </p:sp>
      <p:pic>
        <p:nvPicPr>
          <p:cNvPr id="9523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Summer</a:t>
            </a: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Fall</a:t>
            </a:r>
          </a:p>
        </p:txBody>
      </p:sp>
      <p:pic>
        <p:nvPicPr>
          <p:cNvPr id="95242" name="Picture 31" descr="eyptian god adopted by pho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17" name="Text Box 9"/>
          <p:cNvSpPr txBox="1">
            <a:spLocks noChangeArrowheads="1"/>
          </p:cNvSpPr>
          <p:nvPr/>
        </p:nvSpPr>
        <p:spPr bwMode="auto">
          <a:xfrm>
            <a:off x="1835696" y="2564904"/>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24" name="Text Box 9"/>
          <p:cNvSpPr txBox="1">
            <a:spLocks noChangeArrowheads="1"/>
          </p:cNvSpPr>
          <p:nvPr/>
        </p:nvSpPr>
        <p:spPr bwMode="auto">
          <a:xfrm>
            <a:off x="7626400" y="2656793"/>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en-US" dirty="0">
                <a:solidFill>
                  <a:srgbClr val="FFFFFF"/>
                </a:solidFill>
                <a:ea typeface="ＭＳ Ｐゴシック" charset="0"/>
              </a:rPr>
              <a:t>Religion</a:t>
            </a: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eaLnBrk="1" hangingPunct="1">
              <a:buFont typeface="Wingdings" pitchFamily="-105" charset="2"/>
              <a:buNone/>
              <a:defRPr/>
            </a:pPr>
            <a:r>
              <a:rPr lang="en-US" sz="2800" dirty="0">
                <a:solidFill>
                  <a:srgbClr val="FFFF00"/>
                </a:solidFill>
                <a:ea typeface="Times New Roman" pitchFamily="-105" charset="0"/>
              </a:rPr>
              <a:t>Mot (death) in winter defeated by Baal (life) in spring</a:t>
            </a:r>
          </a:p>
        </p:txBody>
      </p:sp>
      <p:pic>
        <p:nvPicPr>
          <p:cNvPr id="46086" name="Picture 6" descr="queu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90</a:t>
            </a: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a:spcBef>
                <a:spcPct val="20000"/>
              </a:spcBef>
              <a:buClr>
                <a:schemeClr val="accent2"/>
              </a:buClr>
              <a:buSzPct val="80000"/>
              <a:buFont typeface="Wingdings" charset="0"/>
              <a:buNone/>
              <a:defRPr/>
            </a:pPr>
            <a:r>
              <a:rPr lang="en-US" sz="3200" b="1" dirty="0">
                <a:latin typeface="Arial"/>
                <a:cs typeface="Arial"/>
              </a:rPr>
              <a:t>Baal fertility cycle (Baal Epic)</a:t>
            </a:r>
            <a:r>
              <a:rPr lang="en-US" sz="3200" b="1" dirty="0">
                <a:solidFill>
                  <a:srgbClr val="333300"/>
                </a:solidFill>
                <a:latin typeface="Arial"/>
                <a:cs typeface="Arial"/>
              </a:rPr>
              <a:t> </a:t>
            </a:r>
            <a:endParaRPr lang="en-US" sz="3200" dirty="0">
              <a:latin typeface="Arial"/>
              <a:ea typeface="Times New Roman" charset="0"/>
              <a:cs typeface="Arial"/>
            </a:endParaRPr>
          </a:p>
        </p:txBody>
      </p:sp>
      <p:sp>
        <p:nvSpPr>
          <p:cNvPr id="46089" name="Text Box 9"/>
          <p:cNvSpPr txBox="1">
            <a:spLocks noChangeArrowheads="1"/>
          </p:cNvSpPr>
          <p:nvPr/>
        </p:nvSpPr>
        <p:spPr bwMode="auto">
          <a:xfrm>
            <a:off x="323850" y="4648200"/>
            <a:ext cx="5314950" cy="20621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defRPr/>
            </a:pPr>
            <a:r>
              <a:rPr lang="en-US" sz="3200" b="1" dirty="0">
                <a:solidFill>
                  <a:srgbClr val="FFFF00"/>
                </a:solidFill>
                <a:latin typeface="Arial"/>
                <a:ea typeface="Times New Roman" pitchFamily="-105" charset="0"/>
                <a:cs typeface="Arial"/>
              </a:rPr>
              <a:t>Temple prostitution and sexual fertility rites in religious worship helped Baal resurrect in spring</a:t>
            </a: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en-US" sz="5400" dirty="0">
                <a:solidFill>
                  <a:schemeClr val="tx1"/>
                </a:solidFill>
                <a:effectLst>
                  <a:glow rad="241300">
                    <a:schemeClr val="bg2">
                      <a:alpha val="91000"/>
                    </a:schemeClr>
                  </a:glow>
                </a:effectLst>
                <a:ea typeface="+mn-ea"/>
              </a:rPr>
              <a:t>Child Sacrifice to Baal</a:t>
            </a:r>
          </a:p>
        </p:txBody>
      </p:sp>
      <p:sp>
        <p:nvSpPr>
          <p:cNvPr id="66563" name="Rectangle 3"/>
          <p:cNvSpPr>
            <a:spLocks noGrp="1" noChangeArrowheads="1"/>
          </p:cNvSpPr>
          <p:nvPr>
            <p:ph type="body" idx="1"/>
          </p:nvPr>
        </p:nvSpPr>
        <p:spPr>
          <a:xfrm>
            <a:off x="107504" y="2850976"/>
            <a:ext cx="5683696" cy="3962400"/>
          </a:xfrm>
        </p:spPr>
        <p:txBody>
          <a:bodyPr/>
          <a:lstStyle/>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During worship live babies were placed on the burning hot hands of the statue of Baal.  </a:t>
            </a:r>
          </a:p>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After dying they were then pushed into a hole underneath.</a:t>
            </a: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t>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Effect transition="in" filter="fade">
                                      <p:cBhvr>
                                        <p:cTn id="17" dur="500"/>
                                        <p:tgtEl>
                                          <p:spTgt spid="665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Modern Child Sacrifice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en-US" sz="3200" dirty="0">
                <a:solidFill>
                  <a:schemeClr val="bg2"/>
                </a:solidFill>
                <a:effectLst/>
              </a:rPr>
              <a:t>WALTER A. ELWELL</a:t>
            </a: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algn="l"/>
            <a:r>
              <a:rPr lang="en-US" sz="2000" kern="0" dirty="0">
                <a:solidFill>
                  <a:schemeClr val="tx1"/>
                </a:solidFill>
                <a:effectLst/>
              </a:rPr>
              <a:t>"Contact among the many religions of the ancient Near East produced not only tension but also much syncretism or borrowing of concepts and practices. When Canaanite polytheism is compared with that of Mesopotamia, striking similarities appear that probably would not have occurred had the societies been totally isolated from each other. For example, some scholars suggest that in both cultures authority resided with the sky God. That was only the concept of authority, however. The implementation of authority needed some other deity. Although the sky god of Mesopotamia was Anu, the real power was exercised by Enlil, god of wind and storm. Likewise, El was the nominal head of the Canaanite gods, but the chief functions of deity were exemplified by the personification of storm, the god Hadad. He was the 'Baal,' or lord of gods and of humankind."</a:t>
            </a:r>
          </a:p>
        </p:txBody>
      </p:sp>
    </p:spTree>
    <p:extLst>
      <p:ext uri="{BB962C8B-B14F-4D97-AF65-F5344CB8AC3E}">
        <p14:creationId xmlns:p14="http://schemas.microsoft.com/office/powerpoint/2010/main" val="223171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en-US" sz="3200" dirty="0">
                <a:solidFill>
                  <a:schemeClr val="bg2"/>
                </a:solidFill>
                <a:effectLst/>
              </a:rPr>
              <a:t>WALTER A. ELWELL</a:t>
            </a: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algn="l"/>
            <a:r>
              <a:rPr lang="en-US" sz="2800" kern="0" dirty="0">
                <a:solidFill>
                  <a:schemeClr val="tx1"/>
                </a:solidFill>
                <a:effectLst/>
              </a:rPr>
              <a:t>"The Aramaeans and Philistines who settled in Canaan adopted the practices of the Canaanites; similarly, the Amorites accepted much of the Sumerian religion as their own when they moved into Mesopotamia. Among all those peoples, however, the Hebrews took an independent course. Their God was the unique and cosmic deity who demanded exclusive allegiance. Such a concept ran against the grain of all the religions of the day."</a:t>
            </a:r>
          </a:p>
        </p:txBody>
      </p:sp>
    </p:spTree>
    <p:extLst>
      <p:ext uri="{BB962C8B-B14F-4D97-AF65-F5344CB8AC3E}">
        <p14:creationId xmlns:p14="http://schemas.microsoft.com/office/powerpoint/2010/main" val="20913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title"/>
          </p:nvPr>
        </p:nvSpPr>
        <p:spPr>
          <a:xfrm>
            <a:off x="469900" y="116632"/>
            <a:ext cx="8134350" cy="1143000"/>
          </a:xfrm>
        </p:spPr>
        <p:txBody>
          <a:bodyPr/>
          <a:lstStyle/>
          <a:p>
            <a:pPr eaLnBrk="1" hangingPunct="1">
              <a:defRPr/>
            </a:pPr>
            <a:r>
              <a:rPr lang="en-US" sz="4800" dirty="0">
                <a:solidFill>
                  <a:schemeClr val="tx1"/>
                </a:solidFill>
                <a:ea typeface="ＭＳ Ｐゴシック" charset="0"/>
              </a:rPr>
              <a:t>The Worst Religion of All</a:t>
            </a:r>
          </a:p>
        </p:txBody>
      </p:sp>
      <p:sp>
        <p:nvSpPr>
          <p:cNvPr id="99331" name="Rectangle 3"/>
          <p:cNvSpPr>
            <a:spLocks noGrp="1" noChangeArrowheads="1"/>
          </p:cNvSpPr>
          <p:nvPr>
            <p:ph type="body" idx="1"/>
          </p:nvPr>
        </p:nvSpPr>
        <p:spPr>
          <a:xfrm>
            <a:off x="395288" y="1371600"/>
            <a:ext cx="8578850" cy="5486400"/>
          </a:xfrm>
          <a:solidFill>
            <a:srgbClr val="800000"/>
          </a:solidFill>
        </p:spPr>
        <p:txBody>
          <a:bodyPr/>
          <a:lstStyle/>
          <a:p>
            <a:pPr marL="0" indent="0" eaLnBrk="1" hangingPunct="1">
              <a:lnSpc>
                <a:spcPct val="90000"/>
              </a:lnSpc>
              <a:buFont typeface="Wingdings" charset="0"/>
              <a:buNone/>
            </a:pPr>
            <a:r>
              <a:rPr lang="en-US" altLang="ja-JP" dirty="0">
                <a:latin typeface="Arial" charset="0"/>
                <a:ea typeface="ＭＳ Ｐゴシック" charset="0"/>
              </a:rPr>
              <a:t>"The brutality, lust and abandon of Canaanite mythology is far worse than elsewhere in the Near East at the time.  And the astonishing characteristic of Canaanite deities, that they had no moral character whatever, must have brought out the worst traits in their devotees and entailed many of the most demoralizing practices of the time, such as sacred prostitution, child sacrifice and snake worship."</a:t>
            </a:r>
            <a:endParaRPr lang="en-US" altLang="ja-JP" sz="2400" dirty="0">
              <a:latin typeface="Arial" charset="0"/>
              <a:ea typeface="ＭＳ Ｐゴシック" charset="0"/>
            </a:endParaRPr>
          </a:p>
          <a:p>
            <a:pPr marL="0" indent="0" algn="r" eaLnBrk="1" hangingPunct="1">
              <a:lnSpc>
                <a:spcPct val="90000"/>
              </a:lnSpc>
              <a:buFont typeface="Wingdings" charset="0"/>
              <a:buNone/>
            </a:pPr>
            <a:r>
              <a:rPr lang="en-US" sz="2400" dirty="0">
                <a:latin typeface="Arial" charset="0"/>
                <a:ea typeface="ＭＳ Ｐゴシック" charset="0"/>
              </a:rPr>
              <a:t>Merrill F. Unger, </a:t>
            </a:r>
            <a:r>
              <a:rPr lang="en-US" sz="2400" i="1" dirty="0">
                <a:latin typeface="Arial" charset="0"/>
                <a:ea typeface="ＭＳ Ｐゴシック" charset="0"/>
              </a:rPr>
              <a:t>Archaeology and the OT, </a:t>
            </a:r>
            <a:r>
              <a:rPr lang="en-US" sz="2400" dirty="0">
                <a:latin typeface="Arial" charset="0"/>
                <a:ea typeface="ＭＳ Ｐゴシック" charset="0"/>
              </a:rPr>
              <a:t>175</a:t>
            </a:r>
            <a:endParaRPr lang="en-US" dirty="0">
              <a:latin typeface="Arial" charset="0"/>
              <a:ea typeface="ＭＳ Ｐゴシック" charset="0"/>
            </a:endParaRPr>
          </a:p>
        </p:txBody>
      </p:sp>
      <p:sp>
        <p:nvSpPr>
          <p:cNvPr id="99332" name="Text Box 4"/>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457200" y="1295400"/>
            <a:ext cx="5029200" cy="685800"/>
          </a:xfrm>
        </p:spPr>
        <p:txBody>
          <a:bodyPr/>
          <a:lstStyle/>
          <a:p>
            <a:pPr eaLnBrk="1" hangingPunct="1">
              <a:defRPr/>
            </a:pPr>
            <a:r>
              <a:rPr lang="en-US" sz="6600" dirty="0">
                <a:solidFill>
                  <a:schemeClr val="folHlink"/>
                </a:solidFill>
                <a:ea typeface="ＭＳ Ｐゴシック" charset="0"/>
              </a:rPr>
              <a:t>R</a:t>
            </a:r>
            <a:r>
              <a:rPr lang="en-US" sz="6600" dirty="0">
                <a:solidFill>
                  <a:srgbClr val="FFFFFF"/>
                </a:solidFill>
                <a:ea typeface="ＭＳ Ｐゴシック" charset="0"/>
              </a:rPr>
              <a:t>eligion</a:t>
            </a:r>
          </a:p>
        </p:txBody>
      </p:sp>
      <p:sp>
        <p:nvSpPr>
          <p:cNvPr id="100355" name="Rectangle 3"/>
          <p:cNvSpPr>
            <a:spLocks noGrp="1" noChangeArrowheads="1"/>
          </p:cNvSpPr>
          <p:nvPr>
            <p:ph type="body" idx="1"/>
          </p:nvPr>
        </p:nvSpPr>
        <p:spPr>
          <a:xfrm>
            <a:off x="323850" y="2935288"/>
            <a:ext cx="8502650" cy="3733800"/>
          </a:xfrm>
        </p:spPr>
        <p:txBody>
          <a:bodyPr/>
          <a:lstStyle/>
          <a:p>
            <a:pPr marL="0" indent="0" eaLnBrk="1" hangingPunct="1">
              <a:buFont typeface="Wingdings" charset="0"/>
              <a:buNone/>
            </a:pPr>
            <a:r>
              <a:rPr lang="en-US" sz="2800">
                <a:latin typeface="Arial" charset="0"/>
                <a:ea typeface="ＭＳ Ｐゴシック" charset="0"/>
              </a:rPr>
              <a:t>Influence on Israel</a:t>
            </a:r>
            <a:endParaRPr lang="en-US" sz="2800">
              <a:solidFill>
                <a:srgbClr val="333300"/>
              </a:solidFill>
              <a:latin typeface="Arial" charset="0"/>
              <a:ea typeface="ＭＳ Ｐゴシック" charset="0"/>
            </a:endParaRPr>
          </a:p>
          <a:p>
            <a:pPr marL="0" indent="0" eaLnBrk="1" hangingPunct="1">
              <a:buFont typeface="Wingdings" charset="0"/>
              <a:buNone/>
            </a:pPr>
            <a:r>
              <a:rPr lang="en-US" sz="2800">
                <a:solidFill>
                  <a:srgbClr val="FFCC00"/>
                </a:solidFill>
                <a:latin typeface="Arial" charset="0"/>
                <a:ea typeface="ＭＳ Ｐゴシック" charset="0"/>
              </a:rPr>
              <a:t>= syncretism</a:t>
            </a:r>
          </a:p>
          <a:p>
            <a:pPr marL="0" indent="0" eaLnBrk="1" hangingPunct="1">
              <a:buFont typeface="Wingdings" charset="0"/>
              <a:buNone/>
            </a:pPr>
            <a:r>
              <a:rPr lang="en-US" sz="2800">
                <a:solidFill>
                  <a:srgbClr val="FFCC00"/>
                </a:solidFill>
                <a:latin typeface="Arial" charset="0"/>
                <a:ea typeface="ＭＳ Ｐゴシック" charset="0"/>
              </a:rPr>
              <a:t>-Yahweh was God of power</a:t>
            </a:r>
          </a:p>
          <a:p>
            <a:pPr marL="0" indent="0" eaLnBrk="1" hangingPunct="1">
              <a:buFont typeface="Wingdings" charset="0"/>
              <a:buNone/>
            </a:pPr>
            <a:r>
              <a:rPr lang="en-US" sz="2800">
                <a:solidFill>
                  <a:srgbClr val="FFCC00"/>
                </a:solidFill>
                <a:latin typeface="Arial" charset="0"/>
                <a:ea typeface="ＭＳ Ｐゴシック" charset="0"/>
              </a:rPr>
              <a:t> while Ba</a:t>
            </a:r>
            <a:r>
              <a:rPr lang="fr-FR" altLang="ja-JP" sz="2800">
                <a:solidFill>
                  <a:srgbClr val="FFCC00"/>
                </a:solidFill>
                <a:latin typeface="Arial" charset="0"/>
                <a:ea typeface="ＭＳ Ｐゴシック" charset="0"/>
              </a:rPr>
              <a:t>'</a:t>
            </a:r>
            <a:r>
              <a:rPr lang="en-US" altLang="ja-JP" sz="2800">
                <a:solidFill>
                  <a:srgbClr val="FFCC00"/>
                </a:solidFill>
                <a:latin typeface="Arial" charset="0"/>
                <a:ea typeface="ＭＳ Ｐゴシック" charset="0"/>
              </a:rPr>
              <a:t>al was god of everyday life </a:t>
            </a:r>
          </a:p>
          <a:p>
            <a:pPr marL="0" indent="0" eaLnBrk="1" hangingPunct="1">
              <a:buFont typeface="Wingdings" charset="0"/>
              <a:buNone/>
            </a:pPr>
            <a:endParaRPr lang="en-US" sz="2800">
              <a:solidFill>
                <a:srgbClr val="FFCC00"/>
              </a:solidFill>
              <a:latin typeface="Arial" charset="0"/>
              <a:ea typeface="ＭＳ Ｐゴシック" charset="0"/>
            </a:endParaRPr>
          </a:p>
          <a:p>
            <a:pPr marL="0" indent="0" eaLnBrk="1" hangingPunct="1">
              <a:buFont typeface="Wingdings" charset="0"/>
              <a:buNone/>
            </a:pPr>
            <a:r>
              <a:rPr lang="en-US" sz="2800">
                <a:solidFill>
                  <a:srgbClr val="FFCC00"/>
                </a:solidFill>
                <a:latin typeface="Arial" charset="0"/>
                <a:ea typeface="ＭＳ Ｐゴシック" charset="0"/>
              </a:rPr>
              <a:t>Not until after the return from exile in Babylon was monotheism maintained by Israelites</a:t>
            </a:r>
            <a:r>
              <a:rPr lang="en-US" sz="2800">
                <a:solidFill>
                  <a:schemeClr val="folHlink"/>
                </a:solidFill>
                <a:latin typeface="Arial" charset="0"/>
                <a:ea typeface="ＭＳ Ｐゴシック" charset="0"/>
              </a:rPr>
              <a:t>.</a:t>
            </a:r>
            <a:r>
              <a:rPr lang="en-US" sz="2800">
                <a:solidFill>
                  <a:srgbClr val="333300"/>
                </a:solidFill>
                <a:latin typeface="Arial" charset="0"/>
                <a:ea typeface="ＭＳ Ｐゴシック" charset="0"/>
              </a:rPr>
              <a:t> </a:t>
            </a:r>
            <a:endParaRPr lang="en-US" sz="2800">
              <a:latin typeface="Arial" charset="0"/>
              <a:ea typeface="ＭＳ Ｐゴシック" charset="0"/>
            </a:endParaRPr>
          </a:p>
        </p:txBody>
      </p:sp>
      <p:pic>
        <p:nvPicPr>
          <p:cNvPr id="100356" name="Picture 4" descr="447899-music-resized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40481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87C1-D9CC-65EB-387C-C9FBC80BCC4F}"/>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3049DD6F-5088-BD51-049C-73C2F3FBC744}"/>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2F79FFCF-A2FC-096B-EAE5-59E0BBCCFD3B}"/>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8EDD4132-4188-F3CE-C016-A0AC5A1DC3D0}"/>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4F05E64F-5DB9-67D5-86A2-FE4D25CBE79C}"/>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8335FF5A-DE0A-7CCF-CF26-842B28B20A7F}"/>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8572E6A3-F470-39C1-1B19-F4BA1297E740}"/>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C95D14A2-402A-45D6-3B6D-3FEDA5AFCE51}"/>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DD67AADC-43AE-868F-F6AF-EC92CA304D84}"/>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415AAE90-238A-AB04-BEDD-5D8625D7F4D4}"/>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D7415F10-C768-A411-E63F-D44A97D2CEA9}"/>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27912F95-50E0-C649-4FE8-FF2EA648D013}"/>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986F907C-1F32-D496-98AD-4A05BC73E462}"/>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2350C4CA-5C2F-F61B-CFD7-785132F9F76B}"/>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8ED380F5-6A62-07EB-BAC8-56DDC3152070}"/>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2" name="Text Box 18">
            <a:extLst>
              <a:ext uri="{FF2B5EF4-FFF2-40B4-BE49-F238E27FC236}">
                <a16:creationId xmlns:a16="http://schemas.microsoft.com/office/drawing/2014/main" id="{70BADC1C-A0B8-5AA1-9CC4-7D16C738553E}"/>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00C317DD-767A-EC86-239B-C64C02C1646E}"/>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5" name="Picture 21" descr="RickNov02">
            <a:extLst>
              <a:ext uri="{FF2B5EF4-FFF2-40B4-BE49-F238E27FC236}">
                <a16:creationId xmlns:a16="http://schemas.microsoft.com/office/drawing/2014/main" id="{B18E6BC2-7C9C-26BA-FDAA-44771FB52F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0ADD0B3D-C6EF-B739-8DC8-590F5683E9BB}"/>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a:extLst>
              <a:ext uri="{FF2B5EF4-FFF2-40B4-BE49-F238E27FC236}">
                <a16:creationId xmlns:a16="http://schemas.microsoft.com/office/drawing/2014/main" id="{642FED3C-C42F-095D-FA4E-E6A1E9EED7B0}"/>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664F100D-6739-C0CE-DC93-27EF51AB98B1}"/>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FC14DD65-866E-3B48-12EA-05C4EE9D3499}"/>
              </a:ext>
            </a:extLst>
          </p:cNvPr>
          <p:cNvSpPr txBox="1"/>
          <p:nvPr/>
        </p:nvSpPr>
        <p:spPr>
          <a:xfrm>
            <a:off x="4817327" y="-3969834"/>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556359506"/>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38100" y="333375"/>
            <a:ext cx="9070975" cy="1143000"/>
          </a:xfrm>
        </p:spPr>
        <p:txBody>
          <a:bodyPr/>
          <a:lstStyle/>
          <a:p>
            <a:pPr eaLnBrk="1" hangingPunct="1">
              <a:defRPr/>
            </a:pPr>
            <a:r>
              <a:rPr lang="en-US" sz="5400" dirty="0">
                <a:solidFill>
                  <a:schemeClr val="folHlink"/>
                </a:solidFill>
                <a:ea typeface="ＭＳ Ｐゴシック" charset="0"/>
              </a:rPr>
              <a:t>R</a:t>
            </a:r>
            <a:r>
              <a:rPr lang="en-US" sz="5400" dirty="0">
                <a:solidFill>
                  <a:srgbClr val="FFFFFF"/>
                </a:solidFill>
                <a:ea typeface="ＭＳ Ｐゴシック" charset="0"/>
              </a:rPr>
              <a:t>eligion</a:t>
            </a:r>
          </a:p>
        </p:txBody>
      </p:sp>
      <p:sp>
        <p:nvSpPr>
          <p:cNvPr id="48131" name="Rectangle 3"/>
          <p:cNvSpPr>
            <a:spLocks noGrp="1" noChangeArrowheads="1"/>
          </p:cNvSpPr>
          <p:nvPr>
            <p:ph type="body" idx="1"/>
          </p:nvPr>
        </p:nvSpPr>
        <p:spPr>
          <a:xfrm>
            <a:off x="38100" y="1628775"/>
            <a:ext cx="9070975" cy="4114800"/>
          </a:xfrm>
          <a:effectLst>
            <a:outerShdw blurRad="63500" dist="38099" dir="2700000" algn="ctr" rotWithShape="0">
              <a:schemeClr val="bg2">
                <a:alpha val="74998"/>
              </a:schemeClr>
            </a:outerShdw>
          </a:effectLst>
        </p:spPr>
        <p:txBody>
          <a:bodyPr/>
          <a:lstStyle/>
          <a:p>
            <a:pPr marL="609600" indent="-609600" eaLnBrk="1" hangingPunct="1">
              <a:buFont typeface="Wingdings" charset="0"/>
              <a:buNone/>
              <a:defRPr/>
            </a:pPr>
            <a:r>
              <a:rPr lang="en-US" sz="2800" u="sng" dirty="0">
                <a:solidFill>
                  <a:srgbClr val="FFFFFF"/>
                </a:solidFill>
                <a:ea typeface="ＭＳ Ｐゴシック" charset="0"/>
              </a:rPr>
              <a:t>Why was Israel so influenced? </a:t>
            </a:r>
          </a:p>
          <a:p>
            <a:pPr marL="609600" indent="-609600" eaLnBrk="1" hangingPunct="1">
              <a:buFont typeface="Wingdings" charset="0"/>
              <a:buNone/>
              <a:defRPr/>
            </a:pPr>
            <a:r>
              <a:rPr lang="en-US" sz="2800" dirty="0">
                <a:solidFill>
                  <a:srgbClr val="FFFFFF"/>
                </a:solidFill>
                <a:ea typeface="ＭＳ Ｐゴシック" charset="0"/>
              </a:rPr>
              <a:t> </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Similar dialect</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Enlisted Canaanite help for superior weapons</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Superficial resemblance to Hebrew religion (peace offerings, divine titles, etc.)</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Appeal of syncretism—the best of both worlds with both Yahweh and Baal (Bratcher)</a:t>
            </a:r>
          </a:p>
        </p:txBody>
      </p:sp>
      <p:sp>
        <p:nvSpPr>
          <p:cNvPr id="101380" name="Text Box 4"/>
          <p:cNvSpPr txBox="1">
            <a:spLocks noChangeArrowheads="1"/>
          </p:cNvSpPr>
          <p:nvPr/>
        </p:nvSpPr>
        <p:spPr bwMode="auto">
          <a:xfrm>
            <a:off x="7772400" y="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92-93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113"/>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R</a:t>
            </a:r>
            <a:r>
              <a:rPr lang="en-US" dirty="0">
                <a:solidFill>
                  <a:srgbClr val="FFFFFF"/>
                </a:solidFill>
                <a:ea typeface="ＭＳ Ｐゴシック" charset="0"/>
              </a:rPr>
              <a:t>eligion</a:t>
            </a:r>
          </a:p>
        </p:txBody>
      </p:sp>
      <p:sp>
        <p:nvSpPr>
          <p:cNvPr id="102403" name="Rectangle 3"/>
          <p:cNvSpPr>
            <a:spLocks noGrp="1" noChangeArrowheads="1"/>
          </p:cNvSpPr>
          <p:nvPr>
            <p:ph type="body" idx="1"/>
          </p:nvPr>
        </p:nvSpPr>
        <p:spPr>
          <a:xfrm>
            <a:off x="250825" y="1905000"/>
            <a:ext cx="8763000" cy="4191000"/>
          </a:xfrm>
        </p:spPr>
        <p:txBody>
          <a:bodyPr/>
          <a:lstStyle/>
          <a:p>
            <a:pPr eaLnBrk="1" hangingPunct="1">
              <a:buFont typeface="Wingdings" charset="0"/>
              <a:buNone/>
            </a:pPr>
            <a:r>
              <a:rPr lang="en-US" sz="2800" u="sng">
                <a:solidFill>
                  <a:srgbClr val="FFFFFF"/>
                </a:solidFill>
                <a:latin typeface="Arial" charset="0"/>
                <a:ea typeface="ＭＳ Ｐゴシック" charset="0"/>
              </a:rPr>
              <a:t>How Israel fought against Canaanite influence </a:t>
            </a:r>
          </a:p>
          <a:p>
            <a:pPr eaLnBrk="1" hangingPunct="1">
              <a:buFont typeface="Wingdings" charset="0"/>
              <a:buNone/>
            </a:pPr>
            <a:endParaRPr lang="en-US" sz="2800">
              <a:solidFill>
                <a:srgbClr val="FFFFFF"/>
              </a:solidFill>
              <a:latin typeface="Arial" charset="0"/>
              <a:ea typeface="ＭＳ Ｐゴシック" charset="0"/>
            </a:endParaRPr>
          </a:p>
          <a:p>
            <a:pPr eaLnBrk="1" hangingPunct="1">
              <a:buFont typeface="Wingdings" charset="0"/>
              <a:buNone/>
            </a:pPr>
            <a:r>
              <a:rPr lang="en-US" sz="2800">
                <a:solidFill>
                  <a:srgbClr val="FFFFFF"/>
                </a:solidFill>
                <a:latin typeface="Arial" charset="0"/>
                <a:ea typeface="ＭＳ Ｐゴシック" charset="0"/>
              </a:rPr>
              <a:t>1.Good Theology</a:t>
            </a:r>
          </a:p>
          <a:p>
            <a:pPr lvl="1" eaLnBrk="1" hangingPunct="1">
              <a:buFont typeface="Wingdings" charset="0"/>
              <a:buNone/>
            </a:pPr>
            <a:r>
              <a:rPr lang="en-US">
                <a:solidFill>
                  <a:srgbClr val="FFFFFF"/>
                </a:solidFill>
                <a:latin typeface="Arial" charset="0"/>
                <a:ea typeface="ＭＳ Ｐゴシック" charset="0"/>
              </a:rPr>
              <a:t>· Bible taught One God</a:t>
            </a:r>
          </a:p>
          <a:p>
            <a:pPr lvl="1" eaLnBrk="1" hangingPunct="1">
              <a:buFont typeface="Wingdings" charset="0"/>
              <a:buNone/>
            </a:pPr>
            <a:r>
              <a:rPr lang="en-US">
                <a:solidFill>
                  <a:srgbClr val="FFFFFF"/>
                </a:solidFill>
                <a:latin typeface="Arial" charset="0"/>
                <a:ea typeface="ＭＳ Ｐゴシック" charset="0"/>
              </a:rPr>
              <a:t>· Genesis polemic (Bratcher)</a:t>
            </a:r>
          </a:p>
          <a:p>
            <a:pPr lvl="1" eaLnBrk="1" hangingPunct="1">
              <a:buFont typeface="Wingdings" charset="0"/>
              <a:buNone/>
            </a:pPr>
            <a:r>
              <a:rPr lang="en-US">
                <a:solidFill>
                  <a:srgbClr val="FFFFFF"/>
                </a:solidFill>
                <a:latin typeface="Arial" charset="0"/>
                <a:ea typeface="ＭＳ Ｐゴシック" charset="0"/>
              </a:rPr>
              <a:t>· Character of God</a:t>
            </a:r>
          </a:p>
        </p:txBody>
      </p:sp>
      <p:pic>
        <p:nvPicPr>
          <p:cNvPr id="102404" name="Picture 4" descr="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4137025"/>
            <a:ext cx="3200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539750" y="-100013"/>
            <a:ext cx="7772400" cy="1143001"/>
          </a:xfrm>
        </p:spPr>
        <p:txBody>
          <a:bodyPr/>
          <a:lstStyle/>
          <a:p>
            <a:pPr eaLnBrk="1" hangingPunct="1">
              <a:defRPr/>
            </a:pPr>
            <a:r>
              <a:rPr lang="en-US" dirty="0">
                <a:solidFill>
                  <a:srgbClr val="FFCC00"/>
                </a:solidFill>
                <a:ea typeface="ＭＳ Ｐゴシック" charset="0"/>
              </a:rPr>
              <a:t>R</a:t>
            </a:r>
            <a:r>
              <a:rPr lang="en-US" dirty="0">
                <a:solidFill>
                  <a:srgbClr val="FFFFFF"/>
                </a:solidFill>
                <a:ea typeface="ＭＳ Ｐゴシック" charset="0"/>
              </a:rPr>
              <a:t>eligion</a:t>
            </a:r>
          </a:p>
        </p:txBody>
      </p:sp>
      <p:sp>
        <p:nvSpPr>
          <p:cNvPr id="83970" name="Rectangle 3"/>
          <p:cNvSpPr>
            <a:spLocks noGrp="1" noChangeArrowheads="1"/>
          </p:cNvSpPr>
          <p:nvPr>
            <p:ph type="body" idx="1"/>
          </p:nvPr>
        </p:nvSpPr>
        <p:spPr>
          <a:xfrm>
            <a:off x="179512" y="1219200"/>
            <a:ext cx="8763000" cy="4114800"/>
          </a:xfrm>
        </p:spPr>
        <p:txBody>
          <a:bodyPr/>
          <a:lstStyle/>
          <a:p>
            <a:pPr eaLnBrk="1" hangingPunct="1">
              <a:lnSpc>
                <a:spcPct val="90000"/>
              </a:lnSpc>
              <a:buFont typeface="Wingdings" charset="0"/>
              <a:buNone/>
              <a:defRPr/>
            </a:pPr>
            <a:r>
              <a:rPr lang="en-US" sz="2800" dirty="0">
                <a:solidFill>
                  <a:srgbClr val="FFFFFF"/>
                </a:solidFill>
                <a:effectLst>
                  <a:glow rad="101600">
                    <a:schemeClr val="bg2">
                      <a:alpha val="75000"/>
                    </a:schemeClr>
                  </a:glow>
                </a:effectLst>
                <a:ea typeface="ＭＳ Ｐゴシック" charset="0"/>
              </a:rPr>
              <a:t>2. Prophets taught against religious practices</a:t>
            </a:r>
          </a:p>
          <a:p>
            <a:pPr lv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Similarity in appearance</a:t>
            </a:r>
          </a:p>
          <a:p>
            <a:pPr lv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Differences in morality:</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human sacrifice </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temple prostitutes</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child sacrifice </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mutilation</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bestiality  </a:t>
            </a:r>
          </a:p>
        </p:txBody>
      </p:sp>
      <p:pic>
        <p:nvPicPr>
          <p:cNvPr id="103428" name="Picture 4" descr="infanttobesacrific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3109913"/>
            <a:ext cx="45720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0" y="533400"/>
            <a:ext cx="5724525" cy="1143000"/>
          </a:xfrm>
        </p:spPr>
        <p:txBody>
          <a:bodyPr/>
          <a:lstStyle/>
          <a:p>
            <a:pPr eaLnBrk="1" hangingPunct="1">
              <a:defRPr/>
            </a:pPr>
            <a:r>
              <a:rPr lang="en-US" dirty="0">
                <a:solidFill>
                  <a:schemeClr val="folHlink"/>
                </a:solidFill>
                <a:ea typeface="ＭＳ Ｐゴシック" charset="0"/>
              </a:rPr>
              <a:t>R</a:t>
            </a:r>
            <a:r>
              <a:rPr lang="en-US" dirty="0">
                <a:solidFill>
                  <a:srgbClr val="FFFFFF"/>
                </a:solidFill>
                <a:ea typeface="ＭＳ Ｐゴシック" charset="0"/>
              </a:rPr>
              <a:t>eligion</a:t>
            </a:r>
          </a:p>
        </p:txBody>
      </p:sp>
      <p:sp>
        <p:nvSpPr>
          <p:cNvPr id="104451" name="Rectangle 3"/>
          <p:cNvSpPr>
            <a:spLocks noGrp="1" noChangeArrowheads="1"/>
          </p:cNvSpPr>
          <p:nvPr>
            <p:ph type="body" idx="1"/>
          </p:nvPr>
        </p:nvSpPr>
        <p:spPr>
          <a:xfrm>
            <a:off x="381000" y="3500438"/>
            <a:ext cx="8458200" cy="3205162"/>
          </a:xfrm>
        </p:spPr>
        <p:txBody>
          <a:bodyPr/>
          <a:lstStyle/>
          <a:p>
            <a:pPr marL="609600" indent="-609600" eaLnBrk="1" hangingPunct="1">
              <a:lnSpc>
                <a:spcPct val="90000"/>
              </a:lnSpc>
              <a:buFont typeface="Wingdings" charset="0"/>
              <a:buNone/>
            </a:pPr>
            <a:r>
              <a:rPr lang="en-US" dirty="0">
                <a:solidFill>
                  <a:srgbClr val="FFFFFF"/>
                </a:solidFill>
                <a:latin typeface="Arial" charset="0"/>
                <a:ea typeface="ＭＳ Ｐゴシック" charset="0"/>
              </a:rPr>
              <a:t>3. Language</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Here was Israel</a:t>
            </a:r>
            <a:r>
              <a:rPr lang="fr-FR" altLang="ja-JP" dirty="0">
                <a:solidFill>
                  <a:srgbClr val="FFFFFF"/>
                </a:solidFill>
                <a:latin typeface="Arial" charset="0"/>
                <a:ea typeface="ＭＳ Ｐゴシック" charset="0"/>
              </a:rPr>
              <a:t>'</a:t>
            </a:r>
            <a:r>
              <a:rPr lang="en-US" altLang="ja-JP" dirty="0">
                <a:solidFill>
                  <a:srgbClr val="FFFFFF"/>
                </a:solidFill>
                <a:latin typeface="Arial" charset="0"/>
                <a:ea typeface="ＭＳ Ｐゴシック" charset="0"/>
              </a:rPr>
              <a:t>s most successful counterattack</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Emphasized the personal nature of God</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Used poetic imagery for celebrating God</a:t>
            </a:r>
            <a:r>
              <a:rPr lang="fr-FR" altLang="ja-JP" dirty="0">
                <a:solidFill>
                  <a:srgbClr val="FFFFFF"/>
                </a:solidFill>
                <a:latin typeface="Arial" charset="0"/>
                <a:ea typeface="ＭＳ Ｐゴシック" charset="0"/>
              </a:rPr>
              <a:t>'</a:t>
            </a:r>
            <a:r>
              <a:rPr lang="en-US" altLang="ja-JP" dirty="0">
                <a:solidFill>
                  <a:srgbClr val="FFFFFF"/>
                </a:solidFill>
                <a:latin typeface="Arial" charset="0"/>
                <a:ea typeface="ＭＳ Ｐゴシック" charset="0"/>
              </a:rPr>
              <a:t>s sovereignty</a:t>
            </a:r>
            <a:endParaRPr lang="en-US" dirty="0">
              <a:solidFill>
                <a:srgbClr val="FFFFFF"/>
              </a:solidFill>
              <a:latin typeface="Arial" charset="0"/>
              <a:ea typeface="ＭＳ Ｐゴシック" charset="0"/>
            </a:endParaRPr>
          </a:p>
        </p:txBody>
      </p:sp>
      <p:pic>
        <p:nvPicPr>
          <p:cNvPr id="104452" name="Picture 4" descr="harp-da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5950" y="685800"/>
            <a:ext cx="2914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27384"/>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392113" y="-152400"/>
            <a:ext cx="8505825" cy="1143000"/>
          </a:xfrm>
        </p:spPr>
        <p:txBody>
          <a:bodyPr/>
          <a:lstStyle/>
          <a:p>
            <a:pPr eaLnBrk="1" hangingPunct="1">
              <a:defRPr/>
            </a:pPr>
            <a:r>
              <a:rPr lang="en-US" dirty="0">
                <a:solidFill>
                  <a:schemeClr val="folHlink"/>
                </a:solidFill>
                <a:ea typeface="ＭＳ Ｐゴシック" charset="0"/>
              </a:rPr>
              <a:t>Lessons</a:t>
            </a:r>
            <a:endParaRPr lang="en-US" dirty="0">
              <a:ea typeface="ＭＳ Ｐゴシック" charset="0"/>
            </a:endParaRPr>
          </a:p>
        </p:txBody>
      </p:sp>
      <p:sp>
        <p:nvSpPr>
          <p:cNvPr id="52227" name="Rectangle 3"/>
          <p:cNvSpPr>
            <a:spLocks noGrp="1" noChangeArrowheads="1"/>
          </p:cNvSpPr>
          <p:nvPr>
            <p:ph type="body" idx="1"/>
          </p:nvPr>
        </p:nvSpPr>
        <p:spPr>
          <a:xfrm>
            <a:off x="152400" y="1267544"/>
            <a:ext cx="8991600" cy="5257800"/>
          </a:xfrm>
          <a:effectLst/>
        </p:spPr>
        <p:txBody>
          <a:bodyPr/>
          <a:lstStyle/>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Child sacrifice</a:t>
            </a:r>
            <a:r>
              <a:rPr lang="en-US" sz="2800" dirty="0">
                <a:effectLst>
                  <a:glow rad="101600">
                    <a:schemeClr val="bg2">
                      <a:alpha val="75000"/>
                    </a:schemeClr>
                  </a:glow>
                </a:effectLst>
                <a:ea typeface="+mn-ea"/>
              </a:rPr>
              <a:t>: God hates it so much that it was the precipitating factor for judgment upon Israel. Do we practice it today? Why are abortions performed today?</a:t>
            </a:r>
          </a:p>
          <a:p>
            <a:pPr marL="469900" indent="-469900" eaLnBrk="1" hangingPunct="1">
              <a:buClr>
                <a:schemeClr val="tx1"/>
              </a:buClr>
              <a:buFont typeface="Wingdings" charset="2"/>
              <a:buChar char="u"/>
              <a:defRPr/>
            </a:pPr>
            <a:endParaRPr lang="en-US" sz="2800" dirty="0">
              <a:effectLst>
                <a:glow rad="101600">
                  <a:schemeClr val="bg2">
                    <a:alpha val="75000"/>
                  </a:schemeClr>
                </a:glow>
              </a:effectLst>
              <a:ea typeface="+mn-ea"/>
            </a:endParaRPr>
          </a:p>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Syncretism</a:t>
            </a:r>
            <a:r>
              <a:rPr lang="en-US" sz="2800" dirty="0">
                <a:effectLst>
                  <a:glow rad="101600">
                    <a:schemeClr val="bg2">
                      <a:alpha val="75000"/>
                    </a:schemeClr>
                  </a:glow>
                </a:effectLst>
                <a:ea typeface="+mn-ea"/>
              </a:rPr>
              <a:t>: Do we worship other </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gods</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 like career and fall back on God only when in trouble? </a:t>
            </a:r>
          </a:p>
          <a:p>
            <a:pPr marL="469900" indent="-469900" eaLnBrk="1" hangingPunct="1">
              <a:buClr>
                <a:schemeClr val="tx1"/>
              </a:buClr>
              <a:buFont typeface="Wingdings" charset="2"/>
              <a:buChar char="u"/>
              <a:defRPr/>
            </a:pPr>
            <a:endParaRPr lang="en-US" sz="2800" dirty="0">
              <a:effectLst>
                <a:glow rad="101600">
                  <a:schemeClr val="bg2">
                    <a:alpha val="75000"/>
                  </a:schemeClr>
                </a:glow>
              </a:effectLst>
              <a:ea typeface="+mn-ea"/>
            </a:endParaRPr>
          </a:p>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Evangelism</a:t>
            </a:r>
            <a:r>
              <a:rPr lang="en-US" sz="2800" dirty="0">
                <a:effectLst>
                  <a:glow rad="101600">
                    <a:schemeClr val="bg2">
                      <a:alpha val="75000"/>
                    </a:schemeClr>
                  </a:glow>
                </a:effectLst>
                <a:ea typeface="+mn-ea"/>
              </a:rPr>
              <a:t>: How do we use today</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s culture and language to present God to this generation?</a:t>
            </a:r>
          </a:p>
        </p:txBody>
      </p:sp>
      <p:sp>
        <p:nvSpPr>
          <p:cNvPr id="105476"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38100" y="476250"/>
            <a:ext cx="9070975" cy="1143000"/>
          </a:xfrm>
          <a:solidFill>
            <a:srgbClr val="000000"/>
          </a:solidFill>
        </p:spPr>
        <p:txBody>
          <a:bodyPr/>
          <a:lstStyle/>
          <a:p>
            <a:pPr eaLnBrk="1" hangingPunct="1">
              <a:defRPr/>
            </a:pPr>
            <a:r>
              <a:rPr lang="en-US" dirty="0">
                <a:solidFill>
                  <a:srgbClr val="FFFFFF"/>
                </a:solidFill>
                <a:ea typeface="ＭＳ Ｐゴシック" charset="0"/>
              </a:rPr>
              <a:t>Small Group Discussion</a:t>
            </a:r>
          </a:p>
        </p:txBody>
      </p:sp>
      <p:sp>
        <p:nvSpPr>
          <p:cNvPr id="65539" name="Rectangle 3"/>
          <p:cNvSpPr>
            <a:spLocks noGrp="1" noChangeArrowheads="1"/>
          </p:cNvSpPr>
          <p:nvPr>
            <p:ph type="body" idx="1"/>
          </p:nvPr>
        </p:nvSpPr>
        <p:spPr>
          <a:xfrm>
            <a:off x="381000" y="1700808"/>
            <a:ext cx="8382000" cy="3657600"/>
          </a:xfrm>
          <a:effectLst>
            <a:outerShdw blurRad="63500" dist="38099" dir="2700000" algn="ctr" rotWithShape="0">
              <a:schemeClr val="bg2">
                <a:alpha val="74998"/>
              </a:schemeClr>
            </a:outerShdw>
          </a:effectLst>
        </p:spPr>
        <p:txBody>
          <a:bodyPr anchor="ctr"/>
          <a:lstStyle/>
          <a:p>
            <a:pPr marL="622300" indent="-622300" eaLnBrk="1" hangingPunct="1">
              <a:buClr>
                <a:schemeClr val="tx1"/>
              </a:buClr>
              <a:buFont typeface="Wingdings" charset="2"/>
              <a:buChar char="u"/>
              <a:defRPr/>
            </a:pPr>
            <a:r>
              <a:rPr lang="en-US" sz="3600" dirty="0">
                <a:effectLst>
                  <a:glow rad="101600">
                    <a:schemeClr val="bg2">
                      <a:alpha val="75000"/>
                    </a:schemeClr>
                  </a:glow>
                </a:effectLst>
                <a:ea typeface="+mn-ea"/>
              </a:rPr>
              <a:t>How do you preserve godly values amidst your "Canaanite age"? </a:t>
            </a:r>
          </a:p>
          <a:p>
            <a:pPr marL="622300" indent="-622300" eaLnBrk="1" hangingPunct="1">
              <a:buClr>
                <a:schemeClr val="tx1"/>
              </a:buClr>
              <a:buFont typeface="Wingdings" charset="2"/>
              <a:buChar char="u"/>
              <a:defRPr/>
            </a:pPr>
            <a:r>
              <a:rPr lang="en-US" sz="3600" dirty="0">
                <a:effectLst>
                  <a:glow rad="101600">
                    <a:schemeClr val="bg2">
                      <a:alpha val="75000"/>
                    </a:schemeClr>
                  </a:glow>
                </a:effectLst>
                <a:ea typeface="+mn-ea"/>
              </a:rPr>
              <a:t>What is the most effective means you have found to be in the world but not of the world?</a:t>
            </a:r>
          </a:p>
        </p:txBody>
      </p:sp>
      <p:sp>
        <p:nvSpPr>
          <p:cNvPr id="106500" name="Text Box 4"/>
          <p:cNvSpPr txBox="1">
            <a:spLocks noChangeArrowheads="1"/>
          </p:cNvSpPr>
          <p:nvPr/>
        </p:nvSpPr>
        <p:spPr bwMode="auto">
          <a:xfrm>
            <a:off x="45561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latin typeface="Arial" charset="0"/>
              <a:cs typeface="Arial" charset="0"/>
            </a:endParaRPr>
          </a:p>
        </p:txBody>
      </p:sp>
      <p:sp>
        <p:nvSpPr>
          <p:cNvPr id="65542" name="Text Box 6" descr="Brown marble"/>
          <p:cNvSpPr txBox="1">
            <a:spLocks noChangeArrowheads="1"/>
          </p:cNvSpPr>
          <p:nvPr/>
        </p:nvSpPr>
        <p:spPr bwMode="auto">
          <a:xfrm>
            <a:off x="304800" y="5622925"/>
            <a:ext cx="8610600" cy="854075"/>
          </a:xfrm>
          <a:prstGeom prst="rect">
            <a:avLst/>
          </a:prstGeom>
          <a:solidFill>
            <a:srgbClr val="0000CC"/>
          </a:solid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b="1" dirty="0">
                <a:latin typeface="Arial"/>
                <a:cs typeface="Arial"/>
              </a:rPr>
              <a:t>"</a:t>
            </a:r>
            <a:r>
              <a:rPr lang="en-US" b="1" dirty="0">
                <a:latin typeface="Arial"/>
                <a:cs typeface="Arial"/>
              </a:rPr>
              <a:t>I</a:t>
            </a:r>
            <a:r>
              <a:rPr lang="fr-FR" b="1" dirty="0">
                <a:latin typeface="Arial"/>
                <a:cs typeface="Arial"/>
              </a:rPr>
              <a:t>'</a:t>
            </a:r>
            <a:r>
              <a:rPr lang="en-US" b="1" dirty="0">
                <a:latin typeface="Arial"/>
                <a:cs typeface="Arial"/>
              </a:rPr>
              <a:t>m not asking you to take them out of the world, but to keep them safe from the evil one</a:t>
            </a:r>
            <a:r>
              <a:rPr lang="en-US" altLang="ja-JP" b="1" dirty="0">
                <a:latin typeface="Arial"/>
                <a:cs typeface="Arial"/>
              </a:rPr>
              <a:t>"</a:t>
            </a:r>
            <a:r>
              <a:rPr lang="en-US" b="1" dirty="0">
                <a:latin typeface="Arial"/>
                <a:cs typeface="Arial"/>
              </a:rPr>
              <a:t> (John 17:15 NLT)</a:t>
            </a:r>
          </a:p>
        </p:txBody>
      </p:sp>
      <p:sp>
        <p:nvSpPr>
          <p:cNvPr id="106502" name="Text Box 7"/>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a:t>
            </a:r>
            <a:r>
              <a:rPr lang="en-US" sz="2800" b="1" dirty="0" err="1">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779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2A32-B607-95AC-DD71-AA3E80CE8E97}"/>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9F4ED267-D78D-4299-B858-E62BA817931C}"/>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80B17AD2-1EB1-96BA-BE73-F203ACC5FACC}"/>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4D206390-1EA8-C7B8-F41D-5661DD0E71BC}"/>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FA9DC5B0-0CC2-85D1-82A9-51C86DF377DB}"/>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9285F26D-4793-D4A5-DEF0-B260F3AE4CA0}"/>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869485CF-B644-FBC0-F515-D20F70A222E8}"/>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ADD72F7E-42F0-B388-828A-AF1EEA3CECEA}"/>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DEAFF15E-DB22-3904-EF92-3F8910C21993}"/>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BE646E58-2603-8B5D-2CFA-ED72D967E90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DF25079A-405A-95C2-7DA1-2804C1F548FC}"/>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E7943931-2CB3-FC3E-FB66-CEE53788EED2}"/>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C3ADDBD9-5204-347A-7566-AD41CE3A19D5}"/>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717C73BE-4DA2-8D19-E6B9-BBE2D11200B1}"/>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E25A59E5-02F7-44EB-109A-BDFFDE2D858C}"/>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1" name="Oval 17">
            <a:extLst>
              <a:ext uri="{FF2B5EF4-FFF2-40B4-BE49-F238E27FC236}">
                <a16:creationId xmlns:a16="http://schemas.microsoft.com/office/drawing/2014/main" id="{528C5CBA-6948-C97E-85D6-58C39EAC5973}"/>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9E8123B2-A1C5-BCED-3860-B1B95339DB4E}"/>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EC3BC775-B490-E1BA-5740-464EEB6FC48F}"/>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B2C2DC27-66E5-E5F2-1537-7E9A38B0035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2636912"/>
            <a:ext cx="20574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9101B5DF-2041-8587-26ED-6D6F7A0629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55922493-2504-AE01-4AD0-6568325FF20E}"/>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a:extLst>
              <a:ext uri="{FF2B5EF4-FFF2-40B4-BE49-F238E27FC236}">
                <a16:creationId xmlns:a16="http://schemas.microsoft.com/office/drawing/2014/main" id="{787212EB-9057-7765-F003-3EF3CFE3BBF0}"/>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812FF819-FD00-6D59-CCB5-2CBD35E28422}"/>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BF67012E-876D-21E2-DE79-9007B0DAACA0}"/>
              </a:ext>
            </a:extLst>
          </p:cNvPr>
          <p:cNvSpPr txBox="1"/>
          <p:nvPr/>
        </p:nvSpPr>
        <p:spPr>
          <a:xfrm>
            <a:off x="4817327" y="-3969834"/>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572659835"/>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8374F-A6D0-53ED-C35E-807A2752EFE9}"/>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755AAA93-79D8-47B8-E0C7-D0B1C9221378}"/>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BE802BC9-5CAC-CC29-87E9-784241EFFA06}"/>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AA60B9AF-9E6F-7C1B-090D-F6AD4C89F84B}"/>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FEFD564E-17F1-D8F7-79B7-78A542039320}"/>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846ECEF0-AC25-B852-394A-995D981A578C}"/>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4A2824DF-2C24-F6F1-1DEE-B14AA9186764}"/>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EDA1C4B0-E007-2F5F-A66C-14DB857D8700}"/>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9BF27D1D-BD5F-7BC0-9832-D144218F437F}"/>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5C7EA046-EBAE-ABC4-D496-442BD485D21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9422846D-4C0F-D34D-CBEF-A4DC22F62192}"/>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271C3395-37EB-4B4A-3682-DBC9D1F0CC00}"/>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7E61A5EA-1CF6-C396-F985-97A41026EBC2}"/>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83BB0E25-1263-1A5D-BBD8-6110ACF9E420}"/>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8123F598-3D40-BF54-FD59-0849B2DF68D3}"/>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0" name="Oval 16">
            <a:extLst>
              <a:ext uri="{FF2B5EF4-FFF2-40B4-BE49-F238E27FC236}">
                <a16:creationId xmlns:a16="http://schemas.microsoft.com/office/drawing/2014/main" id="{9B8908FC-B0B8-3C25-2CF0-2F0C5DE68128}"/>
              </a:ext>
            </a:extLst>
          </p:cNvPr>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sp>
        <p:nvSpPr>
          <p:cNvPr id="1132561" name="Oval 17">
            <a:extLst>
              <a:ext uri="{FF2B5EF4-FFF2-40B4-BE49-F238E27FC236}">
                <a16:creationId xmlns:a16="http://schemas.microsoft.com/office/drawing/2014/main" id="{28C708F0-EE78-E5E9-D8CA-38CD394EC991}"/>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11F36A35-2719-37B4-A49D-4C321B0765BB}"/>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A0CE2772-03E1-1BCB-A31B-280DE569493E}"/>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E9546C58-1668-31FE-1F71-1B6F22ED78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2636912"/>
            <a:ext cx="20574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C69BDD5D-191E-1011-F506-B3811F7980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C3E1F68F-00FD-72CE-C1E2-729B311B057A}"/>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pic>
        <p:nvPicPr>
          <p:cNvPr id="1132567" name="Picture 23" descr="Rick &amp; Susan">
            <a:extLst>
              <a:ext uri="{FF2B5EF4-FFF2-40B4-BE49-F238E27FC236}">
                <a16:creationId xmlns:a16="http://schemas.microsoft.com/office/drawing/2014/main" id="{D0360690-036C-2D5E-F166-A61916D68AD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9464" y="1676400"/>
            <a:ext cx="1371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13">
            <a:extLst>
              <a:ext uri="{FF2B5EF4-FFF2-40B4-BE49-F238E27FC236}">
                <a16:creationId xmlns:a16="http://schemas.microsoft.com/office/drawing/2014/main" id="{D6167BCA-D0A7-AAA8-D168-87545B19A196}"/>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2733A35C-C7EC-0632-0317-AEB85AD09B0C}"/>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8723B1C5-0409-AD01-6C2F-AE87E9BF831B}"/>
              </a:ext>
            </a:extLst>
          </p:cNvPr>
          <p:cNvSpPr txBox="1"/>
          <p:nvPr/>
        </p:nvSpPr>
        <p:spPr>
          <a:xfrm>
            <a:off x="4817327" y="-3969834"/>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61103183"/>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AE9D-E3C7-C894-C872-C269A16F3E5B}"/>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6ECF2E46-44A1-355D-325F-4DDE51F40BD0}"/>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23EF5ABD-B51D-AFFD-3159-3CE0FEB5CCC3}"/>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88BE59A1-F3DE-574E-D5D6-DA65A24E1188}"/>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06177D1B-451B-730D-8F83-EFA1E135F75A}"/>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DA0312C8-DEA7-A74B-4012-1E1EFCF570B3}"/>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F22A694E-147B-E802-0C22-87AAC7C2467B}"/>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B6C8C637-3591-2175-D4AF-F84172EE31AE}"/>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1A5C8388-6BB6-6377-2B8F-78D4178EAD9B}"/>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6EDCDD3C-F7DF-7D93-F47F-473F3DD8692C}"/>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1B515AD1-90DF-17CA-1794-ECA5053DB999}"/>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8A1DE934-4987-EEEC-446A-3532056D2BC4}"/>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AD24F1A8-0405-67C6-B8FC-10DD1CA21BD6}"/>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37E265D7-FA69-6D17-374B-14180C5A42B4}"/>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26A0A6CD-6887-CB67-D76B-DE46E7D163A0}"/>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0" name="Oval 16">
            <a:extLst>
              <a:ext uri="{FF2B5EF4-FFF2-40B4-BE49-F238E27FC236}">
                <a16:creationId xmlns:a16="http://schemas.microsoft.com/office/drawing/2014/main" id="{9A4A23B6-3D9B-2009-C908-80D01A7E40DF}"/>
              </a:ext>
            </a:extLst>
          </p:cNvPr>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sp>
        <p:nvSpPr>
          <p:cNvPr id="1132561" name="Oval 17">
            <a:extLst>
              <a:ext uri="{FF2B5EF4-FFF2-40B4-BE49-F238E27FC236}">
                <a16:creationId xmlns:a16="http://schemas.microsoft.com/office/drawing/2014/main" id="{FC2AF65A-2375-F5BE-81D2-563A8AA5E455}"/>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63BAC98D-BB4E-8CFC-CF6A-34405EBD2B40}"/>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6A4613B8-D9DE-2F0E-9BA1-913CCF47CDC8}"/>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CE6DA7A8-73BC-6A28-C260-DDB7ABCB70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2971800"/>
            <a:ext cx="20574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5661FC3B-D888-FDED-AE28-ECB7C2EF5DF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76EB4382-87CD-9419-E480-5DC4717CD317}"/>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pic>
        <p:nvPicPr>
          <p:cNvPr id="1132567" name="Picture 23" descr="Rick &amp; Susan">
            <a:extLst>
              <a:ext uri="{FF2B5EF4-FFF2-40B4-BE49-F238E27FC236}">
                <a16:creationId xmlns:a16="http://schemas.microsoft.com/office/drawing/2014/main" id="{A0299EBB-E682-173E-2C93-DD59421D6C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9464" y="1676400"/>
            <a:ext cx="13716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8" name="Picture 24" descr="Rick &amp; Susan">
            <a:extLst>
              <a:ext uri="{FF2B5EF4-FFF2-40B4-BE49-F238E27FC236}">
                <a16:creationId xmlns:a16="http://schemas.microsoft.com/office/drawing/2014/main" id="{CC6B7E64-3D02-418E-754E-E8DE65550A4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0248" y="980728"/>
            <a:ext cx="69342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3">
            <a:extLst>
              <a:ext uri="{FF2B5EF4-FFF2-40B4-BE49-F238E27FC236}">
                <a16:creationId xmlns:a16="http://schemas.microsoft.com/office/drawing/2014/main" id="{2C4C67DE-B759-3D66-840A-42C7EA6EC62C}"/>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94069C42-E0D8-33E2-7F87-C1DE88B30025}"/>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73A8373C-12C5-82E2-CC5B-844A2EE8FC3A}"/>
              </a:ext>
            </a:extLst>
          </p:cNvPr>
          <p:cNvSpPr txBox="1"/>
          <p:nvPr/>
        </p:nvSpPr>
        <p:spPr>
          <a:xfrm>
            <a:off x="4817327" y="-3969834"/>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1815296"/>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screen">
            <a:lum bright="-54000"/>
            <a:extLst>
              <a:ext uri="{28A0092B-C50C-407E-A947-70E740481C1C}">
                <a14:useLocalDpi xmlns:a14="http://schemas.microsoft.com/office/drawing/2010/main"/>
              </a:ext>
            </a:extLst>
          </a:blip>
          <a:srcRect l="9489" r="2190"/>
          <a:stretch>
            <a:fillRect/>
          </a:stretch>
        </p:blipFill>
        <p:spPr bwMode="auto">
          <a:xfrm>
            <a:off x="-76200" y="0"/>
            <a:ext cx="9220200" cy="6908800"/>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4515" name="Rectangle 3"/>
          <p:cNvSpPr>
            <a:spLocks noGrp="1" noChangeArrowheads="1"/>
          </p:cNvSpPr>
          <p:nvPr>
            <p:ph type="title" idx="4294967295"/>
          </p:nvPr>
        </p:nvSpPr>
        <p:spPr>
          <a:xfrm>
            <a:off x="533400" y="0"/>
            <a:ext cx="7772400" cy="1295400"/>
          </a:xfrm>
          <a:effectLst>
            <a:outerShdw blurRad="63500" dist="38099" dir="2700000" algn="ctr" rotWithShape="0">
              <a:schemeClr val="tx1">
                <a:alpha val="74998"/>
              </a:schemeClr>
            </a:outerShdw>
          </a:effectLst>
        </p:spPr>
        <p:txBody>
          <a:bodyPr/>
          <a:lstStyle/>
          <a:p>
            <a:pPr eaLnBrk="1" hangingPunct="1">
              <a:defRPr/>
            </a:pPr>
            <a:r>
              <a:rPr lang="en-US" sz="5400" b="1" dirty="0">
                <a:solidFill>
                  <a:srgbClr val="FFFF00"/>
                </a:solidFill>
                <a:ea typeface="ＭＳ Ｐゴシック" charset="0"/>
              </a:rPr>
              <a:t>The Table of Nations </a:t>
            </a:r>
            <a:br>
              <a:rPr lang="en-US" sz="5400" b="1" dirty="0">
                <a:solidFill>
                  <a:srgbClr val="FFFF00"/>
                </a:solidFill>
                <a:ea typeface="ＭＳ Ｐゴシック" charset="0"/>
              </a:rPr>
            </a:br>
            <a:r>
              <a:rPr lang="en-US" sz="3600" b="1" dirty="0">
                <a:solidFill>
                  <a:srgbClr val="FFFF00"/>
                </a:solidFill>
                <a:ea typeface="ＭＳ Ｐゴシック" charset="0"/>
              </a:rPr>
              <a:t>(Gen. 10)</a:t>
            </a:r>
            <a:endParaRPr lang="en-US" sz="5400" b="1" dirty="0">
              <a:ea typeface="ＭＳ Ｐゴシック" charset="0"/>
            </a:endParaRPr>
          </a:p>
        </p:txBody>
      </p:sp>
      <p:sp>
        <p:nvSpPr>
          <p:cNvPr id="64516" name="Text Box 4"/>
          <p:cNvSpPr txBox="1">
            <a:spLocks noChangeArrowheads="1"/>
          </p:cNvSpPr>
          <p:nvPr/>
        </p:nvSpPr>
        <p:spPr bwMode="auto">
          <a:xfrm>
            <a:off x="3729038" y="1676400"/>
            <a:ext cx="138112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NOAH</a:t>
            </a:r>
          </a:p>
        </p:txBody>
      </p:sp>
      <p:sp>
        <p:nvSpPr>
          <p:cNvPr id="64517" name="Text Box 5"/>
          <p:cNvSpPr txBox="1">
            <a:spLocks noChangeArrowheads="1"/>
          </p:cNvSpPr>
          <p:nvPr/>
        </p:nvSpPr>
        <p:spPr bwMode="auto">
          <a:xfrm>
            <a:off x="379413" y="31242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Japheth</a:t>
            </a:r>
          </a:p>
        </p:txBody>
      </p:sp>
      <p:sp>
        <p:nvSpPr>
          <p:cNvPr id="64518" name="Text Box 6"/>
          <p:cNvSpPr txBox="1">
            <a:spLocks noChangeArrowheads="1"/>
          </p:cNvSpPr>
          <p:nvPr/>
        </p:nvSpPr>
        <p:spPr bwMode="auto">
          <a:xfrm>
            <a:off x="3865563" y="3124200"/>
            <a:ext cx="1109662"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HAM</a:t>
            </a:r>
          </a:p>
        </p:txBody>
      </p:sp>
      <p:sp>
        <p:nvSpPr>
          <p:cNvPr id="64519" name="Text Box 7"/>
          <p:cNvSpPr txBox="1">
            <a:spLocks noChangeArrowheads="1"/>
          </p:cNvSpPr>
          <p:nvPr/>
        </p:nvSpPr>
        <p:spPr bwMode="auto">
          <a:xfrm>
            <a:off x="6992938" y="3124200"/>
            <a:ext cx="13589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SHEM</a:t>
            </a:r>
            <a:endParaRPr lang="en-US" sz="3200" b="1">
              <a:solidFill>
                <a:srgbClr val="FFFF00"/>
              </a:solidFill>
              <a:latin typeface="Arial" charset="0"/>
            </a:endParaRPr>
          </a:p>
        </p:txBody>
      </p:sp>
      <p:sp>
        <p:nvSpPr>
          <p:cNvPr id="64520" name="Text Box 8"/>
          <p:cNvSpPr txBox="1">
            <a:spLocks noChangeArrowheads="1"/>
          </p:cNvSpPr>
          <p:nvPr/>
        </p:nvSpPr>
        <p:spPr bwMode="auto">
          <a:xfrm>
            <a:off x="190500" y="4038600"/>
            <a:ext cx="2443163"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Caucasians</a:t>
            </a:r>
          </a:p>
        </p:txBody>
      </p:sp>
      <p:sp>
        <p:nvSpPr>
          <p:cNvPr id="64521" name="Text Box 9"/>
          <p:cNvSpPr txBox="1">
            <a:spLocks noChangeArrowheads="1"/>
          </p:cNvSpPr>
          <p:nvPr/>
        </p:nvSpPr>
        <p:spPr bwMode="auto">
          <a:xfrm>
            <a:off x="3246438" y="4038600"/>
            <a:ext cx="23526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Canaanites</a:t>
            </a:r>
          </a:p>
        </p:txBody>
      </p:sp>
      <p:sp>
        <p:nvSpPr>
          <p:cNvPr id="64522" name="Text Box 10"/>
          <p:cNvSpPr txBox="1">
            <a:spLocks noChangeArrowheads="1"/>
          </p:cNvSpPr>
          <p:nvPr/>
        </p:nvSpPr>
        <p:spPr bwMode="auto">
          <a:xfrm>
            <a:off x="6792913" y="40386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Semites</a:t>
            </a:r>
            <a:endParaRPr lang="en-US" sz="3200" b="1">
              <a:solidFill>
                <a:srgbClr val="FFFF00"/>
              </a:solidFill>
              <a:latin typeface="Arial" charset="0"/>
            </a:endParaRPr>
          </a:p>
        </p:txBody>
      </p:sp>
      <p:sp>
        <p:nvSpPr>
          <p:cNvPr id="64523" name="Text Box 11"/>
          <p:cNvSpPr txBox="1">
            <a:spLocks noChangeArrowheads="1"/>
          </p:cNvSpPr>
          <p:nvPr/>
        </p:nvSpPr>
        <p:spPr bwMode="auto">
          <a:xfrm>
            <a:off x="74613" y="5105400"/>
            <a:ext cx="2690812"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Europeans &amp;</a:t>
            </a:r>
          </a:p>
          <a:p>
            <a:pPr algn="ctr" eaLnBrk="0" hangingPunct="0">
              <a:defRPr/>
            </a:pPr>
            <a:r>
              <a:rPr lang="en-US" sz="3200" b="1">
                <a:solidFill>
                  <a:srgbClr val="FFFF00"/>
                </a:solidFill>
                <a:latin typeface="Arial" pitchFamily="-105" charset="0"/>
                <a:ea typeface="+mn-ea"/>
                <a:cs typeface="+mn-cs"/>
              </a:rPr>
              <a:t>East Indians</a:t>
            </a:r>
          </a:p>
        </p:txBody>
      </p:sp>
      <p:sp>
        <p:nvSpPr>
          <p:cNvPr id="64524" name="Text Box 12"/>
          <p:cNvSpPr txBox="1">
            <a:spLocks noChangeArrowheads="1"/>
          </p:cNvSpPr>
          <p:nvPr/>
        </p:nvSpPr>
        <p:spPr bwMode="auto">
          <a:xfrm>
            <a:off x="3325813" y="5105400"/>
            <a:ext cx="2216150"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Africans &amp;</a:t>
            </a:r>
          </a:p>
          <a:p>
            <a:pPr algn="ctr" eaLnBrk="0" hangingPunct="0">
              <a:defRPr/>
            </a:pPr>
            <a:r>
              <a:rPr lang="en-US" sz="3200" b="1">
                <a:solidFill>
                  <a:srgbClr val="FFFF00"/>
                </a:solidFill>
                <a:latin typeface="Arial" pitchFamily="-105" charset="0"/>
                <a:ea typeface="+mn-ea"/>
                <a:cs typeface="+mn-cs"/>
              </a:rPr>
              <a:t> Asians</a:t>
            </a:r>
          </a:p>
        </p:txBody>
      </p:sp>
      <p:sp>
        <p:nvSpPr>
          <p:cNvPr id="64525" name="Text Box 13"/>
          <p:cNvSpPr txBox="1">
            <a:spLocks noChangeArrowheads="1"/>
          </p:cNvSpPr>
          <p:nvPr/>
        </p:nvSpPr>
        <p:spPr bwMode="auto">
          <a:xfrm>
            <a:off x="6880225" y="5105400"/>
            <a:ext cx="1584325"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Jews &amp;</a:t>
            </a:r>
          </a:p>
          <a:p>
            <a:pPr algn="ctr">
              <a:defRPr/>
            </a:pPr>
            <a:r>
              <a:rPr lang="en-US" sz="3200" b="1" i="1">
                <a:solidFill>
                  <a:srgbClr val="FFFF00"/>
                </a:solidFill>
                <a:latin typeface="Arial" charset="0"/>
              </a:rPr>
              <a:t> Arabs</a:t>
            </a:r>
            <a:endParaRPr lang="en-US" sz="3200" b="1">
              <a:solidFill>
                <a:srgbClr val="FFFF00"/>
              </a:solidFill>
              <a:latin typeface="Arial" charset="0"/>
            </a:endParaRPr>
          </a:p>
        </p:txBody>
      </p:sp>
      <p:sp>
        <p:nvSpPr>
          <p:cNvPr id="64526" name="AutoShape 14"/>
          <p:cNvSpPr>
            <a:spLocks noChangeArrowheads="1"/>
          </p:cNvSpPr>
          <p:nvPr/>
        </p:nvSpPr>
        <p:spPr bwMode="auto">
          <a:xfrm rot="-1112176">
            <a:off x="2590800" y="224155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64527" name="AutoShape 15"/>
          <p:cNvSpPr>
            <a:spLocks noChangeArrowheads="1"/>
          </p:cNvSpPr>
          <p:nvPr/>
        </p:nvSpPr>
        <p:spPr bwMode="auto">
          <a:xfrm rot="-5448300">
            <a:off x="4000500" y="25527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64528" name="AutoShape 16"/>
          <p:cNvSpPr>
            <a:spLocks noChangeArrowheads="1"/>
          </p:cNvSpPr>
          <p:nvPr/>
        </p:nvSpPr>
        <p:spPr bwMode="auto">
          <a:xfrm rot="-9047274">
            <a:off x="5410200" y="22860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79888" name="Text Box 17"/>
          <p:cNvSpPr txBox="1">
            <a:spLocks noChangeArrowheads="1"/>
          </p:cNvSpPr>
          <p:nvPr/>
        </p:nvSpPr>
        <p:spPr bwMode="auto">
          <a:xfrm>
            <a:off x="8615363" y="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17</a:t>
            </a:r>
          </a:p>
        </p:txBody>
      </p:sp>
      <p:sp>
        <p:nvSpPr>
          <p:cNvPr id="64530" name="Text Box 18"/>
          <p:cNvSpPr txBox="1">
            <a:spLocks noChangeArrowheads="1"/>
          </p:cNvSpPr>
          <p:nvPr/>
        </p:nvSpPr>
        <p:spPr bwMode="auto">
          <a:xfrm>
            <a:off x="2133600" y="3468688"/>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a:t>
            </a:r>
            <a:endParaRPr lang="en-US" sz="1800">
              <a:latin typeface="Arial" charset="0"/>
            </a:endParaRPr>
          </a:p>
        </p:txBody>
      </p:sp>
      <p:sp>
        <p:nvSpPr>
          <p:cNvPr id="64531" name="Text Box 19"/>
          <p:cNvSpPr txBox="1">
            <a:spLocks noChangeArrowheads="1"/>
          </p:cNvSpPr>
          <p:nvPr/>
        </p:nvSpPr>
        <p:spPr bwMode="auto">
          <a:xfrm>
            <a:off x="1676400" y="48768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Sinai</a:t>
            </a:r>
            <a:endParaRPr lang="en-US" sz="1800">
              <a:latin typeface="Arial" charset="0"/>
            </a:endParaRPr>
          </a:p>
        </p:txBody>
      </p:sp>
      <p:sp>
        <p:nvSpPr>
          <p:cNvPr id="64532" name="Text Box 20"/>
          <p:cNvSpPr txBox="1">
            <a:spLocks noChangeArrowheads="1"/>
          </p:cNvSpPr>
          <p:nvPr/>
        </p:nvSpPr>
        <p:spPr bwMode="auto">
          <a:xfrm>
            <a:off x="8305800" y="1752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Sino</a:t>
            </a:r>
            <a:endParaRPr lang="en-US" sz="1800">
              <a:latin typeface="Arial" charset="0"/>
            </a:endParaRPr>
          </a:p>
        </p:txBody>
      </p:sp>
      <p:sp>
        <p:nvSpPr>
          <p:cNvPr id="64533" name="Oval 21"/>
          <p:cNvSpPr>
            <a:spLocks noChangeArrowheads="1"/>
          </p:cNvSpPr>
          <p:nvPr/>
        </p:nvSpPr>
        <p:spPr bwMode="auto">
          <a:xfrm>
            <a:off x="2743200" y="3581400"/>
            <a:ext cx="152400" cy="15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64534" name="AutoShape 22"/>
          <p:cNvSpPr>
            <a:spLocks noChangeArrowheads="1"/>
          </p:cNvSpPr>
          <p:nvPr/>
        </p:nvSpPr>
        <p:spPr bwMode="auto">
          <a:xfrm rot="11854091" flipV="1">
            <a:off x="2743200" y="3581400"/>
            <a:ext cx="381000" cy="1752600"/>
          </a:xfrm>
          <a:prstGeom prst="curvedRightArrow">
            <a:avLst>
              <a:gd name="adj1" fmla="val 92000"/>
              <a:gd name="adj2" fmla="val 184000"/>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64535" name="Freeform 23"/>
          <p:cNvSpPr>
            <a:spLocks/>
          </p:cNvSpPr>
          <p:nvPr/>
        </p:nvSpPr>
        <p:spPr bwMode="auto">
          <a:xfrm>
            <a:off x="2895600" y="1981200"/>
            <a:ext cx="5334000" cy="1447800"/>
          </a:xfrm>
          <a:custGeom>
            <a:avLst/>
            <a:gdLst/>
            <a:ahLst/>
            <a:cxnLst>
              <a:cxn ang="0">
                <a:pos x="0" y="912"/>
              </a:cxn>
              <a:cxn ang="0">
                <a:pos x="1056" y="192"/>
              </a:cxn>
              <a:cxn ang="0">
                <a:pos x="3360" y="0"/>
              </a:cxn>
            </a:cxnLst>
            <a:rect l="0" t="0" r="r" b="b"/>
            <a:pathLst>
              <a:path w="3360" h="912">
                <a:moveTo>
                  <a:pt x="0" y="912"/>
                </a:moveTo>
                <a:cubicBezTo>
                  <a:pt x="248" y="628"/>
                  <a:pt x="496" y="344"/>
                  <a:pt x="1056" y="192"/>
                </a:cubicBezTo>
                <a:cubicBezTo>
                  <a:pt x="1616" y="40"/>
                  <a:pt x="2488" y="20"/>
                  <a:pt x="3360" y="0"/>
                </a:cubicBezTo>
              </a:path>
            </a:pathLst>
          </a:custGeom>
          <a:noFill/>
          <a:ln w="76200" cmpd="sng">
            <a:solidFill>
              <a:srgbClr val="FFFFFF"/>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Times New Roman" pitchFamily="-105"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5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26"/>
                                        </p:tgtEl>
                                        <p:attrNameLst>
                                          <p:attrName>style.visibility</p:attrName>
                                        </p:attrNameLst>
                                      </p:cBhvr>
                                      <p:to>
                                        <p:strVal val="visible"/>
                                      </p:to>
                                    </p:set>
                                    <p:animEffect transition="in" filter="fade">
                                      <p:cBhvr>
                                        <p:cTn id="12" dur="500"/>
                                        <p:tgtEl>
                                          <p:spTgt spid="6452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fade">
                                      <p:cBhvr>
                                        <p:cTn id="16" dur="500"/>
                                        <p:tgtEl>
                                          <p:spTgt spid="645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527"/>
                                        </p:tgtEl>
                                        <p:attrNameLst>
                                          <p:attrName>style.visibility</p:attrName>
                                        </p:attrNameLst>
                                      </p:cBhvr>
                                      <p:to>
                                        <p:strVal val="visible"/>
                                      </p:to>
                                    </p:set>
                                    <p:animEffect transition="in" filter="fade">
                                      <p:cBhvr>
                                        <p:cTn id="21" dur="500"/>
                                        <p:tgtEl>
                                          <p:spTgt spid="64527"/>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4518"/>
                                        </p:tgtEl>
                                        <p:attrNameLst>
                                          <p:attrName>style.visibility</p:attrName>
                                        </p:attrNameLst>
                                      </p:cBhvr>
                                      <p:to>
                                        <p:strVal val="visible"/>
                                      </p:to>
                                    </p:set>
                                    <p:animEffect transition="in" filter="fade">
                                      <p:cBhvr>
                                        <p:cTn id="25" dur="500"/>
                                        <p:tgtEl>
                                          <p:spTgt spid="645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528"/>
                                        </p:tgtEl>
                                        <p:attrNameLst>
                                          <p:attrName>style.visibility</p:attrName>
                                        </p:attrNameLst>
                                      </p:cBhvr>
                                      <p:to>
                                        <p:strVal val="visible"/>
                                      </p:to>
                                    </p:set>
                                    <p:animEffect transition="in" filter="fade">
                                      <p:cBhvr>
                                        <p:cTn id="30" dur="500"/>
                                        <p:tgtEl>
                                          <p:spTgt spid="64528"/>
                                        </p:tgtEl>
                                      </p:cBhvr>
                                    </p:animEffec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fade">
                                      <p:cBhvr>
                                        <p:cTn id="34" dur="500"/>
                                        <p:tgtEl>
                                          <p:spTgt spid="64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520"/>
                                        </p:tgtEl>
                                        <p:attrNameLst>
                                          <p:attrName>style.visibility</p:attrName>
                                        </p:attrNameLst>
                                      </p:cBhvr>
                                      <p:to>
                                        <p:strVal val="visible"/>
                                      </p:to>
                                    </p:set>
                                    <p:animEffect transition="in" filter="fade">
                                      <p:cBhvr>
                                        <p:cTn id="39" dur="500"/>
                                        <p:tgtEl>
                                          <p:spTgt spid="645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4523"/>
                                        </p:tgtEl>
                                        <p:attrNameLst>
                                          <p:attrName>style.visibility</p:attrName>
                                        </p:attrNameLst>
                                      </p:cBhvr>
                                      <p:to>
                                        <p:strVal val="visible"/>
                                      </p:to>
                                    </p:set>
                                    <p:animEffect transition="in" filter="fade">
                                      <p:cBhvr>
                                        <p:cTn id="44" dur="500"/>
                                        <p:tgtEl>
                                          <p:spTgt spid="645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4521"/>
                                        </p:tgtEl>
                                        <p:attrNameLst>
                                          <p:attrName>style.visibility</p:attrName>
                                        </p:attrNameLst>
                                      </p:cBhvr>
                                      <p:to>
                                        <p:strVal val="visible"/>
                                      </p:to>
                                    </p:set>
                                    <p:animEffect transition="in" filter="fade">
                                      <p:cBhvr>
                                        <p:cTn id="49" dur="500"/>
                                        <p:tgtEl>
                                          <p:spTgt spid="645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4524"/>
                                        </p:tgtEl>
                                        <p:attrNameLst>
                                          <p:attrName>style.visibility</p:attrName>
                                        </p:attrNameLst>
                                      </p:cBhvr>
                                      <p:to>
                                        <p:strVal val="visible"/>
                                      </p:to>
                                    </p:set>
                                    <p:animEffect transition="in" filter="fade">
                                      <p:cBhvr>
                                        <p:cTn id="54" dur="500"/>
                                        <p:tgtEl>
                                          <p:spTgt spid="645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533"/>
                                        </p:tgtEl>
                                        <p:attrNameLst>
                                          <p:attrName>style.visibility</p:attrName>
                                        </p:attrNameLst>
                                      </p:cBhvr>
                                      <p:to>
                                        <p:strVal val="visible"/>
                                      </p:to>
                                    </p:set>
                                    <p:animEffect transition="in" filter="fade">
                                      <p:cBhvr>
                                        <p:cTn id="59" dur="500"/>
                                        <p:tgtEl>
                                          <p:spTgt spid="645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4530"/>
                                        </p:tgtEl>
                                        <p:attrNameLst>
                                          <p:attrName>style.visibility</p:attrName>
                                        </p:attrNameLst>
                                      </p:cBhvr>
                                      <p:to>
                                        <p:strVal val="visible"/>
                                      </p:to>
                                    </p:set>
                                    <p:animEffect transition="in" filter="fade">
                                      <p:cBhvr>
                                        <p:cTn id="64" dur="500"/>
                                        <p:tgtEl>
                                          <p:spTgt spid="6453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4534"/>
                                        </p:tgtEl>
                                        <p:attrNameLst>
                                          <p:attrName>style.visibility</p:attrName>
                                        </p:attrNameLst>
                                      </p:cBhvr>
                                      <p:to>
                                        <p:strVal val="visible"/>
                                      </p:to>
                                    </p:set>
                                    <p:animEffect transition="in" filter="wipe(up)">
                                      <p:cBhvr>
                                        <p:cTn id="69" dur="500"/>
                                        <p:tgtEl>
                                          <p:spTgt spid="645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4531"/>
                                        </p:tgtEl>
                                        <p:attrNameLst>
                                          <p:attrName>style.visibility</p:attrName>
                                        </p:attrNameLst>
                                      </p:cBhvr>
                                      <p:to>
                                        <p:strVal val="visible"/>
                                      </p:to>
                                    </p:set>
                                    <p:animEffect transition="in" filter="fade">
                                      <p:cBhvr>
                                        <p:cTn id="74" dur="500"/>
                                        <p:tgtEl>
                                          <p:spTgt spid="645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64535"/>
                                        </p:tgtEl>
                                        <p:attrNameLst>
                                          <p:attrName>style.visibility</p:attrName>
                                        </p:attrNameLst>
                                      </p:cBhvr>
                                      <p:to>
                                        <p:strVal val="visible"/>
                                      </p:to>
                                    </p:set>
                                    <p:animEffect transition="in" filter="wipe(left)">
                                      <p:cBhvr>
                                        <p:cTn id="79" dur="500"/>
                                        <p:tgtEl>
                                          <p:spTgt spid="645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532"/>
                                        </p:tgtEl>
                                        <p:attrNameLst>
                                          <p:attrName>style.visibility</p:attrName>
                                        </p:attrNameLst>
                                      </p:cBhvr>
                                      <p:to>
                                        <p:strVal val="visible"/>
                                      </p:to>
                                    </p:set>
                                    <p:animEffect transition="in" filter="fade">
                                      <p:cBhvr>
                                        <p:cTn id="84" dur="500"/>
                                        <p:tgtEl>
                                          <p:spTgt spid="6453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4522"/>
                                        </p:tgtEl>
                                        <p:attrNameLst>
                                          <p:attrName>style.visibility</p:attrName>
                                        </p:attrNameLst>
                                      </p:cBhvr>
                                      <p:to>
                                        <p:strVal val="visible"/>
                                      </p:to>
                                    </p:set>
                                    <p:animEffect transition="in" filter="fade">
                                      <p:cBhvr>
                                        <p:cTn id="89" dur="500"/>
                                        <p:tgtEl>
                                          <p:spTgt spid="6452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4525"/>
                                        </p:tgtEl>
                                        <p:attrNameLst>
                                          <p:attrName>style.visibility</p:attrName>
                                        </p:attrNameLst>
                                      </p:cBhvr>
                                      <p:to>
                                        <p:strVal val="visible"/>
                                      </p:to>
                                    </p:set>
                                    <p:animEffect transition="in" filter="fade">
                                      <p:cBhvr>
                                        <p:cTn id="94" dur="500"/>
                                        <p:tgtEl>
                                          <p:spTgt spid="6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utoUpdateAnimBg="0"/>
      <p:bldP spid="64517" grpId="0" autoUpdateAnimBg="0"/>
      <p:bldP spid="64518" grpId="0" autoUpdateAnimBg="0"/>
      <p:bldP spid="64519" grpId="0" autoUpdateAnimBg="0"/>
      <p:bldP spid="64520" grpId="0" autoUpdateAnimBg="0"/>
      <p:bldP spid="64521" grpId="0" autoUpdateAnimBg="0"/>
      <p:bldP spid="64522" grpId="0" autoUpdateAnimBg="0"/>
      <p:bldP spid="64523" grpId="0" autoUpdateAnimBg="0"/>
      <p:bldP spid="64524" grpId="0" autoUpdateAnimBg="0"/>
      <p:bldP spid="64525" grpId="0" autoUpdateAnimBg="0"/>
      <p:bldP spid="64526" grpId="0" animBg="1"/>
      <p:bldP spid="64527" grpId="0" animBg="1"/>
      <p:bldP spid="64528" grpId="0" animBg="1"/>
      <p:bldP spid="64530" grpId="0" autoUpdateAnimBg="0"/>
      <p:bldP spid="64531" grpId="0" autoUpdateAnimBg="0"/>
      <p:bldP spid="64532" grpId="0" autoUpdateAnimBg="0"/>
      <p:bldP spid="64533" grpId="0" animBg="1"/>
      <p:bldP spid="645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0" y="-152400"/>
            <a:ext cx="9144000" cy="838200"/>
          </a:xfrm>
          <a:solidFill>
            <a:srgbClr val="000099"/>
          </a:solidFill>
        </p:spPr>
        <p:txBody>
          <a:bodyPr/>
          <a:lstStyle/>
          <a:p>
            <a:pPr eaLnBrk="1" hangingPunct="1">
              <a:defRPr/>
            </a:pPr>
            <a:r>
              <a:rPr lang="en-US" dirty="0">
                <a:solidFill>
                  <a:schemeClr val="folHlink"/>
                </a:solidFill>
                <a:ea typeface="ＭＳ Ｐゴシック" charset="0"/>
              </a:rPr>
              <a:t>Language</a:t>
            </a:r>
            <a:r>
              <a:rPr lang="en-US" dirty="0">
                <a:ea typeface="ＭＳ Ｐゴシック" charset="0"/>
              </a:rPr>
              <a:t> </a:t>
            </a:r>
            <a:r>
              <a:rPr lang="en-US" dirty="0">
                <a:solidFill>
                  <a:srgbClr val="FFFFFF"/>
                </a:solidFill>
                <a:ea typeface="ＭＳ Ｐゴシック" charset="0"/>
              </a:rPr>
              <a:t>of Canaanites</a:t>
            </a:r>
          </a:p>
        </p:txBody>
      </p:sp>
      <p:sp>
        <p:nvSpPr>
          <p:cNvPr id="31748" name="Rectangle 4"/>
          <p:cNvSpPr>
            <a:spLocks noGrp="1" noChangeArrowheads="1"/>
          </p:cNvSpPr>
          <p:nvPr>
            <p:ph type="body" idx="1"/>
          </p:nvPr>
        </p:nvSpPr>
        <p:spPr>
          <a:xfrm>
            <a:off x="4114800" y="1676400"/>
            <a:ext cx="5029200" cy="2362200"/>
          </a:xfrm>
        </p:spPr>
        <p:txBody>
          <a:bodyPr/>
          <a:lstStyle/>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Eastern:</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o  Akkadian (language of the </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	Assyrians and Babylonians)</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o  Tigris and Euphrates river valleys</a:t>
            </a:r>
          </a:p>
        </p:txBody>
      </p:sp>
      <p:sp>
        <p:nvSpPr>
          <p:cNvPr id="80900" name="Text Box 5"/>
          <p:cNvSpPr txBox="1">
            <a:spLocks noChangeArrowheads="1"/>
          </p:cNvSpPr>
          <p:nvPr/>
        </p:nvSpPr>
        <p:spPr bwMode="auto">
          <a:xfrm>
            <a:off x="8382000" y="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89</a:t>
            </a:r>
          </a:p>
        </p:txBody>
      </p:sp>
      <p:sp>
        <p:nvSpPr>
          <p:cNvPr id="31750" name="Rectangle 6"/>
          <p:cNvSpPr>
            <a:spLocks noChangeArrowheads="1"/>
          </p:cNvSpPr>
          <p:nvPr/>
        </p:nvSpPr>
        <p:spPr bwMode="auto">
          <a:xfrm>
            <a:off x="2197100" y="2819400"/>
            <a:ext cx="2446338" cy="25146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Western:</a:t>
            </a: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Northern (Levant)</a:t>
            </a:r>
          </a:p>
          <a:p>
            <a:pPr marL="342900" indent="-342900">
              <a:lnSpc>
                <a:spcPct val="90000"/>
              </a:lnSpc>
              <a:spcBef>
                <a:spcPct val="20000"/>
              </a:spcBef>
              <a:buClr>
                <a:schemeClr val="accent2"/>
              </a:buClr>
              <a:buSzPct val="80000"/>
              <a:buFont typeface="Wingdings" charset="0"/>
              <a:buNone/>
              <a:defRPr/>
            </a:pP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Southern (Arabia and Ethiopia)</a:t>
            </a:r>
          </a:p>
          <a:p>
            <a:pPr marL="342900" indent="-342900">
              <a:lnSpc>
                <a:spcPct val="90000"/>
              </a:lnSpc>
              <a:spcBef>
                <a:spcPct val="20000"/>
              </a:spcBef>
              <a:buClr>
                <a:schemeClr val="accent2"/>
              </a:buClr>
              <a:buSzPct val="80000"/>
              <a:buFont typeface="Wingdings" charset="0"/>
              <a:buNone/>
              <a:defRPr/>
            </a:pPr>
            <a:endParaRPr lang="en-US" b="1" dirty="0">
              <a:solidFill>
                <a:srgbClr val="FFCC00"/>
              </a:solidFill>
              <a:effectLst>
                <a:outerShdw blurRad="38100" dist="38100" dir="2700000" algn="tl">
                  <a:srgbClr val="000000"/>
                </a:outerShdw>
              </a:effectLst>
              <a:latin typeface="Arial"/>
              <a:ea typeface="Times New Roman" charset="0"/>
              <a:cs typeface="Arial"/>
            </a:endParaRPr>
          </a:p>
        </p:txBody>
      </p:sp>
      <p:sp>
        <p:nvSpPr>
          <p:cNvPr id="80902" name="Text Box 7"/>
          <p:cNvSpPr txBox="1">
            <a:spLocks noChangeArrowheads="1"/>
          </p:cNvSpPr>
          <p:nvPr/>
        </p:nvSpPr>
        <p:spPr bwMode="auto">
          <a:xfrm>
            <a:off x="1295400" y="685800"/>
            <a:ext cx="7127875" cy="5238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FFCC00"/>
                </a:solidFill>
                <a:latin typeface="Arial" charset="0"/>
                <a:cs typeface="Arial" charset="0"/>
              </a:rPr>
              <a:t>Linguistically classified into two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500"/>
                                        <p:tgtEl>
                                          <p:spTgt spid="317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Effect transition="in" filter="fade">
                                      <p:cBhvr>
                                        <p:cTn id="17" dur="500"/>
                                        <p:tgtEl>
                                          <p:spTgt spid="317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8">
                                            <p:txEl>
                                              <p:pRg st="2" end="2"/>
                                            </p:txEl>
                                          </p:spTgt>
                                        </p:tgtEl>
                                        <p:attrNameLst>
                                          <p:attrName>style.visibility</p:attrName>
                                        </p:attrNameLst>
                                      </p:cBhvr>
                                      <p:to>
                                        <p:strVal val="visible"/>
                                      </p:to>
                                    </p:set>
                                    <p:animEffect transition="in" filter="fade">
                                      <p:cBhvr>
                                        <p:cTn id="22" dur="500"/>
                                        <p:tgtEl>
                                          <p:spTgt spid="317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8">
                                            <p:txEl>
                                              <p:pRg st="3" end="3"/>
                                            </p:txEl>
                                          </p:spTgt>
                                        </p:tgtEl>
                                        <p:attrNameLst>
                                          <p:attrName>style.visibility</p:attrName>
                                        </p:attrNameLst>
                                      </p:cBhvr>
                                      <p:to>
                                        <p:strVal val="visible"/>
                                      </p:to>
                                    </p:set>
                                    <p:animEffect transition="in" filter="fade">
                                      <p:cBhvr>
                                        <p:cTn id="27"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32771" name="Rectangle 3"/>
          <p:cNvSpPr>
            <a:spLocks noGrp="1" noChangeArrowheads="1"/>
          </p:cNvSpPr>
          <p:nvPr>
            <p:ph type="body" idx="1"/>
          </p:nvPr>
        </p:nvSpPr>
        <p:spPr>
          <a:xfrm>
            <a:off x="395536" y="2209800"/>
            <a:ext cx="8423275" cy="4114800"/>
          </a:xfrm>
        </p:spPr>
        <p:txBody>
          <a:bodyPr/>
          <a:lstStyle/>
          <a:p>
            <a:pPr eaLnBrk="1" hangingPunct="1"/>
            <a:r>
              <a:rPr lang="en-US" dirty="0">
                <a:solidFill>
                  <a:srgbClr val="FFCC00"/>
                </a:solidFill>
                <a:latin typeface="Arial" charset="0"/>
                <a:ea typeface="ＭＳ Ｐゴシック" charset="0"/>
              </a:rPr>
              <a:t>3300 - 1950 BC (Early Bronze) </a:t>
            </a:r>
            <a:endParaRPr lang="en-US" dirty="0">
              <a:solidFill>
                <a:srgbClr val="333300"/>
              </a:solidFill>
              <a:latin typeface="Arial" charset="0"/>
              <a:ea typeface="ＭＳ Ｐゴシック" charset="0"/>
            </a:endParaRPr>
          </a:p>
          <a:p>
            <a:pPr lvl="1" eaLnBrk="1" hangingPunct="1">
              <a:buFontTx/>
              <a:buNone/>
            </a:pPr>
            <a:r>
              <a:rPr lang="en-US" sz="3200" dirty="0">
                <a:latin typeface="Arial" charset="0"/>
                <a:ea typeface="ＭＳ Ｐゴシック" charset="0"/>
              </a:rPr>
              <a:t>First walled towns built</a:t>
            </a:r>
          </a:p>
          <a:p>
            <a:pPr lvl="1" eaLnBrk="1" hangingPunct="1">
              <a:buFontTx/>
              <a:buNone/>
            </a:pPr>
            <a:r>
              <a:rPr lang="en-US" sz="3200" dirty="0">
                <a:latin typeface="Arial" charset="0"/>
                <a:ea typeface="ＭＳ Ｐゴシック" charset="0"/>
              </a:rPr>
              <a:t>Populations seldom exceeded 2000</a:t>
            </a:r>
          </a:p>
          <a:p>
            <a:pPr lvl="1" eaLnBrk="1" hangingPunct="1">
              <a:buFontTx/>
              <a:buNone/>
            </a:pPr>
            <a:r>
              <a:rPr lang="en-US" sz="3200" dirty="0">
                <a:latin typeface="Arial" charset="0"/>
                <a:ea typeface="ＭＳ Ｐゴシック" charset="0"/>
              </a:rPr>
              <a:t>Development of urban societies - Arad</a:t>
            </a:r>
          </a:p>
          <a:p>
            <a:pPr lvl="1" eaLnBrk="1" hangingPunct="1">
              <a:buFontTx/>
              <a:buNone/>
            </a:pPr>
            <a:r>
              <a:rPr lang="en-US" sz="3200" dirty="0">
                <a:latin typeface="Arial" charset="0"/>
                <a:ea typeface="ＭＳ Ｐゴシック" charset="0"/>
              </a:rPr>
              <a:t>Wars and Egyptian interference (13th dynasty-2000 BC)</a:t>
            </a:r>
          </a:p>
        </p:txBody>
      </p:sp>
      <p:sp>
        <p:nvSpPr>
          <p:cNvPr id="81924" name="Rectangle 4"/>
          <p:cNvSpPr>
            <a:spLocks noChangeArrowheads="1"/>
          </p:cNvSpPr>
          <p:nvPr/>
        </p:nvSpPr>
        <p:spPr bwMode="auto">
          <a:xfrm>
            <a:off x="3629025" y="27622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19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152400"/>
            <a:ext cx="190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theme/theme1.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4323</TotalTime>
  <Words>1913</Words>
  <Application>Microsoft Macintosh PowerPoint</Application>
  <PresentationFormat>On-screen Show (4:3)</PresentationFormat>
  <Paragraphs>360</Paragraphs>
  <Slides>37</Slides>
  <Notes>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37</vt:i4>
      </vt:variant>
    </vt:vector>
  </HeadingPairs>
  <TitlesOfParts>
    <vt:vector size="49" baseType="lpstr">
      <vt:lpstr>ＭＳ Ｐゴシック</vt:lpstr>
      <vt:lpstr>Arial</vt:lpstr>
      <vt:lpstr>Calibri</vt:lpstr>
      <vt:lpstr>Courier New</vt:lpstr>
      <vt:lpstr>Times New Roman</vt:lpstr>
      <vt:lpstr>Wingdings</vt:lpstr>
      <vt:lpstr>Soaring</vt:lpstr>
      <vt:lpstr>Default Design</vt:lpstr>
      <vt:lpstr>Pulse</vt:lpstr>
      <vt:lpstr>Orbit</vt:lpstr>
      <vt:lpstr>49_Blank Presentation</vt:lpstr>
      <vt:lpstr>2_Default Design</vt:lpstr>
      <vt:lpstr>Canaanites</vt:lpstr>
      <vt:lpstr>The Lines of Japheth, Ham, &amp; Shem</vt:lpstr>
      <vt:lpstr>The Lines of Japheth, Ham, &amp; Shem</vt:lpstr>
      <vt:lpstr>The Lines of Japheth, Ham, &amp; Shem</vt:lpstr>
      <vt:lpstr>The Lines of Japheth, Ham, &amp; Shem</vt:lpstr>
      <vt:lpstr>The Lines of Japheth, Ham, &amp; Shem</vt:lpstr>
      <vt:lpstr>The Table of Nations  (Gen. 10)</vt:lpstr>
      <vt:lpstr>Language of Canaanites</vt:lpstr>
      <vt:lpstr>History</vt:lpstr>
      <vt:lpstr>History</vt:lpstr>
      <vt:lpstr>History</vt:lpstr>
      <vt:lpstr>History</vt:lpstr>
      <vt:lpstr>History</vt:lpstr>
      <vt:lpstr>Geography</vt:lpstr>
      <vt:lpstr>Cities</vt:lpstr>
      <vt:lpstr>Cities</vt:lpstr>
      <vt:lpstr>Cities</vt:lpstr>
      <vt:lpstr>Cities</vt:lpstr>
      <vt:lpstr>Culture-Writing</vt:lpstr>
      <vt:lpstr>Alphabet Origins</vt:lpstr>
      <vt:lpstr>Religion</vt:lpstr>
      <vt:lpstr>The Baal Cycle</vt:lpstr>
      <vt:lpstr>Religion</vt:lpstr>
      <vt:lpstr>Child Sacrifice to Baal</vt:lpstr>
      <vt:lpstr>Modern Child Sacrifice</vt:lpstr>
      <vt:lpstr>WALTER A. ELWELL</vt:lpstr>
      <vt:lpstr>WALTER A. ELWELL</vt:lpstr>
      <vt:lpstr>The Worst Religion of All</vt:lpstr>
      <vt:lpstr>Religion</vt:lpstr>
      <vt:lpstr>Religion</vt:lpstr>
      <vt:lpstr>Religion</vt:lpstr>
      <vt:lpstr>Religion</vt:lpstr>
      <vt:lpstr>Religion</vt:lpstr>
      <vt:lpstr>Lessons</vt:lpstr>
      <vt:lpstr>Small Group Discussion</vt:lpstr>
      <vt:lpstr>Black</vt:lpstr>
      <vt:lpstr>OT Backgrounds link at BibleStudyDownloads.org</vt:lpstr>
    </vt:vector>
  </TitlesOfParts>
  <Company>SengKang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Anchorvale</dc:creator>
  <cp:lastModifiedBy>Rick Griffith</cp:lastModifiedBy>
  <cp:revision>237</cp:revision>
  <dcterms:created xsi:type="dcterms:W3CDTF">2003-09-16T14:04:10Z</dcterms:created>
  <dcterms:modified xsi:type="dcterms:W3CDTF">2026-06-16T20:09:12Z</dcterms:modified>
</cp:coreProperties>
</file>